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4" r:id="rId6"/>
    <p:sldId id="261" r:id="rId7"/>
    <p:sldId id="262" r:id="rId8"/>
    <p:sldId id="265"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p:scale>
          <a:sx n="79" d="100"/>
          <a:sy n="79" d="100"/>
        </p:scale>
        <p:origin x="-288"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2/3/2017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2/3/2017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2/3/2017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2/3/2017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2/3/2017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522" y="1265129"/>
            <a:ext cx="10318418" cy="2887962"/>
          </a:xfrm>
        </p:spPr>
        <p:txBody>
          <a:bodyPr/>
          <a:lstStyle/>
          <a:p>
            <a:r>
              <a:rPr lang="id-ID" sz="2400" b="1" dirty="0">
                <a:latin typeface="Beauty and the Beast" pitchFamily="2" charset="0"/>
                <a:ea typeface="Adobe Heiti Std R" panose="020B0400000000000000" pitchFamily="34" charset="-128"/>
              </a:rPr>
              <a:t>Riyan maulana (</a:t>
            </a:r>
            <a:r>
              <a:rPr lang="id-ID" sz="2400" b="1" dirty="0" smtClean="0">
                <a:latin typeface="Beauty and the Beast" pitchFamily="2" charset="0"/>
                <a:ea typeface="Adobe Heiti Std R" panose="020B0400000000000000" pitchFamily="34" charset="-128"/>
              </a:rPr>
              <a:t>1114101214)</a:t>
            </a:r>
            <a:r>
              <a:rPr lang="id-ID" sz="2400" b="1" dirty="0">
                <a:latin typeface="Beauty and the Beast" pitchFamily="2" charset="0"/>
                <a:ea typeface="Adobe Heiti Std R" panose="020B0400000000000000" pitchFamily="34" charset="-128"/>
              </a:rPr>
              <a:t/>
            </a:r>
            <a:br>
              <a:rPr lang="id-ID" sz="2400" b="1" dirty="0">
                <a:latin typeface="Beauty and the Beast" pitchFamily="2" charset="0"/>
                <a:ea typeface="Adobe Heiti Std R" panose="020B0400000000000000" pitchFamily="34" charset="-128"/>
              </a:rPr>
            </a:br>
            <a:r>
              <a:rPr lang="id-ID" sz="2400" b="1" dirty="0">
                <a:latin typeface="Beauty and the Beast" pitchFamily="2" charset="0"/>
                <a:ea typeface="Adobe Heiti Std R" panose="020B0400000000000000" pitchFamily="34" charset="-128"/>
              </a:rPr>
              <a:t/>
            </a:r>
            <a:br>
              <a:rPr lang="id-ID" sz="2400" b="1" dirty="0">
                <a:latin typeface="Beauty and the Beast" pitchFamily="2" charset="0"/>
                <a:ea typeface="Adobe Heiti Std R" panose="020B0400000000000000" pitchFamily="34" charset="-128"/>
              </a:rPr>
            </a:br>
            <a:r>
              <a:rPr lang="id-ID" sz="2400" b="1" dirty="0">
                <a:latin typeface="Beauty and the Beast" pitchFamily="2" charset="0"/>
                <a:ea typeface="Adobe Heiti Std R" panose="020B0400000000000000" pitchFamily="34" charset="-128"/>
              </a:rPr>
              <a:t>sella rosita (1114101239)</a:t>
            </a:r>
            <a:br>
              <a:rPr lang="id-ID" sz="2400" b="1" dirty="0">
                <a:latin typeface="Beauty and the Beast" pitchFamily="2" charset="0"/>
                <a:ea typeface="Adobe Heiti Std R" panose="020B0400000000000000" pitchFamily="34" charset="-128"/>
              </a:rPr>
            </a:br>
            <a:r>
              <a:rPr lang="id-ID" sz="2400" b="1" dirty="0">
                <a:latin typeface="Beauty and the Beast" pitchFamily="2" charset="0"/>
                <a:ea typeface="Adobe Heiti Std R" panose="020B0400000000000000" pitchFamily="34" charset="-128"/>
              </a:rPr>
              <a:t/>
            </a:r>
            <a:br>
              <a:rPr lang="id-ID" sz="2400" b="1" dirty="0">
                <a:latin typeface="Beauty and the Beast" pitchFamily="2" charset="0"/>
                <a:ea typeface="Adobe Heiti Std R" panose="020B0400000000000000" pitchFamily="34" charset="-128"/>
              </a:rPr>
            </a:br>
            <a:r>
              <a:rPr lang="id-ID" sz="2400" b="1" dirty="0">
                <a:latin typeface="Beauty and the Beast" pitchFamily="2" charset="0"/>
                <a:ea typeface="Adobe Heiti Std R" panose="020B0400000000000000" pitchFamily="34" charset="-128"/>
              </a:rPr>
              <a:t>wahyu riyanto (</a:t>
            </a:r>
            <a:r>
              <a:rPr lang="id-ID" sz="2400" b="1" dirty="0" smtClean="0">
                <a:latin typeface="Beauty and the Beast" pitchFamily="2" charset="0"/>
                <a:ea typeface="Adobe Heiti Std R" panose="020B0400000000000000" pitchFamily="34" charset="-128"/>
              </a:rPr>
              <a:t>1114101247)</a:t>
            </a:r>
            <a:endParaRPr lang="id-ID" sz="2400" b="1" dirty="0">
              <a:latin typeface="Beauty and the Beast" pitchFamily="2" charset="0"/>
              <a:ea typeface="Adobe Heiti Std R" panose="020B0400000000000000" pitchFamily="34" charset="-128"/>
            </a:endParaRPr>
          </a:p>
        </p:txBody>
      </p:sp>
      <p:sp>
        <p:nvSpPr>
          <p:cNvPr id="3" name="Subtitle 2"/>
          <p:cNvSpPr>
            <a:spLocks noGrp="1"/>
          </p:cNvSpPr>
          <p:nvPr>
            <p:ph type="subTitle" idx="1"/>
          </p:nvPr>
        </p:nvSpPr>
        <p:spPr>
          <a:xfrm>
            <a:off x="2215044" y="4438495"/>
            <a:ext cx="8045373" cy="742279"/>
          </a:xfrm>
        </p:spPr>
        <p:txBody>
          <a:bodyPr>
            <a:noAutofit/>
          </a:bodyPr>
          <a:lstStyle/>
          <a:p>
            <a:r>
              <a:rPr lang="id-ID" sz="3200" dirty="0">
                <a:latin typeface="Beauty and the Beast" pitchFamily="2" charset="0"/>
              </a:rPr>
              <a:t>KELOMPOK 3</a:t>
            </a:r>
          </a:p>
          <a:p>
            <a:r>
              <a:rPr lang="id-ID" sz="4800" dirty="0">
                <a:latin typeface="Colors Of Autumn" panose="02000500000000000000" pitchFamily="2" charset="0"/>
              </a:rPr>
              <a:t>- Factory method -</a:t>
            </a:r>
          </a:p>
        </p:txBody>
      </p:sp>
    </p:spTree>
    <p:extLst>
      <p:ext uri="{BB962C8B-B14F-4D97-AF65-F5344CB8AC3E}">
        <p14:creationId xmlns:p14="http://schemas.microsoft.com/office/powerpoint/2010/main" val="26275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753867"/>
            <a:ext cx="10178322" cy="845166"/>
          </a:xfrm>
        </p:spPr>
        <p:txBody>
          <a:bodyPr>
            <a:normAutofit/>
          </a:bodyPr>
          <a:lstStyle/>
          <a:p>
            <a:r>
              <a:rPr lang="id-ID" b="1" dirty="0">
                <a:latin typeface="Colors Of Autumn" panose="02000500000000000000" pitchFamily="2" charset="0"/>
              </a:rPr>
              <a:t>DEFINISI Factory Method</a:t>
            </a:r>
            <a:endParaRPr lang="id-ID" dirty="0">
              <a:latin typeface="Colors Of Autumn" panose="02000500000000000000" pitchFamily="2" charset="0"/>
            </a:endParaRPr>
          </a:p>
        </p:txBody>
      </p:sp>
      <p:sp>
        <p:nvSpPr>
          <p:cNvPr id="3" name="Content Placeholder 2"/>
          <p:cNvSpPr>
            <a:spLocks noGrp="1"/>
          </p:cNvSpPr>
          <p:nvPr>
            <p:ph idx="1"/>
          </p:nvPr>
        </p:nvSpPr>
        <p:spPr>
          <a:xfrm>
            <a:off x="1251678" y="1771651"/>
            <a:ext cx="10178322" cy="4479424"/>
          </a:xfrm>
        </p:spPr>
        <p:txBody>
          <a:bodyPr/>
          <a:lstStyle/>
          <a:p>
            <a:r>
              <a:rPr lang="id-ID" dirty="0">
                <a:latin typeface="Letter Gothic Std" panose="020B0409020202030304" pitchFamily="49" charset="0"/>
                <a:ea typeface="KaiTi" panose="02010609060101010101" pitchFamily="49" charset="-122"/>
              </a:rPr>
              <a:t>Mendefinisikan antarmuka untuk menciptakan sebuah objek, tapi biarkan subclass memutuskan mana kelas untuk instantiate. </a:t>
            </a:r>
            <a:r>
              <a:rPr lang="id-ID" dirty="0" smtClean="0">
                <a:latin typeface="Letter Gothic Std" panose="020B0409020202030304" pitchFamily="49" charset="0"/>
                <a:ea typeface="KaiTi" panose="02010609060101010101" pitchFamily="49" charset="-122"/>
              </a:rPr>
              <a:t>Factory Method </a:t>
            </a:r>
            <a:r>
              <a:rPr lang="id-ID" dirty="0">
                <a:latin typeface="Letter Gothic Std" panose="020B0409020202030304" pitchFamily="49" charset="0"/>
                <a:ea typeface="KaiTi" panose="02010609060101010101" pitchFamily="49" charset="-122"/>
              </a:rPr>
              <a:t>memungkinkan Instansiasi kelas defer untuk subclass.</a:t>
            </a:r>
          </a:p>
          <a:p>
            <a:r>
              <a:rPr lang="id-ID" dirty="0">
                <a:latin typeface="Letter Gothic Std" panose="020B0409020202030304" pitchFamily="49" charset="0"/>
                <a:ea typeface="KaiTi" panose="02010609060101010101" pitchFamily="49" charset="-122"/>
              </a:rPr>
              <a:t>Mendefinisikan "</a:t>
            </a:r>
            <a:r>
              <a:rPr lang="id-ID" b="1" dirty="0">
                <a:latin typeface="Letter Gothic Std" panose="020B0409020202030304" pitchFamily="49" charset="0"/>
                <a:ea typeface="KaiTi" panose="02010609060101010101" pitchFamily="49" charset="-122"/>
              </a:rPr>
              <a:t>Virtual</a:t>
            </a:r>
            <a:r>
              <a:rPr lang="id-ID" dirty="0">
                <a:latin typeface="Letter Gothic Std" panose="020B0409020202030304" pitchFamily="49" charset="0"/>
                <a:ea typeface="KaiTi" panose="02010609060101010101" pitchFamily="49" charset="-122"/>
              </a:rPr>
              <a:t>" konstruktor.</a:t>
            </a:r>
          </a:p>
          <a:p>
            <a:r>
              <a:rPr lang="id-ID" dirty="0">
                <a:latin typeface="Letter Gothic Std" panose="020B0409020202030304" pitchFamily="49" charset="0"/>
                <a:ea typeface="KaiTi" panose="02010609060101010101" pitchFamily="49" charset="-122"/>
              </a:rPr>
              <a:t>Operator baru dianggap berbahaya.</a:t>
            </a:r>
          </a:p>
          <a:p>
            <a:pPr marL="0" indent="0">
              <a:buNone/>
            </a:pPr>
            <a:endParaRPr lang="id-ID" dirty="0">
              <a:latin typeface="Letter Gothic Std" panose="020B0409020202030304" pitchFamily="49" charset="0"/>
            </a:endParaRPr>
          </a:p>
        </p:txBody>
      </p:sp>
    </p:spTree>
    <p:extLst>
      <p:ext uri="{BB962C8B-B14F-4D97-AF65-F5344CB8AC3E}">
        <p14:creationId xmlns:p14="http://schemas.microsoft.com/office/powerpoint/2010/main" val="23366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839588"/>
            <a:ext cx="10178322" cy="946353"/>
          </a:xfrm>
        </p:spPr>
        <p:txBody>
          <a:bodyPr/>
          <a:lstStyle/>
          <a:p>
            <a:r>
              <a:rPr lang="id-ID" dirty="0">
                <a:latin typeface="Colors Of Autumn" panose="02000500000000000000" pitchFamily="2" charset="0"/>
              </a:rPr>
              <a:t>MASALAH </a:t>
            </a:r>
          </a:p>
        </p:txBody>
      </p:sp>
      <p:sp>
        <p:nvSpPr>
          <p:cNvPr id="3" name="Content Placeholder 2"/>
          <p:cNvSpPr>
            <a:spLocks noGrp="1"/>
          </p:cNvSpPr>
          <p:nvPr>
            <p:ph idx="1"/>
          </p:nvPr>
        </p:nvSpPr>
        <p:spPr>
          <a:xfrm>
            <a:off x="1251678" y="2014539"/>
            <a:ext cx="10178322" cy="4007932"/>
          </a:xfrm>
        </p:spPr>
        <p:txBody>
          <a:bodyPr/>
          <a:lstStyle/>
          <a:p>
            <a:r>
              <a:rPr lang="id-ID" dirty="0">
                <a:latin typeface="Letter Gothic Std" panose="020B0409020202030304" pitchFamily="49" charset="0"/>
              </a:rPr>
              <a:t>Kerangka perlu standarisasi model arsitektur untuk berbagai aplikasi, tetapi memungkinkan untuk aplikasi individu untuk menentukan objek domain mereka sendiri dan menyediakan Instansiasi mereka.</a:t>
            </a:r>
          </a:p>
          <a:p>
            <a:endParaRPr lang="id-ID" dirty="0">
              <a:latin typeface="Letter Gothic Std" panose="020B0409020202030304" pitchFamily="49" charset="0"/>
            </a:endParaRPr>
          </a:p>
        </p:txBody>
      </p:sp>
    </p:spTree>
    <p:extLst>
      <p:ext uri="{BB962C8B-B14F-4D97-AF65-F5344CB8AC3E}">
        <p14:creationId xmlns:p14="http://schemas.microsoft.com/office/powerpoint/2010/main" val="51680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39548"/>
            <a:ext cx="10178322" cy="907796"/>
          </a:xfrm>
        </p:spPr>
        <p:txBody>
          <a:bodyPr>
            <a:normAutofit fontScale="90000"/>
          </a:bodyPr>
          <a:lstStyle/>
          <a:p>
            <a:r>
              <a:rPr lang="id-ID" b="1" dirty="0">
                <a:latin typeface="Colors Of Autumn" panose="02000500000000000000" pitchFamily="2" charset="0"/>
              </a:rPr>
              <a:t>Struktur</a:t>
            </a:r>
            <a:r>
              <a:rPr lang="id-ID" dirty="0">
                <a:latin typeface="Colors Of Autumn" panose="02000500000000000000" pitchFamily="2" charset="0"/>
              </a:rPr>
              <a:t/>
            </a:r>
            <a:br>
              <a:rPr lang="id-ID" dirty="0">
                <a:latin typeface="Colors Of Autumn" panose="02000500000000000000" pitchFamily="2" charset="0"/>
              </a:rPr>
            </a:br>
            <a:endParaRPr lang="id-ID" dirty="0">
              <a:latin typeface="Colors Of Autumn" panose="02000500000000000000" pitchFamily="2" charset="0"/>
            </a:endParaRPr>
          </a:p>
        </p:txBody>
      </p:sp>
      <p:sp>
        <p:nvSpPr>
          <p:cNvPr id="3" name="Content Placeholder 2"/>
          <p:cNvSpPr>
            <a:spLocks noGrp="1"/>
          </p:cNvSpPr>
          <p:nvPr>
            <p:ph idx="1"/>
          </p:nvPr>
        </p:nvSpPr>
        <p:spPr>
          <a:xfrm>
            <a:off x="1251678" y="1447344"/>
            <a:ext cx="10178322" cy="4953454"/>
          </a:xfrm>
        </p:spPr>
        <p:txBody>
          <a:bodyPr>
            <a:normAutofit/>
          </a:bodyPr>
          <a:lstStyle/>
          <a:p>
            <a:r>
              <a:rPr lang="id-ID" sz="1800" dirty="0">
                <a:latin typeface="Letter Gothic Std" panose="020B0409020202030304" pitchFamily="49" charset="0"/>
              </a:rPr>
              <a:t>Pelaksanaan Metode Pabrik dibahas dalam Gang of Four (bawah) sebagian besar tumpang tindih dengan yang dari Pabrik Abstrak. Untuk itu, presentasi dalam bab ini berfokus pada pendekatan yang telah menjadi populer sejak.</a:t>
            </a:r>
          </a:p>
          <a:p>
            <a:pPr marL="0" indent="0">
              <a:buNone/>
            </a:pPr>
            <a:endParaRPr lang="id-ID" sz="1800" dirty="0">
              <a:latin typeface="Letter Gothic Std" panose="020B0409020202030304" pitchFamily="49" charset="0"/>
            </a:endParaRPr>
          </a:p>
          <a:p>
            <a:endParaRPr lang="id-ID" sz="1800" dirty="0">
              <a:latin typeface="Letter Gothic Std" panose="020B0409020202030304" pitchFamily="49" charset="0"/>
            </a:endParaRP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977011" y="2761015"/>
            <a:ext cx="6727656" cy="3332892"/>
          </a:xfrm>
          <a:prstGeom prst="rect">
            <a:avLst/>
          </a:prstGeom>
          <a:noFill/>
          <a:ln>
            <a:noFill/>
          </a:ln>
        </p:spPr>
      </p:pic>
    </p:spTree>
    <p:extLst>
      <p:ext uri="{BB962C8B-B14F-4D97-AF65-F5344CB8AC3E}">
        <p14:creationId xmlns:p14="http://schemas.microsoft.com/office/powerpoint/2010/main" val="30060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475989"/>
            <a:ext cx="10178322" cy="5974915"/>
          </a:xfrm>
        </p:spPr>
        <p:txBody>
          <a:bodyPr>
            <a:normAutofit fontScale="85000" lnSpcReduction="20000"/>
          </a:bodyPr>
          <a:lstStyle/>
          <a:p>
            <a:r>
              <a:rPr lang="id-ID" sz="1600" dirty="0">
                <a:latin typeface="Letter Gothic Std" panose="020B0409020202030304" pitchFamily="49" charset="0"/>
              </a:rPr>
              <a:t>Definisi semakin populer dari metode pabrik adalah: metode statis dari kelas yang mengembalikan sebuah obyek yang 'jenis kelas. Tapi tidak seperti konstruktor, objek yang sebenarnya itu kembali mungkin sebuah contoh dari subclass. Tidak seperti konstruktor, objek yang ada mungkin digunakan kembali, bukannya objek baru dibuat. Tidak seperti konstruktor, metode pabrik dapat memiliki nama yang berbeda dan lebih deskriptif (misalnya Color.make_RGB_color (mengapung merah, mengapung hijau, mengapung biru) andColor.make_HSB_color (float hue, saturation float, kecerahan float)</a:t>
            </a:r>
          </a:p>
          <a:p>
            <a:pPr marL="0" indent="0">
              <a:buNone/>
            </a:pPr>
            <a:endParaRPr lang="id-ID" sz="1600" dirty="0">
              <a:latin typeface="Letter Gothic Std" panose="020B0409020202030304" pitchFamily="49" charset="0"/>
            </a:endParaRPr>
          </a:p>
          <a:p>
            <a:pPr marL="0" indent="0">
              <a:buNone/>
            </a:pPr>
            <a:endParaRPr lang="id-ID" sz="1600" dirty="0">
              <a:latin typeface="Letter Gothic Std" panose="020B0409020202030304" pitchFamily="49" charset="0"/>
            </a:endParaRPr>
          </a:p>
          <a:p>
            <a:pPr marL="0" indent="0">
              <a:buNone/>
            </a:pPr>
            <a:endParaRPr lang="id-ID" sz="1600" dirty="0">
              <a:latin typeface="Letter Gothic Std" panose="020B0409020202030304" pitchFamily="49" charset="0"/>
            </a:endParaRPr>
          </a:p>
          <a:p>
            <a:pPr marL="0" indent="0">
              <a:buNone/>
            </a:pPr>
            <a:endParaRPr lang="id-ID" sz="1600" dirty="0">
              <a:latin typeface="Letter Gothic Std" panose="020B0409020202030304" pitchFamily="49" charset="0"/>
            </a:endParaRPr>
          </a:p>
          <a:p>
            <a:pPr marL="0" indent="0">
              <a:buNone/>
            </a:pPr>
            <a:endParaRPr lang="id-ID" sz="1600" dirty="0">
              <a:latin typeface="Letter Gothic Std" panose="020B0409020202030304" pitchFamily="49" charset="0"/>
            </a:endParaRPr>
          </a:p>
          <a:p>
            <a:pPr marL="0" indent="0">
              <a:buNone/>
            </a:pPr>
            <a:endParaRPr lang="id-ID" sz="1600" dirty="0">
              <a:latin typeface="Letter Gothic Std" panose="020B0409020202030304" pitchFamily="49" charset="0"/>
            </a:endParaRPr>
          </a:p>
          <a:p>
            <a:pPr marL="0" indent="0">
              <a:buNone/>
            </a:pPr>
            <a:endParaRPr lang="id-ID" sz="1600" dirty="0">
              <a:latin typeface="Letter Gothic Std" panose="020B0409020202030304" pitchFamily="49" charset="0"/>
            </a:endParaRPr>
          </a:p>
          <a:p>
            <a:pPr marL="0" indent="0">
              <a:buNone/>
            </a:pPr>
            <a:endParaRPr lang="id-ID" sz="1600" dirty="0">
              <a:latin typeface="Letter Gothic Std" panose="020B0409020202030304" pitchFamily="49" charset="0"/>
            </a:endParaRPr>
          </a:p>
          <a:p>
            <a:pPr marL="0" indent="0">
              <a:buNone/>
            </a:pPr>
            <a:endParaRPr lang="id-ID" sz="1600" dirty="0">
              <a:latin typeface="Letter Gothic Std" panose="020B0409020202030304" pitchFamily="49" charset="0"/>
            </a:endParaRPr>
          </a:p>
          <a:p>
            <a:pPr marL="0" indent="0">
              <a:buNone/>
            </a:pPr>
            <a:endParaRPr lang="id-ID" sz="1600" dirty="0">
              <a:latin typeface="Letter Gothic Std" panose="020B0409020202030304" pitchFamily="49" charset="0"/>
            </a:endParaRPr>
          </a:p>
          <a:p>
            <a:pPr marL="0" indent="0">
              <a:buNone/>
            </a:pPr>
            <a:endParaRPr lang="id-ID" sz="1600" dirty="0">
              <a:latin typeface="Letter Gothic Std" panose="020B0409020202030304" pitchFamily="49" charset="0"/>
            </a:endParaRPr>
          </a:p>
          <a:p>
            <a:pPr marL="0" indent="0">
              <a:buNone/>
            </a:pPr>
            <a:endParaRPr lang="id-ID" sz="1600" dirty="0">
              <a:latin typeface="Letter Gothic Std" panose="020B0409020202030304" pitchFamily="49" charset="0"/>
            </a:endParaRPr>
          </a:p>
          <a:p>
            <a:pPr marL="0" indent="0">
              <a:buNone/>
            </a:pPr>
            <a:endParaRPr lang="id-ID" sz="1600" dirty="0">
              <a:latin typeface="Letter Gothic Std" panose="020B0409020202030304" pitchFamily="49" charset="0"/>
            </a:endParaRPr>
          </a:p>
          <a:p>
            <a:pPr marL="0" indent="0">
              <a:buNone/>
            </a:pPr>
            <a:endParaRPr lang="id-ID" sz="1600" dirty="0">
              <a:latin typeface="Letter Gothic Std" panose="020B0409020202030304" pitchFamily="49" charset="0"/>
            </a:endParaRPr>
          </a:p>
          <a:p>
            <a:r>
              <a:rPr lang="id-ID" sz="1600" dirty="0">
                <a:latin typeface="Letter Gothic Std" panose="020B0409020202030304" pitchFamily="49" charset="0"/>
              </a:rPr>
              <a:t>Klien benar-benar dipisahkan dari rincian pelaksanaan kelas turunan. penciptaan Polymorphic sekarang mungkin.</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500525" y="1973924"/>
            <a:ext cx="7680628" cy="3861164"/>
          </a:xfrm>
          <a:prstGeom prst="rect">
            <a:avLst/>
          </a:prstGeom>
          <a:noFill/>
          <a:ln>
            <a:noFill/>
          </a:ln>
        </p:spPr>
      </p:pic>
    </p:spTree>
    <p:extLst>
      <p:ext uri="{BB962C8B-B14F-4D97-AF65-F5344CB8AC3E}">
        <p14:creationId xmlns:p14="http://schemas.microsoft.com/office/powerpoint/2010/main" val="38274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5" end="15"/>
                                            </p:txEl>
                                          </p:spTgt>
                                        </p:tgtEl>
                                        <p:attrNameLst>
                                          <p:attrName>style.visibility</p:attrName>
                                        </p:attrNameLst>
                                      </p:cBhvr>
                                      <p:to>
                                        <p:strVal val="visible"/>
                                      </p:to>
                                    </p:set>
                                    <p:animEffect transition="in" filter="fade">
                                      <p:cBhvr>
                                        <p:cTn id="19" dur="1000"/>
                                        <p:tgtEl>
                                          <p:spTgt spid="3">
                                            <p:txEl>
                                              <p:pRg st="15" end="15"/>
                                            </p:txEl>
                                          </p:spTgt>
                                        </p:tgtEl>
                                      </p:cBhvr>
                                    </p:animEffect>
                                    <p:anim calcmode="lin" valueType="num">
                                      <p:cBhvr>
                                        <p:cTn id="20"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10976"/>
            <a:ext cx="10178322" cy="832640"/>
          </a:xfrm>
        </p:spPr>
        <p:txBody>
          <a:bodyPr>
            <a:normAutofit fontScale="90000"/>
          </a:bodyPr>
          <a:lstStyle/>
          <a:p>
            <a:r>
              <a:rPr lang="id-ID" b="1" dirty="0">
                <a:latin typeface="Colors Of Autumn" panose="02000500000000000000" pitchFamily="2" charset="0"/>
              </a:rPr>
              <a:t>Contoh KASUS</a:t>
            </a:r>
            <a:r>
              <a:rPr lang="id-ID" dirty="0">
                <a:latin typeface="Colors Of Autumn" panose="02000500000000000000" pitchFamily="2" charset="0"/>
              </a:rPr>
              <a:t/>
            </a:r>
            <a:br>
              <a:rPr lang="id-ID" dirty="0">
                <a:latin typeface="Colors Of Autumn" panose="02000500000000000000" pitchFamily="2" charset="0"/>
              </a:rPr>
            </a:br>
            <a:endParaRPr lang="id-ID" dirty="0">
              <a:latin typeface="Colors Of Autumn" panose="02000500000000000000" pitchFamily="2" charset="0"/>
            </a:endParaRPr>
          </a:p>
        </p:txBody>
      </p:sp>
      <p:sp>
        <p:nvSpPr>
          <p:cNvPr id="3" name="Content Placeholder 2"/>
          <p:cNvSpPr>
            <a:spLocks noGrp="1"/>
          </p:cNvSpPr>
          <p:nvPr>
            <p:ph idx="1"/>
          </p:nvPr>
        </p:nvSpPr>
        <p:spPr>
          <a:xfrm>
            <a:off x="1251678" y="1481402"/>
            <a:ext cx="10178322" cy="4960306"/>
          </a:xfrm>
        </p:spPr>
        <p:txBody>
          <a:bodyPr>
            <a:normAutofit/>
          </a:bodyPr>
          <a:lstStyle/>
          <a:p>
            <a:r>
              <a:rPr lang="id-ID" sz="1600" dirty="0">
                <a:latin typeface="Letter Gothic Std" panose="020B0409020202030304" pitchFamily="49" charset="0"/>
              </a:rPr>
              <a:t>Metode Pabrik mendefinisikan sebuah antarmuka untuk menciptakan objek, tetapi memungkinkan subclass memutuskan mana kelas untuk instantiate. Injection molding menekan menunjukkan pola ini. Produsen plastik proses mainan plastik molding bubuk, dan menyuntikkan plastik ke dalam cetakan dari bentuk yang diinginkan. Kelas mainan (mobil, action figure, dll) ditentukan oleh cetakan.</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124451" y="3121155"/>
            <a:ext cx="6432775" cy="3049091"/>
          </a:xfrm>
          <a:prstGeom prst="rect">
            <a:avLst/>
          </a:prstGeom>
          <a:noFill/>
          <a:ln>
            <a:noFill/>
          </a:ln>
        </p:spPr>
      </p:pic>
    </p:spTree>
    <p:extLst>
      <p:ext uri="{BB962C8B-B14F-4D97-AF65-F5344CB8AC3E}">
        <p14:creationId xmlns:p14="http://schemas.microsoft.com/office/powerpoint/2010/main" val="11768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682425"/>
            <a:ext cx="10178322" cy="982952"/>
          </a:xfrm>
        </p:spPr>
        <p:txBody>
          <a:bodyPr>
            <a:normAutofit/>
          </a:bodyPr>
          <a:lstStyle/>
          <a:p>
            <a:r>
              <a:rPr lang="id-ID" sz="4600" b="1" dirty="0" smtClean="0">
                <a:latin typeface="Colors Of Autumn" panose="02000500000000000000" pitchFamily="2" charset="0"/>
              </a:rPr>
              <a:t>Check list</a:t>
            </a:r>
            <a:endParaRPr lang="id-ID" sz="4600" dirty="0">
              <a:latin typeface="Colors Of Autumn" panose="02000500000000000000" pitchFamily="2" charset="0"/>
            </a:endParaRPr>
          </a:p>
        </p:txBody>
      </p:sp>
      <p:sp>
        <p:nvSpPr>
          <p:cNvPr id="3" name="Content Placeholder 2"/>
          <p:cNvSpPr>
            <a:spLocks noGrp="1"/>
          </p:cNvSpPr>
          <p:nvPr>
            <p:ph idx="1"/>
          </p:nvPr>
        </p:nvSpPr>
        <p:spPr>
          <a:xfrm>
            <a:off x="1251678" y="1665377"/>
            <a:ext cx="10178322" cy="4514255"/>
          </a:xfrm>
        </p:spPr>
        <p:txBody>
          <a:bodyPr>
            <a:normAutofit/>
          </a:bodyPr>
          <a:lstStyle/>
          <a:p>
            <a:r>
              <a:rPr lang="id-ID" dirty="0">
                <a:latin typeface="Letter Gothic Std" panose="020B0409020202030304" pitchFamily="49" charset="0"/>
              </a:rPr>
              <a:t>Jika Anda memiliki hirarki warisan yang latihan polimorfisme, pertimbangkan untuk menambahkan kemampuan penciptaan polimorfik dengan mendefinisikan metode pabrik statis di kelas dasar.</a:t>
            </a:r>
          </a:p>
          <a:p>
            <a:r>
              <a:rPr lang="id-ID" dirty="0">
                <a:latin typeface="Letter Gothic Std" panose="020B0409020202030304" pitchFamily="49" charset="0"/>
              </a:rPr>
              <a:t>Desain argumen untuk metode pabrik. Apa kualitas atau karakteristik yang perlu dan cukup untuk mengidentifikasi kelas turunan yang benar untuk instantiate?</a:t>
            </a:r>
          </a:p>
          <a:p>
            <a:r>
              <a:rPr lang="id-ID" dirty="0">
                <a:latin typeface="Letter Gothic Std" panose="020B0409020202030304" pitchFamily="49" charset="0"/>
              </a:rPr>
              <a:t>Pertimbangkan merancang internal "objek pool" yang akan memungkinkan objek untuk digunakan kembali bukan dibuat dari awal.</a:t>
            </a:r>
          </a:p>
          <a:p>
            <a:r>
              <a:rPr lang="id-ID" dirty="0">
                <a:latin typeface="Letter Gothic Std" panose="020B0409020202030304" pitchFamily="49" charset="0"/>
              </a:rPr>
              <a:t>Pertimbangkan membuat semua konstruktor pribadi atau dilindungi</a:t>
            </a:r>
            <a:r>
              <a:rPr lang="id-ID" dirty="0" smtClean="0">
                <a:latin typeface="Letter Gothic Std" panose="020B0409020202030304" pitchFamily="49" charset="0"/>
              </a:rPr>
              <a:t>.</a:t>
            </a:r>
          </a:p>
        </p:txBody>
      </p:sp>
    </p:spTree>
    <p:extLst>
      <p:ext uri="{BB962C8B-B14F-4D97-AF65-F5344CB8AC3E}">
        <p14:creationId xmlns:p14="http://schemas.microsoft.com/office/powerpoint/2010/main" val="331616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600" b="1" dirty="0" smtClean="0">
                <a:latin typeface="Colors Of Autumn"/>
              </a:rPr>
              <a:t>Aturan</a:t>
            </a:r>
            <a:r>
              <a:rPr lang="id-ID" sz="5400" b="1" dirty="0" smtClean="0">
                <a:latin typeface="Colors Of Autumn"/>
              </a:rPr>
              <a:t> </a:t>
            </a:r>
            <a:r>
              <a:rPr lang="id-ID" sz="4600" b="1" dirty="0" smtClean="0">
                <a:latin typeface="Colors Of Autumn"/>
              </a:rPr>
              <a:t>praktis</a:t>
            </a:r>
            <a:endParaRPr lang="id-ID" sz="4600" b="1" dirty="0">
              <a:latin typeface="Colors Of Autumn"/>
            </a:endParaRPr>
          </a:p>
        </p:txBody>
      </p:sp>
      <p:sp>
        <p:nvSpPr>
          <p:cNvPr id="3" name="Content Placeholder 2"/>
          <p:cNvSpPr>
            <a:spLocks noGrp="1"/>
          </p:cNvSpPr>
          <p:nvPr>
            <p:ph idx="1"/>
          </p:nvPr>
        </p:nvSpPr>
        <p:spPr>
          <a:xfrm>
            <a:off x="1239647" y="1227222"/>
            <a:ext cx="10178322" cy="3934325"/>
          </a:xfrm>
        </p:spPr>
        <p:txBody>
          <a:bodyPr>
            <a:normAutofit fontScale="92500" lnSpcReduction="20000"/>
          </a:bodyPr>
          <a:lstStyle/>
          <a:p>
            <a:r>
              <a:rPr lang="id-ID" dirty="0">
                <a:latin typeface="Letter Gothic Std" panose="020B0409020202030304" pitchFamily="49" charset="0"/>
              </a:rPr>
              <a:t>Kelas Pabrik abstrak seringkali dilaksanakan dengan Metode Factory, tetapi mereka dapat diimplementasikan dengan menggunakan Prototype.</a:t>
            </a:r>
          </a:p>
          <a:p>
            <a:r>
              <a:rPr lang="id-ID" dirty="0">
                <a:latin typeface="Letter Gothic Std" panose="020B0409020202030304" pitchFamily="49" charset="0"/>
              </a:rPr>
              <a:t>Metode pabrik biasanya disebut dalam Metode Template.</a:t>
            </a:r>
          </a:p>
          <a:p>
            <a:r>
              <a:rPr lang="id-ID" dirty="0">
                <a:latin typeface="Letter Gothic Std" panose="020B0409020202030304" pitchFamily="49" charset="0"/>
              </a:rPr>
              <a:t>Factory Method: penciptaan melalui warisan. Prototype: penciptaan melalui delegasi</a:t>
            </a:r>
            <a:r>
              <a:rPr lang="id-ID" dirty="0" smtClean="0">
                <a:latin typeface="Letter Gothic Std" panose="020B0409020202030304" pitchFamily="49" charset="0"/>
              </a:rPr>
              <a:t>.</a:t>
            </a:r>
          </a:p>
          <a:p>
            <a:r>
              <a:rPr lang="id-ID" dirty="0">
                <a:latin typeface="Letter Gothic Std" panose="020B0409020202030304" pitchFamily="49" charset="0"/>
              </a:rPr>
              <a:t>Seringkali, desain mulai menggunakan Factory Method (kurang rumit, lebih disesuaikan, subclass berkembang biak) dan berkembang ke arah abstract factory, Prototype, atau Builder (lebih fleksibel, lebih kompleks) sebagai desainer menemukan di mana lebih banyak fleksibilitas yang dibutuhkan.</a:t>
            </a:r>
          </a:p>
          <a:p>
            <a:r>
              <a:rPr lang="id-ID" dirty="0">
                <a:latin typeface="Letter Gothic Std" panose="020B0409020202030304" pitchFamily="49" charset="0"/>
              </a:rPr>
              <a:t>Prototipe tidak memerlukan subclassing, tetapi tidak membutuhkan operasi Initialize. Factory Method membutuhkan subclassing, tapi tidak memerlukan inisialisasi.</a:t>
            </a:r>
          </a:p>
          <a:p>
            <a:endParaRPr lang="id-ID" dirty="0">
              <a:latin typeface="Letter Gothic Std" panose="020B0409020202030304" pitchFamily="49" charset="0"/>
            </a:endParaRPr>
          </a:p>
          <a:p>
            <a:endParaRPr lang="id-ID" dirty="0"/>
          </a:p>
        </p:txBody>
      </p:sp>
    </p:spTree>
    <p:extLst>
      <p:ext uri="{BB962C8B-B14F-4D97-AF65-F5344CB8AC3E}">
        <p14:creationId xmlns:p14="http://schemas.microsoft.com/office/powerpoint/2010/main" val="502564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677775"/>
            <a:ext cx="10178322" cy="5416129"/>
          </a:xfrm>
        </p:spPr>
        <p:txBody>
          <a:bodyPr>
            <a:normAutofit/>
          </a:bodyPr>
          <a:lstStyle/>
          <a:p>
            <a:r>
              <a:rPr lang="id-ID" dirty="0" smtClean="0">
                <a:latin typeface="Letter Gothic Std" panose="020B0409020202030304" pitchFamily="49" charset="0"/>
              </a:rPr>
              <a:t>Keuntungan </a:t>
            </a:r>
            <a:r>
              <a:rPr lang="id-ID" dirty="0">
                <a:latin typeface="Letter Gothic Std" panose="020B0409020202030304" pitchFamily="49" charset="0"/>
              </a:rPr>
              <a:t>dari </a:t>
            </a:r>
            <a:r>
              <a:rPr lang="id-ID" dirty="0" smtClean="0">
                <a:latin typeface="Letter Gothic Std" panose="020B0409020202030304" pitchFamily="49" charset="0"/>
              </a:rPr>
              <a:t>Factory Method </a:t>
            </a:r>
            <a:r>
              <a:rPr lang="id-ID" dirty="0">
                <a:latin typeface="Letter Gothic Std" panose="020B0409020202030304" pitchFamily="49" charset="0"/>
              </a:rPr>
              <a:t>adalah bahwa hal itu dapat kembali contoh yang sama beberapa kali, atau dapat kembali subclass daripada objek yang tepat jenis.</a:t>
            </a:r>
          </a:p>
          <a:p>
            <a:r>
              <a:rPr lang="id-ID" dirty="0">
                <a:latin typeface="Letter Gothic Std" panose="020B0409020202030304" pitchFamily="49" charset="0"/>
              </a:rPr>
              <a:t>Beberapa pendukung </a:t>
            </a:r>
            <a:r>
              <a:rPr lang="id-ID" dirty="0" smtClean="0">
                <a:latin typeface="Letter Gothic Std" panose="020B0409020202030304" pitchFamily="49" charset="0"/>
              </a:rPr>
              <a:t>Factory Method </a:t>
            </a:r>
            <a:r>
              <a:rPr lang="id-ID" dirty="0">
                <a:latin typeface="Letter Gothic Std" panose="020B0409020202030304" pitchFamily="49" charset="0"/>
              </a:rPr>
              <a:t>merekomendasikan bahwa sebagai masalah desain bahasa (atau gagal itu, sebagai masalah gaya) benar-benar semua konstruktor harus pribadi atau dilindungi. Ini bisnis tidak ada orang lain apakah kelas memproduksi objek baru atau mendaur ulang yang lama.</a:t>
            </a:r>
          </a:p>
          <a:p>
            <a:r>
              <a:rPr lang="id-ID" dirty="0">
                <a:latin typeface="Letter Gothic Std" panose="020B0409020202030304" pitchFamily="49" charset="0"/>
              </a:rPr>
              <a:t>Operator baru dianggap berbahaya. Ada perbedaan antara meminta objek dan menciptakan satu. Operator baru selalu menciptakan sebuah objek, dan gagal untuk merangkum objek penciptaan. Metode Pabrik memaksa enkapsulasi itu, dan memungkinkan sebuah objek yang akan diminta tanpa kopling inextricable ke tindakan penciptaan</a:t>
            </a:r>
          </a:p>
        </p:txBody>
      </p:sp>
    </p:spTree>
    <p:extLst>
      <p:ext uri="{BB962C8B-B14F-4D97-AF65-F5344CB8AC3E}">
        <p14:creationId xmlns:p14="http://schemas.microsoft.com/office/powerpoint/2010/main" val="89170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69</TotalTime>
  <Words>579</Words>
  <Application>Microsoft Office PowerPoint</Application>
  <PresentationFormat>Custom</PresentationFormat>
  <Paragraphs>43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Badge</vt:lpstr>
      <vt:lpstr>Riyan maulana (1114101214)  sella rosita (1114101239)  wahyu riyanto (1114101247)</vt:lpstr>
      <vt:lpstr>DEFINISI Factory Method</vt:lpstr>
      <vt:lpstr>MASALAH </vt:lpstr>
      <vt:lpstr>Struktur </vt:lpstr>
      <vt:lpstr>PowerPoint Presentation</vt:lpstr>
      <vt:lpstr>Contoh KASUS </vt:lpstr>
      <vt:lpstr>Check list</vt:lpstr>
      <vt:lpstr>Aturan praktis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Riyan maulana (1114101) sella rosita (1114101239) wahyu riyanto (111410)</dc:title>
  <dc:creator>VAIO</dc:creator>
  <cp:lastModifiedBy>ASUS</cp:lastModifiedBy>
  <cp:revision>13</cp:revision>
  <dcterms:created xsi:type="dcterms:W3CDTF">2017-02-02T02:02:30Z</dcterms:created>
  <dcterms:modified xsi:type="dcterms:W3CDTF">2017-02-03T06:48:07Z</dcterms:modified>
</cp:coreProperties>
</file>