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E59D-C911-43EA-8BAA-788E1B88273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7AD4C1-17F2-44FE-8001-DA9E29E46C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E59D-C911-43EA-8BAA-788E1B88273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D4C1-17F2-44FE-8001-DA9E29E46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E59D-C911-43EA-8BAA-788E1B88273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D4C1-17F2-44FE-8001-DA9E29E46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E59D-C911-43EA-8BAA-788E1B88273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D4C1-17F2-44FE-8001-DA9E29E46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E59D-C911-43EA-8BAA-788E1B88273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D4C1-17F2-44FE-8001-DA9E29E46CF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E59D-C911-43EA-8BAA-788E1B88273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D4C1-17F2-44FE-8001-DA9E29E46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E59D-C911-43EA-8BAA-788E1B88273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D4C1-17F2-44FE-8001-DA9E29E46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E59D-C911-43EA-8BAA-788E1B88273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D4C1-17F2-44FE-8001-DA9E29E46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E59D-C911-43EA-8BAA-788E1B88273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D4C1-17F2-44FE-8001-DA9E29E46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E59D-C911-43EA-8BAA-788E1B88273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D4C1-17F2-44FE-8001-DA9E29E46C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E59D-C911-43EA-8BAA-788E1B88273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D4C1-17F2-44FE-8001-DA9E29E46C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35CE59D-C911-43EA-8BAA-788E1B88273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B7AD4C1-17F2-44FE-8001-DA9E29E46C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Kelompok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Fadili</a:t>
            </a:r>
            <a:r>
              <a:rPr lang="en-US" dirty="0" smtClean="0">
                <a:solidFill>
                  <a:schemeClr val="tx1"/>
                </a:solidFill>
              </a:rPr>
              <a:t> (1114101289)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Miftahul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Arifin</a:t>
            </a:r>
            <a:r>
              <a:rPr lang="en-US" dirty="0" smtClean="0">
                <a:solidFill>
                  <a:schemeClr val="tx1"/>
                </a:solidFill>
              </a:rPr>
              <a:t> (1112100925)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Template Method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493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Pengertian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 smtClean="0">
                <a:latin typeface="Adobe Caslon Pro" pitchFamily="18" charset="0"/>
              </a:rPr>
              <a:t>Menggambarkan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kerangka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algoritma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dalam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sebuah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operasi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sehingga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meminimalisir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beberapa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langkah</a:t>
            </a:r>
            <a:r>
              <a:rPr lang="en-US" sz="2000" dirty="0" smtClean="0">
                <a:latin typeface="Adobe Caslon Pro" pitchFamily="18" charset="0"/>
              </a:rPr>
              <a:t> subclass </a:t>
            </a:r>
            <a:r>
              <a:rPr lang="en-US" sz="2000" dirty="0" err="1" smtClean="0">
                <a:latin typeface="Adobe Caslon Pro" pitchFamily="18" charset="0"/>
              </a:rPr>
              <a:t>dan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subclasss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dapat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mendefinisikan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algoritma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tertentu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tanpa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harus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mengubah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struktur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algoritmanya</a:t>
            </a:r>
            <a:r>
              <a:rPr lang="en-US" sz="2000" dirty="0" smtClean="0">
                <a:latin typeface="Adobe Caslon Pro" pitchFamily="18" charset="0"/>
              </a:rPr>
              <a:t>.</a:t>
            </a:r>
          </a:p>
          <a:p>
            <a:pPr algn="just"/>
            <a:r>
              <a:rPr lang="en-US" sz="2000" dirty="0" err="1">
                <a:latin typeface="Adobe Caslon Pro" pitchFamily="18" charset="0"/>
              </a:rPr>
              <a:t>K</a:t>
            </a:r>
            <a:r>
              <a:rPr lang="en-US" sz="2000" dirty="0" err="1" smtClean="0">
                <a:latin typeface="Adobe Caslon Pro" pitchFamily="18" charset="0"/>
              </a:rPr>
              <a:t>elas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dasar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menyatakan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algoritma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smtClean="0">
                <a:latin typeface="Adobe Caslon Pro" pitchFamily="18" charset="0"/>
              </a:rPr>
              <a:t>'</a:t>
            </a:r>
            <a:r>
              <a:rPr lang="en-US" sz="2000" dirty="0" err="1" smtClean="0">
                <a:latin typeface="Adobe Caslon Pro" pitchFamily="18" charset="0"/>
              </a:rPr>
              <a:t>penampung</a:t>
            </a:r>
            <a:r>
              <a:rPr lang="en-US" sz="2000" dirty="0" smtClean="0">
                <a:latin typeface="Adobe Caslon Pro" pitchFamily="18" charset="0"/>
              </a:rPr>
              <a:t> (placeholder)', </a:t>
            </a:r>
            <a:r>
              <a:rPr lang="en-US" sz="2000" dirty="0" err="1">
                <a:latin typeface="Adobe Caslon Pro" pitchFamily="18" charset="0"/>
              </a:rPr>
              <a:t>dan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kelas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turunan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melaksanakan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smtClean="0">
                <a:latin typeface="Adobe Caslon Pro" pitchFamily="18" charset="0"/>
              </a:rPr>
              <a:t>placeholder.</a:t>
            </a:r>
            <a:endParaRPr lang="en-US" sz="2000" dirty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Permasalahan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latin typeface="Adobe Caslon Pro" pitchFamily="18" charset="0"/>
              </a:rPr>
              <a:t>Dua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komponen</a:t>
            </a:r>
            <a:r>
              <a:rPr lang="en-US" sz="2000" dirty="0">
                <a:latin typeface="Adobe Caslon Pro" pitchFamily="18" charset="0"/>
              </a:rPr>
              <a:t> yang </a:t>
            </a:r>
            <a:r>
              <a:rPr lang="en-US" sz="2000" dirty="0" err="1">
                <a:latin typeface="Adobe Caslon Pro" pitchFamily="18" charset="0"/>
              </a:rPr>
              <a:t>berbeda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memiliki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kesamaan</a:t>
            </a:r>
            <a:r>
              <a:rPr lang="en-US" sz="2000" dirty="0">
                <a:latin typeface="Adobe Caslon Pro" pitchFamily="18" charset="0"/>
              </a:rPr>
              <a:t> yang </a:t>
            </a:r>
            <a:r>
              <a:rPr lang="en-US" sz="2000" dirty="0" err="1">
                <a:latin typeface="Adobe Caslon Pro" pitchFamily="18" charset="0"/>
              </a:rPr>
              <a:t>signifikan</a:t>
            </a:r>
            <a:r>
              <a:rPr lang="en-US" sz="2000" dirty="0">
                <a:latin typeface="Adobe Caslon Pro" pitchFamily="18" charset="0"/>
              </a:rPr>
              <a:t>, </a:t>
            </a:r>
            <a:r>
              <a:rPr lang="en-US" sz="2000" dirty="0" err="1">
                <a:latin typeface="Adobe Caslon Pro" pitchFamily="18" charset="0"/>
              </a:rPr>
              <a:t>tetapi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tidak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menunjukkan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sebuah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penggunaan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kembali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pada</a:t>
            </a:r>
            <a:r>
              <a:rPr lang="en-US" sz="2000" dirty="0" smtClean="0">
                <a:latin typeface="Adobe Caslon Pro" pitchFamily="18" charset="0"/>
              </a:rPr>
              <a:t> interface </a:t>
            </a:r>
            <a:r>
              <a:rPr lang="en-US" sz="2000" dirty="0" err="1">
                <a:latin typeface="Adobe Caslon Pro" pitchFamily="18" charset="0"/>
              </a:rPr>
              <a:t>umum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atau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implementasi</a:t>
            </a:r>
            <a:r>
              <a:rPr lang="en-US" sz="2000" dirty="0">
                <a:latin typeface="Adobe Caslon Pro" pitchFamily="18" charset="0"/>
              </a:rPr>
              <a:t>. </a:t>
            </a:r>
            <a:r>
              <a:rPr lang="en-US" sz="2000" dirty="0" err="1">
                <a:latin typeface="Adobe Caslon Pro" pitchFamily="18" charset="0"/>
              </a:rPr>
              <a:t>Jika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perubahan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umum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diperlukan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untuk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kedua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komponen</a:t>
            </a:r>
            <a:r>
              <a:rPr lang="en-US" sz="2000" dirty="0" smtClean="0">
                <a:latin typeface="Adobe Caslon Pro" pitchFamily="18" charset="0"/>
              </a:rPr>
              <a:t>, </a:t>
            </a:r>
            <a:r>
              <a:rPr lang="en-US" sz="2000" dirty="0" err="1" smtClean="0">
                <a:latin typeface="Adobe Caslon Pro" pitchFamily="18" charset="0"/>
              </a:rPr>
              <a:t>maka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diperlukan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adanya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duplikat</a:t>
            </a:r>
            <a:r>
              <a:rPr lang="en-US" sz="2000" dirty="0" smtClean="0">
                <a:latin typeface="Adobe Caslon Pro" pitchFamily="18" charset="0"/>
              </a:rPr>
              <a:t>.</a:t>
            </a:r>
            <a:endParaRPr lang="en-US" sz="2000" dirty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Penyelesaian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 smtClean="0">
                <a:latin typeface="Adobe Caslon Pro" pitchFamily="18" charset="0"/>
              </a:rPr>
              <a:t>Desainer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komponen</a:t>
            </a:r>
            <a:r>
              <a:rPr lang="en-US" sz="2000" dirty="0">
                <a:latin typeface="Adobe Caslon Pro" pitchFamily="18" charset="0"/>
              </a:rPr>
              <a:t> yang </a:t>
            </a:r>
            <a:r>
              <a:rPr lang="en-US" sz="2000" dirty="0" err="1">
                <a:latin typeface="Adobe Caslon Pro" pitchFamily="18" charset="0"/>
              </a:rPr>
              <a:t>memutuskan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langkah-langkah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dari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algoritma</a:t>
            </a:r>
            <a:r>
              <a:rPr lang="en-US" sz="2000" dirty="0">
                <a:latin typeface="Adobe Caslon Pro" pitchFamily="18" charset="0"/>
              </a:rPr>
              <a:t> yang </a:t>
            </a:r>
            <a:r>
              <a:rPr lang="en-US" sz="2000" dirty="0" err="1">
                <a:latin typeface="Adobe Caslon Pro" pitchFamily="18" charset="0"/>
              </a:rPr>
              <a:t>invarian</a:t>
            </a:r>
            <a:r>
              <a:rPr lang="en-US" sz="2000" dirty="0">
                <a:latin typeface="Adobe Caslon Pro" pitchFamily="18" charset="0"/>
              </a:rPr>
              <a:t> (</a:t>
            </a:r>
            <a:r>
              <a:rPr lang="en-US" sz="2000" dirty="0" err="1">
                <a:latin typeface="Adobe Caslon Pro" pitchFamily="18" charset="0"/>
              </a:rPr>
              <a:t>atau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standar</a:t>
            </a:r>
            <a:r>
              <a:rPr lang="en-US" sz="2000" dirty="0">
                <a:latin typeface="Adobe Caslon Pro" pitchFamily="18" charset="0"/>
              </a:rPr>
              <a:t>), </a:t>
            </a:r>
            <a:r>
              <a:rPr lang="en-US" sz="2000" dirty="0" err="1">
                <a:latin typeface="Adobe Caslon Pro" pitchFamily="18" charset="0"/>
              </a:rPr>
              <a:t>dan</a:t>
            </a:r>
            <a:r>
              <a:rPr lang="en-US" sz="2000" dirty="0">
                <a:latin typeface="Adobe Caslon Pro" pitchFamily="18" charset="0"/>
              </a:rPr>
              <a:t> yang </a:t>
            </a:r>
            <a:r>
              <a:rPr lang="en-US" sz="2000" dirty="0" err="1">
                <a:latin typeface="Adobe Caslon Pro" pitchFamily="18" charset="0"/>
              </a:rPr>
              <a:t>varian</a:t>
            </a:r>
            <a:r>
              <a:rPr lang="en-US" sz="2000" dirty="0">
                <a:latin typeface="Adobe Caslon Pro" pitchFamily="18" charset="0"/>
              </a:rPr>
              <a:t> (</a:t>
            </a:r>
            <a:r>
              <a:rPr lang="en-US" sz="2000" dirty="0" err="1">
                <a:latin typeface="Adobe Caslon Pro" pitchFamily="18" charset="0"/>
              </a:rPr>
              <a:t>atau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disesuaikan</a:t>
            </a:r>
            <a:r>
              <a:rPr lang="en-US" sz="2000" dirty="0">
                <a:latin typeface="Adobe Caslon Pro" pitchFamily="18" charset="0"/>
              </a:rPr>
              <a:t>). </a:t>
            </a:r>
            <a:r>
              <a:rPr lang="en-US" sz="2000" dirty="0" err="1">
                <a:latin typeface="Adobe Caslon Pro" pitchFamily="18" charset="0"/>
              </a:rPr>
              <a:t>Langkah-langkah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invarian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diimplementasikan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dalam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kelas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dasar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abstrak</a:t>
            </a:r>
            <a:r>
              <a:rPr lang="en-US" sz="2000" dirty="0">
                <a:latin typeface="Adobe Caslon Pro" pitchFamily="18" charset="0"/>
              </a:rPr>
              <a:t>, </a:t>
            </a:r>
            <a:r>
              <a:rPr lang="en-US" sz="2000" dirty="0" err="1">
                <a:latin typeface="Adobe Caslon Pro" pitchFamily="18" charset="0"/>
              </a:rPr>
              <a:t>sementara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langkah-langkah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varian</a:t>
            </a:r>
            <a:r>
              <a:rPr lang="en-US" sz="2000" dirty="0">
                <a:latin typeface="Adobe Caslon Pro" pitchFamily="18" charset="0"/>
              </a:rPr>
              <a:t> yang </a:t>
            </a:r>
            <a:r>
              <a:rPr lang="en-US" sz="2000" dirty="0" err="1">
                <a:latin typeface="Adobe Caslon Pro" pitchFamily="18" charset="0"/>
              </a:rPr>
              <a:t>baik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diberikan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implementasi</a:t>
            </a:r>
            <a:r>
              <a:rPr lang="en-US" sz="2000" dirty="0">
                <a:latin typeface="Adobe Caslon Pro" pitchFamily="18" charset="0"/>
              </a:rPr>
              <a:t> default, </a:t>
            </a:r>
            <a:r>
              <a:rPr lang="en-US" sz="2000" dirty="0" err="1">
                <a:latin typeface="Adobe Caslon Pro" pitchFamily="18" charset="0"/>
              </a:rPr>
              <a:t>atau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tidak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ada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implementasi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sama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sekali</a:t>
            </a:r>
            <a:r>
              <a:rPr lang="en-US" sz="2000" dirty="0">
                <a:latin typeface="Adobe Caslon Pro" pitchFamily="18" charset="0"/>
              </a:rPr>
              <a:t>. </a:t>
            </a:r>
            <a:r>
              <a:rPr lang="en-US" sz="2000" dirty="0" err="1">
                <a:latin typeface="Adobe Caslon Pro" pitchFamily="18" charset="0"/>
              </a:rPr>
              <a:t>Langkah-langkah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varian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mewakili</a:t>
            </a:r>
            <a:r>
              <a:rPr lang="en-US" sz="2000" dirty="0">
                <a:latin typeface="Adobe Caslon Pro" pitchFamily="18" charset="0"/>
              </a:rPr>
              <a:t> "</a:t>
            </a:r>
            <a:r>
              <a:rPr lang="en-US" sz="2000" dirty="0" err="1" smtClean="0">
                <a:latin typeface="Adobe Caslon Pro" pitchFamily="18" charset="0"/>
              </a:rPr>
              <a:t>kait</a:t>
            </a:r>
            <a:r>
              <a:rPr lang="en-US" sz="2000" dirty="0" smtClean="0">
                <a:latin typeface="Adobe Caslon Pro" pitchFamily="18" charset="0"/>
              </a:rPr>
              <a:t> (hooks)", </a:t>
            </a:r>
            <a:r>
              <a:rPr lang="en-US" sz="2000" dirty="0" err="1">
                <a:latin typeface="Adobe Caslon Pro" pitchFamily="18" charset="0"/>
              </a:rPr>
              <a:t>atau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beberapa</a:t>
            </a:r>
            <a:r>
              <a:rPr lang="en-US" sz="2000" dirty="0" smtClean="0">
                <a:latin typeface="Adobe Caslon Pro" pitchFamily="18" charset="0"/>
              </a:rPr>
              <a:t> "placeholder</a:t>
            </a:r>
            <a:r>
              <a:rPr lang="en-US" sz="2000" dirty="0">
                <a:latin typeface="Adobe Caslon Pro" pitchFamily="18" charset="0"/>
              </a:rPr>
              <a:t>", yang </a:t>
            </a:r>
            <a:r>
              <a:rPr lang="en-US" sz="2000" dirty="0" err="1">
                <a:latin typeface="Adobe Caslon Pro" pitchFamily="18" charset="0"/>
              </a:rPr>
              <a:t>dapat</a:t>
            </a:r>
            <a:r>
              <a:rPr lang="en-US" sz="2000" dirty="0">
                <a:latin typeface="Adobe Caslon Pro" pitchFamily="18" charset="0"/>
              </a:rPr>
              <a:t>, </a:t>
            </a:r>
            <a:r>
              <a:rPr lang="en-US" sz="2000" dirty="0" err="1">
                <a:latin typeface="Adobe Caslon Pro" pitchFamily="18" charset="0"/>
              </a:rPr>
              <a:t>atau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harus</a:t>
            </a:r>
            <a:r>
              <a:rPr lang="en-US" sz="2000" dirty="0">
                <a:latin typeface="Adobe Caslon Pro" pitchFamily="18" charset="0"/>
              </a:rPr>
              <a:t>, </a:t>
            </a:r>
            <a:r>
              <a:rPr lang="en-US" sz="2000" dirty="0" err="1">
                <a:latin typeface="Adobe Caslon Pro" pitchFamily="18" charset="0"/>
              </a:rPr>
              <a:t>diberikan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oleh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klien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smtClean="0">
                <a:latin typeface="Adobe Caslon Pro" pitchFamily="18" charset="0"/>
              </a:rPr>
              <a:t>di </a:t>
            </a:r>
            <a:r>
              <a:rPr lang="en-US" sz="2000" dirty="0" err="1">
                <a:latin typeface="Adobe Caslon Pro" pitchFamily="18" charset="0"/>
              </a:rPr>
              <a:t>kelas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smtClean="0">
                <a:latin typeface="Adobe Caslon Pro" pitchFamily="18" charset="0"/>
              </a:rPr>
              <a:t>yang </a:t>
            </a:r>
            <a:r>
              <a:rPr lang="en-US" sz="2000" dirty="0" err="1">
                <a:latin typeface="Adobe Caslon Pro" pitchFamily="18" charset="0"/>
              </a:rPr>
              <a:t>diturunkan</a:t>
            </a:r>
            <a:r>
              <a:rPr lang="en-US" sz="2000" dirty="0" smtClean="0">
                <a:latin typeface="Adobe Caslon Pro" pitchFamily="18" charset="0"/>
              </a:rPr>
              <a:t>.</a:t>
            </a:r>
          </a:p>
          <a:p>
            <a:pPr algn="just"/>
            <a:r>
              <a:rPr lang="en-US" sz="2000" dirty="0" err="1" smtClean="0">
                <a:latin typeface="Adobe Caslon Pro" pitchFamily="18" charset="0"/>
              </a:rPr>
              <a:t>Perancang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komponen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memberikan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langkah</a:t>
            </a:r>
            <a:r>
              <a:rPr lang="en-US" sz="2000" dirty="0">
                <a:latin typeface="Adobe Caslon Pro" pitchFamily="18" charset="0"/>
              </a:rPr>
              <a:t> yang </a:t>
            </a:r>
            <a:r>
              <a:rPr lang="en-US" sz="2000" dirty="0" err="1">
                <a:latin typeface="Adobe Caslon Pro" pitchFamily="18" charset="0"/>
              </a:rPr>
              <a:t>diperlukan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algoritma</a:t>
            </a:r>
            <a:r>
              <a:rPr lang="en-US" sz="2000" dirty="0">
                <a:latin typeface="Adobe Caslon Pro" pitchFamily="18" charset="0"/>
              </a:rPr>
              <a:t>, </a:t>
            </a:r>
            <a:r>
              <a:rPr lang="en-US" sz="2000" dirty="0" err="1">
                <a:latin typeface="Adobe Caslon Pro" pitchFamily="18" charset="0"/>
              </a:rPr>
              <a:t>dan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urutan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langkah-langkah</a:t>
            </a:r>
            <a:r>
              <a:rPr lang="en-US" sz="2000" dirty="0">
                <a:latin typeface="Adobe Caslon Pro" pitchFamily="18" charset="0"/>
              </a:rPr>
              <a:t>, </a:t>
            </a:r>
            <a:r>
              <a:rPr lang="en-US" sz="2000" dirty="0" err="1">
                <a:latin typeface="Adobe Caslon Pro" pitchFamily="18" charset="0"/>
              </a:rPr>
              <a:t>tetapi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memperbolehkan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klien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untuk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memperpanjang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atau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mengganti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beberapa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>
                <a:latin typeface="Adobe Caslon Pro" pitchFamily="18" charset="0"/>
              </a:rPr>
              <a:t>jumlah</a:t>
            </a:r>
            <a:r>
              <a:rPr lang="en-US" sz="2000" dirty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langkah-langkah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ini</a:t>
            </a:r>
            <a:r>
              <a:rPr lang="en-US" sz="2000" dirty="0" smtClean="0">
                <a:latin typeface="Adobe Caslon Pro" pitchFamily="18" charset="0"/>
              </a:rPr>
              <a:t>.</a:t>
            </a:r>
            <a:endParaRPr lang="en-US" sz="2000" dirty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sign Pattern\e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447800"/>
            <a:ext cx="39719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Struktur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7" y="2743200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n-US" dirty="0" smtClean="0">
              <a:latin typeface="Adobe Caslon Pro" pitchFamily="18" charset="0"/>
            </a:endParaRPr>
          </a:p>
          <a:p>
            <a:pPr algn="just"/>
            <a:endParaRPr lang="en-US" dirty="0">
              <a:latin typeface="Adobe Caslon Pro" pitchFamily="18" charset="0"/>
            </a:endParaRPr>
          </a:p>
          <a:p>
            <a:pPr algn="just"/>
            <a:endParaRPr lang="en-US" dirty="0" smtClean="0">
              <a:latin typeface="Adobe Caslon Pro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000" dirty="0" err="1" smtClean="0">
                <a:latin typeface="Adobe Caslon Pro" pitchFamily="18" charset="0"/>
              </a:rPr>
              <a:t>Implementasi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dari</a:t>
            </a:r>
            <a:r>
              <a:rPr lang="en-US" sz="2000" dirty="0" smtClean="0">
                <a:latin typeface="Adobe Caslon Pro" pitchFamily="18" charset="0"/>
              </a:rPr>
              <a:t>  </a:t>
            </a:r>
            <a:r>
              <a:rPr lang="en-US" sz="2000" i="1" dirty="0" err="1" smtClean="0">
                <a:latin typeface="Adobe Caslon Pro" pitchFamily="18" charset="0"/>
              </a:rPr>
              <a:t>template_method</a:t>
            </a:r>
            <a:r>
              <a:rPr lang="en-US" sz="2000" i="1" dirty="0" smtClean="0">
                <a:latin typeface="Adobe Caslon Pro" pitchFamily="18" charset="0"/>
              </a:rPr>
              <a:t>() </a:t>
            </a:r>
            <a:r>
              <a:rPr lang="en-US" sz="2000" dirty="0" err="1" smtClean="0">
                <a:latin typeface="Adobe Caslon Pro" pitchFamily="18" charset="0"/>
              </a:rPr>
              <a:t>adalah</a:t>
            </a:r>
            <a:r>
              <a:rPr lang="en-US" sz="2000" dirty="0" smtClean="0">
                <a:latin typeface="Adobe Caslon Pro" pitchFamily="18" charset="0"/>
              </a:rPr>
              <a:t> : </a:t>
            </a:r>
            <a:r>
              <a:rPr lang="en-US" sz="2000" dirty="0" err="1" smtClean="0">
                <a:latin typeface="Adobe Caslon Pro" pitchFamily="18" charset="0"/>
              </a:rPr>
              <a:t>memanggil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i="1" dirty="0" err="1" smtClean="0">
                <a:latin typeface="Adobe Caslon Pro" pitchFamily="18" charset="0"/>
              </a:rPr>
              <a:t>step_one</a:t>
            </a:r>
            <a:r>
              <a:rPr lang="en-US" sz="2000" i="1" dirty="0" smtClean="0">
                <a:latin typeface="Adobe Caslon Pro" pitchFamily="18" charset="0"/>
              </a:rPr>
              <a:t>(), </a:t>
            </a:r>
            <a:r>
              <a:rPr lang="en-US" sz="2000" i="1" dirty="0" err="1" smtClean="0">
                <a:latin typeface="Adobe Caslon Pro" pitchFamily="18" charset="0"/>
              </a:rPr>
              <a:t>step_two</a:t>
            </a:r>
            <a:r>
              <a:rPr lang="en-US" sz="2000" i="1" dirty="0" smtClean="0">
                <a:latin typeface="Adobe Caslon Pro" pitchFamily="18" charset="0"/>
              </a:rPr>
              <a:t>() </a:t>
            </a:r>
            <a:r>
              <a:rPr lang="en-US" sz="2000" dirty="0" err="1" smtClean="0">
                <a:latin typeface="Adobe Caslon Pro" pitchFamily="18" charset="0"/>
              </a:rPr>
              <a:t>dan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i="1" dirty="0" err="1" smtClean="0">
                <a:latin typeface="Adobe Caslon Pro" pitchFamily="18" charset="0"/>
              </a:rPr>
              <a:t>step_three</a:t>
            </a:r>
            <a:r>
              <a:rPr lang="en-US" sz="2000" i="1" dirty="0" smtClean="0">
                <a:latin typeface="Adobe Caslon Pro" pitchFamily="18" charset="0"/>
              </a:rPr>
              <a:t>(). </a:t>
            </a:r>
            <a:r>
              <a:rPr lang="en-US" sz="2000" i="1" dirty="0" err="1" smtClean="0">
                <a:latin typeface="Adobe Caslon Pro" pitchFamily="18" charset="0"/>
              </a:rPr>
              <a:t>Step_two</a:t>
            </a:r>
            <a:r>
              <a:rPr lang="en-US" sz="2000" i="1" dirty="0" smtClean="0">
                <a:latin typeface="Adobe Caslon Pro" pitchFamily="18" charset="0"/>
              </a:rPr>
              <a:t>() </a:t>
            </a:r>
            <a:r>
              <a:rPr lang="en-US" sz="2000" dirty="0" err="1" smtClean="0">
                <a:latin typeface="Adobe Caslon Pro" pitchFamily="18" charset="0"/>
              </a:rPr>
              <a:t>adalah</a:t>
            </a:r>
            <a:r>
              <a:rPr lang="en-US" sz="2000" dirty="0" smtClean="0">
                <a:latin typeface="Adobe Caslon Pro" pitchFamily="18" charset="0"/>
              </a:rPr>
              <a:t> “</a:t>
            </a:r>
            <a:r>
              <a:rPr lang="en-US" sz="2000" dirty="0" err="1" smtClean="0">
                <a:latin typeface="Adobe Caslon Pro" pitchFamily="18" charset="0"/>
              </a:rPr>
              <a:t>kait</a:t>
            </a:r>
            <a:r>
              <a:rPr lang="en-US" sz="2000" dirty="0" smtClean="0">
                <a:latin typeface="Adobe Caslon Pro" pitchFamily="18" charset="0"/>
              </a:rPr>
              <a:t>” method –</a:t>
            </a:r>
            <a:r>
              <a:rPr lang="en-US" sz="2000" dirty="0" err="1" smtClean="0">
                <a:latin typeface="Adobe Caslon Pro" pitchFamily="18" charset="0"/>
              </a:rPr>
              <a:t>sebuah</a:t>
            </a:r>
            <a:r>
              <a:rPr lang="en-US" sz="2000" dirty="0" smtClean="0">
                <a:latin typeface="Adobe Caslon Pro" pitchFamily="18" charset="0"/>
              </a:rPr>
              <a:t> placeholder. </a:t>
            </a:r>
            <a:r>
              <a:rPr lang="en-US" sz="2000" dirty="0" err="1" smtClean="0">
                <a:latin typeface="Adobe Caslon Pro" pitchFamily="18" charset="0"/>
              </a:rPr>
              <a:t>Itu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dideklarasikan</a:t>
            </a:r>
            <a:r>
              <a:rPr lang="en-US" sz="2000" dirty="0" smtClean="0">
                <a:latin typeface="Adobe Caslon Pro" pitchFamily="18" charset="0"/>
              </a:rPr>
              <a:t> di base class </a:t>
            </a:r>
            <a:r>
              <a:rPr lang="en-US" sz="2000" dirty="0" err="1" smtClean="0">
                <a:latin typeface="Adobe Caslon Pro" pitchFamily="18" charset="0"/>
              </a:rPr>
              <a:t>kemudian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didefinisikan</a:t>
            </a:r>
            <a:r>
              <a:rPr lang="en-US" sz="2000" dirty="0" smtClean="0">
                <a:latin typeface="Adobe Caslon Pro" pitchFamily="18" charset="0"/>
              </a:rPr>
              <a:t> di </a:t>
            </a:r>
            <a:r>
              <a:rPr lang="en-US" sz="2000" dirty="0" err="1" smtClean="0">
                <a:latin typeface="Adobe Caslon Pro" pitchFamily="18" charset="0"/>
              </a:rPr>
              <a:t>kelas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turunan</a:t>
            </a:r>
            <a:r>
              <a:rPr lang="en-US" sz="2000" dirty="0" smtClean="0">
                <a:latin typeface="Adobe Caslon Pro" pitchFamily="18" charset="0"/>
              </a:rPr>
              <a:t>. Framework</a:t>
            </a:r>
            <a:r>
              <a:rPr lang="id-ID" sz="2000" dirty="0" smtClean="0">
                <a:latin typeface="Adobe Caslon Pro" pitchFamily="18" charset="0"/>
              </a:rPr>
              <a:t> (</a:t>
            </a:r>
            <a:r>
              <a:rPr lang="en-US" sz="2000" dirty="0" err="1" smtClean="0">
                <a:latin typeface="Adobe Caslon Pro" pitchFamily="18" charset="0"/>
              </a:rPr>
              <a:t>penggunaan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kembali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id-ID" sz="2000" dirty="0" smtClean="0">
                <a:latin typeface="Adobe Caslon Pro" pitchFamily="18" charset="0"/>
              </a:rPr>
              <a:t>infrastruktur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dalam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skala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besar</a:t>
            </a:r>
            <a:r>
              <a:rPr lang="id-ID" sz="2000" dirty="0" smtClean="0">
                <a:latin typeface="Adobe Caslon Pro" pitchFamily="18" charset="0"/>
              </a:rPr>
              <a:t>) </a:t>
            </a:r>
            <a:r>
              <a:rPr lang="en-US" sz="2000" dirty="0" err="1" smtClean="0">
                <a:latin typeface="Adobe Caslon Pro" pitchFamily="18" charset="0"/>
              </a:rPr>
              <a:t>banyak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id-ID" sz="2000" dirty="0" smtClean="0">
                <a:latin typeface="Adobe Caslon Pro" pitchFamily="18" charset="0"/>
              </a:rPr>
              <a:t>menggunakan Metode Template. Semua kode </a:t>
            </a:r>
            <a:r>
              <a:rPr lang="en-US" sz="2000" dirty="0" smtClean="0">
                <a:latin typeface="Adobe Caslon Pro" pitchFamily="18" charset="0"/>
              </a:rPr>
              <a:t>yang </a:t>
            </a:r>
            <a:r>
              <a:rPr lang="id-ID" sz="2000" dirty="0" smtClean="0">
                <a:latin typeface="Adobe Caslon Pro" pitchFamily="18" charset="0"/>
              </a:rPr>
              <a:t>dapat digunakan kembali didefinisikan di kelas dasar kerangka ini, dan kemudian klien bebas untuk menentukan kustomisasi dengan menciptakan kelas turunan yang diperlukan.</a:t>
            </a:r>
            <a:endParaRPr lang="en-US" sz="2000" dirty="0" smtClean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Contoh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58155"/>
            <a:ext cx="3657197" cy="452596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Adobe Caslon Pro" pitchFamily="18" charset="0"/>
              </a:rPr>
              <a:t>Rutinitas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sehari</a:t>
            </a:r>
            <a:r>
              <a:rPr lang="en-US" sz="2000" dirty="0" smtClean="0">
                <a:latin typeface="Adobe Caslon Pro" pitchFamily="18" charset="0"/>
              </a:rPr>
              <a:t> – </a:t>
            </a:r>
            <a:r>
              <a:rPr lang="en-US" sz="2000" dirty="0" err="1" smtClean="0">
                <a:latin typeface="Adobe Caslon Pro" pitchFamily="18" charset="0"/>
              </a:rPr>
              <a:t>hari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seorang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pekerja</a:t>
            </a:r>
            <a:r>
              <a:rPr lang="en-US" sz="2000" dirty="0" smtClean="0">
                <a:latin typeface="Adobe Caslon Pro" pitchFamily="18" charset="0"/>
              </a:rPr>
              <a:t> :</a:t>
            </a:r>
            <a:endParaRPr lang="en-US" sz="2000" dirty="0">
              <a:latin typeface="Adobe Caslon Pro" pitchFamily="18" charset="0"/>
            </a:endParaRPr>
          </a:p>
        </p:txBody>
      </p:sp>
      <p:pic>
        <p:nvPicPr>
          <p:cNvPr id="2050" name="Picture 2" descr="D:\Design Pattern\e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361" y="1676400"/>
            <a:ext cx="46517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55</TotalTime>
  <Words>270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Template Method</vt:lpstr>
      <vt:lpstr>Pengertian</vt:lpstr>
      <vt:lpstr>Permasalahan</vt:lpstr>
      <vt:lpstr>Penyelesaian Masalah</vt:lpstr>
      <vt:lpstr>Struktur</vt:lpstr>
      <vt:lpstr>Contoh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Method</dc:title>
  <dc:creator>xxx</dc:creator>
  <cp:lastModifiedBy>xxx</cp:lastModifiedBy>
  <cp:revision>6</cp:revision>
  <dcterms:created xsi:type="dcterms:W3CDTF">2017-02-02T06:48:02Z</dcterms:created>
  <dcterms:modified xsi:type="dcterms:W3CDTF">2017-02-02T07:43:59Z</dcterms:modified>
</cp:coreProperties>
</file>