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403" r:id="rId5"/>
    <p:sldId id="402" r:id="rId6"/>
    <p:sldId id="501" r:id="rId7"/>
    <p:sldId id="443" r:id="rId8"/>
    <p:sldId id="491" r:id="rId9"/>
    <p:sldId id="495" r:id="rId10"/>
    <p:sldId id="492" r:id="rId11"/>
    <p:sldId id="496" r:id="rId12"/>
    <p:sldId id="497" r:id="rId13"/>
    <p:sldId id="502" r:id="rId14"/>
    <p:sldId id="498" r:id="rId15"/>
    <p:sldId id="499" r:id="rId16"/>
    <p:sldId id="500" r:id="rId17"/>
    <p:sldId id="494" r:id="rId18"/>
    <p:sldId id="438" r:id="rId19"/>
    <p:sldId id="489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99FF"/>
    <a:srgbClr val="9148C8"/>
    <a:srgbClr val="FFFFFF"/>
    <a:srgbClr val="E3ECFA"/>
    <a:srgbClr val="DCC5ED"/>
    <a:srgbClr val="FA3874"/>
    <a:srgbClr val="006666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AC705-0770-49C4-BE78-EF26002D07BC}" v="2" dt="2023-08-18T00:39:10.524"/>
    <p1510:client id="{2ECC4523-E478-4EF3-8B50-08A2E30A049B}" v="67" dt="2023-08-17T21:02:35.544"/>
    <p1510:client id="{8A87002A-69FE-424E-B50F-1E3B8E5DC62C}" v="490" dt="2023-08-17T09:50:19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2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006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29/09/2023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95"/>
            <a:ext cx="12192000" cy="6105540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050286" y="2320596"/>
            <a:ext cx="9249834" cy="2874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Algerian" panose="04020705040A02060702" pitchFamily="82" charset="0"/>
                <a:ea typeface="Arial" charset="0"/>
                <a:cs typeface="Arial"/>
              </a:rPr>
              <a:t>Herramienta Interactiva</a:t>
            </a:r>
            <a:endParaRPr lang="es-ES_tradnl" sz="3200" b="1" dirty="0">
              <a:solidFill>
                <a:schemeClr val="bg1"/>
              </a:solidFill>
              <a:latin typeface="Algerian" panose="04020705040A02060702" pitchFamily="82" charset="0"/>
              <a:ea typeface="Arial" charset="0"/>
              <a:cs typeface="Arial"/>
            </a:endParaRPr>
          </a:p>
          <a:p>
            <a:r>
              <a:rPr lang="es-ES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Para Potenciar Las Competencias En El Uso De Osciloscopios Para Los Estudiantes Que Inician Sus Prácticas En Los Laboratorios de Electrónica De La Pontificia Universidad Javeriana</a:t>
            </a:r>
            <a:endParaRPr lang="es-ES" sz="1600" b="1" dirty="0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r>
              <a:rPr lang="es-ES" sz="1800" b="1" dirty="0">
                <a:solidFill>
                  <a:srgbClr val="FFC000"/>
                </a:solidFill>
                <a:latin typeface="Arial"/>
                <a:cs typeface="Arial"/>
              </a:rPr>
              <a:t>Seminario de trabajo de grado 2023-03</a:t>
            </a:r>
            <a:endParaRPr lang="es-ES_tradnl" sz="28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314213" y="5449386"/>
            <a:ext cx="8456166" cy="3614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David Santiago Orozco López_davidorozco@javeriana.edu.co</a:t>
            </a:r>
          </a:p>
        </p:txBody>
      </p:sp>
    </p:spTree>
    <p:extLst>
      <p:ext uri="{BB962C8B-B14F-4D97-AF65-F5344CB8AC3E}">
        <p14:creationId xmlns:p14="http://schemas.microsoft.com/office/powerpoint/2010/main" val="12238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9"/>
    </mc:Choice>
    <mc:Fallback xmlns="">
      <p:transition spd="slow" advTm="10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Aplicaciones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2697480" y="1500064"/>
            <a:ext cx="65250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BF9000"/>
                </a:solidFill>
                <a:latin typeface="Arial Narrow"/>
              </a:rPr>
              <a:t>APLICACIONES - Transformadas del Coseno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1831848" y="2334148"/>
            <a:ext cx="1036015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u="sng" dirty="0">
                <a:solidFill>
                  <a:srgbClr val="374151"/>
                </a:solidFill>
                <a:latin typeface="Söhne"/>
              </a:rPr>
              <a:t>JPEG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74151"/>
                </a:solidFill>
                <a:latin typeface="Söhne"/>
              </a:rPr>
              <a:t>JPEG no es un formato de archivo, aunque todo el mundo habla de archivos JPEG. JPEG es un método de compresión muy parecido al códec que usaría en un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diagram of steps in process&#10;&#10;Description automatically generated">
            <a:extLst>
              <a:ext uri="{FF2B5EF4-FFF2-40B4-BE49-F238E27FC236}">
                <a16:creationId xmlns:a16="http://schemas.microsoft.com/office/drawing/2014/main" id="{1B3EB8B8-DE42-AEFA-EC41-7744FC55EE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" t="8846" r="213" b="2692"/>
          <a:stretch/>
        </p:blipFill>
        <p:spPr>
          <a:xfrm>
            <a:off x="2796258" y="3431901"/>
            <a:ext cx="6604601" cy="32529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04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Aplicaciones</a:t>
            </a:r>
            <a:endParaRPr lang="es-ES_tradnl" sz="30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0" y="1500064"/>
            <a:ext cx="12192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dirty="0" err="1">
                <a:solidFill>
                  <a:srgbClr val="BF9000"/>
                </a:solidFill>
                <a:latin typeface="Arial Narrow"/>
              </a:rPr>
              <a:t>Compresi</a:t>
            </a:r>
            <a:r>
              <a:rPr lang="es-CO" sz="2400" dirty="0" err="1">
                <a:solidFill>
                  <a:srgbClr val="BF9000"/>
                </a:solidFill>
                <a:latin typeface="Arial Narrow"/>
              </a:rPr>
              <a:t>ón</a:t>
            </a:r>
            <a:r>
              <a:rPr lang="es-CO" sz="2400" dirty="0">
                <a:solidFill>
                  <a:srgbClr val="BF9000"/>
                </a:solidFill>
                <a:latin typeface="Arial Narrow"/>
              </a:rPr>
              <a:t> de imágenes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331CB-049A-7744-5D18-59A047CF8F7A}"/>
              </a:ext>
            </a:extLst>
          </p:cNvPr>
          <p:cNvSpPr txBox="1"/>
          <p:nvPr/>
        </p:nvSpPr>
        <p:spPr>
          <a:xfrm>
            <a:off x="914400" y="2118657"/>
            <a:ext cx="1015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El ejemplo será realizado en formato JPEG.</a:t>
            </a:r>
          </a:p>
          <a:p>
            <a:pPr algn="l"/>
            <a:endParaRPr lang="es-ES" sz="16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Inicialmente se divide la imagen en porciones de 8x8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BE7DFB2-8166-3B86-4355-6072E6F1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672" y="3315147"/>
            <a:ext cx="2622804" cy="262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745CC-BDB8-5EF0-A227-5D4FC78A6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87" y="3315148"/>
            <a:ext cx="2622804" cy="2629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0B623-7754-2372-0497-592B7E36C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465" y="3247210"/>
            <a:ext cx="4328535" cy="275867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85D31F-4709-2DB8-0679-7C5211432D88}"/>
              </a:ext>
            </a:extLst>
          </p:cNvPr>
          <p:cNvSpPr/>
          <p:nvPr/>
        </p:nvSpPr>
        <p:spPr>
          <a:xfrm>
            <a:off x="3127248" y="4471416"/>
            <a:ext cx="1014984" cy="25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543746-7CC1-61C9-6781-46BF11801671}"/>
              </a:ext>
            </a:extLst>
          </p:cNvPr>
          <p:cNvSpPr/>
          <p:nvPr/>
        </p:nvSpPr>
        <p:spPr>
          <a:xfrm>
            <a:off x="6947916" y="4529328"/>
            <a:ext cx="915549" cy="198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6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Aplicaciones</a:t>
            </a:r>
            <a:endParaRPr lang="es-ES_tradnl" sz="30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0" y="1500064"/>
            <a:ext cx="12192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dirty="0" err="1">
                <a:solidFill>
                  <a:srgbClr val="BF9000"/>
                </a:solidFill>
                <a:latin typeface="Arial Narrow"/>
              </a:rPr>
              <a:t>Compresi</a:t>
            </a:r>
            <a:r>
              <a:rPr lang="es-CO" sz="2400" dirty="0" err="1">
                <a:solidFill>
                  <a:srgbClr val="BF9000"/>
                </a:solidFill>
                <a:latin typeface="Arial Narrow"/>
              </a:rPr>
              <a:t>ón</a:t>
            </a:r>
            <a:r>
              <a:rPr lang="es-CO" sz="2400" dirty="0">
                <a:solidFill>
                  <a:srgbClr val="BF9000"/>
                </a:solidFill>
                <a:latin typeface="Arial Narrow"/>
              </a:rPr>
              <a:t> de imágenes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331CB-049A-7744-5D18-59A047CF8F7A}"/>
              </a:ext>
            </a:extLst>
          </p:cNvPr>
          <p:cNvSpPr txBox="1"/>
          <p:nvPr/>
        </p:nvSpPr>
        <p:spPr>
          <a:xfrm>
            <a:off x="914400" y="2118657"/>
            <a:ext cx="10158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b="1" dirty="0">
                <a:solidFill>
                  <a:srgbClr val="374151"/>
                </a:solidFill>
                <a:latin typeface="Söhne"/>
              </a:rPr>
              <a:t>Posteriormente se resta por 128 para tener </a:t>
            </a:r>
            <a:r>
              <a:rPr lang="es-ES" sz="1600" b="1" dirty="0" err="1">
                <a:solidFill>
                  <a:srgbClr val="374151"/>
                </a:solidFill>
                <a:latin typeface="Söhne"/>
              </a:rPr>
              <a:t>im</a:t>
            </a:r>
            <a:r>
              <a:rPr lang="es-CO" sz="1600" b="1" dirty="0" err="1">
                <a:solidFill>
                  <a:srgbClr val="374151"/>
                </a:solidFill>
                <a:latin typeface="Söhne"/>
              </a:rPr>
              <a:t>ágenes</a:t>
            </a:r>
            <a:r>
              <a:rPr lang="es-CO" sz="1600" b="1" dirty="0">
                <a:solidFill>
                  <a:srgbClr val="374151"/>
                </a:solidFill>
                <a:latin typeface="Söhne"/>
              </a:rPr>
              <a:t> centradas en cero (0) o con valores entre -128 y 127</a:t>
            </a:r>
          </a:p>
          <a:p>
            <a:pPr algn="l"/>
            <a:endParaRPr lang="es-CO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CO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CO" sz="1600" b="1" i="0" dirty="0">
                <a:solidFill>
                  <a:srgbClr val="374151"/>
                </a:solidFill>
                <a:effectLst/>
                <a:latin typeface="Söhne"/>
              </a:rPr>
              <a:t>Se aplica la transformada de coseno y se redondea al entero más cercano</a:t>
            </a: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CO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CO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s-CO" sz="1600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CO" sz="1600" b="1" i="0" dirty="0">
                <a:solidFill>
                  <a:srgbClr val="374151"/>
                </a:solidFill>
                <a:effectLst/>
                <a:latin typeface="Söhne"/>
              </a:rPr>
              <a:t>Para ver res</a:t>
            </a:r>
            <a:r>
              <a:rPr lang="es-CO" sz="1600" b="1" dirty="0">
                <a:solidFill>
                  <a:srgbClr val="374151"/>
                </a:solidFill>
                <a:latin typeface="Söhne"/>
              </a:rPr>
              <a:t>ultado se aplica la transformada inversa y se observa la foto comprimida</a:t>
            </a:r>
            <a:endParaRPr lang="es-ES" sz="16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B0E3F-B889-3D39-50E9-BC3F2042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36" y="2425328"/>
            <a:ext cx="2550652" cy="1259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83EDF-3B1F-651D-9440-A709130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536" y="4213403"/>
            <a:ext cx="2695796" cy="1366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B3634F-C8CB-3F5A-C4B4-3D3521F86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658" y="5117114"/>
            <a:ext cx="1421263" cy="1410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79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Notebook</a:t>
            </a:r>
            <a:endParaRPr lang="es-ES_tradnl" sz="3000" b="1" dirty="0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 dirty="0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0" y="1500064"/>
            <a:ext cx="12192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dirty="0" err="1">
                <a:solidFill>
                  <a:srgbClr val="BF9000"/>
                </a:solidFill>
                <a:latin typeface="Arial Narrow"/>
              </a:rPr>
              <a:t>Compresi</a:t>
            </a:r>
            <a:r>
              <a:rPr lang="es-CO" sz="2400" dirty="0" err="1">
                <a:solidFill>
                  <a:srgbClr val="BF9000"/>
                </a:solidFill>
                <a:latin typeface="Arial Narrow"/>
              </a:rPr>
              <a:t>ón</a:t>
            </a:r>
            <a:r>
              <a:rPr lang="es-CO" sz="2400" dirty="0">
                <a:solidFill>
                  <a:srgbClr val="BF9000"/>
                </a:solidFill>
                <a:latin typeface="Arial Narrow"/>
              </a:rPr>
              <a:t> de imágenes – Transformada del coseno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1EC5B-EC32-1B43-66EA-B8193A76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109470"/>
            <a:ext cx="8487605" cy="43372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Conclusiones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C4F2D97-16C5-6F18-C273-2683CDC28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10693"/>
              </p:ext>
            </p:extLst>
          </p:nvPr>
        </p:nvGraphicFramePr>
        <p:xfrm>
          <a:off x="941832" y="1732281"/>
          <a:ext cx="10524744" cy="362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2372">
                  <a:extLst>
                    <a:ext uri="{9D8B030D-6E8A-4147-A177-3AD203B41FA5}">
                      <a16:colId xmlns:a16="http://schemas.microsoft.com/office/drawing/2014/main" val="2159049341"/>
                    </a:ext>
                  </a:extLst>
                </a:gridCol>
                <a:gridCol w="5262372">
                  <a:extLst>
                    <a:ext uri="{9D8B030D-6E8A-4147-A177-3AD203B41FA5}">
                      <a16:colId xmlns:a16="http://schemas.microsoft.com/office/drawing/2014/main" val="2424195883"/>
                    </a:ext>
                  </a:extLst>
                </a:gridCol>
              </a:tblGrid>
              <a:tr h="396266"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DCT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/>
                        <a:t>DST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21918"/>
                  </a:ext>
                </a:extLst>
              </a:tr>
              <a:tr h="977094"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374151"/>
                          </a:solidFill>
                          <a:latin typeface="Söhne"/>
                        </a:rPr>
                        <a:t>Matemáticamente más simple y eficiente de calcular, lo que la hace más práctica en muchas aplicaciones.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374151"/>
                          </a:solidFill>
                          <a:latin typeface="Söhne"/>
                        </a:rPr>
                        <a:t>Matemáticamente compleja de implementar en comparación con la DCT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5807"/>
                  </a:ext>
                </a:extLst>
              </a:tr>
              <a:tr h="1856478">
                <a:tc>
                  <a:txBody>
                    <a:bodyPr/>
                    <a:lstStyle/>
                    <a:p>
                      <a:r>
                        <a:rPr lang="es-ES" b="0" i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Altamente efectiva para la compresión de imágenes, especialmente en formatos como JPEG, donde la cuantificación de coeficientes de alta frecuencia reduce la cantidad de datos necesarios para representar la imagen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Menos común en aplicaciones de compresión, ya que su enfoque principal no está en la representación de la información en términos de su contenido en frecuencia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57475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45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170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341912" y="339445"/>
            <a:ext cx="7160820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Referencias</a:t>
            </a:r>
            <a:endParaRPr lang="es-ES_tradnl" sz="30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ES" sz="2400" b="1">
                <a:solidFill>
                  <a:srgbClr val="FFC000"/>
                </a:solidFill>
                <a:latin typeface="Arial"/>
                <a:cs typeface="Arial"/>
              </a:rPr>
              <a:t>Representación del Conocimiento y Resolución</a:t>
            </a:r>
            <a:endParaRPr lang="es-ES_tradnl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95925" y="1355489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Galdi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, P. and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Tagliaferri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, R., “Data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mining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accuracy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and error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measures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classification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prediction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Encyclopedia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Bioinformatics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Computational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altLang="es-CO" sz="2000" b="0" err="1">
                <a:solidFill>
                  <a:schemeClr val="accent1">
                    <a:lumMod val="50000"/>
                  </a:schemeClr>
                </a:solidFill>
              </a:rPr>
              <a:t>Biology</a:t>
            </a:r>
            <a:r>
              <a:rPr lang="es-CO" altLang="es-CO" sz="2000" b="0">
                <a:solidFill>
                  <a:schemeClr val="accent1">
                    <a:lumMod val="50000"/>
                  </a:schemeClr>
                </a:solidFill>
              </a:rPr>
              <a:t>”, 1:431–436, 2018.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Wikipedia, "Wikipedia," Wikipedia, 17 02 2023. [Online].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Available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: https://es.wikipedia.org/wiki/Joint_Photographic_Experts_Group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Jain, A. K. Fundamentals of Digital Image Processing. Englewood Cliffs, NJ: Prentice-Hall, 1989.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Oppenheim, Alan V., Ronald W.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Schafer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, and John R. Buck. Discrete-Time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Signal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 Processing. 2nd Ed.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Upper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Saddle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River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, NJ: Prentice Hall, 1999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Pennebaker, W. B., and J. L. Mitchell. JPEG Still Image Data Compression Standard. New York: Van Nostrand Reinhold, 1993.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MathWorks, "</a:t>
            </a:r>
            <a:r>
              <a:rPr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Mathlab</a:t>
            </a:r>
            <a:r>
              <a:rPr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," </a:t>
            </a:r>
            <a:r>
              <a:rPr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Mathlab</a:t>
            </a:r>
            <a:r>
              <a:rPr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, [Online]. Available: https://la.mathworks.com/help/signal/ref/dct.html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S. -. Python, "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Scipy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,"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Scipy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, [Online]. </a:t>
            </a:r>
            <a:r>
              <a:rPr lang="es-CO" altLang="es-CO" sz="2000" b="0" dirty="0" err="1">
                <a:solidFill>
                  <a:schemeClr val="accent1">
                    <a:lumMod val="50000"/>
                  </a:schemeClr>
                </a:solidFill>
              </a:rPr>
              <a:t>Available</a:t>
            </a:r>
            <a:r>
              <a:rPr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: https://docs.scipy.org/doc/scipy/reference/generated/scipy.fft.dct.html.</a:t>
            </a: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2000" b="0">
              <a:solidFill>
                <a:srgbClr val="203864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b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s-CO" altLang="es-CO" sz="2000" b="0">
              <a:solidFill>
                <a:srgbClr val="203864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rgbClr val="BF9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5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95"/>
            <a:ext cx="12192000" cy="6105540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050286" y="2320596"/>
            <a:ext cx="9249834" cy="2874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 sz="48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Procesamiento de </a:t>
            </a:r>
            <a:r>
              <a:rPr lang="es-ES_tradnl" sz="4800" b="1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Im</a:t>
            </a:r>
            <a:r>
              <a:rPr lang="es-CO" sz="4800" b="1" err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ágenes</a:t>
            </a:r>
            <a:r>
              <a:rPr lang="es-CO" sz="48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 y Video</a:t>
            </a:r>
            <a:endParaRPr lang="es-ES_tradnl" sz="4800" b="1">
              <a:solidFill>
                <a:schemeClr val="bg1"/>
              </a:solidFill>
              <a:latin typeface="Arial"/>
              <a:ea typeface="Arial" charset="0"/>
              <a:cs typeface="Arial"/>
            </a:endParaRPr>
          </a:p>
          <a:p>
            <a:r>
              <a:rPr lang="es-ES_tradnl" sz="32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2023-2 </a:t>
            </a:r>
          </a:p>
          <a:p>
            <a:r>
              <a:rPr lang="es-ES_tradnl" sz="32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 Seno y del Coseno</a:t>
            </a:r>
            <a:endParaRPr lang="es-ES_tradnl" sz="32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314213" y="54493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b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Yudy Tatiana Pedraza – Pedraza_Yudy@javeriana.edu.co </a:t>
            </a:r>
          </a:p>
          <a:p>
            <a:r>
              <a:rPr lang="es-ES_tradnl" sz="2000" b="1">
                <a:solidFill>
                  <a:schemeClr val="accent1">
                    <a:lumMod val="75000"/>
                  </a:schemeClr>
                </a:solidFill>
                <a:latin typeface="Arial"/>
                <a:ea typeface="Arial" charset="0"/>
                <a:cs typeface="Arial"/>
              </a:rPr>
              <a:t>Carlos Andrés Másmela– c_masmela@javeriana.edu.co</a:t>
            </a:r>
            <a:endParaRPr lang="es-ES_tradnl" sz="2000" b="1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9"/>
    </mc:Choice>
    <mc:Fallback xmlns="">
      <p:transition spd="slow" advTm="101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4"/>
    </mc:Choice>
    <mc:Fallback xmlns="">
      <p:transition spd="slow" advTm="348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urple and blue text on a black background&#10;&#10;Description automatically generated">
            <a:extLst>
              <a:ext uri="{FF2B5EF4-FFF2-40B4-BE49-F238E27FC236}">
                <a16:creationId xmlns:a16="http://schemas.microsoft.com/office/drawing/2014/main" id="{F3554206-4251-97C9-FF64-E273BB76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151" y="5416188"/>
            <a:ext cx="1357192" cy="13571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Introducción conceptual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4228043" y="1509777"/>
            <a:ext cx="62529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400" dirty="0">
                <a:solidFill>
                  <a:srgbClr val="BF9000"/>
                </a:solidFill>
                <a:latin typeface="Arial Narrow"/>
              </a:rPr>
              <a:t>¿Qué es una </a:t>
            </a:r>
            <a:r>
              <a:rPr lang="es-ES" sz="2400" dirty="0">
                <a:solidFill>
                  <a:srgbClr val="BF9000"/>
                </a:solidFill>
                <a:latin typeface="Arial Narrow"/>
              </a:rPr>
              <a:t>Transformada</a:t>
            </a:r>
            <a:r>
              <a:rPr lang="es-CO" sz="2400" dirty="0">
                <a:solidFill>
                  <a:srgbClr val="BF9000"/>
                </a:solidFill>
                <a:latin typeface="Arial Narrow"/>
              </a:rPr>
              <a:t>?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741681" y="2319825"/>
            <a:ext cx="11013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Una transformada de imagen es una operación matemática que se aplica a una imagen para modificar sus características de alguna manera específica.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Las transformadas de imagen se utilizan en diversas aplicaciones, como el procesamiento de imágenes, la visión por computadora, la compresión de imágenes y más.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Cuando se aplica una transformada a una imagen, se generan nuevos 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valores o representaciones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basados en la información contenida en la imagen original. Estos valores pueden representar características específicas de la imagen, como frecuencias, bordes, texturas, patrones,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374151"/>
                </a:solidFill>
                <a:latin typeface="Söhne"/>
              </a:rPr>
              <a:t>Propósito: 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Generar 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nuevos valores o representaciones basados en la información contenida en la imagen original. Estos valores pueden representar 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características específicas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de la imagen, como frecuencias, bordes, texturas, patrones, etc.</a:t>
            </a:r>
            <a:endParaRPr lang="es-ES" b="1" dirty="0">
              <a:solidFill>
                <a:srgbClr val="374151"/>
              </a:solidFill>
              <a:latin typeface="Söhne"/>
            </a:endParaRPr>
          </a:p>
          <a:p>
            <a:pPr lvl="1" algn="just"/>
            <a:endParaRPr lang="es-ES" b="1" dirty="0">
              <a:solidFill>
                <a:srgbClr val="374151"/>
              </a:solidFill>
              <a:latin typeface="Söh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6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Introducción conceptual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2969514" y="1500064"/>
            <a:ext cx="62529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400">
                <a:solidFill>
                  <a:srgbClr val="BF9000"/>
                </a:solidFill>
                <a:latin typeface="Arial Narrow"/>
              </a:rPr>
              <a:t>¿Qué son las</a:t>
            </a:r>
            <a:r>
              <a:rPr lang="es-ES" sz="2400">
                <a:solidFill>
                  <a:srgbClr val="BF9000"/>
                </a:solidFill>
                <a:latin typeface="Arial Narrow"/>
              </a:rPr>
              <a:t>Transformadas del Coseno y del Seno</a:t>
            </a:r>
            <a:r>
              <a:rPr lang="es-CO" sz="2400">
                <a:solidFill>
                  <a:srgbClr val="BF9000"/>
                </a:solidFill>
                <a:latin typeface="Arial Narrow"/>
              </a:rPr>
              <a:t>?</a:t>
            </a:r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1051560" y="2319825"/>
            <a:ext cx="10360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En el contexto del </a:t>
            </a:r>
            <a:r>
              <a:rPr lang="es-ES" b="1" i="0">
                <a:solidFill>
                  <a:srgbClr val="374151"/>
                </a:solidFill>
                <a:effectLst/>
                <a:latin typeface="Söhne"/>
              </a:rPr>
              <a:t>procesamiento de imágenes</a:t>
            </a: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, las transformadas del seno y del coseno se utilizan para:</a:t>
            </a:r>
          </a:p>
          <a:p>
            <a:endParaRPr lang="es-ES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Analizar las propiedades de las imágenes en términos de sus componentes frecuenciales.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Estas transformadas son variantes de las transformadas de Fourier aplicadas específicamente a imágenes bidimensionales.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 Permiten descomponer una imagen en componentes sinusoidales de diferentes frecuencias y direcciones, lo que resulta útil para el análisis y la compresión de imágenes.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s-ES" b="1">
                <a:solidFill>
                  <a:srgbClr val="374151"/>
                </a:solidFill>
                <a:latin typeface="Söhne"/>
              </a:rPr>
              <a:t>Objetivo:</a:t>
            </a:r>
          </a:p>
          <a:p>
            <a:pPr lvl="1"/>
            <a:r>
              <a:rPr lang="es-ES" sz="2400">
                <a:solidFill>
                  <a:srgbClr val="0070C0"/>
                </a:solidFill>
                <a:latin typeface="Söhne"/>
              </a:rPr>
              <a:t>A</a:t>
            </a:r>
            <a:r>
              <a:rPr lang="es-ES" sz="2400" b="0" i="0">
                <a:solidFill>
                  <a:srgbClr val="0070C0"/>
                </a:solidFill>
                <a:effectLst/>
                <a:latin typeface="Söhne"/>
              </a:rPr>
              <a:t>nálisis y la compresión de imágenes.</a:t>
            </a:r>
          </a:p>
          <a:p>
            <a:pPr lvl="1"/>
            <a:endParaRPr lang="es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A0650-438E-4121-9784-F7B323C1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22" y="5495349"/>
            <a:ext cx="5108227" cy="10748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997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Introducción conceptual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4251960" y="1500064"/>
            <a:ext cx="49705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BF9000"/>
                </a:solidFill>
                <a:latin typeface="Arial Narrow"/>
              </a:rPr>
              <a:t>Transformadas del Coseno</a:t>
            </a:r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696063" y="2888806"/>
            <a:ext cx="6519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En esta transformada:</a:t>
            </a:r>
          </a:p>
          <a:p>
            <a:endParaRPr lang="es-ES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Esta transformada descompone una imagen en componentes cosenoidales en dos dimensiones.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Una variante bien conocida de la transformada del coseno es la </a:t>
            </a:r>
            <a:r>
              <a:rPr lang="es-ES" b="1" i="0">
                <a:solidFill>
                  <a:srgbClr val="374151"/>
                </a:solidFill>
                <a:effectLst/>
                <a:latin typeface="Söhne"/>
              </a:rPr>
              <a:t>Transformada Discreta del Coseno (DCT)</a:t>
            </a:r>
            <a:endParaRPr lang="es-CO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A323C-C7C0-8298-2BE2-6119FA8BC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" t="1976" r="543"/>
          <a:stretch/>
        </p:blipFill>
        <p:spPr>
          <a:xfrm>
            <a:off x="7370064" y="2441447"/>
            <a:ext cx="4585715" cy="35918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67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Introducción conceptual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4251960" y="1500064"/>
            <a:ext cx="49705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BF9000"/>
                </a:solidFill>
                <a:latin typeface="Arial Narrow"/>
              </a:rPr>
              <a:t>Metodología - Transformadas del Coseno</a:t>
            </a:r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511691" y="1906320"/>
            <a:ext cx="113477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 Preparación de la Imagen: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Convierte la imagen en escala de grises en una matriz numérica.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La matriz contendrá los valores de intensidad de los píxeles en la imagen.</a:t>
            </a:r>
          </a:p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 División en Bloques: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Divide la matriz de la imagen en bloques de tamaño fijo (por ejemplo, bloques de 8x8 píxeles).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Cada bloque se tratará por separado en el proceso de DCT.</a:t>
            </a:r>
          </a:p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 Definición de la Fórmula de la DCT: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La Transformada Discreta del Coseno se calcula mediante una fórmula matemática que implica la suma de cosenos en diferentes frecuencias y direcciones.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Existen varias variantes de la DCT, siendo la DCT tipo II (DCT-II) la más común en aplicaciones de procesamiento de imágenes.</a:t>
            </a:r>
          </a:p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 Cálculo de la DCT: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Aplica la fórmula de la DCT a cada bloque de la imagen.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El resultado es un conjunto de coeficientes que representan la contribución de diferentes componentes de frecuencia en cada bloque.</a:t>
            </a:r>
          </a:p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 Representación en el Dominio de la Frecuencia: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La DCT produce un conjunto de coeficientes para cada bloque, que representa cómo las diferentes frecuencias están presentes en ese bloque.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Los coeficientes cerca de la esquina superior izquierda representan las frecuencias bajas, mientras que los coeficientes en las esquinas inferiores derechas representan las frecuencias altas.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0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Introducción conceptual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4251960" y="1500064"/>
            <a:ext cx="49705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BF9000"/>
                </a:solidFill>
                <a:latin typeface="Arial Narrow"/>
              </a:rPr>
              <a:t>Transformadas del Seno</a:t>
            </a:r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1070375" y="1971751"/>
            <a:ext cx="10360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En esta transformada:</a:t>
            </a:r>
          </a:p>
          <a:p>
            <a:endParaRPr lang="es-ES" b="0" i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Se descompone una imagen en </a:t>
            </a:r>
            <a:r>
              <a:rPr lang="es-ES" b="1" i="0">
                <a:solidFill>
                  <a:srgbClr val="374151"/>
                </a:solidFill>
                <a:effectLst/>
                <a:latin typeface="Söhne"/>
              </a:rPr>
              <a:t>componentes senoidales en dos dimensiones </a:t>
            </a: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(horizontal y vertical).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Es especialmente útil para analizar el componente de frecuencia alta en una imagen y para detectar </a:t>
            </a:r>
            <a:r>
              <a:rPr lang="es-ES" b="1" i="0">
                <a:solidFill>
                  <a:srgbClr val="374151"/>
                </a:solidFill>
                <a:effectLst/>
                <a:latin typeface="Söhne"/>
              </a:rPr>
              <a:t>bordes y separar detalles finos de la imagen.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>
                <a:solidFill>
                  <a:srgbClr val="374151"/>
                </a:solidFill>
                <a:latin typeface="Söhne"/>
              </a:rPr>
              <a:t>DST</a:t>
            </a:r>
            <a:r>
              <a:rPr lang="es-ES">
                <a:solidFill>
                  <a:srgbClr val="374151"/>
                </a:solidFill>
                <a:latin typeface="Söhne"/>
              </a:rPr>
              <a:t> (Discrete Sine </a:t>
            </a:r>
            <a:r>
              <a:rPr lang="es-ES" err="1">
                <a:solidFill>
                  <a:srgbClr val="374151"/>
                </a:solidFill>
                <a:latin typeface="Söhne"/>
              </a:rPr>
              <a:t>Transform</a:t>
            </a:r>
            <a:r>
              <a:rPr lang="es-ES">
                <a:solidFill>
                  <a:srgbClr val="374151"/>
                </a:solidFill>
                <a:latin typeface="Söhn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rgbClr val="374151"/>
                </a:solidFill>
                <a:latin typeface="Söhne"/>
              </a:rPr>
              <a:t>Convierte la información digital de la imagen en su dominio de frecuencia equivalente, dividiendo la matriz de píxeles de la imagen en bloques de tamaño N*N.</a:t>
            </a:r>
          </a:p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54E3B-F5CC-6EF7-A3F0-285B1CD3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02" y="4493107"/>
            <a:ext cx="3726503" cy="2217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5E4152-5AE0-79FB-CFE6-AA7652EB8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133" y="4694630"/>
            <a:ext cx="3215919" cy="18670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3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Introducción conceptual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3610737" y="1500064"/>
            <a:ext cx="49705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BF9000"/>
                </a:solidFill>
                <a:latin typeface="Arial Narrow"/>
              </a:rPr>
              <a:t>Metodología - Transformadas del Seno</a:t>
            </a:r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914400" y="2118657"/>
            <a:ext cx="10158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Preparación de la Imagen: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Convierte la imagen en escala de grises en una matriz numérica.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La matriz contendrá los valores de intensidad de los píxeles en la imagen.</a:t>
            </a:r>
          </a:p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Definición de la Fórmula de la DST: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La Transformada del Seno Bidimensional se calcula mediante una fórmula matemática que involucra sumas ponderadas de senos en diferentes frecuencias y direcciones.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La fórmula varía según la implementación y la variante de la DST que estés utilizando.</a:t>
            </a:r>
          </a:p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Cálculo de la DST: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Para cada elemento (i, j) en la matriz de la imagen, calcula la suma ponderada de senos en diferentes frecuencias y direcciones.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Esta suma se calcula para todas las combinaciones de frecuencias y direcciones que abarcan toda la imagen.</a:t>
            </a:r>
          </a:p>
          <a:p>
            <a:pPr algn="l">
              <a:buFont typeface="+mj-lt"/>
              <a:buAutoNum type="arabicPeriod"/>
            </a:pPr>
            <a:r>
              <a:rPr lang="es-ES" sz="1600" b="1" i="0">
                <a:solidFill>
                  <a:srgbClr val="374151"/>
                </a:solidFill>
                <a:effectLst/>
                <a:latin typeface="Söhne"/>
              </a:rPr>
              <a:t>Resultado en el Dominio de la Frecuencia:</a:t>
            </a:r>
            <a:endParaRPr lang="es-ES" sz="1600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La DST produce una matriz transformada con dimensiones iguales a las de la imagen original.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374151"/>
                </a:solidFill>
                <a:effectLst/>
                <a:latin typeface="Söhne"/>
              </a:rPr>
              <a:t>Cada elemento de esta matriz representa la contribución de las componentes de alta frecuencia en la imagen original en diferentes direcciones.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6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5" cy="162306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85770" y="338669"/>
            <a:ext cx="7160820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/>
                <a:ea typeface="Arial" charset="0"/>
                <a:cs typeface="Arial"/>
              </a:rPr>
              <a:t>Aplicaciones</a:t>
            </a:r>
            <a:endParaRPr lang="es-ES_tradnl" sz="3000" b="1">
              <a:solidFill>
                <a:schemeClr val="bg1"/>
              </a:solidFill>
              <a:latin typeface="Arial"/>
              <a:ea typeface="Arial" charset="0"/>
              <a:cs typeface="Arial" charset="0"/>
            </a:endParaRPr>
          </a:p>
          <a:p>
            <a:pPr algn="ctr"/>
            <a:r>
              <a:rPr lang="es-ES_tradnl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Transformada del</a:t>
            </a:r>
            <a:r>
              <a:rPr lang="es-ES" sz="2000" b="1">
                <a:solidFill>
                  <a:srgbClr val="FFC000"/>
                </a:solidFill>
                <a:latin typeface="Arial"/>
                <a:ea typeface="Arial" charset="0"/>
                <a:cs typeface="Arial"/>
              </a:rPr>
              <a:t> Coseno y del Seno</a:t>
            </a:r>
            <a:endParaRPr lang="es-ES_tradnl" sz="2000" b="1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52906F-0265-B1FC-0B8D-912A1661169C}"/>
              </a:ext>
            </a:extLst>
          </p:cNvPr>
          <p:cNvSpPr txBox="1"/>
          <p:nvPr/>
        </p:nvSpPr>
        <p:spPr>
          <a:xfrm>
            <a:off x="2697480" y="1500064"/>
            <a:ext cx="65250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BF9000"/>
                </a:solidFill>
                <a:latin typeface="Arial Narrow"/>
              </a:rPr>
              <a:t>APLICACIONES - Transformadas del Coseno y del Seno</a:t>
            </a:r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3AD3D-7312-9F93-C914-FD0228EDD354}"/>
              </a:ext>
            </a:extLst>
          </p:cNvPr>
          <p:cNvSpPr txBox="1"/>
          <p:nvPr/>
        </p:nvSpPr>
        <p:spPr>
          <a:xfrm>
            <a:off x="1831848" y="2334148"/>
            <a:ext cx="10360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u="sng" dirty="0">
                <a:solidFill>
                  <a:srgbClr val="374151"/>
                </a:solidFill>
                <a:latin typeface="Söhne"/>
              </a:rPr>
              <a:t>Compresión de Imágenes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Análisis de Texturas y Detalles Finos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Reconstrucción de imágenes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Procesamiento de Imágenes en Visión por Computadora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74151"/>
                </a:solidFill>
                <a:latin typeface="Söhne"/>
              </a:rPr>
              <a:t>Procesamiento de Imágenes Médicas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74151"/>
                </a:solidFill>
                <a:latin typeface="Söhne"/>
              </a:rPr>
              <a:t>Análisis de Texto Escrito a 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0" i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51F2D-74DB-B73F-7ED3-786117A86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31" y="4832715"/>
            <a:ext cx="5452872" cy="1329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2501B-DE99-91B4-D1B5-18A704079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053" y="4661321"/>
            <a:ext cx="1667708" cy="1671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1CB8-136F-0ED2-291A-204F84753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712" y="4661322"/>
            <a:ext cx="1680671" cy="16718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68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1304">
        <p:cut/>
      </p:transition>
    </mc:Choice>
    <mc:Fallback xmlns="">
      <p:transition advTm="3130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0" x="9744075" y="23813"/>
          <p14:tracePt t="448" x="9791700" y="215900"/>
          <p14:tracePt t="459" x="9815513" y="334963"/>
          <p14:tracePt t="464" x="9815513" y="455613"/>
          <p14:tracePt t="471" x="9864725" y="600075"/>
          <p14:tracePt t="479" x="9864725" y="671513"/>
          <p14:tracePt t="486" x="9864725" y="766763"/>
          <p14:tracePt t="494" x="9864725" y="863600"/>
          <p14:tracePt t="502" x="9888538" y="911225"/>
          <p14:tracePt t="510" x="9888538" y="1006475"/>
          <p14:tracePt t="518" x="9912350" y="1150938"/>
          <p14:tracePt t="528" x="9936163" y="1246188"/>
          <p14:tracePt t="537" x="9959975" y="1343025"/>
          <p14:tracePt t="544" x="9983788" y="1438275"/>
          <p14:tracePt t="560" x="9983788" y="1462088"/>
          <p14:tracePt t="775" x="10055225" y="1462088"/>
          <p14:tracePt t="783" x="10175875" y="1462088"/>
          <p14:tracePt t="791" x="10320338" y="1414463"/>
          <p14:tracePt t="799" x="10439400" y="1390650"/>
          <p14:tracePt t="807" x="10583863" y="1343025"/>
          <p14:tracePt t="814" x="10704513" y="1295400"/>
          <p14:tracePt t="822" x="10799763" y="1246188"/>
          <p14:tracePt t="830" x="10920413" y="1222375"/>
          <p14:tracePt t="839" x="10991850" y="1174750"/>
          <p14:tracePt t="855" x="11112500" y="1127125"/>
          <p14:tracePt t="864" x="11160125" y="1103313"/>
          <p14:tracePt t="872" x="11183938" y="1103313"/>
          <p14:tracePt t="1104" x="11207750" y="1103313"/>
          <p14:tracePt t="1160" x="11231563" y="1103313"/>
          <p14:tracePt t="11126" x="11304588" y="1055688"/>
          <p14:tracePt t="11134" x="11376025" y="1031875"/>
          <p14:tracePt t="11142" x="11471275" y="1006475"/>
          <p14:tracePt t="11150" x="11544300" y="958850"/>
          <p14:tracePt t="11190" x="11399838" y="958850"/>
          <p14:tracePt t="11199" x="11207750" y="982663"/>
          <p14:tracePt t="11206" x="10968038" y="1006475"/>
          <p14:tracePt t="11214" x="10728325" y="1031875"/>
          <p14:tracePt t="11223" x="10415588" y="1079500"/>
          <p14:tracePt t="11230" x="10055225" y="1150938"/>
          <p14:tracePt t="11238" x="9383713" y="1222375"/>
          <p14:tracePt t="11246" x="8567738" y="1343025"/>
          <p14:tracePt t="11254" x="7632700" y="1462088"/>
          <p14:tracePt t="11262" x="6599238" y="1701800"/>
          <p14:tracePt t="11270" x="5543550" y="2014538"/>
          <p14:tracePt t="11278" x="4703763" y="2278063"/>
          <p14:tracePt t="11287" x="3911600" y="2517775"/>
          <p14:tracePt t="11294" x="3360738" y="2781300"/>
          <p14:tracePt t="11302" x="3048000" y="2973388"/>
          <p14:tracePt t="11310" x="2687638" y="3236913"/>
          <p14:tracePt t="11318" x="2424113" y="3405188"/>
          <p14:tracePt t="11328" x="2184400" y="3597275"/>
          <p14:tracePt t="11336" x="1992313" y="3763963"/>
          <p14:tracePt t="11343" x="1752600" y="3908425"/>
          <p14:tracePt t="11351" x="1608138" y="4029075"/>
          <p14:tracePt t="11358" x="1439863" y="4171950"/>
          <p14:tracePt t="11366" x="1368425" y="4244975"/>
          <p14:tracePt t="11374" x="1271588" y="4316413"/>
          <p14:tracePt t="11382" x="1271588" y="4364038"/>
          <p14:tracePt t="11390" x="1223963" y="4411663"/>
          <p14:tracePt t="11398" x="1200150" y="4484688"/>
          <p14:tracePt t="11406" x="1200150" y="4532313"/>
          <p14:tracePt t="11414" x="1200150" y="4556125"/>
          <p14:tracePt t="11630" x="1223963" y="4579938"/>
          <p14:tracePt t="11638" x="1319213" y="4532313"/>
          <p14:tracePt t="11646" x="1439863" y="4484688"/>
          <p14:tracePt t="11654" x="1511300" y="4460875"/>
          <p14:tracePt t="11662" x="1584325" y="4387850"/>
          <p14:tracePt t="11670" x="1679575" y="4340225"/>
          <p14:tracePt t="11678" x="1703388" y="4316413"/>
          <p14:tracePt t="11686" x="1776413" y="4268788"/>
          <p14:tracePt t="11694" x="1824038" y="4244975"/>
          <p14:tracePt t="11707" x="1871663" y="4195763"/>
          <p14:tracePt t="11711" x="1895475" y="4195763"/>
          <p14:tracePt t="11719" x="1919288" y="4171950"/>
          <p14:tracePt t="14606" x="1944688" y="4171950"/>
          <p14:tracePt t="14615" x="2016125" y="4171950"/>
          <p14:tracePt t="14622" x="2136775" y="4171950"/>
          <p14:tracePt t="14630" x="2255838" y="4171950"/>
          <p14:tracePt t="14638" x="2376488" y="4171950"/>
          <p14:tracePt t="14646" x="2471738" y="4171950"/>
          <p14:tracePt t="14654" x="2568575" y="4171950"/>
          <p14:tracePt t="14662" x="2640013" y="4171950"/>
          <p14:tracePt t="14671" x="2735263" y="4171950"/>
          <p14:tracePt t="14678" x="2808288" y="4171950"/>
          <p14:tracePt t="14698" x="3071813" y="4171950"/>
          <p14:tracePt t="14702" x="3216275" y="4171950"/>
          <p14:tracePt t="14710" x="3408363" y="4171950"/>
          <p14:tracePt t="14718" x="3648075" y="4171950"/>
          <p14:tracePt t="14726" x="3887788" y="4171950"/>
          <p14:tracePt t="14734" x="4127500" y="4171950"/>
          <p14:tracePt t="14742" x="4343400" y="4171950"/>
          <p14:tracePt t="14750" x="4487863" y="4195763"/>
          <p14:tracePt t="14759" x="4656138" y="4244975"/>
          <p14:tracePt t="14766" x="4727575" y="4244975"/>
          <p14:tracePt t="14774" x="4800600" y="4268788"/>
          <p14:tracePt t="14782" x="4848225" y="4268788"/>
          <p14:tracePt t="14790" x="4919663" y="4292600"/>
          <p14:tracePt t="14799" x="4967288" y="4292600"/>
          <p14:tracePt t="14806" x="5040313" y="4292600"/>
          <p14:tracePt t="14814" x="5111750" y="4292600"/>
          <p14:tracePt t="14822" x="5159375" y="4292600"/>
          <p14:tracePt t="14830" x="5208588" y="4292600"/>
          <p14:tracePt t="14838" x="5232400" y="4292600"/>
          <p14:tracePt t="14902" x="5256213" y="4292600"/>
          <p14:tracePt t="14910" x="5280025" y="4292600"/>
          <p14:tracePt t="14918" x="5303838" y="4292600"/>
          <p14:tracePt t="14926" x="5327650" y="4292600"/>
          <p14:tracePt t="14934" x="5375275" y="4292600"/>
          <p14:tracePt t="14942" x="5400675" y="4292600"/>
          <p14:tracePt t="14951" x="5424488" y="4292600"/>
          <p14:tracePt t="14958" x="5448300" y="4292600"/>
          <p14:tracePt t="14966" x="5495925" y="4316413"/>
          <p14:tracePt t="14974" x="5519738" y="4364038"/>
          <p14:tracePt t="14982" x="5543550" y="4364038"/>
          <p14:tracePt t="15886" x="5472113" y="4364038"/>
          <p14:tracePt t="15894" x="5424488" y="4364038"/>
          <p14:tracePt t="15902" x="5351463" y="4364038"/>
          <p14:tracePt t="15910" x="5280025" y="4364038"/>
          <p14:tracePt t="15918" x="5184775" y="4364038"/>
          <p14:tracePt t="15926" x="5111750" y="4364038"/>
          <p14:tracePt t="15934" x="5040313" y="4364038"/>
          <p14:tracePt t="15942" x="4967288" y="4364038"/>
          <p14:tracePt t="15950" x="4872038" y="4364038"/>
          <p14:tracePt t="15958" x="4776788" y="4364038"/>
          <p14:tracePt t="15966" x="4656138" y="4364038"/>
          <p14:tracePt t="15974" x="4511675" y="4364038"/>
          <p14:tracePt t="15982" x="4392613" y="4364038"/>
          <p14:tracePt t="15990" x="4319588" y="4364038"/>
          <p14:tracePt t="15998" x="4176713" y="4340225"/>
          <p14:tracePt t="16006" x="4079875" y="4340225"/>
          <p14:tracePt t="16014" x="4008438" y="4340225"/>
          <p14:tracePt t="16022" x="3935413" y="4316413"/>
          <p14:tracePt t="16030" x="3840163" y="4316413"/>
          <p14:tracePt t="16038" x="3743325" y="4292600"/>
          <p14:tracePt t="16046" x="3624263" y="4268788"/>
          <p14:tracePt t="16054" x="3479800" y="4244975"/>
          <p14:tracePt t="16062" x="3360738" y="4244975"/>
          <p14:tracePt t="16070" x="3287713" y="4244975"/>
          <p14:tracePt t="16078" x="3143250" y="4219575"/>
          <p14:tracePt t="16086" x="3048000" y="4195763"/>
          <p14:tracePt t="16094" x="2976563" y="4195763"/>
          <p14:tracePt t="16102" x="2903538" y="4195763"/>
          <p14:tracePt t="16110" x="2855913" y="4195763"/>
          <p14:tracePt t="16118" x="2808288" y="4195763"/>
          <p14:tracePt t="16126" x="2735263" y="4195763"/>
          <p14:tracePt t="16134" x="2687638" y="4171950"/>
          <p14:tracePt t="16142" x="2616200" y="4171950"/>
          <p14:tracePt t="16150" x="2568575" y="4148138"/>
          <p14:tracePt t="16158" x="2519363" y="4148138"/>
          <p14:tracePt t="16166" x="2447925" y="4124325"/>
          <p14:tracePt t="16174" x="2424113" y="4124325"/>
          <p14:tracePt t="16182" x="2376488" y="4124325"/>
          <p14:tracePt t="16198" x="2352675" y="4124325"/>
          <p14:tracePt t="16222" x="2327275" y="4100513"/>
          <p14:tracePt t="16241" x="2303463" y="4100513"/>
          <p14:tracePt t="16248" x="2279650" y="4076700"/>
          <p14:tracePt t="16278" x="2255838" y="4076700"/>
          <p14:tracePt t="16366" x="2232025" y="4052888"/>
          <p14:tracePt t="16374" x="2232025" y="4029075"/>
          <p14:tracePt t="16415" x="2208213" y="4029075"/>
          <p14:tracePt t="16432" x="2208213" y="4005263"/>
          <p14:tracePt t="16632" x="2184400" y="3979863"/>
          <p14:tracePt t="16646" x="2160588" y="4005263"/>
          <p14:tracePt t="16654" x="2136775" y="4029075"/>
          <p14:tracePt t="16664" x="2136775" y="4052888"/>
          <p14:tracePt t="16672" x="2111375" y="4052888"/>
          <p14:tracePt t="16680" x="2111375" y="4076700"/>
          <p14:tracePt t="16694" x="2111375" y="4100513"/>
          <p14:tracePt t="16703" x="2111375" y="4124325"/>
          <p14:tracePt t="16710" x="2087563" y="4148138"/>
          <p14:tracePt t="16729" x="2087563" y="4171950"/>
          <p14:tracePt t="16735" x="2087563" y="4195763"/>
          <p14:tracePt t="16750" x="2087563" y="4219575"/>
          <p14:tracePt t="16768" x="2087563" y="4244975"/>
          <p14:tracePt t="16776" x="2087563" y="4268788"/>
          <p14:tracePt t="16807" x="2087563" y="4292600"/>
          <p14:tracePt t="17198" x="2063750" y="4316413"/>
          <p14:tracePt t="17230" x="2063750" y="4268788"/>
          <p14:tracePt t="17238" x="2039938" y="4268788"/>
          <p14:tracePt t="17247" x="2039938" y="4219575"/>
          <p14:tracePt t="17254" x="2039938" y="4195763"/>
          <p14:tracePt t="17262" x="2016125" y="4171950"/>
          <p14:tracePt t="17272" x="2016125" y="4148138"/>
          <p14:tracePt t="17280" x="1992313" y="4100513"/>
          <p14:tracePt t="17295" x="1992313" y="4076700"/>
          <p14:tracePt t="17318" x="1992313" y="4052888"/>
          <p14:tracePt t="17336" x="1992313" y="4029075"/>
          <p14:tracePt t="17352" x="1992313" y="4005263"/>
          <p14:tracePt t="17361" x="1992313" y="3979863"/>
          <p14:tracePt t="17376" x="1992313" y="3956050"/>
          <p14:tracePt t="17395" x="1992313" y="3908425"/>
          <p14:tracePt t="17408" x="1992313" y="3884613"/>
          <p14:tracePt t="17439" x="1992313" y="3860800"/>
          <p14:tracePt t="17663" x="1992313" y="3836988"/>
          <p14:tracePt t="17678" x="1968500" y="3836988"/>
          <p14:tracePt t="17694" x="1944688" y="3813175"/>
          <p14:tracePt t="17726" x="1919288" y="3813175"/>
          <p14:tracePt t="17926" x="1944688" y="3813175"/>
          <p14:tracePt t="17934" x="2016125" y="3813175"/>
          <p14:tracePt t="17943" x="2087563" y="3813175"/>
          <p14:tracePt t="17950" x="2160588" y="3813175"/>
          <p14:tracePt t="17958" x="2255838" y="3813175"/>
          <p14:tracePt t="17967" x="2352675" y="3813175"/>
          <p14:tracePt t="17974" x="2495550" y="3813175"/>
          <p14:tracePt t="17982" x="2663825" y="3813175"/>
          <p14:tracePt t="17990" x="2832100" y="3813175"/>
          <p14:tracePt t="17998" x="3024188" y="3813175"/>
          <p14:tracePt t="18006" x="3192463" y="3813175"/>
          <p14:tracePt t="18014" x="3408363" y="3813175"/>
          <p14:tracePt t="18022" x="3600450" y="3813175"/>
          <p14:tracePt t="18030" x="3816350" y="3813175"/>
          <p14:tracePt t="18038" x="4056063" y="3813175"/>
          <p14:tracePt t="18046" x="4248150" y="3813175"/>
          <p14:tracePt t="18054" x="4392613" y="3813175"/>
          <p14:tracePt t="18062" x="4559300" y="3789363"/>
          <p14:tracePt t="18070" x="4679950" y="3763963"/>
          <p14:tracePt t="18078" x="4776788" y="3763963"/>
          <p14:tracePt t="18087" x="4872038" y="3763963"/>
          <p14:tracePt t="18094" x="4967288" y="3740150"/>
          <p14:tracePt t="18102" x="5087938" y="3692525"/>
          <p14:tracePt t="18110" x="5159375" y="3692525"/>
          <p14:tracePt t="18118" x="5232400" y="3668713"/>
          <p14:tracePt t="18127" x="5327650" y="3668713"/>
          <p14:tracePt t="18134" x="5424488" y="3644900"/>
          <p14:tracePt t="18144" x="5495925" y="3644900"/>
          <p14:tracePt t="18153" x="5567363" y="3644900"/>
          <p14:tracePt t="18160" x="5640388" y="3644900"/>
          <p14:tracePt t="18167" x="5688013" y="3644900"/>
          <p14:tracePt t="18175" x="5735638" y="3644900"/>
          <p14:tracePt t="18182" x="5783263" y="3644900"/>
          <p14:tracePt t="18190" x="5832475" y="3644900"/>
          <p14:tracePt t="18198" x="5927725" y="3644900"/>
          <p14:tracePt t="18206" x="6000750" y="3644900"/>
          <p14:tracePt t="18214" x="6096000" y="3644900"/>
          <p14:tracePt t="18222" x="6191250" y="3644900"/>
          <p14:tracePt t="18230" x="6264275" y="3644900"/>
          <p14:tracePt t="18238" x="6335713" y="3644900"/>
          <p14:tracePt t="18246" x="6383338" y="3644900"/>
          <p14:tracePt t="18254" x="6408738" y="3644900"/>
          <p14:tracePt t="18262" x="6432550" y="3644900"/>
          <p14:tracePt t="18270" x="6456363" y="3644900"/>
          <p14:tracePt t="18398" x="6456363" y="3668713"/>
          <p14:tracePt t="18574" x="6503988" y="3668713"/>
          <p14:tracePt t="18582" x="6527800" y="3644900"/>
          <p14:tracePt t="18590" x="6551613" y="3644900"/>
          <p14:tracePt t="18606" x="6599238" y="3621088"/>
          <p14:tracePt t="18614" x="6672263" y="3573463"/>
          <p14:tracePt t="18622" x="6767513" y="3549650"/>
          <p14:tracePt t="18630" x="6840538" y="3524250"/>
          <p14:tracePt t="20862" x="6864350" y="3452813"/>
          <p14:tracePt t="20872" x="7007225" y="3284538"/>
          <p14:tracePt t="20881" x="7056438" y="3189288"/>
          <p14:tracePt t="20888" x="7104063" y="3165475"/>
          <p14:tracePt t="20902" x="7127875" y="3165475"/>
          <p14:tracePt t="20910" x="7224713" y="3165475"/>
          <p14:tracePt t="20918" x="7296150" y="3165475"/>
          <p14:tracePt t="20926" x="7415213" y="3165475"/>
          <p14:tracePt t="20934" x="7488238" y="3165475"/>
          <p14:tracePt t="20942" x="7583488" y="3165475"/>
          <p14:tracePt t="20950" x="7632700" y="3165475"/>
          <p14:tracePt t="20958" x="7656513" y="3189288"/>
          <p14:tracePt t="20990" x="7704138" y="3189288"/>
          <p14:tracePt t="20998" x="7775575" y="3213100"/>
          <p14:tracePt t="21006" x="7872413" y="3213100"/>
          <p14:tracePt t="21014" x="8015288" y="3236913"/>
          <p14:tracePt t="21022" x="8159750" y="3260725"/>
          <p14:tracePt t="21030" x="8280400" y="3308350"/>
          <p14:tracePt t="21038" x="8399463" y="3308350"/>
          <p14:tracePt t="21046" x="8472488" y="3308350"/>
          <p14:tracePt t="21062" x="8496300" y="3308350"/>
          <p14:tracePt t="21094" x="8496300" y="3333750"/>
          <p14:tracePt t="21120" x="8543925" y="3357563"/>
          <p14:tracePt t="21134" x="8591550" y="3381375"/>
          <p14:tracePt t="21150" x="8615363" y="3405188"/>
          <p14:tracePt t="21214" x="8640763" y="3405188"/>
          <p14:tracePt t="21222" x="8688388" y="3405188"/>
          <p14:tracePt t="21230" x="8783638" y="3405188"/>
          <p14:tracePt t="21238" x="8856663" y="3405188"/>
          <p14:tracePt t="21246" x="8904288" y="3405188"/>
          <p14:tracePt t="21255" x="8928100" y="3405188"/>
          <p14:tracePt t="21294" x="8951913" y="3429000"/>
          <p14:tracePt t="21310" x="8951913" y="3452813"/>
          <p14:tracePt t="21350" x="8951913" y="3476625"/>
          <p14:tracePt t="21358" x="8951913" y="3500438"/>
          <p14:tracePt t="21366" x="8904288" y="3524250"/>
          <p14:tracePt t="21374" x="8856663" y="3549650"/>
          <p14:tracePt t="21382" x="8831263" y="3549650"/>
          <p14:tracePt t="21390" x="8783638" y="3573463"/>
          <p14:tracePt t="21398" x="8759825" y="3597275"/>
          <p14:tracePt t="21406" x="8736013" y="3597275"/>
          <p14:tracePt t="21414" x="8712200" y="3597275"/>
          <p14:tracePt t="21422" x="8712200" y="3621088"/>
          <p14:tracePt t="21430" x="8664575" y="3621088"/>
          <p14:tracePt t="21446" x="8640763" y="3621088"/>
          <p14:tracePt t="21454" x="8640763" y="3644900"/>
          <p14:tracePt t="21462" x="8615363" y="3644900"/>
          <p14:tracePt t="21470" x="8591550" y="3668713"/>
          <p14:tracePt t="21486" x="8567738" y="3668713"/>
          <p14:tracePt t="21494" x="8520113" y="3692525"/>
          <p14:tracePt t="21518" x="8496300" y="3692525"/>
          <p14:tracePt t="21526" x="8472488" y="3716338"/>
          <p14:tracePt t="21534" x="8448675" y="3716338"/>
          <p14:tracePt t="21542" x="8423275" y="3740150"/>
          <p14:tracePt t="21558" x="8399463" y="3740150"/>
          <p14:tracePt t="21574" x="8351838" y="3740150"/>
          <p14:tracePt t="21582" x="8351838" y="3763963"/>
          <p14:tracePt t="21590" x="8328025" y="3763963"/>
          <p14:tracePt t="21606" x="8304213" y="3763963"/>
          <p14:tracePt t="21614" x="8280400" y="3789363"/>
          <p14:tracePt t="21622" x="8256588" y="3813175"/>
          <p14:tracePt t="21630" x="8232775" y="3813175"/>
          <p14:tracePt t="21638" x="8207375" y="3813175"/>
          <p14:tracePt t="21646" x="8183563" y="3836988"/>
          <p14:tracePt t="21662" x="8159750" y="3836988"/>
          <p14:tracePt t="21670" x="8112125" y="3860800"/>
          <p14:tracePt t="21686" x="8088313" y="3884613"/>
          <p14:tracePt t="21694" x="8064500" y="3884613"/>
          <p14:tracePt t="21710" x="8015288" y="3908425"/>
          <p14:tracePt t="21726" x="7967663" y="3932238"/>
          <p14:tracePt t="21742" x="7920038" y="3932238"/>
          <p14:tracePt t="21750" x="7896225" y="3956050"/>
          <p14:tracePt t="21758" x="7872413" y="3979863"/>
          <p14:tracePt t="21767" x="7848600" y="3979863"/>
          <p14:tracePt t="21774" x="7824788" y="3979863"/>
          <p14:tracePt t="21782" x="7799388" y="4005263"/>
          <p14:tracePt t="21798" x="7751763" y="4029075"/>
          <p14:tracePt t="21814" x="7727950" y="4029075"/>
          <p14:tracePt t="21822" x="7704138" y="4029075"/>
          <p14:tracePt t="21838" x="7680325" y="4029075"/>
          <p14:tracePt t="21846" x="7680325" y="4052888"/>
          <p14:tracePt t="21854" x="7656513" y="4052888"/>
          <p14:tracePt t="21870" x="7632700" y="4052888"/>
          <p14:tracePt t="21878" x="7607300" y="4052888"/>
          <p14:tracePt t="21886" x="7607300" y="4076700"/>
          <p14:tracePt t="21894" x="7583488" y="4076700"/>
          <p14:tracePt t="21918" x="7559675" y="4076700"/>
          <p14:tracePt t="21934" x="7535863" y="4100513"/>
          <p14:tracePt t="21950" x="7512050" y="4100513"/>
          <p14:tracePt t="21958" x="7512050" y="4124325"/>
          <p14:tracePt t="21982" x="7488238" y="4124325"/>
          <p14:tracePt t="22022" x="7464425" y="4124325"/>
          <p14:tracePt t="22038" x="7440613" y="4148138"/>
          <p14:tracePt t="22110" x="7415213" y="4148138"/>
          <p14:tracePt t="22134" x="7391400" y="4148138"/>
          <p14:tracePt t="22190" x="7367588" y="4171950"/>
          <p14:tracePt t="30206" x="7343775" y="4171950"/>
          <p14:tracePt t="30214" x="7343775" y="4195763"/>
          <p14:tracePt t="30238" x="7319963" y="4195763"/>
          <p14:tracePt t="30271" x="7296150" y="4195763"/>
          <p14:tracePt t="30279" x="7272338" y="4219575"/>
          <p14:tracePt t="30286" x="7199313" y="4219575"/>
          <p14:tracePt t="30294" x="7104063" y="4219575"/>
          <p14:tracePt t="30303" x="7007225" y="4219575"/>
          <p14:tracePt t="30310" x="6911975" y="4219575"/>
          <p14:tracePt t="30318" x="6840538" y="4171950"/>
          <p14:tracePt t="30326" x="6767513" y="4148138"/>
          <p14:tracePt t="30335" x="6719888" y="4100513"/>
          <p14:tracePt t="30342" x="6696075" y="4100513"/>
          <p14:tracePt t="30350" x="6672263" y="4100513"/>
          <p14:tracePt t="30366" x="6648450" y="4076700"/>
          <p14:tracePt t="30374" x="6672263" y="4029075"/>
          <p14:tracePt t="30382" x="6816725" y="3956050"/>
          <p14:tracePt t="30390" x="6888163" y="3932238"/>
          <p14:tracePt t="30398" x="6935788" y="3908425"/>
          <p14:tracePt t="30430" x="6935788" y="3884613"/>
          <p14:tracePt t="30438" x="6935788" y="3740150"/>
          <p14:tracePt t="30446" x="6840538" y="3476625"/>
          <p14:tracePt t="30454" x="6767513" y="3189288"/>
          <p14:tracePt t="30462" x="6696075" y="2878138"/>
          <p14:tracePt t="30470" x="6575425" y="2446338"/>
          <p14:tracePt t="30478" x="6480175" y="1774825"/>
          <p14:tracePt t="30486" x="6456363" y="1031875"/>
          <p14:tracePt t="30494" x="6335713" y="168275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5.9|0.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d61215-f446-4e3e-acff-92c52ef2bf35">
      <Terms xmlns="http://schemas.microsoft.com/office/infopath/2007/PartnerControls"/>
    </lcf76f155ced4ddcb4097134ff3c332f>
    <TaxCatchAll xmlns="0e37951c-9e6a-4cd3-9d25-3c0641a730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43BB2BF74E34EBC8B4E91A0F9A0D4" ma:contentTypeVersion="19" ma:contentTypeDescription="Create a new document." ma:contentTypeScope="" ma:versionID="5b45ffdb5409993b4e02c7fafb930976">
  <xsd:schema xmlns:xsd="http://www.w3.org/2001/XMLSchema" xmlns:xs="http://www.w3.org/2001/XMLSchema" xmlns:p="http://schemas.microsoft.com/office/2006/metadata/properties" xmlns:ns2="0cd61215-f446-4e3e-acff-92c52ef2bf35" xmlns:ns3="0e37951c-9e6a-4cd3-9d25-3c0641a73077" targetNamespace="http://schemas.microsoft.com/office/2006/metadata/properties" ma:root="true" ma:fieldsID="9590a27fd6933b8e65a007ae3eb0253d" ns2:_="" ns3:_="">
    <xsd:import namespace="0cd61215-f446-4e3e-acff-92c52ef2bf35"/>
    <xsd:import namespace="0e37951c-9e6a-4cd3-9d25-3c0641a730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61215-f446-4e3e-acff-92c52ef2b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d068974-5b92-4f84-9f7a-5b28e50c74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7951c-9e6a-4cd3-9d25-3c0641a73077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6e8930f-871c-4a93-a581-0a36e01dd6db}" ma:internalName="TaxCatchAll" ma:showField="CatchAllData" ma:web="0e37951c-9e6a-4cd3-9d25-3c0641a730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04748F-5315-4C8F-AE40-0CEB5BBD4D1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cac0b111-87fa-4f88-9ad0-37f7277d6756"/>
    <ds:schemaRef ds:uri="http://schemas.openxmlformats.org/package/2006/metadata/core-properties"/>
    <ds:schemaRef ds:uri="0ce2ec04-a665-4d7a-a7d0-72da41120dcd"/>
    <ds:schemaRef ds:uri="http://schemas.microsoft.com/office/2006/metadata/properties"/>
    <ds:schemaRef ds:uri="http://www.w3.org/XML/1998/namespace"/>
    <ds:schemaRef ds:uri="0cd61215-f446-4e3e-acff-92c52ef2bf35"/>
    <ds:schemaRef ds:uri="0e37951c-9e6a-4cd3-9d25-3c0641a73077"/>
  </ds:schemaRefs>
</ds:datastoreItem>
</file>

<file path=customXml/itemProps2.xml><?xml version="1.0" encoding="utf-8"?>
<ds:datastoreItem xmlns:ds="http://schemas.openxmlformats.org/officeDocument/2006/customXml" ds:itemID="{60B4A9E6-5280-4B06-9352-36FF895DB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2F84CE-0EE3-4283-822E-F050B1629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61215-f446-4e3e-acff-92c52ef2bf35"/>
    <ds:schemaRef ds:uri="0e37951c-9e6a-4cd3-9d25-3c0641a73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1410</Words>
  <Application>Microsoft Office PowerPoint</Application>
  <PresentationFormat>Panorámica</PresentationFormat>
  <Paragraphs>141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Narrow</vt:lpstr>
      <vt:lpstr>Calibri</vt:lpstr>
      <vt:lpstr>Calibri Light</vt:lpstr>
      <vt:lpstr>Söhne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David Santiago Orozco López</cp:lastModifiedBy>
  <cp:revision>21</cp:revision>
  <dcterms:created xsi:type="dcterms:W3CDTF">2017-03-01T15:55:36Z</dcterms:created>
  <dcterms:modified xsi:type="dcterms:W3CDTF">2023-09-29T11:48:23Z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0x010100F4443BB2BF74E34EBC8B4E91A0F9A0D4</vt:lpwstr>
  </property>
  <property fmtid="{D5CDD505-2E9C-101B-9397-08002B2CF9AE}" pid="3" name="MediaServiceImageTags">
    <vt:lpwstr/>
  </property>
</Properties>
</file>