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cca8b9ae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cca8b9ae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1cca8b9ae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1cca8b9ae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1cca8b9a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1cca8b9a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1cca8b9a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1cca8b9a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cca8b9a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cca8b9a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cca8b9a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cca8b9a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1cca8b9ae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1cca8b9ae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cca8b9a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1cca8b9a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cca8b9ae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1cca8b9ae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cca8b9ae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cca8b9ae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FrameLayout</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100">
                <a:solidFill>
                  <a:schemeClr val="dk1"/>
                </a:solidFill>
              </a:rPr>
              <a:t>Éste es el más simple de todos los layouts de Android. Un </a:t>
            </a:r>
            <a:r>
              <a:rPr lang="es" sz="1100">
                <a:solidFill>
                  <a:schemeClr val="dk1"/>
                </a:solidFill>
                <a:latin typeface="Courier New"/>
                <a:ea typeface="Courier New"/>
                <a:cs typeface="Courier New"/>
                <a:sym typeface="Courier New"/>
              </a:rPr>
              <a:t>FrameLayout</a:t>
            </a:r>
            <a:r>
              <a:rPr lang="es" sz="1100">
                <a:solidFill>
                  <a:schemeClr val="dk1"/>
                </a:solidFill>
              </a:rPr>
              <a:t> coloca todos sus controles hijos alineados con su esquina superior izquierda, de forma que cada control quedará oculto por el control siguiente (a menos que éste último tenga transparencia). Por ello, suele utilizarse para mostrar un único control en su interior, a modo de contenedor (</a:t>
            </a:r>
            <a:r>
              <a:rPr i="1" lang="es" sz="1100">
                <a:solidFill>
                  <a:schemeClr val="dk1"/>
                </a:solidFill>
              </a:rPr>
              <a:t>placeholder</a:t>
            </a:r>
            <a:r>
              <a:rPr lang="es" sz="1100">
                <a:solidFill>
                  <a:schemeClr val="dk1"/>
                </a:solidFill>
              </a:rPr>
              <a:t>) sencillo para un sólo elemento sustituible, por ejemplo una imagen.</a:t>
            </a:r>
            <a:endParaRPr sz="1100">
              <a:solidFill>
                <a:schemeClr val="dk1"/>
              </a:solidFill>
            </a:endParaRPr>
          </a:p>
          <a:p>
            <a:pPr indent="0" lvl="0" marL="0" rtl="0" algn="l">
              <a:spcBef>
                <a:spcPts val="1600"/>
              </a:spcBef>
              <a:spcAft>
                <a:spcPts val="0"/>
              </a:spcAft>
              <a:buClr>
                <a:schemeClr val="dk1"/>
              </a:buClr>
              <a:buSzPts val="1100"/>
              <a:buFont typeface="Arial"/>
              <a:buNone/>
            </a:pPr>
            <a:r>
              <a:rPr lang="es" sz="1100">
                <a:solidFill>
                  <a:schemeClr val="dk1"/>
                </a:solidFill>
              </a:rPr>
              <a:t>Los componentes incluidos en un </a:t>
            </a:r>
            <a:r>
              <a:rPr lang="es" sz="1100">
                <a:solidFill>
                  <a:schemeClr val="dk1"/>
                </a:solidFill>
                <a:latin typeface="Courier New"/>
                <a:ea typeface="Courier New"/>
                <a:cs typeface="Courier New"/>
                <a:sym typeface="Courier New"/>
              </a:rPr>
              <a:t>FrameLayout </a:t>
            </a:r>
            <a:r>
              <a:rPr lang="es" sz="1100">
                <a:solidFill>
                  <a:schemeClr val="dk1"/>
                </a:solidFill>
              </a:rPr>
              <a:t>podrán establecer sus propiedades </a:t>
            </a:r>
            <a:r>
              <a:rPr lang="es" sz="1100">
                <a:solidFill>
                  <a:schemeClr val="dk1"/>
                </a:solidFill>
                <a:latin typeface="Courier New"/>
                <a:ea typeface="Courier New"/>
                <a:cs typeface="Courier New"/>
                <a:sym typeface="Courier New"/>
              </a:rPr>
              <a:t>android:layout_width</a:t>
            </a:r>
            <a:r>
              <a:rPr lang="es" sz="1100">
                <a:solidFill>
                  <a:schemeClr val="dk1"/>
                </a:solidFill>
              </a:rPr>
              <a:t> y </a:t>
            </a:r>
            <a:r>
              <a:rPr lang="es" sz="1100">
                <a:solidFill>
                  <a:schemeClr val="dk1"/>
                </a:solidFill>
                <a:latin typeface="Courier New"/>
                <a:ea typeface="Courier New"/>
                <a:cs typeface="Courier New"/>
                <a:sym typeface="Courier New"/>
              </a:rPr>
              <a:t>android:layout_height</a:t>
            </a:r>
            <a:r>
              <a:rPr lang="es" sz="1100">
                <a:solidFill>
                  <a:schemeClr val="dk1"/>
                </a:solidFill>
              </a:rPr>
              <a:t>, que podrán tomar los valores “</a:t>
            </a:r>
            <a:r>
              <a:rPr lang="es" sz="1100">
                <a:solidFill>
                  <a:schemeClr val="dk1"/>
                </a:solidFill>
                <a:latin typeface="Courier New"/>
                <a:ea typeface="Courier New"/>
                <a:cs typeface="Courier New"/>
                <a:sym typeface="Courier New"/>
              </a:rPr>
              <a:t>match_parent</a:t>
            </a:r>
            <a:r>
              <a:rPr lang="es" sz="1100">
                <a:solidFill>
                  <a:schemeClr val="dk1"/>
                </a:solidFill>
              </a:rPr>
              <a:t>” (para que el control hijo tome la dimensión de su layout contenedor) o “</a:t>
            </a:r>
            <a:r>
              <a:rPr lang="es" sz="1100">
                <a:solidFill>
                  <a:schemeClr val="dk1"/>
                </a:solidFill>
                <a:latin typeface="Courier New"/>
                <a:ea typeface="Courier New"/>
                <a:cs typeface="Courier New"/>
                <a:sym typeface="Courier New"/>
              </a:rPr>
              <a:t>wrap_content</a:t>
            </a:r>
            <a:r>
              <a:rPr lang="es" sz="1100">
                <a:solidFill>
                  <a:schemeClr val="dk1"/>
                </a:solidFill>
              </a:rPr>
              <a:t>” (para que el control hijo tome la dimensión de su contenido). Veamos un ejemplo:</a:t>
            </a:r>
            <a:endParaRPr sz="1100">
              <a:solidFill>
                <a:schemeClr val="dk1"/>
              </a:solidFill>
            </a:endParaRPr>
          </a:p>
          <a:p>
            <a:pPr indent="0" lvl="0" marL="0" rtl="0" algn="l">
              <a:spcBef>
                <a:spcPts val="1600"/>
              </a:spcBef>
              <a:spcAft>
                <a:spcPts val="1600"/>
              </a:spcAft>
              <a:buNone/>
            </a:pPr>
            <a:r>
              <a:t/>
            </a:r>
            <a:endParaRPr/>
          </a:p>
        </p:txBody>
      </p:sp>
      <p:pic>
        <p:nvPicPr>
          <p:cNvPr descr="framelayout.png" id="56" name="Google Shape;56;p13"/>
          <p:cNvPicPr preferRelativeResize="0"/>
          <p:nvPr/>
        </p:nvPicPr>
        <p:blipFill>
          <a:blip r:embed="rId3">
            <a:alphaModFix/>
          </a:blip>
          <a:stretch>
            <a:fillRect/>
          </a:stretch>
        </p:blipFill>
        <p:spPr>
          <a:xfrm>
            <a:off x="476075" y="2905150"/>
            <a:ext cx="5759950" cy="1930800"/>
          </a:xfrm>
          <a:prstGeom prst="rect">
            <a:avLst/>
          </a:prstGeom>
          <a:noFill/>
          <a:ln>
            <a:noFill/>
          </a:ln>
        </p:spPr>
      </p:pic>
      <p:pic>
        <p:nvPicPr>
          <p:cNvPr descr="layout_framelayout.png" id="57" name="Google Shape;57;p13"/>
          <p:cNvPicPr preferRelativeResize="0"/>
          <p:nvPr/>
        </p:nvPicPr>
        <p:blipFill>
          <a:blip r:embed="rId4">
            <a:alphaModFix/>
          </a:blip>
          <a:stretch>
            <a:fillRect/>
          </a:stretch>
        </p:blipFill>
        <p:spPr>
          <a:xfrm>
            <a:off x="6908638" y="2875175"/>
            <a:ext cx="1685925" cy="1990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RelativeLayout</a:t>
            </a:r>
            <a:endParaRPr/>
          </a:p>
        </p:txBody>
      </p:sp>
      <p:sp>
        <p:nvSpPr>
          <p:cNvPr id="117" name="Google Shape;117;p2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Posición relativa a otro control:</a:t>
            </a:r>
            <a:endParaRPr/>
          </a:p>
          <a:p>
            <a:pPr indent="-298450" lvl="0" marL="457200" rtl="0" algn="l">
              <a:spcBef>
                <a:spcPts val="1600"/>
              </a:spcBef>
              <a:spcAft>
                <a:spcPts val="0"/>
              </a:spcAft>
              <a:buClr>
                <a:schemeClr val="dk1"/>
              </a:buClr>
              <a:buSzPts val="1100"/>
              <a:buChar char="●"/>
            </a:pPr>
            <a:r>
              <a:rPr lang="es"/>
              <a:t>android:layout_above</a:t>
            </a:r>
            <a:endParaRPr/>
          </a:p>
          <a:p>
            <a:pPr indent="-298450" lvl="0" marL="457200" rtl="0" algn="l">
              <a:spcBef>
                <a:spcPts val="0"/>
              </a:spcBef>
              <a:spcAft>
                <a:spcPts val="0"/>
              </a:spcAft>
              <a:buClr>
                <a:schemeClr val="dk1"/>
              </a:buClr>
              <a:buSzPts val="1100"/>
              <a:buChar char="●"/>
            </a:pPr>
            <a:r>
              <a:rPr lang="es"/>
              <a:t>android:layout_below</a:t>
            </a:r>
            <a:endParaRPr/>
          </a:p>
          <a:p>
            <a:pPr indent="-298450" lvl="0" marL="457200" rtl="0" algn="l">
              <a:spcBef>
                <a:spcPts val="0"/>
              </a:spcBef>
              <a:spcAft>
                <a:spcPts val="0"/>
              </a:spcAft>
              <a:buClr>
                <a:schemeClr val="dk1"/>
              </a:buClr>
              <a:buSzPts val="1100"/>
              <a:buChar char="●"/>
            </a:pPr>
            <a:r>
              <a:rPr lang="es"/>
              <a:t>android:layout_toLeftOf</a:t>
            </a:r>
            <a:endParaRPr/>
          </a:p>
          <a:p>
            <a:pPr indent="-298450" lvl="0" marL="457200" rtl="0" algn="l">
              <a:spcBef>
                <a:spcPts val="0"/>
              </a:spcBef>
              <a:spcAft>
                <a:spcPts val="0"/>
              </a:spcAft>
              <a:buClr>
                <a:schemeClr val="dk1"/>
              </a:buClr>
              <a:buSzPts val="1100"/>
              <a:buChar char="●"/>
            </a:pPr>
            <a:r>
              <a:rPr lang="es"/>
              <a:t>android:layout_toRightOf</a:t>
            </a:r>
            <a:endParaRPr/>
          </a:p>
          <a:p>
            <a:pPr indent="-298450" lvl="0" marL="457200" rtl="0" algn="l">
              <a:spcBef>
                <a:spcPts val="0"/>
              </a:spcBef>
              <a:spcAft>
                <a:spcPts val="0"/>
              </a:spcAft>
              <a:buClr>
                <a:schemeClr val="dk1"/>
              </a:buClr>
              <a:buSzPts val="1100"/>
              <a:buChar char="●"/>
            </a:pPr>
            <a:r>
              <a:rPr lang="es"/>
              <a:t>android:layout_alignLeft</a:t>
            </a:r>
            <a:endParaRPr/>
          </a:p>
          <a:p>
            <a:pPr indent="-298450" lvl="0" marL="457200" rtl="0" algn="l">
              <a:spcBef>
                <a:spcPts val="0"/>
              </a:spcBef>
              <a:spcAft>
                <a:spcPts val="0"/>
              </a:spcAft>
              <a:buClr>
                <a:schemeClr val="dk1"/>
              </a:buClr>
              <a:buSzPts val="1100"/>
              <a:buChar char="●"/>
            </a:pPr>
            <a:r>
              <a:rPr lang="es"/>
              <a:t>android:layout_alignRight</a:t>
            </a:r>
            <a:endParaRPr/>
          </a:p>
          <a:p>
            <a:pPr indent="-298450" lvl="0" marL="457200" rtl="0" algn="l">
              <a:spcBef>
                <a:spcPts val="0"/>
              </a:spcBef>
              <a:spcAft>
                <a:spcPts val="0"/>
              </a:spcAft>
              <a:buClr>
                <a:schemeClr val="dk1"/>
              </a:buClr>
              <a:buSzPts val="1100"/>
              <a:buChar char="●"/>
            </a:pPr>
            <a:r>
              <a:rPr lang="es"/>
              <a:t>android:layout_alignTop</a:t>
            </a:r>
            <a:endParaRPr/>
          </a:p>
          <a:p>
            <a:pPr indent="-298450" lvl="0" marL="457200" rtl="0" algn="l">
              <a:spcBef>
                <a:spcPts val="0"/>
              </a:spcBef>
              <a:spcAft>
                <a:spcPts val="0"/>
              </a:spcAft>
              <a:buClr>
                <a:schemeClr val="dk1"/>
              </a:buClr>
              <a:buSzPts val="1100"/>
              <a:buChar char="●"/>
            </a:pPr>
            <a:r>
              <a:rPr lang="es"/>
              <a:t>android:layout_alignBottom</a:t>
            </a:r>
            <a:endParaRPr/>
          </a:p>
          <a:p>
            <a:pPr indent="-298450" lvl="0" marL="457200" rtl="0" algn="l">
              <a:spcBef>
                <a:spcPts val="0"/>
              </a:spcBef>
              <a:spcAft>
                <a:spcPts val="0"/>
              </a:spcAft>
              <a:buClr>
                <a:schemeClr val="dk1"/>
              </a:buClr>
              <a:buSzPts val="1100"/>
              <a:buChar char="●"/>
            </a:pPr>
            <a:r>
              <a:rPr lang="es"/>
              <a:t>android:layout_alignBaseline</a:t>
            </a:r>
            <a:endParaRPr/>
          </a:p>
          <a:p>
            <a:pPr indent="0" lvl="0" marL="0" rtl="0" algn="l">
              <a:spcBef>
                <a:spcPts val="0"/>
              </a:spcBef>
              <a:spcAft>
                <a:spcPts val="1600"/>
              </a:spcAft>
              <a:buNone/>
            </a:pPr>
            <a:r>
              <a:t/>
            </a:r>
            <a:endParaRPr/>
          </a:p>
        </p:txBody>
      </p:sp>
      <p:sp>
        <p:nvSpPr>
          <p:cNvPr id="118" name="Google Shape;118;p2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Posición relativa al layout padre:</a:t>
            </a:r>
            <a:endParaRPr/>
          </a:p>
          <a:p>
            <a:pPr indent="-298450" lvl="0" marL="457200" rtl="0" algn="l">
              <a:spcBef>
                <a:spcPts val="1600"/>
              </a:spcBef>
              <a:spcAft>
                <a:spcPts val="0"/>
              </a:spcAft>
              <a:buClr>
                <a:schemeClr val="dk1"/>
              </a:buClr>
              <a:buSzPts val="1100"/>
              <a:buChar char="●"/>
            </a:pPr>
            <a:r>
              <a:rPr lang="es"/>
              <a:t>android:layout_alignParentLeft</a:t>
            </a:r>
            <a:endParaRPr/>
          </a:p>
          <a:p>
            <a:pPr indent="-298450" lvl="0" marL="457200" rtl="0" algn="l">
              <a:spcBef>
                <a:spcPts val="0"/>
              </a:spcBef>
              <a:spcAft>
                <a:spcPts val="0"/>
              </a:spcAft>
              <a:buClr>
                <a:schemeClr val="dk1"/>
              </a:buClr>
              <a:buSzPts val="1100"/>
              <a:buChar char="●"/>
            </a:pPr>
            <a:r>
              <a:rPr lang="es"/>
              <a:t>android:layout_alignParentRight</a:t>
            </a:r>
            <a:endParaRPr/>
          </a:p>
          <a:p>
            <a:pPr indent="-298450" lvl="0" marL="457200" rtl="0" algn="l">
              <a:spcBef>
                <a:spcPts val="0"/>
              </a:spcBef>
              <a:spcAft>
                <a:spcPts val="0"/>
              </a:spcAft>
              <a:buClr>
                <a:schemeClr val="dk1"/>
              </a:buClr>
              <a:buSzPts val="1100"/>
              <a:buChar char="●"/>
            </a:pPr>
            <a:r>
              <a:rPr lang="es"/>
              <a:t>android:layout_alignParentTop</a:t>
            </a:r>
            <a:endParaRPr/>
          </a:p>
          <a:p>
            <a:pPr indent="-298450" lvl="0" marL="457200" rtl="0" algn="l">
              <a:spcBef>
                <a:spcPts val="0"/>
              </a:spcBef>
              <a:spcAft>
                <a:spcPts val="0"/>
              </a:spcAft>
              <a:buClr>
                <a:schemeClr val="dk1"/>
              </a:buClr>
              <a:buSzPts val="1100"/>
              <a:buChar char="●"/>
            </a:pPr>
            <a:r>
              <a:rPr lang="es"/>
              <a:t>android:layout_alignParentBottom</a:t>
            </a:r>
            <a:endParaRPr/>
          </a:p>
          <a:p>
            <a:pPr indent="-298450" lvl="0" marL="457200" rtl="0" algn="l">
              <a:spcBef>
                <a:spcPts val="0"/>
              </a:spcBef>
              <a:spcAft>
                <a:spcPts val="0"/>
              </a:spcAft>
              <a:buClr>
                <a:schemeClr val="dk1"/>
              </a:buClr>
              <a:buSzPts val="1100"/>
              <a:buChar char="●"/>
            </a:pPr>
            <a:r>
              <a:rPr lang="es"/>
              <a:t>android:layout_centerHorizontal</a:t>
            </a:r>
            <a:endParaRPr/>
          </a:p>
          <a:p>
            <a:pPr indent="-298450" lvl="0" marL="457200" rtl="0" algn="l">
              <a:spcBef>
                <a:spcPts val="0"/>
              </a:spcBef>
              <a:spcAft>
                <a:spcPts val="0"/>
              </a:spcAft>
              <a:buClr>
                <a:schemeClr val="dk1"/>
              </a:buClr>
              <a:buSzPts val="1100"/>
              <a:buChar char="●"/>
            </a:pPr>
            <a:r>
              <a:rPr lang="es"/>
              <a:t>android:layout_centerVertical</a:t>
            </a:r>
            <a:endParaRPr/>
          </a:p>
          <a:p>
            <a:pPr indent="-298450" lvl="0" marL="457200" rtl="0" algn="l">
              <a:spcBef>
                <a:spcPts val="0"/>
              </a:spcBef>
              <a:spcAft>
                <a:spcPts val="0"/>
              </a:spcAft>
              <a:buClr>
                <a:schemeClr val="dk1"/>
              </a:buClr>
              <a:buSzPts val="1100"/>
              <a:buChar char="●"/>
            </a:pPr>
            <a:r>
              <a:rPr lang="es"/>
              <a:t>android:layout_centerInParent</a:t>
            </a:r>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RelativeLayout</a:t>
            </a:r>
            <a:endParaRPr/>
          </a:p>
        </p:txBody>
      </p:sp>
      <p:sp>
        <p:nvSpPr>
          <p:cNvPr id="124" name="Google Shape;124;p2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Clr>
                <a:schemeClr val="dk1"/>
              </a:buClr>
              <a:buSzPts val="1100"/>
              <a:buFont typeface="Arial"/>
              <a:buNone/>
            </a:pPr>
            <a:r>
              <a:rPr lang="es"/>
              <a:t>Opciones de margen exterior:</a:t>
            </a:r>
            <a:endParaRPr/>
          </a:p>
          <a:p>
            <a:pPr indent="-298450" lvl="0" marL="457200" rtl="0" algn="l">
              <a:spcBef>
                <a:spcPts val="1600"/>
              </a:spcBef>
              <a:spcAft>
                <a:spcPts val="0"/>
              </a:spcAft>
              <a:buClr>
                <a:schemeClr val="dk1"/>
              </a:buClr>
              <a:buSzPts val="1100"/>
              <a:buChar char="●"/>
            </a:pPr>
            <a:r>
              <a:rPr lang="es"/>
              <a:t>android:layout_margin</a:t>
            </a:r>
            <a:endParaRPr/>
          </a:p>
          <a:p>
            <a:pPr indent="-298450" lvl="0" marL="457200" rtl="0" algn="l">
              <a:spcBef>
                <a:spcPts val="0"/>
              </a:spcBef>
              <a:spcAft>
                <a:spcPts val="0"/>
              </a:spcAft>
              <a:buClr>
                <a:schemeClr val="dk1"/>
              </a:buClr>
              <a:buSzPts val="1100"/>
              <a:buChar char="●"/>
            </a:pPr>
            <a:r>
              <a:rPr lang="es"/>
              <a:t>android:layout_marginBottom</a:t>
            </a:r>
            <a:endParaRPr/>
          </a:p>
          <a:p>
            <a:pPr indent="-298450" lvl="0" marL="457200" rtl="0" algn="l">
              <a:spcBef>
                <a:spcPts val="0"/>
              </a:spcBef>
              <a:spcAft>
                <a:spcPts val="0"/>
              </a:spcAft>
              <a:buClr>
                <a:schemeClr val="dk1"/>
              </a:buClr>
              <a:buSzPts val="1100"/>
              <a:buChar char="●"/>
            </a:pPr>
            <a:r>
              <a:rPr lang="es"/>
              <a:t>android:layout_marginTop</a:t>
            </a:r>
            <a:endParaRPr/>
          </a:p>
          <a:p>
            <a:pPr indent="-298450" lvl="0" marL="457200" rtl="0" algn="l">
              <a:spcBef>
                <a:spcPts val="0"/>
              </a:spcBef>
              <a:spcAft>
                <a:spcPts val="0"/>
              </a:spcAft>
              <a:buClr>
                <a:schemeClr val="dk1"/>
              </a:buClr>
              <a:buSzPts val="1100"/>
              <a:buChar char="●"/>
            </a:pPr>
            <a:r>
              <a:rPr lang="es"/>
              <a:t>android:layout_marginLeft</a:t>
            </a:r>
            <a:endParaRPr/>
          </a:p>
          <a:p>
            <a:pPr indent="-298450" lvl="0" marL="457200" rtl="0" algn="l">
              <a:spcBef>
                <a:spcPts val="0"/>
              </a:spcBef>
              <a:spcAft>
                <a:spcPts val="0"/>
              </a:spcAft>
              <a:buClr>
                <a:schemeClr val="dk1"/>
              </a:buClr>
              <a:buSzPts val="1100"/>
              <a:buChar char="●"/>
            </a:pPr>
            <a:r>
              <a:rPr lang="es"/>
              <a:t>android:layout_marginRight</a:t>
            </a:r>
            <a:endParaRPr/>
          </a:p>
          <a:p>
            <a:pPr indent="0" lvl="0" marL="0" rtl="0" algn="l">
              <a:spcBef>
                <a:spcPts val="0"/>
              </a:spcBef>
              <a:spcAft>
                <a:spcPts val="1600"/>
              </a:spcAft>
              <a:buNone/>
            </a:pPr>
            <a:r>
              <a:t/>
            </a:r>
            <a:endParaRPr/>
          </a:p>
        </p:txBody>
      </p:sp>
      <p:sp>
        <p:nvSpPr>
          <p:cNvPr id="125" name="Google Shape;125;p2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Clr>
                <a:schemeClr val="dk1"/>
              </a:buClr>
              <a:buSzPts val="1100"/>
              <a:buFont typeface="Arial"/>
              <a:buNone/>
            </a:pPr>
            <a:r>
              <a:rPr lang="es"/>
              <a:t>Opciones de margen interior:</a:t>
            </a:r>
            <a:endParaRPr/>
          </a:p>
          <a:p>
            <a:pPr indent="-298450" lvl="0" marL="457200" rtl="0" algn="l">
              <a:spcBef>
                <a:spcPts val="1600"/>
              </a:spcBef>
              <a:spcAft>
                <a:spcPts val="0"/>
              </a:spcAft>
              <a:buClr>
                <a:schemeClr val="dk1"/>
              </a:buClr>
              <a:buSzPts val="1100"/>
              <a:buChar char="●"/>
            </a:pPr>
            <a:r>
              <a:rPr lang="es"/>
              <a:t>android:padding</a:t>
            </a:r>
            <a:endParaRPr/>
          </a:p>
          <a:p>
            <a:pPr indent="-298450" lvl="0" marL="457200" rtl="0" algn="l">
              <a:spcBef>
                <a:spcPts val="0"/>
              </a:spcBef>
              <a:spcAft>
                <a:spcPts val="0"/>
              </a:spcAft>
              <a:buClr>
                <a:schemeClr val="dk1"/>
              </a:buClr>
              <a:buSzPts val="1100"/>
              <a:buChar char="●"/>
            </a:pPr>
            <a:r>
              <a:rPr lang="es"/>
              <a:t>android:paddingBottom</a:t>
            </a:r>
            <a:endParaRPr/>
          </a:p>
          <a:p>
            <a:pPr indent="-298450" lvl="0" marL="457200" rtl="0" algn="l">
              <a:spcBef>
                <a:spcPts val="0"/>
              </a:spcBef>
              <a:spcAft>
                <a:spcPts val="0"/>
              </a:spcAft>
              <a:buClr>
                <a:schemeClr val="dk1"/>
              </a:buClr>
              <a:buSzPts val="1100"/>
              <a:buChar char="●"/>
            </a:pPr>
            <a:r>
              <a:rPr lang="es"/>
              <a:t>android:paddingTop</a:t>
            </a:r>
            <a:endParaRPr/>
          </a:p>
          <a:p>
            <a:pPr indent="-298450" lvl="0" marL="457200" rtl="0" algn="l">
              <a:spcBef>
                <a:spcPts val="0"/>
              </a:spcBef>
              <a:spcAft>
                <a:spcPts val="0"/>
              </a:spcAft>
              <a:buClr>
                <a:schemeClr val="dk1"/>
              </a:buClr>
              <a:buSzPts val="1100"/>
              <a:buChar char="●"/>
            </a:pPr>
            <a:r>
              <a:rPr lang="es"/>
              <a:t>android:paddingLeft</a:t>
            </a:r>
            <a:endParaRPr/>
          </a:p>
          <a:p>
            <a:pPr indent="-298450" lvl="0" marL="457200" rtl="0" algn="l">
              <a:spcBef>
                <a:spcPts val="0"/>
              </a:spcBef>
              <a:spcAft>
                <a:spcPts val="0"/>
              </a:spcAft>
              <a:buClr>
                <a:schemeClr val="dk1"/>
              </a:buClr>
              <a:buSzPts val="1100"/>
              <a:buChar char="●"/>
            </a:pPr>
            <a:r>
              <a:rPr lang="es"/>
              <a:t>android:paddingRight</a:t>
            </a:r>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LinearLayout</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100">
                <a:solidFill>
                  <a:schemeClr val="dk1"/>
                </a:solidFill>
              </a:rPr>
              <a:t>El siguiente tipo de layout en cuanto a nivel de complejidad es el </a:t>
            </a:r>
            <a:r>
              <a:rPr lang="es" sz="1100">
                <a:solidFill>
                  <a:schemeClr val="dk1"/>
                </a:solidFill>
                <a:latin typeface="Courier New"/>
                <a:ea typeface="Courier New"/>
                <a:cs typeface="Courier New"/>
                <a:sym typeface="Courier New"/>
              </a:rPr>
              <a:t>LinearLayout</a:t>
            </a:r>
            <a:r>
              <a:rPr lang="es" sz="1100">
                <a:solidFill>
                  <a:schemeClr val="dk1"/>
                </a:solidFill>
              </a:rPr>
              <a:t>. Este layout apila uno tras otro todos sus elementos hijos en sentido horizontal o vertical según se establezca su propiedad </a:t>
            </a:r>
            <a:r>
              <a:rPr lang="es" sz="1100">
                <a:solidFill>
                  <a:schemeClr val="dk1"/>
                </a:solidFill>
                <a:latin typeface="Courier New"/>
                <a:ea typeface="Courier New"/>
                <a:cs typeface="Courier New"/>
                <a:sym typeface="Courier New"/>
              </a:rPr>
              <a:t>android:orientation</a:t>
            </a:r>
            <a:r>
              <a:rPr lang="es" sz="1100">
                <a:solidFill>
                  <a:schemeClr val="dk1"/>
                </a:solidFill>
              </a:rPr>
              <a:t>.</a:t>
            </a:r>
            <a:endParaRPr sz="1100">
              <a:solidFill>
                <a:schemeClr val="dk1"/>
              </a:solidFill>
            </a:endParaRPr>
          </a:p>
          <a:p>
            <a:pPr indent="0" lvl="0" marL="0" rtl="0" algn="l">
              <a:spcBef>
                <a:spcPts val="1600"/>
              </a:spcBef>
              <a:spcAft>
                <a:spcPts val="0"/>
              </a:spcAft>
              <a:buClr>
                <a:schemeClr val="dk1"/>
              </a:buClr>
              <a:buSzPts val="1100"/>
              <a:buFont typeface="Arial"/>
              <a:buNone/>
            </a:pPr>
            <a:r>
              <a:rPr lang="es" sz="1100">
                <a:solidFill>
                  <a:schemeClr val="dk1"/>
                </a:solidFill>
              </a:rPr>
              <a:t>Al igual que en un </a:t>
            </a:r>
            <a:r>
              <a:rPr lang="es" sz="1100">
                <a:solidFill>
                  <a:schemeClr val="dk1"/>
                </a:solidFill>
                <a:latin typeface="Courier New"/>
                <a:ea typeface="Courier New"/>
                <a:cs typeface="Courier New"/>
                <a:sym typeface="Courier New"/>
              </a:rPr>
              <a:t>FrameLayout</a:t>
            </a:r>
            <a:r>
              <a:rPr lang="es" sz="1100">
                <a:solidFill>
                  <a:schemeClr val="dk1"/>
                </a:solidFill>
              </a:rPr>
              <a:t>, los elementos contenidos en un </a:t>
            </a:r>
            <a:r>
              <a:rPr lang="es" sz="1100">
                <a:solidFill>
                  <a:schemeClr val="dk1"/>
                </a:solidFill>
                <a:latin typeface="Courier New"/>
                <a:ea typeface="Courier New"/>
                <a:cs typeface="Courier New"/>
                <a:sym typeface="Courier New"/>
              </a:rPr>
              <a:t>LinearLayout </a:t>
            </a:r>
            <a:r>
              <a:rPr lang="es" sz="1100">
                <a:solidFill>
                  <a:schemeClr val="dk1"/>
                </a:solidFill>
              </a:rPr>
              <a:t>pueden establecer sus propiedades </a:t>
            </a:r>
            <a:r>
              <a:rPr lang="es" sz="1100">
                <a:solidFill>
                  <a:schemeClr val="dk1"/>
                </a:solidFill>
                <a:latin typeface="Courier New"/>
                <a:ea typeface="Courier New"/>
                <a:cs typeface="Courier New"/>
                <a:sym typeface="Courier New"/>
              </a:rPr>
              <a:t>android:layout_width</a:t>
            </a:r>
            <a:r>
              <a:rPr lang="es" sz="1100">
                <a:solidFill>
                  <a:schemeClr val="dk1"/>
                </a:solidFill>
              </a:rPr>
              <a:t> y </a:t>
            </a:r>
            <a:r>
              <a:rPr lang="es" sz="1100">
                <a:solidFill>
                  <a:schemeClr val="dk1"/>
                </a:solidFill>
                <a:latin typeface="Courier New"/>
                <a:ea typeface="Courier New"/>
                <a:cs typeface="Courier New"/>
                <a:sym typeface="Courier New"/>
              </a:rPr>
              <a:t>android:layout_height</a:t>
            </a:r>
            <a:r>
              <a:rPr lang="es" sz="1100">
                <a:solidFill>
                  <a:schemeClr val="dk1"/>
                </a:solidFill>
              </a:rPr>
              <a:t> para determinar sus dimensiones dentro del layout.</a:t>
            </a:r>
            <a:endParaRPr sz="1100">
              <a:solidFill>
                <a:schemeClr val="dk1"/>
              </a:solidFill>
            </a:endParaRPr>
          </a:p>
          <a:p>
            <a:pPr indent="0" lvl="0" marL="0" rtl="0" algn="l">
              <a:spcBef>
                <a:spcPts val="1600"/>
              </a:spcBef>
              <a:spcAft>
                <a:spcPts val="1600"/>
              </a:spcAft>
              <a:buNone/>
            </a:pPr>
            <a:r>
              <a:t/>
            </a:r>
            <a:endParaRPr/>
          </a:p>
        </p:txBody>
      </p:sp>
      <p:pic>
        <p:nvPicPr>
          <p:cNvPr descr="linearlayout1.png" id="64" name="Google Shape;64;p14"/>
          <p:cNvPicPr preferRelativeResize="0"/>
          <p:nvPr/>
        </p:nvPicPr>
        <p:blipFill>
          <a:blip r:embed="rId3">
            <a:alphaModFix/>
          </a:blip>
          <a:stretch>
            <a:fillRect/>
          </a:stretch>
        </p:blipFill>
        <p:spPr>
          <a:xfrm>
            <a:off x="2269950" y="2369525"/>
            <a:ext cx="5492301" cy="2472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LinearLayout</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100">
                <a:solidFill>
                  <a:schemeClr val="dk1"/>
                </a:solidFill>
              </a:rPr>
              <a:t>Pero en el caso de un </a:t>
            </a:r>
            <a:r>
              <a:rPr lang="es" sz="1100">
                <a:solidFill>
                  <a:schemeClr val="dk1"/>
                </a:solidFill>
                <a:latin typeface="Courier New"/>
                <a:ea typeface="Courier New"/>
                <a:cs typeface="Courier New"/>
                <a:sym typeface="Courier New"/>
              </a:rPr>
              <a:t>LinearLayout</a:t>
            </a:r>
            <a:r>
              <a:rPr lang="es" sz="1100">
                <a:solidFill>
                  <a:schemeClr val="dk1"/>
                </a:solidFill>
              </a:rPr>
              <a:t>, tendremos otro parámetro con el que jugar, la propiedad </a:t>
            </a:r>
            <a:r>
              <a:rPr lang="es" sz="1100">
                <a:solidFill>
                  <a:schemeClr val="dk1"/>
                </a:solidFill>
                <a:latin typeface="Courier New"/>
                <a:ea typeface="Courier New"/>
                <a:cs typeface="Courier New"/>
                <a:sym typeface="Courier New"/>
              </a:rPr>
              <a:t>android:layout_weight</a:t>
            </a:r>
            <a:r>
              <a:rPr lang="es" sz="1100">
                <a:solidFill>
                  <a:schemeClr val="dk1"/>
                </a:solidFill>
              </a:rPr>
              <a:t>. Esta propiedad nos va a permitir dar a los elementos contenidos en el layout unas dimensiones proporcionales entre ellas. Esto es más dificil de explicar que de comprender con un ejemplo. Si incluimos en un </a:t>
            </a:r>
            <a:r>
              <a:rPr lang="es" sz="1100">
                <a:solidFill>
                  <a:schemeClr val="dk1"/>
                </a:solidFill>
                <a:latin typeface="Courier New"/>
                <a:ea typeface="Courier New"/>
                <a:cs typeface="Courier New"/>
                <a:sym typeface="Courier New"/>
              </a:rPr>
              <a:t>LinearLayout </a:t>
            </a:r>
            <a:r>
              <a:rPr lang="es" sz="1100">
                <a:solidFill>
                  <a:schemeClr val="dk1"/>
                </a:solidFill>
              </a:rPr>
              <a:t>vertical dos cuadros de texto (</a:t>
            </a:r>
            <a:r>
              <a:rPr lang="es" sz="1100">
                <a:solidFill>
                  <a:schemeClr val="dk1"/>
                </a:solidFill>
                <a:latin typeface="Courier New"/>
                <a:ea typeface="Courier New"/>
                <a:cs typeface="Courier New"/>
                <a:sym typeface="Courier New"/>
              </a:rPr>
              <a:t>EditText</a:t>
            </a:r>
            <a:r>
              <a:rPr lang="es" sz="1100">
                <a:solidFill>
                  <a:schemeClr val="dk1"/>
                </a:solidFill>
              </a:rPr>
              <a:t>) y a uno de ellos le establecemos un </a:t>
            </a:r>
            <a:r>
              <a:rPr lang="es" sz="1100">
                <a:solidFill>
                  <a:schemeClr val="dk1"/>
                </a:solidFill>
                <a:latin typeface="Courier New"/>
                <a:ea typeface="Courier New"/>
                <a:cs typeface="Courier New"/>
                <a:sym typeface="Courier New"/>
              </a:rPr>
              <a:t>layout_weight=”1″</a:t>
            </a:r>
            <a:r>
              <a:rPr lang="es" sz="1100">
                <a:solidFill>
                  <a:schemeClr val="dk1"/>
                </a:solidFill>
              </a:rPr>
              <a:t> y al otro un </a:t>
            </a:r>
            <a:r>
              <a:rPr lang="es" sz="1100">
                <a:solidFill>
                  <a:schemeClr val="dk1"/>
                </a:solidFill>
                <a:latin typeface="Courier New"/>
                <a:ea typeface="Courier New"/>
                <a:cs typeface="Courier New"/>
                <a:sym typeface="Courier New"/>
              </a:rPr>
              <a:t>layout_weight=”2″</a:t>
            </a:r>
            <a:r>
              <a:rPr lang="es" sz="1100">
                <a:solidFill>
                  <a:schemeClr val="dk1"/>
                </a:solidFill>
              </a:rPr>
              <a:t> conseguiremos como efecto que toda la superficie del layout quede ocupada por los dos cuadros de texto y que además el segundo sea el doble (relación entre sus propiedades </a:t>
            </a:r>
            <a:r>
              <a:rPr lang="es" sz="1100">
                <a:solidFill>
                  <a:schemeClr val="dk1"/>
                </a:solidFill>
                <a:latin typeface="Courier New"/>
                <a:ea typeface="Courier New"/>
                <a:cs typeface="Courier New"/>
                <a:sym typeface="Courier New"/>
              </a:rPr>
              <a:t>weight</a:t>
            </a:r>
            <a:r>
              <a:rPr lang="es" sz="1100">
                <a:solidFill>
                  <a:schemeClr val="dk1"/>
                </a:solidFill>
              </a:rPr>
              <a:t>) de alto que el primero.</a:t>
            </a:r>
            <a:endParaRPr/>
          </a:p>
        </p:txBody>
      </p:sp>
      <p:pic>
        <p:nvPicPr>
          <p:cNvPr descr="linearlayout2.png" id="71" name="Google Shape;71;p15"/>
          <p:cNvPicPr preferRelativeResize="0"/>
          <p:nvPr/>
        </p:nvPicPr>
        <p:blipFill>
          <a:blip r:embed="rId3">
            <a:alphaModFix/>
          </a:blip>
          <a:stretch>
            <a:fillRect/>
          </a:stretch>
        </p:blipFill>
        <p:spPr>
          <a:xfrm>
            <a:off x="493075" y="2403425"/>
            <a:ext cx="4747225" cy="2635125"/>
          </a:xfrm>
          <a:prstGeom prst="rect">
            <a:avLst/>
          </a:prstGeom>
          <a:noFill/>
          <a:ln>
            <a:noFill/>
          </a:ln>
        </p:spPr>
      </p:pic>
      <p:pic>
        <p:nvPicPr>
          <p:cNvPr descr="ejemplo_linearlayout.png" id="72" name="Google Shape;72;p15"/>
          <p:cNvPicPr preferRelativeResize="0"/>
          <p:nvPr/>
        </p:nvPicPr>
        <p:blipFill>
          <a:blip r:embed="rId4">
            <a:alphaModFix/>
          </a:blip>
          <a:stretch>
            <a:fillRect/>
          </a:stretch>
        </p:blipFill>
        <p:spPr>
          <a:xfrm>
            <a:off x="6185313" y="2485363"/>
            <a:ext cx="1857375" cy="2162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TableLayout</a:t>
            </a:r>
            <a:endParaRPr/>
          </a:p>
        </p:txBody>
      </p:sp>
      <p:sp>
        <p:nvSpPr>
          <p:cNvPr id="78" name="Google Shape;78;p16"/>
          <p:cNvSpPr txBox="1"/>
          <p:nvPr>
            <p:ph idx="1" type="body"/>
          </p:nvPr>
        </p:nvSpPr>
        <p:spPr>
          <a:xfrm>
            <a:off x="311700" y="11622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100">
                <a:solidFill>
                  <a:schemeClr val="dk1"/>
                </a:solidFill>
              </a:rPr>
              <a:t>Un </a:t>
            </a:r>
            <a:r>
              <a:rPr lang="es" sz="1100">
                <a:solidFill>
                  <a:schemeClr val="dk1"/>
                </a:solidFill>
                <a:latin typeface="Courier New"/>
                <a:ea typeface="Courier New"/>
                <a:cs typeface="Courier New"/>
                <a:sym typeface="Courier New"/>
              </a:rPr>
              <a:t>TableLayout </a:t>
            </a:r>
            <a:r>
              <a:rPr lang="es" sz="1100">
                <a:solidFill>
                  <a:schemeClr val="dk1"/>
                </a:solidFill>
              </a:rPr>
              <a:t>permite distribuir sus elementos hijos de forma tabular, definiendo las filas y columnas necesarias, y la posición de cada componente dentro de la tabla.</a:t>
            </a:r>
            <a:endParaRPr sz="1100">
              <a:solidFill>
                <a:schemeClr val="dk1"/>
              </a:solidFill>
            </a:endParaRPr>
          </a:p>
          <a:p>
            <a:pPr indent="0" lvl="0" marL="0" rtl="0" algn="l">
              <a:spcBef>
                <a:spcPts val="1600"/>
              </a:spcBef>
              <a:spcAft>
                <a:spcPts val="0"/>
              </a:spcAft>
              <a:buClr>
                <a:schemeClr val="dk1"/>
              </a:buClr>
              <a:buSzPts val="1100"/>
              <a:buFont typeface="Arial"/>
              <a:buNone/>
            </a:pPr>
            <a:r>
              <a:rPr lang="es" sz="1100">
                <a:solidFill>
                  <a:schemeClr val="dk1"/>
                </a:solidFill>
              </a:rPr>
              <a:t>La estructura de la tabla se define de forma similar a como se hace en HTML, es decir, indicando las filas que compondrán la tabla (objetos </a:t>
            </a:r>
            <a:r>
              <a:rPr lang="es" sz="1100">
                <a:solidFill>
                  <a:schemeClr val="dk1"/>
                </a:solidFill>
                <a:latin typeface="Courier New"/>
                <a:ea typeface="Courier New"/>
                <a:cs typeface="Courier New"/>
                <a:sym typeface="Courier New"/>
              </a:rPr>
              <a:t>TableRow</a:t>
            </a:r>
            <a:r>
              <a:rPr lang="es" sz="1100">
                <a:solidFill>
                  <a:schemeClr val="dk1"/>
                </a:solidFill>
              </a:rPr>
              <a:t>), y dentro de cada fila las columnas necesarias, con la salvedad de que no existe ningún objeto especial para definir una columna (algo así como un </a:t>
            </a:r>
            <a:r>
              <a:rPr i="1" lang="es" sz="1100">
                <a:solidFill>
                  <a:schemeClr val="dk1"/>
                </a:solidFill>
              </a:rPr>
              <a:t>TableColumn</a:t>
            </a:r>
            <a:r>
              <a:rPr lang="es" sz="1100">
                <a:solidFill>
                  <a:schemeClr val="dk1"/>
                </a:solidFill>
              </a:rPr>
              <a:t>) sino que directamente insertamos los controles necesarios dentro del </a:t>
            </a:r>
            <a:r>
              <a:rPr lang="es" sz="1100">
                <a:solidFill>
                  <a:schemeClr val="dk1"/>
                </a:solidFill>
                <a:latin typeface="Courier New"/>
                <a:ea typeface="Courier New"/>
                <a:cs typeface="Courier New"/>
                <a:sym typeface="Courier New"/>
              </a:rPr>
              <a:t>TableRow</a:t>
            </a:r>
            <a:r>
              <a:rPr lang="es" sz="1100">
                <a:solidFill>
                  <a:schemeClr val="dk1"/>
                </a:solidFill>
              </a:rPr>
              <a:t> y cada componente insertado (que puede ser un control sencillo o incluso otro </a:t>
            </a:r>
            <a:r>
              <a:rPr lang="es" sz="1100">
                <a:solidFill>
                  <a:schemeClr val="dk1"/>
                </a:solidFill>
                <a:latin typeface="Courier New"/>
                <a:ea typeface="Courier New"/>
                <a:cs typeface="Courier New"/>
                <a:sym typeface="Courier New"/>
              </a:rPr>
              <a:t>ViewGroup</a:t>
            </a:r>
            <a:r>
              <a:rPr lang="es" sz="1100">
                <a:solidFill>
                  <a:schemeClr val="dk1"/>
                </a:solidFill>
              </a:rPr>
              <a:t>) corresponderá a una columna de la tabla. De esta forma, el número final de filas de la tabla se corresponderá con el número de elementos </a:t>
            </a:r>
            <a:r>
              <a:rPr lang="es" sz="1100">
                <a:solidFill>
                  <a:schemeClr val="dk1"/>
                </a:solidFill>
                <a:latin typeface="Courier New"/>
                <a:ea typeface="Courier New"/>
                <a:cs typeface="Courier New"/>
                <a:sym typeface="Courier New"/>
              </a:rPr>
              <a:t>TableRow</a:t>
            </a:r>
            <a:r>
              <a:rPr lang="es" sz="1100">
                <a:solidFill>
                  <a:schemeClr val="dk1"/>
                </a:solidFill>
              </a:rPr>
              <a:t> insertados, y el número total de columnas quedará determinado por el número de componentes de la fila que más componentes contenga.</a:t>
            </a:r>
            <a:endParaRPr sz="1100">
              <a:solidFill>
                <a:schemeClr val="dk1"/>
              </a:solidFill>
            </a:endParaRPr>
          </a:p>
          <a:p>
            <a:pPr indent="0" lvl="0" marL="0" rtl="0" algn="l">
              <a:spcBef>
                <a:spcPts val="1600"/>
              </a:spcBef>
              <a:spcAft>
                <a:spcPts val="0"/>
              </a:spcAft>
              <a:buNone/>
            </a:pPr>
            <a:r>
              <a:rPr lang="es" sz="1100">
                <a:solidFill>
                  <a:schemeClr val="dk1"/>
                </a:solidFill>
              </a:rPr>
              <a:t>Por norma general, el ancho de cada columna se corresponderá con el ancho del mayor componente de dicha columna, pero existen una serie de propiedades que nos ayudarán a modificar este comportamiento:</a:t>
            </a:r>
            <a:endParaRPr sz="1100">
              <a:solidFill>
                <a:schemeClr val="dk1"/>
              </a:solidFill>
            </a:endParaRPr>
          </a:p>
          <a:p>
            <a:pPr indent="0" lvl="0" marL="0" rtl="0" algn="l">
              <a:spcBef>
                <a:spcPts val="1600"/>
              </a:spcBef>
              <a:spcAft>
                <a:spcPts val="0"/>
              </a:spcAft>
              <a:buClr>
                <a:schemeClr val="dk1"/>
              </a:buClr>
              <a:buSzPts val="1100"/>
              <a:buFont typeface="Arial"/>
              <a:buNone/>
            </a:pPr>
            <a:r>
              <a:t/>
            </a:r>
            <a:endParaRPr sz="1100">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TableLayout</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100">
                <a:solidFill>
                  <a:schemeClr val="dk1"/>
                </a:solidFill>
                <a:latin typeface="Courier New"/>
                <a:ea typeface="Courier New"/>
                <a:cs typeface="Courier New"/>
                <a:sym typeface="Courier New"/>
              </a:rPr>
              <a:t>android:stretchColumns</a:t>
            </a:r>
            <a:r>
              <a:rPr lang="es" sz="1100">
                <a:solidFill>
                  <a:schemeClr val="dk1"/>
                </a:solidFill>
              </a:rPr>
              <a:t>. Indicará las columnas que pueden expandir para absorber el espacio libre dejado por las demás columnas a la derecha de la pantalla</a:t>
            </a:r>
            <a:endParaRPr sz="1100">
              <a:solidFill>
                <a:schemeClr val="dk1"/>
              </a:solidFill>
            </a:endParaRPr>
          </a:p>
          <a:p>
            <a:pPr indent="0" lvl="0" marL="0" rtl="0" algn="l">
              <a:spcBef>
                <a:spcPts val="1600"/>
              </a:spcBef>
              <a:spcAft>
                <a:spcPts val="0"/>
              </a:spcAft>
              <a:buNone/>
            </a:pPr>
            <a:r>
              <a:rPr lang="es" sz="1100">
                <a:solidFill>
                  <a:schemeClr val="dk1"/>
                </a:solidFill>
              </a:rPr>
              <a:t>.</a:t>
            </a:r>
            <a:r>
              <a:rPr lang="es" sz="1100">
                <a:solidFill>
                  <a:schemeClr val="dk1"/>
                </a:solidFill>
                <a:latin typeface="Courier New"/>
                <a:ea typeface="Courier New"/>
                <a:cs typeface="Courier New"/>
                <a:sym typeface="Courier New"/>
              </a:rPr>
              <a:t>android:shrinkColumns</a:t>
            </a:r>
            <a:r>
              <a:rPr lang="es" sz="1100">
                <a:solidFill>
                  <a:schemeClr val="dk1"/>
                </a:solidFill>
              </a:rPr>
              <a:t>. Indicará las columnas que se pueden contraer para dejar espacio al resto de columnas que se puedan salir por la derecha de la pantalla.</a:t>
            </a:r>
            <a:endParaRPr sz="1100">
              <a:solidFill>
                <a:schemeClr val="dk1"/>
              </a:solidFill>
            </a:endParaRPr>
          </a:p>
          <a:p>
            <a:pPr indent="0" lvl="0" marL="0" rtl="0" algn="l">
              <a:spcBef>
                <a:spcPts val="1600"/>
              </a:spcBef>
              <a:spcAft>
                <a:spcPts val="0"/>
              </a:spcAft>
              <a:buNone/>
            </a:pPr>
            <a:r>
              <a:rPr lang="es" sz="1100">
                <a:solidFill>
                  <a:schemeClr val="dk1"/>
                </a:solidFill>
                <a:latin typeface="Courier New"/>
                <a:ea typeface="Courier New"/>
                <a:cs typeface="Courier New"/>
                <a:sym typeface="Courier New"/>
              </a:rPr>
              <a:t>android:collapseColumns</a:t>
            </a:r>
            <a:r>
              <a:rPr lang="es" sz="1100">
                <a:solidFill>
                  <a:schemeClr val="dk1"/>
                </a:solidFill>
              </a:rPr>
              <a:t>. Indicará las columnas de la tabla que se quieren ocultar completamente.</a:t>
            </a:r>
            <a:endParaRPr sz="1100">
              <a:solidFill>
                <a:schemeClr val="dk1"/>
              </a:solidFill>
            </a:endParaRPr>
          </a:p>
          <a:p>
            <a:pPr indent="0" lvl="0" marL="0" rtl="0" algn="l">
              <a:spcBef>
                <a:spcPts val="1600"/>
              </a:spcBef>
              <a:spcAft>
                <a:spcPts val="0"/>
              </a:spcAft>
              <a:buClr>
                <a:schemeClr val="dk1"/>
              </a:buClr>
              <a:buSzPts val="1100"/>
              <a:buFont typeface="Arial"/>
              <a:buNone/>
            </a:pPr>
            <a:r>
              <a:rPr lang="es" sz="1100">
                <a:solidFill>
                  <a:schemeClr val="dk1"/>
                </a:solidFill>
              </a:rPr>
              <a:t>Todas estas propiedades del </a:t>
            </a:r>
            <a:r>
              <a:rPr lang="es" sz="1100">
                <a:solidFill>
                  <a:schemeClr val="dk1"/>
                </a:solidFill>
                <a:latin typeface="Courier New"/>
                <a:ea typeface="Courier New"/>
                <a:cs typeface="Courier New"/>
                <a:sym typeface="Courier New"/>
              </a:rPr>
              <a:t>TableLayout </a:t>
            </a:r>
            <a:r>
              <a:rPr lang="es" sz="1100">
                <a:solidFill>
                  <a:schemeClr val="dk1"/>
                </a:solidFill>
              </a:rPr>
              <a:t>pueden recibir una lista de índices de columnas separados por comas (ejemplo: </a:t>
            </a:r>
            <a:r>
              <a:rPr lang="es" sz="1100">
                <a:solidFill>
                  <a:schemeClr val="dk1"/>
                </a:solidFill>
                <a:latin typeface="Courier New"/>
                <a:ea typeface="Courier New"/>
                <a:cs typeface="Courier New"/>
                <a:sym typeface="Courier New"/>
              </a:rPr>
              <a:t>android:stretchColumns=”1,2,3″</a:t>
            </a:r>
            <a:r>
              <a:rPr lang="es" sz="1100">
                <a:solidFill>
                  <a:schemeClr val="dk1"/>
                </a:solidFill>
              </a:rPr>
              <a:t>) o un asterisco para indicar que debe aplicar a todas las columnas (ejemplo: </a:t>
            </a:r>
            <a:r>
              <a:rPr lang="es" sz="1100">
                <a:solidFill>
                  <a:schemeClr val="dk1"/>
                </a:solidFill>
                <a:latin typeface="Courier New"/>
                <a:ea typeface="Courier New"/>
                <a:cs typeface="Courier New"/>
                <a:sym typeface="Courier New"/>
              </a:rPr>
              <a:t>android:stretchColumns=”*”</a:t>
            </a:r>
            <a:r>
              <a:rPr lang="es" sz="1100">
                <a:solidFill>
                  <a:schemeClr val="dk1"/>
                </a:solidFill>
              </a:rPr>
              <a:t>).</a:t>
            </a:r>
            <a:endParaRPr sz="1100">
              <a:solidFill>
                <a:schemeClr val="dk1"/>
              </a:solidFill>
            </a:endParaRPr>
          </a:p>
          <a:p>
            <a:pPr indent="0" lvl="0" marL="0" rtl="0" algn="l">
              <a:spcBef>
                <a:spcPts val="1600"/>
              </a:spcBef>
              <a:spcAft>
                <a:spcPts val="0"/>
              </a:spcAft>
              <a:buClr>
                <a:schemeClr val="dk1"/>
              </a:buClr>
              <a:buSzPts val="1100"/>
              <a:buFont typeface="Arial"/>
              <a:buNone/>
            </a:pPr>
            <a:r>
              <a:rPr lang="es" sz="1100">
                <a:solidFill>
                  <a:schemeClr val="dk1"/>
                </a:solidFill>
              </a:rPr>
              <a:t>Otra característica importante es la posibilidad de que una celda determinada pueda ocupar el espacio de varias columnas de la tabla (análogo al atributo </a:t>
            </a:r>
            <a:r>
              <a:rPr lang="es" sz="1100">
                <a:solidFill>
                  <a:schemeClr val="dk1"/>
                </a:solidFill>
                <a:latin typeface="Courier New"/>
                <a:ea typeface="Courier New"/>
                <a:cs typeface="Courier New"/>
                <a:sym typeface="Courier New"/>
              </a:rPr>
              <a:t>colspan </a:t>
            </a:r>
            <a:r>
              <a:rPr lang="es" sz="1100">
                <a:solidFill>
                  <a:schemeClr val="dk1"/>
                </a:solidFill>
              </a:rPr>
              <a:t>de HTML). Esto se indicará mediante la propiedad </a:t>
            </a:r>
            <a:r>
              <a:rPr lang="es" sz="1100">
                <a:solidFill>
                  <a:schemeClr val="dk1"/>
                </a:solidFill>
                <a:latin typeface="Courier New"/>
                <a:ea typeface="Courier New"/>
                <a:cs typeface="Courier New"/>
                <a:sym typeface="Courier New"/>
              </a:rPr>
              <a:t>android:layout_span</a:t>
            </a:r>
            <a:r>
              <a:rPr lang="es" sz="1100">
                <a:solidFill>
                  <a:schemeClr val="dk1"/>
                </a:solidFill>
              </a:rPr>
              <a:t> del componente concreto que deberá tomar dicho espacio.</a:t>
            </a:r>
            <a:endParaRPr sz="1100">
              <a:solidFill>
                <a:schemeClr val="dk1"/>
              </a:solidFill>
            </a:endParaRPr>
          </a:p>
          <a:p>
            <a:pPr indent="0" lvl="0" marL="0" rtl="0" algn="l">
              <a:spcBef>
                <a:spcPts val="1600"/>
              </a:spcBef>
              <a:spcAft>
                <a:spcPts val="0"/>
              </a:spcAft>
              <a:buClr>
                <a:schemeClr val="dk1"/>
              </a:buClr>
              <a:buSzPts val="1100"/>
              <a:buFont typeface="Arial"/>
              <a:buNone/>
            </a:pPr>
            <a:r>
              <a:rPr lang="es" sz="1100">
                <a:solidFill>
                  <a:schemeClr val="dk1"/>
                </a:solidFill>
              </a:rPr>
              <a:t>Veamos un ejemplo con varios de estos elementos:</a:t>
            </a:r>
            <a:endParaRPr sz="1100">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TableLayout</a:t>
            </a:r>
            <a:endParaRPr/>
          </a:p>
        </p:txBody>
      </p:sp>
      <p:pic>
        <p:nvPicPr>
          <p:cNvPr descr="tablelayout.png" id="90" name="Google Shape;90;p18"/>
          <p:cNvPicPr preferRelativeResize="0"/>
          <p:nvPr/>
        </p:nvPicPr>
        <p:blipFill>
          <a:blip r:embed="rId3">
            <a:alphaModFix/>
          </a:blip>
          <a:stretch>
            <a:fillRect/>
          </a:stretch>
        </p:blipFill>
        <p:spPr>
          <a:xfrm>
            <a:off x="399575" y="1256175"/>
            <a:ext cx="5142050" cy="3445250"/>
          </a:xfrm>
          <a:prstGeom prst="rect">
            <a:avLst/>
          </a:prstGeom>
          <a:noFill/>
          <a:ln>
            <a:noFill/>
          </a:ln>
        </p:spPr>
      </p:pic>
      <p:pic>
        <p:nvPicPr>
          <p:cNvPr descr="tablelayout_image.png" id="91" name="Google Shape;91;p18"/>
          <p:cNvPicPr preferRelativeResize="0"/>
          <p:nvPr/>
        </p:nvPicPr>
        <p:blipFill>
          <a:blip r:embed="rId4">
            <a:alphaModFix/>
          </a:blip>
          <a:stretch>
            <a:fillRect/>
          </a:stretch>
        </p:blipFill>
        <p:spPr>
          <a:xfrm>
            <a:off x="5942838" y="1709000"/>
            <a:ext cx="1781175" cy="2133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GridLayout</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100">
                <a:solidFill>
                  <a:schemeClr val="dk1"/>
                </a:solidFill>
              </a:rPr>
              <a:t>Este tipo de layout fue incluido a partir de la API 14 (Android 4.0) y sus características son similares al </a:t>
            </a:r>
            <a:r>
              <a:rPr lang="es" sz="1100">
                <a:solidFill>
                  <a:schemeClr val="dk1"/>
                </a:solidFill>
                <a:latin typeface="Courier New"/>
                <a:ea typeface="Courier New"/>
                <a:cs typeface="Courier New"/>
                <a:sym typeface="Courier New"/>
              </a:rPr>
              <a:t>TableLayout</a:t>
            </a:r>
            <a:r>
              <a:rPr lang="es" sz="1100">
                <a:solidFill>
                  <a:schemeClr val="dk1"/>
                </a:solidFill>
              </a:rPr>
              <a:t>, ya que se utiliza igualmente para distribuir los diferentes elementos de la interfaz de forma tabular, distribuidos en filas y columnas. La diferencia entre ellos estriba en la forma que tiene el </a:t>
            </a:r>
            <a:r>
              <a:rPr lang="es" sz="1100">
                <a:solidFill>
                  <a:schemeClr val="dk1"/>
                </a:solidFill>
                <a:latin typeface="Courier New"/>
                <a:ea typeface="Courier New"/>
                <a:cs typeface="Courier New"/>
                <a:sym typeface="Courier New"/>
              </a:rPr>
              <a:t>GridLayout</a:t>
            </a:r>
            <a:r>
              <a:rPr lang="es" sz="1100">
                <a:solidFill>
                  <a:schemeClr val="dk1"/>
                </a:solidFill>
              </a:rPr>
              <a:t> de colocar y distribuir sus elementos hijos en el espacio disponible. En este caso, a diferencia del </a:t>
            </a:r>
            <a:r>
              <a:rPr lang="es" sz="1100">
                <a:solidFill>
                  <a:schemeClr val="dk1"/>
                </a:solidFill>
                <a:latin typeface="Courier New"/>
                <a:ea typeface="Courier New"/>
                <a:cs typeface="Courier New"/>
                <a:sym typeface="Courier New"/>
              </a:rPr>
              <a:t>TableLayout</a:t>
            </a:r>
            <a:r>
              <a:rPr lang="es" sz="1100">
                <a:solidFill>
                  <a:schemeClr val="dk1"/>
                </a:solidFill>
              </a:rPr>
              <a:t> indicaremos el número de filas y columnas como propiedades del layout, mediante </a:t>
            </a:r>
            <a:r>
              <a:rPr lang="es" sz="1100">
                <a:solidFill>
                  <a:schemeClr val="dk1"/>
                </a:solidFill>
                <a:latin typeface="Courier New"/>
                <a:ea typeface="Courier New"/>
                <a:cs typeface="Courier New"/>
                <a:sym typeface="Courier New"/>
              </a:rPr>
              <a:t>android:rowCount</a:t>
            </a:r>
            <a:r>
              <a:rPr lang="es" sz="1100">
                <a:solidFill>
                  <a:schemeClr val="dk1"/>
                </a:solidFill>
              </a:rPr>
              <a:t> y </a:t>
            </a:r>
            <a:r>
              <a:rPr lang="es" sz="1100">
                <a:solidFill>
                  <a:schemeClr val="dk1"/>
                </a:solidFill>
                <a:latin typeface="Courier New"/>
                <a:ea typeface="Courier New"/>
                <a:cs typeface="Courier New"/>
                <a:sym typeface="Courier New"/>
              </a:rPr>
              <a:t>android:columnCount</a:t>
            </a:r>
            <a:r>
              <a:rPr lang="es" sz="1100">
                <a:solidFill>
                  <a:schemeClr val="dk1"/>
                </a:solidFill>
              </a:rPr>
              <a:t>. Con estos datos ya no es necesario ningún tipo de elemento para indicar las filas, como hacíamos con el elemento </a:t>
            </a:r>
            <a:r>
              <a:rPr lang="es" sz="1100">
                <a:solidFill>
                  <a:schemeClr val="dk1"/>
                </a:solidFill>
                <a:latin typeface="Courier New"/>
                <a:ea typeface="Courier New"/>
                <a:cs typeface="Courier New"/>
                <a:sym typeface="Courier New"/>
              </a:rPr>
              <a:t>TableRow</a:t>
            </a:r>
            <a:r>
              <a:rPr lang="es" sz="1100">
                <a:solidFill>
                  <a:schemeClr val="dk1"/>
                </a:solidFill>
              </a:rPr>
              <a:t> del </a:t>
            </a:r>
            <a:r>
              <a:rPr lang="es" sz="1100">
                <a:solidFill>
                  <a:schemeClr val="dk1"/>
                </a:solidFill>
                <a:latin typeface="Courier New"/>
                <a:ea typeface="Courier New"/>
                <a:cs typeface="Courier New"/>
                <a:sym typeface="Courier New"/>
              </a:rPr>
              <a:t>TableLayout</a:t>
            </a:r>
            <a:r>
              <a:rPr lang="es" sz="1100">
                <a:solidFill>
                  <a:schemeClr val="dk1"/>
                </a:solidFill>
              </a:rPr>
              <a:t>, sino que los diferentes elementos hijos se irán colocando ordenadamente por filas o columnas (dependiendo de la propiedad </a:t>
            </a:r>
            <a:r>
              <a:rPr lang="es" sz="1100">
                <a:solidFill>
                  <a:schemeClr val="dk1"/>
                </a:solidFill>
                <a:latin typeface="Courier New"/>
                <a:ea typeface="Courier New"/>
                <a:cs typeface="Courier New"/>
                <a:sym typeface="Courier New"/>
              </a:rPr>
              <a:t>android:orientation</a:t>
            </a:r>
            <a:r>
              <a:rPr lang="es" sz="1100">
                <a:solidFill>
                  <a:schemeClr val="dk1"/>
                </a:solidFill>
              </a:rPr>
              <a:t>) hasta completar el número de filas o columnas indicadas en los atributos anteriores. Adicionalmente, igual que en el caso anterior, también tendremos disponibles las propiedades </a:t>
            </a:r>
            <a:r>
              <a:rPr lang="es" sz="1100">
                <a:solidFill>
                  <a:schemeClr val="dk1"/>
                </a:solidFill>
                <a:latin typeface="Courier New"/>
                <a:ea typeface="Courier New"/>
                <a:cs typeface="Courier New"/>
                <a:sym typeface="Courier New"/>
              </a:rPr>
              <a:t>android:layout_rowSpan</a:t>
            </a:r>
            <a:r>
              <a:rPr lang="es" sz="1100">
                <a:solidFill>
                  <a:schemeClr val="dk1"/>
                </a:solidFill>
              </a:rPr>
              <a:t> y </a:t>
            </a:r>
            <a:r>
              <a:rPr lang="es" sz="1100">
                <a:solidFill>
                  <a:schemeClr val="dk1"/>
                </a:solidFill>
                <a:latin typeface="Courier New"/>
                <a:ea typeface="Courier New"/>
                <a:cs typeface="Courier New"/>
                <a:sym typeface="Courier New"/>
              </a:rPr>
              <a:t>android:layout_columnSpan</a:t>
            </a:r>
            <a:r>
              <a:rPr lang="es" sz="1100">
                <a:solidFill>
                  <a:schemeClr val="dk1"/>
                </a:solidFill>
              </a:rPr>
              <a:t> para conseguir que una celda ocupe el lugar de varias filas o columnas.</a:t>
            </a:r>
            <a:endParaRPr sz="1100">
              <a:solidFill>
                <a:schemeClr val="dk1"/>
              </a:solidFill>
            </a:endParaRPr>
          </a:p>
          <a:p>
            <a:pPr indent="0" lvl="0" marL="0" rtl="0" algn="l">
              <a:spcBef>
                <a:spcPts val="1600"/>
              </a:spcBef>
              <a:spcAft>
                <a:spcPts val="0"/>
              </a:spcAft>
              <a:buClr>
                <a:schemeClr val="dk1"/>
              </a:buClr>
              <a:buSzPts val="1100"/>
              <a:buFont typeface="Arial"/>
              <a:buNone/>
            </a:pPr>
            <a:r>
              <a:rPr lang="es" sz="1100">
                <a:solidFill>
                  <a:schemeClr val="dk1"/>
                </a:solidFill>
              </a:rPr>
              <a:t>Existe también una forma de indicar de forma explícita la fila y columna que debe ocupar un determinado elemento hijo contenido en el </a:t>
            </a:r>
            <a:r>
              <a:rPr lang="es" sz="1100">
                <a:solidFill>
                  <a:schemeClr val="dk1"/>
                </a:solidFill>
                <a:latin typeface="Courier New"/>
                <a:ea typeface="Courier New"/>
                <a:cs typeface="Courier New"/>
                <a:sym typeface="Courier New"/>
              </a:rPr>
              <a:t>GridLayout</a:t>
            </a:r>
            <a:r>
              <a:rPr lang="es" sz="1100">
                <a:solidFill>
                  <a:schemeClr val="dk1"/>
                </a:solidFill>
              </a:rPr>
              <a:t>, y se consigue utilizando los atributos </a:t>
            </a:r>
            <a:r>
              <a:rPr lang="es" sz="1100">
                <a:solidFill>
                  <a:schemeClr val="dk1"/>
                </a:solidFill>
                <a:latin typeface="Courier New"/>
                <a:ea typeface="Courier New"/>
                <a:cs typeface="Courier New"/>
                <a:sym typeface="Courier New"/>
              </a:rPr>
              <a:t>android:layout_row</a:t>
            </a:r>
            <a:r>
              <a:rPr lang="es" sz="1100">
                <a:solidFill>
                  <a:schemeClr val="dk1"/>
                </a:solidFill>
              </a:rPr>
              <a:t> y </a:t>
            </a:r>
            <a:r>
              <a:rPr lang="es" sz="1100">
                <a:solidFill>
                  <a:schemeClr val="dk1"/>
                </a:solidFill>
                <a:latin typeface="Courier New"/>
                <a:ea typeface="Courier New"/>
                <a:cs typeface="Courier New"/>
                <a:sym typeface="Courier New"/>
              </a:rPr>
              <a:t>android:layout_column</a:t>
            </a:r>
            <a:r>
              <a:rPr lang="es" sz="1100">
                <a:solidFill>
                  <a:schemeClr val="dk1"/>
                </a:solidFill>
              </a:rPr>
              <a:t>. De cualquier forma, salvo para configuraciones complejas del grid no suele ser necesario utilizar estas propiedades.</a:t>
            </a:r>
            <a:endParaRPr sz="1100">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GridLayout</a:t>
            </a:r>
            <a:endParaRPr/>
          </a:p>
        </p:txBody>
      </p:sp>
      <p:pic>
        <p:nvPicPr>
          <p:cNvPr descr="gridlayout.png" id="103" name="Google Shape;103;p20"/>
          <p:cNvPicPr preferRelativeResize="0"/>
          <p:nvPr/>
        </p:nvPicPr>
        <p:blipFill>
          <a:blip r:embed="rId3">
            <a:alphaModFix/>
          </a:blip>
          <a:stretch>
            <a:fillRect/>
          </a:stretch>
        </p:blipFill>
        <p:spPr>
          <a:xfrm>
            <a:off x="1595961" y="1017724"/>
            <a:ext cx="5952076" cy="3828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RelativeLayout</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100">
                <a:solidFill>
                  <a:schemeClr val="dk1"/>
                </a:solidFill>
              </a:rPr>
              <a:t>El último tipo de layout que vamos a ver es el </a:t>
            </a:r>
            <a:r>
              <a:rPr lang="es" sz="1100">
                <a:solidFill>
                  <a:schemeClr val="dk1"/>
                </a:solidFill>
                <a:latin typeface="Courier New"/>
                <a:ea typeface="Courier New"/>
                <a:cs typeface="Courier New"/>
                <a:sym typeface="Courier New"/>
              </a:rPr>
              <a:t>RelativeLayout</a:t>
            </a:r>
            <a:r>
              <a:rPr lang="es" sz="1100">
                <a:solidFill>
                  <a:schemeClr val="dk1"/>
                </a:solidFill>
              </a:rPr>
              <a:t>. Este layout permite especificar la posición de cada elemento de forma relativa a su elemento padre o a cualquier otro elemento incluido en el propio layout. De esta forma, al incluir un nuevo elemento X podremos indicar por ejemplo que debe colocarse </a:t>
            </a:r>
            <a:r>
              <a:rPr i="1" lang="es" sz="1100">
                <a:solidFill>
                  <a:schemeClr val="dk1"/>
                </a:solidFill>
              </a:rPr>
              <a:t>debajo del elemento Y</a:t>
            </a:r>
            <a:r>
              <a:rPr lang="es" sz="1100">
                <a:solidFill>
                  <a:schemeClr val="dk1"/>
                </a:solidFill>
              </a:rPr>
              <a:t> y </a:t>
            </a:r>
            <a:r>
              <a:rPr i="1" lang="es" sz="1100">
                <a:solidFill>
                  <a:schemeClr val="dk1"/>
                </a:solidFill>
              </a:rPr>
              <a:t>alineado a la derecha del layout padre</a:t>
            </a:r>
            <a:r>
              <a:rPr lang="es" sz="1100">
                <a:solidFill>
                  <a:schemeClr val="dk1"/>
                </a:solidFill>
              </a:rPr>
              <a:t>. Veamos esto en el ejemplo siguiente:</a:t>
            </a:r>
            <a:endParaRPr/>
          </a:p>
        </p:txBody>
      </p:sp>
      <p:pic>
        <p:nvPicPr>
          <p:cNvPr descr="relativelayout.png" id="110" name="Google Shape;110;p21"/>
          <p:cNvPicPr preferRelativeResize="0"/>
          <p:nvPr/>
        </p:nvPicPr>
        <p:blipFill>
          <a:blip r:embed="rId3">
            <a:alphaModFix/>
          </a:blip>
          <a:stretch>
            <a:fillRect/>
          </a:stretch>
        </p:blipFill>
        <p:spPr>
          <a:xfrm>
            <a:off x="374099" y="2088999"/>
            <a:ext cx="6110924" cy="2780775"/>
          </a:xfrm>
          <a:prstGeom prst="rect">
            <a:avLst/>
          </a:prstGeom>
          <a:noFill/>
          <a:ln>
            <a:noFill/>
          </a:ln>
        </p:spPr>
      </p:pic>
      <p:pic>
        <p:nvPicPr>
          <p:cNvPr descr="relativelayout_ejemplo.png" id="111" name="Google Shape;111;p21"/>
          <p:cNvPicPr preferRelativeResize="0"/>
          <p:nvPr/>
        </p:nvPicPr>
        <p:blipFill>
          <a:blip r:embed="rId4">
            <a:alphaModFix/>
          </a:blip>
          <a:stretch>
            <a:fillRect/>
          </a:stretch>
        </p:blipFill>
        <p:spPr>
          <a:xfrm>
            <a:off x="6762750" y="2422113"/>
            <a:ext cx="1790700" cy="2114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