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1113c516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101113c516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1113c516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01113c516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1113c516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01113c516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1113c516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01113c516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, No Background">
  <p:cSld name="Blank, No Background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DA5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15"/>
          <p:cNvGrpSpPr/>
          <p:nvPr/>
        </p:nvGrpSpPr>
        <p:grpSpPr>
          <a:xfrm>
            <a:off x="3048000" y="297250"/>
            <a:ext cx="406500" cy="406500"/>
            <a:chOff x="1954591" y="797729"/>
            <a:chExt cx="406500" cy="406500"/>
          </a:xfrm>
        </p:grpSpPr>
        <p:sp>
          <p:nvSpPr>
            <p:cNvPr id="198" name="Google Shape;198;p15"/>
            <p:cNvSpPr/>
            <p:nvPr/>
          </p:nvSpPr>
          <p:spPr>
            <a:xfrm>
              <a:off x="1954591" y="797729"/>
              <a:ext cx="406500" cy="406500"/>
            </a:xfrm>
            <a:prstGeom prst="ellipse">
              <a:avLst/>
            </a:prstGeom>
            <a:noFill/>
            <a:ln>
              <a:noFill/>
            </a:ln>
            <a:effectLst>
              <a:outerShdw blurRad="63500" dist="23000" dir="5400000">
                <a:srgbClr val="80808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15"/>
            <p:cNvSpPr txBox="1"/>
            <p:nvPr/>
          </p:nvSpPr>
          <p:spPr>
            <a:xfrm>
              <a:off x="2002027" y="805211"/>
              <a:ext cx="26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rPr lang="en-US" sz="1800" b="1" i="0" u="none">
                  <a:solidFill>
                    <a:srgbClr val="33475B"/>
                  </a:solidFill>
                  <a:latin typeface="Avenir"/>
                  <a:ea typeface="Avenir"/>
                  <a:cs typeface="Avenir"/>
                  <a:sym typeface="Avenir"/>
                </a:rPr>
                <a:t>1</a:t>
              </a:r>
              <a:endParaRPr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3048000" y="1200150"/>
            <a:ext cx="406500" cy="406500"/>
            <a:chOff x="1954591" y="797729"/>
            <a:chExt cx="406500" cy="406500"/>
          </a:xfrm>
        </p:grpSpPr>
        <p:sp>
          <p:nvSpPr>
            <p:cNvPr id="201" name="Google Shape;201;p15"/>
            <p:cNvSpPr/>
            <p:nvPr/>
          </p:nvSpPr>
          <p:spPr>
            <a:xfrm>
              <a:off x="1954591" y="797729"/>
              <a:ext cx="406500" cy="406500"/>
            </a:xfrm>
            <a:prstGeom prst="ellipse">
              <a:avLst/>
            </a:prstGeom>
            <a:noFill/>
            <a:ln>
              <a:noFill/>
            </a:ln>
            <a:effectLst>
              <a:outerShdw blurRad="63500" dist="23000" dir="5400000">
                <a:srgbClr val="80808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15"/>
            <p:cNvSpPr txBox="1"/>
            <p:nvPr/>
          </p:nvSpPr>
          <p:spPr>
            <a:xfrm>
              <a:off x="2002027" y="805211"/>
              <a:ext cx="26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rPr lang="en-US" sz="1800" b="1" i="0" u="none">
                  <a:solidFill>
                    <a:srgbClr val="33475B"/>
                  </a:solidFill>
                  <a:latin typeface="Avenir"/>
                  <a:ea typeface="Avenir"/>
                  <a:cs typeface="Avenir"/>
                  <a:sym typeface="Avenir"/>
                </a:rPr>
                <a:t>2</a:t>
              </a:r>
              <a:endParaRPr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03" name="Google Shape;203;p15"/>
          <p:cNvGrpSpPr/>
          <p:nvPr/>
        </p:nvGrpSpPr>
        <p:grpSpPr>
          <a:xfrm>
            <a:off x="3048000" y="2546350"/>
            <a:ext cx="406500" cy="406500"/>
            <a:chOff x="1954591" y="797729"/>
            <a:chExt cx="406500" cy="406500"/>
          </a:xfrm>
        </p:grpSpPr>
        <p:sp>
          <p:nvSpPr>
            <p:cNvPr id="204" name="Google Shape;204;p15"/>
            <p:cNvSpPr/>
            <p:nvPr/>
          </p:nvSpPr>
          <p:spPr>
            <a:xfrm>
              <a:off x="1954591" y="797729"/>
              <a:ext cx="406500" cy="406500"/>
            </a:xfrm>
            <a:prstGeom prst="ellipse">
              <a:avLst/>
            </a:prstGeom>
            <a:noFill/>
            <a:ln>
              <a:noFill/>
            </a:ln>
            <a:effectLst>
              <a:outerShdw blurRad="63500" dist="23000" dir="5400000">
                <a:srgbClr val="80808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" name="Google Shape;205;p15"/>
            <p:cNvSpPr txBox="1"/>
            <p:nvPr/>
          </p:nvSpPr>
          <p:spPr>
            <a:xfrm>
              <a:off x="2002027" y="805211"/>
              <a:ext cx="26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rPr lang="en-US" sz="1800" b="1" i="0" u="none">
                  <a:solidFill>
                    <a:srgbClr val="33475B"/>
                  </a:solidFill>
                  <a:latin typeface="Avenir"/>
                  <a:ea typeface="Avenir"/>
                  <a:cs typeface="Avenir"/>
                  <a:sym typeface="Avenir"/>
                </a:rPr>
                <a:t>3</a:t>
              </a:r>
              <a:endParaRPr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06" name="Google Shape;206;p15"/>
          <p:cNvGrpSpPr/>
          <p:nvPr/>
        </p:nvGrpSpPr>
        <p:grpSpPr>
          <a:xfrm>
            <a:off x="3048000" y="4019550"/>
            <a:ext cx="406500" cy="406500"/>
            <a:chOff x="1954591" y="797729"/>
            <a:chExt cx="406500" cy="406500"/>
          </a:xfrm>
        </p:grpSpPr>
        <p:sp>
          <p:nvSpPr>
            <p:cNvPr id="207" name="Google Shape;207;p15"/>
            <p:cNvSpPr/>
            <p:nvPr/>
          </p:nvSpPr>
          <p:spPr>
            <a:xfrm>
              <a:off x="1954591" y="797729"/>
              <a:ext cx="406500" cy="406500"/>
            </a:xfrm>
            <a:prstGeom prst="ellipse">
              <a:avLst/>
            </a:prstGeom>
            <a:noFill/>
            <a:ln>
              <a:noFill/>
            </a:ln>
            <a:effectLst>
              <a:outerShdw blurRad="63500" dist="23000" dir="5400000">
                <a:srgbClr val="80808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p15"/>
            <p:cNvSpPr txBox="1"/>
            <p:nvPr/>
          </p:nvSpPr>
          <p:spPr>
            <a:xfrm>
              <a:off x="2002027" y="805211"/>
              <a:ext cx="26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rPr lang="en-US" sz="1800" b="1" i="0" u="none">
                  <a:solidFill>
                    <a:srgbClr val="33475B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9" name="Google Shape;209;p15"/>
          <p:cNvSpPr txBox="1"/>
          <p:nvPr/>
        </p:nvSpPr>
        <p:spPr>
          <a:xfrm>
            <a:off x="534300" y="195000"/>
            <a:ext cx="243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Calibri"/>
              <a:buNone/>
            </a:pP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533400" y="1123950"/>
            <a:ext cx="213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Calibri"/>
              <a:buNone/>
            </a:pPr>
            <a:r>
              <a:rPr lang="en-US" b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Perfil general</a:t>
            </a:r>
            <a:endParaRPr b="1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457200" y="1504950"/>
            <a:ext cx="2360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404E"/>
              </a:buClr>
              <a:buSzPts val="1200"/>
              <a:buFont typeface="Helvetica Neue"/>
              <a:buNone/>
            </a:pPr>
            <a:r>
              <a:rPr lang="en-US" sz="1200" i="0" u="none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Trabajo, historia laboral, familia 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762000" y="2190750"/>
            <a:ext cx="177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Calibri"/>
              <a:buNone/>
            </a:pPr>
            <a:r>
              <a:rPr lang="en-US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Características</a:t>
            </a:r>
            <a:r>
              <a:rPr lang="en-US" i="0" u="none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Calibri"/>
              <a:buNone/>
            </a:pPr>
            <a:r>
              <a:rPr lang="en-US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sociodemográficas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609600" y="2952750"/>
            <a:ext cx="2311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404E"/>
              </a:buClr>
              <a:buSzPts val="1200"/>
              <a:buFont typeface="Helvetica Neue"/>
              <a:buNone/>
            </a:pPr>
            <a:r>
              <a:rPr lang="en-US" sz="1200" i="0" u="none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Edad, salario, ubicación, sexo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3581400" y="2214562"/>
            <a:ext cx="5105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Mujer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49 años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Ingresos superiores a los 85.000 USD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Residencia en Bogotá, Colombia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3581400" y="1006475"/>
            <a:ext cx="5105400" cy="81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Jefa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de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despacho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juridico</a:t>
            </a:r>
            <a:endParaRPr dirty="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5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años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de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experiencia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en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el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puesto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, 7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en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la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misma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empresa</a:t>
            </a:r>
            <a:endParaRPr dirty="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Soltera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con 3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hijos</a:t>
            </a:r>
            <a:endParaRPr dirty="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703950" y="254150"/>
            <a:ext cx="17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2600" b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Quién</a:t>
            </a:r>
            <a:endParaRPr sz="220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533400" y="3713800"/>
            <a:ext cx="206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Calibri"/>
              <a:buNone/>
            </a:pPr>
            <a:r>
              <a:rPr lang="en-US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Descripción de la personalidad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381000" y="4324350"/>
            <a:ext cx="266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404E"/>
              </a:buClr>
              <a:buSzPts val="1200"/>
              <a:buFont typeface="Helvetica Neue"/>
              <a:buNone/>
            </a:pPr>
            <a:r>
              <a:rPr lang="en-US" sz="1200" i="0" u="none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Trato, personalidad, comunicación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3581400" y="3902075"/>
            <a:ext cx="5105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Personalidad tipo decisor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Jefa de área con responsabilidad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Prefiere mantener contacto por correo electrónico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3690975" y="346550"/>
            <a:ext cx="3629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Calibri"/>
              <a:buNone/>
            </a:pPr>
            <a:r>
              <a:rPr lang="en-US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Luz María Córdoba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1" name="Google Shape;2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674" y="-510353"/>
            <a:ext cx="1942130" cy="2171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15"/>
          <p:cNvCxnSpPr/>
          <p:nvPr/>
        </p:nvCxnSpPr>
        <p:spPr>
          <a:xfrm>
            <a:off x="3816263" y="670550"/>
            <a:ext cx="3536100" cy="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5"/>
          <p:cNvCxnSpPr/>
          <p:nvPr/>
        </p:nvCxnSpPr>
        <p:spPr>
          <a:xfrm>
            <a:off x="3251198" y="666439"/>
            <a:ext cx="0" cy="533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15"/>
          <p:cNvCxnSpPr/>
          <p:nvPr/>
        </p:nvCxnSpPr>
        <p:spPr>
          <a:xfrm>
            <a:off x="3245348" y="1606539"/>
            <a:ext cx="0" cy="9768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15"/>
          <p:cNvCxnSpPr/>
          <p:nvPr/>
        </p:nvCxnSpPr>
        <p:spPr>
          <a:xfrm>
            <a:off x="3261479" y="2923164"/>
            <a:ext cx="0" cy="1104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15"/>
          <p:cNvCxnSpPr/>
          <p:nvPr/>
        </p:nvCxnSpPr>
        <p:spPr>
          <a:xfrm>
            <a:off x="3816263" y="1834450"/>
            <a:ext cx="3536100" cy="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5"/>
          <p:cNvCxnSpPr/>
          <p:nvPr/>
        </p:nvCxnSpPr>
        <p:spPr>
          <a:xfrm>
            <a:off x="3816263" y="3294250"/>
            <a:ext cx="3536100" cy="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5"/>
          <p:cNvCxnSpPr/>
          <p:nvPr/>
        </p:nvCxnSpPr>
        <p:spPr>
          <a:xfrm>
            <a:off x="3816263" y="4754050"/>
            <a:ext cx="3536100" cy="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5"/>
          <p:cNvCxnSpPr/>
          <p:nvPr/>
        </p:nvCxnSpPr>
        <p:spPr>
          <a:xfrm rot="10800000" flipH="1">
            <a:off x="414750" y="495350"/>
            <a:ext cx="531300" cy="10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5"/>
          <p:cNvCxnSpPr/>
          <p:nvPr/>
        </p:nvCxnSpPr>
        <p:spPr>
          <a:xfrm>
            <a:off x="672575" y="2786650"/>
            <a:ext cx="1901400" cy="11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5"/>
          <p:cNvCxnSpPr/>
          <p:nvPr/>
        </p:nvCxnSpPr>
        <p:spPr>
          <a:xfrm>
            <a:off x="672575" y="1462500"/>
            <a:ext cx="1901400" cy="11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5"/>
          <p:cNvCxnSpPr/>
          <p:nvPr/>
        </p:nvCxnSpPr>
        <p:spPr>
          <a:xfrm>
            <a:off x="672575" y="4274825"/>
            <a:ext cx="1901400" cy="11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DA5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6"/>
          <p:cNvGrpSpPr/>
          <p:nvPr/>
        </p:nvGrpSpPr>
        <p:grpSpPr>
          <a:xfrm>
            <a:off x="3048000" y="1200150"/>
            <a:ext cx="406500" cy="406500"/>
            <a:chOff x="1954591" y="797729"/>
            <a:chExt cx="406500" cy="406500"/>
          </a:xfrm>
        </p:grpSpPr>
        <p:sp>
          <p:nvSpPr>
            <p:cNvPr id="238" name="Google Shape;238;p16"/>
            <p:cNvSpPr/>
            <p:nvPr/>
          </p:nvSpPr>
          <p:spPr>
            <a:xfrm>
              <a:off x="1954591" y="797729"/>
              <a:ext cx="406500" cy="406500"/>
            </a:xfrm>
            <a:prstGeom prst="ellipse">
              <a:avLst/>
            </a:prstGeom>
            <a:noFill/>
            <a:ln>
              <a:noFill/>
            </a:ln>
            <a:effectLst>
              <a:outerShdw blurRad="63500" dist="23000" dir="5400000">
                <a:srgbClr val="80808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2002027" y="805211"/>
              <a:ext cx="26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rPr lang="en-US" sz="1800" b="1">
                  <a:solidFill>
                    <a:srgbClr val="33475B"/>
                  </a:solidFill>
                  <a:latin typeface="Avenir"/>
                  <a:ea typeface="Avenir"/>
                  <a:cs typeface="Avenir"/>
                  <a:sym typeface="Avenir"/>
                </a:rPr>
                <a:t>5</a:t>
              </a:r>
              <a:endParaRPr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40" name="Google Shape;240;p16"/>
          <p:cNvGrpSpPr/>
          <p:nvPr/>
        </p:nvGrpSpPr>
        <p:grpSpPr>
          <a:xfrm>
            <a:off x="3048000" y="2546350"/>
            <a:ext cx="406500" cy="406500"/>
            <a:chOff x="1954591" y="797729"/>
            <a:chExt cx="406500" cy="406500"/>
          </a:xfrm>
        </p:grpSpPr>
        <p:sp>
          <p:nvSpPr>
            <p:cNvPr id="241" name="Google Shape;241;p16"/>
            <p:cNvSpPr/>
            <p:nvPr/>
          </p:nvSpPr>
          <p:spPr>
            <a:xfrm>
              <a:off x="1954591" y="797729"/>
              <a:ext cx="406500" cy="406500"/>
            </a:xfrm>
            <a:prstGeom prst="ellipse">
              <a:avLst/>
            </a:prstGeom>
            <a:noFill/>
            <a:ln>
              <a:noFill/>
            </a:ln>
            <a:effectLst>
              <a:outerShdw blurRad="63500" dist="23000" dir="5400000">
                <a:srgbClr val="80808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p16"/>
            <p:cNvSpPr txBox="1"/>
            <p:nvPr/>
          </p:nvSpPr>
          <p:spPr>
            <a:xfrm>
              <a:off x="2002027" y="805211"/>
              <a:ext cx="26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rPr lang="en-US" sz="1800" b="1">
                  <a:solidFill>
                    <a:srgbClr val="33475B"/>
                  </a:solidFill>
                  <a:latin typeface="Avenir"/>
                  <a:ea typeface="Avenir"/>
                  <a:cs typeface="Avenir"/>
                  <a:sym typeface="Avenir"/>
                </a:rPr>
                <a:t>6</a:t>
              </a:r>
              <a:endParaRPr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43" name="Google Shape;243;p16"/>
          <p:cNvGrpSpPr/>
          <p:nvPr/>
        </p:nvGrpSpPr>
        <p:grpSpPr>
          <a:xfrm>
            <a:off x="3048000" y="4019550"/>
            <a:ext cx="406500" cy="406500"/>
            <a:chOff x="1954591" y="797729"/>
            <a:chExt cx="406500" cy="406500"/>
          </a:xfrm>
        </p:grpSpPr>
        <p:sp>
          <p:nvSpPr>
            <p:cNvPr id="244" name="Google Shape;244;p16"/>
            <p:cNvSpPr/>
            <p:nvPr/>
          </p:nvSpPr>
          <p:spPr>
            <a:xfrm>
              <a:off x="1954591" y="797729"/>
              <a:ext cx="406500" cy="406500"/>
            </a:xfrm>
            <a:prstGeom prst="ellipse">
              <a:avLst/>
            </a:prstGeom>
            <a:noFill/>
            <a:ln>
              <a:noFill/>
            </a:ln>
            <a:effectLst>
              <a:outerShdw blurRad="63500" dist="23000" dir="5400000">
                <a:srgbClr val="80808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" name="Google Shape;245;p16"/>
            <p:cNvSpPr txBox="1"/>
            <p:nvPr/>
          </p:nvSpPr>
          <p:spPr>
            <a:xfrm>
              <a:off x="2002027" y="805211"/>
              <a:ext cx="26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rPr lang="en-US" sz="1800" b="1">
                  <a:solidFill>
                    <a:srgbClr val="33475B"/>
                  </a:solidFill>
                  <a:latin typeface="Avenir"/>
                  <a:ea typeface="Avenir"/>
                  <a:cs typeface="Avenir"/>
                  <a:sym typeface="Avenir"/>
                </a:rPr>
                <a:t>7</a:t>
              </a:r>
              <a:endParaRPr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46" name="Google Shape;246;p16"/>
          <p:cNvSpPr txBox="1"/>
          <p:nvPr/>
        </p:nvSpPr>
        <p:spPr>
          <a:xfrm>
            <a:off x="534300" y="195000"/>
            <a:ext cx="243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Calibri"/>
              <a:buNone/>
            </a:pP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647700" y="1123950"/>
            <a:ext cx="213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Calibri"/>
              <a:buNone/>
            </a:pPr>
            <a:r>
              <a:rPr lang="en-US" b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Objetivos</a:t>
            </a:r>
            <a:endParaRPr b="1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16"/>
          <p:cNvSpPr txBox="1"/>
          <p:nvPr/>
        </p:nvSpPr>
        <p:spPr>
          <a:xfrm>
            <a:off x="457200" y="1504950"/>
            <a:ext cx="23607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404E"/>
              </a:buClr>
              <a:buSzPts val="1200"/>
              <a:buFont typeface="Helvetica Neue"/>
              <a:buNone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Objetivos primarios y secundarios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826350" y="2495550"/>
            <a:ext cx="177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Calibri"/>
              <a:buNone/>
            </a:pPr>
            <a:r>
              <a:rPr lang="en-US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Retos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609600" y="2952750"/>
            <a:ext cx="2311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404E"/>
              </a:buClr>
              <a:buSzPts val="1200"/>
              <a:buFont typeface="Helvetica Neue"/>
              <a:buNone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Retos primarios y secundarios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16"/>
          <p:cNvSpPr txBox="1"/>
          <p:nvPr/>
        </p:nvSpPr>
        <p:spPr>
          <a:xfrm>
            <a:off x="3581400" y="2522787"/>
            <a:ext cx="51054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Responder las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demandas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de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los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clientes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en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menos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de 24 horas</a:t>
            </a:r>
            <a:endParaRPr dirty="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Aumentar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el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índice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de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satisfacción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del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cliente</a:t>
            </a:r>
            <a:endParaRPr dirty="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3581400" y="1144800"/>
            <a:ext cx="51054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Cumplir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con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los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requerimientos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de sus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clientes</a:t>
            </a:r>
            <a:endParaRPr dirty="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Mantener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buenas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relaciones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con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su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equipo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de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trabajo</a:t>
            </a:r>
            <a:endParaRPr dirty="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p16"/>
          <p:cNvSpPr txBox="1"/>
          <p:nvPr/>
        </p:nvSpPr>
        <p:spPr>
          <a:xfrm>
            <a:off x="703950" y="254150"/>
            <a:ext cx="17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2600" b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Qué</a:t>
            </a:r>
            <a:endParaRPr sz="220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4" name="Google Shape;254;p16"/>
          <p:cNvSpPr txBox="1"/>
          <p:nvPr/>
        </p:nvSpPr>
        <p:spPr>
          <a:xfrm>
            <a:off x="685800" y="3867150"/>
            <a:ext cx="206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Calibri"/>
              <a:buNone/>
            </a:pPr>
            <a:r>
              <a:rPr lang="en-US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Planes de acción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5" name="Google Shape;255;p16"/>
          <p:cNvSpPr txBox="1"/>
          <p:nvPr/>
        </p:nvSpPr>
        <p:spPr>
          <a:xfrm>
            <a:off x="381000" y="4324350"/>
            <a:ext cx="2667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404E"/>
              </a:buClr>
              <a:buSzPts val="1200"/>
              <a:buFont typeface="Helvetica Neue"/>
              <a:buNone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Para el cumplimiento de retos y objetivos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3581400" y="3964200"/>
            <a:ext cx="51054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Proporcionar un software especializado para el manejo de clientes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Integraciones digitales para crear un ecosistema digital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16"/>
          <p:cNvSpPr txBox="1"/>
          <p:nvPr/>
        </p:nvSpPr>
        <p:spPr>
          <a:xfrm>
            <a:off x="3690975" y="346550"/>
            <a:ext cx="3629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Calibri"/>
              <a:buNone/>
            </a:pPr>
            <a:r>
              <a:rPr lang="en-US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Luz María Córdoba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8" name="Google Shape;2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674" y="-510353"/>
            <a:ext cx="1942130" cy="2171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16"/>
          <p:cNvCxnSpPr/>
          <p:nvPr/>
        </p:nvCxnSpPr>
        <p:spPr>
          <a:xfrm>
            <a:off x="3816263" y="670550"/>
            <a:ext cx="3536100" cy="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6"/>
          <p:cNvCxnSpPr/>
          <p:nvPr/>
        </p:nvCxnSpPr>
        <p:spPr>
          <a:xfrm rot="10800000" flipH="1">
            <a:off x="414750" y="495350"/>
            <a:ext cx="531300" cy="10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6"/>
          <p:cNvCxnSpPr/>
          <p:nvPr/>
        </p:nvCxnSpPr>
        <p:spPr>
          <a:xfrm flipH="1">
            <a:off x="3234408" y="1661932"/>
            <a:ext cx="21900" cy="8919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16"/>
          <p:cNvCxnSpPr/>
          <p:nvPr/>
        </p:nvCxnSpPr>
        <p:spPr>
          <a:xfrm>
            <a:off x="3245358" y="2923164"/>
            <a:ext cx="0" cy="1104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16"/>
          <p:cNvCxnSpPr/>
          <p:nvPr/>
        </p:nvCxnSpPr>
        <p:spPr>
          <a:xfrm>
            <a:off x="3858125" y="1758250"/>
            <a:ext cx="3536100" cy="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16"/>
          <p:cNvCxnSpPr/>
          <p:nvPr/>
        </p:nvCxnSpPr>
        <p:spPr>
          <a:xfrm>
            <a:off x="3858125" y="4677850"/>
            <a:ext cx="3536100" cy="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16"/>
          <p:cNvCxnSpPr/>
          <p:nvPr/>
        </p:nvCxnSpPr>
        <p:spPr>
          <a:xfrm>
            <a:off x="717813" y="1462500"/>
            <a:ext cx="1901400" cy="11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16"/>
          <p:cNvCxnSpPr/>
          <p:nvPr/>
        </p:nvCxnSpPr>
        <p:spPr>
          <a:xfrm>
            <a:off x="717813" y="4274825"/>
            <a:ext cx="1901400" cy="11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16"/>
          <p:cNvCxnSpPr/>
          <p:nvPr/>
        </p:nvCxnSpPr>
        <p:spPr>
          <a:xfrm>
            <a:off x="717813" y="2872200"/>
            <a:ext cx="1901400" cy="11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16"/>
          <p:cNvCxnSpPr/>
          <p:nvPr/>
        </p:nvCxnSpPr>
        <p:spPr>
          <a:xfrm>
            <a:off x="3858125" y="3283975"/>
            <a:ext cx="3536100" cy="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DA5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7"/>
          <p:cNvGrpSpPr/>
          <p:nvPr/>
        </p:nvGrpSpPr>
        <p:grpSpPr>
          <a:xfrm>
            <a:off x="3048000" y="1200150"/>
            <a:ext cx="406500" cy="406500"/>
            <a:chOff x="1954591" y="797729"/>
            <a:chExt cx="406500" cy="406500"/>
          </a:xfrm>
        </p:grpSpPr>
        <p:sp>
          <p:nvSpPr>
            <p:cNvPr id="274" name="Google Shape;274;p17"/>
            <p:cNvSpPr/>
            <p:nvPr/>
          </p:nvSpPr>
          <p:spPr>
            <a:xfrm>
              <a:off x="1954591" y="797729"/>
              <a:ext cx="406500" cy="406500"/>
            </a:xfrm>
            <a:prstGeom prst="ellipse">
              <a:avLst/>
            </a:prstGeom>
            <a:noFill/>
            <a:ln>
              <a:noFill/>
            </a:ln>
            <a:effectLst>
              <a:outerShdw blurRad="63500" dist="23000" dir="5400000">
                <a:srgbClr val="80808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p17"/>
            <p:cNvSpPr txBox="1"/>
            <p:nvPr/>
          </p:nvSpPr>
          <p:spPr>
            <a:xfrm>
              <a:off x="2002027" y="805211"/>
              <a:ext cx="26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rPr lang="en-US" sz="1800" b="1">
                  <a:solidFill>
                    <a:srgbClr val="33475B"/>
                  </a:solidFill>
                  <a:latin typeface="Avenir"/>
                  <a:ea typeface="Avenir"/>
                  <a:cs typeface="Avenir"/>
                  <a:sym typeface="Avenir"/>
                </a:rPr>
                <a:t>8</a:t>
              </a:r>
              <a:endParaRPr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76" name="Google Shape;276;p17"/>
          <p:cNvGrpSpPr/>
          <p:nvPr/>
        </p:nvGrpSpPr>
        <p:grpSpPr>
          <a:xfrm>
            <a:off x="3021763" y="3376300"/>
            <a:ext cx="406500" cy="406500"/>
            <a:chOff x="1954591" y="797729"/>
            <a:chExt cx="406500" cy="406500"/>
          </a:xfrm>
        </p:grpSpPr>
        <p:sp>
          <p:nvSpPr>
            <p:cNvPr id="277" name="Google Shape;277;p17"/>
            <p:cNvSpPr/>
            <p:nvPr/>
          </p:nvSpPr>
          <p:spPr>
            <a:xfrm>
              <a:off x="1954591" y="797729"/>
              <a:ext cx="406500" cy="406500"/>
            </a:xfrm>
            <a:prstGeom prst="ellipse">
              <a:avLst/>
            </a:prstGeom>
            <a:noFill/>
            <a:ln>
              <a:noFill/>
            </a:ln>
            <a:effectLst>
              <a:outerShdw blurRad="63500" dist="23000" dir="5400000">
                <a:srgbClr val="80808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17"/>
            <p:cNvSpPr txBox="1"/>
            <p:nvPr/>
          </p:nvSpPr>
          <p:spPr>
            <a:xfrm>
              <a:off x="2002027" y="805211"/>
              <a:ext cx="26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rPr lang="en-US" sz="1800" b="1">
                  <a:solidFill>
                    <a:srgbClr val="33475B"/>
                  </a:solidFill>
                  <a:latin typeface="Avenir"/>
                  <a:ea typeface="Avenir"/>
                  <a:cs typeface="Avenir"/>
                  <a:sym typeface="Avenir"/>
                </a:rPr>
                <a:t>9</a:t>
              </a:r>
              <a:endParaRPr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79" name="Google Shape;279;p17"/>
          <p:cNvSpPr txBox="1"/>
          <p:nvPr/>
        </p:nvSpPr>
        <p:spPr>
          <a:xfrm>
            <a:off x="534300" y="195000"/>
            <a:ext cx="243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Calibri"/>
              <a:buNone/>
            </a:pP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647700" y="1123950"/>
            <a:ext cx="213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Calibri"/>
              <a:buNone/>
            </a:pPr>
            <a:r>
              <a:rPr lang="en-US" b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Comentarios</a:t>
            </a:r>
            <a:endParaRPr b="1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457200" y="1504950"/>
            <a:ext cx="23607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404E"/>
              </a:buClr>
              <a:buSzPts val="1200"/>
              <a:buFont typeface="Helvetica Neue"/>
              <a:buNone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Testimonios sobre retos y objetivos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748513" y="3024300"/>
            <a:ext cx="177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Calibri"/>
              <a:buNone/>
            </a:pPr>
            <a:r>
              <a:rPr lang="en-US" b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Áreas de oportunidad</a:t>
            </a:r>
            <a:endParaRPr b="1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531763" y="3710100"/>
            <a:ext cx="2311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404E"/>
              </a:buClr>
              <a:buSzPts val="1200"/>
              <a:buFont typeface="Helvetica Neue"/>
              <a:buNone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Argumentos para no mantener un relación comercial con nosotros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3506838" y="3320962"/>
            <a:ext cx="5105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Los costos de integración a una plataforma son muy elevados.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Para los miembros del equipo es muy difícil manejar herramientas digitales.</a:t>
            </a:r>
            <a:endParaRPr sz="120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3581400" y="1144800"/>
            <a:ext cx="5105400" cy="133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Nuestro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reto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principal ha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sido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la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implementación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de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herramientas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digitales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que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sean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completas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y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fáciles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de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manejar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200" dirty="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El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objetivo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que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nos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mueve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es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dar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una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mejor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atención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al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cliente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en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el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menor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tiempo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de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respuesta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posible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200" dirty="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6" name="Google Shape;286;p17"/>
          <p:cNvSpPr txBox="1"/>
          <p:nvPr/>
        </p:nvSpPr>
        <p:spPr>
          <a:xfrm>
            <a:off x="780150" y="254150"/>
            <a:ext cx="17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2600" b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Por qué</a:t>
            </a:r>
            <a:endParaRPr sz="220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7" name="Google Shape;287;p17"/>
          <p:cNvSpPr txBox="1"/>
          <p:nvPr/>
        </p:nvSpPr>
        <p:spPr>
          <a:xfrm>
            <a:off x="3690975" y="346550"/>
            <a:ext cx="3629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Calibri"/>
              <a:buNone/>
            </a:pPr>
            <a:r>
              <a:rPr lang="en-US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Luz María Córdoba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8" name="Google Shape;2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674" y="-510353"/>
            <a:ext cx="1942130" cy="2171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17"/>
          <p:cNvCxnSpPr/>
          <p:nvPr/>
        </p:nvCxnSpPr>
        <p:spPr>
          <a:xfrm>
            <a:off x="3816263" y="670550"/>
            <a:ext cx="3536100" cy="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17"/>
          <p:cNvCxnSpPr/>
          <p:nvPr/>
        </p:nvCxnSpPr>
        <p:spPr>
          <a:xfrm rot="10800000" flipH="1">
            <a:off x="414750" y="495350"/>
            <a:ext cx="531300" cy="10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17"/>
          <p:cNvCxnSpPr/>
          <p:nvPr/>
        </p:nvCxnSpPr>
        <p:spPr>
          <a:xfrm flipH="1">
            <a:off x="3249198" y="1739782"/>
            <a:ext cx="2100" cy="16116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17"/>
          <p:cNvCxnSpPr/>
          <p:nvPr/>
        </p:nvCxnSpPr>
        <p:spPr>
          <a:xfrm>
            <a:off x="3858125" y="2139250"/>
            <a:ext cx="3536100" cy="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17"/>
          <p:cNvCxnSpPr/>
          <p:nvPr/>
        </p:nvCxnSpPr>
        <p:spPr>
          <a:xfrm>
            <a:off x="3858125" y="4144450"/>
            <a:ext cx="3536100" cy="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17"/>
          <p:cNvCxnSpPr/>
          <p:nvPr/>
        </p:nvCxnSpPr>
        <p:spPr>
          <a:xfrm>
            <a:off x="717813" y="1462500"/>
            <a:ext cx="1901400" cy="11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17"/>
          <p:cNvCxnSpPr/>
          <p:nvPr/>
        </p:nvCxnSpPr>
        <p:spPr>
          <a:xfrm>
            <a:off x="717813" y="3589025"/>
            <a:ext cx="1901400" cy="11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DA5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18"/>
          <p:cNvGrpSpPr/>
          <p:nvPr/>
        </p:nvGrpSpPr>
        <p:grpSpPr>
          <a:xfrm>
            <a:off x="3019228" y="1200150"/>
            <a:ext cx="595500" cy="406500"/>
            <a:chOff x="1925819" y="797729"/>
            <a:chExt cx="595500" cy="406500"/>
          </a:xfrm>
        </p:grpSpPr>
        <p:sp>
          <p:nvSpPr>
            <p:cNvPr id="301" name="Google Shape;301;p18"/>
            <p:cNvSpPr/>
            <p:nvPr/>
          </p:nvSpPr>
          <p:spPr>
            <a:xfrm>
              <a:off x="1954591" y="797729"/>
              <a:ext cx="406500" cy="406500"/>
            </a:xfrm>
            <a:prstGeom prst="ellipse">
              <a:avLst/>
            </a:prstGeom>
            <a:noFill/>
            <a:ln>
              <a:noFill/>
            </a:ln>
            <a:effectLst>
              <a:outerShdw blurRad="63500" dist="23000" dir="5400000">
                <a:srgbClr val="80808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p18"/>
            <p:cNvSpPr txBox="1"/>
            <p:nvPr/>
          </p:nvSpPr>
          <p:spPr>
            <a:xfrm>
              <a:off x="1925819" y="805204"/>
              <a:ext cx="59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rPr lang="en-US" sz="1800" b="1">
                  <a:solidFill>
                    <a:srgbClr val="33475B"/>
                  </a:solidFill>
                  <a:latin typeface="Avenir"/>
                  <a:ea typeface="Avenir"/>
                  <a:cs typeface="Avenir"/>
                  <a:sym typeface="Avenir"/>
                </a:rPr>
                <a:t>10</a:t>
              </a:r>
              <a:endParaRPr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03" name="Google Shape;303;p18"/>
          <p:cNvGrpSpPr/>
          <p:nvPr/>
        </p:nvGrpSpPr>
        <p:grpSpPr>
          <a:xfrm>
            <a:off x="2993001" y="3376300"/>
            <a:ext cx="437700" cy="406500"/>
            <a:chOff x="1925830" y="797729"/>
            <a:chExt cx="437700" cy="406500"/>
          </a:xfrm>
        </p:grpSpPr>
        <p:sp>
          <p:nvSpPr>
            <p:cNvPr id="304" name="Google Shape;304;p18"/>
            <p:cNvSpPr/>
            <p:nvPr/>
          </p:nvSpPr>
          <p:spPr>
            <a:xfrm>
              <a:off x="1954591" y="797729"/>
              <a:ext cx="406500" cy="406500"/>
            </a:xfrm>
            <a:prstGeom prst="ellipse">
              <a:avLst/>
            </a:prstGeom>
            <a:noFill/>
            <a:ln>
              <a:noFill/>
            </a:ln>
            <a:effectLst>
              <a:outerShdw blurRad="63500" dist="23000" dir="5400000">
                <a:srgbClr val="80808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" name="Google Shape;305;p18"/>
            <p:cNvSpPr txBox="1"/>
            <p:nvPr/>
          </p:nvSpPr>
          <p:spPr>
            <a:xfrm>
              <a:off x="1925830" y="805204"/>
              <a:ext cx="437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rPr lang="en-US" sz="1800" b="1">
                  <a:solidFill>
                    <a:srgbClr val="33475B"/>
                  </a:solidFill>
                  <a:latin typeface="Avenir"/>
                  <a:ea typeface="Avenir"/>
                  <a:cs typeface="Avenir"/>
                  <a:sym typeface="Avenir"/>
                </a:rPr>
                <a:t>11</a:t>
              </a:r>
              <a:endParaRPr sz="1800" b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06" name="Google Shape;306;p18"/>
          <p:cNvSpPr txBox="1"/>
          <p:nvPr/>
        </p:nvSpPr>
        <p:spPr>
          <a:xfrm>
            <a:off x="534300" y="195000"/>
            <a:ext cx="243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Calibri"/>
              <a:buNone/>
            </a:pP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647700" y="1123950"/>
            <a:ext cx="213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Calibri"/>
              <a:buNone/>
            </a:pPr>
            <a:r>
              <a:rPr lang="en-US" b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Mensaje de marketing</a:t>
            </a:r>
            <a:endParaRPr b="1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457200" y="1504950"/>
            <a:ext cx="23607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404E"/>
              </a:buClr>
              <a:buSzPts val="1200"/>
              <a:buFont typeface="Helvetica Neue"/>
              <a:buNone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Respuesta a la problemática del cliente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824713" y="3329100"/>
            <a:ext cx="177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Calibri"/>
              <a:buNone/>
            </a:pPr>
            <a:r>
              <a:rPr lang="en-US" b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Mensaje de ventas</a:t>
            </a:r>
            <a:endParaRPr b="1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531763" y="3786300"/>
            <a:ext cx="2311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404E"/>
              </a:buClr>
              <a:buSzPts val="1200"/>
              <a:buFont typeface="Helvetica Neue"/>
              <a:buNone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Respuesta de ventas para llegar al cliente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3506838" y="3320962"/>
            <a:ext cx="51054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Te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ofrecemos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una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base de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datos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intuitiva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que se integra con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tu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software y </a:t>
            </a:r>
            <a:r>
              <a:rPr lang="en-US" sz="1200" dirty="0" err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plataformas</a:t>
            </a:r>
            <a:r>
              <a:rPr lang="en-US" sz="1200" dirty="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existentes.</a:t>
            </a:r>
            <a:endParaRPr sz="1200" dirty="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3581400" y="1144800"/>
            <a:ext cx="51054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200"/>
              <a:buFont typeface="Avenir"/>
              <a:buChar char="•"/>
            </a:pPr>
            <a:r>
              <a:rPr lang="en-US" sz="1200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Gestiona una mejor relación con tus clientes con la mayor facilidad en un solo lugar.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703950" y="254150"/>
            <a:ext cx="17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2600" b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Cómo</a:t>
            </a:r>
            <a:endParaRPr sz="220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3690975" y="346550"/>
            <a:ext cx="3629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Calibri"/>
              <a:buNone/>
            </a:pPr>
            <a:r>
              <a:rPr lang="en-US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Luz María Córdoba</a:t>
            </a:r>
            <a:endParaRPr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674" y="-510353"/>
            <a:ext cx="1942130" cy="2171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18"/>
          <p:cNvCxnSpPr/>
          <p:nvPr/>
        </p:nvCxnSpPr>
        <p:spPr>
          <a:xfrm>
            <a:off x="3816263" y="670550"/>
            <a:ext cx="3536100" cy="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18"/>
          <p:cNvCxnSpPr/>
          <p:nvPr/>
        </p:nvCxnSpPr>
        <p:spPr>
          <a:xfrm rot="10800000" flipH="1">
            <a:off x="414750" y="495350"/>
            <a:ext cx="531300" cy="10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18"/>
          <p:cNvCxnSpPr/>
          <p:nvPr/>
        </p:nvCxnSpPr>
        <p:spPr>
          <a:xfrm>
            <a:off x="3858125" y="1910650"/>
            <a:ext cx="3536100" cy="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18"/>
          <p:cNvCxnSpPr/>
          <p:nvPr/>
        </p:nvCxnSpPr>
        <p:spPr>
          <a:xfrm>
            <a:off x="3858125" y="4144450"/>
            <a:ext cx="3536100" cy="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18"/>
          <p:cNvCxnSpPr/>
          <p:nvPr/>
        </p:nvCxnSpPr>
        <p:spPr>
          <a:xfrm>
            <a:off x="717813" y="1462500"/>
            <a:ext cx="1901400" cy="11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18"/>
          <p:cNvCxnSpPr/>
          <p:nvPr/>
        </p:nvCxnSpPr>
        <p:spPr>
          <a:xfrm>
            <a:off x="717813" y="3741425"/>
            <a:ext cx="1901400" cy="11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18"/>
          <p:cNvCxnSpPr/>
          <p:nvPr/>
        </p:nvCxnSpPr>
        <p:spPr>
          <a:xfrm flipH="1">
            <a:off x="3249198" y="1739782"/>
            <a:ext cx="2100" cy="16116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Presentación en pantalla (16:9)</PresentationFormat>
  <Paragraphs>62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Avenir</vt:lpstr>
      <vt:lpstr>Calibri</vt:lpstr>
      <vt:lpstr>Helvetica Neue</vt:lpstr>
      <vt:lpstr>1_Office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David Osornio Garcia</cp:lastModifiedBy>
  <cp:revision>1</cp:revision>
  <dcterms:modified xsi:type="dcterms:W3CDTF">2022-03-07T02:30:18Z</dcterms:modified>
</cp:coreProperties>
</file>