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8" r:id="rId5"/>
    <p:sldId id="278" r:id="rId6"/>
    <p:sldId id="319" r:id="rId7"/>
    <p:sldId id="326" r:id="rId8"/>
    <p:sldId id="327" r:id="rId9"/>
    <p:sldId id="334" r:id="rId10"/>
    <p:sldId id="320" r:id="rId11"/>
    <p:sldId id="338" r:id="rId12"/>
    <p:sldId id="321" r:id="rId13"/>
    <p:sldId id="323" r:id="rId14"/>
    <p:sldId id="335" r:id="rId15"/>
    <p:sldId id="322" r:id="rId16"/>
    <p:sldId id="324" r:id="rId17"/>
    <p:sldId id="328" r:id="rId18"/>
    <p:sldId id="333" r:id="rId19"/>
    <p:sldId id="331" r:id="rId20"/>
    <p:sldId id="330" r:id="rId21"/>
    <p:sldId id="336" r:id="rId22"/>
    <p:sldId id="33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F3AFE7-DA13-3740-AE9D-CB438AF6A839}">
          <p14:sldIdLst>
            <p14:sldId id="258"/>
            <p14:sldId id="278"/>
            <p14:sldId id="319"/>
            <p14:sldId id="326"/>
            <p14:sldId id="327"/>
            <p14:sldId id="334"/>
            <p14:sldId id="320"/>
            <p14:sldId id="338"/>
            <p14:sldId id="321"/>
            <p14:sldId id="323"/>
            <p14:sldId id="335"/>
            <p14:sldId id="322"/>
            <p14:sldId id="324"/>
            <p14:sldId id="328"/>
            <p14:sldId id="333"/>
            <p14:sldId id="331"/>
            <p14:sldId id="330"/>
            <p14:sldId id="336"/>
            <p14:sldId id="337"/>
          </p14:sldIdLst>
        </p14:section>
        <p14:section name="Untitled Section" id="{63D78F04-1F11-C34A-AE6D-37496C00912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sef Ennali" initials="YE" lastIdx="0" clrIdx="0">
    <p:extLst>
      <p:ext uri="{19B8F6BF-5375-455C-9EA6-DF929625EA0E}">
        <p15:presenceInfo xmlns:p15="http://schemas.microsoft.com/office/powerpoint/2012/main" userId="S::youssef@b21s.nl::0314af46-4b9b-4897-9414-ca9b9f3df4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09"/>
    <p:restoredTop sz="93935"/>
  </p:normalViewPr>
  <p:slideViewPr>
    <p:cSldViewPr snapToGrid="0" snapToObjects="1">
      <p:cViewPr varScale="1">
        <p:scale>
          <a:sx n="127" d="100"/>
          <a:sy n="127" d="100"/>
        </p:scale>
        <p:origin x="2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1" d="100"/>
          <a:sy n="61" d="100"/>
        </p:scale>
        <p:origin x="3832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0C8DC6-EDF7-F645-A77B-433F399020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F0E75-D1D4-AC4E-B568-FBDA4D0D9E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E1562-B200-BA45-8DB0-AFF39E8C5D79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6791E-A18F-E944-977A-964ABD4F34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8D202-2FA6-C74A-905D-FF1C923136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12424-0053-2D40-A124-3FCA8485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9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1B82-25CD-E449-8734-6F6568AD3D1E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D992-354A-EB4A-9EDC-BCE6BD16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3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55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79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92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99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85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56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24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37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48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8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2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2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4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7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53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D992-354A-EB4A-9EDC-BCE6BD1643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1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CFFC-AA1F-D044-909C-A148813C5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4C436-5260-C449-940A-3083E25AB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7FB61-4F4C-C84D-94BA-FCD44C19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2024-572B-C44A-9AEF-8C0E4D744EB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A02F8-B5B5-3940-89AE-0743D430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BF4A-667B-CE4F-A300-198ECCDD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472-33D9-FE47-BC3E-0E36B250E601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0533EF-5B33-3D47-BB43-BED8B80B98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98" y="321638"/>
            <a:ext cx="2133600" cy="672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D3156E-8D10-8E4B-A7A8-D11A7B39ED46}"/>
              </a:ext>
            </a:extLst>
          </p:cNvPr>
          <p:cNvSpPr/>
          <p:nvPr userDrawn="1"/>
        </p:nvSpPr>
        <p:spPr>
          <a:xfrm>
            <a:off x="101598" y="6565392"/>
            <a:ext cx="1422402" cy="292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450C-0FC8-C54E-B0C1-2E902689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5DB96-5AFB-7944-8985-C23367603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506DB-EDED-DE4E-9F37-664D0F92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2024-572B-C44A-9AEF-8C0E4D744EB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71DF-FE32-6B45-AB38-6C55BEA0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3F5F-094B-754C-9C08-FDC34532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472-33D9-FE47-BC3E-0E36B250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5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C72F9-7D1B-8649-AEFF-7076E6EEF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27B75-D412-2B4A-B357-321BC86C0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3C1A1-688C-5342-AA52-27711782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2024-572B-C44A-9AEF-8C0E4D744EB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9F8FD-DA44-0147-B262-4DF95627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6FE7-F60B-6E4A-BC73-C6D712A1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472-33D9-FE47-BC3E-0E36B250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8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8036-DB0A-EA42-901D-2642E003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D560-4DC5-CE43-AA38-97739C83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4F814-C486-504F-8175-C7150B2A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2024-572B-C44A-9AEF-8C0E4D744EB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5DD77-BC61-C948-808F-19721FEC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C0061-C12A-4F48-B747-B264371E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472-33D9-FE47-BC3E-0E36B250E6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490B6-C84F-904B-99D7-E50F0834F6D0}"/>
              </a:ext>
            </a:extLst>
          </p:cNvPr>
          <p:cNvSpPr/>
          <p:nvPr userDrawn="1"/>
        </p:nvSpPr>
        <p:spPr>
          <a:xfrm>
            <a:off x="76200" y="6595534"/>
            <a:ext cx="1524000" cy="236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B96410-24A2-AB43-9770-8A74B23269E2}"/>
              </a:ext>
            </a:extLst>
          </p:cNvPr>
          <p:cNvSpPr/>
          <p:nvPr userDrawn="1"/>
        </p:nvSpPr>
        <p:spPr>
          <a:xfrm>
            <a:off x="609600" y="6176963"/>
            <a:ext cx="990600" cy="54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8D8C-A7D0-584A-97B3-52FF051F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066EA-0E55-DF4B-9BE3-445DA6358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61C34-7738-794B-ADB5-61FB139F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2024-572B-C44A-9AEF-8C0E4D744EB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C433-5F40-C94D-A579-8DE9961E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5C2A-D909-C241-8CFB-D079EEBE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472-33D9-FE47-BC3E-0E36B250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7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BEB7-DF3D-6946-A743-69FD48A8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3EF3-9752-D347-8F1B-5B20FFD6E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41149-F5F9-904F-862C-20D83096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4C3A0-3537-F745-BD4D-9FF234A7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2024-572B-C44A-9AEF-8C0E4D744EBD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2C09-CEFD-564D-BA55-669587E3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654C0-9F40-A14C-802D-1267D92B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472-33D9-FE47-BC3E-0E36B250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0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4FAE-FE60-DD45-AD63-B0379908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61177-AAAF-8C43-8F02-B61297C2B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34BC3-BFCA-CF44-8B32-8C254FF10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E3C23-BE63-9C49-98B3-3B315F0B0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0BC97-98C9-9A4E-8DF8-332A6B1CA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F0307-6C59-4541-B8CD-EB321DE9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2024-572B-C44A-9AEF-8C0E4D744EBD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547BA-4262-BB4A-ADC0-F9596EDA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0453A-EF5E-A540-8635-686FFC02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472-33D9-FE47-BC3E-0E36B250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9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CE9F-5A5F-7740-9D44-B95117B2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2804F-C0CD-3449-8385-FE267771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2024-572B-C44A-9AEF-8C0E4D744EBD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1C20A-3CD7-854F-A432-3CB1A0D2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71912-26CE-4145-92F5-2782C596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472-33D9-FE47-BC3E-0E36B250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2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B59F8-45E5-5142-856A-6FEA2BAC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2024-572B-C44A-9AEF-8C0E4D744EBD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092B5-BC98-EC4D-A116-E411C3B9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E298C-6CDF-DB43-96E9-AF9B1E64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472-33D9-FE47-BC3E-0E36B250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3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889B-5CE7-4A4F-877E-08DF93AB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30AE-299A-8045-A7CC-1883E375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15D68-19C8-6A44-AEED-5E9C8C720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B74F4-3EAF-5A4D-A6CB-EA177504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2024-572B-C44A-9AEF-8C0E4D744EBD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F7651-E36F-AE4C-8F99-9847FCF1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6D897-3142-D548-A213-D3F669DF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472-33D9-FE47-BC3E-0E36B250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1AF8-59F9-FE40-9448-57C83BFE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A053F-580B-474A-B8B9-0B7358A85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09F63-D7D6-E941-8DEE-EEE5C0FC9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1C3D2-ED23-B74C-9B3E-E84817D2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2024-572B-C44A-9AEF-8C0E4D744EBD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5899F-306B-7949-8B5B-036B566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F545-BAF9-1E4E-88CA-76DECB74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472-33D9-FE47-BC3E-0E36B250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7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8AC07-1F39-834C-A56C-21808A62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032AD-3420-AB4C-ACFA-B2555C72E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697DC-3991-D748-B129-C4A0EBF69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2024-572B-C44A-9AEF-8C0E4D744EB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F18D9-0CBB-6B49-9B9C-0DC779AC0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FFF0-DE59-1F4B-AB14-9A0B7E129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AC472-33D9-FE47-BC3E-0E36B250E6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403974254,&quot;Placement&quot;:&quot;Footer&quot;}"/>
          <p:cNvSpPr txBox="1"/>
          <p:nvPr userDrawn="1"/>
        </p:nvSpPr>
        <p:spPr>
          <a:xfrm>
            <a:off x="0" y="6628282"/>
            <a:ext cx="1517328" cy="2297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l-NL" sz="800">
                <a:solidFill>
                  <a:srgbClr val="737373"/>
                </a:solidFill>
                <a:latin typeface="Averta Std Light" panose="00000400000000000000" pitchFamily="50" charset="0"/>
              </a:rPr>
              <a:t>C2 VodafoneZiggo Internal</a:t>
            </a:r>
          </a:p>
        </p:txBody>
      </p:sp>
    </p:spTree>
    <p:extLst>
      <p:ext uri="{BB962C8B-B14F-4D97-AF65-F5344CB8AC3E}">
        <p14:creationId xmlns:p14="http://schemas.microsoft.com/office/powerpoint/2010/main" val="306625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bfmFfD2RIcg?feature=oembed" TargetMode="Externa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rmfyc.es/por-que-ser-socio-de-semfyc/confused-man-and-question-marks-3d-rendered-illustr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-SgkLEuhfbg?feature=oembed" TargetMode="Externa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D42C0F-483D-C145-A307-4F5C70126BE8}"/>
              </a:ext>
            </a:extLst>
          </p:cNvPr>
          <p:cNvSpPr txBox="1"/>
          <p:nvPr/>
        </p:nvSpPr>
        <p:spPr>
          <a:xfrm>
            <a:off x="8555402" y="1177472"/>
            <a:ext cx="126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Deep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Learning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Minor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5A3222-3C7D-F44B-AE75-803CE87863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5998" y="3429000"/>
            <a:ext cx="5358457" cy="301413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BDF35B-65DB-7F44-8B78-CF5DE23A0ED8}"/>
              </a:ext>
            </a:extLst>
          </p:cNvPr>
          <p:cNvCxnSpPr/>
          <p:nvPr/>
        </p:nvCxnSpPr>
        <p:spPr>
          <a:xfrm>
            <a:off x="8365065" y="410012"/>
            <a:ext cx="0" cy="2523066"/>
          </a:xfrm>
          <a:prstGeom prst="line">
            <a:avLst/>
          </a:prstGeom>
          <a:ln w="19050">
            <a:solidFill>
              <a:srgbClr val="FF0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76BA76-EF41-5544-B371-AEED1FB7B009}"/>
              </a:ext>
            </a:extLst>
          </p:cNvPr>
          <p:cNvSpPr txBox="1"/>
          <p:nvPr/>
        </p:nvSpPr>
        <p:spPr>
          <a:xfrm>
            <a:off x="9352690" y="4972642"/>
            <a:ext cx="1660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Youssef </a:t>
            </a:r>
            <a:r>
              <a:rPr lang="en-US" sz="2000" dirty="0" err="1"/>
              <a:t>Ennali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F2F4F1-467F-3C4C-BDC0-C267F809D8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280" y="582122"/>
            <a:ext cx="7077449" cy="22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2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882502" y="1733107"/>
            <a:ext cx="933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learning: what are neural networks (sometimes referred to as a deep neural network (DNN)?</a:t>
            </a:r>
          </a:p>
        </p:txBody>
      </p:sp>
      <p:pic>
        <p:nvPicPr>
          <p:cNvPr id="1026" name="Picture 2" descr="What are Neural Networks? | IBM">
            <a:extLst>
              <a:ext uri="{FF2B5EF4-FFF2-40B4-BE49-F238E27FC236}">
                <a16:creationId xmlns:a16="http://schemas.microsoft.com/office/drawing/2014/main" id="{CDFEC582-3C6E-9C41-9C0F-80E402C6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85" y="2206737"/>
            <a:ext cx="6322558" cy="449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5B3719-7FB7-8843-858F-FF5D8750513F}"/>
              </a:ext>
            </a:extLst>
          </p:cNvPr>
          <p:cNvSpPr txBox="1"/>
          <p:nvPr/>
        </p:nvSpPr>
        <p:spPr>
          <a:xfrm>
            <a:off x="8060292" y="3080656"/>
            <a:ext cx="2970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en-NL" dirty="0"/>
              <a:t>ultiple hidden layers consisting of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Each their own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Called a neural network since it mimicks the human brain (neuro biology)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Backpropagation algorithm: will be discussed in the next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0661F-05B8-3DD3-4C19-0966E3C0D820}"/>
              </a:ext>
            </a:extLst>
          </p:cNvPr>
          <p:cNvSpPr txBox="1"/>
          <p:nvPr/>
        </p:nvSpPr>
        <p:spPr>
          <a:xfrm>
            <a:off x="2851854" y="1259477"/>
            <a:ext cx="539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 becomes ”deep” if it contains 2 or more hidden layers</a:t>
            </a:r>
          </a:p>
        </p:txBody>
      </p:sp>
    </p:spTree>
    <p:extLst>
      <p:ext uri="{BB962C8B-B14F-4D97-AF65-F5344CB8AC3E}">
        <p14:creationId xmlns:p14="http://schemas.microsoft.com/office/powerpoint/2010/main" val="309572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882502" y="1733107"/>
            <a:ext cx="313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video on neural networks</a:t>
            </a:r>
          </a:p>
        </p:txBody>
      </p:sp>
      <p:pic>
        <p:nvPicPr>
          <p:cNvPr id="3" name="Online Media 2" descr="Neural Network In 5 Minutes | What Is A Neural Network? | How Neural Networks Work | Simplilearn">
            <a:hlinkClick r:id="" action="ppaction://media"/>
            <a:extLst>
              <a:ext uri="{FF2B5EF4-FFF2-40B4-BE49-F238E27FC236}">
                <a16:creationId xmlns:a16="http://schemas.microsoft.com/office/drawing/2014/main" id="{4721A6C8-2D2A-794F-8E32-5E89A8BE5BE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27648" y="2392325"/>
            <a:ext cx="6536704" cy="36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2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882502" y="173310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learning (1/2)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70CAAB-86BA-0D42-B6BC-6EAF36B9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86" y="2436923"/>
            <a:ext cx="8905358" cy="26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4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882502" y="173310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learning (2/2)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875DC-06A5-844F-B1BB-9930B074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967" y="2256169"/>
            <a:ext cx="6415796" cy="425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4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882502" y="1733107"/>
            <a:ext cx="794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Weights (parameters), layers, predictions, true targets, loss function and optimizer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C645A-359A-1841-85A4-5A3B76606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93" y="2324417"/>
            <a:ext cx="8201479" cy="428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8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1509827" y="2275372"/>
            <a:ext cx="3519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Speech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Medical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30DBD-4842-CC41-842B-61CD90296930}"/>
              </a:ext>
            </a:extLst>
          </p:cNvPr>
          <p:cNvSpPr txBox="1"/>
          <p:nvPr/>
        </p:nvSpPr>
        <p:spPr>
          <a:xfrm>
            <a:off x="6393716" y="2275372"/>
            <a:ext cx="3519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 assistants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Chat 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Facial recognitions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A30FD-BEC0-7C44-8ADA-68B98AFC65C8}"/>
              </a:ext>
            </a:extLst>
          </p:cNvPr>
          <p:cNvSpPr txBox="1"/>
          <p:nvPr/>
        </p:nvSpPr>
        <p:spPr>
          <a:xfrm>
            <a:off x="1509827" y="1789819"/>
            <a:ext cx="35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Some examples</a:t>
            </a:r>
          </a:p>
        </p:txBody>
      </p:sp>
      <p:pic>
        <p:nvPicPr>
          <p:cNvPr id="7172" name="Picture 4" descr="George Floyd: Amazon bans police use of facial recognition tech - BBC News">
            <a:extLst>
              <a:ext uri="{FF2B5EF4-FFF2-40B4-BE49-F238E27FC236}">
                <a16:creationId xmlns:a16="http://schemas.microsoft.com/office/drawing/2014/main" id="{0976B0A5-828B-664B-AC03-2CC410D5F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581" y="4029698"/>
            <a:ext cx="4253024" cy="239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oe vertaal je een website met Google Translate?">
            <a:extLst>
              <a:ext uri="{FF2B5EF4-FFF2-40B4-BE49-F238E27FC236}">
                <a16:creationId xmlns:a16="http://schemas.microsoft.com/office/drawing/2014/main" id="{1C98AC1D-9BFC-B04E-83E2-5B0D37911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8789" r="10676" b="19941"/>
          <a:stretch/>
        </p:blipFill>
        <p:spPr bwMode="auto">
          <a:xfrm>
            <a:off x="8435167" y="886563"/>
            <a:ext cx="2048535" cy="90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hatbots I: De voor- en nadelen van chatbots - Nochii - Full Service Online  Marketing Amsterdam">
            <a:extLst>
              <a:ext uri="{FF2B5EF4-FFF2-40B4-BE49-F238E27FC236}">
                <a16:creationId xmlns:a16="http://schemas.microsoft.com/office/drawing/2014/main" id="{E06DDED0-59EE-6842-AF6F-F3A752662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42" y="328211"/>
            <a:ext cx="2943339" cy="164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Google Now Wat is het, waar is het voor en wat zijn de voordelen van het  gebruik ervan? - Computermanie">
            <a:extLst>
              <a:ext uri="{FF2B5EF4-FFF2-40B4-BE49-F238E27FC236}">
                <a16:creationId xmlns:a16="http://schemas.microsoft.com/office/drawing/2014/main" id="{74210C30-B056-A140-A752-DAD3BBF45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9" y="3987214"/>
            <a:ext cx="1497931" cy="262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ow-to Guide: Deep Learning for Image Recognition Applications">
            <a:extLst>
              <a:ext uri="{FF2B5EF4-FFF2-40B4-BE49-F238E27FC236}">
                <a16:creationId xmlns:a16="http://schemas.microsoft.com/office/drawing/2014/main" id="{50AE5071-C91E-0744-B19D-F3B0EEA4E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855" y="4306697"/>
            <a:ext cx="3273056" cy="138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57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744279" y="1297172"/>
            <a:ext cx="565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Landscapes: frameworks machine vs. deep learning (2017)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A9501-8DF2-BA4E-A897-33EF73320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88" y="1985480"/>
            <a:ext cx="5656292" cy="43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1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744279" y="1297172"/>
            <a:ext cx="314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Landscapes: frameworks (2020)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80706-E879-FB44-BF24-68AAEC8DA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02" y="1297172"/>
            <a:ext cx="6008598" cy="528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2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744279" y="1297172"/>
            <a:ext cx="126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recap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E5381-92F2-F349-890F-9A65171C472E}"/>
              </a:ext>
            </a:extLst>
          </p:cNvPr>
          <p:cNvSpPr txBox="1"/>
          <p:nvPr/>
        </p:nvSpPr>
        <p:spPr>
          <a:xfrm>
            <a:off x="1095153" y="2179674"/>
            <a:ext cx="7778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How are Artificial Intelligence, Machine Learning and Deep Learning related?</a:t>
            </a:r>
          </a:p>
          <a:p>
            <a:r>
              <a:rPr lang="en-NL" dirty="0"/>
              <a:t>What are the biggest differences between Machine Learning and Deep Learning?</a:t>
            </a:r>
          </a:p>
          <a:p>
            <a:r>
              <a:rPr lang="en-NL" dirty="0"/>
              <a:t>What are algorithms? </a:t>
            </a:r>
          </a:p>
          <a:p>
            <a:r>
              <a:rPr lang="en-NL" dirty="0"/>
              <a:t>What are neural networks? </a:t>
            </a:r>
          </a:p>
          <a:p>
            <a:r>
              <a:rPr lang="en-NL" dirty="0"/>
              <a:t>What kind of layers does a neural networks consist of? </a:t>
            </a:r>
          </a:p>
          <a:p>
            <a:r>
              <a:rPr lang="en-NL" dirty="0"/>
              <a:t>What is a loss function?</a:t>
            </a:r>
          </a:p>
          <a:p>
            <a:r>
              <a:rPr lang="en-NL" dirty="0"/>
              <a:t>Why an optimizer? </a:t>
            </a:r>
          </a:p>
        </p:txBody>
      </p:sp>
    </p:spTree>
    <p:extLst>
      <p:ext uri="{BB962C8B-B14F-4D97-AF65-F5344CB8AC3E}">
        <p14:creationId xmlns:p14="http://schemas.microsoft.com/office/powerpoint/2010/main" val="115672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744279" y="1297172"/>
            <a:ext cx="123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Questions?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3D49856-87B2-5B43-A423-99283037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38621" y="1898583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5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882502" y="1733107"/>
            <a:ext cx="373955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History of Artificial Intelligence (AI)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Why now?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Artificial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NL" dirty="0"/>
              <a:t>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Deep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dirty="0"/>
              <a:t>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Landscapes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Short recap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Questions?</a:t>
            </a:r>
          </a:p>
          <a:p>
            <a:pPr lvl="1"/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3663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882502" y="1733107"/>
            <a:ext cx="954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brief history…</a:t>
            </a:r>
          </a:p>
          <a:p>
            <a:endParaRPr lang="en-US" dirty="0"/>
          </a:p>
          <a:p>
            <a:r>
              <a:rPr lang="en-US" dirty="0"/>
              <a:t>Since the emergence of the first computer in the 1950s academic exploration of the concept started</a:t>
            </a:r>
          </a:p>
        </p:txBody>
      </p:sp>
      <p:pic>
        <p:nvPicPr>
          <p:cNvPr id="3074" name="Picture 2" descr="Relaisschränke des Z4-Computers, der 1950 an der ETH Zürich installiert...  | Download Scientific Diagram">
            <a:extLst>
              <a:ext uri="{FF2B5EF4-FFF2-40B4-BE49-F238E27FC236}">
                <a16:creationId xmlns:a16="http://schemas.microsoft.com/office/drawing/2014/main" id="{E10BE59A-79D1-F74F-99D8-60DC2E0FB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40" y="2877181"/>
            <a:ext cx="5241260" cy="354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F6A195-1A73-CD45-A05B-9B44F3207472}"/>
              </a:ext>
            </a:extLst>
          </p:cNvPr>
          <p:cNvSpPr txBox="1"/>
          <p:nvPr/>
        </p:nvSpPr>
        <p:spPr>
          <a:xfrm>
            <a:off x="6638261" y="3462900"/>
            <a:ext cx="454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only took off in recent years… why?</a:t>
            </a:r>
          </a:p>
        </p:txBody>
      </p:sp>
    </p:spTree>
    <p:extLst>
      <p:ext uri="{BB962C8B-B14F-4D97-AF65-F5344CB8AC3E}">
        <p14:creationId xmlns:p14="http://schemas.microsoft.com/office/powerpoint/2010/main" val="366846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Access to hardware: Moore’s law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Storage and processing of huge amount of data</a:t>
            </a:r>
          </a:p>
        </p:txBody>
      </p:sp>
      <p:pic>
        <p:nvPicPr>
          <p:cNvPr id="5124" name="Picture 4" descr="5 tips om veilig met sociale media om te gaan | Sim">
            <a:extLst>
              <a:ext uri="{FF2B5EF4-FFF2-40B4-BE49-F238E27FC236}">
                <a16:creationId xmlns:a16="http://schemas.microsoft.com/office/drawing/2014/main" id="{D52837DC-7994-7642-9A4D-9AA1DCB63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8916" y="1333822"/>
            <a:ext cx="6780700" cy="38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9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882502" y="1733107"/>
            <a:ext cx="5710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Artificial Intelligence, Machine Learning and Deep Learning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2" descr="AI vs Machine Learning vs Deep Learning – Top 6 Sites">
            <a:extLst>
              <a:ext uri="{FF2B5EF4-FFF2-40B4-BE49-F238E27FC236}">
                <a16:creationId xmlns:a16="http://schemas.microsoft.com/office/drawing/2014/main" id="{0ACF8DBE-2300-2443-92FA-CEFB20F9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46" y="2656437"/>
            <a:ext cx="7699513" cy="32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57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882502" y="1733107"/>
            <a:ext cx="19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introduction</a:t>
            </a:r>
          </a:p>
        </p:txBody>
      </p:sp>
      <p:pic>
        <p:nvPicPr>
          <p:cNvPr id="2" name="Online Media 1" descr="Introduction to Deep Learning: Machine Learning vs. Deep Learning">
            <a:hlinkClick r:id="" action="ppaction://media"/>
            <a:extLst>
              <a:ext uri="{FF2B5EF4-FFF2-40B4-BE49-F238E27FC236}">
                <a16:creationId xmlns:a16="http://schemas.microsoft.com/office/drawing/2014/main" id="{35568D0E-41B2-8443-A55F-E6E65052CAD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48293" y="2254250"/>
            <a:ext cx="7095413" cy="40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882502" y="173310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196822-D88A-E947-B802-0CF6555A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02" y="2859568"/>
            <a:ext cx="5943600" cy="203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641D33-2E57-6847-9B31-67A38CD7430C}"/>
              </a:ext>
            </a:extLst>
          </p:cNvPr>
          <p:cNvSpPr txBox="1"/>
          <p:nvPr/>
        </p:nvSpPr>
        <p:spPr>
          <a:xfrm>
            <a:off x="1488526" y="4753068"/>
            <a:ext cx="2365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1200" b="1" dirty="0">
                <a:solidFill>
                  <a:schemeClr val="accent2"/>
                </a:solidFill>
              </a:rPr>
              <a:t>Algorithms </a:t>
            </a:r>
          </a:p>
          <a:p>
            <a:pPr algn="ctr"/>
            <a:r>
              <a:rPr lang="en-NL" sz="1200" b="1" dirty="0">
                <a:solidFill>
                  <a:schemeClr val="accent2"/>
                </a:solidFill>
              </a:rPr>
              <a:t>(Artificial Neural Networks / ANN)</a:t>
            </a:r>
          </a:p>
        </p:txBody>
      </p:sp>
    </p:spTree>
    <p:extLst>
      <p:ext uri="{BB962C8B-B14F-4D97-AF65-F5344CB8AC3E}">
        <p14:creationId xmlns:p14="http://schemas.microsoft.com/office/powerpoint/2010/main" val="309666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882502" y="1733107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algorithms?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B74F9F-94F5-1141-BD12-BCE1EEEAE1C8}"/>
              </a:ext>
            </a:extLst>
          </p:cNvPr>
          <p:cNvSpPr txBox="1"/>
          <p:nvPr/>
        </p:nvSpPr>
        <p:spPr>
          <a:xfrm>
            <a:off x="882502" y="5765530"/>
            <a:ext cx="706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ANN</a:t>
            </a:r>
            <a:r>
              <a:rPr lang="en-NL" dirty="0"/>
              <a:t>: is a series of algorithms for recognizing relationships in a set of data </a:t>
            </a:r>
          </a:p>
        </p:txBody>
      </p:sp>
      <p:pic>
        <p:nvPicPr>
          <p:cNvPr id="1026" name="Picture 2" descr="Calculation processof SIMPLE algorithm | Download Scientific Diagram">
            <a:extLst>
              <a:ext uri="{FF2B5EF4-FFF2-40B4-BE49-F238E27FC236}">
                <a16:creationId xmlns:a16="http://schemas.microsoft.com/office/drawing/2014/main" id="{5D3C79F1-A043-AC4D-8989-812C7D75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79" y="2112237"/>
            <a:ext cx="2224973" cy="331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A37C46-AB03-184A-873A-230A989E9599}"/>
              </a:ext>
            </a:extLst>
          </p:cNvPr>
          <p:cNvSpPr txBox="1"/>
          <p:nvPr/>
        </p:nvSpPr>
        <p:spPr>
          <a:xfrm>
            <a:off x="795910" y="2195608"/>
            <a:ext cx="39012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algorithm is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set of instructions for solving a problem or accomplishing a task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... Every computerized device uses algorithms to perform its functions in the form of hardware- or software-based routines. (source: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Investopedia.com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579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A113D-07C7-D74E-A8BA-603A472F4D0A}"/>
              </a:ext>
            </a:extLst>
          </p:cNvPr>
          <p:cNvSpPr txBox="1"/>
          <p:nvPr/>
        </p:nvSpPr>
        <p:spPr>
          <a:xfrm>
            <a:off x="882502" y="1733107"/>
            <a:ext cx="396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Learning: what are algorithms?</a:t>
            </a:r>
          </a:p>
        </p:txBody>
      </p:sp>
      <p:pic>
        <p:nvPicPr>
          <p:cNvPr id="2050" name="Picture 2" descr="Neural network - Wikipedia">
            <a:extLst>
              <a:ext uri="{FF2B5EF4-FFF2-40B4-BE49-F238E27FC236}">
                <a16:creationId xmlns:a16="http://schemas.microsoft.com/office/drawing/2014/main" id="{D97712F9-B851-394F-A98A-2FE8A9EC0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707" y="2438399"/>
            <a:ext cx="2955472" cy="394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53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A33D7AD33705449D51A1D94AFA7FB2" ma:contentTypeVersion="12" ma:contentTypeDescription="Create a new document." ma:contentTypeScope="" ma:versionID="16af1443db44456208796e95c021c673">
  <xsd:schema xmlns:xsd="http://www.w3.org/2001/XMLSchema" xmlns:xs="http://www.w3.org/2001/XMLSchema" xmlns:p="http://schemas.microsoft.com/office/2006/metadata/properties" xmlns:ns3="edf3a2c5-3a7d-4bd3-8a5a-55eacbda1a01" xmlns:ns4="47b4e629-c236-4d63-a48b-e422f99b04e8" targetNamespace="http://schemas.microsoft.com/office/2006/metadata/properties" ma:root="true" ma:fieldsID="8f00e790baee11e4bd4df1fb62c45d0b" ns3:_="" ns4:_="">
    <xsd:import namespace="edf3a2c5-3a7d-4bd3-8a5a-55eacbda1a01"/>
    <xsd:import namespace="47b4e629-c236-4d63-a48b-e422f99b04e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3a2c5-3a7d-4bd3-8a5a-55eacbda1a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4e629-c236-4d63-a48b-e422f99b04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D16E87-E598-4B37-84BF-5473DCDCF6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23A01A6-C64E-45C9-B8F9-E55AEED264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C8A897-E6DD-4E53-BBDF-4F26738348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3a2c5-3a7d-4bd3-8a5a-55eacbda1a01"/>
    <ds:schemaRef ds:uri="47b4e629-c236-4d63-a48b-e422f99b04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377</Words>
  <Application>Microsoft Macintosh PowerPoint</Application>
  <PresentationFormat>Widescreen</PresentationFormat>
  <Paragraphs>82</Paragraphs>
  <Slides>19</Slides>
  <Notes>18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</vt:lpstr>
      <vt:lpstr>Averta Std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En-nali, Youssef</dc:creator>
  <cp:lastModifiedBy>Youssef | LibLab.nl</cp:lastModifiedBy>
  <cp:revision>170</cp:revision>
  <dcterms:created xsi:type="dcterms:W3CDTF">2020-09-19T09:19:08Z</dcterms:created>
  <dcterms:modified xsi:type="dcterms:W3CDTF">2025-02-04T15:02:52Z</dcterms:modified>
</cp:coreProperties>
</file>