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6"/>
  </p:notesMasterIdLst>
  <p:sldIdLst>
    <p:sldId id="256" r:id="rId5"/>
    <p:sldId id="329" r:id="rId6"/>
    <p:sldId id="330" r:id="rId7"/>
    <p:sldId id="332" r:id="rId8"/>
    <p:sldId id="333" r:id="rId9"/>
    <p:sldId id="359" r:id="rId10"/>
    <p:sldId id="310" r:id="rId11"/>
    <p:sldId id="360" r:id="rId12"/>
    <p:sldId id="335" r:id="rId13"/>
    <p:sldId id="334" r:id="rId14"/>
    <p:sldId id="336" r:id="rId15"/>
    <p:sldId id="337" r:id="rId16"/>
    <p:sldId id="338" r:id="rId17"/>
    <p:sldId id="339" r:id="rId18"/>
    <p:sldId id="341" r:id="rId19"/>
    <p:sldId id="342" r:id="rId20"/>
    <p:sldId id="340" r:id="rId21"/>
    <p:sldId id="343" r:id="rId22"/>
    <p:sldId id="344" r:id="rId23"/>
    <p:sldId id="345" r:id="rId24"/>
    <p:sldId id="352" r:id="rId25"/>
    <p:sldId id="353" r:id="rId26"/>
    <p:sldId id="354" r:id="rId27"/>
    <p:sldId id="355" r:id="rId28"/>
    <p:sldId id="356" r:id="rId29"/>
    <p:sldId id="357" r:id="rId30"/>
    <p:sldId id="347" r:id="rId31"/>
    <p:sldId id="348" r:id="rId32"/>
    <p:sldId id="349" r:id="rId33"/>
    <p:sldId id="350" r:id="rId34"/>
    <p:sldId id="351" r:id="rId35"/>
  </p:sldIdLst>
  <p:sldSz cx="9144000" cy="6858000" type="screen4x3"/>
  <p:notesSz cx="7559675" cy="106918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AD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E33A57-E297-409F-AA1C-AFA27D1D2A36}" v="8" dt="2023-04-17T11:40:37.875"/>
    <p1510:client id="{78AD388D-AB5B-4B0C-82EE-7F957FFC3EA4}" v="1" dt="2023-04-18T06:52:08.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8" autoAdjust="0"/>
    <p:restoredTop sz="93400" autoAdjust="0"/>
  </p:normalViewPr>
  <p:slideViewPr>
    <p:cSldViewPr snapToGrid="0">
      <p:cViewPr varScale="1">
        <p:scale>
          <a:sx n="128" d="100"/>
          <a:sy n="128" d="100"/>
        </p:scale>
        <p:origin x="17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BBEC120-BF77-4F25-BA97-5D6A7ED13B52}" type="datetimeFigureOut">
              <a:rPr lang="nl-NL" smtClean="0"/>
              <a:t>13-03-2024</a:t>
            </a:fld>
            <a:endParaRPr lang="nl-NL"/>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5DD151B-05B6-46FA-B576-0E40675CE63E}" type="slidenum">
              <a:rPr lang="nl-NL" smtClean="0"/>
              <a:t>‹#›</a:t>
            </a:fld>
            <a:endParaRPr lang="nl-NL"/>
          </a:p>
        </p:txBody>
      </p:sp>
    </p:spTree>
    <p:extLst>
      <p:ext uri="{BB962C8B-B14F-4D97-AF65-F5344CB8AC3E}">
        <p14:creationId xmlns:p14="http://schemas.microsoft.com/office/powerpoint/2010/main" val="10260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5DD151B-05B6-46FA-B576-0E40675CE63E}" type="slidenum">
              <a:rPr lang="nl-NL" smtClean="0"/>
              <a:t>1</a:t>
            </a:fld>
            <a:endParaRPr lang="nl-NL"/>
          </a:p>
        </p:txBody>
      </p:sp>
    </p:spTree>
    <p:extLst>
      <p:ext uri="{BB962C8B-B14F-4D97-AF65-F5344CB8AC3E}">
        <p14:creationId xmlns:p14="http://schemas.microsoft.com/office/powerpoint/2010/main" val="1321428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609480"/>
            <a:ext cx="7771680" cy="114228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609480"/>
            <a:ext cx="7771680" cy="114228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609480"/>
            <a:ext cx="7771680" cy="114228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079000" y="1604520"/>
            <a:ext cx="4984920" cy="3977280"/>
          </a:xfrm>
          <a:prstGeom prst="rect">
            <a:avLst/>
          </a:prstGeom>
          <a:ln>
            <a:noFill/>
          </a:ln>
        </p:spPr>
      </p:pic>
      <p:pic>
        <p:nvPicPr>
          <p:cNvPr id="38" name="Picture 37"/>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609480"/>
            <a:ext cx="7771680" cy="114228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609480"/>
            <a:ext cx="7771680" cy="114228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609480"/>
            <a:ext cx="7771680" cy="114228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609480"/>
            <a:ext cx="7771680" cy="114228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609480"/>
            <a:ext cx="7771680" cy="5296320"/>
          </a:xfrm>
          <a:prstGeom prst="rect">
            <a:avLst/>
          </a:prstGeom>
        </p:spPr>
        <p:txBody>
          <a:bodyPr lIns="0" tIns="0" rIns="0" bIns="0" anchor="ctr"/>
          <a:lstStyle/>
          <a:p>
            <a:pPr algn="ctr"/>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609480"/>
            <a:ext cx="7771680" cy="114228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609480"/>
            <a:ext cx="7771680" cy="114228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609480"/>
            <a:ext cx="7771680" cy="1142280"/>
          </a:xfrm>
          <a:prstGeom prst="rect">
            <a:avLst/>
          </a:prstGeom>
        </p:spPr>
        <p:txBody>
          <a:bodyPr lIns="0" tIns="0" rIns="0" bIns="0" anchor="ctr"/>
          <a:lstStyle/>
          <a:p>
            <a:pPr algn="ctr"/>
            <a:endParaRPr lang="nl-NL"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lang="nl-NL"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0" y="0"/>
            <a:ext cx="610920" cy="6857280"/>
          </a:xfrm>
          <a:prstGeom prst="rect">
            <a:avLst/>
          </a:prstGeom>
          <a:solidFill>
            <a:srgbClr val="CC3399"/>
          </a:solidFill>
          <a:ln>
            <a:noFill/>
          </a:ln>
        </p:spPr>
        <p:style>
          <a:lnRef idx="2">
            <a:schemeClr val="accent1">
              <a:shade val="50000"/>
            </a:schemeClr>
          </a:lnRef>
          <a:fillRef idx="1">
            <a:schemeClr val="accent1"/>
          </a:fillRef>
          <a:effectRef idx="0">
            <a:schemeClr val="accent1"/>
          </a:effectRef>
          <a:fontRef idx="minor"/>
        </p:style>
      </p:sp>
      <p:sp>
        <p:nvSpPr>
          <p:cNvPr id="6" name="CustomShape 2"/>
          <p:cNvSpPr/>
          <p:nvPr/>
        </p:nvSpPr>
        <p:spPr>
          <a:xfrm>
            <a:off x="0" y="0"/>
            <a:ext cx="9143280" cy="611280"/>
          </a:xfrm>
          <a:prstGeom prst="rect">
            <a:avLst/>
          </a:prstGeom>
          <a:solidFill>
            <a:srgbClr val="CC3399"/>
          </a:solidFill>
          <a:ln>
            <a:noFill/>
          </a:ln>
        </p:spPr>
        <p:style>
          <a:lnRef idx="2">
            <a:schemeClr val="accent1">
              <a:shade val="50000"/>
            </a:schemeClr>
          </a:lnRef>
          <a:fillRef idx="1">
            <a:schemeClr val="accent1"/>
          </a:fillRef>
          <a:effectRef idx="0">
            <a:schemeClr val="accent1"/>
          </a:effectRef>
          <a:fontRef idx="minor"/>
        </p:style>
      </p:sp>
      <p:pic>
        <p:nvPicPr>
          <p:cNvPr id="2" name="Afbeelding 5"/>
          <p:cNvPicPr/>
          <p:nvPr/>
        </p:nvPicPr>
        <p:blipFill>
          <a:blip r:embed="rId14"/>
          <a:stretch/>
        </p:blipFill>
        <p:spPr>
          <a:xfrm>
            <a:off x="-360" y="8640"/>
            <a:ext cx="611280" cy="611280"/>
          </a:xfrm>
          <a:prstGeom prst="rect">
            <a:avLst/>
          </a:prstGeom>
          <a:ln>
            <a:noFill/>
          </a:ln>
        </p:spPr>
      </p:pic>
      <p:sp>
        <p:nvSpPr>
          <p:cNvPr id="3"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nl-NL" sz="4400" b="0" strike="noStrike" spc="-1">
                <a:solidFill>
                  <a:srgbClr val="000000"/>
                </a:solidFill>
                <a:uFill>
                  <a:solidFill>
                    <a:srgbClr val="FFFFFF"/>
                  </a:solidFill>
                </a:uFill>
                <a:latin typeface="Arial"/>
              </a:rPr>
              <a:t>Click to edit the title text format</a:t>
            </a:r>
          </a:p>
        </p:txBody>
      </p:sp>
      <p:sp>
        <p:nvSpPr>
          <p:cNvPr id="4" name="PlaceHolder 4"/>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nl-NL"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nl-NL"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nl-NL"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nl-NL"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vmjP6LjGaag?feature=oembe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ideo" Target="https://www.youtube.com/embed/pj9-rr1wDhM?feature=oembe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6553080" y="6248520"/>
            <a:ext cx="1904400" cy="456480"/>
          </a:xfrm>
          <a:prstGeom prst="rect">
            <a:avLst/>
          </a:prstGeom>
          <a:noFill/>
          <a:ln>
            <a:noFill/>
          </a:ln>
        </p:spPr>
        <p:style>
          <a:lnRef idx="0">
            <a:scrgbClr r="0" g="0" b="0"/>
          </a:lnRef>
          <a:fillRef idx="0">
            <a:scrgbClr r="0" g="0" b="0"/>
          </a:fillRef>
          <a:effectRef idx="0">
            <a:scrgbClr r="0" g="0" b="0"/>
          </a:effectRef>
          <a:fontRef idx="minor"/>
        </p:style>
        <p:txBody>
          <a:bodyPr/>
          <a:lstStyle/>
          <a:p>
            <a:endParaRPr lang="nl-NL"/>
          </a:p>
        </p:txBody>
      </p:sp>
      <p:sp>
        <p:nvSpPr>
          <p:cNvPr id="118" name="CustomShape 2"/>
          <p:cNvSpPr/>
          <p:nvPr/>
        </p:nvSpPr>
        <p:spPr>
          <a:xfrm>
            <a:off x="719291" y="1590037"/>
            <a:ext cx="77716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dirty="0" err="1">
                <a:ln>
                  <a:noFill/>
                </a:ln>
                <a:solidFill>
                  <a:prstClr val="black"/>
                </a:solidFill>
                <a:effectLst/>
                <a:uLnTx/>
                <a:uFillTx/>
                <a:latin typeface="Daytona Condensed" panose="020B0506030503040204" pitchFamily="34" charset="0"/>
              </a:rPr>
              <a:t>Deep</a:t>
            </a:r>
            <a:r>
              <a:rPr kumimoji="0" lang="nl-NL" sz="4400" b="0" i="0" u="none" strike="noStrike" kern="1200" cap="none" spc="0" normalizeH="0" baseline="0" noProof="0" dirty="0">
                <a:ln>
                  <a:noFill/>
                </a:ln>
                <a:solidFill>
                  <a:prstClr val="black"/>
                </a:solidFill>
                <a:effectLst/>
                <a:uLnTx/>
                <a:uFillTx/>
                <a:latin typeface="Daytona Condensed" panose="020B0506030503040204" pitchFamily="34" charset="0"/>
              </a:rPr>
              <a:t> Learning Minor</a:t>
            </a:r>
          </a:p>
          <a:p>
            <a:pPr>
              <a:defRPr/>
            </a:pPr>
            <a:r>
              <a:rPr lang="nl-NL" sz="3200" spc="-1" dirty="0">
                <a:solidFill>
                  <a:srgbClr val="000000"/>
                </a:solidFill>
                <a:uFill>
                  <a:solidFill>
                    <a:srgbClr val="FFFFFF"/>
                  </a:solidFill>
                </a:uFill>
                <a:latin typeface="Daytona Condensed" panose="020B0506030503040204" pitchFamily="34" charset="0"/>
              </a:rPr>
              <a:t>Using pre-</a:t>
            </a:r>
            <a:r>
              <a:rPr lang="nl-NL" sz="3200" spc="-1" dirty="0" err="1">
                <a:solidFill>
                  <a:srgbClr val="000000"/>
                </a:solidFill>
                <a:uFill>
                  <a:solidFill>
                    <a:srgbClr val="FFFFFF"/>
                  </a:solidFill>
                </a:uFill>
                <a:latin typeface="Daytona Condensed" panose="020B0506030503040204" pitchFamily="34" charset="0"/>
              </a:rPr>
              <a:t>trained</a:t>
            </a:r>
            <a:r>
              <a:rPr lang="nl-NL" sz="3200" spc="-1" dirty="0">
                <a:solidFill>
                  <a:srgbClr val="000000"/>
                </a:solidFill>
                <a:uFill>
                  <a:solidFill>
                    <a:srgbClr val="FFFFFF"/>
                  </a:solidFill>
                </a:uFill>
                <a:latin typeface="Daytona Condensed" panose="020B0506030503040204" pitchFamily="34" charset="0"/>
              </a:rPr>
              <a:t> Model</a:t>
            </a:r>
          </a:p>
          <a:p>
            <a:pPr algn="ctr">
              <a:lnSpc>
                <a:spcPct val="100000"/>
              </a:lnSpc>
            </a:pPr>
            <a:endParaRPr lang="nl-NL" sz="4400" spc="-1" dirty="0">
              <a:solidFill>
                <a:srgbClr val="000000"/>
              </a:solidFill>
              <a:uFill>
                <a:solidFill>
                  <a:srgbClr val="FFFFFF"/>
                </a:solidFill>
              </a:uFill>
              <a:latin typeface="Daytona Condensed" panose="020B0506030503040204" pitchFamily="34" charset="0"/>
            </a:endParaRPr>
          </a:p>
        </p:txBody>
      </p:sp>
      <p:sp>
        <p:nvSpPr>
          <p:cNvPr id="119" name="CustomShape 3"/>
          <p:cNvSpPr/>
          <p:nvPr/>
        </p:nvSpPr>
        <p:spPr>
          <a:xfrm>
            <a:off x="685800" y="1981080"/>
            <a:ext cx="7771680" cy="4114080"/>
          </a:xfrm>
          <a:prstGeom prst="rect">
            <a:avLst/>
          </a:prstGeom>
          <a:noFill/>
          <a:ln w="9360">
            <a:noFill/>
          </a:ln>
        </p:spPr>
        <p:style>
          <a:lnRef idx="0">
            <a:scrgbClr r="0" g="0" b="0"/>
          </a:lnRef>
          <a:fillRef idx="0">
            <a:scrgbClr r="0" g="0" b="0"/>
          </a:fillRef>
          <a:effectRef idx="0">
            <a:scrgbClr r="0" g="0" b="0"/>
          </a:effectRef>
          <a:fontRef idx="minor"/>
        </p:style>
        <p:txBody>
          <a:bodyPr/>
          <a:lstStyle/>
          <a:p>
            <a:endParaRPr lang="nl-NL"/>
          </a:p>
        </p:txBody>
      </p:sp>
      <p:sp>
        <p:nvSpPr>
          <p:cNvPr id="5" name="TextBox 4">
            <a:extLst>
              <a:ext uri="{FF2B5EF4-FFF2-40B4-BE49-F238E27FC236}">
                <a16:creationId xmlns:a16="http://schemas.microsoft.com/office/drawing/2014/main" id="{8D31DE5F-7926-4A82-9164-08DE5C8253F8}"/>
              </a:ext>
            </a:extLst>
          </p:cNvPr>
          <p:cNvSpPr txBox="1"/>
          <p:nvPr/>
        </p:nvSpPr>
        <p:spPr>
          <a:xfrm>
            <a:off x="719291" y="5162764"/>
            <a:ext cx="5676900" cy="1323439"/>
          </a:xfrm>
          <a:prstGeom prst="rect">
            <a:avLst/>
          </a:prstGeom>
          <a:noFill/>
        </p:spPr>
        <p:txBody>
          <a:bodyPr wrap="square" rtlCol="0">
            <a:spAutoFit/>
          </a:bodyPr>
          <a:lstStyle/>
          <a:p>
            <a:r>
              <a:rPr lang="nl-NL" sz="2000" dirty="0" err="1">
                <a:latin typeface="Daytona Condensed Light" panose="020B0306030503040204" pitchFamily="34" charset="0"/>
              </a:rPr>
              <a:t>Lecturer</a:t>
            </a:r>
            <a:r>
              <a:rPr lang="nl-NL" sz="2000" dirty="0">
                <a:latin typeface="Daytona Condensed Light" panose="020B0306030503040204" pitchFamily="34" charset="0"/>
              </a:rPr>
              <a:t>: Youssef </a:t>
            </a:r>
            <a:r>
              <a:rPr lang="nl-NL" sz="2000" dirty="0" err="1">
                <a:latin typeface="Daytona Condensed Light" panose="020B0306030503040204" pitchFamily="34" charset="0"/>
              </a:rPr>
              <a:t>Ennali</a:t>
            </a:r>
            <a:r>
              <a:rPr lang="nl-NL" sz="2000" dirty="0">
                <a:latin typeface="Daytona Condensed Light" panose="020B0306030503040204" pitchFamily="34" charset="0"/>
              </a:rPr>
              <a:t> </a:t>
            </a:r>
          </a:p>
          <a:p>
            <a:endParaRPr lang="nl-NL" sz="2000" dirty="0">
              <a:latin typeface="Daytona Condensed Light" panose="020B0306030503040204" pitchFamily="34" charset="0"/>
            </a:endParaRPr>
          </a:p>
          <a:p>
            <a:r>
              <a:rPr lang="nl-NL" sz="2000" dirty="0" err="1">
                <a:latin typeface="Daytona Condensed Light" panose="020B0306030503040204" pitchFamily="34" charset="0"/>
              </a:rPr>
              <a:t>prepared</a:t>
            </a:r>
            <a:r>
              <a:rPr lang="nl-NL" sz="2000" dirty="0">
                <a:latin typeface="Daytona Condensed Light" panose="020B0306030503040204" pitchFamily="34" charset="0"/>
              </a:rPr>
              <a:t> </a:t>
            </a:r>
            <a:r>
              <a:rPr lang="nl-NL" sz="2000" dirty="0" err="1">
                <a:latin typeface="Daytona Condensed Light" panose="020B0306030503040204" pitchFamily="34" charset="0"/>
              </a:rPr>
              <a:t>by</a:t>
            </a:r>
            <a:r>
              <a:rPr lang="nl-NL" sz="2000" dirty="0">
                <a:latin typeface="Daytona Condensed Light" panose="020B0306030503040204" pitchFamily="34" charset="0"/>
              </a:rPr>
              <a:t>:</a:t>
            </a:r>
          </a:p>
          <a:p>
            <a:r>
              <a:rPr lang="nl-NL" sz="2000" dirty="0" err="1">
                <a:latin typeface="Daytona Condensed Light" panose="020B0306030503040204" pitchFamily="34" charset="0"/>
              </a:rPr>
              <a:t>Marya</a:t>
            </a:r>
            <a:r>
              <a:rPr lang="nl-NL" sz="2000" dirty="0">
                <a:latin typeface="Daytona Condensed Light" panose="020B0306030503040204" pitchFamily="34" charset="0"/>
              </a:rPr>
              <a:t> Butt, PhD.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87CA-C972-4136-AC65-7737FC20C327}"/>
              </a:ext>
            </a:extLst>
          </p:cNvPr>
          <p:cNvSpPr>
            <a:spLocks noGrp="1"/>
          </p:cNvSpPr>
          <p:nvPr>
            <p:ph type="title"/>
          </p:nvPr>
        </p:nvSpPr>
        <p:spPr/>
        <p:txBody>
          <a:bodyPr/>
          <a:lstStyle/>
          <a:p>
            <a:r>
              <a:rPr lang="nl-NL" sz="4000" dirty="0">
                <a:latin typeface="Abadi" panose="020B0604020104020204" pitchFamily="34" charset="0"/>
              </a:rPr>
              <a:t>Using </a:t>
            </a:r>
            <a:r>
              <a:rPr lang="nl-NL" sz="4000" dirty="0" err="1">
                <a:latin typeface="Abadi" panose="020B0604020104020204" pitchFamily="34" charset="0"/>
              </a:rPr>
              <a:t>Pretrained</a:t>
            </a:r>
            <a:r>
              <a:rPr lang="nl-NL" sz="4000" dirty="0">
                <a:latin typeface="Abadi" panose="020B0604020104020204" pitchFamily="34" charset="0"/>
              </a:rPr>
              <a:t> model</a:t>
            </a:r>
            <a:br>
              <a:rPr lang="nl-NL" sz="4000" dirty="0">
                <a:latin typeface="Abadi" panose="020B0604020104020204" pitchFamily="34" charset="0"/>
              </a:rPr>
            </a:br>
            <a:r>
              <a:rPr lang="nl-NL" sz="3600" dirty="0">
                <a:solidFill>
                  <a:schemeClr val="accent1"/>
                </a:solidFill>
                <a:latin typeface="Abadi" panose="020B0604020104020204" pitchFamily="34" charset="0"/>
              </a:rPr>
              <a:t>(Feature </a:t>
            </a:r>
            <a:r>
              <a:rPr lang="nl-NL" sz="3600" dirty="0" err="1">
                <a:solidFill>
                  <a:schemeClr val="accent1"/>
                </a:solidFill>
                <a:latin typeface="Abadi" panose="020B0604020104020204" pitchFamily="34" charset="0"/>
              </a:rPr>
              <a:t>Extraction</a:t>
            </a:r>
            <a:r>
              <a:rPr lang="nl-NL" sz="3600" dirty="0">
                <a:solidFill>
                  <a:schemeClr val="accent1"/>
                </a:solidFill>
                <a:latin typeface="Abadi" panose="020B0604020104020204" pitchFamily="34" charset="0"/>
              </a:rPr>
              <a:t>)</a:t>
            </a:r>
            <a:endParaRPr lang="nl-NL" sz="4000" dirty="0">
              <a:solidFill>
                <a:schemeClr val="accent1"/>
              </a:solidFill>
              <a:latin typeface="Abadi" panose="020B0604020104020204" pitchFamily="34" charset="0"/>
            </a:endParaRPr>
          </a:p>
        </p:txBody>
      </p:sp>
      <p:sp>
        <p:nvSpPr>
          <p:cNvPr id="3" name="Subtitle 2">
            <a:extLst>
              <a:ext uri="{FF2B5EF4-FFF2-40B4-BE49-F238E27FC236}">
                <a16:creationId xmlns:a16="http://schemas.microsoft.com/office/drawing/2014/main" id="{DA60F753-A871-45BC-A0F1-09FFF930ACFB}"/>
              </a:ext>
            </a:extLst>
          </p:cNvPr>
          <p:cNvSpPr>
            <a:spLocks noGrp="1"/>
          </p:cNvSpPr>
          <p:nvPr>
            <p:ph type="subTitle"/>
          </p:nvPr>
        </p:nvSpPr>
        <p:spPr>
          <a:xfrm>
            <a:off x="666750" y="2033780"/>
            <a:ext cx="8477250" cy="3977280"/>
          </a:xfrm>
        </p:spPr>
        <p:txBody>
          <a:bodyPr/>
          <a:lstStyle/>
          <a:p>
            <a:pPr marL="571500" indent="-571500">
              <a:buFont typeface="Arial" panose="020B0604020202020204" pitchFamily="34" charset="0"/>
              <a:buChar char="•"/>
            </a:pPr>
            <a:r>
              <a:rPr lang="nl-NL" sz="3200" dirty="0">
                <a:latin typeface="Abadi" panose="020B0604020104020204" pitchFamily="34" charset="0"/>
              </a:rPr>
              <a:t>Import </a:t>
            </a:r>
            <a:r>
              <a:rPr lang="nl-NL" sz="3200" dirty="0" err="1">
                <a:latin typeface="Abadi" panose="020B0604020104020204" pitchFamily="34" charset="0"/>
              </a:rPr>
              <a:t>pretrained</a:t>
            </a:r>
            <a:r>
              <a:rPr lang="nl-NL" sz="3200" dirty="0">
                <a:latin typeface="Abadi" panose="020B0604020104020204" pitchFamily="34" charset="0"/>
              </a:rPr>
              <a:t> model</a:t>
            </a:r>
          </a:p>
          <a:p>
            <a:pPr marL="0" indent="0">
              <a:buNone/>
            </a:pPr>
            <a:r>
              <a:rPr lang="en-US" sz="2400" dirty="0">
                <a:latin typeface="Abadi Extra Light" panose="020B0204020104020204" pitchFamily="34" charset="0"/>
              </a:rPr>
              <a:t>You can import it from the </a:t>
            </a:r>
            <a:r>
              <a:rPr lang="en-US" sz="2400" dirty="0" err="1">
                <a:solidFill>
                  <a:schemeClr val="accent1"/>
                </a:solidFill>
                <a:latin typeface="Abadi Extra Light" panose="020B0204020104020204" pitchFamily="34" charset="0"/>
              </a:rPr>
              <a:t>keras.applications</a:t>
            </a:r>
            <a:r>
              <a:rPr lang="en-US" sz="2400" dirty="0">
                <a:solidFill>
                  <a:schemeClr val="accent1"/>
                </a:solidFill>
                <a:latin typeface="Abadi Extra Light" panose="020B0204020104020204" pitchFamily="34" charset="0"/>
              </a:rPr>
              <a:t> </a:t>
            </a:r>
            <a:r>
              <a:rPr lang="en-US" sz="2400" dirty="0">
                <a:latin typeface="Abadi Extra Light" panose="020B0204020104020204" pitchFamily="34" charset="0"/>
              </a:rPr>
              <a:t>module. Many other</a:t>
            </a:r>
          </a:p>
          <a:p>
            <a:pPr marL="0" indent="0">
              <a:buNone/>
            </a:pPr>
            <a:r>
              <a:rPr lang="en-US" sz="2400" dirty="0">
                <a:latin typeface="Abadi Extra Light" panose="020B0204020104020204" pitchFamily="34" charset="0"/>
              </a:rPr>
              <a:t>image-classification models (all pretrained on the ImageNet dataset) are available as part of </a:t>
            </a:r>
            <a:r>
              <a:rPr lang="en-US" sz="2400" dirty="0" err="1">
                <a:latin typeface="Abadi Extra Light" panose="020B0204020104020204" pitchFamily="34" charset="0"/>
              </a:rPr>
              <a:t>keras.applications</a:t>
            </a:r>
            <a:r>
              <a:rPr lang="en-US" sz="2400" dirty="0">
                <a:latin typeface="Abadi Extra Light" panose="020B0204020104020204" pitchFamily="34" charset="0"/>
              </a:rPr>
              <a:t>:</a:t>
            </a:r>
          </a:p>
          <a:p>
            <a:pPr lvl="5"/>
            <a:r>
              <a:rPr lang="nl-NL" dirty="0" err="1">
                <a:latin typeface="Abadi Extra Light" panose="020B0204020104020204" pitchFamily="34" charset="0"/>
              </a:rPr>
              <a:t>Xception</a:t>
            </a:r>
            <a:endParaRPr lang="nl-NL" dirty="0">
              <a:latin typeface="Abadi Extra Light" panose="020B0204020104020204" pitchFamily="34" charset="0"/>
            </a:endParaRPr>
          </a:p>
          <a:p>
            <a:pPr lvl="5"/>
            <a:r>
              <a:rPr lang="nl-NL" dirty="0" err="1">
                <a:latin typeface="Abadi Extra Light" panose="020B0204020104020204" pitchFamily="34" charset="0"/>
              </a:rPr>
              <a:t>ResNet</a:t>
            </a:r>
            <a:endParaRPr lang="nl-NL" dirty="0">
              <a:latin typeface="Abadi Extra Light" panose="020B0204020104020204" pitchFamily="34" charset="0"/>
            </a:endParaRPr>
          </a:p>
          <a:p>
            <a:pPr lvl="5"/>
            <a:r>
              <a:rPr lang="nl-NL" dirty="0" err="1">
                <a:latin typeface="Abadi Extra Light" panose="020B0204020104020204" pitchFamily="34" charset="0"/>
              </a:rPr>
              <a:t>MobileNet</a:t>
            </a:r>
            <a:endParaRPr lang="nl-NL" dirty="0">
              <a:latin typeface="Abadi Extra Light" panose="020B0204020104020204" pitchFamily="34" charset="0"/>
            </a:endParaRPr>
          </a:p>
          <a:p>
            <a:pPr lvl="5"/>
            <a:r>
              <a:rPr lang="nl-NL" dirty="0" err="1">
                <a:latin typeface="Abadi Extra Light" panose="020B0204020104020204" pitchFamily="34" charset="0"/>
              </a:rPr>
              <a:t>EfficientNet</a:t>
            </a:r>
            <a:endParaRPr lang="nl-NL" dirty="0">
              <a:latin typeface="Abadi Extra Light" panose="020B0204020104020204" pitchFamily="34" charset="0"/>
            </a:endParaRPr>
          </a:p>
          <a:p>
            <a:pPr lvl="5"/>
            <a:r>
              <a:rPr lang="nl-NL" dirty="0" err="1">
                <a:latin typeface="Abadi Extra Light" panose="020B0204020104020204" pitchFamily="34" charset="0"/>
              </a:rPr>
              <a:t>DenseNet</a:t>
            </a:r>
            <a:endParaRPr lang="nl-NL" dirty="0">
              <a:latin typeface="Abadi Extra Light" panose="020B0204020104020204" pitchFamily="34" charset="0"/>
            </a:endParaRPr>
          </a:p>
          <a:p>
            <a:pPr lvl="1"/>
            <a:endParaRPr lang="nl-NL" sz="1800" dirty="0">
              <a:latin typeface="Abadi Extra Light" panose="020B0204020104020204" pitchFamily="34" charset="0"/>
            </a:endParaRPr>
          </a:p>
          <a:p>
            <a:pPr>
              <a:buFont typeface="Wingdings" panose="05000000000000000000" pitchFamily="2" charset="2"/>
              <a:buChar char="ü"/>
            </a:pPr>
            <a:r>
              <a:rPr lang="nl-NL" sz="2400" dirty="0">
                <a:latin typeface="Abadi Extra Light" panose="020B0204020104020204" pitchFamily="34" charset="0"/>
              </a:rPr>
              <a:t>Lets import VGG16 </a:t>
            </a:r>
            <a:r>
              <a:rPr lang="nl-NL" sz="2400" dirty="0" err="1">
                <a:latin typeface="Abadi Extra Light" panose="020B0204020104020204" pitchFamily="34" charset="0"/>
              </a:rPr>
              <a:t>pretrained</a:t>
            </a:r>
            <a:r>
              <a:rPr lang="nl-NL" sz="2400" dirty="0">
                <a:latin typeface="Abadi Extra Light" panose="020B0204020104020204" pitchFamily="34" charset="0"/>
              </a:rPr>
              <a:t> model</a:t>
            </a:r>
          </a:p>
          <a:p>
            <a:pPr marL="0" indent="0">
              <a:buNone/>
            </a:pPr>
            <a:r>
              <a:rPr lang="nl-NL" sz="2400" dirty="0" err="1">
                <a:latin typeface="Abadi" panose="020B0604020104020204" pitchFamily="34" charset="0"/>
              </a:rPr>
              <a:t>from</a:t>
            </a:r>
            <a:r>
              <a:rPr lang="nl-NL" sz="2400" dirty="0">
                <a:latin typeface="Abadi" panose="020B0604020104020204" pitchFamily="34" charset="0"/>
              </a:rPr>
              <a:t> keras.applications.vgg16 import VGG16</a:t>
            </a:r>
          </a:p>
        </p:txBody>
      </p:sp>
    </p:spTree>
    <p:extLst>
      <p:ext uri="{BB962C8B-B14F-4D97-AF65-F5344CB8AC3E}">
        <p14:creationId xmlns:p14="http://schemas.microsoft.com/office/powerpoint/2010/main" val="71719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4EDE-C138-4F29-8618-98B3583CF774}"/>
              </a:ext>
            </a:extLst>
          </p:cNvPr>
          <p:cNvSpPr>
            <a:spLocks noGrp="1"/>
          </p:cNvSpPr>
          <p:nvPr>
            <p:ph type="title"/>
          </p:nvPr>
        </p:nvSpPr>
        <p:spPr>
          <a:xfrm>
            <a:off x="685799" y="723780"/>
            <a:ext cx="8353425" cy="952620"/>
          </a:xfrm>
        </p:spPr>
        <p:txBody>
          <a:bodyPr/>
          <a:lstStyle/>
          <a:p>
            <a:r>
              <a:rPr lang="nl-NL" sz="3600" dirty="0">
                <a:latin typeface="Abadi" panose="020B0604020104020204" pitchFamily="34" charset="0"/>
              </a:rPr>
              <a:t>Using </a:t>
            </a:r>
            <a:r>
              <a:rPr lang="nl-NL" sz="3600" dirty="0" err="1">
                <a:latin typeface="Abadi" panose="020B0604020104020204" pitchFamily="34" charset="0"/>
              </a:rPr>
              <a:t>Pretrained</a:t>
            </a:r>
            <a:r>
              <a:rPr lang="nl-NL" sz="3600" dirty="0">
                <a:latin typeface="Abadi" panose="020B0604020104020204" pitchFamily="34" charset="0"/>
              </a:rPr>
              <a:t> model</a:t>
            </a:r>
            <a:br>
              <a:rPr lang="nl-NL" sz="3600" dirty="0">
                <a:latin typeface="Abadi" panose="020B0604020104020204" pitchFamily="34" charset="0"/>
              </a:rPr>
            </a:br>
            <a:r>
              <a:rPr lang="nl-NL" sz="3200" dirty="0">
                <a:solidFill>
                  <a:schemeClr val="accent1"/>
                </a:solidFill>
                <a:latin typeface="Abadi" panose="020B0604020104020204" pitchFamily="34" charset="0"/>
              </a:rPr>
              <a:t>(Feature </a:t>
            </a:r>
            <a:r>
              <a:rPr lang="nl-NL" sz="3200" dirty="0" err="1">
                <a:solidFill>
                  <a:schemeClr val="accent1"/>
                </a:solidFill>
                <a:latin typeface="Abadi" panose="020B0604020104020204" pitchFamily="34" charset="0"/>
              </a:rPr>
              <a:t>Extraction</a:t>
            </a:r>
            <a:r>
              <a:rPr lang="nl-NL" sz="3200" dirty="0">
                <a:solidFill>
                  <a:schemeClr val="accent1"/>
                </a:solidFill>
                <a:latin typeface="Abadi" panose="020B0604020104020204" pitchFamily="34" charset="0"/>
              </a:rPr>
              <a:t>)</a:t>
            </a:r>
            <a:endParaRPr lang="nl-NL" sz="4000" dirty="0">
              <a:latin typeface="Abadi" panose="020B0604020104020204" pitchFamily="34" charset="0"/>
            </a:endParaRPr>
          </a:p>
        </p:txBody>
      </p:sp>
      <p:sp>
        <p:nvSpPr>
          <p:cNvPr id="3" name="Subtitle 2">
            <a:extLst>
              <a:ext uri="{FF2B5EF4-FFF2-40B4-BE49-F238E27FC236}">
                <a16:creationId xmlns:a16="http://schemas.microsoft.com/office/drawing/2014/main" id="{969E7578-EEB8-4871-A5C6-3BE1079652E3}"/>
              </a:ext>
            </a:extLst>
          </p:cNvPr>
          <p:cNvSpPr>
            <a:spLocks noGrp="1"/>
          </p:cNvSpPr>
          <p:nvPr>
            <p:ph type="subTitle"/>
          </p:nvPr>
        </p:nvSpPr>
        <p:spPr>
          <a:xfrm>
            <a:off x="714375" y="2376045"/>
            <a:ext cx="8181976" cy="3977280"/>
          </a:xfrm>
        </p:spPr>
        <p:txBody>
          <a:bodyPr/>
          <a:lstStyle/>
          <a:p>
            <a:pPr marL="0" indent="0">
              <a:buNone/>
            </a:pPr>
            <a:r>
              <a:rPr lang="nl-NL" sz="2400" dirty="0">
                <a:latin typeface="Abadi Extra Light" panose="020B0204020104020204" pitchFamily="34" charset="0"/>
              </a:rPr>
              <a:t> </a:t>
            </a:r>
            <a:r>
              <a:rPr lang="nl-NL" sz="2400" dirty="0" err="1">
                <a:latin typeface="Abadi Extra Light" panose="020B0204020104020204" pitchFamily="34" charset="0"/>
              </a:rPr>
              <a:t>conv_base</a:t>
            </a:r>
            <a:r>
              <a:rPr lang="nl-NL" sz="2400" dirty="0">
                <a:latin typeface="Abadi Extra Light" panose="020B0204020104020204" pitchFamily="34" charset="0"/>
              </a:rPr>
              <a:t> = keras.applications.vgg16.VGG16(</a:t>
            </a:r>
          </a:p>
          <a:p>
            <a:pPr marL="0" indent="0">
              <a:buNone/>
            </a:pPr>
            <a:r>
              <a:rPr lang="nl-NL" sz="2400" dirty="0">
                <a:latin typeface="Abadi Extra Light" panose="020B0204020104020204" pitchFamily="34" charset="0"/>
              </a:rPr>
              <a:t> </a:t>
            </a:r>
            <a:r>
              <a:rPr lang="nl-NL" sz="2400" dirty="0" err="1">
                <a:latin typeface="Abadi Extra Light" panose="020B0204020104020204" pitchFamily="34" charset="0"/>
              </a:rPr>
              <a:t>weights</a:t>
            </a:r>
            <a:r>
              <a:rPr lang="nl-NL" sz="2400" dirty="0">
                <a:latin typeface="Abadi Extra Light" panose="020B0204020104020204" pitchFamily="34" charset="0"/>
              </a:rPr>
              <a:t>="imagenet",</a:t>
            </a:r>
          </a:p>
          <a:p>
            <a:pPr marL="0" indent="0">
              <a:buNone/>
            </a:pPr>
            <a:r>
              <a:rPr lang="nl-NL" sz="2400" dirty="0">
                <a:latin typeface="Abadi Extra Light" panose="020B0204020104020204" pitchFamily="34" charset="0"/>
              </a:rPr>
              <a:t> </a:t>
            </a:r>
            <a:r>
              <a:rPr lang="nl-NL" sz="2400" dirty="0" err="1">
                <a:latin typeface="Abadi Extra Light" panose="020B0204020104020204" pitchFamily="34" charset="0"/>
              </a:rPr>
              <a:t>include_top</a:t>
            </a:r>
            <a:r>
              <a:rPr lang="nl-NL" sz="2400" dirty="0">
                <a:latin typeface="Abadi Extra Light" panose="020B0204020104020204" pitchFamily="34" charset="0"/>
              </a:rPr>
              <a:t>=</a:t>
            </a:r>
            <a:r>
              <a:rPr lang="nl-NL" sz="2400" dirty="0" err="1">
                <a:latin typeface="Abadi Extra Light" panose="020B0204020104020204" pitchFamily="34" charset="0"/>
              </a:rPr>
              <a:t>False</a:t>
            </a:r>
            <a:r>
              <a:rPr lang="nl-NL" sz="2400" dirty="0">
                <a:latin typeface="Abadi Extra Light" panose="020B0204020104020204" pitchFamily="34" charset="0"/>
              </a:rPr>
              <a:t>,</a:t>
            </a:r>
          </a:p>
          <a:p>
            <a:pPr marL="0" indent="0">
              <a:buNone/>
            </a:pPr>
            <a:r>
              <a:rPr lang="nl-NL" sz="2400" dirty="0">
                <a:latin typeface="Abadi Extra Light" panose="020B0204020104020204" pitchFamily="34" charset="0"/>
              </a:rPr>
              <a:t> </a:t>
            </a:r>
            <a:r>
              <a:rPr lang="nl-NL" sz="2400" dirty="0" err="1">
                <a:latin typeface="Abadi Extra Light" panose="020B0204020104020204" pitchFamily="34" charset="0"/>
              </a:rPr>
              <a:t>input_shape</a:t>
            </a:r>
            <a:r>
              <a:rPr lang="nl-NL" sz="2400" dirty="0">
                <a:latin typeface="Abadi Extra Light" panose="020B0204020104020204" pitchFamily="34" charset="0"/>
              </a:rPr>
              <a:t>=(180, 180, 3))</a:t>
            </a:r>
          </a:p>
          <a:p>
            <a:pPr marL="0" indent="0">
              <a:buNone/>
            </a:pPr>
            <a:endParaRPr lang="nl-NL" sz="2400" dirty="0">
              <a:latin typeface="Abadi Extra Light" panose="020B0204020104020204" pitchFamily="34" charset="0"/>
            </a:endParaRPr>
          </a:p>
          <a:p>
            <a:pPr>
              <a:buFont typeface="Wingdings" panose="05000000000000000000" pitchFamily="2" charset="2"/>
              <a:buChar char="ü"/>
            </a:pPr>
            <a:r>
              <a:rPr lang="en-US" sz="2400" dirty="0">
                <a:latin typeface="Abadi" panose="020B0604020104020204" pitchFamily="34" charset="0"/>
              </a:rPr>
              <a:t>weights</a:t>
            </a:r>
            <a:r>
              <a:rPr lang="en-US" sz="2400" dirty="0">
                <a:latin typeface="Abadi Extra Light" panose="020B0204020104020204" pitchFamily="34" charset="0"/>
              </a:rPr>
              <a:t> specifies the weight checkpoint from which to initialize the model.</a:t>
            </a:r>
          </a:p>
          <a:p>
            <a:pPr>
              <a:buFont typeface="Wingdings" panose="05000000000000000000" pitchFamily="2" charset="2"/>
              <a:buChar char="ü"/>
            </a:pPr>
            <a:r>
              <a:rPr lang="en-US" sz="2400" dirty="0" err="1">
                <a:latin typeface="Abadi" panose="020B0604020104020204" pitchFamily="34" charset="0"/>
              </a:rPr>
              <a:t>include_top</a:t>
            </a:r>
            <a:r>
              <a:rPr lang="en-US" sz="2400" dirty="0">
                <a:latin typeface="Abadi" panose="020B0604020104020204" pitchFamily="34" charset="0"/>
              </a:rPr>
              <a:t> </a:t>
            </a:r>
            <a:r>
              <a:rPr lang="en-US" sz="2400" dirty="0">
                <a:latin typeface="Abadi Extra Light" panose="020B0204020104020204" pitchFamily="34" charset="0"/>
              </a:rPr>
              <a:t>refers to including (or not) the densely connected classifier on top of the network.</a:t>
            </a:r>
          </a:p>
          <a:p>
            <a:pPr>
              <a:buFont typeface="Wingdings" panose="05000000000000000000" pitchFamily="2" charset="2"/>
              <a:buChar char="ü"/>
            </a:pPr>
            <a:r>
              <a:rPr lang="en-US" sz="2400" dirty="0" err="1">
                <a:latin typeface="Abadi" panose="020B0604020104020204" pitchFamily="34" charset="0"/>
              </a:rPr>
              <a:t>input_shape</a:t>
            </a:r>
            <a:r>
              <a:rPr lang="en-US" sz="2400" dirty="0">
                <a:latin typeface="Abadi" panose="020B0604020104020204" pitchFamily="34" charset="0"/>
              </a:rPr>
              <a:t> </a:t>
            </a:r>
            <a:r>
              <a:rPr lang="en-US" sz="2400" dirty="0">
                <a:latin typeface="Abadi Extra Light" panose="020B0204020104020204" pitchFamily="34" charset="0"/>
              </a:rPr>
              <a:t>is the shape of the image tensors that we’ll feed to the network.</a:t>
            </a:r>
          </a:p>
          <a:p>
            <a:pPr marL="0" indent="0">
              <a:buNone/>
            </a:pPr>
            <a:endParaRPr lang="nl-NL" dirty="0">
              <a:latin typeface="Abadi Extra Light" panose="020B0204020104020204" pitchFamily="34" charset="0"/>
            </a:endParaRPr>
          </a:p>
        </p:txBody>
      </p:sp>
      <p:sp>
        <p:nvSpPr>
          <p:cNvPr id="5" name="TextBox 4">
            <a:extLst>
              <a:ext uri="{FF2B5EF4-FFF2-40B4-BE49-F238E27FC236}">
                <a16:creationId xmlns:a16="http://schemas.microsoft.com/office/drawing/2014/main" id="{ABC052E1-DD01-4D53-B238-4268D685C43F}"/>
              </a:ext>
            </a:extLst>
          </p:cNvPr>
          <p:cNvSpPr txBox="1"/>
          <p:nvPr/>
        </p:nvSpPr>
        <p:spPr>
          <a:xfrm>
            <a:off x="542924" y="1739384"/>
            <a:ext cx="6638925" cy="461665"/>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Abadi" panose="020B0604020104020204" pitchFamily="34" charset="0"/>
              </a:rPr>
              <a:t>Instantiating the VGG16 convolutional base</a:t>
            </a:r>
            <a:endParaRPr lang="nl-NL" sz="2400" dirty="0"/>
          </a:p>
        </p:txBody>
      </p:sp>
    </p:spTree>
    <p:extLst>
      <p:ext uri="{BB962C8B-B14F-4D97-AF65-F5344CB8AC3E}">
        <p14:creationId xmlns:p14="http://schemas.microsoft.com/office/powerpoint/2010/main" val="112505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B4ECD0-CB47-4775-A534-94ABF65BFE59}"/>
              </a:ext>
            </a:extLst>
          </p:cNvPr>
          <p:cNvSpPr txBox="1"/>
          <p:nvPr/>
        </p:nvSpPr>
        <p:spPr>
          <a:xfrm>
            <a:off x="638175" y="1743224"/>
            <a:ext cx="7515225" cy="3385542"/>
          </a:xfrm>
          <a:prstGeom prst="rect">
            <a:avLst/>
          </a:prstGeom>
          <a:noFill/>
        </p:spPr>
        <p:txBody>
          <a:bodyPr wrap="square">
            <a:spAutoFit/>
          </a:bodyPr>
          <a:lstStyle/>
          <a:p>
            <a:r>
              <a:rPr lang="nl-NL" dirty="0">
                <a:latin typeface="Abadi" panose="020B0604020104020204" pitchFamily="34" charset="0"/>
              </a:rPr>
              <a:t>&gt;&gt;&gt; </a:t>
            </a:r>
            <a:r>
              <a:rPr lang="nl-NL" dirty="0" err="1">
                <a:latin typeface="Abadi" panose="020B0604020104020204" pitchFamily="34" charset="0"/>
              </a:rPr>
              <a:t>conv_base.summary</a:t>
            </a:r>
            <a:r>
              <a:rPr lang="nl-NL" dirty="0">
                <a:latin typeface="Abadi" panose="020B0604020104020204" pitchFamily="34" charset="0"/>
              </a:rPr>
              <a:t>()</a:t>
            </a:r>
          </a:p>
          <a:p>
            <a:r>
              <a:rPr lang="nl-NL" sz="1400" dirty="0">
                <a:latin typeface="Abadi Extra Light" panose="020B0204020104020204" pitchFamily="34" charset="0"/>
              </a:rPr>
              <a:t>Model: "vgg16" </a:t>
            </a:r>
          </a:p>
          <a:p>
            <a:r>
              <a:rPr lang="nl-NL" sz="1400" dirty="0">
                <a:latin typeface="Abadi Extra Light" panose="020B0204020104020204" pitchFamily="34" charset="0"/>
              </a:rPr>
              <a:t>_________________________________________________________________</a:t>
            </a:r>
          </a:p>
          <a:p>
            <a:r>
              <a:rPr lang="nl-NL" sz="1400" dirty="0" err="1">
                <a:latin typeface="Abadi Extra Light" panose="020B0204020104020204" pitchFamily="34" charset="0"/>
              </a:rPr>
              <a:t>Layer</a:t>
            </a:r>
            <a:r>
              <a:rPr lang="nl-NL" sz="1400" dirty="0">
                <a:latin typeface="Abadi Extra Light" panose="020B0204020104020204" pitchFamily="34" charset="0"/>
              </a:rPr>
              <a:t> (type) Output </a:t>
            </a:r>
            <a:r>
              <a:rPr lang="nl-NL" sz="1400" dirty="0" err="1">
                <a:latin typeface="Abadi Extra Light" panose="020B0204020104020204" pitchFamily="34" charset="0"/>
              </a:rPr>
              <a:t>Shape</a:t>
            </a:r>
            <a:r>
              <a:rPr lang="nl-NL" sz="1400" dirty="0">
                <a:latin typeface="Abadi Extra Light" panose="020B0204020104020204" pitchFamily="34" charset="0"/>
              </a:rPr>
              <a:t> </a:t>
            </a:r>
            <a:r>
              <a:rPr lang="nl-NL" sz="1400" dirty="0" err="1">
                <a:latin typeface="Abadi Extra Light" panose="020B0204020104020204" pitchFamily="34" charset="0"/>
              </a:rPr>
              <a:t>Param</a:t>
            </a:r>
            <a:r>
              <a:rPr lang="nl-NL" sz="1400" dirty="0">
                <a:latin typeface="Abadi Extra Light" panose="020B0204020104020204" pitchFamily="34" charset="0"/>
              </a:rPr>
              <a:t> # </a:t>
            </a:r>
          </a:p>
          <a:p>
            <a:r>
              <a:rPr lang="nl-NL" sz="1400" dirty="0">
                <a:latin typeface="Abadi Extra Light" panose="020B0204020104020204" pitchFamily="34" charset="0"/>
              </a:rPr>
              <a:t>================================================</a:t>
            </a:r>
          </a:p>
          <a:p>
            <a:r>
              <a:rPr lang="nl-NL" sz="1400" dirty="0">
                <a:latin typeface="Abadi Extra Light" panose="020B0204020104020204" pitchFamily="34" charset="0"/>
              </a:rPr>
              <a:t>input_19 (</a:t>
            </a:r>
            <a:r>
              <a:rPr lang="nl-NL" sz="1400" dirty="0" err="1">
                <a:latin typeface="Abadi Extra Light" panose="020B0204020104020204" pitchFamily="34" charset="0"/>
              </a:rPr>
              <a:t>InputLayer</a:t>
            </a:r>
            <a:r>
              <a:rPr lang="nl-NL" sz="1400" dirty="0">
                <a:latin typeface="Abadi Extra Light" panose="020B0204020104020204" pitchFamily="34" charset="0"/>
              </a:rPr>
              <a:t>) [(None, 180, 180, 3)] 0 </a:t>
            </a:r>
          </a:p>
          <a:p>
            <a:r>
              <a:rPr lang="nl-NL" sz="1400" dirty="0">
                <a:latin typeface="Abadi Extra Light" panose="020B0204020104020204" pitchFamily="34" charset="0"/>
              </a:rPr>
              <a:t>_________________________________________________________________</a:t>
            </a:r>
          </a:p>
          <a:p>
            <a:r>
              <a:rPr lang="nl-NL" sz="1400" dirty="0">
                <a:latin typeface="Abadi Extra Light" panose="020B0204020104020204" pitchFamily="34" charset="0"/>
              </a:rPr>
              <a:t>block1_conv1 (Conv2D) (None, 180, 180, 64) 1792 </a:t>
            </a:r>
          </a:p>
          <a:p>
            <a:r>
              <a:rPr lang="nl-NL" sz="1400" dirty="0">
                <a:latin typeface="Abadi Extra Light" panose="020B0204020104020204" pitchFamily="34" charset="0"/>
              </a:rPr>
              <a:t>_________________________________________________________________</a:t>
            </a:r>
          </a:p>
          <a:p>
            <a:r>
              <a:rPr lang="nl-NL" sz="1400" dirty="0">
                <a:latin typeface="Abadi Extra Light" panose="020B0204020104020204" pitchFamily="34" charset="0"/>
              </a:rPr>
              <a:t>block1_conv2 (Conv2D) (None, 180, 180, 64) 36928 </a:t>
            </a:r>
          </a:p>
          <a:p>
            <a:r>
              <a:rPr lang="nl-NL" sz="1400" dirty="0">
                <a:latin typeface="Abadi Extra Light" panose="020B0204020104020204" pitchFamily="34" charset="0"/>
              </a:rPr>
              <a:t>_________________________________________________________________</a:t>
            </a:r>
          </a:p>
          <a:p>
            <a:r>
              <a:rPr lang="nl-NL" sz="1400" dirty="0">
                <a:latin typeface="Abadi Extra Light" panose="020B0204020104020204" pitchFamily="34" charset="0"/>
              </a:rPr>
              <a:t>block1_pool (MaxPooling2D) (None, 90, 90, 64) 0 </a:t>
            </a:r>
          </a:p>
          <a:p>
            <a:r>
              <a:rPr lang="nl-NL" sz="1400" dirty="0">
                <a:latin typeface="Abadi Extra Light" panose="020B0204020104020204" pitchFamily="34" charset="0"/>
              </a:rPr>
              <a:t>_________________________________________________________________</a:t>
            </a:r>
          </a:p>
          <a:p>
            <a:r>
              <a:rPr lang="nl-NL" sz="1400" dirty="0">
                <a:latin typeface="Abadi Extra Light" panose="020B0204020104020204" pitchFamily="34" charset="0"/>
              </a:rPr>
              <a:t>block2_conv1 (Conv2D) (None, 90, 90, 128) 73856 </a:t>
            </a:r>
          </a:p>
          <a:p>
            <a:r>
              <a:rPr lang="nl-NL" sz="1400" dirty="0">
                <a:latin typeface="Abadi Extra Light" panose="020B0204020104020204" pitchFamily="34" charset="0"/>
              </a:rPr>
              <a:t>________________________________________________________________</a:t>
            </a:r>
          </a:p>
        </p:txBody>
      </p:sp>
      <p:sp>
        <p:nvSpPr>
          <p:cNvPr id="7" name="TextBox 6">
            <a:extLst>
              <a:ext uri="{FF2B5EF4-FFF2-40B4-BE49-F238E27FC236}">
                <a16:creationId xmlns:a16="http://schemas.microsoft.com/office/drawing/2014/main" id="{2061E0F9-DF76-4295-82BE-02CB81CCE046}"/>
              </a:ext>
            </a:extLst>
          </p:cNvPr>
          <p:cNvSpPr txBox="1"/>
          <p:nvPr/>
        </p:nvSpPr>
        <p:spPr>
          <a:xfrm>
            <a:off x="619124" y="4952078"/>
            <a:ext cx="6696076" cy="1600438"/>
          </a:xfrm>
          <a:prstGeom prst="rect">
            <a:avLst/>
          </a:prstGeom>
          <a:noFill/>
        </p:spPr>
        <p:txBody>
          <a:bodyPr wrap="square">
            <a:spAutoFit/>
          </a:bodyPr>
          <a:lstStyle/>
          <a:p>
            <a:r>
              <a:rPr kumimoji="0" lang="en-US" sz="1400" b="0" i="0" u="none" strike="noStrike" kern="1200" cap="none" spc="0" normalizeH="0" baseline="0" noProof="0" dirty="0">
                <a:ln>
                  <a:noFill/>
                </a:ln>
                <a:solidFill>
                  <a:prstClr val="black"/>
                </a:solidFill>
                <a:effectLst/>
                <a:uLnTx/>
                <a:uFillTx/>
                <a:latin typeface="Abadi Extra Light" panose="020B0204020104020204" pitchFamily="34" charset="0"/>
              </a:rPr>
              <a:t>block2_conv2 (Conv2D) (None, 90, 90, 128) 147584 _________________________________________________________________ block2_pool (MaxPooling2D) (None, 45, 45, 128) 0 _________________________________________________________________ block3_conv1 (Conv2D) (None, 45, 45, 256) 295168 _________________________________________________________________ block3_conv2 (Conv2D) (None, 45, 45, 256) 590080 </a:t>
            </a:r>
            <a:endParaRPr lang="nl-NL" sz="1600" dirty="0"/>
          </a:p>
        </p:txBody>
      </p:sp>
      <p:sp>
        <p:nvSpPr>
          <p:cNvPr id="8" name="Title 1">
            <a:extLst>
              <a:ext uri="{FF2B5EF4-FFF2-40B4-BE49-F238E27FC236}">
                <a16:creationId xmlns:a16="http://schemas.microsoft.com/office/drawing/2014/main" id="{0EACB0F7-28F5-4C17-A1A3-13AA66C3873C}"/>
              </a:ext>
            </a:extLst>
          </p:cNvPr>
          <p:cNvSpPr txBox="1">
            <a:spLocks/>
          </p:cNvSpPr>
          <p:nvPr/>
        </p:nvSpPr>
        <p:spPr>
          <a:xfrm>
            <a:off x="590549" y="590430"/>
            <a:ext cx="8353425" cy="9526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3600" dirty="0">
                <a:latin typeface="Abadi" panose="020B0604020104020204" pitchFamily="34" charset="0"/>
              </a:rPr>
              <a:t>Using </a:t>
            </a:r>
            <a:r>
              <a:rPr lang="nl-NL" sz="3600" dirty="0" err="1">
                <a:latin typeface="Abadi" panose="020B0604020104020204" pitchFamily="34" charset="0"/>
              </a:rPr>
              <a:t>Pretrained</a:t>
            </a:r>
            <a:r>
              <a:rPr lang="nl-NL" sz="3600" dirty="0">
                <a:latin typeface="Abadi" panose="020B0604020104020204" pitchFamily="34" charset="0"/>
              </a:rPr>
              <a:t> model</a:t>
            </a:r>
            <a:br>
              <a:rPr lang="nl-NL" sz="3600" dirty="0">
                <a:latin typeface="Abadi" panose="020B0604020104020204" pitchFamily="34" charset="0"/>
              </a:rPr>
            </a:br>
            <a:r>
              <a:rPr lang="nl-NL" sz="3200" dirty="0">
                <a:solidFill>
                  <a:schemeClr val="accent1"/>
                </a:solidFill>
                <a:latin typeface="Abadi" panose="020B0604020104020204" pitchFamily="34" charset="0"/>
              </a:rPr>
              <a:t>(Feature </a:t>
            </a:r>
            <a:r>
              <a:rPr lang="nl-NL" sz="3200" dirty="0" err="1">
                <a:solidFill>
                  <a:schemeClr val="accent1"/>
                </a:solidFill>
                <a:latin typeface="Abadi" panose="020B0604020104020204" pitchFamily="34" charset="0"/>
              </a:rPr>
              <a:t>Extraction</a:t>
            </a:r>
            <a:r>
              <a:rPr lang="nl-NL" sz="3200" dirty="0">
                <a:solidFill>
                  <a:schemeClr val="accent1"/>
                </a:solidFill>
                <a:latin typeface="Abadi" panose="020B0604020104020204" pitchFamily="34" charset="0"/>
              </a:rPr>
              <a:t>)</a:t>
            </a:r>
            <a:endParaRPr lang="nl-NL" sz="4000" dirty="0">
              <a:latin typeface="Abadi" panose="020B0604020104020204" pitchFamily="34" charset="0"/>
            </a:endParaRPr>
          </a:p>
        </p:txBody>
      </p:sp>
    </p:spTree>
    <p:extLst>
      <p:ext uri="{BB962C8B-B14F-4D97-AF65-F5344CB8AC3E}">
        <p14:creationId xmlns:p14="http://schemas.microsoft.com/office/powerpoint/2010/main" val="216700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20E20A-13DA-4510-B2CC-937521E1B100}"/>
              </a:ext>
            </a:extLst>
          </p:cNvPr>
          <p:cNvSpPr txBox="1"/>
          <p:nvPr/>
        </p:nvSpPr>
        <p:spPr>
          <a:xfrm>
            <a:off x="752477" y="656064"/>
            <a:ext cx="7077074" cy="5262979"/>
          </a:xfrm>
          <a:prstGeom prst="rect">
            <a:avLst/>
          </a:prstGeom>
          <a:noFill/>
        </p:spPr>
        <p:txBody>
          <a:bodyPr wrap="square">
            <a:spAutoFit/>
          </a:bodyPr>
          <a:lstStyle/>
          <a:p>
            <a:r>
              <a:rPr lang="en-US" sz="1600" dirty="0">
                <a:latin typeface="Abadi Extra Light" panose="020B0204020104020204" pitchFamily="34" charset="0"/>
              </a:rPr>
              <a:t>_________________________________________________________________ block3_conv3 (Conv2D) (None, 45, 45, 256) 590080 _________________________________________________________________ block3_pool (MaxPooling2D) (None, 22, 22, 256) 0 _________________________________________________________________ block4_conv1 (Conv2D) (None, 22, 22, 512) 1180160 _________________________________________________________________ block4_conv2 (Conv2D) (None, 22, 22, 512) 2359808 _________________________________________________________________ block4_conv3 (Conv2D) (None, 22, 22, 512) 2359808 _________________________________________________________________ block4_pool (MaxPooling2D) (None, 11, 11, 512) 0 _________________________________________________________________ block5_conv1 (Conv2D) (None, 11, 11, 512) 2359808 _________________________________________________________________ block5_conv2 (Conv2D) (None, 11, 11, 512) 2359808 _________________________________________________________________ block5_conv3 (Conv2D) (None, 11, 11, 512) 2359808 _________________________________________________________________ block5_pool (MaxPooling2D) </a:t>
            </a:r>
            <a:r>
              <a:rPr lang="en-US" sz="1600" dirty="0">
                <a:latin typeface="Abadi" panose="020B0604020104020204" pitchFamily="34" charset="0"/>
              </a:rPr>
              <a:t>(None, 5, 5, 512) </a:t>
            </a:r>
            <a:r>
              <a:rPr lang="en-US" sz="1600" dirty="0">
                <a:latin typeface="Abadi Extra Light" panose="020B0204020104020204" pitchFamily="34" charset="0"/>
              </a:rPr>
              <a:t>0 ===================================================</a:t>
            </a:r>
            <a:endParaRPr lang="nl-NL" sz="1600" dirty="0">
              <a:latin typeface="Abadi Extra Light" panose="020B0204020104020204" pitchFamily="34" charset="0"/>
            </a:endParaRPr>
          </a:p>
        </p:txBody>
      </p:sp>
      <p:sp>
        <p:nvSpPr>
          <p:cNvPr id="5" name="TextBox 4">
            <a:extLst>
              <a:ext uri="{FF2B5EF4-FFF2-40B4-BE49-F238E27FC236}">
                <a16:creationId xmlns:a16="http://schemas.microsoft.com/office/drawing/2014/main" id="{46731DC7-6997-4A8C-A9E1-06B1E91C64CD}"/>
              </a:ext>
            </a:extLst>
          </p:cNvPr>
          <p:cNvSpPr txBox="1"/>
          <p:nvPr/>
        </p:nvSpPr>
        <p:spPr>
          <a:xfrm>
            <a:off x="742949" y="5943511"/>
            <a:ext cx="766762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badi" panose="020B0604020104020204" pitchFamily="34" charset="0"/>
              </a:rPr>
              <a:t>The final feature map has shape (5, 5, 512). That’s the feature map on top of which we’ll stick a densely connected classifier.</a:t>
            </a:r>
            <a:endParaRPr lang="nl-NL" dirty="0">
              <a:latin typeface="Abadi" panose="020B0604020104020204" pitchFamily="34" charset="0"/>
            </a:endParaRPr>
          </a:p>
        </p:txBody>
      </p:sp>
    </p:spTree>
    <p:extLst>
      <p:ext uri="{BB962C8B-B14F-4D97-AF65-F5344CB8AC3E}">
        <p14:creationId xmlns:p14="http://schemas.microsoft.com/office/powerpoint/2010/main" val="295131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EEFAFA-15B9-490E-B386-E9C2E3651F79}"/>
              </a:ext>
            </a:extLst>
          </p:cNvPr>
          <p:cNvSpPr txBox="1"/>
          <p:nvPr/>
        </p:nvSpPr>
        <p:spPr>
          <a:xfrm>
            <a:off x="600074" y="1762810"/>
            <a:ext cx="7324725" cy="46166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badi" panose="020B0604020104020204" pitchFamily="34" charset="0"/>
              </a:rPr>
              <a:t>Freeze the convolution base</a:t>
            </a:r>
            <a:endParaRPr lang="nl-NL" sz="2400" dirty="0">
              <a:latin typeface="Abadi" panose="020B0604020104020204" pitchFamily="34" charset="0"/>
            </a:endParaRPr>
          </a:p>
        </p:txBody>
      </p:sp>
      <p:sp>
        <p:nvSpPr>
          <p:cNvPr id="4" name="Title 1">
            <a:extLst>
              <a:ext uri="{FF2B5EF4-FFF2-40B4-BE49-F238E27FC236}">
                <a16:creationId xmlns:a16="http://schemas.microsoft.com/office/drawing/2014/main" id="{19F6C940-318B-406A-9EDB-B795133FCF33}"/>
              </a:ext>
            </a:extLst>
          </p:cNvPr>
          <p:cNvSpPr txBox="1">
            <a:spLocks/>
          </p:cNvSpPr>
          <p:nvPr/>
        </p:nvSpPr>
        <p:spPr>
          <a:xfrm>
            <a:off x="590549" y="590430"/>
            <a:ext cx="8353425" cy="9526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3600" dirty="0">
                <a:latin typeface="Abadi" panose="020B0604020104020204" pitchFamily="34" charset="0"/>
              </a:rPr>
              <a:t>Using </a:t>
            </a:r>
            <a:r>
              <a:rPr lang="nl-NL" sz="3600" dirty="0" err="1">
                <a:latin typeface="Abadi" panose="020B0604020104020204" pitchFamily="34" charset="0"/>
              </a:rPr>
              <a:t>Pretrained</a:t>
            </a:r>
            <a:r>
              <a:rPr lang="nl-NL" sz="3600" dirty="0">
                <a:latin typeface="Abadi" panose="020B0604020104020204" pitchFamily="34" charset="0"/>
              </a:rPr>
              <a:t> model</a:t>
            </a:r>
            <a:br>
              <a:rPr lang="nl-NL" sz="3600" dirty="0">
                <a:latin typeface="Abadi" panose="020B0604020104020204" pitchFamily="34" charset="0"/>
              </a:rPr>
            </a:br>
            <a:r>
              <a:rPr lang="nl-NL" sz="3200" dirty="0">
                <a:solidFill>
                  <a:schemeClr val="accent1"/>
                </a:solidFill>
                <a:latin typeface="Abadi" panose="020B0604020104020204" pitchFamily="34" charset="0"/>
              </a:rPr>
              <a:t>(Feature </a:t>
            </a:r>
            <a:r>
              <a:rPr lang="nl-NL" sz="3200" dirty="0" err="1">
                <a:solidFill>
                  <a:schemeClr val="accent1"/>
                </a:solidFill>
                <a:latin typeface="Abadi" panose="020B0604020104020204" pitchFamily="34" charset="0"/>
              </a:rPr>
              <a:t>Extraction</a:t>
            </a:r>
            <a:r>
              <a:rPr lang="nl-NL" sz="3200" dirty="0">
                <a:solidFill>
                  <a:schemeClr val="accent1"/>
                </a:solidFill>
                <a:latin typeface="Abadi" panose="020B0604020104020204" pitchFamily="34" charset="0"/>
              </a:rPr>
              <a:t>)</a:t>
            </a:r>
            <a:endParaRPr lang="nl-NL" sz="4000" dirty="0">
              <a:latin typeface="Abadi" panose="020B0604020104020204" pitchFamily="34" charset="0"/>
            </a:endParaRPr>
          </a:p>
        </p:txBody>
      </p:sp>
      <p:sp>
        <p:nvSpPr>
          <p:cNvPr id="6" name="TextBox 5">
            <a:extLst>
              <a:ext uri="{FF2B5EF4-FFF2-40B4-BE49-F238E27FC236}">
                <a16:creationId xmlns:a16="http://schemas.microsoft.com/office/drawing/2014/main" id="{F4FEAC02-2700-4589-A550-7907B024AA50}"/>
              </a:ext>
            </a:extLst>
          </p:cNvPr>
          <p:cNvSpPr txBox="1"/>
          <p:nvPr/>
        </p:nvSpPr>
        <p:spPr>
          <a:xfrm>
            <a:off x="647699" y="2318088"/>
            <a:ext cx="8296275" cy="2308324"/>
          </a:xfrm>
          <a:prstGeom prst="rect">
            <a:avLst/>
          </a:prstGeom>
          <a:noFill/>
        </p:spPr>
        <p:txBody>
          <a:bodyPr wrap="square">
            <a:spAutoFit/>
          </a:bodyPr>
          <a:lstStyle/>
          <a:p>
            <a:r>
              <a:rPr lang="en-US" dirty="0">
                <a:latin typeface="Abadi Extra Light" panose="020B0204020104020204" pitchFamily="34" charset="0"/>
              </a:rPr>
              <a:t>Freeze the convolutional base. Freezing a layer or set of layers means preventing their weights from being updated during training. If we don’t do this, the representations that were previously learned by the convolutional base will be modified during training</a:t>
            </a:r>
            <a:endParaRPr lang="nl-NL" dirty="0">
              <a:latin typeface="Abadi Extra Light" panose="020B0204020104020204" pitchFamily="34" charset="0"/>
            </a:endParaRPr>
          </a:p>
          <a:p>
            <a:endParaRPr lang="nl-NL" dirty="0">
              <a:latin typeface="Abadi Extra Light" panose="020B0204020104020204" pitchFamily="34" charset="0"/>
            </a:endParaRPr>
          </a:p>
          <a:p>
            <a:r>
              <a:rPr lang="nl-NL" dirty="0" err="1">
                <a:latin typeface="Abadi" panose="020B0604020104020204" pitchFamily="34" charset="0"/>
              </a:rPr>
              <a:t>conv_base.trainable</a:t>
            </a:r>
            <a:r>
              <a:rPr lang="nl-NL" dirty="0">
                <a:latin typeface="Abadi" panose="020B0604020104020204" pitchFamily="34" charset="0"/>
              </a:rPr>
              <a:t> = </a:t>
            </a:r>
            <a:r>
              <a:rPr lang="nl-NL" dirty="0" err="1">
                <a:latin typeface="Abadi" panose="020B0604020104020204" pitchFamily="34" charset="0"/>
              </a:rPr>
              <a:t>False</a:t>
            </a:r>
            <a:endParaRPr lang="nl-NL" dirty="0">
              <a:latin typeface="Abadi" panose="020B0604020104020204" pitchFamily="34" charset="0"/>
            </a:endParaRPr>
          </a:p>
          <a:p>
            <a:endParaRPr lang="nl-NL" dirty="0">
              <a:latin typeface="Abadi Extra Light" panose="020B0204020104020204" pitchFamily="34" charset="0"/>
            </a:endParaRPr>
          </a:p>
          <a:p>
            <a:pPr marL="285750" indent="-285750">
              <a:buFont typeface="Wingdings" panose="05000000000000000000" pitchFamily="2" charset="2"/>
              <a:buChar char="ü"/>
            </a:pPr>
            <a:r>
              <a:rPr lang="en-US" dirty="0">
                <a:latin typeface="Abadi" panose="020B0604020104020204" pitchFamily="34" charset="0"/>
              </a:rPr>
              <a:t>Setting trainable to False empties the list of trainable weights of the layer or model</a:t>
            </a:r>
            <a:endParaRPr lang="nl-NL" dirty="0">
              <a:latin typeface="Abadi" panose="020B0604020104020204" pitchFamily="34" charset="0"/>
            </a:endParaRPr>
          </a:p>
        </p:txBody>
      </p:sp>
    </p:spTree>
    <p:extLst>
      <p:ext uri="{BB962C8B-B14F-4D97-AF65-F5344CB8AC3E}">
        <p14:creationId xmlns:p14="http://schemas.microsoft.com/office/powerpoint/2010/main" val="410732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EEFAFA-15B9-490E-B386-E9C2E3651F79}"/>
              </a:ext>
            </a:extLst>
          </p:cNvPr>
          <p:cNvSpPr txBox="1"/>
          <p:nvPr/>
        </p:nvSpPr>
        <p:spPr>
          <a:xfrm>
            <a:off x="600074" y="1762810"/>
            <a:ext cx="7324725" cy="46166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badi" panose="020B0604020104020204" pitchFamily="34" charset="0"/>
              </a:rPr>
              <a:t>Defining the densely connected classifier</a:t>
            </a:r>
            <a:endParaRPr lang="nl-NL" sz="2400" dirty="0">
              <a:latin typeface="Abadi" panose="020B0604020104020204" pitchFamily="34" charset="0"/>
            </a:endParaRPr>
          </a:p>
        </p:txBody>
      </p:sp>
      <p:sp>
        <p:nvSpPr>
          <p:cNvPr id="4" name="Title 1">
            <a:extLst>
              <a:ext uri="{FF2B5EF4-FFF2-40B4-BE49-F238E27FC236}">
                <a16:creationId xmlns:a16="http://schemas.microsoft.com/office/drawing/2014/main" id="{19F6C940-318B-406A-9EDB-B795133FCF33}"/>
              </a:ext>
            </a:extLst>
          </p:cNvPr>
          <p:cNvSpPr txBox="1">
            <a:spLocks/>
          </p:cNvSpPr>
          <p:nvPr/>
        </p:nvSpPr>
        <p:spPr>
          <a:xfrm>
            <a:off x="590549" y="590430"/>
            <a:ext cx="8353425" cy="9526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3600" dirty="0">
                <a:latin typeface="Abadi" panose="020B0604020104020204" pitchFamily="34" charset="0"/>
              </a:rPr>
              <a:t>Using </a:t>
            </a:r>
            <a:r>
              <a:rPr lang="nl-NL" sz="3600" dirty="0" err="1">
                <a:latin typeface="Abadi" panose="020B0604020104020204" pitchFamily="34" charset="0"/>
              </a:rPr>
              <a:t>Pretrained</a:t>
            </a:r>
            <a:r>
              <a:rPr lang="nl-NL" sz="3600" dirty="0">
                <a:latin typeface="Abadi" panose="020B0604020104020204" pitchFamily="34" charset="0"/>
              </a:rPr>
              <a:t> model</a:t>
            </a:r>
            <a:br>
              <a:rPr lang="nl-NL" sz="3600" dirty="0">
                <a:latin typeface="Abadi" panose="020B0604020104020204" pitchFamily="34" charset="0"/>
              </a:rPr>
            </a:br>
            <a:r>
              <a:rPr lang="nl-NL" sz="3200" dirty="0">
                <a:solidFill>
                  <a:schemeClr val="accent1"/>
                </a:solidFill>
                <a:latin typeface="Abadi" panose="020B0604020104020204" pitchFamily="34" charset="0"/>
              </a:rPr>
              <a:t>(Feature </a:t>
            </a:r>
            <a:r>
              <a:rPr lang="nl-NL" sz="3200" dirty="0" err="1">
                <a:solidFill>
                  <a:schemeClr val="accent1"/>
                </a:solidFill>
                <a:latin typeface="Abadi" panose="020B0604020104020204" pitchFamily="34" charset="0"/>
              </a:rPr>
              <a:t>Extraction</a:t>
            </a:r>
            <a:r>
              <a:rPr lang="nl-NL" sz="3200" dirty="0">
                <a:solidFill>
                  <a:schemeClr val="accent1"/>
                </a:solidFill>
                <a:latin typeface="Abadi" panose="020B0604020104020204" pitchFamily="34" charset="0"/>
              </a:rPr>
              <a:t>)</a:t>
            </a:r>
            <a:endParaRPr lang="nl-NL" sz="4000" dirty="0">
              <a:latin typeface="Abadi" panose="020B0604020104020204" pitchFamily="34" charset="0"/>
            </a:endParaRPr>
          </a:p>
        </p:txBody>
      </p:sp>
      <p:sp>
        <p:nvSpPr>
          <p:cNvPr id="6" name="TextBox 5">
            <a:extLst>
              <a:ext uri="{FF2B5EF4-FFF2-40B4-BE49-F238E27FC236}">
                <a16:creationId xmlns:a16="http://schemas.microsoft.com/office/drawing/2014/main" id="{F4FEAC02-2700-4589-A550-7907B024AA50}"/>
              </a:ext>
            </a:extLst>
          </p:cNvPr>
          <p:cNvSpPr txBox="1"/>
          <p:nvPr/>
        </p:nvSpPr>
        <p:spPr>
          <a:xfrm>
            <a:off x="647700" y="2318088"/>
            <a:ext cx="6172200" cy="1754326"/>
          </a:xfrm>
          <a:prstGeom prst="rect">
            <a:avLst/>
          </a:prstGeom>
          <a:noFill/>
        </p:spPr>
        <p:txBody>
          <a:bodyPr wrap="square">
            <a:spAutoFit/>
          </a:bodyPr>
          <a:lstStyle/>
          <a:p>
            <a:r>
              <a:rPr lang="nl-NL" dirty="0" err="1">
                <a:latin typeface="Abadi Extra Light" panose="020B0204020104020204" pitchFamily="34" charset="0"/>
              </a:rPr>
              <a:t>inputs</a:t>
            </a:r>
            <a:r>
              <a:rPr lang="nl-NL" dirty="0">
                <a:latin typeface="Abadi Extra Light" panose="020B0204020104020204" pitchFamily="34" charset="0"/>
              </a:rPr>
              <a:t> = </a:t>
            </a:r>
            <a:r>
              <a:rPr lang="nl-NL" dirty="0" err="1">
                <a:latin typeface="Abadi Extra Light" panose="020B0204020104020204" pitchFamily="34" charset="0"/>
              </a:rPr>
              <a:t>keras.Input</a:t>
            </a:r>
            <a:r>
              <a:rPr lang="nl-NL" dirty="0">
                <a:latin typeface="Abadi Extra Light" panose="020B0204020104020204" pitchFamily="34" charset="0"/>
              </a:rPr>
              <a:t>(</a:t>
            </a:r>
            <a:r>
              <a:rPr lang="nl-NL" dirty="0" err="1">
                <a:latin typeface="Abadi Extra Light" panose="020B0204020104020204" pitchFamily="34" charset="0"/>
              </a:rPr>
              <a:t>shape</a:t>
            </a:r>
            <a:r>
              <a:rPr lang="nl-NL" dirty="0">
                <a:latin typeface="Abadi Extra Light" panose="020B0204020104020204" pitchFamily="34" charset="0"/>
              </a:rPr>
              <a:t>=(5, 5, 512))</a:t>
            </a:r>
          </a:p>
          <a:p>
            <a:r>
              <a:rPr lang="nl-NL" dirty="0">
                <a:latin typeface="Abadi Extra Light" panose="020B0204020104020204" pitchFamily="34" charset="0"/>
              </a:rPr>
              <a:t>x = </a:t>
            </a:r>
            <a:r>
              <a:rPr lang="nl-NL" dirty="0" err="1">
                <a:latin typeface="Abadi Extra Light" panose="020B0204020104020204" pitchFamily="34" charset="0"/>
              </a:rPr>
              <a:t>layers.Flatten</a:t>
            </a:r>
            <a:r>
              <a:rPr lang="nl-NL" dirty="0">
                <a:latin typeface="Abadi Extra Light" panose="020B0204020104020204" pitchFamily="34" charset="0"/>
              </a:rPr>
              <a:t>()(</a:t>
            </a:r>
            <a:r>
              <a:rPr lang="nl-NL" dirty="0" err="1">
                <a:latin typeface="Abadi Extra Light" panose="020B0204020104020204" pitchFamily="34" charset="0"/>
              </a:rPr>
              <a:t>inputs</a:t>
            </a:r>
            <a:r>
              <a:rPr lang="nl-NL" dirty="0">
                <a:latin typeface="Abadi Extra Light" panose="020B0204020104020204" pitchFamily="34" charset="0"/>
              </a:rPr>
              <a:t>) </a:t>
            </a:r>
          </a:p>
          <a:p>
            <a:r>
              <a:rPr lang="nl-NL" dirty="0">
                <a:latin typeface="Abadi Extra Light" panose="020B0204020104020204" pitchFamily="34" charset="0"/>
              </a:rPr>
              <a:t>x = </a:t>
            </a:r>
            <a:r>
              <a:rPr lang="nl-NL" dirty="0" err="1">
                <a:latin typeface="Abadi Extra Light" panose="020B0204020104020204" pitchFamily="34" charset="0"/>
              </a:rPr>
              <a:t>layers.Dense</a:t>
            </a:r>
            <a:r>
              <a:rPr lang="nl-NL" dirty="0">
                <a:latin typeface="Abadi Extra Light" panose="020B0204020104020204" pitchFamily="34" charset="0"/>
              </a:rPr>
              <a:t>(256)(x)</a:t>
            </a:r>
          </a:p>
          <a:p>
            <a:r>
              <a:rPr lang="nl-NL" dirty="0">
                <a:latin typeface="Abadi Extra Light" panose="020B0204020104020204" pitchFamily="34" charset="0"/>
              </a:rPr>
              <a:t>x = </a:t>
            </a:r>
            <a:r>
              <a:rPr lang="nl-NL" dirty="0" err="1">
                <a:latin typeface="Abadi Extra Light" panose="020B0204020104020204" pitchFamily="34" charset="0"/>
              </a:rPr>
              <a:t>layers.Dropout</a:t>
            </a:r>
            <a:r>
              <a:rPr lang="nl-NL" dirty="0">
                <a:latin typeface="Abadi Extra Light" panose="020B0204020104020204" pitchFamily="34" charset="0"/>
              </a:rPr>
              <a:t>(0.5)(x)</a:t>
            </a:r>
          </a:p>
          <a:p>
            <a:r>
              <a:rPr lang="nl-NL" dirty="0" err="1">
                <a:latin typeface="Abadi Extra Light" panose="020B0204020104020204" pitchFamily="34" charset="0"/>
              </a:rPr>
              <a:t>outputs</a:t>
            </a:r>
            <a:r>
              <a:rPr lang="nl-NL" dirty="0">
                <a:latin typeface="Abadi Extra Light" panose="020B0204020104020204" pitchFamily="34" charset="0"/>
              </a:rPr>
              <a:t> = </a:t>
            </a:r>
            <a:r>
              <a:rPr lang="nl-NL" dirty="0" err="1">
                <a:latin typeface="Abadi Extra Light" panose="020B0204020104020204" pitchFamily="34" charset="0"/>
              </a:rPr>
              <a:t>layers.Dense</a:t>
            </a:r>
            <a:r>
              <a:rPr lang="nl-NL" dirty="0">
                <a:latin typeface="Abadi Extra Light" panose="020B0204020104020204" pitchFamily="34" charset="0"/>
              </a:rPr>
              <a:t>(1, </a:t>
            </a:r>
            <a:r>
              <a:rPr lang="nl-NL" dirty="0" err="1">
                <a:latin typeface="Abadi Extra Light" panose="020B0204020104020204" pitchFamily="34" charset="0"/>
              </a:rPr>
              <a:t>activation</a:t>
            </a:r>
            <a:r>
              <a:rPr lang="nl-NL" dirty="0">
                <a:latin typeface="Abadi Extra Light" panose="020B0204020104020204" pitchFamily="34" charset="0"/>
              </a:rPr>
              <a:t>="</a:t>
            </a:r>
            <a:r>
              <a:rPr lang="nl-NL" dirty="0" err="1">
                <a:latin typeface="Abadi Extra Light" panose="020B0204020104020204" pitchFamily="34" charset="0"/>
              </a:rPr>
              <a:t>sigmoid</a:t>
            </a:r>
            <a:r>
              <a:rPr lang="nl-NL" dirty="0">
                <a:latin typeface="Abadi Extra Light" panose="020B0204020104020204" pitchFamily="34" charset="0"/>
              </a:rPr>
              <a:t>")(x)</a:t>
            </a:r>
          </a:p>
          <a:p>
            <a:r>
              <a:rPr lang="nl-NL" dirty="0">
                <a:latin typeface="Abadi Extra Light" panose="020B0204020104020204" pitchFamily="34" charset="0"/>
              </a:rPr>
              <a:t>model = </a:t>
            </a:r>
            <a:r>
              <a:rPr lang="nl-NL" dirty="0" err="1">
                <a:latin typeface="Abadi Extra Light" panose="020B0204020104020204" pitchFamily="34" charset="0"/>
              </a:rPr>
              <a:t>keras.Model</a:t>
            </a:r>
            <a:r>
              <a:rPr lang="nl-NL" dirty="0">
                <a:latin typeface="Abadi Extra Light" panose="020B0204020104020204" pitchFamily="34" charset="0"/>
              </a:rPr>
              <a:t>(</a:t>
            </a:r>
            <a:r>
              <a:rPr lang="nl-NL" dirty="0" err="1">
                <a:latin typeface="Abadi Extra Light" panose="020B0204020104020204" pitchFamily="34" charset="0"/>
              </a:rPr>
              <a:t>inputs</a:t>
            </a:r>
            <a:r>
              <a:rPr lang="nl-NL" dirty="0">
                <a:latin typeface="Abadi Extra Light" panose="020B0204020104020204" pitchFamily="34" charset="0"/>
              </a:rPr>
              <a:t>, </a:t>
            </a:r>
            <a:r>
              <a:rPr lang="nl-NL" dirty="0" err="1">
                <a:latin typeface="Abadi Extra Light" panose="020B0204020104020204" pitchFamily="34" charset="0"/>
              </a:rPr>
              <a:t>outputs</a:t>
            </a:r>
            <a:r>
              <a:rPr lang="nl-NL" dirty="0">
                <a:latin typeface="Abadi Extra Light" panose="020B0204020104020204" pitchFamily="34" charset="0"/>
              </a:rPr>
              <a:t>)</a:t>
            </a:r>
          </a:p>
        </p:txBody>
      </p:sp>
      <p:sp>
        <p:nvSpPr>
          <p:cNvPr id="8" name="TextBox 7">
            <a:extLst>
              <a:ext uri="{FF2B5EF4-FFF2-40B4-BE49-F238E27FC236}">
                <a16:creationId xmlns:a16="http://schemas.microsoft.com/office/drawing/2014/main" id="{7957A4C8-18AE-4927-BC53-DB9BA87AF5BD}"/>
              </a:ext>
            </a:extLst>
          </p:cNvPr>
          <p:cNvSpPr txBox="1"/>
          <p:nvPr/>
        </p:nvSpPr>
        <p:spPr>
          <a:xfrm>
            <a:off x="638175" y="4681835"/>
            <a:ext cx="4572000" cy="923330"/>
          </a:xfrm>
          <a:prstGeom prst="rect">
            <a:avLst/>
          </a:prstGeom>
          <a:noFill/>
        </p:spPr>
        <p:txBody>
          <a:bodyPr wrap="square">
            <a:spAutoFit/>
          </a:bodyPr>
          <a:lstStyle/>
          <a:p>
            <a:r>
              <a:rPr lang="nl-NL" dirty="0" err="1">
                <a:latin typeface="Abadi Extra Light" panose="020B0204020104020204" pitchFamily="34" charset="0"/>
              </a:rPr>
              <a:t>model.compile</a:t>
            </a:r>
            <a:r>
              <a:rPr lang="nl-NL" dirty="0">
                <a:latin typeface="Abadi Extra Light" panose="020B0204020104020204" pitchFamily="34" charset="0"/>
              </a:rPr>
              <a:t>(</a:t>
            </a:r>
            <a:r>
              <a:rPr lang="nl-NL" dirty="0" err="1">
                <a:latin typeface="Abadi Extra Light" panose="020B0204020104020204" pitchFamily="34" charset="0"/>
              </a:rPr>
              <a:t>loss</a:t>
            </a:r>
            <a:r>
              <a:rPr lang="nl-NL" dirty="0">
                <a:latin typeface="Abadi Extra Light" panose="020B0204020104020204" pitchFamily="34" charset="0"/>
              </a:rPr>
              <a:t>="</a:t>
            </a:r>
            <a:r>
              <a:rPr lang="nl-NL" dirty="0" err="1">
                <a:latin typeface="Abadi Extra Light" panose="020B0204020104020204" pitchFamily="34" charset="0"/>
              </a:rPr>
              <a:t>binary_crossentropy</a:t>
            </a:r>
            <a:r>
              <a:rPr lang="nl-NL" dirty="0">
                <a:latin typeface="Abadi Extra Light" panose="020B0204020104020204" pitchFamily="34" charset="0"/>
              </a:rPr>
              <a:t>",</a:t>
            </a:r>
          </a:p>
          <a:p>
            <a:r>
              <a:rPr lang="nl-NL" dirty="0" err="1">
                <a:latin typeface="Abadi Extra Light" panose="020B0204020104020204" pitchFamily="34" charset="0"/>
              </a:rPr>
              <a:t>optimizer</a:t>
            </a:r>
            <a:r>
              <a:rPr lang="nl-NL" dirty="0">
                <a:latin typeface="Abadi Extra Light" panose="020B0204020104020204" pitchFamily="34" charset="0"/>
              </a:rPr>
              <a:t>="</a:t>
            </a:r>
            <a:r>
              <a:rPr lang="nl-NL" dirty="0" err="1">
                <a:latin typeface="Abadi Extra Light" panose="020B0204020104020204" pitchFamily="34" charset="0"/>
              </a:rPr>
              <a:t>rmsprop</a:t>
            </a:r>
            <a:r>
              <a:rPr lang="nl-NL" dirty="0">
                <a:latin typeface="Abadi Extra Light" panose="020B0204020104020204" pitchFamily="34" charset="0"/>
              </a:rPr>
              <a:t>",</a:t>
            </a:r>
          </a:p>
          <a:p>
            <a:r>
              <a:rPr lang="nl-NL" dirty="0" err="1">
                <a:latin typeface="Abadi Extra Light" panose="020B0204020104020204" pitchFamily="34" charset="0"/>
              </a:rPr>
              <a:t>metrics</a:t>
            </a:r>
            <a:r>
              <a:rPr lang="nl-NL" dirty="0">
                <a:latin typeface="Abadi Extra Light" panose="020B0204020104020204" pitchFamily="34" charset="0"/>
              </a:rPr>
              <a:t>=["</a:t>
            </a:r>
            <a:r>
              <a:rPr lang="nl-NL" dirty="0" err="1">
                <a:latin typeface="Abadi Extra Light" panose="020B0204020104020204" pitchFamily="34" charset="0"/>
              </a:rPr>
              <a:t>accuracy</a:t>
            </a:r>
            <a:r>
              <a:rPr lang="nl-NL" dirty="0">
                <a:latin typeface="Abadi Extra Light" panose="020B0204020104020204" pitchFamily="34" charset="0"/>
              </a:rPr>
              <a:t>"])</a:t>
            </a:r>
          </a:p>
        </p:txBody>
      </p:sp>
      <p:sp>
        <p:nvSpPr>
          <p:cNvPr id="10" name="TextBox 9">
            <a:extLst>
              <a:ext uri="{FF2B5EF4-FFF2-40B4-BE49-F238E27FC236}">
                <a16:creationId xmlns:a16="http://schemas.microsoft.com/office/drawing/2014/main" id="{04CEF68C-E8C4-49D8-AF0D-DDEE52018A82}"/>
              </a:ext>
            </a:extLst>
          </p:cNvPr>
          <p:cNvSpPr txBox="1"/>
          <p:nvPr/>
        </p:nvSpPr>
        <p:spPr>
          <a:xfrm>
            <a:off x="638174" y="4206359"/>
            <a:ext cx="5686425" cy="400110"/>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Abadi" panose="020B0604020104020204" pitchFamily="34" charset="0"/>
              </a:rPr>
              <a:t>Compile the model</a:t>
            </a:r>
            <a:endParaRPr lang="nl-NL" sz="2000" dirty="0">
              <a:latin typeface="Abadi" panose="020B0604020104020204" pitchFamily="34" charset="0"/>
            </a:endParaRPr>
          </a:p>
        </p:txBody>
      </p:sp>
    </p:spTree>
    <p:extLst>
      <p:ext uri="{BB962C8B-B14F-4D97-AF65-F5344CB8AC3E}">
        <p14:creationId xmlns:p14="http://schemas.microsoft.com/office/powerpoint/2010/main" val="328102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F6C940-318B-406A-9EDB-B795133FCF33}"/>
              </a:ext>
            </a:extLst>
          </p:cNvPr>
          <p:cNvSpPr txBox="1">
            <a:spLocks/>
          </p:cNvSpPr>
          <p:nvPr/>
        </p:nvSpPr>
        <p:spPr>
          <a:xfrm>
            <a:off x="590549" y="590430"/>
            <a:ext cx="8353425" cy="9526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3600" dirty="0">
                <a:latin typeface="Abadi" panose="020B0604020104020204" pitchFamily="34" charset="0"/>
              </a:rPr>
              <a:t>Using </a:t>
            </a:r>
            <a:r>
              <a:rPr lang="nl-NL" sz="3600" dirty="0" err="1">
                <a:latin typeface="Abadi" panose="020B0604020104020204" pitchFamily="34" charset="0"/>
              </a:rPr>
              <a:t>Pretrained</a:t>
            </a:r>
            <a:r>
              <a:rPr lang="nl-NL" sz="3600" dirty="0">
                <a:latin typeface="Abadi" panose="020B0604020104020204" pitchFamily="34" charset="0"/>
              </a:rPr>
              <a:t> model</a:t>
            </a:r>
            <a:br>
              <a:rPr lang="nl-NL" sz="3600" dirty="0">
                <a:latin typeface="Abadi" panose="020B0604020104020204" pitchFamily="34" charset="0"/>
              </a:rPr>
            </a:br>
            <a:r>
              <a:rPr lang="nl-NL" sz="3200" dirty="0">
                <a:solidFill>
                  <a:schemeClr val="accent1"/>
                </a:solidFill>
                <a:latin typeface="Abadi" panose="020B0604020104020204" pitchFamily="34" charset="0"/>
              </a:rPr>
              <a:t>(Fine </a:t>
            </a:r>
            <a:r>
              <a:rPr lang="nl-NL" sz="3200" dirty="0" err="1">
                <a:solidFill>
                  <a:schemeClr val="accent1"/>
                </a:solidFill>
                <a:latin typeface="Abadi" panose="020B0604020104020204" pitchFamily="34" charset="0"/>
              </a:rPr>
              <a:t>tuning</a:t>
            </a:r>
            <a:r>
              <a:rPr lang="nl-NL" sz="3200" dirty="0">
                <a:solidFill>
                  <a:schemeClr val="accent1"/>
                </a:solidFill>
                <a:latin typeface="Abadi" panose="020B0604020104020204" pitchFamily="34" charset="0"/>
              </a:rPr>
              <a:t>)</a:t>
            </a:r>
            <a:endParaRPr lang="nl-NL" sz="4000" dirty="0">
              <a:latin typeface="Abadi" panose="020B0604020104020204" pitchFamily="34" charset="0"/>
            </a:endParaRPr>
          </a:p>
        </p:txBody>
      </p:sp>
      <p:sp>
        <p:nvSpPr>
          <p:cNvPr id="6" name="TextBox 5">
            <a:extLst>
              <a:ext uri="{FF2B5EF4-FFF2-40B4-BE49-F238E27FC236}">
                <a16:creationId xmlns:a16="http://schemas.microsoft.com/office/drawing/2014/main" id="{F4FEAC02-2700-4589-A550-7907B024AA50}"/>
              </a:ext>
            </a:extLst>
          </p:cNvPr>
          <p:cNvSpPr txBox="1"/>
          <p:nvPr/>
        </p:nvSpPr>
        <p:spPr>
          <a:xfrm>
            <a:off x="666749" y="1984713"/>
            <a:ext cx="7400925" cy="923330"/>
          </a:xfrm>
          <a:prstGeom prst="rect">
            <a:avLst/>
          </a:prstGeom>
          <a:noFill/>
        </p:spPr>
        <p:txBody>
          <a:bodyPr wrap="square">
            <a:spAutoFit/>
          </a:bodyPr>
          <a:lstStyle/>
          <a:p>
            <a:r>
              <a:rPr lang="en-US" dirty="0">
                <a:latin typeface="Abadi Extra Light" panose="020B0204020104020204" pitchFamily="34" charset="0"/>
              </a:rPr>
              <a:t>Fine-tuning consists of unfreezing a few of the top layers of a frozen model base used for feature extraction, and jointly training both the newly added part of the model (in this case, the fully connected classifier) and these top layers. </a:t>
            </a:r>
            <a:endParaRPr lang="nl-NL" dirty="0">
              <a:latin typeface="Abadi Extra Light" panose="020B0204020104020204" pitchFamily="34" charset="0"/>
            </a:endParaRPr>
          </a:p>
        </p:txBody>
      </p:sp>
      <p:grpSp>
        <p:nvGrpSpPr>
          <p:cNvPr id="11" name="Group 10">
            <a:extLst>
              <a:ext uri="{FF2B5EF4-FFF2-40B4-BE49-F238E27FC236}">
                <a16:creationId xmlns:a16="http://schemas.microsoft.com/office/drawing/2014/main" id="{DB3CDFFF-C71F-48A6-9CA3-907E49246455}"/>
              </a:ext>
            </a:extLst>
          </p:cNvPr>
          <p:cNvGrpSpPr/>
          <p:nvPr/>
        </p:nvGrpSpPr>
        <p:grpSpPr>
          <a:xfrm>
            <a:off x="890589" y="3400426"/>
            <a:ext cx="7548561" cy="2551254"/>
            <a:chOff x="747714" y="3354246"/>
            <a:chExt cx="6886575" cy="2178333"/>
          </a:xfrm>
        </p:grpSpPr>
        <p:pic>
          <p:nvPicPr>
            <p:cNvPr id="5" name="Picture 4">
              <a:extLst>
                <a:ext uri="{FF2B5EF4-FFF2-40B4-BE49-F238E27FC236}">
                  <a16:creationId xmlns:a16="http://schemas.microsoft.com/office/drawing/2014/main" id="{126DF75E-1CBD-4FA8-B7FC-B54E50C6A889}"/>
                </a:ext>
              </a:extLst>
            </p:cNvPr>
            <p:cNvPicPr>
              <a:picLocks noChangeAspect="1"/>
            </p:cNvPicPr>
            <p:nvPr/>
          </p:nvPicPr>
          <p:blipFill rotWithShape="1">
            <a:blip r:embed="rId2"/>
            <a:srcRect l="-882" t="48195" r="882"/>
            <a:stretch/>
          </p:blipFill>
          <p:spPr>
            <a:xfrm rot="16200000">
              <a:off x="4778236" y="2676525"/>
              <a:ext cx="2159282" cy="3552825"/>
            </a:xfrm>
            <a:prstGeom prst="rect">
              <a:avLst/>
            </a:prstGeom>
          </p:spPr>
        </p:pic>
        <p:pic>
          <p:nvPicPr>
            <p:cNvPr id="9" name="Picture 8">
              <a:extLst>
                <a:ext uri="{FF2B5EF4-FFF2-40B4-BE49-F238E27FC236}">
                  <a16:creationId xmlns:a16="http://schemas.microsoft.com/office/drawing/2014/main" id="{1BD7CC81-5D10-4BEF-9CD8-1951DC8D6813}"/>
                </a:ext>
              </a:extLst>
            </p:cNvPr>
            <p:cNvPicPr>
              <a:picLocks noChangeAspect="1"/>
            </p:cNvPicPr>
            <p:nvPr/>
          </p:nvPicPr>
          <p:blipFill rotWithShape="1">
            <a:blip r:embed="rId2"/>
            <a:srcRect b="51250"/>
            <a:stretch/>
          </p:blipFill>
          <p:spPr>
            <a:xfrm rot="16200000">
              <a:off x="1339711" y="2762249"/>
              <a:ext cx="2159282" cy="3343275"/>
            </a:xfrm>
            <a:prstGeom prst="rect">
              <a:avLst/>
            </a:prstGeom>
          </p:spPr>
        </p:pic>
      </p:grpSp>
      <p:sp>
        <p:nvSpPr>
          <p:cNvPr id="12" name="TextBox 11">
            <a:extLst>
              <a:ext uri="{FF2B5EF4-FFF2-40B4-BE49-F238E27FC236}">
                <a16:creationId xmlns:a16="http://schemas.microsoft.com/office/drawing/2014/main" id="{191B3059-C832-44E6-8845-D00C36B718CF}"/>
              </a:ext>
            </a:extLst>
          </p:cNvPr>
          <p:cNvSpPr txBox="1"/>
          <p:nvPr/>
        </p:nvSpPr>
        <p:spPr>
          <a:xfrm>
            <a:off x="1152525" y="3800475"/>
            <a:ext cx="1133476" cy="818495"/>
          </a:xfrm>
          <a:prstGeom prst="rect">
            <a:avLst/>
          </a:prstGeom>
          <a:solidFill>
            <a:schemeClr val="bg1"/>
          </a:solidFill>
        </p:spPr>
        <p:txBody>
          <a:bodyPr wrap="square" rtlCol="0">
            <a:noAutofit/>
          </a:bodyPr>
          <a:lstStyle/>
          <a:p>
            <a:r>
              <a:rPr lang="nl-NL" sz="1400" dirty="0" err="1">
                <a:latin typeface="Agency FB" panose="020B0503020202020204" pitchFamily="34" charset="0"/>
                <a:cs typeface="Cavolini" panose="03000502040302020204" pitchFamily="66" charset="0"/>
              </a:rPr>
              <a:t>Conv</a:t>
            </a:r>
            <a:r>
              <a:rPr lang="nl-NL" sz="1400" dirty="0">
                <a:latin typeface="Agency FB" panose="020B0503020202020204" pitchFamily="34" charset="0"/>
                <a:cs typeface="Cavolini" panose="03000502040302020204" pitchFamily="66" charset="0"/>
              </a:rPr>
              <a:t> Block 1:</a:t>
            </a:r>
          </a:p>
          <a:p>
            <a:r>
              <a:rPr lang="nl-NL" sz="1400" dirty="0" err="1">
                <a:latin typeface="Agency FB" panose="020B0503020202020204" pitchFamily="34" charset="0"/>
                <a:cs typeface="Cavolini" panose="03000502040302020204" pitchFamily="66" charset="0"/>
              </a:rPr>
              <a:t>Frozen</a:t>
            </a:r>
            <a:endParaRPr lang="nl-NL" sz="1400" dirty="0">
              <a:latin typeface="Agency FB" panose="020B0503020202020204" pitchFamily="34" charset="0"/>
              <a:cs typeface="Cavolini" panose="03000502040302020204" pitchFamily="66" charset="0"/>
            </a:endParaRPr>
          </a:p>
        </p:txBody>
      </p:sp>
      <p:sp>
        <p:nvSpPr>
          <p:cNvPr id="13" name="TextBox 12">
            <a:extLst>
              <a:ext uri="{FF2B5EF4-FFF2-40B4-BE49-F238E27FC236}">
                <a16:creationId xmlns:a16="http://schemas.microsoft.com/office/drawing/2014/main" id="{E7A5973F-81BC-4300-93B4-FC0A7CEF5730}"/>
              </a:ext>
            </a:extLst>
          </p:cNvPr>
          <p:cNvSpPr txBox="1"/>
          <p:nvPr/>
        </p:nvSpPr>
        <p:spPr>
          <a:xfrm>
            <a:off x="2247900" y="3810000"/>
            <a:ext cx="1133476" cy="818495"/>
          </a:xfrm>
          <a:prstGeom prst="rect">
            <a:avLst/>
          </a:prstGeom>
          <a:solidFill>
            <a:schemeClr val="bg1"/>
          </a:solidFill>
        </p:spPr>
        <p:txBody>
          <a:bodyPr wrap="square" rtlCol="0">
            <a:noAutofit/>
          </a:bodyPr>
          <a:lstStyle/>
          <a:p>
            <a:r>
              <a:rPr lang="nl-NL" sz="1400" dirty="0" err="1">
                <a:latin typeface="Agency FB" panose="020B0503020202020204" pitchFamily="34" charset="0"/>
                <a:cs typeface="Cavolini" panose="03000502040302020204" pitchFamily="66" charset="0"/>
              </a:rPr>
              <a:t>Conv</a:t>
            </a:r>
            <a:r>
              <a:rPr lang="nl-NL" sz="1400" dirty="0">
                <a:latin typeface="Agency FB" panose="020B0503020202020204" pitchFamily="34" charset="0"/>
                <a:cs typeface="Cavolini" panose="03000502040302020204" pitchFamily="66" charset="0"/>
              </a:rPr>
              <a:t> Block 2:</a:t>
            </a:r>
          </a:p>
          <a:p>
            <a:r>
              <a:rPr lang="nl-NL" sz="1400" dirty="0" err="1">
                <a:latin typeface="Agency FB" panose="020B0503020202020204" pitchFamily="34" charset="0"/>
                <a:cs typeface="Cavolini" panose="03000502040302020204" pitchFamily="66" charset="0"/>
              </a:rPr>
              <a:t>Frozen</a:t>
            </a:r>
            <a:endParaRPr lang="nl-NL" sz="1400" dirty="0">
              <a:latin typeface="Agency FB" panose="020B0503020202020204" pitchFamily="34" charset="0"/>
              <a:cs typeface="Cavolini" panose="03000502040302020204" pitchFamily="66" charset="0"/>
            </a:endParaRPr>
          </a:p>
        </p:txBody>
      </p:sp>
      <p:sp>
        <p:nvSpPr>
          <p:cNvPr id="14" name="TextBox 13">
            <a:extLst>
              <a:ext uri="{FF2B5EF4-FFF2-40B4-BE49-F238E27FC236}">
                <a16:creationId xmlns:a16="http://schemas.microsoft.com/office/drawing/2014/main" id="{110C1B84-38FE-4DB4-A656-ACE34B0B25E8}"/>
              </a:ext>
            </a:extLst>
          </p:cNvPr>
          <p:cNvSpPr txBox="1"/>
          <p:nvPr/>
        </p:nvSpPr>
        <p:spPr>
          <a:xfrm>
            <a:off x="3400425" y="3790950"/>
            <a:ext cx="1133476" cy="818495"/>
          </a:xfrm>
          <a:prstGeom prst="rect">
            <a:avLst/>
          </a:prstGeom>
          <a:solidFill>
            <a:schemeClr val="bg1"/>
          </a:solidFill>
        </p:spPr>
        <p:txBody>
          <a:bodyPr wrap="square" rtlCol="0">
            <a:noAutofit/>
          </a:bodyPr>
          <a:lstStyle/>
          <a:p>
            <a:r>
              <a:rPr lang="nl-NL" sz="1400" dirty="0" err="1">
                <a:latin typeface="Agency FB" panose="020B0503020202020204" pitchFamily="34" charset="0"/>
                <a:cs typeface="Cavolini" panose="03000502040302020204" pitchFamily="66" charset="0"/>
              </a:rPr>
              <a:t>Conv</a:t>
            </a:r>
            <a:r>
              <a:rPr lang="nl-NL" sz="1400" dirty="0">
                <a:latin typeface="Agency FB" panose="020B0503020202020204" pitchFamily="34" charset="0"/>
                <a:cs typeface="Cavolini" panose="03000502040302020204" pitchFamily="66" charset="0"/>
              </a:rPr>
              <a:t> Block 3:</a:t>
            </a:r>
          </a:p>
          <a:p>
            <a:r>
              <a:rPr lang="nl-NL" sz="1400" dirty="0" err="1">
                <a:latin typeface="Agency FB" panose="020B0503020202020204" pitchFamily="34" charset="0"/>
                <a:cs typeface="Cavolini" panose="03000502040302020204" pitchFamily="66" charset="0"/>
              </a:rPr>
              <a:t>Frozen</a:t>
            </a:r>
            <a:endParaRPr lang="nl-NL" sz="1400" dirty="0">
              <a:latin typeface="Agency FB" panose="020B0503020202020204" pitchFamily="34" charset="0"/>
              <a:cs typeface="Cavolini" panose="03000502040302020204" pitchFamily="66" charset="0"/>
            </a:endParaRPr>
          </a:p>
        </p:txBody>
      </p:sp>
      <p:sp>
        <p:nvSpPr>
          <p:cNvPr id="15" name="TextBox 14">
            <a:extLst>
              <a:ext uri="{FF2B5EF4-FFF2-40B4-BE49-F238E27FC236}">
                <a16:creationId xmlns:a16="http://schemas.microsoft.com/office/drawing/2014/main" id="{BA713BE8-9E36-4964-B3E1-19A1C772D1F5}"/>
              </a:ext>
            </a:extLst>
          </p:cNvPr>
          <p:cNvSpPr txBox="1"/>
          <p:nvPr/>
        </p:nvSpPr>
        <p:spPr>
          <a:xfrm>
            <a:off x="4781550" y="3800475"/>
            <a:ext cx="1133476" cy="818495"/>
          </a:xfrm>
          <a:prstGeom prst="rect">
            <a:avLst/>
          </a:prstGeom>
          <a:solidFill>
            <a:schemeClr val="bg1"/>
          </a:solidFill>
        </p:spPr>
        <p:txBody>
          <a:bodyPr wrap="square" rtlCol="0">
            <a:noAutofit/>
          </a:bodyPr>
          <a:lstStyle/>
          <a:p>
            <a:r>
              <a:rPr lang="nl-NL" sz="1400" dirty="0" err="1">
                <a:latin typeface="Agency FB" panose="020B0503020202020204" pitchFamily="34" charset="0"/>
                <a:cs typeface="Cavolini" panose="03000502040302020204" pitchFamily="66" charset="0"/>
              </a:rPr>
              <a:t>Conv</a:t>
            </a:r>
            <a:r>
              <a:rPr lang="nl-NL" sz="1400" dirty="0">
                <a:latin typeface="Agency FB" panose="020B0503020202020204" pitchFamily="34" charset="0"/>
                <a:cs typeface="Cavolini" panose="03000502040302020204" pitchFamily="66" charset="0"/>
              </a:rPr>
              <a:t> Block 4:</a:t>
            </a:r>
          </a:p>
          <a:p>
            <a:r>
              <a:rPr lang="nl-NL" sz="1400" dirty="0" err="1">
                <a:latin typeface="Agency FB" panose="020B0503020202020204" pitchFamily="34" charset="0"/>
                <a:cs typeface="Cavolini" panose="03000502040302020204" pitchFamily="66" charset="0"/>
              </a:rPr>
              <a:t>Frozen</a:t>
            </a:r>
            <a:endParaRPr lang="nl-NL" sz="1400" dirty="0">
              <a:latin typeface="Agency FB" panose="020B0503020202020204" pitchFamily="34" charset="0"/>
              <a:cs typeface="Cavolini" panose="03000502040302020204" pitchFamily="66" charset="0"/>
            </a:endParaRPr>
          </a:p>
        </p:txBody>
      </p:sp>
      <p:sp>
        <p:nvSpPr>
          <p:cNvPr id="16" name="TextBox 15">
            <a:extLst>
              <a:ext uri="{FF2B5EF4-FFF2-40B4-BE49-F238E27FC236}">
                <a16:creationId xmlns:a16="http://schemas.microsoft.com/office/drawing/2014/main" id="{FFB23D8F-7FF4-431B-928F-800800978550}"/>
              </a:ext>
            </a:extLst>
          </p:cNvPr>
          <p:cNvSpPr txBox="1"/>
          <p:nvPr/>
        </p:nvSpPr>
        <p:spPr>
          <a:xfrm>
            <a:off x="6276975" y="3771900"/>
            <a:ext cx="1133476" cy="818495"/>
          </a:xfrm>
          <a:prstGeom prst="rect">
            <a:avLst/>
          </a:prstGeom>
          <a:solidFill>
            <a:schemeClr val="bg1"/>
          </a:solidFill>
        </p:spPr>
        <p:txBody>
          <a:bodyPr wrap="square" rtlCol="0">
            <a:noAutofit/>
          </a:bodyPr>
          <a:lstStyle/>
          <a:p>
            <a:r>
              <a:rPr lang="nl-NL" sz="1400" dirty="0">
                <a:solidFill>
                  <a:srgbClr val="FF0000"/>
                </a:solidFill>
                <a:latin typeface="Agency FB" panose="020B0503020202020204" pitchFamily="34" charset="0"/>
                <a:cs typeface="Cavolini" panose="03000502040302020204" pitchFamily="66" charset="0"/>
              </a:rPr>
              <a:t>Fine tune</a:t>
            </a:r>
          </a:p>
          <a:p>
            <a:r>
              <a:rPr lang="nl-NL" sz="1400" dirty="0" err="1">
                <a:solidFill>
                  <a:srgbClr val="FF0000"/>
                </a:solidFill>
                <a:latin typeface="Agency FB" panose="020B0503020202020204" pitchFamily="34" charset="0"/>
                <a:cs typeface="Cavolini" panose="03000502040302020204" pitchFamily="66" charset="0"/>
              </a:rPr>
              <a:t>Conv</a:t>
            </a:r>
            <a:r>
              <a:rPr lang="nl-NL" sz="1400" dirty="0">
                <a:solidFill>
                  <a:srgbClr val="FF0000"/>
                </a:solidFill>
                <a:latin typeface="Agency FB" panose="020B0503020202020204" pitchFamily="34" charset="0"/>
                <a:cs typeface="Cavolini" panose="03000502040302020204" pitchFamily="66" charset="0"/>
              </a:rPr>
              <a:t> block 5</a:t>
            </a:r>
          </a:p>
        </p:txBody>
      </p:sp>
      <p:sp>
        <p:nvSpPr>
          <p:cNvPr id="17" name="TextBox 16">
            <a:extLst>
              <a:ext uri="{FF2B5EF4-FFF2-40B4-BE49-F238E27FC236}">
                <a16:creationId xmlns:a16="http://schemas.microsoft.com/office/drawing/2014/main" id="{0612AEAE-24CF-428E-AB68-D6F90A3EBA21}"/>
              </a:ext>
            </a:extLst>
          </p:cNvPr>
          <p:cNvSpPr txBox="1"/>
          <p:nvPr/>
        </p:nvSpPr>
        <p:spPr>
          <a:xfrm>
            <a:off x="7439025" y="3771900"/>
            <a:ext cx="1133476" cy="818495"/>
          </a:xfrm>
          <a:prstGeom prst="rect">
            <a:avLst/>
          </a:prstGeom>
          <a:solidFill>
            <a:schemeClr val="bg1"/>
          </a:solidFill>
        </p:spPr>
        <p:txBody>
          <a:bodyPr wrap="square" rtlCol="0">
            <a:noAutofit/>
          </a:bodyPr>
          <a:lstStyle/>
          <a:p>
            <a:r>
              <a:rPr lang="nl-NL" sz="1400" dirty="0">
                <a:solidFill>
                  <a:srgbClr val="FF0000"/>
                </a:solidFill>
                <a:latin typeface="Agency FB" panose="020B0503020202020204" pitchFamily="34" charset="0"/>
                <a:cs typeface="Cavolini" panose="03000502040302020204" pitchFamily="66" charset="0"/>
              </a:rPr>
              <a:t>Fine tune </a:t>
            </a:r>
            <a:r>
              <a:rPr lang="nl-NL" sz="1400" dirty="0" err="1">
                <a:solidFill>
                  <a:srgbClr val="FF0000"/>
                </a:solidFill>
                <a:latin typeface="Agency FB" panose="020B0503020202020204" pitchFamily="34" charset="0"/>
                <a:cs typeface="Cavolini" panose="03000502040302020204" pitchFamily="66" charset="0"/>
              </a:rPr>
              <a:t>our</a:t>
            </a:r>
            <a:r>
              <a:rPr lang="nl-NL" sz="1400" dirty="0">
                <a:solidFill>
                  <a:srgbClr val="FF0000"/>
                </a:solidFill>
                <a:latin typeface="Agency FB" panose="020B0503020202020204" pitchFamily="34" charset="0"/>
                <a:cs typeface="Cavolini" panose="03000502040302020204" pitchFamily="66" charset="0"/>
              </a:rPr>
              <a:t> </a:t>
            </a:r>
            <a:r>
              <a:rPr lang="nl-NL" sz="1400" dirty="0" err="1">
                <a:solidFill>
                  <a:srgbClr val="FF0000"/>
                </a:solidFill>
                <a:latin typeface="Agency FB" panose="020B0503020202020204" pitchFamily="34" charset="0"/>
                <a:cs typeface="Cavolini" panose="03000502040302020204" pitchFamily="66" charset="0"/>
              </a:rPr>
              <a:t>fully-connected</a:t>
            </a:r>
            <a:r>
              <a:rPr lang="nl-NL" sz="1400" dirty="0">
                <a:solidFill>
                  <a:srgbClr val="FF0000"/>
                </a:solidFill>
                <a:latin typeface="Agency FB" panose="020B0503020202020204" pitchFamily="34" charset="0"/>
                <a:cs typeface="Cavolini" panose="03000502040302020204" pitchFamily="66" charset="0"/>
              </a:rPr>
              <a:t> </a:t>
            </a:r>
            <a:r>
              <a:rPr lang="nl-NL" sz="1400" dirty="0" err="1">
                <a:solidFill>
                  <a:srgbClr val="FF0000"/>
                </a:solidFill>
                <a:latin typeface="Agency FB" panose="020B0503020202020204" pitchFamily="34" charset="0"/>
                <a:cs typeface="Cavolini" panose="03000502040302020204" pitchFamily="66" charset="0"/>
              </a:rPr>
              <a:t>classifier</a:t>
            </a:r>
            <a:endParaRPr lang="nl-NL" sz="1400" dirty="0">
              <a:solidFill>
                <a:srgbClr val="FF0000"/>
              </a:solidFill>
              <a:latin typeface="Agency FB" panose="020B0503020202020204" pitchFamily="34" charset="0"/>
              <a:cs typeface="Cavolini" panose="03000502040302020204" pitchFamily="66" charset="0"/>
            </a:endParaRPr>
          </a:p>
        </p:txBody>
      </p:sp>
    </p:spTree>
    <p:extLst>
      <p:ext uri="{BB962C8B-B14F-4D97-AF65-F5344CB8AC3E}">
        <p14:creationId xmlns:p14="http://schemas.microsoft.com/office/powerpoint/2010/main" val="43754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4B12-636B-4D3A-9D32-97E7F0DAA7FB}"/>
              </a:ext>
            </a:extLst>
          </p:cNvPr>
          <p:cNvSpPr>
            <a:spLocks noGrp="1"/>
          </p:cNvSpPr>
          <p:nvPr>
            <p:ph type="title"/>
          </p:nvPr>
        </p:nvSpPr>
        <p:spPr/>
        <p:txBody>
          <a:bodyPr/>
          <a:lstStyle/>
          <a:p>
            <a:r>
              <a:rPr lang="nl-NL" dirty="0">
                <a:latin typeface="Abadi" panose="020B0604020104020204" pitchFamily="34" charset="0"/>
              </a:rPr>
              <a:t>Steps </a:t>
            </a:r>
            <a:r>
              <a:rPr lang="nl-NL" dirty="0" err="1">
                <a:latin typeface="Abadi" panose="020B0604020104020204" pitchFamily="34" charset="0"/>
              </a:rPr>
              <a:t>for</a:t>
            </a:r>
            <a:r>
              <a:rPr lang="nl-NL" dirty="0">
                <a:latin typeface="Abadi" panose="020B0604020104020204" pitchFamily="34" charset="0"/>
              </a:rPr>
              <a:t> fine </a:t>
            </a:r>
            <a:r>
              <a:rPr lang="nl-NL" dirty="0" err="1">
                <a:latin typeface="Abadi" panose="020B0604020104020204" pitchFamily="34" charset="0"/>
              </a:rPr>
              <a:t>tuning</a:t>
            </a:r>
            <a:endParaRPr lang="nl-NL" dirty="0">
              <a:latin typeface="Abadi" panose="020B0604020104020204" pitchFamily="34" charset="0"/>
            </a:endParaRPr>
          </a:p>
        </p:txBody>
      </p:sp>
      <p:sp>
        <p:nvSpPr>
          <p:cNvPr id="3" name="Subtitle 2">
            <a:extLst>
              <a:ext uri="{FF2B5EF4-FFF2-40B4-BE49-F238E27FC236}">
                <a16:creationId xmlns:a16="http://schemas.microsoft.com/office/drawing/2014/main" id="{2967A666-715E-489C-AF91-6BBE1BE21F18}"/>
              </a:ext>
            </a:extLst>
          </p:cNvPr>
          <p:cNvSpPr>
            <a:spLocks noGrp="1"/>
          </p:cNvSpPr>
          <p:nvPr>
            <p:ph type="subTitle"/>
          </p:nvPr>
        </p:nvSpPr>
        <p:spPr>
          <a:xfrm>
            <a:off x="971550" y="2428875"/>
            <a:ext cx="7867290" cy="3162450"/>
          </a:xfrm>
        </p:spPr>
        <p:txBody>
          <a:bodyPr/>
          <a:lstStyle/>
          <a:p>
            <a:pPr marL="514350" indent="-514350">
              <a:buFont typeface="+mj-lt"/>
              <a:buAutoNum type="arabicPeriod"/>
            </a:pPr>
            <a:r>
              <a:rPr lang="en-US" sz="3200" dirty="0">
                <a:latin typeface="Abadi Extra Light" panose="020B0204020104020204" pitchFamily="34" charset="0"/>
              </a:rPr>
              <a:t>Add custom network on top of an already-trained base network.</a:t>
            </a:r>
          </a:p>
          <a:p>
            <a:pPr marL="514350" indent="-514350">
              <a:buFont typeface="+mj-lt"/>
              <a:buAutoNum type="arabicPeriod"/>
            </a:pPr>
            <a:r>
              <a:rPr lang="en-US" sz="3200" dirty="0">
                <a:latin typeface="Abadi Extra Light" panose="020B0204020104020204" pitchFamily="34" charset="0"/>
              </a:rPr>
              <a:t>Freeze the base network.</a:t>
            </a:r>
          </a:p>
          <a:p>
            <a:pPr marL="514350" indent="-514350">
              <a:buFont typeface="+mj-lt"/>
              <a:buAutoNum type="arabicPeriod"/>
            </a:pPr>
            <a:r>
              <a:rPr lang="en-US" sz="3200" dirty="0">
                <a:latin typeface="Abadi Extra Light" panose="020B0204020104020204" pitchFamily="34" charset="0"/>
              </a:rPr>
              <a:t>Train the part </a:t>
            </a:r>
          </a:p>
          <a:p>
            <a:pPr marL="514350" indent="-514350">
              <a:buFont typeface="+mj-lt"/>
              <a:buAutoNum type="arabicPeriod"/>
            </a:pPr>
            <a:r>
              <a:rPr lang="en-US" sz="3200" dirty="0">
                <a:latin typeface="Abadi Extra Light" panose="020B0204020104020204" pitchFamily="34" charset="0"/>
              </a:rPr>
              <a:t>Unfreeze some layers in the base network.</a:t>
            </a:r>
          </a:p>
          <a:p>
            <a:pPr marL="514350" indent="-514350">
              <a:buFont typeface="+mj-lt"/>
              <a:buAutoNum type="arabicPeriod"/>
            </a:pPr>
            <a:r>
              <a:rPr lang="en-US" sz="3200" dirty="0">
                <a:latin typeface="Abadi Extra Light" panose="020B0204020104020204" pitchFamily="34" charset="0"/>
              </a:rPr>
              <a:t>Jointly train both these layers</a:t>
            </a:r>
            <a:endParaRPr lang="nl-NL" sz="3200" dirty="0">
              <a:latin typeface="Abadi Extra Light" panose="020B0204020104020204" pitchFamily="34" charset="0"/>
            </a:endParaRPr>
          </a:p>
        </p:txBody>
      </p:sp>
    </p:spTree>
    <p:extLst>
      <p:ext uri="{BB962C8B-B14F-4D97-AF65-F5344CB8AC3E}">
        <p14:creationId xmlns:p14="http://schemas.microsoft.com/office/powerpoint/2010/main" val="3857690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4B12-636B-4D3A-9D32-97E7F0DAA7FB}"/>
              </a:ext>
            </a:extLst>
          </p:cNvPr>
          <p:cNvSpPr>
            <a:spLocks noGrp="1"/>
          </p:cNvSpPr>
          <p:nvPr>
            <p:ph type="title"/>
          </p:nvPr>
        </p:nvSpPr>
        <p:spPr/>
        <p:txBody>
          <a:bodyPr/>
          <a:lstStyle/>
          <a:p>
            <a:r>
              <a:rPr lang="en-US" dirty="0">
                <a:latin typeface="Abadi" panose="020B0604020104020204" pitchFamily="34" charset="0"/>
              </a:rPr>
              <a:t>Why not fine-tune more layers?</a:t>
            </a:r>
            <a:endParaRPr lang="nl-NL" dirty="0">
              <a:latin typeface="Abadi" panose="020B0604020104020204" pitchFamily="34" charset="0"/>
            </a:endParaRPr>
          </a:p>
        </p:txBody>
      </p:sp>
      <p:sp>
        <p:nvSpPr>
          <p:cNvPr id="3" name="Subtitle 2">
            <a:extLst>
              <a:ext uri="{FF2B5EF4-FFF2-40B4-BE49-F238E27FC236}">
                <a16:creationId xmlns:a16="http://schemas.microsoft.com/office/drawing/2014/main" id="{2967A666-715E-489C-AF91-6BBE1BE21F18}"/>
              </a:ext>
            </a:extLst>
          </p:cNvPr>
          <p:cNvSpPr>
            <a:spLocks noGrp="1"/>
          </p:cNvSpPr>
          <p:nvPr>
            <p:ph type="subTitle"/>
          </p:nvPr>
        </p:nvSpPr>
        <p:spPr>
          <a:xfrm>
            <a:off x="638175" y="1975995"/>
            <a:ext cx="8229240" cy="3977280"/>
          </a:xfrm>
        </p:spPr>
        <p:txBody>
          <a:bodyPr/>
          <a:lstStyle/>
          <a:p>
            <a:r>
              <a:rPr lang="en-US" sz="2800" dirty="0">
                <a:latin typeface="Abadi Extra Light" panose="020B0204020104020204" pitchFamily="34" charset="0"/>
              </a:rPr>
              <a:t>Earlier layers in the convolutional base encode more generic, reusable features,</a:t>
            </a:r>
          </a:p>
          <a:p>
            <a:r>
              <a:rPr lang="en-US" sz="2800" dirty="0">
                <a:latin typeface="Abadi Extra Light" panose="020B0204020104020204" pitchFamily="34" charset="0"/>
              </a:rPr>
              <a:t>whereas layers higher up encode more specialized features. </a:t>
            </a:r>
          </a:p>
          <a:p>
            <a:r>
              <a:rPr lang="en-US" sz="2800" dirty="0">
                <a:latin typeface="Abadi Extra Light" panose="020B0204020104020204" pitchFamily="34" charset="0"/>
              </a:rPr>
              <a:t>It’s more useful to fine-tune the more specialized features, because these are the ones that need to be repurposed on your new problem. There would be fast-decreasing returns in fine-tuning lower layers.</a:t>
            </a:r>
            <a:endParaRPr lang="nl-NL" sz="2800" dirty="0">
              <a:latin typeface="Abadi Extra Light" panose="020B0204020104020204" pitchFamily="34" charset="0"/>
            </a:endParaRPr>
          </a:p>
        </p:txBody>
      </p:sp>
    </p:spTree>
    <p:extLst>
      <p:ext uri="{BB962C8B-B14F-4D97-AF65-F5344CB8AC3E}">
        <p14:creationId xmlns:p14="http://schemas.microsoft.com/office/powerpoint/2010/main" val="19280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2663-5820-40C5-A2BB-59175F8AAECA}"/>
              </a:ext>
            </a:extLst>
          </p:cNvPr>
          <p:cNvSpPr>
            <a:spLocks noGrp="1"/>
          </p:cNvSpPr>
          <p:nvPr>
            <p:ph type="title"/>
          </p:nvPr>
        </p:nvSpPr>
        <p:spPr>
          <a:xfrm>
            <a:off x="647700" y="1781055"/>
            <a:ext cx="7562130" cy="543045"/>
          </a:xfrm>
        </p:spPr>
        <p:txBody>
          <a:bodyPr/>
          <a:lstStyle/>
          <a:p>
            <a:pPr marL="571500" indent="-571500">
              <a:buFont typeface="Arial" panose="020B0604020202020204" pitchFamily="34" charset="0"/>
              <a:buChar char="•"/>
            </a:pPr>
            <a:r>
              <a:rPr lang="en-US" sz="2400" dirty="0">
                <a:latin typeface="Abadi" panose="020B0604020104020204" pitchFamily="34" charset="0"/>
              </a:rPr>
              <a:t> Freezing all layers until the fourth from the last</a:t>
            </a:r>
            <a:endParaRPr lang="nl-NL" sz="2400" dirty="0">
              <a:latin typeface="Abadi" panose="020B0604020104020204" pitchFamily="34" charset="0"/>
            </a:endParaRPr>
          </a:p>
        </p:txBody>
      </p:sp>
      <p:sp>
        <p:nvSpPr>
          <p:cNvPr id="3" name="Subtitle 2">
            <a:extLst>
              <a:ext uri="{FF2B5EF4-FFF2-40B4-BE49-F238E27FC236}">
                <a16:creationId xmlns:a16="http://schemas.microsoft.com/office/drawing/2014/main" id="{70248452-9751-4682-B0B8-FCF9625C556E}"/>
              </a:ext>
            </a:extLst>
          </p:cNvPr>
          <p:cNvSpPr>
            <a:spLocks noGrp="1"/>
          </p:cNvSpPr>
          <p:nvPr>
            <p:ph type="subTitle"/>
          </p:nvPr>
        </p:nvSpPr>
        <p:spPr>
          <a:xfrm>
            <a:off x="685800" y="2404620"/>
            <a:ext cx="8229240" cy="1948305"/>
          </a:xfrm>
        </p:spPr>
        <p:txBody>
          <a:bodyPr/>
          <a:lstStyle/>
          <a:p>
            <a:pPr marL="0" indent="0">
              <a:buNone/>
            </a:pPr>
            <a:r>
              <a:rPr lang="en-US" sz="2400" dirty="0" err="1">
                <a:latin typeface="Abadi Extra Light" panose="020B0204020104020204" pitchFamily="34" charset="0"/>
              </a:rPr>
              <a:t>conv_base.trainable</a:t>
            </a:r>
            <a:r>
              <a:rPr lang="en-US" sz="2400" dirty="0">
                <a:latin typeface="Abadi Extra Light" panose="020B0204020104020204" pitchFamily="34" charset="0"/>
              </a:rPr>
              <a:t> = True</a:t>
            </a:r>
          </a:p>
          <a:p>
            <a:pPr marL="0" indent="0">
              <a:buNone/>
            </a:pPr>
            <a:r>
              <a:rPr lang="en-US" sz="2400" dirty="0">
                <a:latin typeface="Abadi Extra Light" panose="020B0204020104020204" pitchFamily="34" charset="0"/>
              </a:rPr>
              <a:t>// freeze first four layers</a:t>
            </a:r>
          </a:p>
          <a:p>
            <a:pPr marL="0" indent="0">
              <a:buNone/>
            </a:pPr>
            <a:r>
              <a:rPr lang="en-US" sz="2400" dirty="0">
                <a:latin typeface="Abadi Extra Light" panose="020B0204020104020204" pitchFamily="34" charset="0"/>
              </a:rPr>
              <a:t>for layer in </a:t>
            </a:r>
            <a:r>
              <a:rPr lang="en-US" sz="2400" dirty="0" err="1">
                <a:latin typeface="Abadi Extra Light" panose="020B0204020104020204" pitchFamily="34" charset="0"/>
              </a:rPr>
              <a:t>conv_base.layers</a:t>
            </a:r>
            <a:r>
              <a:rPr lang="en-US" sz="2400" dirty="0">
                <a:latin typeface="Abadi Extra Light" panose="020B0204020104020204" pitchFamily="34" charset="0"/>
              </a:rPr>
              <a:t>[:-4]:</a:t>
            </a:r>
          </a:p>
          <a:p>
            <a:pPr marL="0" indent="0">
              <a:buNone/>
            </a:pPr>
            <a:r>
              <a:rPr lang="en-US" sz="2400" dirty="0" err="1">
                <a:latin typeface="Abadi Extra Light" panose="020B0204020104020204" pitchFamily="34" charset="0"/>
              </a:rPr>
              <a:t>layer.trainable</a:t>
            </a:r>
            <a:r>
              <a:rPr lang="en-US" sz="2400" dirty="0">
                <a:latin typeface="Abadi Extra Light" panose="020B0204020104020204" pitchFamily="34" charset="0"/>
              </a:rPr>
              <a:t> = False</a:t>
            </a:r>
            <a:endParaRPr lang="nl-NL" sz="2400" dirty="0">
              <a:latin typeface="Abadi Extra Light" panose="020B0204020104020204" pitchFamily="34" charset="0"/>
            </a:endParaRPr>
          </a:p>
        </p:txBody>
      </p:sp>
      <p:sp>
        <p:nvSpPr>
          <p:cNvPr id="4" name="Title 1">
            <a:extLst>
              <a:ext uri="{FF2B5EF4-FFF2-40B4-BE49-F238E27FC236}">
                <a16:creationId xmlns:a16="http://schemas.microsoft.com/office/drawing/2014/main" id="{6873BEB9-8D95-4E89-9FA5-3EFC94C0256E}"/>
              </a:ext>
            </a:extLst>
          </p:cNvPr>
          <p:cNvSpPr txBox="1">
            <a:spLocks/>
          </p:cNvSpPr>
          <p:nvPr/>
        </p:nvSpPr>
        <p:spPr>
          <a:xfrm>
            <a:off x="590549" y="590430"/>
            <a:ext cx="8353425" cy="9526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3600" dirty="0">
                <a:latin typeface="Abadi" panose="020B0604020104020204" pitchFamily="34" charset="0"/>
              </a:rPr>
              <a:t>Using </a:t>
            </a:r>
            <a:r>
              <a:rPr lang="nl-NL" sz="3600" dirty="0" err="1">
                <a:latin typeface="Abadi" panose="020B0604020104020204" pitchFamily="34" charset="0"/>
              </a:rPr>
              <a:t>Pretrained</a:t>
            </a:r>
            <a:r>
              <a:rPr lang="nl-NL" sz="3600" dirty="0">
                <a:latin typeface="Abadi" panose="020B0604020104020204" pitchFamily="34" charset="0"/>
              </a:rPr>
              <a:t> model</a:t>
            </a:r>
            <a:br>
              <a:rPr lang="nl-NL" sz="3600" dirty="0">
                <a:latin typeface="Abadi" panose="020B0604020104020204" pitchFamily="34" charset="0"/>
              </a:rPr>
            </a:br>
            <a:r>
              <a:rPr lang="nl-NL" sz="3200" dirty="0">
                <a:solidFill>
                  <a:schemeClr val="accent1"/>
                </a:solidFill>
                <a:latin typeface="Abadi" panose="020B0604020104020204" pitchFamily="34" charset="0"/>
              </a:rPr>
              <a:t>(Fine </a:t>
            </a:r>
            <a:r>
              <a:rPr lang="nl-NL" sz="3200" dirty="0" err="1">
                <a:solidFill>
                  <a:schemeClr val="accent1"/>
                </a:solidFill>
                <a:latin typeface="Abadi" panose="020B0604020104020204" pitchFamily="34" charset="0"/>
              </a:rPr>
              <a:t>tuning</a:t>
            </a:r>
            <a:r>
              <a:rPr lang="nl-NL" sz="3200" dirty="0">
                <a:solidFill>
                  <a:schemeClr val="accent1"/>
                </a:solidFill>
                <a:latin typeface="Abadi" panose="020B0604020104020204" pitchFamily="34" charset="0"/>
              </a:rPr>
              <a:t>)</a:t>
            </a:r>
            <a:endParaRPr lang="nl-NL" sz="4000" dirty="0">
              <a:latin typeface="Abadi" panose="020B0604020104020204" pitchFamily="34" charset="0"/>
            </a:endParaRPr>
          </a:p>
        </p:txBody>
      </p:sp>
    </p:spTree>
    <p:extLst>
      <p:ext uri="{BB962C8B-B14F-4D97-AF65-F5344CB8AC3E}">
        <p14:creationId xmlns:p14="http://schemas.microsoft.com/office/powerpoint/2010/main" val="376546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945A-AD00-41A1-8F64-90B8EC00D8F5}"/>
              </a:ext>
            </a:extLst>
          </p:cNvPr>
          <p:cNvSpPr>
            <a:spLocks noGrp="1"/>
          </p:cNvSpPr>
          <p:nvPr>
            <p:ph type="title"/>
          </p:nvPr>
        </p:nvSpPr>
        <p:spPr/>
        <p:txBody>
          <a:bodyPr/>
          <a:lstStyle/>
          <a:p>
            <a:r>
              <a:rPr lang="nl-NL" dirty="0">
                <a:latin typeface="Abadi" panose="020B0604020104020204" pitchFamily="34" charset="0"/>
              </a:rPr>
              <a:t>Using </a:t>
            </a:r>
            <a:r>
              <a:rPr lang="nl-NL" dirty="0" err="1">
                <a:latin typeface="Abadi" panose="020B0604020104020204" pitchFamily="34" charset="0"/>
              </a:rPr>
              <a:t>Pretrained</a:t>
            </a:r>
            <a:r>
              <a:rPr lang="nl-NL" dirty="0">
                <a:latin typeface="Abadi" panose="020B0604020104020204" pitchFamily="34" charset="0"/>
              </a:rPr>
              <a:t> Model</a:t>
            </a:r>
          </a:p>
        </p:txBody>
      </p:sp>
      <p:sp>
        <p:nvSpPr>
          <p:cNvPr id="3" name="Subtitle 2">
            <a:extLst>
              <a:ext uri="{FF2B5EF4-FFF2-40B4-BE49-F238E27FC236}">
                <a16:creationId xmlns:a16="http://schemas.microsoft.com/office/drawing/2014/main" id="{D24DC012-A858-46C3-8175-146552979D65}"/>
              </a:ext>
            </a:extLst>
          </p:cNvPr>
          <p:cNvSpPr>
            <a:spLocks noGrp="1"/>
          </p:cNvSpPr>
          <p:nvPr>
            <p:ph type="subTitle"/>
          </p:nvPr>
        </p:nvSpPr>
        <p:spPr>
          <a:xfrm>
            <a:off x="819150" y="2195070"/>
            <a:ext cx="8000640" cy="2996055"/>
          </a:xfrm>
        </p:spPr>
        <p:txBody>
          <a:bodyPr>
            <a:noAutofit/>
          </a:bodyPr>
          <a:lstStyle/>
          <a:p>
            <a:r>
              <a:rPr lang="en-US" sz="2000" dirty="0">
                <a:latin typeface="Abadi" panose="020B0604020104020204" pitchFamily="34" charset="0"/>
              </a:rPr>
              <a:t>A pretrained model is a model that was previously trained on a large dataset, typically on a large-scale image-classification task. </a:t>
            </a:r>
          </a:p>
          <a:p>
            <a:pPr marL="0" indent="0">
              <a:buNone/>
            </a:pPr>
            <a:endParaRPr lang="en-US" sz="2000" dirty="0">
              <a:latin typeface="Abadi" panose="020B0604020104020204" pitchFamily="34" charset="0"/>
            </a:endParaRPr>
          </a:p>
          <a:p>
            <a:pPr lvl="1">
              <a:buFont typeface="Wingdings" panose="05000000000000000000" pitchFamily="2" charset="2"/>
              <a:buChar char="Ø"/>
            </a:pPr>
            <a:r>
              <a:rPr lang="en-US" sz="2000" dirty="0">
                <a:latin typeface="Abadi Extra Light" panose="020B0204020104020204" pitchFamily="34" charset="0"/>
              </a:rPr>
              <a:t>If this original dataset is large enough and general enough, the spatial hierarchy of features learned by the pretrained model can effectively act as a generic model of the visual world, and</a:t>
            </a:r>
          </a:p>
          <a:p>
            <a:pPr lvl="1">
              <a:buFont typeface="Wingdings" panose="05000000000000000000" pitchFamily="2" charset="2"/>
              <a:buChar char="Ø"/>
            </a:pPr>
            <a:r>
              <a:rPr lang="en-US" sz="2000" dirty="0">
                <a:latin typeface="Abadi Extra Light" panose="020B0204020104020204" pitchFamily="34" charset="0"/>
              </a:rPr>
              <a:t>hence, its features can prove useful for many different computer vision problems, even though these new problems may involve completely different classes than those of the original task.</a:t>
            </a:r>
            <a:endParaRPr lang="nl-NL" sz="2000" dirty="0">
              <a:latin typeface="Abadi Extra Light" panose="020B0204020104020204" pitchFamily="34" charset="0"/>
            </a:endParaRPr>
          </a:p>
        </p:txBody>
      </p:sp>
    </p:spTree>
    <p:extLst>
      <p:ext uri="{BB962C8B-B14F-4D97-AF65-F5344CB8AC3E}">
        <p14:creationId xmlns:p14="http://schemas.microsoft.com/office/powerpoint/2010/main" val="1744710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2663-5820-40C5-A2BB-59175F8AAECA}"/>
              </a:ext>
            </a:extLst>
          </p:cNvPr>
          <p:cNvSpPr>
            <a:spLocks noGrp="1"/>
          </p:cNvSpPr>
          <p:nvPr>
            <p:ph type="title"/>
          </p:nvPr>
        </p:nvSpPr>
        <p:spPr>
          <a:xfrm>
            <a:off x="647700" y="1952505"/>
            <a:ext cx="7562130" cy="543045"/>
          </a:xfrm>
        </p:spPr>
        <p:txBody>
          <a:bodyPr/>
          <a:lstStyle/>
          <a:p>
            <a:pPr marL="571500" indent="-571500">
              <a:buFont typeface="Arial" panose="020B0604020202020204" pitchFamily="34" charset="0"/>
              <a:buChar char="•"/>
            </a:pPr>
            <a:r>
              <a:rPr lang="en-US" sz="2400" dirty="0">
                <a:latin typeface="Abadi" panose="020B0604020104020204" pitchFamily="34" charset="0"/>
              </a:rPr>
              <a:t>Fine-tuning the model</a:t>
            </a:r>
            <a:br>
              <a:rPr lang="en-US" sz="2400" dirty="0">
                <a:latin typeface="Abadi" panose="020B0604020104020204" pitchFamily="34" charset="0"/>
              </a:rPr>
            </a:br>
            <a:endParaRPr lang="nl-NL" sz="2400" dirty="0">
              <a:latin typeface="Abadi" panose="020B0604020104020204" pitchFamily="34" charset="0"/>
            </a:endParaRPr>
          </a:p>
        </p:txBody>
      </p:sp>
      <p:sp>
        <p:nvSpPr>
          <p:cNvPr id="3" name="Subtitle 2">
            <a:extLst>
              <a:ext uri="{FF2B5EF4-FFF2-40B4-BE49-F238E27FC236}">
                <a16:creationId xmlns:a16="http://schemas.microsoft.com/office/drawing/2014/main" id="{70248452-9751-4682-B0B8-FCF9625C556E}"/>
              </a:ext>
            </a:extLst>
          </p:cNvPr>
          <p:cNvSpPr>
            <a:spLocks noGrp="1"/>
          </p:cNvSpPr>
          <p:nvPr>
            <p:ph type="subTitle"/>
          </p:nvPr>
        </p:nvSpPr>
        <p:spPr>
          <a:xfrm>
            <a:off x="685800" y="2404620"/>
            <a:ext cx="8229240" cy="1948305"/>
          </a:xfrm>
        </p:spPr>
        <p:txBody>
          <a:bodyPr/>
          <a:lstStyle/>
          <a:p>
            <a:pPr marL="0" indent="0">
              <a:buNone/>
            </a:pPr>
            <a:r>
              <a:rPr lang="en-US" sz="2000" dirty="0" err="1">
                <a:latin typeface="Abadi Extra Light" panose="020B0204020104020204" pitchFamily="34" charset="0"/>
              </a:rPr>
              <a:t>model.compile</a:t>
            </a:r>
            <a:r>
              <a:rPr lang="en-US" sz="2000" dirty="0">
                <a:latin typeface="Abadi Extra Light" panose="020B0204020104020204" pitchFamily="34" charset="0"/>
              </a:rPr>
              <a:t>(loss="</a:t>
            </a:r>
            <a:r>
              <a:rPr lang="en-US" sz="2000" dirty="0" err="1">
                <a:latin typeface="Abadi Extra Light" panose="020B0204020104020204" pitchFamily="34" charset="0"/>
              </a:rPr>
              <a:t>binary_crossentropy</a:t>
            </a:r>
            <a:r>
              <a:rPr lang="en-US" sz="2000" dirty="0">
                <a:latin typeface="Abadi Extra Light" panose="020B0204020104020204" pitchFamily="34" charset="0"/>
              </a:rPr>
              <a:t>",</a:t>
            </a:r>
          </a:p>
          <a:p>
            <a:pPr marL="0" indent="0">
              <a:buNone/>
            </a:pPr>
            <a:r>
              <a:rPr lang="en-US" sz="2000" dirty="0">
                <a:latin typeface="Abadi Extra Light" panose="020B0204020104020204" pitchFamily="34" charset="0"/>
              </a:rPr>
              <a:t>optimizer=</a:t>
            </a:r>
            <a:r>
              <a:rPr lang="en-US" sz="2000" dirty="0" err="1">
                <a:latin typeface="Abadi Extra Light" panose="020B0204020104020204" pitchFamily="34" charset="0"/>
              </a:rPr>
              <a:t>keras.optimizers.RMSprop</a:t>
            </a:r>
            <a:r>
              <a:rPr lang="en-US" sz="2000" dirty="0">
                <a:latin typeface="Abadi Extra Light" panose="020B0204020104020204" pitchFamily="34" charset="0"/>
              </a:rPr>
              <a:t>(</a:t>
            </a:r>
            <a:r>
              <a:rPr lang="en-US" sz="2000" dirty="0" err="1">
                <a:latin typeface="Abadi Extra Light" panose="020B0204020104020204" pitchFamily="34" charset="0"/>
              </a:rPr>
              <a:t>learning_rate</a:t>
            </a:r>
            <a:r>
              <a:rPr lang="en-US" sz="2000" dirty="0">
                <a:latin typeface="Abadi Extra Light" panose="020B0204020104020204" pitchFamily="34" charset="0"/>
              </a:rPr>
              <a:t>=1e-5),</a:t>
            </a:r>
          </a:p>
          <a:p>
            <a:pPr marL="0" indent="0">
              <a:buNone/>
            </a:pPr>
            <a:r>
              <a:rPr lang="en-US" sz="2000" dirty="0">
                <a:latin typeface="Abadi Extra Light" panose="020B0204020104020204" pitchFamily="34" charset="0"/>
              </a:rPr>
              <a:t>metrics=["accuracy"])</a:t>
            </a:r>
          </a:p>
          <a:p>
            <a:pPr marL="0" indent="0">
              <a:buNone/>
            </a:pPr>
            <a:endParaRPr lang="nl-NL" sz="2000" dirty="0">
              <a:latin typeface="Abadi Extra Light" panose="020B0204020104020204" pitchFamily="34" charset="0"/>
            </a:endParaRPr>
          </a:p>
        </p:txBody>
      </p:sp>
      <p:sp>
        <p:nvSpPr>
          <p:cNvPr id="4" name="Title 1">
            <a:extLst>
              <a:ext uri="{FF2B5EF4-FFF2-40B4-BE49-F238E27FC236}">
                <a16:creationId xmlns:a16="http://schemas.microsoft.com/office/drawing/2014/main" id="{6873BEB9-8D95-4E89-9FA5-3EFC94C0256E}"/>
              </a:ext>
            </a:extLst>
          </p:cNvPr>
          <p:cNvSpPr txBox="1">
            <a:spLocks/>
          </p:cNvSpPr>
          <p:nvPr/>
        </p:nvSpPr>
        <p:spPr>
          <a:xfrm>
            <a:off x="590549" y="590430"/>
            <a:ext cx="8353425" cy="9526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3600" dirty="0">
                <a:latin typeface="Abadi" panose="020B0604020104020204" pitchFamily="34" charset="0"/>
              </a:rPr>
              <a:t>Using </a:t>
            </a:r>
            <a:r>
              <a:rPr lang="nl-NL" sz="3600" dirty="0" err="1">
                <a:latin typeface="Abadi" panose="020B0604020104020204" pitchFamily="34" charset="0"/>
              </a:rPr>
              <a:t>Pretrained</a:t>
            </a:r>
            <a:r>
              <a:rPr lang="nl-NL" sz="3600" dirty="0">
                <a:latin typeface="Abadi" panose="020B0604020104020204" pitchFamily="34" charset="0"/>
              </a:rPr>
              <a:t> model</a:t>
            </a:r>
            <a:br>
              <a:rPr lang="nl-NL" sz="3600" dirty="0">
                <a:latin typeface="Abadi" panose="020B0604020104020204" pitchFamily="34" charset="0"/>
              </a:rPr>
            </a:br>
            <a:r>
              <a:rPr lang="nl-NL" sz="3200" dirty="0">
                <a:solidFill>
                  <a:schemeClr val="accent1"/>
                </a:solidFill>
                <a:latin typeface="Abadi" panose="020B0604020104020204" pitchFamily="34" charset="0"/>
              </a:rPr>
              <a:t>(Fine </a:t>
            </a:r>
            <a:r>
              <a:rPr lang="nl-NL" sz="3200" dirty="0" err="1">
                <a:solidFill>
                  <a:schemeClr val="accent1"/>
                </a:solidFill>
                <a:latin typeface="Abadi" panose="020B0604020104020204" pitchFamily="34" charset="0"/>
              </a:rPr>
              <a:t>tuning</a:t>
            </a:r>
            <a:r>
              <a:rPr lang="nl-NL" sz="3200" dirty="0">
                <a:solidFill>
                  <a:schemeClr val="accent1"/>
                </a:solidFill>
                <a:latin typeface="Abadi" panose="020B0604020104020204" pitchFamily="34" charset="0"/>
              </a:rPr>
              <a:t>)</a:t>
            </a:r>
            <a:endParaRPr lang="nl-NL" sz="4000" dirty="0">
              <a:latin typeface="Abadi" panose="020B0604020104020204" pitchFamily="34" charset="0"/>
            </a:endParaRPr>
          </a:p>
        </p:txBody>
      </p:sp>
      <p:sp>
        <p:nvSpPr>
          <p:cNvPr id="6" name="TextBox 5">
            <a:extLst>
              <a:ext uri="{FF2B5EF4-FFF2-40B4-BE49-F238E27FC236}">
                <a16:creationId xmlns:a16="http://schemas.microsoft.com/office/drawing/2014/main" id="{96F55690-D512-4BDB-8D20-6F0F2F5710C8}"/>
              </a:ext>
            </a:extLst>
          </p:cNvPr>
          <p:cNvSpPr txBox="1"/>
          <p:nvPr/>
        </p:nvSpPr>
        <p:spPr>
          <a:xfrm>
            <a:off x="704850" y="4251663"/>
            <a:ext cx="7810500" cy="1200329"/>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badi Extra Light" panose="020B0204020104020204" pitchFamily="34" charset="0"/>
              </a:rPr>
              <a:t>Start by choosing RMSprop optimizer, with a very low learning rate. The reason for using a low learning rate is that we want to limit the magnitude of the modifications we make to the representations of the three layers we’re fine-tuning. Updates that are too large may harm these representations.</a:t>
            </a:r>
            <a:endParaRPr lang="nl-NL" dirty="0">
              <a:latin typeface="Abadi Extra Light" panose="020B0204020104020204" pitchFamily="34" charset="0"/>
            </a:endParaRPr>
          </a:p>
        </p:txBody>
      </p:sp>
    </p:spTree>
    <p:extLst>
      <p:ext uri="{BB962C8B-B14F-4D97-AF65-F5344CB8AC3E}">
        <p14:creationId xmlns:p14="http://schemas.microsoft.com/office/powerpoint/2010/main" val="3632113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F2D8-6C57-BCD2-68A5-C3C1677950EF}"/>
              </a:ext>
            </a:extLst>
          </p:cNvPr>
          <p:cNvSpPr>
            <a:spLocks noGrp="1"/>
          </p:cNvSpPr>
          <p:nvPr>
            <p:ph type="title"/>
          </p:nvPr>
        </p:nvSpPr>
        <p:spPr>
          <a:xfrm>
            <a:off x="762000" y="609480"/>
            <a:ext cx="6085840" cy="1142280"/>
          </a:xfrm>
        </p:spPr>
        <p:txBody>
          <a:bodyPr/>
          <a:lstStyle/>
          <a:p>
            <a:r>
              <a:rPr lang="nl-NL" sz="3600" dirty="0">
                <a:latin typeface="Abadi" panose="020B0604020104020204" pitchFamily="34" charset="0"/>
              </a:rPr>
              <a:t>Using </a:t>
            </a:r>
            <a:r>
              <a:rPr lang="nl-NL" sz="3600" dirty="0" err="1">
                <a:latin typeface="Abadi" panose="020B0604020104020204" pitchFamily="34" charset="0"/>
              </a:rPr>
              <a:t>Pretrained</a:t>
            </a:r>
            <a:r>
              <a:rPr lang="nl-NL" sz="3600" dirty="0">
                <a:latin typeface="Abadi" panose="020B0604020104020204" pitchFamily="34" charset="0"/>
              </a:rPr>
              <a:t> model</a:t>
            </a:r>
            <a:br>
              <a:rPr lang="nl-NL" sz="3200" dirty="0">
                <a:latin typeface="Abadi" panose="020B0604020104020204" pitchFamily="34" charset="0"/>
              </a:rPr>
            </a:br>
            <a:r>
              <a:rPr lang="nl-NL" sz="3200" dirty="0">
                <a:solidFill>
                  <a:srgbClr val="C00000"/>
                </a:solidFill>
                <a:latin typeface="Abadi" panose="020B0604020104020204" pitchFamily="34" charset="0"/>
              </a:rPr>
              <a:t>Object </a:t>
            </a:r>
            <a:r>
              <a:rPr lang="nl-NL" sz="3200" dirty="0" err="1">
                <a:solidFill>
                  <a:srgbClr val="C00000"/>
                </a:solidFill>
                <a:latin typeface="Abadi" panose="020B0604020104020204" pitchFamily="34" charset="0"/>
              </a:rPr>
              <a:t>Detection</a:t>
            </a:r>
            <a:endParaRPr lang="nl-NL" sz="4000" dirty="0">
              <a:solidFill>
                <a:srgbClr val="C00000"/>
              </a:solidFill>
              <a:latin typeface="Abadi" panose="020B0604020104020204" pitchFamily="34" charset="0"/>
            </a:endParaRPr>
          </a:p>
        </p:txBody>
      </p:sp>
      <p:sp>
        <p:nvSpPr>
          <p:cNvPr id="3" name="Subtitle 2">
            <a:extLst>
              <a:ext uri="{FF2B5EF4-FFF2-40B4-BE49-F238E27FC236}">
                <a16:creationId xmlns:a16="http://schemas.microsoft.com/office/drawing/2014/main" id="{47883B73-310D-B6B7-84A9-0C25B1A048CD}"/>
              </a:ext>
            </a:extLst>
          </p:cNvPr>
          <p:cNvSpPr>
            <a:spLocks noGrp="1"/>
          </p:cNvSpPr>
          <p:nvPr>
            <p:ph type="subTitle"/>
          </p:nvPr>
        </p:nvSpPr>
        <p:spPr>
          <a:xfrm>
            <a:off x="863600" y="2326640"/>
            <a:ext cx="7151920" cy="2641600"/>
          </a:xfrm>
        </p:spPr>
        <p:txBody>
          <a:bodyPr/>
          <a:lstStyle/>
          <a:p>
            <a:endParaRPr lang="nl-NL" dirty="0">
              <a:latin typeface="Abadi Extra Light" panose="020B0204020104020204" pitchFamily="34" charset="0"/>
            </a:endParaRPr>
          </a:p>
          <a:p>
            <a:pPr marL="0" indent="0">
              <a:buNone/>
            </a:pPr>
            <a:r>
              <a:rPr lang="nl-NL" sz="3200" dirty="0">
                <a:latin typeface="Abadi" panose="020B0604020104020204" pitchFamily="34" charset="0"/>
              </a:rPr>
              <a:t>YOLO v5</a:t>
            </a:r>
          </a:p>
          <a:p>
            <a:pPr marL="571500" indent="-571500">
              <a:buFont typeface="Arial" panose="020B0604020202020204" pitchFamily="34" charset="0"/>
              <a:buChar char="•"/>
            </a:pPr>
            <a:r>
              <a:rPr lang="nl-NL" sz="3200" dirty="0">
                <a:latin typeface="Abadi Extra Light" panose="020B0204020104020204" pitchFamily="34" charset="0"/>
              </a:rPr>
              <a:t>Backbone</a:t>
            </a:r>
          </a:p>
          <a:p>
            <a:pPr marL="0" indent="0">
              <a:buNone/>
            </a:pPr>
            <a:r>
              <a:rPr lang="nl-NL" sz="3200" dirty="0">
                <a:latin typeface="Abadi Extra Light" panose="020B0204020104020204" pitchFamily="34" charset="0"/>
              </a:rPr>
              <a:t> </a:t>
            </a:r>
            <a:r>
              <a:rPr lang="en-US" sz="3200" dirty="0">
                <a:latin typeface="Abadi Extra Light" panose="020B0204020104020204" pitchFamily="34" charset="0"/>
              </a:rPr>
              <a:t>extract input image feature</a:t>
            </a:r>
          </a:p>
          <a:p>
            <a:pPr marL="571500" indent="-571500">
              <a:buFont typeface="Arial" panose="020B0604020202020204" pitchFamily="34" charset="0"/>
              <a:buChar char="•"/>
            </a:pPr>
            <a:r>
              <a:rPr lang="en-US" sz="3200" dirty="0">
                <a:latin typeface="Abadi Extra Light" panose="020B0204020104020204" pitchFamily="34" charset="0"/>
              </a:rPr>
              <a:t>Neck</a:t>
            </a:r>
            <a:endParaRPr lang="nl-NL" sz="3200" dirty="0">
              <a:latin typeface="Abadi Extra Light" panose="020B0204020104020204" pitchFamily="34" charset="0"/>
            </a:endParaRPr>
          </a:p>
          <a:p>
            <a:pPr marL="571500" indent="-571500">
              <a:buFont typeface="Arial" panose="020B0604020202020204" pitchFamily="34" charset="0"/>
              <a:buChar char="•"/>
            </a:pPr>
            <a:r>
              <a:rPr lang="nl-NL" sz="3200" dirty="0">
                <a:latin typeface="Abadi Extra Light" panose="020B0204020104020204" pitchFamily="34" charset="0"/>
              </a:rPr>
              <a:t>Head</a:t>
            </a:r>
          </a:p>
          <a:p>
            <a:endParaRPr lang="nl-NL" dirty="0"/>
          </a:p>
        </p:txBody>
      </p:sp>
    </p:spTree>
    <p:extLst>
      <p:ext uri="{BB962C8B-B14F-4D97-AF65-F5344CB8AC3E}">
        <p14:creationId xmlns:p14="http://schemas.microsoft.com/office/powerpoint/2010/main" val="1322209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9912-4AE6-F7BD-BA49-7820988346E2}"/>
              </a:ext>
            </a:extLst>
          </p:cNvPr>
          <p:cNvSpPr>
            <a:spLocks noGrp="1"/>
          </p:cNvSpPr>
          <p:nvPr>
            <p:ph type="title"/>
          </p:nvPr>
        </p:nvSpPr>
        <p:spPr>
          <a:xfrm>
            <a:off x="686160" y="822840"/>
            <a:ext cx="7771680" cy="1142280"/>
          </a:xfrm>
        </p:spPr>
        <p:txBody>
          <a:bodyPr/>
          <a:lstStyle/>
          <a:p>
            <a:r>
              <a:rPr lang="nl-NL" sz="4000" dirty="0">
                <a:latin typeface="Abadi" panose="020B0604020104020204" pitchFamily="34" charset="0"/>
              </a:rPr>
              <a:t>How YOLO </a:t>
            </a:r>
            <a:r>
              <a:rPr lang="nl-NL" sz="4000" dirty="0" err="1">
                <a:latin typeface="Abadi" panose="020B0604020104020204" pitchFamily="34" charset="0"/>
              </a:rPr>
              <a:t>implements</a:t>
            </a:r>
            <a:r>
              <a:rPr lang="nl-NL" sz="4000" dirty="0">
                <a:latin typeface="Abadi" panose="020B0604020104020204" pitchFamily="34" charset="0"/>
              </a:rPr>
              <a:t> </a:t>
            </a:r>
            <a:r>
              <a:rPr lang="nl-NL" sz="4000" dirty="0" err="1">
                <a:latin typeface="Abadi" panose="020B0604020104020204" pitchFamily="34" charset="0"/>
              </a:rPr>
              <a:t>freezing</a:t>
            </a:r>
            <a:r>
              <a:rPr lang="nl-NL" sz="4000" dirty="0">
                <a:latin typeface="Abadi" panose="020B0604020104020204" pitchFamily="34" charset="0"/>
              </a:rPr>
              <a:t>?</a:t>
            </a:r>
            <a:br>
              <a:rPr lang="nl-NL" sz="4000" dirty="0">
                <a:latin typeface="Abadi" panose="020B0604020104020204" pitchFamily="34" charset="0"/>
              </a:rPr>
            </a:br>
            <a:r>
              <a:rPr lang="nl-NL" sz="2800" dirty="0" err="1">
                <a:solidFill>
                  <a:srgbClr val="C00000"/>
                </a:solidFill>
                <a:latin typeface="Abadi" panose="020B0604020104020204" pitchFamily="34" charset="0"/>
              </a:rPr>
              <a:t>What</a:t>
            </a:r>
            <a:r>
              <a:rPr lang="nl-NL" sz="2800" dirty="0">
                <a:solidFill>
                  <a:srgbClr val="C00000"/>
                </a:solidFill>
                <a:latin typeface="Abadi" panose="020B0604020104020204" pitchFamily="34" charset="0"/>
              </a:rPr>
              <a:t> does </a:t>
            </a:r>
            <a:r>
              <a:rPr lang="nl-NL" sz="2800" dirty="0" err="1">
                <a:solidFill>
                  <a:srgbClr val="C00000"/>
                </a:solidFill>
                <a:latin typeface="Abadi" panose="020B0604020104020204" pitchFamily="34" charset="0"/>
              </a:rPr>
              <a:t>it</a:t>
            </a:r>
            <a:r>
              <a:rPr lang="nl-NL" sz="2800" dirty="0">
                <a:solidFill>
                  <a:srgbClr val="C00000"/>
                </a:solidFill>
                <a:latin typeface="Abadi" panose="020B0604020104020204" pitchFamily="34" charset="0"/>
              </a:rPr>
              <a:t> </a:t>
            </a:r>
            <a:r>
              <a:rPr lang="nl-NL" sz="2800" dirty="0" err="1">
                <a:solidFill>
                  <a:srgbClr val="C00000"/>
                </a:solidFill>
                <a:latin typeface="Abadi" panose="020B0604020104020204" pitchFamily="34" charset="0"/>
              </a:rPr>
              <a:t>mean</a:t>
            </a:r>
            <a:r>
              <a:rPr lang="nl-NL" sz="2800" dirty="0">
                <a:solidFill>
                  <a:srgbClr val="C00000"/>
                </a:solidFill>
                <a:latin typeface="Abadi" panose="020B0604020104020204" pitchFamily="34" charset="0"/>
              </a:rPr>
              <a:t> </a:t>
            </a:r>
            <a:r>
              <a:rPr lang="nl-NL" sz="2800" dirty="0" err="1">
                <a:solidFill>
                  <a:srgbClr val="C00000"/>
                </a:solidFill>
                <a:latin typeface="Abadi" panose="020B0604020104020204" pitchFamily="34" charset="0"/>
              </a:rPr>
              <a:t>by</a:t>
            </a:r>
            <a:r>
              <a:rPr lang="nl-NL" sz="2800" dirty="0">
                <a:solidFill>
                  <a:srgbClr val="C00000"/>
                </a:solidFill>
                <a:latin typeface="Abadi" panose="020B0604020104020204" pitchFamily="34" charset="0"/>
              </a:rPr>
              <a:t> </a:t>
            </a:r>
            <a:r>
              <a:rPr lang="nl-NL" sz="2800" dirty="0" err="1">
                <a:solidFill>
                  <a:srgbClr val="C00000"/>
                </a:solidFill>
                <a:latin typeface="Abadi" panose="020B0604020104020204" pitchFamily="34" charset="0"/>
              </a:rPr>
              <a:t>freezing</a:t>
            </a:r>
            <a:r>
              <a:rPr lang="nl-NL" sz="2800" dirty="0">
                <a:solidFill>
                  <a:srgbClr val="C00000"/>
                </a:solidFill>
                <a:latin typeface="Abadi" panose="020B0604020104020204" pitchFamily="34" charset="0"/>
              </a:rPr>
              <a:t> a </a:t>
            </a:r>
            <a:r>
              <a:rPr lang="nl-NL" sz="2800" dirty="0" err="1">
                <a:solidFill>
                  <a:srgbClr val="C00000"/>
                </a:solidFill>
                <a:latin typeface="Abadi" panose="020B0604020104020204" pitchFamily="34" charset="0"/>
              </a:rPr>
              <a:t>layer</a:t>
            </a:r>
            <a:r>
              <a:rPr lang="nl-NL" sz="2800" dirty="0">
                <a:solidFill>
                  <a:srgbClr val="C00000"/>
                </a:solidFill>
                <a:latin typeface="Abadi" panose="020B0604020104020204" pitchFamily="34" charset="0"/>
              </a:rPr>
              <a:t>?</a:t>
            </a:r>
            <a:endParaRPr lang="nl-NL" sz="4000" dirty="0">
              <a:solidFill>
                <a:srgbClr val="C00000"/>
              </a:solidFill>
              <a:latin typeface="Abadi" panose="020B0604020104020204" pitchFamily="34" charset="0"/>
            </a:endParaRPr>
          </a:p>
        </p:txBody>
      </p:sp>
      <p:pic>
        <p:nvPicPr>
          <p:cNvPr id="5" name="Picture 4">
            <a:extLst>
              <a:ext uri="{FF2B5EF4-FFF2-40B4-BE49-F238E27FC236}">
                <a16:creationId xmlns:a16="http://schemas.microsoft.com/office/drawing/2014/main" id="{639FEC65-C46C-2B2A-570D-23F13A2DF4D8}"/>
              </a:ext>
            </a:extLst>
          </p:cNvPr>
          <p:cNvPicPr>
            <a:picLocks noChangeAspect="1"/>
          </p:cNvPicPr>
          <p:nvPr/>
        </p:nvPicPr>
        <p:blipFill>
          <a:blip r:embed="rId2"/>
          <a:stretch>
            <a:fillRect/>
          </a:stretch>
        </p:blipFill>
        <p:spPr>
          <a:xfrm>
            <a:off x="686160" y="2252073"/>
            <a:ext cx="8351935" cy="2536733"/>
          </a:xfrm>
          <a:prstGeom prst="rect">
            <a:avLst/>
          </a:prstGeom>
        </p:spPr>
      </p:pic>
    </p:spTree>
    <p:extLst>
      <p:ext uri="{BB962C8B-B14F-4D97-AF65-F5344CB8AC3E}">
        <p14:creationId xmlns:p14="http://schemas.microsoft.com/office/powerpoint/2010/main" val="2263279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3A09-F06E-1746-B18F-6C3EF335459C}"/>
              </a:ext>
            </a:extLst>
          </p:cNvPr>
          <p:cNvSpPr>
            <a:spLocks noGrp="1"/>
          </p:cNvSpPr>
          <p:nvPr>
            <p:ph type="title"/>
          </p:nvPr>
        </p:nvSpPr>
        <p:spPr>
          <a:xfrm>
            <a:off x="807720" y="834181"/>
            <a:ext cx="7771680" cy="1142280"/>
          </a:xfrm>
        </p:spPr>
        <p:txBody>
          <a:bodyPr/>
          <a:lstStyle/>
          <a:p>
            <a:r>
              <a:rPr lang="en-US" sz="4000" dirty="0">
                <a:latin typeface="Abadi" panose="020B0604020104020204" pitchFamily="34" charset="0"/>
              </a:rPr>
              <a:t>Check the model structure</a:t>
            </a:r>
            <a:br>
              <a:rPr lang="en-US" sz="4000" dirty="0">
                <a:latin typeface="Abadi" panose="020B0604020104020204" pitchFamily="34" charset="0"/>
              </a:rPr>
            </a:br>
            <a:r>
              <a:rPr lang="en-US" sz="3600" dirty="0">
                <a:solidFill>
                  <a:srgbClr val="C00000"/>
                </a:solidFill>
                <a:latin typeface="Abadi" panose="020B0604020104020204" pitchFamily="34" charset="0"/>
              </a:rPr>
              <a:t>yolov5/models/yolov5s.yaml</a:t>
            </a:r>
            <a:endParaRPr lang="nl-NL" sz="4000" dirty="0">
              <a:solidFill>
                <a:srgbClr val="C00000"/>
              </a:solidFill>
              <a:latin typeface="Abadi" panose="020B0604020104020204" pitchFamily="34" charset="0"/>
            </a:endParaRPr>
          </a:p>
        </p:txBody>
      </p:sp>
      <p:sp>
        <p:nvSpPr>
          <p:cNvPr id="5" name="Subtitle 2">
            <a:extLst>
              <a:ext uri="{FF2B5EF4-FFF2-40B4-BE49-F238E27FC236}">
                <a16:creationId xmlns:a16="http://schemas.microsoft.com/office/drawing/2014/main" id="{E0373383-65BE-2517-F032-A2CF24E23B42}"/>
              </a:ext>
            </a:extLst>
          </p:cNvPr>
          <p:cNvSpPr>
            <a:spLocks noGrp="1"/>
          </p:cNvSpPr>
          <p:nvPr>
            <p:ph type="subTitle"/>
          </p:nvPr>
        </p:nvSpPr>
        <p:spPr>
          <a:xfrm>
            <a:off x="894080" y="2854960"/>
            <a:ext cx="7151920" cy="2641600"/>
          </a:xfrm>
        </p:spPr>
        <p:txBody>
          <a:bodyPr/>
          <a:lstStyle/>
          <a:p>
            <a:r>
              <a:rPr lang="nl-NL" sz="2000" dirty="0">
                <a:latin typeface="Abadi Extra Light" panose="020B0204020104020204" pitchFamily="34" charset="0"/>
              </a:rPr>
              <a:t># </a:t>
            </a:r>
            <a:r>
              <a:rPr lang="nl-NL" sz="2000" dirty="0" err="1">
                <a:latin typeface="Abadi Extra Light" panose="020B0204020104020204" pitchFamily="34" charset="0"/>
              </a:rPr>
              <a:t>freezing</a:t>
            </a:r>
            <a:r>
              <a:rPr lang="nl-NL" sz="2000" dirty="0">
                <a:latin typeface="Abadi Extra Light" panose="020B0204020104020204" pitchFamily="34" charset="0"/>
              </a:rPr>
              <a:t> first 10 </a:t>
            </a:r>
            <a:r>
              <a:rPr lang="nl-NL" sz="2000" dirty="0" err="1">
                <a:latin typeface="Abadi Extra Light" panose="020B0204020104020204" pitchFamily="34" charset="0"/>
              </a:rPr>
              <a:t>layers</a:t>
            </a:r>
            <a:endParaRPr lang="nl-NL" sz="2000" dirty="0">
              <a:latin typeface="Abadi Extra Light" panose="020B0204020104020204" pitchFamily="34" charset="0"/>
            </a:endParaRPr>
          </a:p>
          <a:p>
            <a:r>
              <a:rPr lang="nl-NL" sz="3200" dirty="0">
                <a:latin typeface="Abadi Extra Light" panose="020B0204020104020204" pitchFamily="34" charset="0"/>
              </a:rPr>
              <a:t>Backbone = 10 </a:t>
            </a:r>
            <a:r>
              <a:rPr lang="nl-NL" sz="3200" dirty="0" err="1">
                <a:latin typeface="Abadi Extra Light" panose="020B0204020104020204" pitchFamily="34" charset="0"/>
              </a:rPr>
              <a:t>layers</a:t>
            </a:r>
            <a:endParaRPr lang="nl-NL" sz="3200" dirty="0">
              <a:latin typeface="Abadi Extra Light" panose="020B0204020104020204" pitchFamily="34" charset="0"/>
            </a:endParaRPr>
          </a:p>
          <a:p>
            <a:r>
              <a:rPr lang="nl-NL" sz="2000" dirty="0">
                <a:latin typeface="Abadi Extra Light" panose="020B0204020104020204" pitchFamily="34" charset="0"/>
              </a:rPr>
              <a:t># </a:t>
            </a:r>
            <a:r>
              <a:rPr lang="nl-NL" sz="2000" dirty="0" err="1">
                <a:latin typeface="Abadi Extra Light" panose="020B0204020104020204" pitchFamily="34" charset="0"/>
              </a:rPr>
              <a:t>freezing</a:t>
            </a:r>
            <a:r>
              <a:rPr lang="nl-NL" sz="2000" dirty="0">
                <a:latin typeface="Abadi Extra Light" panose="020B0204020104020204" pitchFamily="34" charset="0"/>
              </a:rPr>
              <a:t> 24 </a:t>
            </a:r>
            <a:r>
              <a:rPr lang="nl-NL" sz="2000" dirty="0" err="1">
                <a:latin typeface="Abadi Extra Light" panose="020B0204020104020204" pitchFamily="34" charset="0"/>
              </a:rPr>
              <a:t>layers</a:t>
            </a:r>
            <a:endParaRPr lang="nl-NL" sz="2000" dirty="0">
              <a:latin typeface="Abadi Extra Light" panose="020B0204020104020204" pitchFamily="34" charset="0"/>
            </a:endParaRPr>
          </a:p>
          <a:p>
            <a:pPr marL="0" indent="0">
              <a:buNone/>
            </a:pPr>
            <a:r>
              <a:rPr lang="nl-NL" sz="3200" dirty="0">
                <a:latin typeface="Abadi Extra Light" panose="020B0204020104020204" pitchFamily="34" charset="0"/>
              </a:rPr>
              <a:t>Head= 14 </a:t>
            </a:r>
            <a:r>
              <a:rPr lang="nl-NL" sz="3200" dirty="0" err="1">
                <a:latin typeface="Abadi Extra Light" panose="020B0204020104020204" pitchFamily="34" charset="0"/>
              </a:rPr>
              <a:t>layers</a:t>
            </a:r>
            <a:endParaRPr lang="nl-NL" sz="3200" dirty="0">
              <a:latin typeface="Abadi Extra Light" panose="020B0204020104020204" pitchFamily="34" charset="0"/>
            </a:endParaRPr>
          </a:p>
          <a:p>
            <a:endParaRPr lang="nl-NL" dirty="0"/>
          </a:p>
        </p:txBody>
      </p:sp>
    </p:spTree>
    <p:extLst>
      <p:ext uri="{BB962C8B-B14F-4D97-AF65-F5344CB8AC3E}">
        <p14:creationId xmlns:p14="http://schemas.microsoft.com/office/powerpoint/2010/main" val="2897322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9E87-BB3A-8493-DDCC-9A86B65FC7C4}"/>
              </a:ext>
            </a:extLst>
          </p:cNvPr>
          <p:cNvSpPr>
            <a:spLocks noGrp="1"/>
          </p:cNvSpPr>
          <p:nvPr>
            <p:ph type="title"/>
          </p:nvPr>
        </p:nvSpPr>
        <p:spPr/>
        <p:txBody>
          <a:bodyPr/>
          <a:lstStyle/>
          <a:p>
            <a:r>
              <a:rPr lang="nl-NL" sz="4000" dirty="0" err="1">
                <a:latin typeface="Abadi" panose="020B0604020104020204" pitchFamily="34" charset="0"/>
              </a:rPr>
              <a:t>Executing</a:t>
            </a:r>
            <a:r>
              <a:rPr lang="nl-NL" sz="4000" dirty="0">
                <a:latin typeface="Abadi" panose="020B0604020104020204" pitchFamily="34" charset="0"/>
              </a:rPr>
              <a:t> Transfer Learning</a:t>
            </a:r>
            <a:br>
              <a:rPr lang="nl-NL" dirty="0">
                <a:latin typeface="Abadi" panose="020B0604020104020204" pitchFamily="34" charset="0"/>
              </a:rPr>
            </a:br>
            <a:r>
              <a:rPr lang="nl-NL" sz="3200" dirty="0">
                <a:solidFill>
                  <a:srgbClr val="C00000"/>
                </a:solidFill>
                <a:latin typeface="Abadi" panose="020B0604020104020204" pitchFamily="34" charset="0"/>
              </a:rPr>
              <a:t>Object </a:t>
            </a:r>
            <a:r>
              <a:rPr lang="nl-NL" sz="3200" dirty="0" err="1">
                <a:solidFill>
                  <a:srgbClr val="C00000"/>
                </a:solidFill>
                <a:latin typeface="Abadi" panose="020B0604020104020204" pitchFamily="34" charset="0"/>
              </a:rPr>
              <a:t>detection</a:t>
            </a:r>
            <a:endParaRPr lang="nl-NL" dirty="0">
              <a:solidFill>
                <a:srgbClr val="C00000"/>
              </a:solidFill>
              <a:latin typeface="Abadi" panose="020B0604020104020204" pitchFamily="34" charset="0"/>
            </a:endParaRPr>
          </a:p>
        </p:txBody>
      </p:sp>
      <p:sp>
        <p:nvSpPr>
          <p:cNvPr id="3" name="Subtitle 2">
            <a:extLst>
              <a:ext uri="{FF2B5EF4-FFF2-40B4-BE49-F238E27FC236}">
                <a16:creationId xmlns:a16="http://schemas.microsoft.com/office/drawing/2014/main" id="{ECD86803-9AC4-0FD8-0C43-E964EBC62480}"/>
              </a:ext>
            </a:extLst>
          </p:cNvPr>
          <p:cNvSpPr>
            <a:spLocks noGrp="1"/>
          </p:cNvSpPr>
          <p:nvPr>
            <p:ph type="subTitle"/>
          </p:nvPr>
        </p:nvSpPr>
        <p:spPr>
          <a:xfrm>
            <a:off x="843640" y="2224280"/>
            <a:ext cx="7771680" cy="1992120"/>
          </a:xfrm>
        </p:spPr>
        <p:txBody>
          <a:bodyPr/>
          <a:lstStyle/>
          <a:p>
            <a:pPr marL="0" indent="0">
              <a:buNone/>
            </a:pPr>
            <a:r>
              <a:rPr lang="en-US" sz="3600" dirty="0">
                <a:latin typeface="Abadi" panose="020B0604020104020204" pitchFamily="34" charset="0"/>
              </a:rPr>
              <a:t>1.	Freeze the YOLOv5 Backbone</a:t>
            </a:r>
          </a:p>
          <a:p>
            <a:r>
              <a:rPr lang="en-US" sz="2400" dirty="0">
                <a:latin typeface="Abadi Extra Light" panose="020B0204020104020204" pitchFamily="34" charset="0"/>
              </a:rPr>
              <a:t>backbone means the layers that extract input image features. </a:t>
            </a:r>
          </a:p>
          <a:p>
            <a:r>
              <a:rPr lang="en-US" sz="2400" dirty="0">
                <a:latin typeface="Abadi Extra Light" panose="020B0204020104020204" pitchFamily="34" charset="0"/>
              </a:rPr>
              <a:t>freeze the backbone so the weights in the backbone layers will not change during YOLOv5 transfer learning.</a:t>
            </a:r>
          </a:p>
          <a:p>
            <a:r>
              <a:rPr lang="en-US" sz="2400" dirty="0">
                <a:latin typeface="Abadi Extra Light" panose="020B0204020104020204" pitchFamily="34" charset="0"/>
              </a:rPr>
              <a:t>only train the last layers (i.e., head layers)</a:t>
            </a:r>
          </a:p>
          <a:p>
            <a:pPr marL="457200" lvl="1" indent="0">
              <a:buNone/>
            </a:pPr>
            <a:endParaRPr lang="en-US" sz="2000" dirty="0">
              <a:latin typeface="Abadi Extra Light" panose="020B0204020104020204" pitchFamily="34" charset="0"/>
            </a:endParaRPr>
          </a:p>
        </p:txBody>
      </p:sp>
      <p:sp>
        <p:nvSpPr>
          <p:cNvPr id="5" name="TextBox 4">
            <a:extLst>
              <a:ext uri="{FF2B5EF4-FFF2-40B4-BE49-F238E27FC236}">
                <a16:creationId xmlns:a16="http://schemas.microsoft.com/office/drawing/2014/main" id="{F61F61CA-D4CF-33F9-0B39-14C78BCE4A16}"/>
              </a:ext>
            </a:extLst>
          </p:cNvPr>
          <p:cNvSpPr txBox="1"/>
          <p:nvPr/>
        </p:nvSpPr>
        <p:spPr>
          <a:xfrm>
            <a:off x="685800" y="4379575"/>
            <a:ext cx="8345720" cy="646331"/>
          </a:xfrm>
          <a:prstGeom prst="rect">
            <a:avLst/>
          </a:prstGeom>
          <a:noFill/>
        </p:spPr>
        <p:txBody>
          <a:bodyPr wrap="square">
            <a:spAutoFit/>
          </a:bodyPr>
          <a:lstStyle/>
          <a:p>
            <a:r>
              <a:rPr lang="nl-NL" dirty="0"/>
              <a:t>python yolov5/train.py --data .</a:t>
            </a:r>
            <a:r>
              <a:rPr lang="nl-NL" dirty="0" err="1"/>
              <a:t>yaml</a:t>
            </a:r>
            <a:r>
              <a:rPr lang="nl-NL" dirty="0"/>
              <a:t> --</a:t>
            </a:r>
            <a:r>
              <a:rPr lang="nl-NL" dirty="0" err="1"/>
              <a:t>weights</a:t>
            </a:r>
            <a:r>
              <a:rPr lang="nl-NL" dirty="0"/>
              <a:t> yolov5s.pt --</a:t>
            </a:r>
            <a:r>
              <a:rPr lang="nl-NL" dirty="0" err="1"/>
              <a:t>epochs</a:t>
            </a:r>
            <a:r>
              <a:rPr lang="nl-NL" dirty="0"/>
              <a:t> 100 --batch 4 --</a:t>
            </a:r>
            <a:r>
              <a:rPr lang="nl-NL" dirty="0" err="1"/>
              <a:t>freeze</a:t>
            </a:r>
            <a:r>
              <a:rPr lang="nl-NL" dirty="0"/>
              <a:t> 10</a:t>
            </a:r>
          </a:p>
        </p:txBody>
      </p:sp>
    </p:spTree>
    <p:extLst>
      <p:ext uri="{BB962C8B-B14F-4D97-AF65-F5344CB8AC3E}">
        <p14:creationId xmlns:p14="http://schemas.microsoft.com/office/powerpoint/2010/main" val="2768065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9E87-BB3A-8493-DDCC-9A86B65FC7C4}"/>
              </a:ext>
            </a:extLst>
          </p:cNvPr>
          <p:cNvSpPr>
            <a:spLocks noGrp="1"/>
          </p:cNvSpPr>
          <p:nvPr>
            <p:ph type="title"/>
          </p:nvPr>
        </p:nvSpPr>
        <p:spPr/>
        <p:txBody>
          <a:bodyPr/>
          <a:lstStyle/>
          <a:p>
            <a:r>
              <a:rPr lang="nl-NL" sz="4400" dirty="0" err="1">
                <a:latin typeface="Abadi" panose="020B0604020104020204" pitchFamily="34" charset="0"/>
              </a:rPr>
              <a:t>Executing</a:t>
            </a:r>
            <a:r>
              <a:rPr lang="nl-NL" sz="4400" dirty="0">
                <a:latin typeface="Abadi" panose="020B0604020104020204" pitchFamily="34" charset="0"/>
              </a:rPr>
              <a:t> Transfer Learning</a:t>
            </a:r>
            <a:br>
              <a:rPr lang="nl-NL" dirty="0">
                <a:latin typeface="Abadi" panose="020B0604020104020204" pitchFamily="34" charset="0"/>
              </a:rPr>
            </a:br>
            <a:r>
              <a:rPr lang="nl-NL" sz="3600" dirty="0">
                <a:solidFill>
                  <a:srgbClr val="C00000"/>
                </a:solidFill>
                <a:latin typeface="Abadi" panose="020B0604020104020204" pitchFamily="34" charset="0"/>
              </a:rPr>
              <a:t>Object </a:t>
            </a:r>
            <a:r>
              <a:rPr lang="nl-NL" sz="3600" dirty="0" err="1">
                <a:solidFill>
                  <a:srgbClr val="C00000"/>
                </a:solidFill>
                <a:latin typeface="Abadi" panose="020B0604020104020204" pitchFamily="34" charset="0"/>
              </a:rPr>
              <a:t>detection</a:t>
            </a:r>
            <a:endParaRPr lang="nl-NL" dirty="0">
              <a:latin typeface="Abadi" panose="020B0604020104020204" pitchFamily="34" charset="0"/>
            </a:endParaRPr>
          </a:p>
        </p:txBody>
      </p:sp>
      <p:sp>
        <p:nvSpPr>
          <p:cNvPr id="3" name="Subtitle 2">
            <a:extLst>
              <a:ext uri="{FF2B5EF4-FFF2-40B4-BE49-F238E27FC236}">
                <a16:creationId xmlns:a16="http://schemas.microsoft.com/office/drawing/2014/main" id="{ECD86803-9AC4-0FD8-0C43-E964EBC62480}"/>
              </a:ext>
            </a:extLst>
          </p:cNvPr>
          <p:cNvSpPr>
            <a:spLocks noGrp="1"/>
          </p:cNvSpPr>
          <p:nvPr>
            <p:ph type="subTitle"/>
          </p:nvPr>
        </p:nvSpPr>
        <p:spPr>
          <a:xfrm>
            <a:off x="843640" y="2224280"/>
            <a:ext cx="7771680" cy="1992120"/>
          </a:xfrm>
        </p:spPr>
        <p:txBody>
          <a:bodyPr/>
          <a:lstStyle/>
          <a:p>
            <a:pPr marL="514350" indent="-514350">
              <a:buAutoNum type="arabicPeriod" startAt="2"/>
            </a:pPr>
            <a:r>
              <a:rPr lang="en-US" sz="2800" dirty="0">
                <a:latin typeface="Abadi" panose="020B0604020104020204" pitchFamily="34" charset="0"/>
              </a:rPr>
              <a:t>Freeze All Layers (</a:t>
            </a:r>
            <a:r>
              <a:rPr lang="en-US" sz="2800" dirty="0" err="1">
                <a:latin typeface="Abadi" panose="020B0604020104020204" pitchFamily="34" charset="0"/>
              </a:rPr>
              <a:t>backbone+head</a:t>
            </a:r>
            <a:r>
              <a:rPr lang="en-US" sz="2800" dirty="0">
                <a:latin typeface="Abadi" panose="020B0604020104020204" pitchFamily="34" charset="0"/>
              </a:rPr>
              <a:t>)</a:t>
            </a:r>
          </a:p>
          <a:p>
            <a:endParaRPr lang="en-US" sz="2800" dirty="0">
              <a:latin typeface="Abadi" panose="020B0604020104020204" pitchFamily="34" charset="0"/>
            </a:endParaRPr>
          </a:p>
          <a:p>
            <a:pPr marL="0" indent="0">
              <a:buNone/>
            </a:pPr>
            <a:r>
              <a:rPr lang="en-US" sz="2400" dirty="0">
                <a:latin typeface="Abadi Extra Light" panose="020B0204020104020204" pitchFamily="34" charset="0"/>
              </a:rPr>
              <a:t>To freeze the full model except for the final output convolution layers in Detect(), we set freeze list</a:t>
            </a:r>
            <a:endParaRPr lang="en-US" sz="1100" dirty="0">
              <a:latin typeface="Abadi Extra Light" panose="020B0204020104020204" pitchFamily="34" charset="0"/>
            </a:endParaRPr>
          </a:p>
        </p:txBody>
      </p:sp>
      <p:sp>
        <p:nvSpPr>
          <p:cNvPr id="5" name="TextBox 4">
            <a:extLst>
              <a:ext uri="{FF2B5EF4-FFF2-40B4-BE49-F238E27FC236}">
                <a16:creationId xmlns:a16="http://schemas.microsoft.com/office/drawing/2014/main" id="{F61F61CA-D4CF-33F9-0B39-14C78BCE4A16}"/>
              </a:ext>
            </a:extLst>
          </p:cNvPr>
          <p:cNvSpPr txBox="1"/>
          <p:nvPr/>
        </p:nvSpPr>
        <p:spPr>
          <a:xfrm>
            <a:off x="685800" y="4379575"/>
            <a:ext cx="8345720" cy="646331"/>
          </a:xfrm>
          <a:prstGeom prst="rect">
            <a:avLst/>
          </a:prstGeom>
          <a:noFill/>
        </p:spPr>
        <p:txBody>
          <a:bodyPr wrap="square">
            <a:spAutoFit/>
          </a:bodyPr>
          <a:lstStyle/>
          <a:p>
            <a:r>
              <a:rPr lang="nl-NL" dirty="0"/>
              <a:t>python yolov5/train.py --data .</a:t>
            </a:r>
            <a:r>
              <a:rPr lang="nl-NL" dirty="0" err="1"/>
              <a:t>yaml</a:t>
            </a:r>
            <a:r>
              <a:rPr lang="nl-NL" dirty="0"/>
              <a:t> --</a:t>
            </a:r>
            <a:r>
              <a:rPr lang="nl-NL" dirty="0" err="1"/>
              <a:t>weights</a:t>
            </a:r>
            <a:r>
              <a:rPr lang="nl-NL" dirty="0"/>
              <a:t> yolov5s.pt --</a:t>
            </a:r>
            <a:r>
              <a:rPr lang="nl-NL" dirty="0" err="1"/>
              <a:t>epochs</a:t>
            </a:r>
            <a:r>
              <a:rPr lang="nl-NL" dirty="0"/>
              <a:t> 100 --batch 4 --</a:t>
            </a:r>
            <a:r>
              <a:rPr lang="nl-NL" dirty="0" err="1"/>
              <a:t>freeze</a:t>
            </a:r>
            <a:r>
              <a:rPr lang="nl-NL" dirty="0"/>
              <a:t> 24</a:t>
            </a:r>
          </a:p>
        </p:txBody>
      </p:sp>
    </p:spTree>
    <p:extLst>
      <p:ext uri="{BB962C8B-B14F-4D97-AF65-F5344CB8AC3E}">
        <p14:creationId xmlns:p14="http://schemas.microsoft.com/office/powerpoint/2010/main" val="1937976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9E87-BB3A-8493-DDCC-9A86B65FC7C4}"/>
              </a:ext>
            </a:extLst>
          </p:cNvPr>
          <p:cNvSpPr>
            <a:spLocks noGrp="1"/>
          </p:cNvSpPr>
          <p:nvPr>
            <p:ph type="title"/>
          </p:nvPr>
        </p:nvSpPr>
        <p:spPr/>
        <p:txBody>
          <a:bodyPr/>
          <a:lstStyle/>
          <a:p>
            <a:r>
              <a:rPr lang="nl-NL" sz="4400" dirty="0" err="1"/>
              <a:t>Executing</a:t>
            </a:r>
            <a:r>
              <a:rPr lang="nl-NL" sz="4400" dirty="0"/>
              <a:t> Transfer Learning</a:t>
            </a:r>
            <a:br>
              <a:rPr lang="nl-NL" dirty="0"/>
            </a:br>
            <a:r>
              <a:rPr lang="nl-NL" sz="3600" dirty="0">
                <a:solidFill>
                  <a:srgbClr val="C00000"/>
                </a:solidFill>
              </a:rPr>
              <a:t>Object </a:t>
            </a:r>
            <a:r>
              <a:rPr lang="nl-NL" sz="3600" dirty="0" err="1">
                <a:solidFill>
                  <a:srgbClr val="C00000"/>
                </a:solidFill>
              </a:rPr>
              <a:t>detection</a:t>
            </a:r>
            <a:endParaRPr lang="nl-NL" dirty="0"/>
          </a:p>
        </p:txBody>
      </p:sp>
      <p:sp>
        <p:nvSpPr>
          <p:cNvPr id="3" name="Subtitle 2">
            <a:extLst>
              <a:ext uri="{FF2B5EF4-FFF2-40B4-BE49-F238E27FC236}">
                <a16:creationId xmlns:a16="http://schemas.microsoft.com/office/drawing/2014/main" id="{ECD86803-9AC4-0FD8-0C43-E964EBC62480}"/>
              </a:ext>
            </a:extLst>
          </p:cNvPr>
          <p:cNvSpPr>
            <a:spLocks noGrp="1"/>
          </p:cNvSpPr>
          <p:nvPr>
            <p:ph type="subTitle"/>
          </p:nvPr>
        </p:nvSpPr>
        <p:spPr>
          <a:xfrm>
            <a:off x="736240" y="2082039"/>
            <a:ext cx="7721240" cy="2155295"/>
          </a:xfrm>
        </p:spPr>
        <p:txBody>
          <a:bodyPr/>
          <a:lstStyle/>
          <a:p>
            <a:r>
              <a:rPr lang="en-US" sz="2800" dirty="0"/>
              <a:t>3.	Finetuning (no freezing)</a:t>
            </a:r>
          </a:p>
          <a:p>
            <a:endParaRPr lang="en-US" sz="2800" dirty="0"/>
          </a:p>
          <a:p>
            <a:pPr marL="342900" lvl="3" indent="-342900">
              <a:buFont typeface="Arial" panose="020B0604020202020204" pitchFamily="34" charset="0"/>
              <a:buChar char="•"/>
            </a:pPr>
            <a:r>
              <a:rPr lang="en-US" sz="2000" dirty="0">
                <a:latin typeface="Abadi Extra Light" panose="020B0204020104020204" pitchFamily="34" charset="0"/>
              </a:rPr>
              <a:t>Training all the layers of the small model. </a:t>
            </a:r>
          </a:p>
          <a:p>
            <a:pPr marL="342900" lvl="3" indent="-342900">
              <a:buFont typeface="Arial" panose="020B0604020202020204" pitchFamily="34" charset="0"/>
              <a:buChar char="•"/>
            </a:pPr>
            <a:r>
              <a:rPr lang="en-US" sz="2000" dirty="0">
                <a:latin typeface="Abadi Extra Light" panose="020B0204020104020204" pitchFamily="34" charset="0"/>
              </a:rPr>
              <a:t>Starting from the official COCO pretrained weights </a:t>
            </a:r>
            <a:r>
              <a:rPr lang="nl-NL" sz="2000" dirty="0"/>
              <a:t>yolov5s.pt </a:t>
            </a:r>
          </a:p>
          <a:p>
            <a:pPr marL="342900" lvl="3" indent="-342900">
              <a:buFont typeface="Arial" panose="020B0604020202020204" pitchFamily="34" charset="0"/>
              <a:buChar char="•"/>
            </a:pPr>
            <a:r>
              <a:rPr lang="en-US" sz="2000" dirty="0">
                <a:latin typeface="Abadi Extra Light" panose="020B0204020104020204" pitchFamily="34" charset="0"/>
              </a:rPr>
              <a:t>The learning rate parameter can be adjusted at the hyperparameters-configurations file</a:t>
            </a:r>
          </a:p>
          <a:p>
            <a:pPr marL="342900" lvl="3" indent="-342900">
              <a:buFont typeface="Arial" panose="020B0604020202020204" pitchFamily="34" charset="0"/>
              <a:buChar char="•"/>
            </a:pPr>
            <a:r>
              <a:rPr lang="en-US" sz="2000" dirty="0">
                <a:latin typeface="Abadi Extra Light" panose="020B0204020104020204" pitchFamily="34" charset="0"/>
              </a:rPr>
              <a:t>the entire model will be fine-tuned on the new dataset</a:t>
            </a:r>
          </a:p>
        </p:txBody>
      </p:sp>
      <p:sp>
        <p:nvSpPr>
          <p:cNvPr id="5" name="TextBox 4">
            <a:extLst>
              <a:ext uri="{FF2B5EF4-FFF2-40B4-BE49-F238E27FC236}">
                <a16:creationId xmlns:a16="http://schemas.microsoft.com/office/drawing/2014/main" id="{F61F61CA-D4CF-33F9-0B39-14C78BCE4A16}"/>
              </a:ext>
            </a:extLst>
          </p:cNvPr>
          <p:cNvSpPr txBox="1"/>
          <p:nvPr/>
        </p:nvSpPr>
        <p:spPr>
          <a:xfrm>
            <a:off x="685800" y="4171827"/>
            <a:ext cx="8345720" cy="923330"/>
          </a:xfrm>
          <a:prstGeom prst="rect">
            <a:avLst/>
          </a:prstGeom>
          <a:noFill/>
        </p:spPr>
        <p:txBody>
          <a:bodyPr wrap="square">
            <a:spAutoFit/>
          </a:bodyPr>
          <a:lstStyle/>
          <a:p>
            <a:endParaRPr lang="nl-NL" dirty="0"/>
          </a:p>
          <a:p>
            <a:r>
              <a:rPr lang="nl-NL" dirty="0"/>
              <a:t>python train.py --</a:t>
            </a:r>
            <a:r>
              <a:rPr lang="nl-NL" dirty="0" err="1"/>
              <a:t>hyp</a:t>
            </a:r>
            <a:r>
              <a:rPr lang="nl-NL" dirty="0"/>
              <a:t> '</a:t>
            </a:r>
            <a:r>
              <a:rPr lang="nl-NL" dirty="0" err="1"/>
              <a:t>hyp.finetune.yaml</a:t>
            </a:r>
            <a:r>
              <a:rPr lang="nl-NL" dirty="0"/>
              <a:t>' --data ../</a:t>
            </a:r>
            <a:r>
              <a:rPr lang="nl-NL" dirty="0" err="1"/>
              <a:t>data.yaml</a:t>
            </a:r>
            <a:r>
              <a:rPr lang="nl-NL" dirty="0"/>
              <a:t> --</a:t>
            </a:r>
            <a:r>
              <a:rPr lang="nl-NL" dirty="0" err="1"/>
              <a:t>weights</a:t>
            </a:r>
            <a:r>
              <a:rPr lang="nl-NL" dirty="0"/>
              <a:t> yolov5s.pt \</a:t>
            </a:r>
          </a:p>
          <a:p>
            <a:r>
              <a:rPr lang="nl-NL" dirty="0"/>
              <a:t>    --</a:t>
            </a:r>
            <a:r>
              <a:rPr lang="nl-NL" dirty="0" err="1"/>
              <a:t>img</a:t>
            </a:r>
            <a:r>
              <a:rPr lang="nl-NL" dirty="0"/>
              <a:t> 640 --</a:t>
            </a:r>
            <a:r>
              <a:rPr lang="nl-NL" dirty="0" err="1"/>
              <a:t>epochs</a:t>
            </a:r>
            <a:r>
              <a:rPr lang="nl-NL" dirty="0"/>
              <a:t> {EPOCHS} --batch-</a:t>
            </a:r>
            <a:r>
              <a:rPr lang="nl-NL" dirty="0" err="1"/>
              <a:t>size</a:t>
            </a:r>
            <a:r>
              <a:rPr lang="nl-NL" dirty="0"/>
              <a:t> 16 --name {RES_DIR}</a:t>
            </a:r>
          </a:p>
        </p:txBody>
      </p:sp>
      <p:sp>
        <p:nvSpPr>
          <p:cNvPr id="6" name="TextBox 5">
            <a:extLst>
              <a:ext uri="{FF2B5EF4-FFF2-40B4-BE49-F238E27FC236}">
                <a16:creationId xmlns:a16="http://schemas.microsoft.com/office/drawing/2014/main" id="{41B97A3C-755F-E41A-5AB9-C80D6B78D73B}"/>
              </a:ext>
            </a:extLst>
          </p:cNvPr>
          <p:cNvSpPr txBox="1"/>
          <p:nvPr/>
        </p:nvSpPr>
        <p:spPr>
          <a:xfrm>
            <a:off x="736240" y="5238868"/>
            <a:ext cx="8015520" cy="1200329"/>
          </a:xfrm>
          <a:prstGeom prst="rect">
            <a:avLst/>
          </a:prstGeom>
          <a:noFill/>
        </p:spPr>
        <p:txBody>
          <a:bodyPr wrap="square">
            <a:spAutoFit/>
          </a:bodyPr>
          <a:lstStyle/>
          <a:p>
            <a:r>
              <a:rPr lang="en-US" dirty="0">
                <a:latin typeface="Abadi Extra Light" panose="020B0204020104020204" pitchFamily="34" charset="0"/>
              </a:rPr>
              <a:t>we are creating a new directory for saving the results. The path for that is saved in the RES_DIR variable. This is important because we want to control where the results are saved. Else, the script will create its own directories as run_1, run_2, and so on, while executing the train.py script.</a:t>
            </a:r>
            <a:endParaRPr lang="nl-NL" dirty="0">
              <a:latin typeface="Abadi Extra Light" panose="020B0204020104020204" pitchFamily="34" charset="0"/>
            </a:endParaRPr>
          </a:p>
        </p:txBody>
      </p:sp>
    </p:spTree>
    <p:extLst>
      <p:ext uri="{BB962C8B-B14F-4D97-AF65-F5344CB8AC3E}">
        <p14:creationId xmlns:p14="http://schemas.microsoft.com/office/powerpoint/2010/main" val="2508004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3F97242-1BB3-45DD-AFD3-4BCDC7327134}"/>
              </a:ext>
            </a:extLst>
          </p:cNvPr>
          <p:cNvSpPr>
            <a:spLocks noGrp="1"/>
          </p:cNvSpPr>
          <p:nvPr>
            <p:ph type="subTitle"/>
          </p:nvPr>
        </p:nvSpPr>
        <p:spPr>
          <a:xfrm>
            <a:off x="762000" y="2099820"/>
            <a:ext cx="7752990" cy="3977280"/>
          </a:xfrm>
        </p:spPr>
        <p:txBody>
          <a:bodyPr>
            <a:normAutofit/>
          </a:bodyPr>
          <a:lstStyle/>
          <a:p>
            <a:pPr marL="0" indent="0">
              <a:buNone/>
            </a:pPr>
            <a:r>
              <a:rPr lang="en-US" sz="2800" dirty="0">
                <a:latin typeface="Abadi" panose="020B0604020104020204" pitchFamily="34" charset="0"/>
              </a:rPr>
              <a:t>Scenario 1 – Size of the Data set is small while the Data similarity is very high </a:t>
            </a:r>
          </a:p>
          <a:p>
            <a:pPr marL="0" indent="0">
              <a:buNone/>
            </a:pPr>
            <a:r>
              <a:rPr lang="en-US" sz="2800" dirty="0">
                <a:latin typeface="Abadi Extra Light" panose="020B0204020104020204" pitchFamily="34" charset="0"/>
              </a:rPr>
              <a:t>In this case, since the data similarity is very high, we do not need to retrain the model. All we need to do is to customize and modify the output layers according to our problem statement.</a:t>
            </a:r>
            <a:endParaRPr lang="nl-NL" sz="2800" dirty="0">
              <a:latin typeface="Abadi Extra Light" panose="020B0204020104020204" pitchFamily="34" charset="0"/>
            </a:endParaRPr>
          </a:p>
        </p:txBody>
      </p:sp>
      <p:sp>
        <p:nvSpPr>
          <p:cNvPr id="4" name="Title 1">
            <a:extLst>
              <a:ext uri="{FF2B5EF4-FFF2-40B4-BE49-F238E27FC236}">
                <a16:creationId xmlns:a16="http://schemas.microsoft.com/office/drawing/2014/main" id="{C4300BDD-2FA1-4C66-B520-13024A3EE6A5}"/>
              </a:ext>
            </a:extLst>
          </p:cNvPr>
          <p:cNvSpPr>
            <a:spLocks noGrp="1"/>
          </p:cNvSpPr>
          <p:nvPr>
            <p:ph type="title"/>
          </p:nvPr>
        </p:nvSpPr>
        <p:spPr>
          <a:xfrm>
            <a:off x="685800" y="609480"/>
            <a:ext cx="7771680" cy="1142280"/>
          </a:xfrm>
        </p:spPr>
        <p:txBody>
          <a:bodyPr/>
          <a:lstStyle/>
          <a:p>
            <a:r>
              <a:rPr lang="nl-NL" sz="3200" dirty="0" err="1">
                <a:latin typeface="Abadi" panose="020B0604020104020204" pitchFamily="34" charset="0"/>
              </a:rPr>
              <a:t>Deciding</a:t>
            </a:r>
            <a:r>
              <a:rPr lang="nl-NL" sz="3200" dirty="0">
                <a:latin typeface="Abadi" panose="020B0604020104020204" pitchFamily="34" charset="0"/>
              </a:rPr>
              <a:t> a </a:t>
            </a:r>
            <a:r>
              <a:rPr lang="nl-NL" sz="3200" dirty="0" err="1">
                <a:latin typeface="Abadi" panose="020B0604020104020204" pitchFamily="34" charset="0"/>
              </a:rPr>
              <a:t>pretrained</a:t>
            </a:r>
            <a:r>
              <a:rPr lang="nl-NL" sz="3200" dirty="0">
                <a:latin typeface="Abadi" panose="020B0604020104020204" pitchFamily="34" charset="0"/>
              </a:rPr>
              <a:t> model </a:t>
            </a:r>
            <a:r>
              <a:rPr lang="nl-NL" sz="3200" dirty="0" err="1">
                <a:latin typeface="Abadi" panose="020B0604020104020204" pitchFamily="34" charset="0"/>
              </a:rPr>
              <a:t>for</a:t>
            </a:r>
            <a:r>
              <a:rPr lang="nl-NL" sz="3200" dirty="0">
                <a:latin typeface="Abadi" panose="020B0604020104020204" pitchFamily="34" charset="0"/>
              </a:rPr>
              <a:t> a </a:t>
            </a:r>
            <a:r>
              <a:rPr lang="nl-NL" sz="3200" dirty="0" err="1">
                <a:latin typeface="Abadi" panose="020B0604020104020204" pitchFamily="34" charset="0"/>
              </a:rPr>
              <a:t>custom</a:t>
            </a:r>
            <a:r>
              <a:rPr lang="nl-NL" sz="3200" dirty="0">
                <a:latin typeface="Abadi" panose="020B0604020104020204" pitchFamily="34" charset="0"/>
              </a:rPr>
              <a:t> </a:t>
            </a:r>
            <a:r>
              <a:rPr lang="nl-NL" sz="3200" dirty="0" err="1">
                <a:latin typeface="Abadi" panose="020B0604020104020204" pitchFamily="34" charset="0"/>
              </a:rPr>
              <a:t>problem</a:t>
            </a:r>
            <a:endParaRPr lang="nl-NL" sz="3200" dirty="0">
              <a:latin typeface="Abadi" panose="020B0604020104020204" pitchFamily="34" charset="0"/>
            </a:endParaRPr>
          </a:p>
        </p:txBody>
      </p:sp>
    </p:spTree>
    <p:extLst>
      <p:ext uri="{BB962C8B-B14F-4D97-AF65-F5344CB8AC3E}">
        <p14:creationId xmlns:p14="http://schemas.microsoft.com/office/powerpoint/2010/main" val="3664046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D417C6-F5EE-4DB2-8990-F264C286B382}"/>
              </a:ext>
            </a:extLst>
          </p:cNvPr>
          <p:cNvSpPr>
            <a:spLocks noGrp="1"/>
          </p:cNvSpPr>
          <p:nvPr>
            <p:ph type="subTitle"/>
          </p:nvPr>
        </p:nvSpPr>
        <p:spPr>
          <a:xfrm>
            <a:off x="695324" y="1718820"/>
            <a:ext cx="7914915" cy="3977280"/>
          </a:xfrm>
        </p:spPr>
        <p:txBody>
          <a:bodyPr>
            <a:normAutofit/>
          </a:bodyPr>
          <a:lstStyle/>
          <a:p>
            <a:pPr marL="0" indent="0">
              <a:buNone/>
            </a:pPr>
            <a:r>
              <a:rPr lang="en-US" sz="3200" dirty="0">
                <a:latin typeface="Abadi" panose="020B0604020104020204" pitchFamily="34" charset="0"/>
              </a:rPr>
              <a:t>Scenario 2 – Size of the data is small as well as data similarity is very low –</a:t>
            </a:r>
          </a:p>
          <a:p>
            <a:pPr marL="0" indent="0">
              <a:buNone/>
            </a:pPr>
            <a:r>
              <a:rPr lang="en-US" sz="3200" dirty="0">
                <a:latin typeface="Abadi Extra Light" panose="020B0204020104020204" pitchFamily="34" charset="0"/>
              </a:rPr>
              <a:t>In this case we can freeze the initial (let’s say k) layers of the pretrained model and train just the remaining(n-k) layers again. </a:t>
            </a:r>
            <a:endParaRPr lang="nl-NL" sz="3200" dirty="0">
              <a:latin typeface="Abadi Extra Light" panose="020B0204020104020204" pitchFamily="34" charset="0"/>
            </a:endParaRPr>
          </a:p>
        </p:txBody>
      </p:sp>
      <p:sp>
        <p:nvSpPr>
          <p:cNvPr id="4" name="Title 1">
            <a:extLst>
              <a:ext uri="{FF2B5EF4-FFF2-40B4-BE49-F238E27FC236}">
                <a16:creationId xmlns:a16="http://schemas.microsoft.com/office/drawing/2014/main" id="{601D8D74-C248-44C8-937A-E7A62287EC8C}"/>
              </a:ext>
            </a:extLst>
          </p:cNvPr>
          <p:cNvSpPr>
            <a:spLocks noGrp="1"/>
          </p:cNvSpPr>
          <p:nvPr>
            <p:ph type="title"/>
          </p:nvPr>
        </p:nvSpPr>
        <p:spPr>
          <a:xfrm>
            <a:off x="685800" y="609480"/>
            <a:ext cx="7771680" cy="1142280"/>
          </a:xfrm>
        </p:spPr>
        <p:txBody>
          <a:bodyPr/>
          <a:lstStyle/>
          <a:p>
            <a:r>
              <a:rPr lang="nl-NL" sz="3200" dirty="0" err="1">
                <a:latin typeface="Abadi" panose="020B0604020104020204" pitchFamily="34" charset="0"/>
              </a:rPr>
              <a:t>Deciding</a:t>
            </a:r>
            <a:r>
              <a:rPr lang="nl-NL" sz="3200" dirty="0">
                <a:latin typeface="Abadi" panose="020B0604020104020204" pitchFamily="34" charset="0"/>
              </a:rPr>
              <a:t> a </a:t>
            </a:r>
            <a:r>
              <a:rPr lang="nl-NL" sz="3200" dirty="0" err="1">
                <a:latin typeface="Abadi" panose="020B0604020104020204" pitchFamily="34" charset="0"/>
              </a:rPr>
              <a:t>pretrained</a:t>
            </a:r>
            <a:r>
              <a:rPr lang="nl-NL" sz="3200" dirty="0">
                <a:latin typeface="Abadi" panose="020B0604020104020204" pitchFamily="34" charset="0"/>
              </a:rPr>
              <a:t> model </a:t>
            </a:r>
            <a:r>
              <a:rPr lang="nl-NL" sz="3200" dirty="0" err="1">
                <a:latin typeface="Abadi" panose="020B0604020104020204" pitchFamily="34" charset="0"/>
              </a:rPr>
              <a:t>for</a:t>
            </a:r>
            <a:r>
              <a:rPr lang="nl-NL" sz="3200" dirty="0">
                <a:latin typeface="Abadi" panose="020B0604020104020204" pitchFamily="34" charset="0"/>
              </a:rPr>
              <a:t> a </a:t>
            </a:r>
            <a:r>
              <a:rPr lang="nl-NL" sz="3200" dirty="0" err="1">
                <a:latin typeface="Abadi" panose="020B0604020104020204" pitchFamily="34" charset="0"/>
              </a:rPr>
              <a:t>custom</a:t>
            </a:r>
            <a:r>
              <a:rPr lang="nl-NL" sz="3200" dirty="0">
                <a:latin typeface="Abadi" panose="020B0604020104020204" pitchFamily="34" charset="0"/>
              </a:rPr>
              <a:t> </a:t>
            </a:r>
            <a:r>
              <a:rPr lang="nl-NL" sz="3200" dirty="0" err="1">
                <a:latin typeface="Abadi" panose="020B0604020104020204" pitchFamily="34" charset="0"/>
              </a:rPr>
              <a:t>problem</a:t>
            </a:r>
            <a:endParaRPr lang="nl-NL" sz="3200" dirty="0">
              <a:latin typeface="Abadi" panose="020B0604020104020204" pitchFamily="34" charset="0"/>
            </a:endParaRPr>
          </a:p>
        </p:txBody>
      </p:sp>
    </p:spTree>
    <p:extLst>
      <p:ext uri="{BB962C8B-B14F-4D97-AF65-F5344CB8AC3E}">
        <p14:creationId xmlns:p14="http://schemas.microsoft.com/office/powerpoint/2010/main" val="706860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D417C6-F5EE-4DB2-8990-F264C286B382}"/>
              </a:ext>
            </a:extLst>
          </p:cNvPr>
          <p:cNvSpPr>
            <a:spLocks noGrp="1"/>
          </p:cNvSpPr>
          <p:nvPr>
            <p:ph type="subTitle"/>
          </p:nvPr>
        </p:nvSpPr>
        <p:spPr>
          <a:xfrm>
            <a:off x="714374" y="1966470"/>
            <a:ext cx="7914915" cy="3977280"/>
          </a:xfrm>
        </p:spPr>
        <p:txBody>
          <a:bodyPr/>
          <a:lstStyle/>
          <a:p>
            <a:pPr marL="0" indent="0">
              <a:buNone/>
            </a:pPr>
            <a:r>
              <a:rPr lang="en-US" sz="2400" dirty="0">
                <a:latin typeface="Abadi" panose="020B0604020104020204" pitchFamily="34" charset="0"/>
              </a:rPr>
              <a:t>Scenario 3 – Size of the data set is large however the Data similarity is very low – </a:t>
            </a:r>
          </a:p>
          <a:p>
            <a:pPr marL="0" indent="0">
              <a:buNone/>
            </a:pPr>
            <a:endParaRPr lang="en-US" sz="2400" dirty="0">
              <a:latin typeface="Abadi" panose="020B0604020104020204" pitchFamily="34" charset="0"/>
            </a:endParaRPr>
          </a:p>
          <a:p>
            <a:pPr marL="0" indent="0">
              <a:buNone/>
            </a:pPr>
            <a:r>
              <a:rPr lang="en-US" sz="2400" dirty="0">
                <a:latin typeface="Abadi Extra Light" panose="020B0204020104020204" pitchFamily="34" charset="0"/>
              </a:rPr>
              <a:t>In this case, since we have a large dataset, our neural network training would be effective. However, since the data we have is very different as compared to the data used for training our pretrained models. The predictions made using pretrained models would not be effective. Hence, its best to train the neural network from scratch according to your data.</a:t>
            </a:r>
          </a:p>
          <a:p>
            <a:pPr marL="0" indent="0">
              <a:buNone/>
            </a:pPr>
            <a:endParaRPr lang="en-US" sz="2400" dirty="0">
              <a:latin typeface="Abadi" panose="020B0604020104020204" pitchFamily="34" charset="0"/>
            </a:endParaRPr>
          </a:p>
        </p:txBody>
      </p:sp>
      <p:sp>
        <p:nvSpPr>
          <p:cNvPr id="4" name="Title 1">
            <a:extLst>
              <a:ext uri="{FF2B5EF4-FFF2-40B4-BE49-F238E27FC236}">
                <a16:creationId xmlns:a16="http://schemas.microsoft.com/office/drawing/2014/main" id="{601D8D74-C248-44C8-937A-E7A62287EC8C}"/>
              </a:ext>
            </a:extLst>
          </p:cNvPr>
          <p:cNvSpPr>
            <a:spLocks noGrp="1"/>
          </p:cNvSpPr>
          <p:nvPr>
            <p:ph type="title"/>
          </p:nvPr>
        </p:nvSpPr>
        <p:spPr>
          <a:xfrm>
            <a:off x="685800" y="609480"/>
            <a:ext cx="7771680" cy="1142280"/>
          </a:xfrm>
        </p:spPr>
        <p:txBody>
          <a:bodyPr/>
          <a:lstStyle/>
          <a:p>
            <a:r>
              <a:rPr lang="nl-NL" sz="3200" dirty="0" err="1">
                <a:latin typeface="Abadi" panose="020B0604020104020204" pitchFamily="34" charset="0"/>
              </a:rPr>
              <a:t>Deciding</a:t>
            </a:r>
            <a:r>
              <a:rPr lang="nl-NL" sz="3200" dirty="0">
                <a:latin typeface="Abadi" panose="020B0604020104020204" pitchFamily="34" charset="0"/>
              </a:rPr>
              <a:t> a </a:t>
            </a:r>
            <a:r>
              <a:rPr lang="nl-NL" sz="3200" dirty="0" err="1">
                <a:latin typeface="Abadi" panose="020B0604020104020204" pitchFamily="34" charset="0"/>
              </a:rPr>
              <a:t>pretrained</a:t>
            </a:r>
            <a:r>
              <a:rPr lang="nl-NL" sz="3200" dirty="0">
                <a:latin typeface="Abadi" panose="020B0604020104020204" pitchFamily="34" charset="0"/>
              </a:rPr>
              <a:t> model </a:t>
            </a:r>
            <a:r>
              <a:rPr lang="nl-NL" sz="3200" dirty="0" err="1">
                <a:latin typeface="Abadi" panose="020B0604020104020204" pitchFamily="34" charset="0"/>
              </a:rPr>
              <a:t>for</a:t>
            </a:r>
            <a:r>
              <a:rPr lang="nl-NL" sz="3200" dirty="0">
                <a:latin typeface="Abadi" panose="020B0604020104020204" pitchFamily="34" charset="0"/>
              </a:rPr>
              <a:t> a </a:t>
            </a:r>
            <a:r>
              <a:rPr lang="nl-NL" sz="3200" dirty="0" err="1">
                <a:latin typeface="Abadi" panose="020B0604020104020204" pitchFamily="34" charset="0"/>
              </a:rPr>
              <a:t>custom</a:t>
            </a:r>
            <a:r>
              <a:rPr lang="nl-NL" sz="3200" dirty="0">
                <a:latin typeface="Abadi" panose="020B0604020104020204" pitchFamily="34" charset="0"/>
              </a:rPr>
              <a:t> </a:t>
            </a:r>
            <a:r>
              <a:rPr lang="nl-NL" sz="3200" dirty="0" err="1">
                <a:latin typeface="Abadi" panose="020B0604020104020204" pitchFamily="34" charset="0"/>
              </a:rPr>
              <a:t>problem</a:t>
            </a:r>
            <a:endParaRPr lang="nl-NL" sz="3200" dirty="0">
              <a:latin typeface="Abadi" panose="020B0604020104020204" pitchFamily="34" charset="0"/>
            </a:endParaRPr>
          </a:p>
        </p:txBody>
      </p:sp>
    </p:spTree>
    <p:extLst>
      <p:ext uri="{BB962C8B-B14F-4D97-AF65-F5344CB8AC3E}">
        <p14:creationId xmlns:p14="http://schemas.microsoft.com/office/powerpoint/2010/main" val="196591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7F05-11BB-4E63-96D1-0B6BCA59458F}"/>
              </a:ext>
            </a:extLst>
          </p:cNvPr>
          <p:cNvSpPr>
            <a:spLocks noGrp="1"/>
          </p:cNvSpPr>
          <p:nvPr>
            <p:ph type="title"/>
          </p:nvPr>
        </p:nvSpPr>
        <p:spPr/>
        <p:txBody>
          <a:bodyPr/>
          <a:lstStyle/>
          <a:p>
            <a:r>
              <a:rPr lang="nl-NL" dirty="0">
                <a:latin typeface="Abadi" panose="020B0604020104020204" pitchFamily="34" charset="0"/>
              </a:rPr>
              <a:t>Using </a:t>
            </a:r>
            <a:r>
              <a:rPr lang="nl-NL" dirty="0" err="1">
                <a:latin typeface="Abadi" panose="020B0604020104020204" pitchFamily="34" charset="0"/>
              </a:rPr>
              <a:t>Pretrained</a:t>
            </a:r>
            <a:r>
              <a:rPr lang="nl-NL" dirty="0">
                <a:latin typeface="Abadi" panose="020B0604020104020204" pitchFamily="34" charset="0"/>
              </a:rPr>
              <a:t> Model</a:t>
            </a:r>
          </a:p>
        </p:txBody>
      </p:sp>
      <p:sp>
        <p:nvSpPr>
          <p:cNvPr id="3" name="Subtitle 2">
            <a:extLst>
              <a:ext uri="{FF2B5EF4-FFF2-40B4-BE49-F238E27FC236}">
                <a16:creationId xmlns:a16="http://schemas.microsoft.com/office/drawing/2014/main" id="{24E368B7-BE91-49CA-9501-7A4C49380D90}"/>
              </a:ext>
            </a:extLst>
          </p:cNvPr>
          <p:cNvSpPr>
            <a:spLocks noGrp="1"/>
          </p:cNvSpPr>
          <p:nvPr>
            <p:ph type="subTitle"/>
          </p:nvPr>
        </p:nvSpPr>
        <p:spPr>
          <a:xfrm>
            <a:off x="828674" y="1628775"/>
            <a:ext cx="7457715" cy="3181500"/>
          </a:xfrm>
        </p:spPr>
        <p:txBody>
          <a:bodyPr/>
          <a:lstStyle/>
          <a:p>
            <a:pPr marL="0" indent="0">
              <a:buNone/>
            </a:pPr>
            <a:r>
              <a:rPr lang="nl-NL" sz="3600" dirty="0" err="1">
                <a:latin typeface="Abadi" panose="020B0604020104020204" pitchFamily="34" charset="0"/>
              </a:rPr>
              <a:t>There</a:t>
            </a:r>
            <a:r>
              <a:rPr lang="nl-NL" sz="3600" dirty="0">
                <a:latin typeface="Abadi" panose="020B0604020104020204" pitchFamily="34" charset="0"/>
              </a:rPr>
              <a:t> are 2 </a:t>
            </a:r>
            <a:r>
              <a:rPr lang="nl-NL" sz="3600" dirty="0" err="1">
                <a:latin typeface="Abadi" panose="020B0604020104020204" pitchFamily="34" charset="0"/>
              </a:rPr>
              <a:t>ways</a:t>
            </a:r>
            <a:r>
              <a:rPr lang="nl-NL" sz="3600" dirty="0">
                <a:latin typeface="Abadi" panose="020B0604020104020204" pitchFamily="34" charset="0"/>
              </a:rPr>
              <a:t> </a:t>
            </a:r>
            <a:r>
              <a:rPr lang="nl-NL" sz="3600" dirty="0" err="1">
                <a:latin typeface="Abadi" panose="020B0604020104020204" pitchFamily="34" charset="0"/>
              </a:rPr>
              <a:t>to</a:t>
            </a:r>
            <a:r>
              <a:rPr lang="nl-NL" sz="3600" dirty="0">
                <a:latin typeface="Abadi" panose="020B0604020104020204" pitchFamily="34" charset="0"/>
              </a:rPr>
              <a:t> </a:t>
            </a:r>
            <a:r>
              <a:rPr lang="nl-NL" sz="3600" dirty="0" err="1">
                <a:latin typeface="Abadi" panose="020B0604020104020204" pitchFamily="34" charset="0"/>
              </a:rPr>
              <a:t>use</a:t>
            </a:r>
            <a:r>
              <a:rPr lang="nl-NL" sz="3600" dirty="0">
                <a:latin typeface="Abadi" panose="020B0604020104020204" pitchFamily="34" charset="0"/>
              </a:rPr>
              <a:t> a </a:t>
            </a:r>
            <a:r>
              <a:rPr lang="nl-NL" sz="3600" dirty="0" err="1">
                <a:latin typeface="Abadi" panose="020B0604020104020204" pitchFamily="34" charset="0"/>
              </a:rPr>
              <a:t>pretrained</a:t>
            </a:r>
            <a:r>
              <a:rPr lang="nl-NL" sz="3600" dirty="0">
                <a:latin typeface="Abadi" panose="020B0604020104020204" pitchFamily="34" charset="0"/>
              </a:rPr>
              <a:t> model </a:t>
            </a:r>
          </a:p>
          <a:p>
            <a:pPr marL="457200" lvl="1" indent="-457200">
              <a:buFont typeface="Arial" panose="020B0604020202020204" pitchFamily="34" charset="0"/>
              <a:buChar char="•"/>
            </a:pPr>
            <a:r>
              <a:rPr lang="nl-NL" sz="2800" dirty="0">
                <a:latin typeface="Abadi Extra Light" panose="020B0204020104020204" pitchFamily="34" charset="0"/>
              </a:rPr>
              <a:t>feature </a:t>
            </a:r>
            <a:r>
              <a:rPr lang="nl-NL" sz="2800" dirty="0" err="1">
                <a:latin typeface="Abadi Extra Light" panose="020B0204020104020204" pitchFamily="34" charset="0"/>
              </a:rPr>
              <a:t>extraction</a:t>
            </a:r>
            <a:endParaRPr lang="nl-NL" sz="2800" dirty="0">
              <a:latin typeface="Abadi Extra Light" panose="020B0204020104020204" pitchFamily="34" charset="0"/>
            </a:endParaRPr>
          </a:p>
          <a:p>
            <a:pPr lvl="1"/>
            <a:r>
              <a:rPr lang="nl-NL" sz="2000" dirty="0">
                <a:latin typeface="Abadi Extra Light" panose="020B0204020104020204" pitchFamily="34" charset="0"/>
              </a:rPr>
              <a:t>(</a:t>
            </a:r>
            <a:r>
              <a:rPr lang="nl-NL" sz="2000" dirty="0" err="1">
                <a:latin typeface="Abadi Extra Light" panose="020B0204020104020204" pitchFamily="34" charset="0"/>
              </a:rPr>
              <a:t>not</a:t>
            </a:r>
            <a:r>
              <a:rPr lang="nl-NL" sz="2000" dirty="0">
                <a:latin typeface="Abadi Extra Light" panose="020B0204020104020204" pitchFamily="34" charset="0"/>
              </a:rPr>
              <a:t> </a:t>
            </a:r>
            <a:r>
              <a:rPr lang="nl-NL" sz="2000" dirty="0" err="1">
                <a:latin typeface="Abadi Extra Light" panose="020B0204020104020204" pitchFamily="34" charset="0"/>
              </a:rPr>
              <a:t>changing</a:t>
            </a:r>
            <a:r>
              <a:rPr lang="nl-NL" sz="2000" dirty="0">
                <a:latin typeface="Abadi Extra Light" panose="020B0204020104020204" pitchFamily="34" charset="0"/>
              </a:rPr>
              <a:t> </a:t>
            </a:r>
            <a:r>
              <a:rPr lang="nl-NL" sz="2000" dirty="0" err="1">
                <a:latin typeface="Abadi Extra Light" panose="020B0204020104020204" pitchFamily="34" charset="0"/>
              </a:rPr>
              <a:t>the</a:t>
            </a:r>
            <a:r>
              <a:rPr lang="nl-NL" sz="2000" dirty="0">
                <a:latin typeface="Abadi Extra Light" panose="020B0204020104020204" pitchFamily="34" charset="0"/>
              </a:rPr>
              <a:t> </a:t>
            </a:r>
            <a:r>
              <a:rPr lang="nl-NL" sz="2000" dirty="0" err="1">
                <a:latin typeface="Abadi Extra Light" panose="020B0204020104020204" pitchFamily="34" charset="0"/>
              </a:rPr>
              <a:t>weights</a:t>
            </a:r>
            <a:r>
              <a:rPr lang="nl-NL" sz="2000" dirty="0">
                <a:latin typeface="Abadi Extra Light" panose="020B0204020104020204" pitchFamily="34" charset="0"/>
              </a:rPr>
              <a:t>) </a:t>
            </a:r>
          </a:p>
          <a:p>
            <a:pPr marL="457200" lvl="1" indent="-457200">
              <a:buFont typeface="Arial" panose="020B0604020202020204" pitchFamily="34" charset="0"/>
              <a:buChar char="•"/>
            </a:pPr>
            <a:r>
              <a:rPr lang="nl-NL" sz="2800" dirty="0">
                <a:latin typeface="Abadi Extra Light" panose="020B0204020104020204" pitchFamily="34" charset="0"/>
              </a:rPr>
              <a:t>fine-</a:t>
            </a:r>
            <a:r>
              <a:rPr lang="nl-NL" sz="2800" dirty="0" err="1">
                <a:latin typeface="Abadi Extra Light" panose="020B0204020104020204" pitchFamily="34" charset="0"/>
              </a:rPr>
              <a:t>tuning</a:t>
            </a:r>
            <a:endParaRPr lang="nl-NL" sz="2800" dirty="0">
              <a:latin typeface="Abadi Extra Light" panose="020B0204020104020204" pitchFamily="34" charset="0"/>
            </a:endParaRPr>
          </a:p>
          <a:p>
            <a:pPr lvl="1"/>
            <a:r>
              <a:rPr lang="nl-NL" sz="2000" dirty="0">
                <a:latin typeface="Abadi Extra Light" panose="020B0204020104020204" pitchFamily="34" charset="0"/>
              </a:rPr>
              <a:t>(tune </a:t>
            </a:r>
            <a:r>
              <a:rPr lang="nl-NL" sz="2000" dirty="0" err="1">
                <a:latin typeface="Abadi Extra Light" panose="020B0204020104020204" pitchFamily="34" charset="0"/>
              </a:rPr>
              <a:t>some</a:t>
            </a:r>
            <a:r>
              <a:rPr lang="nl-NL" sz="2000" dirty="0">
                <a:latin typeface="Abadi Extra Light" panose="020B0204020104020204" pitchFamily="34" charset="0"/>
              </a:rPr>
              <a:t> </a:t>
            </a:r>
            <a:r>
              <a:rPr lang="nl-NL" sz="2000" dirty="0" err="1">
                <a:latin typeface="Abadi Extra Light" panose="020B0204020104020204" pitchFamily="34" charset="0"/>
              </a:rPr>
              <a:t>weights</a:t>
            </a:r>
            <a:r>
              <a:rPr lang="nl-NL" sz="2000" dirty="0">
                <a:latin typeface="Abadi Extra Light" panose="020B0204020104020204" pitchFamily="34" charset="0"/>
              </a:rPr>
              <a:t> in </a:t>
            </a:r>
            <a:r>
              <a:rPr lang="nl-NL" sz="2000" dirty="0" err="1">
                <a:latin typeface="Abadi Extra Light" panose="020B0204020104020204" pitchFamily="34" charset="0"/>
              </a:rPr>
              <a:t>the</a:t>
            </a:r>
            <a:r>
              <a:rPr lang="nl-NL" sz="2000" dirty="0">
                <a:latin typeface="Abadi Extra Light" panose="020B0204020104020204" pitchFamily="34" charset="0"/>
              </a:rPr>
              <a:t> last </a:t>
            </a:r>
            <a:r>
              <a:rPr lang="nl-NL" sz="2000" dirty="0" err="1">
                <a:latin typeface="Abadi Extra Light" panose="020B0204020104020204" pitchFamily="34" charset="0"/>
              </a:rPr>
              <a:t>layers</a:t>
            </a:r>
            <a:r>
              <a:rPr lang="nl-NL" sz="2000" dirty="0">
                <a:latin typeface="Abadi Extra Light" panose="020B0204020104020204" pitchFamily="34" charset="0"/>
              </a:rPr>
              <a:t> </a:t>
            </a:r>
            <a:r>
              <a:rPr lang="nl-NL" sz="2000" dirty="0" err="1">
                <a:latin typeface="Abadi Extra Light" panose="020B0204020104020204" pitchFamily="34" charset="0"/>
              </a:rPr>
              <a:t>to</a:t>
            </a:r>
            <a:r>
              <a:rPr lang="nl-NL" sz="2000" dirty="0">
                <a:latin typeface="Abadi Extra Light" panose="020B0204020104020204" pitchFamily="34" charset="0"/>
              </a:rPr>
              <a:t> </a:t>
            </a:r>
            <a:r>
              <a:rPr lang="nl-NL" sz="2000" dirty="0" err="1">
                <a:latin typeface="Abadi Extra Light" panose="020B0204020104020204" pitchFamily="34" charset="0"/>
              </a:rPr>
              <a:t>learn</a:t>
            </a:r>
            <a:r>
              <a:rPr lang="nl-NL" sz="2000" dirty="0">
                <a:latin typeface="Abadi Extra Light" panose="020B0204020104020204" pitchFamily="34" charset="0"/>
              </a:rPr>
              <a:t> a </a:t>
            </a:r>
            <a:r>
              <a:rPr lang="nl-NL" sz="2000" dirty="0" err="1">
                <a:latin typeface="Abadi Extra Light" panose="020B0204020104020204" pitchFamily="34" charset="0"/>
              </a:rPr>
              <a:t>similar</a:t>
            </a:r>
            <a:r>
              <a:rPr lang="nl-NL" sz="2000" dirty="0">
                <a:latin typeface="Abadi Extra Light" panose="020B0204020104020204" pitchFamily="34" charset="0"/>
              </a:rPr>
              <a:t> </a:t>
            </a:r>
            <a:r>
              <a:rPr lang="nl-NL" sz="2000" dirty="0" err="1">
                <a:latin typeface="Abadi Extra Light" panose="020B0204020104020204" pitchFamily="34" charset="0"/>
              </a:rPr>
              <a:t>task</a:t>
            </a:r>
            <a:r>
              <a:rPr lang="nl-NL" sz="2000" dirty="0">
                <a:latin typeface="Abadi Extra Light" panose="020B0204020104020204" pitchFamily="34" charset="0"/>
              </a:rPr>
              <a:t>)</a:t>
            </a:r>
          </a:p>
        </p:txBody>
      </p:sp>
    </p:spTree>
    <p:extLst>
      <p:ext uri="{BB962C8B-B14F-4D97-AF65-F5344CB8AC3E}">
        <p14:creationId xmlns:p14="http://schemas.microsoft.com/office/powerpoint/2010/main" val="3937630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D417C6-F5EE-4DB2-8990-F264C286B382}"/>
              </a:ext>
            </a:extLst>
          </p:cNvPr>
          <p:cNvSpPr>
            <a:spLocks noGrp="1"/>
          </p:cNvSpPr>
          <p:nvPr>
            <p:ph type="subTitle"/>
          </p:nvPr>
        </p:nvSpPr>
        <p:spPr>
          <a:xfrm>
            <a:off x="695324" y="1718820"/>
            <a:ext cx="7914915" cy="3977280"/>
          </a:xfrm>
        </p:spPr>
        <p:txBody>
          <a:bodyPr/>
          <a:lstStyle/>
          <a:p>
            <a:pPr marL="0" indent="0">
              <a:buNone/>
            </a:pPr>
            <a:r>
              <a:rPr lang="en-US" sz="2400" dirty="0">
                <a:latin typeface="Abadi" panose="020B0604020104020204" pitchFamily="34" charset="0"/>
              </a:rPr>
              <a:t>Scenario 4 – Size of the data is large as well as there is high data similarity – </a:t>
            </a:r>
          </a:p>
          <a:p>
            <a:pPr marL="0" indent="0">
              <a:buNone/>
            </a:pPr>
            <a:endParaRPr lang="en-US" sz="2400" dirty="0">
              <a:latin typeface="Abadi Extra Light" panose="020B0204020104020204" pitchFamily="34" charset="0"/>
            </a:endParaRPr>
          </a:p>
          <a:p>
            <a:pPr marL="0" indent="0">
              <a:buNone/>
            </a:pPr>
            <a:r>
              <a:rPr lang="en-US" sz="2400" dirty="0">
                <a:latin typeface="Abadi Extra Light" panose="020B0204020104020204" pitchFamily="34" charset="0"/>
              </a:rPr>
              <a:t>This is the ideal situation. In this case the pretrained model should be most effective.</a:t>
            </a:r>
          </a:p>
        </p:txBody>
      </p:sp>
      <p:sp>
        <p:nvSpPr>
          <p:cNvPr id="4" name="Title 1">
            <a:extLst>
              <a:ext uri="{FF2B5EF4-FFF2-40B4-BE49-F238E27FC236}">
                <a16:creationId xmlns:a16="http://schemas.microsoft.com/office/drawing/2014/main" id="{601D8D74-C248-44C8-937A-E7A62287EC8C}"/>
              </a:ext>
            </a:extLst>
          </p:cNvPr>
          <p:cNvSpPr>
            <a:spLocks noGrp="1"/>
          </p:cNvSpPr>
          <p:nvPr>
            <p:ph type="title"/>
          </p:nvPr>
        </p:nvSpPr>
        <p:spPr>
          <a:xfrm>
            <a:off x="685800" y="609480"/>
            <a:ext cx="7771680" cy="1142280"/>
          </a:xfrm>
        </p:spPr>
        <p:txBody>
          <a:bodyPr/>
          <a:lstStyle/>
          <a:p>
            <a:r>
              <a:rPr lang="nl-NL" sz="3200" dirty="0" err="1">
                <a:latin typeface="Abadi" panose="020B0604020104020204" pitchFamily="34" charset="0"/>
              </a:rPr>
              <a:t>Deciding</a:t>
            </a:r>
            <a:r>
              <a:rPr lang="nl-NL" sz="3200" dirty="0">
                <a:latin typeface="Abadi" panose="020B0604020104020204" pitchFamily="34" charset="0"/>
              </a:rPr>
              <a:t> a </a:t>
            </a:r>
            <a:r>
              <a:rPr lang="nl-NL" sz="3200" dirty="0" err="1">
                <a:latin typeface="Abadi" panose="020B0604020104020204" pitchFamily="34" charset="0"/>
              </a:rPr>
              <a:t>pretrained</a:t>
            </a:r>
            <a:r>
              <a:rPr lang="nl-NL" sz="3200" dirty="0">
                <a:latin typeface="Abadi" panose="020B0604020104020204" pitchFamily="34" charset="0"/>
              </a:rPr>
              <a:t> model </a:t>
            </a:r>
            <a:r>
              <a:rPr lang="nl-NL" sz="3200" dirty="0" err="1">
                <a:latin typeface="Abadi" panose="020B0604020104020204" pitchFamily="34" charset="0"/>
              </a:rPr>
              <a:t>for</a:t>
            </a:r>
            <a:r>
              <a:rPr lang="nl-NL" sz="3200" dirty="0">
                <a:latin typeface="Abadi" panose="020B0604020104020204" pitchFamily="34" charset="0"/>
              </a:rPr>
              <a:t> a </a:t>
            </a:r>
            <a:r>
              <a:rPr lang="nl-NL" sz="3200" dirty="0" err="1">
                <a:latin typeface="Abadi" panose="020B0604020104020204" pitchFamily="34" charset="0"/>
              </a:rPr>
              <a:t>custom</a:t>
            </a:r>
            <a:r>
              <a:rPr lang="nl-NL" sz="3200" dirty="0">
                <a:latin typeface="Abadi" panose="020B0604020104020204" pitchFamily="34" charset="0"/>
              </a:rPr>
              <a:t> </a:t>
            </a:r>
            <a:r>
              <a:rPr lang="nl-NL" sz="3200" dirty="0" err="1">
                <a:latin typeface="Abadi" panose="020B0604020104020204" pitchFamily="34" charset="0"/>
              </a:rPr>
              <a:t>problem</a:t>
            </a:r>
            <a:endParaRPr lang="nl-NL" sz="3200" dirty="0">
              <a:latin typeface="Abadi" panose="020B0604020104020204" pitchFamily="34" charset="0"/>
            </a:endParaRPr>
          </a:p>
        </p:txBody>
      </p:sp>
    </p:spTree>
    <p:extLst>
      <p:ext uri="{BB962C8B-B14F-4D97-AF65-F5344CB8AC3E}">
        <p14:creationId xmlns:p14="http://schemas.microsoft.com/office/powerpoint/2010/main" val="1175495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672ABB-A2BE-45E4-9165-45E5F3AD163D}"/>
              </a:ext>
            </a:extLst>
          </p:cNvPr>
          <p:cNvSpPr txBox="1"/>
          <p:nvPr/>
        </p:nvSpPr>
        <p:spPr>
          <a:xfrm>
            <a:off x="838200" y="1765370"/>
            <a:ext cx="7848600" cy="3139321"/>
          </a:xfrm>
          <a:prstGeom prst="rect">
            <a:avLst/>
          </a:prstGeom>
          <a:noFill/>
        </p:spPr>
        <p:txBody>
          <a:bodyPr wrap="square">
            <a:spAutoFit/>
          </a:bodyPr>
          <a:lstStyle/>
          <a:p>
            <a:r>
              <a:rPr lang="en-US" dirty="0">
                <a:latin typeface="Abadi" panose="020B0604020104020204" pitchFamily="34" charset="0"/>
              </a:rPr>
              <a:t>Summary</a:t>
            </a:r>
          </a:p>
          <a:p>
            <a:pPr marL="285750" indent="-285750">
              <a:buFont typeface="Arial" panose="020B0604020202020204" pitchFamily="34" charset="0"/>
              <a:buChar char="•"/>
            </a:pPr>
            <a:r>
              <a:rPr lang="en-US" dirty="0">
                <a:latin typeface="Abadi Extra Light" panose="020B0204020104020204" pitchFamily="34" charset="0"/>
              </a:rPr>
              <a:t>Convnets are the best type of machine learning models for computer vision tasks. It’s possible to train one from scratch even on a very small dataset, with decent results. </a:t>
            </a:r>
          </a:p>
          <a:p>
            <a:pPr marL="285750" indent="-285750">
              <a:buFont typeface="Arial" panose="020B0604020202020204" pitchFamily="34" charset="0"/>
              <a:buChar char="•"/>
            </a:pPr>
            <a:r>
              <a:rPr lang="en-US" dirty="0">
                <a:latin typeface="Abadi Extra Light" panose="020B0204020104020204" pitchFamily="34" charset="0"/>
              </a:rPr>
              <a:t>On a small dataset, overfitting will be the main issue. Data augmentation is a powerful way to fight overfitting when you’re working with image data. </a:t>
            </a:r>
          </a:p>
          <a:p>
            <a:pPr marL="285750" indent="-285750">
              <a:buFont typeface="Arial" panose="020B0604020202020204" pitchFamily="34" charset="0"/>
              <a:buChar char="•"/>
            </a:pPr>
            <a:r>
              <a:rPr lang="en-US" dirty="0">
                <a:latin typeface="Abadi Extra Light" panose="020B0204020104020204" pitchFamily="34" charset="0"/>
              </a:rPr>
              <a:t>It’s easy to reuse an existing convnet on a new dataset via feature extraction. This is a valuable technique for working with small image datasets. As a complement to feature extraction, you can use fine-tuning, which adapts to a new problem some of the representations previously learned by an existing model. This pushes performance a bit further.</a:t>
            </a:r>
            <a:endParaRPr lang="nl-NL" dirty="0">
              <a:latin typeface="Abadi Extra Light" panose="020B0204020104020204" pitchFamily="34" charset="0"/>
            </a:endParaRPr>
          </a:p>
        </p:txBody>
      </p:sp>
    </p:spTree>
    <p:extLst>
      <p:ext uri="{BB962C8B-B14F-4D97-AF65-F5344CB8AC3E}">
        <p14:creationId xmlns:p14="http://schemas.microsoft.com/office/powerpoint/2010/main" val="85515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EB85-AE0C-48E6-A909-2601585B9BC4}"/>
              </a:ext>
            </a:extLst>
          </p:cNvPr>
          <p:cNvSpPr>
            <a:spLocks noGrp="1"/>
          </p:cNvSpPr>
          <p:nvPr>
            <p:ph type="title"/>
          </p:nvPr>
        </p:nvSpPr>
        <p:spPr/>
        <p:txBody>
          <a:bodyPr/>
          <a:lstStyle/>
          <a:p>
            <a:r>
              <a:rPr lang="nl-NL" sz="4000" dirty="0">
                <a:latin typeface="Abadi" panose="020B0604020104020204" pitchFamily="34" charset="0"/>
              </a:rPr>
              <a:t>Using </a:t>
            </a:r>
            <a:r>
              <a:rPr lang="nl-NL" sz="4000" dirty="0" err="1">
                <a:latin typeface="Abadi" panose="020B0604020104020204" pitchFamily="34" charset="0"/>
              </a:rPr>
              <a:t>Pretrained</a:t>
            </a:r>
            <a:r>
              <a:rPr lang="nl-NL" sz="4000" dirty="0">
                <a:latin typeface="Abadi" panose="020B0604020104020204" pitchFamily="34" charset="0"/>
              </a:rPr>
              <a:t> </a:t>
            </a:r>
            <a:r>
              <a:rPr lang="nl-NL" sz="4000" dirty="0" err="1">
                <a:latin typeface="Abadi" panose="020B0604020104020204" pitchFamily="34" charset="0"/>
              </a:rPr>
              <a:t>models</a:t>
            </a:r>
            <a:br>
              <a:rPr lang="nl-NL" sz="4000" dirty="0">
                <a:latin typeface="Abadi" panose="020B0604020104020204" pitchFamily="34" charset="0"/>
              </a:rPr>
            </a:br>
            <a:r>
              <a:rPr lang="nl-NL" sz="2800" dirty="0">
                <a:solidFill>
                  <a:schemeClr val="accent1"/>
                </a:solidFill>
                <a:latin typeface="Abadi" panose="020B0604020104020204" pitchFamily="34" charset="0"/>
              </a:rPr>
              <a:t>(</a:t>
            </a:r>
            <a:r>
              <a:rPr lang="nl-NL" sz="2800" dirty="0" err="1">
                <a:solidFill>
                  <a:schemeClr val="accent1"/>
                </a:solidFill>
                <a:latin typeface="Abadi" panose="020B0604020104020204" pitchFamily="34" charset="0"/>
              </a:rPr>
              <a:t>for</a:t>
            </a:r>
            <a:r>
              <a:rPr lang="nl-NL" sz="2800" dirty="0">
                <a:solidFill>
                  <a:schemeClr val="accent1"/>
                </a:solidFill>
                <a:latin typeface="Abadi" panose="020B0604020104020204" pitchFamily="34" charset="0"/>
              </a:rPr>
              <a:t> </a:t>
            </a:r>
            <a:r>
              <a:rPr lang="nl-NL" sz="2800" dirty="0" err="1">
                <a:solidFill>
                  <a:schemeClr val="accent1"/>
                </a:solidFill>
                <a:latin typeface="Abadi" panose="020B0604020104020204" pitchFamily="34" charset="0"/>
              </a:rPr>
              <a:t>classification</a:t>
            </a:r>
            <a:r>
              <a:rPr lang="nl-NL" sz="2800" dirty="0">
                <a:solidFill>
                  <a:schemeClr val="accent1"/>
                </a:solidFill>
                <a:latin typeface="Abadi" panose="020B0604020104020204" pitchFamily="34" charset="0"/>
              </a:rPr>
              <a:t> </a:t>
            </a:r>
            <a:r>
              <a:rPr lang="nl-NL" sz="2800" dirty="0" err="1">
                <a:solidFill>
                  <a:schemeClr val="accent1"/>
                </a:solidFill>
                <a:latin typeface="Abadi" panose="020B0604020104020204" pitchFamily="34" charset="0"/>
              </a:rPr>
              <a:t>problem</a:t>
            </a:r>
            <a:r>
              <a:rPr lang="nl-NL" sz="2800" dirty="0">
                <a:solidFill>
                  <a:schemeClr val="accent1"/>
                </a:solidFill>
                <a:latin typeface="Abadi" panose="020B0604020104020204" pitchFamily="34" charset="0"/>
              </a:rPr>
              <a:t>)</a:t>
            </a:r>
            <a:endParaRPr lang="nl-NL" sz="4000" dirty="0">
              <a:solidFill>
                <a:schemeClr val="accent1"/>
              </a:solidFill>
              <a:latin typeface="Abadi" panose="020B0604020104020204" pitchFamily="34" charset="0"/>
            </a:endParaRPr>
          </a:p>
        </p:txBody>
      </p:sp>
      <p:sp>
        <p:nvSpPr>
          <p:cNvPr id="3" name="Subtitle 2">
            <a:extLst>
              <a:ext uri="{FF2B5EF4-FFF2-40B4-BE49-F238E27FC236}">
                <a16:creationId xmlns:a16="http://schemas.microsoft.com/office/drawing/2014/main" id="{BEFD80E7-D831-4650-9916-2BAA65952AE1}"/>
              </a:ext>
            </a:extLst>
          </p:cNvPr>
          <p:cNvSpPr>
            <a:spLocks noGrp="1" noChangeAspect="1"/>
          </p:cNvSpPr>
          <p:nvPr>
            <p:ph type="subTitle"/>
          </p:nvPr>
        </p:nvSpPr>
        <p:spPr>
          <a:xfrm>
            <a:off x="771525" y="1995045"/>
            <a:ext cx="8229240" cy="3977280"/>
          </a:xfrm>
        </p:spPr>
        <p:txBody>
          <a:bodyPr>
            <a:normAutofit/>
          </a:bodyPr>
          <a:lstStyle/>
          <a:p>
            <a:pPr marL="0" indent="0">
              <a:buNone/>
            </a:pPr>
            <a:r>
              <a:rPr lang="en-US" sz="3200" dirty="0">
                <a:latin typeface="Abadi" panose="020B0604020104020204" pitchFamily="34" charset="0"/>
              </a:rPr>
              <a:t>ImageNet dataset:</a:t>
            </a:r>
          </a:p>
          <a:p>
            <a:pPr marL="0" indent="0">
              <a:buNone/>
            </a:pPr>
            <a:r>
              <a:rPr lang="en-US" sz="3200" dirty="0">
                <a:latin typeface="Abadi Extra Light" panose="020B0204020104020204" pitchFamily="34" charset="0"/>
              </a:rPr>
              <a:t>(1.4 million labeled images and 1,000 different classes) </a:t>
            </a:r>
          </a:p>
          <a:p>
            <a:pPr marL="0" indent="0">
              <a:buNone/>
            </a:pPr>
            <a:r>
              <a:rPr lang="en-US" sz="3200" dirty="0">
                <a:latin typeface="Abadi" panose="020B0604020104020204" pitchFamily="34" charset="0"/>
              </a:rPr>
              <a:t>Description</a:t>
            </a:r>
            <a:r>
              <a:rPr lang="en-US" sz="3200" dirty="0">
                <a:latin typeface="Abadi Extra Light" panose="020B0204020104020204" pitchFamily="34" charset="0"/>
              </a:rPr>
              <a:t>: ImageNet contains many animal classes, including different species of cats and dogs, and you can thus expect it to perform well on the dogs-versus-cats classification problem.</a:t>
            </a:r>
          </a:p>
          <a:p>
            <a:pPr marL="0" indent="0">
              <a:buNone/>
            </a:pPr>
            <a:r>
              <a:rPr lang="en-US" sz="3200" dirty="0">
                <a:latin typeface="Abadi" panose="020B0604020104020204" pitchFamily="34" charset="0"/>
              </a:rPr>
              <a:t>Pre-trained models:</a:t>
            </a:r>
          </a:p>
          <a:p>
            <a:pPr marL="0" indent="0">
              <a:buNone/>
            </a:pPr>
            <a:r>
              <a:rPr lang="nl-NL" sz="3200" dirty="0">
                <a:latin typeface="Abadi Extra Light" panose="020B0204020104020204" pitchFamily="34" charset="0"/>
              </a:rPr>
              <a:t>VGG, </a:t>
            </a:r>
            <a:r>
              <a:rPr lang="nl-NL" sz="3200" dirty="0" err="1">
                <a:latin typeface="Abadi Extra Light" panose="020B0204020104020204" pitchFamily="34" charset="0"/>
              </a:rPr>
              <a:t>ResNet</a:t>
            </a:r>
            <a:r>
              <a:rPr lang="nl-NL" sz="3200" dirty="0">
                <a:latin typeface="Abadi Extra Light" panose="020B0204020104020204" pitchFamily="34" charset="0"/>
              </a:rPr>
              <a:t>, </a:t>
            </a:r>
            <a:r>
              <a:rPr lang="nl-NL" sz="3200" dirty="0" err="1">
                <a:latin typeface="Abadi Extra Light" panose="020B0204020104020204" pitchFamily="34" charset="0"/>
              </a:rPr>
              <a:t>Inception</a:t>
            </a:r>
            <a:r>
              <a:rPr lang="nl-NL" sz="3200" dirty="0">
                <a:latin typeface="Abadi Extra Light" panose="020B0204020104020204" pitchFamily="34" charset="0"/>
              </a:rPr>
              <a:t>, </a:t>
            </a:r>
            <a:r>
              <a:rPr lang="nl-NL" sz="3200" dirty="0" err="1">
                <a:latin typeface="Abadi Extra Light" panose="020B0204020104020204" pitchFamily="34" charset="0"/>
              </a:rPr>
              <a:t>Xception</a:t>
            </a:r>
            <a:endParaRPr lang="nl-NL" sz="3200" dirty="0">
              <a:latin typeface="Abadi Extra Light" panose="020B0204020104020204" pitchFamily="34" charset="0"/>
            </a:endParaRPr>
          </a:p>
        </p:txBody>
      </p:sp>
    </p:spTree>
    <p:extLst>
      <p:ext uri="{BB962C8B-B14F-4D97-AF65-F5344CB8AC3E}">
        <p14:creationId xmlns:p14="http://schemas.microsoft.com/office/powerpoint/2010/main" val="344161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EB85-AE0C-48E6-A909-2601585B9BC4}"/>
              </a:ext>
            </a:extLst>
          </p:cNvPr>
          <p:cNvSpPr>
            <a:spLocks noGrp="1"/>
          </p:cNvSpPr>
          <p:nvPr>
            <p:ph type="title"/>
          </p:nvPr>
        </p:nvSpPr>
        <p:spPr/>
        <p:txBody>
          <a:bodyPr/>
          <a:lstStyle/>
          <a:p>
            <a:r>
              <a:rPr lang="nl-NL" sz="4000" dirty="0">
                <a:latin typeface="Abadi" panose="020B0604020104020204" pitchFamily="34" charset="0"/>
              </a:rPr>
              <a:t>Using </a:t>
            </a:r>
            <a:r>
              <a:rPr lang="nl-NL" sz="4000" dirty="0" err="1">
                <a:latin typeface="Abadi" panose="020B0604020104020204" pitchFamily="34" charset="0"/>
              </a:rPr>
              <a:t>Pretrained</a:t>
            </a:r>
            <a:r>
              <a:rPr lang="nl-NL" sz="4000" dirty="0">
                <a:latin typeface="Abadi" panose="020B0604020104020204" pitchFamily="34" charset="0"/>
              </a:rPr>
              <a:t> </a:t>
            </a:r>
            <a:r>
              <a:rPr lang="nl-NL" sz="4000" dirty="0" err="1">
                <a:latin typeface="Abadi" panose="020B0604020104020204" pitchFamily="34" charset="0"/>
              </a:rPr>
              <a:t>models</a:t>
            </a:r>
            <a:br>
              <a:rPr lang="nl-NL" sz="4000" dirty="0">
                <a:latin typeface="Abadi" panose="020B0604020104020204" pitchFamily="34" charset="0"/>
              </a:rPr>
            </a:br>
            <a:r>
              <a:rPr lang="nl-NL" sz="3200" dirty="0">
                <a:solidFill>
                  <a:schemeClr val="accent1"/>
                </a:solidFill>
                <a:latin typeface="Abadi" panose="020B0604020104020204" pitchFamily="34" charset="0"/>
              </a:rPr>
              <a:t>(</a:t>
            </a:r>
            <a:r>
              <a:rPr lang="nl-NL" sz="3200" dirty="0" err="1">
                <a:solidFill>
                  <a:schemeClr val="accent1"/>
                </a:solidFill>
                <a:latin typeface="Abadi" panose="020B0604020104020204" pitchFamily="34" charset="0"/>
              </a:rPr>
              <a:t>for</a:t>
            </a:r>
            <a:r>
              <a:rPr lang="nl-NL" sz="3200" dirty="0">
                <a:solidFill>
                  <a:schemeClr val="accent1"/>
                </a:solidFill>
                <a:latin typeface="Abadi" panose="020B0604020104020204" pitchFamily="34" charset="0"/>
              </a:rPr>
              <a:t> object </a:t>
            </a:r>
            <a:r>
              <a:rPr lang="nl-NL" sz="3200" dirty="0" err="1">
                <a:solidFill>
                  <a:schemeClr val="accent1"/>
                </a:solidFill>
                <a:latin typeface="Abadi" panose="020B0604020104020204" pitchFamily="34" charset="0"/>
              </a:rPr>
              <a:t>detection</a:t>
            </a:r>
            <a:r>
              <a:rPr lang="nl-NL" sz="3200" dirty="0">
                <a:solidFill>
                  <a:schemeClr val="accent1"/>
                </a:solidFill>
                <a:latin typeface="Abadi" panose="020B0604020104020204" pitchFamily="34" charset="0"/>
              </a:rPr>
              <a:t>)</a:t>
            </a:r>
            <a:endParaRPr lang="nl-NL" sz="4000" dirty="0">
              <a:solidFill>
                <a:schemeClr val="accent1"/>
              </a:solidFill>
              <a:latin typeface="Abadi" panose="020B0604020104020204" pitchFamily="34" charset="0"/>
            </a:endParaRPr>
          </a:p>
        </p:txBody>
      </p:sp>
      <p:sp>
        <p:nvSpPr>
          <p:cNvPr id="3" name="Subtitle 2">
            <a:extLst>
              <a:ext uri="{FF2B5EF4-FFF2-40B4-BE49-F238E27FC236}">
                <a16:creationId xmlns:a16="http://schemas.microsoft.com/office/drawing/2014/main" id="{BEFD80E7-D831-4650-9916-2BAA65952AE1}"/>
              </a:ext>
            </a:extLst>
          </p:cNvPr>
          <p:cNvSpPr>
            <a:spLocks noGrp="1" noChangeAspect="1"/>
          </p:cNvSpPr>
          <p:nvPr>
            <p:ph type="subTitle"/>
          </p:nvPr>
        </p:nvSpPr>
        <p:spPr>
          <a:xfrm>
            <a:off x="762000" y="2185545"/>
            <a:ext cx="8229240" cy="3977280"/>
          </a:xfrm>
        </p:spPr>
        <p:txBody>
          <a:bodyPr>
            <a:normAutofit fontScale="70000" lnSpcReduction="20000"/>
          </a:bodyPr>
          <a:lstStyle/>
          <a:p>
            <a:pPr marL="0" indent="0">
              <a:buNone/>
            </a:pPr>
            <a:r>
              <a:rPr lang="en-US" sz="4000" dirty="0">
                <a:latin typeface="Abadi" panose="020B0604020104020204" pitchFamily="34" charset="0"/>
              </a:rPr>
              <a:t>1) COCO dataset</a:t>
            </a:r>
          </a:p>
          <a:p>
            <a:pPr marL="0" indent="0">
              <a:buNone/>
            </a:pPr>
            <a:r>
              <a:rPr lang="en-US" sz="3200" dirty="0">
                <a:latin typeface="Abadi Extra Light" panose="020B0204020104020204" pitchFamily="34" charset="0"/>
              </a:rPr>
              <a:t>MS COCO dataset is a large-scale object detection, segmentation, and captioning dataset published by Microsoft. The large dataset comprises annotated photos of everyday scenes of common objects.</a:t>
            </a:r>
          </a:p>
          <a:p>
            <a:pPr marL="0" indent="0">
              <a:buNone/>
            </a:pPr>
            <a:endParaRPr lang="en-US" sz="3200" dirty="0">
              <a:latin typeface="Abadi Extra Light" panose="020B0204020104020204" pitchFamily="34" charset="0"/>
            </a:endParaRPr>
          </a:p>
          <a:p>
            <a:pPr marL="0" indent="0">
              <a:buNone/>
            </a:pPr>
            <a:r>
              <a:rPr lang="nl-NL" sz="1400" b="0" i="0" dirty="0">
                <a:solidFill>
                  <a:srgbClr val="000000"/>
                </a:solidFill>
                <a:effectLst/>
                <a:latin typeface="Source Code Pro" panose="020B0509030403020204" pitchFamily="49" charset="0"/>
              </a:rPr>
              <a:t>'person', '</a:t>
            </a:r>
            <a:r>
              <a:rPr lang="nl-NL" sz="1400" b="0" i="0" dirty="0" err="1">
                <a:solidFill>
                  <a:srgbClr val="000000"/>
                </a:solidFill>
                <a:effectLst/>
                <a:latin typeface="Source Code Pro" panose="020B0509030403020204" pitchFamily="49" charset="0"/>
              </a:rPr>
              <a:t>bicycle</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car</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motorcycle</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airplane</a:t>
            </a:r>
            <a:r>
              <a:rPr lang="nl-NL" sz="1400" b="0" i="0" dirty="0">
                <a:solidFill>
                  <a:srgbClr val="000000"/>
                </a:solidFill>
                <a:effectLst/>
                <a:latin typeface="Source Code Pro" panose="020B0509030403020204" pitchFamily="49" charset="0"/>
              </a:rPr>
              <a:t>', 'bus', 'train', 'truck', '</a:t>
            </a:r>
            <a:r>
              <a:rPr lang="nl-NL" sz="1400" b="0" i="0" dirty="0" err="1">
                <a:solidFill>
                  <a:srgbClr val="000000"/>
                </a:solidFill>
                <a:effectLst/>
                <a:latin typeface="Source Code Pro" panose="020B0509030403020204" pitchFamily="49" charset="0"/>
              </a:rPr>
              <a:t>boat</a:t>
            </a:r>
            <a:r>
              <a:rPr lang="nl-NL" sz="1400" b="0" i="0" dirty="0">
                <a:solidFill>
                  <a:srgbClr val="000000"/>
                </a:solidFill>
                <a:effectLst/>
                <a:latin typeface="Source Code Pro" panose="020B0509030403020204" pitchFamily="49" charset="0"/>
              </a:rPr>
              <a:t>', 'traffic light', '</a:t>
            </a:r>
            <a:r>
              <a:rPr lang="nl-NL" sz="1400" b="0" i="0" dirty="0" err="1">
                <a:solidFill>
                  <a:srgbClr val="000000"/>
                </a:solidFill>
                <a:effectLst/>
                <a:latin typeface="Source Code Pro" panose="020B0509030403020204" pitchFamily="49" charset="0"/>
              </a:rPr>
              <a:t>fire</a:t>
            </a:r>
            <a:r>
              <a:rPr lang="nl-NL" sz="1400" b="0" i="0" dirty="0">
                <a:solidFill>
                  <a:srgbClr val="000000"/>
                </a:solidFill>
                <a:effectLst/>
                <a:latin typeface="Source Code Pro" panose="020B0509030403020204" pitchFamily="49" charset="0"/>
              </a:rPr>
              <a:t> hydrant', 'stop </a:t>
            </a:r>
            <a:r>
              <a:rPr lang="nl-NL" sz="1400" b="0" i="0" dirty="0" err="1">
                <a:solidFill>
                  <a:srgbClr val="000000"/>
                </a:solidFill>
                <a:effectLst/>
                <a:latin typeface="Source Code Pro" panose="020B0509030403020204" pitchFamily="49" charset="0"/>
              </a:rPr>
              <a:t>sign</a:t>
            </a:r>
            <a:r>
              <a:rPr lang="nl-NL" sz="1400" b="0" i="0" dirty="0">
                <a:solidFill>
                  <a:srgbClr val="000000"/>
                </a:solidFill>
                <a:effectLst/>
                <a:latin typeface="Source Code Pro" panose="020B0509030403020204" pitchFamily="49" charset="0"/>
              </a:rPr>
              <a:t>', 'parking meter', '</a:t>
            </a:r>
            <a:r>
              <a:rPr lang="nl-NL" sz="1400" b="0" i="0" dirty="0" err="1">
                <a:solidFill>
                  <a:srgbClr val="000000"/>
                </a:solidFill>
                <a:effectLst/>
                <a:latin typeface="Source Code Pro" panose="020B0509030403020204" pitchFamily="49" charset="0"/>
              </a:rPr>
              <a:t>bench</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bird</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cat</a:t>
            </a:r>
            <a:r>
              <a:rPr lang="nl-NL" sz="1400" b="0" i="0" dirty="0">
                <a:solidFill>
                  <a:srgbClr val="000000"/>
                </a:solidFill>
                <a:effectLst/>
                <a:latin typeface="Source Code Pro" panose="020B0509030403020204" pitchFamily="49" charset="0"/>
              </a:rPr>
              <a:t>', 'dog', 'horse', '</a:t>
            </a:r>
            <a:r>
              <a:rPr lang="nl-NL" sz="1400" b="0" i="0" dirty="0" err="1">
                <a:solidFill>
                  <a:srgbClr val="000000"/>
                </a:solidFill>
                <a:effectLst/>
                <a:latin typeface="Source Code Pro" panose="020B0509030403020204" pitchFamily="49" charset="0"/>
              </a:rPr>
              <a:t>sheep</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cow</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elephant</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bear</a:t>
            </a:r>
            <a:r>
              <a:rPr lang="nl-NL" sz="1400" b="0" i="0" dirty="0">
                <a:solidFill>
                  <a:srgbClr val="000000"/>
                </a:solidFill>
                <a:effectLst/>
                <a:latin typeface="Source Code Pro" panose="020B0509030403020204" pitchFamily="49" charset="0"/>
              </a:rPr>
              <a:t>', 'zebra', 'giraffe', 'backpack', '</a:t>
            </a:r>
            <a:r>
              <a:rPr lang="nl-NL" sz="1400" b="0" i="0" dirty="0" err="1">
                <a:solidFill>
                  <a:srgbClr val="000000"/>
                </a:solidFill>
                <a:effectLst/>
                <a:latin typeface="Source Code Pro" panose="020B0509030403020204" pitchFamily="49" charset="0"/>
              </a:rPr>
              <a:t>umbrella</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handbag</a:t>
            </a:r>
            <a:r>
              <a:rPr lang="nl-NL" sz="1400" b="0" i="0" dirty="0">
                <a:solidFill>
                  <a:srgbClr val="000000"/>
                </a:solidFill>
                <a:effectLst/>
                <a:latin typeface="Source Code Pro" panose="020B0509030403020204" pitchFamily="49" charset="0"/>
              </a:rPr>
              <a:t>', 'tie', '</a:t>
            </a:r>
            <a:r>
              <a:rPr lang="nl-NL" sz="1400" b="0" i="0" dirty="0" err="1">
                <a:solidFill>
                  <a:srgbClr val="000000"/>
                </a:solidFill>
                <a:effectLst/>
                <a:latin typeface="Source Code Pro" panose="020B0509030403020204" pitchFamily="49" charset="0"/>
              </a:rPr>
              <a:t>suitcase</a:t>
            </a:r>
            <a:r>
              <a:rPr lang="nl-NL" sz="1400" b="0" i="0" dirty="0">
                <a:solidFill>
                  <a:srgbClr val="000000"/>
                </a:solidFill>
                <a:effectLst/>
                <a:latin typeface="Source Code Pro" panose="020B0509030403020204" pitchFamily="49" charset="0"/>
              </a:rPr>
              <a:t>', 'frisbee', '</a:t>
            </a:r>
            <a:r>
              <a:rPr lang="nl-NL" sz="1400" b="0" i="0" dirty="0" err="1">
                <a:solidFill>
                  <a:srgbClr val="000000"/>
                </a:solidFill>
                <a:effectLst/>
                <a:latin typeface="Source Code Pro" panose="020B0509030403020204" pitchFamily="49" charset="0"/>
              </a:rPr>
              <a:t>skis</a:t>
            </a:r>
            <a:r>
              <a:rPr lang="nl-NL" sz="1400" b="0" i="0" dirty="0">
                <a:solidFill>
                  <a:srgbClr val="000000"/>
                </a:solidFill>
                <a:effectLst/>
                <a:latin typeface="Source Code Pro" panose="020B0509030403020204" pitchFamily="49" charset="0"/>
              </a:rPr>
              <a:t>','snowboard', '</a:t>
            </a:r>
            <a:r>
              <a:rPr lang="nl-NL" sz="1400" b="0" i="0" dirty="0" err="1">
                <a:solidFill>
                  <a:srgbClr val="000000"/>
                </a:solidFill>
                <a:effectLst/>
                <a:latin typeface="Source Code Pro" panose="020B0509030403020204" pitchFamily="49" charset="0"/>
              </a:rPr>
              <a:t>sports</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ball</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kite</a:t>
            </a:r>
            <a:r>
              <a:rPr lang="nl-NL" sz="1400" b="0" i="0" dirty="0">
                <a:solidFill>
                  <a:srgbClr val="000000"/>
                </a:solidFill>
                <a:effectLst/>
                <a:latin typeface="Source Code Pro" panose="020B0509030403020204" pitchFamily="49" charset="0"/>
              </a:rPr>
              <a:t>', 'baseball bat', 'baseball </a:t>
            </a:r>
            <a:r>
              <a:rPr lang="nl-NL" sz="1400" b="0" i="0" dirty="0" err="1">
                <a:solidFill>
                  <a:srgbClr val="000000"/>
                </a:solidFill>
                <a:effectLst/>
                <a:latin typeface="Source Code Pro" panose="020B0509030403020204" pitchFamily="49" charset="0"/>
              </a:rPr>
              <a:t>glove</a:t>
            </a:r>
            <a:r>
              <a:rPr lang="nl-NL" sz="1400" b="0" i="0" dirty="0">
                <a:solidFill>
                  <a:srgbClr val="000000"/>
                </a:solidFill>
                <a:effectLst/>
                <a:latin typeface="Source Code Pro" panose="020B0509030403020204" pitchFamily="49" charset="0"/>
              </a:rPr>
              <a:t>', 'skateboard', 'surfboard', 'tennis racket', '</a:t>
            </a:r>
            <a:r>
              <a:rPr lang="nl-NL" sz="1400" b="0" i="0" dirty="0" err="1">
                <a:solidFill>
                  <a:srgbClr val="000000"/>
                </a:solidFill>
                <a:effectLst/>
                <a:latin typeface="Source Code Pro" panose="020B0509030403020204" pitchFamily="49" charset="0"/>
              </a:rPr>
              <a:t>bottle</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wine</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glass</a:t>
            </a:r>
            <a:r>
              <a:rPr lang="nl-NL" sz="1400" b="0" i="0" dirty="0">
                <a:solidFill>
                  <a:srgbClr val="000000"/>
                </a:solidFill>
                <a:effectLst/>
                <a:latin typeface="Source Code Pro" panose="020B0509030403020204" pitchFamily="49" charset="0"/>
              </a:rPr>
              <a:t>', 'cup', '</a:t>
            </a:r>
            <a:r>
              <a:rPr lang="nl-NL" sz="1400" b="0" i="0" dirty="0" err="1">
                <a:solidFill>
                  <a:srgbClr val="000000"/>
                </a:solidFill>
                <a:effectLst/>
                <a:latin typeface="Source Code Pro" panose="020B0509030403020204" pitchFamily="49" charset="0"/>
              </a:rPr>
              <a:t>fork</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knife</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spoon</a:t>
            </a:r>
            <a:r>
              <a:rPr lang="nl-NL" sz="1400" b="0" i="0" dirty="0">
                <a:solidFill>
                  <a:srgbClr val="000000"/>
                </a:solidFill>
                <a:effectLst/>
                <a:latin typeface="Source Code Pro" panose="020B0509030403020204" pitchFamily="49" charset="0"/>
              </a:rPr>
              <a:t>', 'bowl', '</a:t>
            </a:r>
            <a:r>
              <a:rPr lang="nl-NL" sz="1400" b="0" i="0" dirty="0" err="1">
                <a:solidFill>
                  <a:srgbClr val="000000"/>
                </a:solidFill>
                <a:effectLst/>
                <a:latin typeface="Source Code Pro" panose="020B0509030403020204" pitchFamily="49" charset="0"/>
              </a:rPr>
              <a:t>banana</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apple</a:t>
            </a:r>
            <a:r>
              <a:rPr lang="nl-NL" sz="1400" b="0" i="0" dirty="0">
                <a:solidFill>
                  <a:srgbClr val="000000"/>
                </a:solidFill>
                <a:effectLst/>
                <a:latin typeface="Source Code Pro" panose="020B0509030403020204" pitchFamily="49" charset="0"/>
              </a:rPr>
              <a:t>', 'sandwich', '</a:t>
            </a:r>
            <a:r>
              <a:rPr lang="nl-NL" sz="1400" b="0" i="0" dirty="0" err="1">
                <a:solidFill>
                  <a:srgbClr val="000000"/>
                </a:solidFill>
                <a:effectLst/>
                <a:latin typeface="Source Code Pro" panose="020B0509030403020204" pitchFamily="49" charset="0"/>
              </a:rPr>
              <a:t>orange</a:t>
            </a:r>
            <a:r>
              <a:rPr lang="nl-NL" sz="1400" b="0" i="0" dirty="0">
                <a:solidFill>
                  <a:srgbClr val="000000"/>
                </a:solidFill>
                <a:effectLst/>
                <a:latin typeface="Source Code Pro" panose="020B0509030403020204" pitchFamily="49" charset="0"/>
              </a:rPr>
              <a:t>', 'broccoli', '</a:t>
            </a:r>
            <a:r>
              <a:rPr lang="nl-NL" sz="1400" b="0" i="0" dirty="0" err="1">
                <a:solidFill>
                  <a:srgbClr val="000000"/>
                </a:solidFill>
                <a:effectLst/>
                <a:latin typeface="Source Code Pro" panose="020B0509030403020204" pitchFamily="49" charset="0"/>
              </a:rPr>
              <a:t>carrot</a:t>
            </a:r>
            <a:r>
              <a:rPr lang="nl-NL" sz="1400" b="0" i="0" dirty="0">
                <a:solidFill>
                  <a:srgbClr val="000000"/>
                </a:solidFill>
                <a:effectLst/>
                <a:latin typeface="Source Code Pro" panose="020B0509030403020204" pitchFamily="49" charset="0"/>
              </a:rPr>
              <a:t>', 'hot dog', 'pizza', 'donut', 'cake', '</a:t>
            </a:r>
            <a:r>
              <a:rPr lang="nl-NL" sz="1400" b="0" i="0" dirty="0" err="1">
                <a:solidFill>
                  <a:srgbClr val="000000"/>
                </a:solidFill>
                <a:effectLst/>
                <a:latin typeface="Source Code Pro" panose="020B0509030403020204" pitchFamily="49" charset="0"/>
              </a:rPr>
              <a:t>chair</a:t>
            </a:r>
            <a:r>
              <a:rPr lang="nl-NL" sz="1400" b="0" i="0" dirty="0">
                <a:solidFill>
                  <a:srgbClr val="000000"/>
                </a:solidFill>
                <a:effectLst/>
                <a:latin typeface="Source Code Pro" panose="020B0509030403020204" pitchFamily="49" charset="0"/>
              </a:rPr>
              <a:t>', 'couch', '</a:t>
            </a:r>
            <a:r>
              <a:rPr lang="nl-NL" sz="1400" b="0" i="0" dirty="0" err="1">
                <a:solidFill>
                  <a:srgbClr val="000000"/>
                </a:solidFill>
                <a:effectLst/>
                <a:latin typeface="Source Code Pro" panose="020B0509030403020204" pitchFamily="49" charset="0"/>
              </a:rPr>
              <a:t>potted</a:t>
            </a:r>
            <a:r>
              <a:rPr lang="nl-NL" sz="1400" b="0" i="0" dirty="0">
                <a:solidFill>
                  <a:srgbClr val="000000"/>
                </a:solidFill>
                <a:effectLst/>
                <a:latin typeface="Source Code Pro" panose="020B0509030403020204" pitchFamily="49" charset="0"/>
              </a:rPr>
              <a:t> plant', 'bed', '</a:t>
            </a:r>
            <a:r>
              <a:rPr lang="nl-NL" sz="1400" b="0" i="0" dirty="0" err="1">
                <a:solidFill>
                  <a:srgbClr val="000000"/>
                </a:solidFill>
                <a:effectLst/>
                <a:latin typeface="Source Code Pro" panose="020B0509030403020204" pitchFamily="49" charset="0"/>
              </a:rPr>
              <a:t>dining</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table</a:t>
            </a:r>
            <a:r>
              <a:rPr lang="nl-NL" sz="1400" b="0" i="0" dirty="0">
                <a:solidFill>
                  <a:srgbClr val="000000"/>
                </a:solidFill>
                <a:effectLst/>
                <a:latin typeface="Source Code Pro" panose="020B0509030403020204" pitchFamily="49" charset="0"/>
              </a:rPr>
              <a:t>', 'toilet', 'tv', 'laptop', 'mouse', 'remote', 'keyboard', '</a:t>
            </a:r>
            <a:r>
              <a:rPr lang="nl-NL" sz="1400" b="0" i="0" dirty="0" err="1">
                <a:solidFill>
                  <a:srgbClr val="000000"/>
                </a:solidFill>
                <a:effectLst/>
                <a:latin typeface="Source Code Pro" panose="020B0509030403020204" pitchFamily="49" charset="0"/>
              </a:rPr>
              <a:t>cell</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phone</a:t>
            </a:r>
            <a:r>
              <a:rPr lang="nl-NL" sz="1400" b="0" i="0" dirty="0">
                <a:solidFill>
                  <a:srgbClr val="000000"/>
                </a:solidFill>
                <a:effectLst/>
                <a:latin typeface="Source Code Pro" panose="020B0509030403020204" pitchFamily="49" charset="0"/>
              </a:rPr>
              <a:t>', 'microwave', 'oven', 'toaster', '</a:t>
            </a:r>
            <a:r>
              <a:rPr lang="nl-NL" sz="1400" b="0" i="0" dirty="0" err="1">
                <a:solidFill>
                  <a:srgbClr val="000000"/>
                </a:solidFill>
                <a:effectLst/>
                <a:latin typeface="Source Code Pro" panose="020B0509030403020204" pitchFamily="49" charset="0"/>
              </a:rPr>
              <a:t>sink</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refrigerator</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book</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clock</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vase</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scissors</a:t>
            </a:r>
            <a:r>
              <a:rPr lang="nl-NL" sz="1400" b="0" i="0" dirty="0">
                <a:solidFill>
                  <a:srgbClr val="000000"/>
                </a:solidFill>
                <a:effectLst/>
                <a:latin typeface="Source Code Pro" panose="020B0509030403020204" pitchFamily="49" charset="0"/>
              </a:rPr>
              <a:t>', 'teddy </a:t>
            </a:r>
            <a:r>
              <a:rPr lang="nl-NL" sz="1400" b="0" i="0" dirty="0" err="1">
                <a:solidFill>
                  <a:srgbClr val="000000"/>
                </a:solidFill>
                <a:effectLst/>
                <a:latin typeface="Source Code Pro" panose="020B0509030403020204" pitchFamily="49" charset="0"/>
              </a:rPr>
              <a:t>bear</a:t>
            </a:r>
            <a:r>
              <a:rPr lang="nl-NL" sz="1400" b="0" i="0" dirty="0">
                <a:solidFill>
                  <a:srgbClr val="000000"/>
                </a:solidFill>
                <a:effectLst/>
                <a:latin typeface="Source Code Pro" panose="020B0509030403020204" pitchFamily="49" charset="0"/>
              </a:rPr>
              <a:t>', 'hair </a:t>
            </a:r>
            <a:r>
              <a:rPr lang="nl-NL" sz="1400" b="0" i="0" dirty="0" err="1">
                <a:solidFill>
                  <a:srgbClr val="000000"/>
                </a:solidFill>
                <a:effectLst/>
                <a:latin typeface="Source Code Pro" panose="020B0509030403020204" pitchFamily="49" charset="0"/>
              </a:rPr>
              <a:t>drier</a:t>
            </a:r>
            <a:r>
              <a:rPr lang="nl-NL" sz="1400" b="0" i="0" dirty="0">
                <a:solidFill>
                  <a:srgbClr val="000000"/>
                </a:solidFill>
                <a:effectLst/>
                <a:latin typeface="Source Code Pro" panose="020B0509030403020204" pitchFamily="49" charset="0"/>
              </a:rPr>
              <a:t>', '</a:t>
            </a:r>
            <a:r>
              <a:rPr lang="nl-NL" sz="1400" b="0" i="0" dirty="0" err="1">
                <a:solidFill>
                  <a:srgbClr val="000000"/>
                </a:solidFill>
                <a:effectLst/>
                <a:latin typeface="Source Code Pro" panose="020B0509030403020204" pitchFamily="49" charset="0"/>
              </a:rPr>
              <a:t>toothbrush</a:t>
            </a:r>
            <a:r>
              <a:rPr lang="nl-NL" sz="1400" b="0" i="0" dirty="0">
                <a:solidFill>
                  <a:srgbClr val="000000"/>
                </a:solidFill>
                <a:effectLst/>
                <a:latin typeface="Source Code Pro" panose="020B0509030403020204" pitchFamily="49" charset="0"/>
              </a:rPr>
              <a:t>’</a:t>
            </a:r>
            <a:endParaRPr lang="en-US" sz="4100" dirty="0">
              <a:latin typeface="Abadi Extra Light" panose="020B0204020104020204" pitchFamily="34" charset="0"/>
            </a:endParaRPr>
          </a:p>
          <a:p>
            <a:pPr marL="0" indent="0">
              <a:buNone/>
            </a:pPr>
            <a:endParaRPr lang="nl-NL" sz="3200" dirty="0">
              <a:latin typeface="Abadi" panose="020B0604020104020204" pitchFamily="34" charset="0"/>
            </a:endParaRPr>
          </a:p>
          <a:p>
            <a:pPr marL="0" indent="0">
              <a:buNone/>
            </a:pPr>
            <a:r>
              <a:rPr lang="en-US" sz="3200" dirty="0">
                <a:latin typeface="Abadi" panose="020B0604020104020204" pitchFamily="34" charset="0"/>
              </a:rPr>
              <a:t>2) Pretrained models</a:t>
            </a:r>
          </a:p>
          <a:p>
            <a:pPr marL="0" indent="0">
              <a:buNone/>
            </a:pPr>
            <a:r>
              <a:rPr lang="en-US" sz="3200" dirty="0">
                <a:latin typeface="Abadi Extra Light" panose="020B0204020104020204" pitchFamily="34" charset="0"/>
              </a:rPr>
              <a:t>RCNN</a:t>
            </a:r>
          </a:p>
          <a:p>
            <a:pPr marL="0" indent="0">
              <a:buNone/>
            </a:pPr>
            <a:r>
              <a:rPr lang="en-US" sz="3200" dirty="0">
                <a:latin typeface="Abadi Extra Light" panose="020B0204020104020204" pitchFamily="34" charset="0"/>
              </a:rPr>
              <a:t>Faster RCNN</a:t>
            </a:r>
          </a:p>
          <a:p>
            <a:pPr marL="0" indent="0">
              <a:buNone/>
            </a:pPr>
            <a:r>
              <a:rPr lang="en-US" sz="3200" dirty="0">
                <a:latin typeface="Abadi Extra Light" panose="020B0204020104020204" pitchFamily="34" charset="0"/>
              </a:rPr>
              <a:t>YOLO</a:t>
            </a:r>
            <a:endParaRPr lang="nl-NL" sz="2400" dirty="0">
              <a:latin typeface="Abadi Extra Light" panose="020B0204020104020204" pitchFamily="34" charset="0"/>
            </a:endParaRPr>
          </a:p>
        </p:txBody>
      </p:sp>
    </p:spTree>
    <p:extLst>
      <p:ext uri="{BB962C8B-B14F-4D97-AF65-F5344CB8AC3E}">
        <p14:creationId xmlns:p14="http://schemas.microsoft.com/office/powerpoint/2010/main" val="245084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807B-3113-42C5-8FFE-70B11281B99A}"/>
              </a:ext>
            </a:extLst>
          </p:cNvPr>
          <p:cNvSpPr>
            <a:spLocks noGrp="1"/>
          </p:cNvSpPr>
          <p:nvPr>
            <p:ph type="title"/>
          </p:nvPr>
        </p:nvSpPr>
        <p:spPr>
          <a:xfrm>
            <a:off x="685800" y="609480"/>
            <a:ext cx="8305800" cy="1142280"/>
          </a:xfrm>
        </p:spPr>
        <p:txBody>
          <a:bodyPr/>
          <a:lstStyle/>
          <a:p>
            <a:r>
              <a:rPr lang="nl-NL" sz="3600" dirty="0">
                <a:latin typeface="Abadi" panose="020B0604020104020204" pitchFamily="34" charset="0"/>
              </a:rPr>
              <a:t>Transfer Learning </a:t>
            </a:r>
          </a:p>
        </p:txBody>
      </p:sp>
      <p:sp>
        <p:nvSpPr>
          <p:cNvPr id="5" name="TextBox 4">
            <a:extLst>
              <a:ext uri="{FF2B5EF4-FFF2-40B4-BE49-F238E27FC236}">
                <a16:creationId xmlns:a16="http://schemas.microsoft.com/office/drawing/2014/main" id="{84C94B69-B57D-4D7A-96AC-AD2AF7CD44DC}"/>
              </a:ext>
            </a:extLst>
          </p:cNvPr>
          <p:cNvSpPr txBox="1"/>
          <p:nvPr/>
        </p:nvSpPr>
        <p:spPr>
          <a:xfrm>
            <a:off x="571500" y="1504861"/>
            <a:ext cx="8420100" cy="369332"/>
          </a:xfrm>
          <a:prstGeom prst="rect">
            <a:avLst/>
          </a:prstGeom>
          <a:noFill/>
        </p:spPr>
        <p:txBody>
          <a:bodyPr wrap="square">
            <a:spAutoFit/>
          </a:bodyPr>
          <a:lstStyle/>
          <a:p>
            <a:r>
              <a:rPr lang="en-US" dirty="0">
                <a:latin typeface="Abadi Extra Light" panose="020B0204020104020204" pitchFamily="34" charset="0"/>
              </a:rPr>
              <a:t>A short explanation:</a:t>
            </a:r>
          </a:p>
        </p:txBody>
      </p:sp>
      <p:pic>
        <p:nvPicPr>
          <p:cNvPr id="3" name="Online Media 2" descr="What is Transfer Learning? [Explained in 3 minutes]">
            <a:hlinkClick r:id="" action="ppaction://media"/>
            <a:extLst>
              <a:ext uri="{FF2B5EF4-FFF2-40B4-BE49-F238E27FC236}">
                <a16:creationId xmlns:a16="http://schemas.microsoft.com/office/drawing/2014/main" id="{52BF7555-843C-AE6E-8C9C-5F26C39DDBBB}"/>
              </a:ext>
            </a:extLst>
          </p:cNvPr>
          <p:cNvPicPr>
            <a:picLocks noRot="1" noChangeAspect="1"/>
          </p:cNvPicPr>
          <p:nvPr>
            <a:videoFile r:link="rId1"/>
          </p:nvPr>
        </p:nvPicPr>
        <p:blipFill>
          <a:blip r:embed="rId3"/>
          <a:stretch>
            <a:fillRect/>
          </a:stretch>
        </p:blipFill>
        <p:spPr>
          <a:xfrm>
            <a:off x="1393687" y="2183092"/>
            <a:ext cx="6673357" cy="3770447"/>
          </a:xfrm>
          <a:prstGeom prst="rect">
            <a:avLst/>
          </a:prstGeom>
        </p:spPr>
      </p:pic>
    </p:spTree>
    <p:extLst>
      <p:ext uri="{BB962C8B-B14F-4D97-AF65-F5344CB8AC3E}">
        <p14:creationId xmlns:p14="http://schemas.microsoft.com/office/powerpoint/2010/main" val="114009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807B-3113-42C5-8FFE-70B11281B99A}"/>
              </a:ext>
            </a:extLst>
          </p:cNvPr>
          <p:cNvSpPr>
            <a:spLocks noGrp="1"/>
          </p:cNvSpPr>
          <p:nvPr>
            <p:ph type="title"/>
          </p:nvPr>
        </p:nvSpPr>
        <p:spPr>
          <a:xfrm>
            <a:off x="685800" y="609480"/>
            <a:ext cx="8305800" cy="1142280"/>
          </a:xfrm>
        </p:spPr>
        <p:txBody>
          <a:bodyPr/>
          <a:lstStyle/>
          <a:p>
            <a:r>
              <a:rPr lang="nl-NL" sz="3600" dirty="0">
                <a:latin typeface="Abadi" panose="020B0604020104020204" pitchFamily="34" charset="0"/>
              </a:rPr>
              <a:t>Transfer Learning </a:t>
            </a:r>
          </a:p>
        </p:txBody>
      </p:sp>
      <p:sp>
        <p:nvSpPr>
          <p:cNvPr id="5" name="TextBox 4">
            <a:extLst>
              <a:ext uri="{FF2B5EF4-FFF2-40B4-BE49-F238E27FC236}">
                <a16:creationId xmlns:a16="http://schemas.microsoft.com/office/drawing/2014/main" id="{84C94B69-B57D-4D7A-96AC-AD2AF7CD44DC}"/>
              </a:ext>
            </a:extLst>
          </p:cNvPr>
          <p:cNvSpPr txBox="1"/>
          <p:nvPr/>
        </p:nvSpPr>
        <p:spPr>
          <a:xfrm>
            <a:off x="571500" y="1504861"/>
            <a:ext cx="8420100" cy="2308324"/>
          </a:xfrm>
          <a:prstGeom prst="rect">
            <a:avLst/>
          </a:prstGeom>
          <a:noFill/>
        </p:spPr>
        <p:txBody>
          <a:bodyPr wrap="square">
            <a:spAutoFit/>
          </a:bodyPr>
          <a:lstStyle/>
          <a:p>
            <a:r>
              <a:rPr lang="en-US" dirty="0">
                <a:latin typeface="Abadi Extra Light" panose="020B0204020104020204" pitchFamily="34" charset="0"/>
              </a:rPr>
              <a:t>Transfer learning is a machine learning method where a model developed for a task is reused as the starting point for a model on a second task.</a:t>
            </a:r>
          </a:p>
          <a:p>
            <a:r>
              <a:rPr lang="en-US" dirty="0">
                <a:latin typeface="Abadi" panose="020B0604020104020204" pitchFamily="34" charset="0"/>
              </a:rPr>
              <a:t>Higher start: </a:t>
            </a:r>
            <a:r>
              <a:rPr lang="en-US" dirty="0">
                <a:latin typeface="Abadi Extra Light" panose="020B0204020104020204" pitchFamily="34" charset="0"/>
              </a:rPr>
              <a:t>The initial skill (before refining the model) on the source model is higher than it otherwise would be.</a:t>
            </a:r>
          </a:p>
          <a:p>
            <a:r>
              <a:rPr lang="en-US" dirty="0">
                <a:latin typeface="Abadi" panose="020B0604020104020204" pitchFamily="34" charset="0"/>
              </a:rPr>
              <a:t>Higher slope: </a:t>
            </a:r>
            <a:r>
              <a:rPr lang="en-US" dirty="0">
                <a:latin typeface="Abadi Extra Light" panose="020B0204020104020204" pitchFamily="34" charset="0"/>
              </a:rPr>
              <a:t>The rate of improvement of skill during training of the source model is steeper than it otherwise would be.</a:t>
            </a:r>
          </a:p>
          <a:p>
            <a:r>
              <a:rPr lang="en-US" dirty="0">
                <a:latin typeface="Abadi" panose="020B0604020104020204" pitchFamily="34" charset="0"/>
              </a:rPr>
              <a:t>Higher asymptote: </a:t>
            </a:r>
            <a:r>
              <a:rPr lang="en-US" dirty="0">
                <a:latin typeface="Abadi Extra Light" panose="020B0204020104020204" pitchFamily="34" charset="0"/>
              </a:rPr>
              <a:t>The converged skill of the trained model is better than it otherwise would be.</a:t>
            </a:r>
            <a:endParaRPr lang="nl-NL" dirty="0">
              <a:latin typeface="Abadi Extra Light" panose="020B0204020104020204" pitchFamily="34" charset="0"/>
            </a:endParaRPr>
          </a:p>
        </p:txBody>
      </p:sp>
      <p:pic>
        <p:nvPicPr>
          <p:cNvPr id="8" name="Picture 7">
            <a:extLst>
              <a:ext uri="{FF2B5EF4-FFF2-40B4-BE49-F238E27FC236}">
                <a16:creationId xmlns:a16="http://schemas.microsoft.com/office/drawing/2014/main" id="{897CCACB-8B86-4FAE-8632-CF7FE068BF68}"/>
              </a:ext>
            </a:extLst>
          </p:cNvPr>
          <p:cNvPicPr>
            <a:picLocks noChangeAspect="1"/>
          </p:cNvPicPr>
          <p:nvPr/>
        </p:nvPicPr>
        <p:blipFill>
          <a:blip r:embed="rId2"/>
          <a:stretch>
            <a:fillRect/>
          </a:stretch>
        </p:blipFill>
        <p:spPr>
          <a:xfrm>
            <a:off x="2609850" y="3673232"/>
            <a:ext cx="6276975" cy="3098470"/>
          </a:xfrm>
          <a:prstGeom prst="rect">
            <a:avLst/>
          </a:prstGeom>
        </p:spPr>
      </p:pic>
    </p:spTree>
    <p:extLst>
      <p:ext uri="{BB962C8B-B14F-4D97-AF65-F5344CB8AC3E}">
        <p14:creationId xmlns:p14="http://schemas.microsoft.com/office/powerpoint/2010/main" val="13647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1DC8C6-B07B-43B7-B89A-A68E5D73DC7F}"/>
              </a:ext>
            </a:extLst>
          </p:cNvPr>
          <p:cNvSpPr txBox="1"/>
          <p:nvPr/>
        </p:nvSpPr>
        <p:spPr>
          <a:xfrm>
            <a:off x="781050" y="1334691"/>
            <a:ext cx="7639050" cy="400110"/>
          </a:xfrm>
          <a:prstGeom prst="rect">
            <a:avLst/>
          </a:prstGeom>
          <a:noFill/>
        </p:spPr>
        <p:txBody>
          <a:bodyPr wrap="square">
            <a:spAutoFit/>
          </a:bodyPr>
          <a:lstStyle/>
          <a:p>
            <a:r>
              <a:rPr lang="en-US" sz="2000" dirty="0">
                <a:latin typeface="Abadi" panose="020B0604020104020204" pitchFamily="34" charset="0"/>
              </a:rPr>
              <a:t>Was this already explained? </a:t>
            </a:r>
          </a:p>
        </p:txBody>
      </p:sp>
      <p:sp>
        <p:nvSpPr>
          <p:cNvPr id="5" name="Title 1">
            <a:extLst>
              <a:ext uri="{FF2B5EF4-FFF2-40B4-BE49-F238E27FC236}">
                <a16:creationId xmlns:a16="http://schemas.microsoft.com/office/drawing/2014/main" id="{8C23B209-BBB4-4C61-8A71-C5F50FC73C88}"/>
              </a:ext>
            </a:extLst>
          </p:cNvPr>
          <p:cNvSpPr txBox="1">
            <a:spLocks/>
          </p:cNvSpPr>
          <p:nvPr/>
        </p:nvSpPr>
        <p:spPr>
          <a:xfrm>
            <a:off x="685800" y="609480"/>
            <a:ext cx="8305800" cy="1142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3600" dirty="0" err="1">
                <a:latin typeface="Abadi" panose="020B0604020104020204" pitchFamily="34" charset="0"/>
              </a:rPr>
              <a:t>Convolutional</a:t>
            </a:r>
            <a:r>
              <a:rPr lang="nl-NL" sz="3600" dirty="0">
                <a:latin typeface="Abadi" panose="020B0604020104020204" pitchFamily="34" charset="0"/>
              </a:rPr>
              <a:t> </a:t>
            </a:r>
            <a:r>
              <a:rPr lang="nl-NL" sz="3600" dirty="0" err="1">
                <a:latin typeface="Abadi" panose="020B0604020104020204" pitchFamily="34" charset="0"/>
              </a:rPr>
              <a:t>Neural</a:t>
            </a:r>
            <a:r>
              <a:rPr lang="nl-NL" sz="3600" dirty="0">
                <a:latin typeface="Abadi" panose="020B0604020104020204" pitchFamily="34" charset="0"/>
              </a:rPr>
              <a:t> Networks</a:t>
            </a:r>
          </a:p>
        </p:txBody>
      </p:sp>
      <p:pic>
        <p:nvPicPr>
          <p:cNvPr id="3" name="Online Media 2" descr="Convolutional Neural Networks Explained (CNN Visualized)">
            <a:hlinkClick r:id="" action="ppaction://media"/>
            <a:extLst>
              <a:ext uri="{FF2B5EF4-FFF2-40B4-BE49-F238E27FC236}">
                <a16:creationId xmlns:a16="http://schemas.microsoft.com/office/drawing/2014/main" id="{F7E03638-AFF5-2239-2157-CB74AB0B7ADD}"/>
              </a:ext>
            </a:extLst>
          </p:cNvPr>
          <p:cNvPicPr>
            <a:picLocks noRot="1" noChangeAspect="1"/>
          </p:cNvPicPr>
          <p:nvPr>
            <a:videoFile r:link="rId1"/>
          </p:nvPr>
        </p:nvPicPr>
        <p:blipFill>
          <a:blip r:embed="rId3"/>
          <a:stretch>
            <a:fillRect/>
          </a:stretch>
        </p:blipFill>
        <p:spPr>
          <a:xfrm>
            <a:off x="1485832" y="2005772"/>
            <a:ext cx="6705736" cy="3788741"/>
          </a:xfrm>
          <a:prstGeom prst="rect">
            <a:avLst/>
          </a:prstGeom>
        </p:spPr>
      </p:pic>
    </p:spTree>
    <p:extLst>
      <p:ext uri="{BB962C8B-B14F-4D97-AF65-F5344CB8AC3E}">
        <p14:creationId xmlns:p14="http://schemas.microsoft.com/office/powerpoint/2010/main" val="122019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D70D28-C6BE-479C-8420-E460953760AB}"/>
              </a:ext>
            </a:extLst>
          </p:cNvPr>
          <p:cNvPicPr>
            <a:picLocks noChangeAspect="1"/>
          </p:cNvPicPr>
          <p:nvPr/>
        </p:nvPicPr>
        <p:blipFill>
          <a:blip r:embed="rId2"/>
          <a:stretch>
            <a:fillRect/>
          </a:stretch>
        </p:blipFill>
        <p:spPr>
          <a:xfrm>
            <a:off x="685800" y="3733800"/>
            <a:ext cx="8096250" cy="2933700"/>
          </a:xfrm>
          <a:prstGeom prst="rect">
            <a:avLst/>
          </a:prstGeom>
        </p:spPr>
      </p:pic>
      <p:sp>
        <p:nvSpPr>
          <p:cNvPr id="4" name="TextBox 3">
            <a:extLst>
              <a:ext uri="{FF2B5EF4-FFF2-40B4-BE49-F238E27FC236}">
                <a16:creationId xmlns:a16="http://schemas.microsoft.com/office/drawing/2014/main" id="{841DC8C6-B07B-43B7-B89A-A68E5D73DC7F}"/>
              </a:ext>
            </a:extLst>
          </p:cNvPr>
          <p:cNvSpPr txBox="1"/>
          <p:nvPr/>
        </p:nvSpPr>
        <p:spPr>
          <a:xfrm>
            <a:off x="781050" y="1334691"/>
            <a:ext cx="7639050" cy="1631216"/>
          </a:xfrm>
          <a:prstGeom prst="rect">
            <a:avLst/>
          </a:prstGeom>
          <a:noFill/>
        </p:spPr>
        <p:txBody>
          <a:bodyPr wrap="square">
            <a:spAutoFit/>
          </a:bodyPr>
          <a:lstStyle/>
          <a:p>
            <a:r>
              <a:rPr lang="en-US" sz="2000" dirty="0">
                <a:latin typeface="Abadi" panose="020B0604020104020204" pitchFamily="34" charset="0"/>
              </a:rPr>
              <a:t>Convnets used for image classification comprise two parts:</a:t>
            </a:r>
          </a:p>
          <a:p>
            <a:pPr marL="342900" indent="-342900">
              <a:buFont typeface="Arial" panose="020B0604020202020204" pitchFamily="34" charset="0"/>
              <a:buChar char="•"/>
            </a:pPr>
            <a:r>
              <a:rPr lang="en-US" sz="2000" dirty="0">
                <a:latin typeface="Abadi" panose="020B0604020104020204" pitchFamily="34" charset="0"/>
              </a:rPr>
              <a:t>start with a series of pooling and convolution layers</a:t>
            </a:r>
          </a:p>
          <a:p>
            <a:pPr marL="342900" indent="-342900">
              <a:buFont typeface="Arial" panose="020B0604020202020204" pitchFamily="34" charset="0"/>
              <a:buChar char="•"/>
            </a:pPr>
            <a:r>
              <a:rPr lang="en-US" sz="2000" dirty="0">
                <a:latin typeface="Abadi" panose="020B0604020104020204" pitchFamily="34" charset="0"/>
              </a:rPr>
              <a:t>end with a densely connected classifier</a:t>
            </a:r>
          </a:p>
          <a:p>
            <a:endParaRPr lang="en-US" sz="2000" dirty="0">
              <a:latin typeface="Abadi" panose="020B0604020104020204" pitchFamily="34" charset="0"/>
            </a:endParaRPr>
          </a:p>
          <a:p>
            <a:r>
              <a:rPr lang="en-US" sz="2000" dirty="0">
                <a:latin typeface="Abadi Extra Light" panose="020B0204020104020204" pitchFamily="34" charset="0"/>
              </a:rPr>
              <a:t>The first part is called the convolutional base of the model</a:t>
            </a:r>
            <a:endParaRPr lang="nl-NL" sz="2000" dirty="0">
              <a:latin typeface="Abadi Extra Light" panose="020B0204020104020204" pitchFamily="34" charset="0"/>
            </a:endParaRPr>
          </a:p>
        </p:txBody>
      </p:sp>
      <p:sp>
        <p:nvSpPr>
          <p:cNvPr id="5" name="Title 1">
            <a:extLst>
              <a:ext uri="{FF2B5EF4-FFF2-40B4-BE49-F238E27FC236}">
                <a16:creationId xmlns:a16="http://schemas.microsoft.com/office/drawing/2014/main" id="{8C23B209-BBB4-4C61-8A71-C5F50FC73C88}"/>
              </a:ext>
            </a:extLst>
          </p:cNvPr>
          <p:cNvSpPr txBox="1">
            <a:spLocks/>
          </p:cNvSpPr>
          <p:nvPr/>
        </p:nvSpPr>
        <p:spPr>
          <a:xfrm>
            <a:off x="685800" y="609480"/>
            <a:ext cx="8305800" cy="11422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3600" dirty="0">
                <a:latin typeface="Abadi" panose="020B0604020104020204" pitchFamily="34" charset="0"/>
              </a:rPr>
              <a:t>Feature </a:t>
            </a:r>
            <a:r>
              <a:rPr lang="nl-NL" sz="3600" dirty="0" err="1">
                <a:latin typeface="Abadi" panose="020B0604020104020204" pitchFamily="34" charset="0"/>
              </a:rPr>
              <a:t>Extraction</a:t>
            </a:r>
            <a:r>
              <a:rPr lang="nl-NL" sz="3600" dirty="0">
                <a:latin typeface="Abadi" panose="020B0604020104020204" pitchFamily="34" charset="0"/>
              </a:rPr>
              <a:t> </a:t>
            </a:r>
            <a:r>
              <a:rPr lang="nl-NL" sz="3600" dirty="0" err="1">
                <a:latin typeface="Abadi" panose="020B0604020104020204" pitchFamily="34" charset="0"/>
              </a:rPr>
              <a:t>and</a:t>
            </a:r>
            <a:r>
              <a:rPr lang="nl-NL" sz="3600" dirty="0">
                <a:latin typeface="Abadi" panose="020B0604020104020204" pitchFamily="34" charset="0"/>
              </a:rPr>
              <a:t> </a:t>
            </a:r>
            <a:r>
              <a:rPr lang="nl-NL" sz="3600" dirty="0" err="1">
                <a:latin typeface="Abadi" panose="020B0604020104020204" pitchFamily="34" charset="0"/>
              </a:rPr>
              <a:t>Classifier</a:t>
            </a:r>
            <a:endParaRPr lang="nl-NL" sz="3600" dirty="0">
              <a:latin typeface="Abadi" panose="020B0604020104020204" pitchFamily="34" charset="0"/>
            </a:endParaRPr>
          </a:p>
        </p:txBody>
      </p:sp>
    </p:spTree>
    <p:extLst>
      <p:ext uri="{BB962C8B-B14F-4D97-AF65-F5344CB8AC3E}">
        <p14:creationId xmlns:p14="http://schemas.microsoft.com/office/powerpoint/2010/main" val="2547649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6B29D386EC76B43BC4513FCC57C7E52" ma:contentTypeVersion="13" ma:contentTypeDescription="Create a new document." ma:contentTypeScope="" ma:versionID="8407f6b5678b913e7dbd71fcc8547e2b">
  <xsd:schema xmlns:xsd="http://www.w3.org/2001/XMLSchema" xmlns:xs="http://www.w3.org/2001/XMLSchema" xmlns:p="http://schemas.microsoft.com/office/2006/metadata/properties" xmlns:ns3="8a7c0a5a-ebab-40c0-b2be-20bf08d7f3d4" xmlns:ns4="e6ec834d-37b4-4800-9a2b-4b4e65ee9fcd" targetNamespace="http://schemas.microsoft.com/office/2006/metadata/properties" ma:root="true" ma:fieldsID="f6e6b5310a8ef3ae9efceff682846da9" ns3:_="" ns4:_="">
    <xsd:import namespace="8a7c0a5a-ebab-40c0-b2be-20bf08d7f3d4"/>
    <xsd:import namespace="e6ec834d-37b4-4800-9a2b-4b4e65ee9fc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7c0a5a-ebab-40c0-b2be-20bf08d7f3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ec834d-37b4-4800-9a2b-4b4e65ee9fc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6CEF47-A5DB-40E2-AB6C-E23C1C2DCB0D}">
  <ds:schemaRefs>
    <ds:schemaRef ds:uri="http://schemas.microsoft.com/sharepoint/v3/contenttype/forms"/>
  </ds:schemaRefs>
</ds:datastoreItem>
</file>

<file path=customXml/itemProps2.xml><?xml version="1.0" encoding="utf-8"?>
<ds:datastoreItem xmlns:ds="http://schemas.openxmlformats.org/officeDocument/2006/customXml" ds:itemID="{1568525B-14FA-418D-B668-CB2E6A2AD01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62A996F-4D4D-462B-9A30-7154B89652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7c0a5a-ebab-40c0-b2be-20bf08d7f3d4"/>
    <ds:schemaRef ds:uri="e6ec834d-37b4-4800-9a2b-4b4e65ee9f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37088</TotalTime>
  <Words>2363</Words>
  <Application>Microsoft Macintosh PowerPoint</Application>
  <PresentationFormat>On-screen Show (4:3)</PresentationFormat>
  <Paragraphs>197</Paragraphs>
  <Slides>31</Slides>
  <Notes>1</Notes>
  <HiddenSlides>0</HiddenSlides>
  <MMClips>2</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Abadi</vt:lpstr>
      <vt:lpstr>Abadi Extra Light</vt:lpstr>
      <vt:lpstr>Agency FB</vt:lpstr>
      <vt:lpstr>Arial</vt:lpstr>
      <vt:lpstr>Calibri</vt:lpstr>
      <vt:lpstr>Daytona Condensed</vt:lpstr>
      <vt:lpstr>Daytona Condensed Light</vt:lpstr>
      <vt:lpstr>Source Code Pro</vt:lpstr>
      <vt:lpstr>Symbol</vt:lpstr>
      <vt:lpstr>Wingdings</vt:lpstr>
      <vt:lpstr>Office Theme</vt:lpstr>
      <vt:lpstr>PowerPoint Presentation</vt:lpstr>
      <vt:lpstr>Using Pretrained Model</vt:lpstr>
      <vt:lpstr>Using Pretrained Model</vt:lpstr>
      <vt:lpstr>Using Pretrained models (for classification problem)</vt:lpstr>
      <vt:lpstr>Using Pretrained models (for object detection)</vt:lpstr>
      <vt:lpstr>Transfer Learning </vt:lpstr>
      <vt:lpstr>Transfer Learning </vt:lpstr>
      <vt:lpstr>PowerPoint Presentation</vt:lpstr>
      <vt:lpstr>PowerPoint Presentation</vt:lpstr>
      <vt:lpstr>Using Pretrained model (Feature Extraction)</vt:lpstr>
      <vt:lpstr>Using Pretrained model (Feature Extraction)</vt:lpstr>
      <vt:lpstr>PowerPoint Presentation</vt:lpstr>
      <vt:lpstr>PowerPoint Presentation</vt:lpstr>
      <vt:lpstr>PowerPoint Presentation</vt:lpstr>
      <vt:lpstr>PowerPoint Presentation</vt:lpstr>
      <vt:lpstr>PowerPoint Presentation</vt:lpstr>
      <vt:lpstr>Steps for fine tuning</vt:lpstr>
      <vt:lpstr>Why not fine-tune more layers?</vt:lpstr>
      <vt:lpstr> Freezing all layers until the fourth from the last</vt:lpstr>
      <vt:lpstr>Fine-tuning the model </vt:lpstr>
      <vt:lpstr>Using Pretrained model Object Detection</vt:lpstr>
      <vt:lpstr>How YOLO implements freezing? What does it mean by freezing a layer?</vt:lpstr>
      <vt:lpstr>Check the model structure yolov5/models/yolov5s.yaml</vt:lpstr>
      <vt:lpstr>Executing Transfer Learning Object detection</vt:lpstr>
      <vt:lpstr>Executing Transfer Learning Object detection</vt:lpstr>
      <vt:lpstr>Executing Transfer Learning Object detection</vt:lpstr>
      <vt:lpstr>Deciding a pretrained model for a custom problem</vt:lpstr>
      <vt:lpstr>Deciding a pretrained model for a custom problem</vt:lpstr>
      <vt:lpstr>Deciding a pretrained model for a custom problem</vt:lpstr>
      <vt:lpstr>Deciding a pretrained model for a custom problem</vt:lpstr>
      <vt:lpstr>PowerPoint Presentation</vt:lpstr>
    </vt:vector>
  </TitlesOfParts>
  <Company>Medisch Centrum Alkmaar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BASISCURSUS SPSS MCA   docent: Tjeerd van der Ploeg</dc:title>
  <dc:subject/>
  <dc:creator>MCA</dc:creator>
  <dc:description/>
  <cp:lastModifiedBy>En-nali, Youssef</cp:lastModifiedBy>
  <cp:revision>186</cp:revision>
  <dcterms:created xsi:type="dcterms:W3CDTF">2002-10-24T08:54:43Z</dcterms:created>
  <dcterms:modified xsi:type="dcterms:W3CDTF">2024-03-14T07:53:26Z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Medisch Centrum Alkmaar</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Diavoorstelling (4:3)</vt:lpwstr>
  </property>
  <property fmtid="{D5CDD505-2E9C-101B-9397-08002B2CF9AE}" pid="10" name="ScaleCrop">
    <vt:bool>false</vt:bool>
  </property>
  <property fmtid="{D5CDD505-2E9C-101B-9397-08002B2CF9AE}" pid="11" name="ShareDoc">
    <vt:bool>false</vt:bool>
  </property>
  <property fmtid="{D5CDD505-2E9C-101B-9397-08002B2CF9AE}" pid="12" name="Slides">
    <vt:i4>24</vt:i4>
  </property>
  <property fmtid="{D5CDD505-2E9C-101B-9397-08002B2CF9AE}" pid="13" name="ContentTypeId">
    <vt:lpwstr>0x01010066B29D386EC76B43BC4513FCC57C7E52</vt:lpwstr>
  </property>
</Properties>
</file>