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4" r:id="rId5"/>
  </p:sldMasterIdLst>
  <p:notesMasterIdLst>
    <p:notesMasterId r:id="rId39"/>
  </p:notesMasterIdLst>
  <p:sldIdLst>
    <p:sldId id="304" r:id="rId6"/>
    <p:sldId id="336" r:id="rId7"/>
    <p:sldId id="337" r:id="rId8"/>
    <p:sldId id="338" r:id="rId9"/>
    <p:sldId id="335" r:id="rId10"/>
    <p:sldId id="274" r:id="rId11"/>
    <p:sldId id="273" r:id="rId12"/>
    <p:sldId id="277" r:id="rId13"/>
    <p:sldId id="275" r:id="rId14"/>
    <p:sldId id="276" r:id="rId15"/>
    <p:sldId id="293" r:id="rId16"/>
    <p:sldId id="278" r:id="rId17"/>
    <p:sldId id="296" r:id="rId18"/>
    <p:sldId id="308" r:id="rId19"/>
    <p:sldId id="312" r:id="rId20"/>
    <p:sldId id="313" r:id="rId21"/>
    <p:sldId id="279" r:id="rId22"/>
    <p:sldId id="311" r:id="rId23"/>
    <p:sldId id="310" r:id="rId24"/>
    <p:sldId id="295" r:id="rId25"/>
    <p:sldId id="299" r:id="rId26"/>
    <p:sldId id="302" r:id="rId27"/>
    <p:sldId id="290" r:id="rId28"/>
    <p:sldId id="298" r:id="rId29"/>
    <p:sldId id="301" r:id="rId30"/>
    <p:sldId id="280" r:id="rId31"/>
    <p:sldId id="314" r:id="rId32"/>
    <p:sldId id="339" r:id="rId33"/>
    <p:sldId id="340" r:id="rId34"/>
    <p:sldId id="331" r:id="rId35"/>
    <p:sldId id="333" r:id="rId36"/>
    <p:sldId id="332" r:id="rId37"/>
    <p:sldId id="334" r:id="rId38"/>
  </p:sldIdLst>
  <p:sldSz cx="9144000" cy="6858000" type="screen4x3"/>
  <p:notesSz cx="7559675" cy="106918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t, Marya" userId="0e3ef245-721e-40ff-8784-c3af732aec7f" providerId="ADAL" clId="{13365A88-1A80-4249-8B4E-DE15B5CFABD8}"/>
    <pc:docChg chg="delSld modSld">
      <pc:chgData name="Butt, Marya" userId="0e3ef245-721e-40ff-8784-c3af732aec7f" providerId="ADAL" clId="{13365A88-1A80-4249-8B4E-DE15B5CFABD8}" dt="2025-04-24T06:55:13.307" v="60" actId="20577"/>
      <pc:docMkLst>
        <pc:docMk/>
      </pc:docMkLst>
      <pc:sldChg chg="del">
        <pc:chgData name="Butt, Marya" userId="0e3ef245-721e-40ff-8784-c3af732aec7f" providerId="ADAL" clId="{13365A88-1A80-4249-8B4E-DE15B5CFABD8}" dt="2025-04-24T06:50:49.188" v="4" actId="47"/>
        <pc:sldMkLst>
          <pc:docMk/>
          <pc:sldMk cId="3343314333" sldId="271"/>
        </pc:sldMkLst>
      </pc:sldChg>
      <pc:sldChg chg="del">
        <pc:chgData name="Butt, Marya" userId="0e3ef245-721e-40ff-8784-c3af732aec7f" providerId="ADAL" clId="{13365A88-1A80-4249-8B4E-DE15B5CFABD8}" dt="2025-04-24T06:50:45.965" v="3" actId="47"/>
        <pc:sldMkLst>
          <pc:docMk/>
          <pc:sldMk cId="2803900952" sldId="272"/>
        </pc:sldMkLst>
      </pc:sldChg>
      <pc:sldChg chg="del">
        <pc:chgData name="Butt, Marya" userId="0e3ef245-721e-40ff-8784-c3af732aec7f" providerId="ADAL" clId="{13365A88-1A80-4249-8B4E-DE15B5CFABD8}" dt="2025-04-24T06:50:54.446" v="6" actId="47"/>
        <pc:sldMkLst>
          <pc:docMk/>
          <pc:sldMk cId="3643180575" sldId="281"/>
        </pc:sldMkLst>
      </pc:sldChg>
      <pc:sldChg chg="del">
        <pc:chgData name="Butt, Marya" userId="0e3ef245-721e-40ff-8784-c3af732aec7f" providerId="ADAL" clId="{13365A88-1A80-4249-8B4E-DE15B5CFABD8}" dt="2025-04-24T06:50:52.788" v="5" actId="47"/>
        <pc:sldMkLst>
          <pc:docMk/>
          <pc:sldMk cId="3896528292" sldId="282"/>
        </pc:sldMkLst>
      </pc:sldChg>
      <pc:sldChg chg="del">
        <pc:chgData name="Butt, Marya" userId="0e3ef245-721e-40ff-8784-c3af732aec7f" providerId="ADAL" clId="{13365A88-1A80-4249-8B4E-DE15B5CFABD8}" dt="2025-04-24T06:50:44.493" v="2" actId="47"/>
        <pc:sldMkLst>
          <pc:docMk/>
          <pc:sldMk cId="2231385196" sldId="284"/>
        </pc:sldMkLst>
      </pc:sldChg>
      <pc:sldChg chg="del">
        <pc:chgData name="Butt, Marya" userId="0e3ef245-721e-40ff-8784-c3af732aec7f" providerId="ADAL" clId="{13365A88-1A80-4249-8B4E-DE15B5CFABD8}" dt="2025-04-24T06:50:39.790" v="0" actId="47"/>
        <pc:sldMkLst>
          <pc:docMk/>
          <pc:sldMk cId="2798870217" sldId="285"/>
        </pc:sldMkLst>
      </pc:sldChg>
      <pc:sldChg chg="del">
        <pc:chgData name="Butt, Marya" userId="0e3ef245-721e-40ff-8784-c3af732aec7f" providerId="ADAL" clId="{13365A88-1A80-4249-8B4E-DE15B5CFABD8}" dt="2025-04-24T06:50:43.450" v="1" actId="47"/>
        <pc:sldMkLst>
          <pc:docMk/>
          <pc:sldMk cId="500423553" sldId="287"/>
        </pc:sldMkLst>
      </pc:sldChg>
      <pc:sldChg chg="modSp mod">
        <pc:chgData name="Butt, Marya" userId="0e3ef245-721e-40ff-8784-c3af732aec7f" providerId="ADAL" clId="{13365A88-1A80-4249-8B4E-DE15B5CFABD8}" dt="2025-04-24T06:55:13.307" v="60" actId="20577"/>
        <pc:sldMkLst>
          <pc:docMk/>
          <pc:sldMk cId="758335537" sldId="334"/>
        </pc:sldMkLst>
        <pc:spChg chg="mod">
          <ac:chgData name="Butt, Marya" userId="0e3ef245-721e-40ff-8784-c3af732aec7f" providerId="ADAL" clId="{13365A88-1A80-4249-8B4E-DE15B5CFABD8}" dt="2025-04-24T06:55:13.307" v="60" actId="20577"/>
          <ac:spMkLst>
            <pc:docMk/>
            <pc:sldMk cId="758335537" sldId="334"/>
            <ac:spMk id="3" creationId="{A20DB05A-767D-C616-720A-78944AE879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23152-B95D-4FFA-BDA2-19E496FB14AC}" type="datetimeFigureOut">
              <a:rPr lang="nl-NL" smtClean="0"/>
              <a:t>24-4-2025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FF734-12DE-4664-B188-95670943864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721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n.dronacharya.info/CSEDept/Downloads/Questionpapers/VIIsem/Digital-Image-Processing/Unit-4/MorphologicalImageProcessing.pdf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utorialsx.com/2020/03/02/python-opencv-splitting-image-channels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FF734-12DE-4664-B188-95670943864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34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Image Source: </a:t>
            </a:r>
            <a:r>
              <a:rPr lang="nl-NL" dirty="0">
                <a:hlinkClick r:id="rId3"/>
              </a:rPr>
              <a:t>MorphologicalImageProcessing.pdf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FF734-12DE-4664-B188-956709438641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0070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Source: </a:t>
            </a:r>
            <a:r>
              <a:rPr lang="en-US" dirty="0">
                <a:hlinkClick r:id="rId3"/>
              </a:rPr>
              <a:t>Python OpenCV: Splitting image channels – </a:t>
            </a:r>
            <a:r>
              <a:rPr lang="en-US" dirty="0" err="1">
                <a:hlinkClick r:id="rId3"/>
              </a:rPr>
              <a:t>techtutorialsx</a:t>
            </a:r>
            <a:r>
              <a:rPr lang="en-US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FF734-12DE-4664-B188-956709438641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93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16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2B0-372C-4A0B-8F67-FD270EABE7F2}" type="datetime1">
              <a:rPr lang="nl-NL" smtClean="0"/>
              <a:pPr/>
              <a:t>24-4-2025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572276"/>
            <a:ext cx="2895600" cy="149203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EAC3-BB08-4266-8A65-9CB45629C89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71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1680" cy="5296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610920" cy="6857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9143280" cy="611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Afbeelding 5"/>
          <p:cNvPicPr/>
          <p:nvPr/>
        </p:nvPicPr>
        <p:blipFill>
          <a:blip r:embed="rId14"/>
          <a:stretch/>
        </p:blipFill>
        <p:spPr>
          <a:xfrm>
            <a:off x="-360" y="8640"/>
            <a:ext cx="611280" cy="6112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610920" cy="6857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0" y="0"/>
            <a:ext cx="9143280" cy="611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Afbeelding 5"/>
          <p:cNvPicPr/>
          <p:nvPr/>
        </p:nvPicPr>
        <p:blipFill>
          <a:blip r:embed="rId15"/>
          <a:stretch/>
        </p:blipFill>
        <p:spPr>
          <a:xfrm>
            <a:off x="-360" y="8640"/>
            <a:ext cx="611280" cy="611280"/>
          </a:xfrm>
          <a:prstGeom prst="rect">
            <a:avLst/>
          </a:prstGeom>
          <a:ln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673-2688/5/1/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553080" y="6248520"/>
            <a:ext cx="19044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nl-NL"/>
          </a:p>
        </p:txBody>
      </p:sp>
      <p:sp>
        <p:nvSpPr>
          <p:cNvPr id="118" name="CustomShape 2"/>
          <p:cNvSpPr/>
          <p:nvPr/>
        </p:nvSpPr>
        <p:spPr>
          <a:xfrm>
            <a:off x="1007251" y="1701096"/>
            <a:ext cx="5987143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nl-NL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SemiBold" panose="020B0502040204020203" pitchFamily="34" charset="0"/>
              </a:rPr>
              <a:t>COMPUTER VISION-I</a:t>
            </a:r>
          </a:p>
          <a:p>
            <a:r>
              <a:rPr lang="nl-NL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hnschrift SemiBold" panose="020B0502040204020203" pitchFamily="34" charset="0"/>
              </a:rPr>
              <a:t>DIGITAL IMAGE PROCESSING</a:t>
            </a:r>
          </a:p>
          <a:p>
            <a:pPr algn="ctr">
              <a:lnSpc>
                <a:spcPct val="100000"/>
              </a:lnSpc>
            </a:pPr>
            <a:endParaRPr lang="nl-NL" sz="4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Bahnschrift SemiBold" panose="020B0502040204020203" pitchFamily="34" charset="0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685800" y="1981080"/>
            <a:ext cx="7771680" cy="4114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E7C5B-93D3-422F-8907-3E8EF5ABD50C}"/>
              </a:ext>
            </a:extLst>
          </p:cNvPr>
          <p:cNvSpPr txBox="1"/>
          <p:nvPr/>
        </p:nvSpPr>
        <p:spPr>
          <a:xfrm>
            <a:off x="1162373" y="4005264"/>
            <a:ext cx="56769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Marya Butt, PhD. </a:t>
            </a:r>
          </a:p>
          <a:p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Researcher Data </a:t>
            </a:r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Driven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 Smart Society (DDSS) </a:t>
            </a:r>
          </a:p>
          <a:p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BIG DATA, Computer </a:t>
            </a:r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Vision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, Machine Learning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Faculty of Engineering Design and Computing</a:t>
            </a:r>
          </a:p>
          <a:p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Mob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: +31(0) 0611878759 </a:t>
            </a:r>
          </a:p>
          <a:p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E: marya.butt@Inholland.nl </a:t>
            </a:r>
          </a:p>
          <a:p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Working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days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: mo, tu, we </a:t>
            </a:r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thu</a:t>
            </a:r>
            <a:r>
              <a:rPr lang="nl-NL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 Extra Light" panose="020B0204020104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57B2-9D08-433D-8921-72845EA2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Guess!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3430B69C-D1C5-4FEA-BD46-8BFAB4D36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9"/>
          <a:stretch/>
        </p:blipFill>
        <p:spPr>
          <a:xfrm>
            <a:off x="4099389" y="2589088"/>
            <a:ext cx="4931596" cy="3380198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A1197829-02CC-4C69-97AD-03EF23826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" t="-311" r="57444" b="311"/>
          <a:stretch/>
        </p:blipFill>
        <p:spPr>
          <a:xfrm>
            <a:off x="606175" y="2544360"/>
            <a:ext cx="3554860" cy="3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9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8F44-2F5D-45BA-B1EE-B1744A9A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21" y="1068514"/>
            <a:ext cx="5355405" cy="883576"/>
          </a:xfrm>
        </p:spPr>
        <p:txBody>
          <a:bodyPr/>
          <a:lstStyle/>
          <a:p>
            <a:pPr algn="ctr"/>
            <a:r>
              <a:rPr lang="nl-NL" dirty="0">
                <a:latin typeface="Bahnschrift SemiBold" panose="020B0502040204020203" pitchFamily="34" charset="0"/>
              </a:rPr>
              <a:t>Image Processing </a:t>
            </a:r>
            <a:br>
              <a:rPr lang="nl-NL" dirty="0">
                <a:latin typeface="Bahnschrift SemiLight Condensed" panose="020B0502040204020203" pitchFamily="34" charset="0"/>
              </a:rPr>
            </a:br>
            <a:r>
              <a:rPr lang="nl-NL" sz="2800" dirty="0">
                <a:latin typeface="Cavolini" panose="03000502040302020204" pitchFamily="66" charset="0"/>
                <a:cs typeface="Cavolini" panose="03000502040302020204" pitchFamily="66" charset="0"/>
              </a:rPr>
              <a:t>RGB </a:t>
            </a:r>
            <a:r>
              <a:rPr lang="nl-NL" sz="2800" dirty="0" err="1">
                <a:latin typeface="Cavolini" panose="03000502040302020204" pitchFamily="66" charset="0"/>
                <a:cs typeface="Cavolini" panose="03000502040302020204" pitchFamily="66" charset="0"/>
              </a:rPr>
              <a:t>Vs</a:t>
            </a:r>
            <a:r>
              <a:rPr lang="nl-NL" sz="2800" dirty="0">
                <a:latin typeface="Cavolini" panose="03000502040302020204" pitchFamily="66" charset="0"/>
                <a:cs typeface="Cavolini" panose="03000502040302020204" pitchFamily="66" charset="0"/>
              </a:rPr>
              <a:t> BGR</a:t>
            </a:r>
            <a:br>
              <a:rPr lang="nl-NL" sz="3600" dirty="0">
                <a:latin typeface="Daytona Condensed Light" panose="020B0604020202020204" pitchFamily="34" charset="0"/>
              </a:rPr>
            </a:br>
            <a:endParaRPr lang="nl-NL" dirty="0">
              <a:latin typeface="Bahnschrift SemiLight Condensed" panose="020B0502040204020203" pitchFamily="34" charset="0"/>
            </a:endParaRPr>
          </a:p>
        </p:txBody>
      </p:sp>
      <p:pic>
        <p:nvPicPr>
          <p:cNvPr id="1026" name="Picture 2" descr="Realize RGB image to BGR image (python) - Programmer Sought">
            <a:extLst>
              <a:ext uri="{FF2B5EF4-FFF2-40B4-BE49-F238E27FC236}">
                <a16:creationId xmlns:a16="http://schemas.microsoft.com/office/drawing/2014/main" id="{21BDC36F-CF06-45D7-91EC-901CC9675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35"/>
          <a:stretch/>
        </p:blipFill>
        <p:spPr bwMode="auto">
          <a:xfrm>
            <a:off x="832205" y="3339102"/>
            <a:ext cx="6292465" cy="286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16F1B7-0FC0-492C-B908-B00C7D41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580" y="-713675"/>
            <a:ext cx="11511380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</a:rPr>
              <a:t>skimage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nl-NL" altLang="nl-N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BGR order in OpenCV - Mastering OpenCV 4 with Python">
            <a:extLst>
              <a:ext uri="{FF2B5EF4-FFF2-40B4-BE49-F238E27FC236}">
                <a16:creationId xmlns:a16="http://schemas.microsoft.com/office/drawing/2014/main" id="{6A75842F-1E79-46A6-AF1C-EDFE1A650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64" y="1703263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12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2896-04ED-45C3-B0B3-89062862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40" y="527286"/>
            <a:ext cx="8404260" cy="114228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Image Processing Phases </a:t>
            </a:r>
            <a:endParaRPr lang="nl-NL" dirty="0">
              <a:latin typeface="Bahnschrift SemiBold" panose="020B0502040204020203" pitchFamily="34" charset="0"/>
            </a:endParaRPr>
          </a:p>
        </p:txBody>
      </p:sp>
      <p:pic>
        <p:nvPicPr>
          <p:cNvPr id="1026" name="Picture 2" descr="Block Diagram of Digital Image Processing System">
            <a:extLst>
              <a:ext uri="{FF2B5EF4-FFF2-40B4-BE49-F238E27FC236}">
                <a16:creationId xmlns:a16="http://schemas.microsoft.com/office/drawing/2014/main" id="{8E6C7A63-01EA-411C-985F-FE74934AA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/>
          <a:stretch/>
        </p:blipFill>
        <p:spPr bwMode="auto">
          <a:xfrm>
            <a:off x="657546" y="1530851"/>
            <a:ext cx="8372067" cy="515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toration. Professional postproduction in Amsterdam at Cinemeta">
            <a:extLst>
              <a:ext uri="{FF2B5EF4-FFF2-40B4-BE49-F238E27FC236}">
                <a16:creationId xmlns:a16="http://schemas.microsoft.com/office/drawing/2014/main" id="{896A8735-1E9F-4ADC-B6AF-7E71F5A1A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29" y="2736193"/>
            <a:ext cx="1949736" cy="137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2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60462" y="1679840"/>
            <a:ext cx="7771680" cy="1255121"/>
          </a:xfrm>
        </p:spPr>
        <p:txBody>
          <a:bodyPr/>
          <a:lstStyle/>
          <a:p>
            <a:pPr marL="0" indent="0">
              <a:buNone/>
            </a:pPr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Histogram </a:t>
            </a:r>
            <a:r>
              <a:rPr lang="nl-NL" sz="2400" b="1" dirty="0" err="1">
                <a:latin typeface="Abadi" panose="020B0604020104020204" pitchFamily="34" charset="0"/>
                <a:cs typeface="Cavolini" panose="03000502040302020204" pitchFamily="66" charset="0"/>
              </a:rPr>
              <a:t>Equalization</a:t>
            </a:r>
            <a:endParaRPr lang="nl-NL" sz="2400" b="1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Histogram equalization is a basic image processing technique that can improve an image’s overall contrast.</a:t>
            </a:r>
            <a:endParaRPr lang="nl-NL" sz="2000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71A4D-F922-3EAC-3D8B-FCE3B9A850DF}"/>
              </a:ext>
            </a:extLst>
          </p:cNvPr>
          <p:cNvSpPr txBox="1"/>
          <p:nvPr/>
        </p:nvSpPr>
        <p:spPr>
          <a:xfrm>
            <a:off x="806522" y="2934961"/>
            <a:ext cx="777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Applying histogram equalization starts by computing the histogram of pixel intensities in an input grayscale/single-channel image:</a:t>
            </a:r>
            <a:endParaRPr lang="nl-NL" dirty="0">
              <a:latin typeface="Abadi Extra Light" panose="020B02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3BC848-1E6F-07B3-42C7-E7C43917E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3815365"/>
            <a:ext cx="66675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8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5284" y="1869079"/>
            <a:ext cx="8062033" cy="1142281"/>
          </a:xfrm>
        </p:spPr>
        <p:txBody>
          <a:bodyPr/>
          <a:lstStyle/>
          <a:p>
            <a:pPr marL="0" indent="0">
              <a:buNone/>
            </a:pPr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Histogram </a:t>
            </a:r>
            <a:r>
              <a:rPr lang="nl-NL" sz="2400" b="1" dirty="0" err="1">
                <a:latin typeface="Abadi" panose="020B0604020104020204" pitchFamily="34" charset="0"/>
                <a:cs typeface="Cavolini" panose="03000502040302020204" pitchFamily="66" charset="0"/>
              </a:rPr>
              <a:t>Equalization</a:t>
            </a:r>
            <a:endParaRPr lang="nl-NL" sz="2400" b="1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nl-NL" sz="1800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Process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of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streching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pixel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values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across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entire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range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from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0-255</a:t>
            </a:r>
          </a:p>
          <a:p>
            <a:pPr marL="0" indent="0">
              <a:buNone/>
            </a:pPr>
            <a:endParaRPr lang="nl-NL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050" name="Picture 2" descr="Image Contrast Enhancement Using CLAHE - Analytics Vidhya">
            <a:extLst>
              <a:ext uri="{FF2B5EF4-FFF2-40B4-BE49-F238E27FC236}">
                <a16:creationId xmlns:a16="http://schemas.microsoft.com/office/drawing/2014/main" id="{75E3370C-C096-A7A9-DE83-960D29B39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6" b="20521"/>
          <a:stretch/>
        </p:blipFill>
        <p:spPr bwMode="auto">
          <a:xfrm>
            <a:off x="715284" y="3200599"/>
            <a:ext cx="7035345" cy="22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56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5284" y="1869079"/>
            <a:ext cx="8062033" cy="1142281"/>
          </a:xfrm>
        </p:spPr>
        <p:txBody>
          <a:bodyPr/>
          <a:lstStyle/>
          <a:p>
            <a:pPr marL="0" indent="0">
              <a:buNone/>
            </a:pPr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Histogram </a:t>
            </a:r>
            <a:r>
              <a:rPr lang="nl-NL" sz="2400" b="1" dirty="0" err="1">
                <a:latin typeface="Abadi" panose="020B0604020104020204" pitchFamily="34" charset="0"/>
                <a:cs typeface="Cavolini" panose="03000502040302020204" pitchFamily="66" charset="0"/>
              </a:rPr>
              <a:t>Equalization</a:t>
            </a:r>
            <a:endParaRPr lang="nl-NL" sz="2400" b="1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nl-NL" sz="1800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Process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of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streching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pixel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values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across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entire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range </a:t>
            </a:r>
            <a:r>
              <a:rPr lang="nl-NL" sz="20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from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 0-255</a:t>
            </a:r>
          </a:p>
          <a:p>
            <a:pPr marL="0" indent="0">
              <a:buNone/>
            </a:pPr>
            <a:endParaRPr lang="nl-NL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B6CDD0-B80C-5965-C60C-B179B2D51983}"/>
              </a:ext>
            </a:extLst>
          </p:cNvPr>
          <p:cNvGrpSpPr/>
          <p:nvPr/>
        </p:nvGrpSpPr>
        <p:grpSpPr>
          <a:xfrm>
            <a:off x="1154305" y="3200599"/>
            <a:ext cx="6106466" cy="2891440"/>
            <a:chOff x="1018908" y="3872715"/>
            <a:chExt cx="4445179" cy="240030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B804889-0BD4-5456-64A4-6A307511C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908" y="3872715"/>
              <a:ext cx="17430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994122CB-E9A8-4B68-5FC6-FB12A35B4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1012" y="3872716"/>
              <a:ext cx="1743075" cy="2400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5658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1BB191-4943-99C8-2E13-5CA32C8BA4A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62000" y="1169092"/>
            <a:ext cx="8207829" cy="397728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“Is it possible to improve image contrast without also boosting noise at the same time?”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The answer is “Yes,” you just need to apply adaptive histogram equalization.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5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42481" y="1542875"/>
            <a:ext cx="7479586" cy="949954"/>
          </a:xfrm>
        </p:spPr>
        <p:txBody>
          <a:bodyPr/>
          <a:lstStyle/>
          <a:p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CLAHE</a:t>
            </a:r>
          </a:p>
          <a:p>
            <a:pPr marL="0" indent="0">
              <a:buNone/>
            </a:pP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(Contrast Limited </a:t>
            </a:r>
            <a:r>
              <a:rPr lang="nl-NL" sz="18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Adaptive</a:t>
            </a: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 Histogram </a:t>
            </a:r>
            <a:r>
              <a:rPr lang="nl-NL" sz="18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Equalization</a:t>
            </a: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0193D-AAE0-A885-5A5E-AE8B9A15AAEB}"/>
              </a:ext>
            </a:extLst>
          </p:cNvPr>
          <p:cNvSpPr txBox="1"/>
          <p:nvPr/>
        </p:nvSpPr>
        <p:spPr>
          <a:xfrm>
            <a:off x="842481" y="2287680"/>
            <a:ext cx="78987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Abadi Extra Light" panose="020B0204020104020204" pitchFamily="34" charset="0"/>
              </a:rPr>
              <a:t>With adaptive histogram equalization, we divide an input image into an </a:t>
            </a:r>
            <a:r>
              <a:rPr lang="en-US" sz="2400" b="0" i="1" dirty="0">
                <a:effectLst/>
                <a:latin typeface="Abadi Extra Light" panose="020B0204020104020204" pitchFamily="34" charset="0"/>
              </a:rPr>
              <a:t>M x N</a:t>
            </a:r>
            <a:r>
              <a:rPr lang="en-US" sz="2400" b="0" i="0" dirty="0">
                <a:effectLst/>
                <a:latin typeface="Abadi Extra Light" panose="020B0204020104020204" pitchFamily="34" charset="0"/>
              </a:rPr>
              <a:t> grid. We then apply equalization to each cell in the grid, resulting in a higher quality output image.</a:t>
            </a:r>
          </a:p>
          <a:p>
            <a:endParaRPr lang="en-US" sz="2400" b="0" i="0" dirty="0">
              <a:effectLst/>
              <a:latin typeface="Abadi Extra Light" panose="020B0204020104020204" pitchFamily="34" charset="0"/>
            </a:endParaRPr>
          </a:p>
          <a:p>
            <a:r>
              <a:rPr lang="en-US" sz="2400" dirty="0">
                <a:latin typeface="Abadi Extra Light" panose="020B0204020104020204" pitchFamily="34" charset="0"/>
              </a:rPr>
              <a:t>Performing adaptive histogram equalization requires:</a:t>
            </a:r>
          </a:p>
          <a:p>
            <a:endParaRPr lang="en-US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Convert the input image to grayscale/extract a single channel from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Instantiate the CLAHE algorithm using cv2.createCLAHE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</a:rPr>
              <a:t>Call the .apply method on the CLAHE object to apply histogram equalization.</a:t>
            </a:r>
            <a:endParaRPr lang="nl-NL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42481" y="1542875"/>
            <a:ext cx="7479586" cy="1232982"/>
          </a:xfrm>
        </p:spPr>
        <p:txBody>
          <a:bodyPr/>
          <a:lstStyle/>
          <a:p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CLAHE </a:t>
            </a:r>
            <a:r>
              <a:rPr lang="nl-NL" sz="2000" dirty="0">
                <a:latin typeface="Abadi Extra Light" panose="020B0204020104020204" pitchFamily="34" charset="0"/>
                <a:cs typeface="Cavolini" panose="03000502040302020204" pitchFamily="66" charset="0"/>
              </a:rPr>
              <a:t>(</a:t>
            </a: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Contrast Limited </a:t>
            </a:r>
            <a:r>
              <a:rPr lang="nl-NL" sz="18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Adaptive</a:t>
            </a: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 Histogram </a:t>
            </a:r>
            <a:r>
              <a:rPr lang="nl-NL" sz="1800" dirty="0" err="1">
                <a:latin typeface="Abadi Extra Light" panose="020B0204020104020204" pitchFamily="34" charset="0"/>
                <a:cs typeface="Cavolini" panose="03000502040302020204" pitchFamily="66" charset="0"/>
              </a:rPr>
              <a:t>Equalization</a:t>
            </a: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)</a:t>
            </a:r>
          </a:p>
          <a:p>
            <a:pPr marL="0" indent="0">
              <a:buNone/>
            </a:pPr>
            <a:endParaRPr lang="nl-NL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A51730C-870C-1A9A-EE78-B6751202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5" y="3752166"/>
            <a:ext cx="6096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1E71C0-D114-4089-95EB-52B5CD564CD9}"/>
              </a:ext>
            </a:extLst>
          </p:cNvPr>
          <p:cNvSpPr txBox="1"/>
          <p:nvPr/>
        </p:nvSpPr>
        <p:spPr>
          <a:xfrm>
            <a:off x="842480" y="6104841"/>
            <a:ext cx="747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badi Extra Light" panose="020B0204020104020204" pitchFamily="34" charset="0"/>
              </a:rPr>
              <a:t>Figure 6. (A) Green Channel, (B) after histogram equalization, (C) after CLAHE. 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8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8" y="907674"/>
            <a:ext cx="3428510" cy="1005315"/>
          </a:xfrm>
        </p:spPr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60461" y="2699657"/>
            <a:ext cx="3207005" cy="1400588"/>
          </a:xfrm>
        </p:spPr>
        <p:txBody>
          <a:bodyPr/>
          <a:lstStyle/>
          <a:p>
            <a:r>
              <a:rPr lang="nl-NL" sz="2400" b="1" dirty="0">
                <a:latin typeface="Abadi" panose="020B0604020104020204" pitchFamily="34" charset="0"/>
                <a:cs typeface="Cavolini" panose="03000502040302020204" pitchFamily="66" charset="0"/>
              </a:rPr>
              <a:t>CLAHE</a:t>
            </a:r>
          </a:p>
          <a:p>
            <a:endParaRPr lang="nl-NL" sz="2400" b="1" dirty="0"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nl-NL" sz="1800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nl-NL" sz="1800" dirty="0">
                <a:latin typeface="Abadi Extra Light" panose="020B0204020104020204" pitchFamily="34" charset="0"/>
                <a:cs typeface="Cavolini" panose="03000502040302020204" pitchFamily="66" charset="0"/>
              </a:rPr>
              <a:t>Applications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6AC655-AF7C-66C2-0120-26BE20073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18102"/>
            <a:ext cx="4473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BD51-B51B-53DA-643A-054ACE6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Bahnschrift SemiBold" panose="020B0502040204020203" pitchFamily="34" charset="0"/>
              </a:rPr>
              <a:t>Weekly</a:t>
            </a:r>
            <a:r>
              <a:rPr lang="nl-NL" dirty="0">
                <a:latin typeface="Bahnschrift SemiBold" panose="020B0502040204020203" pitchFamily="34" charset="0"/>
              </a:rPr>
              <a:t> Schedule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7D976-36A3-915B-6567-F9F760F2621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5800" y="1920206"/>
            <a:ext cx="8229240" cy="3977280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1: </a:t>
            </a:r>
            <a:r>
              <a:rPr lang="nl-NL" sz="2000" dirty="0" err="1">
                <a:latin typeface="Abadi Extra Light" panose="020B0204020104020204" pitchFamily="34" charset="0"/>
              </a:rPr>
              <a:t>Introduction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to</a:t>
            </a:r>
            <a:r>
              <a:rPr lang="nl-NL" sz="2000" dirty="0">
                <a:latin typeface="Abadi Extra Light" panose="020B0204020104020204" pitchFamily="34" charset="0"/>
              </a:rPr>
              <a:t> Digital Image Processing (DIP)</a:t>
            </a: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2: </a:t>
            </a:r>
            <a:r>
              <a:rPr lang="nl-NL" sz="2000" dirty="0" err="1">
                <a:latin typeface="Abadi Extra Light" panose="020B0204020104020204" pitchFamily="34" charset="0"/>
              </a:rPr>
              <a:t>Keras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TensorFlow</a:t>
            </a:r>
            <a:r>
              <a:rPr lang="nl-NL" sz="2000" dirty="0">
                <a:latin typeface="Abadi Extra Light" panose="020B0204020104020204" pitchFamily="34" charset="0"/>
              </a:rPr>
              <a:t>-I(using FC NN </a:t>
            </a:r>
            <a:r>
              <a:rPr lang="nl-NL" sz="2000" dirty="0" err="1">
                <a:latin typeface="Abadi Extra Light" panose="020B0204020104020204" pitchFamily="34" charset="0"/>
              </a:rPr>
              <a:t>for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Regression</a:t>
            </a:r>
            <a:r>
              <a:rPr lang="nl-NL" sz="2000" dirty="0">
                <a:latin typeface="Abadi Extra Light" panose="020B0204020104020204" pitchFamily="34" charset="0"/>
              </a:rPr>
              <a:t>) </a:t>
            </a:r>
            <a:endParaRPr lang="nl-NL" sz="24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3: </a:t>
            </a:r>
            <a:r>
              <a:rPr lang="nl-NL" sz="2000" dirty="0" err="1">
                <a:latin typeface="Abadi Extra Light" panose="020B0204020104020204" pitchFamily="34" charset="0"/>
              </a:rPr>
              <a:t>Keras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TensorFlow</a:t>
            </a:r>
            <a:r>
              <a:rPr lang="nl-NL" sz="2000" dirty="0">
                <a:latin typeface="Abadi Extra Light" panose="020B0204020104020204" pitchFamily="34" charset="0"/>
              </a:rPr>
              <a:t> -II(using FC NN </a:t>
            </a:r>
            <a:r>
              <a:rPr lang="nl-NL" sz="2000" dirty="0" err="1">
                <a:latin typeface="Abadi Extra Light" panose="020B0204020104020204" pitchFamily="34" charset="0"/>
              </a:rPr>
              <a:t>for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Classification</a:t>
            </a:r>
            <a:r>
              <a:rPr lang="nl-NL" sz="2000" dirty="0">
                <a:latin typeface="Abadi Extra Light" panose="020B0204020104020204" pitchFamily="34" charset="0"/>
              </a:rPr>
              <a:t>) </a:t>
            </a: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4: Hyperparameter </a:t>
            </a:r>
            <a:r>
              <a:rPr lang="nl-NL" sz="2000" dirty="0" err="1">
                <a:latin typeface="Abadi Extra Light" panose="020B0204020104020204" pitchFamily="34" charset="0"/>
              </a:rPr>
              <a:t>Tuning</a:t>
            </a:r>
            <a:r>
              <a:rPr lang="nl-NL" sz="2000" dirty="0">
                <a:latin typeface="Abadi Extra Light" panose="020B0204020104020204" pitchFamily="34" charset="0"/>
              </a:rPr>
              <a:t> (using </a:t>
            </a:r>
            <a:r>
              <a:rPr lang="nl-NL" sz="2000" dirty="0" err="1">
                <a:latin typeface="Abadi Extra Light" panose="020B0204020104020204" pitchFamily="34" charset="0"/>
              </a:rPr>
              <a:t>Keras</a:t>
            </a:r>
            <a:r>
              <a:rPr lang="nl-NL" sz="2000" dirty="0">
                <a:latin typeface="Abadi Extra Light" panose="020B0204020104020204" pitchFamily="34" charset="0"/>
              </a:rPr>
              <a:t> Tuner) </a:t>
            </a: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5: </a:t>
            </a:r>
            <a:r>
              <a:rPr lang="nl-NL" sz="2000" dirty="0" err="1">
                <a:latin typeface="Abadi Extra Light" panose="020B0204020104020204" pitchFamily="34" charset="0"/>
              </a:rPr>
              <a:t>Convolution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Neural</a:t>
            </a:r>
            <a:r>
              <a:rPr lang="nl-NL" sz="2000" dirty="0">
                <a:latin typeface="Abadi Extra Light" panose="020B0204020104020204" pitchFamily="34" charset="0"/>
              </a:rPr>
              <a:t> Networks-I</a:t>
            </a:r>
          </a:p>
          <a:p>
            <a:pPr marL="0" indent="0">
              <a:buNone/>
            </a:pPr>
            <a:r>
              <a:rPr lang="nl-NL" sz="2000" dirty="0" err="1">
                <a:latin typeface="Abadi Extra Light" panose="020B0204020104020204" pitchFamily="34" charset="0"/>
              </a:rPr>
              <a:t>Session</a:t>
            </a:r>
            <a:r>
              <a:rPr lang="nl-NL" sz="2000" dirty="0">
                <a:latin typeface="Abadi Extra Light" panose="020B0204020104020204" pitchFamily="34" charset="0"/>
              </a:rPr>
              <a:t> 6: </a:t>
            </a:r>
            <a:r>
              <a:rPr lang="nl-NL" sz="2000" dirty="0" err="1">
                <a:latin typeface="Abadi Extra Light" panose="020B0204020104020204" pitchFamily="34" charset="0"/>
              </a:rPr>
              <a:t>Convolution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Neural</a:t>
            </a:r>
            <a:r>
              <a:rPr lang="nl-NL" sz="2000" dirty="0">
                <a:latin typeface="Abadi Extra Light" panose="020B0204020104020204" pitchFamily="34" charset="0"/>
              </a:rPr>
              <a:t> Networks-II (</a:t>
            </a:r>
            <a:r>
              <a:rPr lang="nl-NL" sz="2000" dirty="0" err="1">
                <a:latin typeface="Abadi Extra Light" panose="020B0204020104020204" pitchFamily="34" charset="0"/>
              </a:rPr>
              <a:t>Visualizing</a:t>
            </a:r>
            <a:r>
              <a:rPr lang="nl-NL" sz="2000" dirty="0">
                <a:latin typeface="Abadi Extra Light" panose="020B0204020104020204" pitchFamily="34" charset="0"/>
              </a:rPr>
              <a:t> Filters </a:t>
            </a:r>
            <a:r>
              <a:rPr lang="nl-NL" sz="2000" dirty="0" err="1"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latin typeface="Abadi Extra Light" panose="020B0204020104020204" pitchFamily="34" charset="0"/>
              </a:rPr>
              <a:t> Feature </a:t>
            </a:r>
            <a:r>
              <a:rPr lang="nl-NL" sz="2000" dirty="0" err="1">
                <a:latin typeface="Abadi Extra Light" panose="020B0204020104020204" pitchFamily="34" charset="0"/>
              </a:rPr>
              <a:t>Maps</a:t>
            </a:r>
            <a:r>
              <a:rPr lang="nl-NL" sz="2000" dirty="0">
                <a:latin typeface="Abadi Extra Light" panose="020B0204020104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8108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C4D0-DE08-41AC-8D49-8989641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61" y="537560"/>
            <a:ext cx="7771680" cy="1142280"/>
          </a:xfrm>
        </p:spPr>
        <p:txBody>
          <a:bodyPr/>
          <a:lstStyle/>
          <a:p>
            <a:r>
              <a:rPr lang="nl-NL" dirty="0" err="1">
                <a:latin typeface="Bahnschrift SemiBold" panose="020B0502040204020203" pitchFamily="34" charset="0"/>
              </a:rPr>
              <a:t>Multiresolution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CAC5-794C-41DA-898A-8CBAC16A4C0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93852" y="3061699"/>
            <a:ext cx="7479586" cy="94522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process of representing images in various degrees of resolution</a:t>
            </a:r>
          </a:p>
          <a:p>
            <a:pPr marL="0" indent="0">
              <a:buNone/>
            </a:pPr>
            <a:endParaRPr lang="en-US" sz="2400" b="1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2400" b="1" dirty="0">
                <a:latin typeface="Abadi Extra Light" panose="020B0204020104020204" pitchFamily="34" charset="0"/>
                <a:cs typeface="Cavolini" panose="03000502040302020204" pitchFamily="66" charset="0"/>
              </a:rPr>
              <a:t>The big question with resolution is always how much is enough?</a:t>
            </a:r>
          </a:p>
          <a:p>
            <a:pPr marL="0" indent="0">
              <a:buNone/>
            </a:pPr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This all depends on what is in the image and what you would like to do with it</a:t>
            </a:r>
          </a:p>
          <a:p>
            <a:pPr marL="0" indent="0">
              <a:buNone/>
            </a:pPr>
            <a:endParaRPr lang="en-US" sz="2400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Key questions include</a:t>
            </a:r>
          </a:p>
          <a:p>
            <a:pPr marL="0" indent="0">
              <a:buNone/>
            </a:pPr>
            <a:endParaRPr lang="en-US" sz="2400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      Does the image look aesthetically pleasing?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     Can you see what you need to see within the image</a:t>
            </a:r>
            <a:endParaRPr lang="nl-NL" sz="2400" dirty="0">
              <a:latin typeface="Abadi Extra Light" panose="020B0204020104020204" pitchFamily="34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6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F0A-2182-4BEE-8926-231DF5D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</a:t>
            </a:r>
            <a:r>
              <a:rPr lang="nl-NL" dirty="0" err="1">
                <a:latin typeface="Bahnschrift SemiBold" panose="020B0502040204020203" pitchFamily="34" charset="0"/>
              </a:rPr>
              <a:t>Resolution</a:t>
            </a:r>
            <a:endParaRPr lang="nl-NL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58CB1-E242-4709-BCD1-5C1F2F4308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68166" y="4933348"/>
            <a:ext cx="8101173" cy="1446905"/>
          </a:xfrm>
        </p:spPr>
        <p:txBody>
          <a:bodyPr/>
          <a:lstStyle/>
          <a:p>
            <a:pPr marL="0" indent="0">
              <a:buNone/>
            </a:pPr>
            <a:r>
              <a:rPr lang="en-IE" altLang="nl-NL" sz="2400" dirty="0">
                <a:latin typeface="Abadi Extra Light" panose="020B0204020104020204" pitchFamily="34" charset="0"/>
                <a:ea typeface="ＭＳ Ｐゴシック" panose="020B0600070205080204" pitchFamily="34" charset="-128"/>
                <a:cs typeface="Cavolini" panose="03000502040302020204" pitchFamily="66" charset="0"/>
              </a:rPr>
              <a:t>The picture on the right is fine for counting the number of cars, but not for reading the number plate</a:t>
            </a:r>
            <a:endParaRPr lang="en-US" altLang="nl-NL" sz="2400" dirty="0">
              <a:latin typeface="Abadi Extra Light" panose="020B0204020104020204" pitchFamily="34" charset="0"/>
              <a:ea typeface="ＭＳ Ｐゴシック" panose="020B0600070205080204" pitchFamily="34" charset="-128"/>
              <a:cs typeface="Cavolini" panose="03000502040302020204" pitchFamily="66" charset="0"/>
            </a:endParaRPr>
          </a:p>
          <a:p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6C73D0-C6FF-45AE-99D3-D99BFE39CC21}"/>
              </a:ext>
            </a:extLst>
          </p:cNvPr>
          <p:cNvGrpSpPr/>
          <p:nvPr/>
        </p:nvGrpSpPr>
        <p:grpSpPr>
          <a:xfrm>
            <a:off x="974904" y="2232578"/>
            <a:ext cx="7123113" cy="2409825"/>
            <a:chOff x="1016000" y="1811338"/>
            <a:chExt cx="7123113" cy="24098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7636603-FC59-4281-812C-B17670EE0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000" y="1814513"/>
              <a:ext cx="3206750" cy="2406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 descr="car">
              <a:extLst>
                <a:ext uri="{FF2B5EF4-FFF2-40B4-BE49-F238E27FC236}">
                  <a16:creationId xmlns:a16="http://schemas.microsoft.com/office/drawing/2014/main" id="{72257F02-5640-41B9-952A-741BAA258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0138" y="1811338"/>
              <a:ext cx="3228975" cy="2409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806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EF0A-2182-4BEE-8926-231DF5D6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Bahnschrift SemiBold" panose="020B0502040204020203" pitchFamily="34" charset="0"/>
              </a:rPr>
              <a:t>Image </a:t>
            </a:r>
            <a:r>
              <a:rPr lang="nl-NL" dirty="0" err="1">
                <a:latin typeface="Bahnschrift SemiBold" panose="020B0502040204020203" pitchFamily="34" charset="0"/>
              </a:rPr>
              <a:t>Binarization</a:t>
            </a:r>
            <a:endParaRPr lang="nl-NL" dirty="0">
              <a:latin typeface="Bahnschrift SemiBold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80A946-B6F0-4D35-8953-56BFC3F7F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3" r="2132" b="-1"/>
          <a:stretch/>
        </p:blipFill>
        <p:spPr>
          <a:xfrm>
            <a:off x="573594" y="2279957"/>
            <a:ext cx="8570406" cy="4578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B455A4-863E-4F3E-9E6F-7BF02F25ED29}"/>
              </a:ext>
            </a:extLst>
          </p:cNvPr>
          <p:cNvSpPr txBox="1"/>
          <p:nvPr/>
        </p:nvSpPr>
        <p:spPr>
          <a:xfrm>
            <a:off x="6970007" y="6262592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>
                <a:latin typeface="Cavolini" panose="03000502040302020204" pitchFamily="66" charset="0"/>
                <a:cs typeface="Cavolini" panose="03000502040302020204" pitchFamily="66" charset="0"/>
              </a:rPr>
              <a:t>Source:Apeer.com</a:t>
            </a:r>
            <a:endParaRPr lang="nl-NL" sz="16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6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8F44-2F5D-45BA-B1EE-B1744A9A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59" y="1520578"/>
            <a:ext cx="6393094" cy="719190"/>
          </a:xfrm>
        </p:spPr>
        <p:txBody>
          <a:bodyPr/>
          <a:lstStyle/>
          <a:p>
            <a:pPr algn="ctr"/>
            <a:r>
              <a:rPr lang="nl-NL" dirty="0">
                <a:latin typeface="Bahnschrift SemiBold" panose="020B0502040204020203" pitchFamily="34" charset="0"/>
                <a:cs typeface="Cavolini" panose="03000502040302020204" pitchFamily="66" charset="0"/>
              </a:rPr>
              <a:t>Image Processing </a:t>
            </a:r>
            <a:br>
              <a:rPr lang="nl-NL" dirty="0">
                <a:latin typeface="Verdana Pro Cond Light" panose="020B0306030504040204" pitchFamily="34" charset="0"/>
              </a:rPr>
            </a:br>
            <a:r>
              <a:rPr lang="nl-NL" sz="3600" dirty="0">
                <a:latin typeface="Verdana Pro Cond Light" panose="020B0306030504040204" pitchFamily="34" charset="0"/>
                <a:cs typeface="Cavolini" panose="03000502040302020204" pitchFamily="66" charset="0"/>
              </a:rPr>
              <a:t>Filter </a:t>
            </a:r>
            <a:r>
              <a:rPr lang="nl-NL" sz="3600" dirty="0" err="1">
                <a:latin typeface="Verdana Pro Cond Light" panose="020B0306030504040204" pitchFamily="34" charset="0"/>
                <a:cs typeface="Cavolini" panose="03000502040302020204" pitchFamily="66" charset="0"/>
              </a:rPr>
              <a:t>Vs</a:t>
            </a:r>
            <a:r>
              <a:rPr lang="nl-NL" sz="3600" dirty="0">
                <a:latin typeface="Verdana Pro Cond Light" panose="020B0306030504040204" pitchFamily="34" charset="0"/>
                <a:cs typeface="Cavolini" panose="03000502040302020204" pitchFamily="66" charset="0"/>
              </a:rPr>
              <a:t> </a:t>
            </a:r>
            <a:r>
              <a:rPr lang="nl-NL" sz="3600" dirty="0" err="1">
                <a:latin typeface="Verdana Pro Cond Light" panose="020B0306030504040204" pitchFamily="34" charset="0"/>
                <a:cs typeface="Cavolini" panose="03000502040302020204" pitchFamily="66" charset="0"/>
              </a:rPr>
              <a:t>Kernel</a:t>
            </a:r>
            <a:br>
              <a:rPr lang="nl-NL" sz="3600" dirty="0">
                <a:latin typeface="Daytona Condensed Light" panose="020B0604020202020204" pitchFamily="34" charset="0"/>
              </a:rPr>
            </a:br>
            <a:br>
              <a:rPr lang="nl-NL" sz="3600" dirty="0">
                <a:latin typeface="Daytona Condensed Light" panose="020B0604020202020204" pitchFamily="34" charset="0"/>
              </a:rPr>
            </a:br>
            <a:endParaRPr lang="nl-NL" dirty="0">
              <a:latin typeface="Bahnschrift SemiLight 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6F1B7-0FC0-492C-B908-B00C7D41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6580" y="-713675"/>
            <a:ext cx="11511380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E84B5"/>
                </a:solidFill>
                <a:effectLst/>
                <a:latin typeface="Courier New" panose="02070309020205020404" pitchFamily="49" charset="0"/>
              </a:rPr>
              <a:t>skimage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00702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900" b="1" i="0" u="none" strike="noStrike" cap="none" normalizeH="0" baseline="0">
                <a:ln>
                  <a:noFill/>
                </a:ln>
                <a:solidFill>
                  <a:srgbClr val="C65D09"/>
                </a:solidFill>
                <a:effectLst/>
                <a:latin typeface="Courier New" panose="02070309020205020404" pitchFamily="49" charset="0"/>
              </a:rPr>
              <a:t>&gt;&gt;&gt;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</a:t>
            </a: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imread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nl-NL" altLang="nl-N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filename</a:t>
            </a:r>
            <a:r>
              <a:rPr kumimoji="0" lang="nl-NL" altLang="nl-NL" sz="9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nl-NL" altLang="nl-N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BAD5E-5AF1-4BFF-8D3E-939C6037D256}"/>
              </a:ext>
            </a:extLst>
          </p:cNvPr>
          <p:cNvSpPr txBox="1"/>
          <p:nvPr/>
        </p:nvSpPr>
        <p:spPr>
          <a:xfrm>
            <a:off x="904127" y="2009269"/>
            <a:ext cx="7746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A filter is a concatenation of multiple kernels, each kernel assigned to a particular channel of the input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.</a:t>
            </a:r>
            <a:endParaRPr lang="nl-NL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C760B5-2F3D-476C-861A-AE6BB15CA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56" y="3103759"/>
            <a:ext cx="72866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870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C5247F-95D1-420E-A076-20DB7A1DD3E3}"/>
              </a:ext>
            </a:extLst>
          </p:cNvPr>
          <p:cNvSpPr txBox="1">
            <a:spLocks/>
          </p:cNvSpPr>
          <p:nvPr/>
        </p:nvSpPr>
        <p:spPr>
          <a:xfrm>
            <a:off x="881008" y="517013"/>
            <a:ext cx="7771680" cy="983014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>
                <a:latin typeface="Bahnschrift SemiBold" panose="020B0502040204020203" pitchFamily="34" charset="0"/>
              </a:rPr>
              <a:t>Compression</a:t>
            </a:r>
            <a:endParaRPr lang="nl-NL" dirty="0">
              <a:latin typeface="Bahnschrift SemiBold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DF53D-B357-4173-A789-7DD623D0701C}"/>
              </a:ext>
            </a:extLst>
          </p:cNvPr>
          <p:cNvSpPr/>
          <p:nvPr/>
        </p:nvSpPr>
        <p:spPr>
          <a:xfrm>
            <a:off x="755151" y="1616082"/>
            <a:ext cx="8316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  <a:cs typeface="Cavolini" panose="03000502040302020204" pitchFamily="66" charset="0"/>
              </a:rPr>
              <a:t>Reducing the size of the image with minimum deterioration in its quality (image shrinkage)</a:t>
            </a:r>
          </a:p>
          <a:p>
            <a:endParaRPr lang="nl-NL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9" name="Picture 8" descr="A close up of a building&#10;&#10;Description automatically generated">
            <a:extLst>
              <a:ext uri="{FF2B5EF4-FFF2-40B4-BE49-F238E27FC236}">
                <a16:creationId xmlns:a16="http://schemas.microsoft.com/office/drawing/2014/main" id="{02F2C79E-E9A4-44EB-9D94-CEBAFD1DB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91" r="3034"/>
          <a:stretch/>
        </p:blipFill>
        <p:spPr>
          <a:xfrm>
            <a:off x="811657" y="2495675"/>
            <a:ext cx="7849455" cy="1588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F5EDDE-1E3E-4D54-8D93-79AC1248803A}"/>
              </a:ext>
            </a:extLst>
          </p:cNvPr>
          <p:cNvSpPr txBox="1"/>
          <p:nvPr/>
        </p:nvSpPr>
        <p:spPr>
          <a:xfrm>
            <a:off x="755151" y="3921400"/>
            <a:ext cx="82552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600" b="0" i="0" dirty="0">
              <a:solidFill>
                <a:srgbClr val="000000"/>
              </a:solidFill>
              <a:effectLst/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  <a:cs typeface="Cavolini" panose="03000502040302020204" pitchFamily="66" charset="0"/>
              </a:rPr>
              <a:t>For Expansion:</a:t>
            </a: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img_scaled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 = cv2.resize(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img,None,fx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=1.2,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fy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=1.2, interpolation = cv2.INTER_LINEAR)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badi Extra Light" panose="020B0204020104020204" pitchFamily="34" charset="0"/>
                <a:cs typeface="Cavolini" panose="03000502040302020204" pitchFamily="66" charset="0"/>
              </a:rPr>
              <a:t>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v2_imshow(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img_scaled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)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badi" panose="020B0604020104020204" pitchFamily="34" charset="0"/>
                <a:cs typeface="Cavolini" panose="03000502040302020204" pitchFamily="66" charset="0"/>
              </a:rPr>
              <a:t>For compression:</a:t>
            </a:r>
            <a:endParaRPr lang="en-US" sz="1600" b="0" i="0" dirty="0">
              <a:solidFill>
                <a:srgbClr val="000000"/>
              </a:solidFill>
              <a:effectLst/>
              <a:latin typeface="Abadi" panose="020B0604020104020204" pitchFamily="34" charset="0"/>
              <a:cs typeface="Cavolini" panose="03000502040302020204" pitchFamily="66" charset="0"/>
            </a:endParaRPr>
          </a:p>
          <a:p>
            <a:pPr algn="l"/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img_scaled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 = cv2.resize(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,(450, 400), interpolation = cv2.INTER_AREA)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badi Extra Light" panose="020B0204020104020204" pitchFamily="34" charset="0"/>
                <a:cs typeface="Cavolini" panose="03000502040302020204" pitchFamily="66" charset="0"/>
              </a:rPr>
              <a:t>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v2_imshow(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img_scaled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Abadi Extra Light" panose="020B0204020104020204" pitchFamily="34" charset="0"/>
              <a:cs typeface="Cavolini" panose="03000502040302020204" pitchFamily="66" charset="0"/>
            </a:endParaRP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  <a:cs typeface="Cavolini" panose="03000502040302020204" pitchFamily="66" charset="0"/>
              </a:rPr>
              <a:t>OpenCV provides a function called resize to achieve image scaling. If you don't specify a size (by using None), then it expects the X and Y scaling factors. In our example, the image will be enlarged by a factor of 1.2.</a:t>
            </a:r>
          </a:p>
        </p:txBody>
      </p:sp>
    </p:spTree>
    <p:extLst>
      <p:ext uri="{BB962C8B-B14F-4D97-AF65-F5344CB8AC3E}">
        <p14:creationId xmlns:p14="http://schemas.microsoft.com/office/powerpoint/2010/main" val="704617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BF4E-07E3-4F7F-AF45-8EA0B5E9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702" y="1257730"/>
            <a:ext cx="7771680" cy="1142280"/>
          </a:xfrm>
        </p:spPr>
        <p:txBody>
          <a:bodyPr/>
          <a:lstStyle/>
          <a:p>
            <a:r>
              <a:rPr lang="nl-NL" dirty="0" err="1">
                <a:latin typeface="Bahnschrift SemiBold" panose="020B0502040204020203" pitchFamily="34" charset="0"/>
              </a:rPr>
              <a:t>Morphological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dirty="0">
                <a:latin typeface="Bahnschrift SemiBold" panose="020B0502040204020203" pitchFamily="34" charset="0"/>
              </a:rPr>
              <a:t>(</a:t>
            </a:r>
            <a:r>
              <a:rPr lang="nl-NL" dirty="0" err="1">
                <a:latin typeface="Bahnschrift SemiBold" panose="020B0502040204020203" pitchFamily="34" charset="0"/>
              </a:rPr>
              <a:t>Erosion</a:t>
            </a:r>
            <a:r>
              <a:rPr lang="nl-NL" dirty="0">
                <a:latin typeface="Bahnschrift SemiBold" panose="020B0502040204020203" pitchFamily="34" charset="0"/>
              </a:rPr>
              <a:t> &amp; </a:t>
            </a:r>
            <a:r>
              <a:rPr lang="nl-NL" dirty="0" err="1">
                <a:latin typeface="Bahnschrift SemiBold" panose="020B0502040204020203" pitchFamily="34" charset="0"/>
              </a:rPr>
              <a:t>Dilation</a:t>
            </a:r>
            <a:r>
              <a:rPr lang="nl-NL" dirty="0">
                <a:latin typeface="Bahnschrift SemiBold" panose="020B0502040204020203" pitchFamily="34" charset="0"/>
              </a:rPr>
              <a:t>)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en-US" sz="2400" dirty="0">
                <a:latin typeface="Abadi Extra Light" panose="020B0204020104020204" pitchFamily="34" charset="0"/>
              </a:rPr>
              <a:t>Morphological image processing is a collection of non-linear operations related to the shape or morphology of features in an image</a:t>
            </a:r>
            <a:endParaRPr lang="nl-NL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 descr="Morphological Image Processing">
            <a:extLst>
              <a:ext uri="{FF2B5EF4-FFF2-40B4-BE49-F238E27FC236}">
                <a16:creationId xmlns:a16="http://schemas.microsoft.com/office/drawing/2014/main" id="{623D2717-994D-83F7-BF0C-5094A388A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57991"/>
            <a:ext cx="4281388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2B47F7-A599-68BF-FD0A-1CCD7ECB90C9}"/>
              </a:ext>
            </a:extLst>
          </p:cNvPr>
          <p:cNvSpPr txBox="1"/>
          <p:nvPr/>
        </p:nvSpPr>
        <p:spPr>
          <a:xfrm>
            <a:off x="662750" y="2980663"/>
            <a:ext cx="8099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Morphological techniques probe an image with a small shape or template called a </a:t>
            </a:r>
            <a:r>
              <a:rPr lang="en-US" b="1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structuring element</a:t>
            </a:r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. The structuring element is positioned at all possible locations in the image and it is compared with the corresponding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neighbourhood</a:t>
            </a:r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of pixels. Some operations test whether the element "fits" within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neighbourhood</a:t>
            </a:r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while others test whether it "hits" or intersects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neighbourhood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10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BF4E-07E3-4F7F-AF45-8EA0B5E9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>
                <a:latin typeface="Bahnschrift SemiBold" panose="020B0502040204020203" pitchFamily="34" charset="0"/>
              </a:rPr>
              <a:t>Morphological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dirty="0">
                <a:latin typeface="Bahnschrift SemiBold" panose="020B0502040204020203" pitchFamily="34" charset="0"/>
              </a:rPr>
              <a:t>(</a:t>
            </a:r>
            <a:r>
              <a:rPr lang="nl-NL" dirty="0" err="1">
                <a:latin typeface="Bahnschrift SemiBold" panose="020B0502040204020203" pitchFamily="34" charset="0"/>
              </a:rPr>
              <a:t>Erosion</a:t>
            </a:r>
            <a:r>
              <a:rPr lang="nl-NL" dirty="0">
                <a:latin typeface="Bahnschrift SemiBold" panose="020B0502040204020203" pitchFamily="34" charset="0"/>
              </a:rPr>
              <a:t> &amp; </a:t>
            </a:r>
            <a:r>
              <a:rPr lang="nl-NL" dirty="0" err="1">
                <a:latin typeface="Bahnschrift SemiBold" panose="020B0502040204020203" pitchFamily="34" charset="0"/>
              </a:rPr>
              <a:t>Dilation</a:t>
            </a:r>
            <a:r>
              <a:rPr lang="nl-NL" dirty="0">
                <a:latin typeface="Bahnschrift SemiBold" panose="020B0502040204020203" pitchFamily="34" charset="0"/>
              </a:rPr>
              <a:t>)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EFFADE5A-50E4-4FCA-8088-F8DDF1FA1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19" y="4376791"/>
            <a:ext cx="7616434" cy="2193533"/>
          </a:xfrm>
          <a:prstGeom prst="rect">
            <a:avLst/>
          </a:prstGeom>
        </p:spPr>
      </p:pic>
      <p:pic>
        <p:nvPicPr>
          <p:cNvPr id="7170" name="Picture 2" descr="Morphological Operations — A Cleaning Technique in Image Processing | by  Matt Maulion | Medium">
            <a:extLst>
              <a:ext uri="{FF2B5EF4-FFF2-40B4-BE49-F238E27FC236}">
                <a16:creationId xmlns:a16="http://schemas.microsoft.com/office/drawing/2014/main" id="{46753F5F-AAC6-7642-7325-C21B784F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111" y="1762012"/>
            <a:ext cx="6367462" cy="260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03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BF4E-07E3-4F7F-AF45-8EA0B5E9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1153766"/>
            <a:ext cx="7771680" cy="1142280"/>
          </a:xfrm>
        </p:spPr>
        <p:txBody>
          <a:bodyPr/>
          <a:lstStyle/>
          <a:p>
            <a:r>
              <a:rPr lang="nl-NL" dirty="0" err="1">
                <a:latin typeface="Bahnschrift SemiBold" panose="020B0502040204020203" pitchFamily="34" charset="0"/>
              </a:rPr>
              <a:t>Morphological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dirty="0">
                <a:latin typeface="Bahnschrift SemiBold" panose="020B0502040204020203" pitchFamily="34" charset="0"/>
              </a:rPr>
              <a:t>(</a:t>
            </a:r>
            <a:r>
              <a:rPr lang="nl-NL" dirty="0" err="1">
                <a:latin typeface="Bahnschrift SemiBold" panose="020B0502040204020203" pitchFamily="34" charset="0"/>
              </a:rPr>
              <a:t>Erosion</a:t>
            </a:r>
            <a:r>
              <a:rPr lang="nl-NL" dirty="0">
                <a:latin typeface="Bahnschrift SemiBold" panose="020B0502040204020203" pitchFamily="34" charset="0"/>
              </a:rPr>
              <a:t> &amp; </a:t>
            </a:r>
            <a:r>
              <a:rPr lang="nl-NL" dirty="0" err="1">
                <a:latin typeface="Bahnschrift SemiBold" panose="020B0502040204020203" pitchFamily="34" charset="0"/>
              </a:rPr>
              <a:t>Dilation</a:t>
            </a:r>
            <a:r>
              <a:rPr lang="nl-NL" dirty="0">
                <a:latin typeface="Bahnschrift SemiBold" panose="020B0502040204020203" pitchFamily="34" charset="0"/>
              </a:rPr>
              <a:t>)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sz="4000" dirty="0">
                <a:latin typeface="Abadi Extra Light" panose="020B0204020104020204" pitchFamily="34" charset="0"/>
              </a:rPr>
              <a:t>How </a:t>
            </a:r>
            <a:r>
              <a:rPr lang="nl-NL" sz="4000" dirty="0" err="1">
                <a:latin typeface="Abadi Extra Light" panose="020B0204020104020204" pitchFamily="34" charset="0"/>
              </a:rPr>
              <a:t>to</a:t>
            </a:r>
            <a:r>
              <a:rPr lang="nl-NL" sz="4000" dirty="0">
                <a:latin typeface="Abadi Extra Light" panose="020B0204020104020204" pitchFamily="34" charset="0"/>
              </a:rPr>
              <a:t> </a:t>
            </a:r>
            <a:r>
              <a:rPr lang="nl-NL" sz="4000" dirty="0" err="1">
                <a:latin typeface="Abadi Extra Light" panose="020B0204020104020204" pitchFamily="34" charset="0"/>
              </a:rPr>
              <a:t>erode</a:t>
            </a:r>
            <a:r>
              <a:rPr lang="nl-NL" sz="4000" dirty="0">
                <a:latin typeface="Abadi Extra Light" panose="020B0204020104020204" pitchFamily="34" charset="0"/>
              </a:rPr>
              <a:t> </a:t>
            </a:r>
            <a:r>
              <a:rPr lang="nl-NL" sz="4000" dirty="0" err="1">
                <a:latin typeface="Abadi Extra Light" panose="020B0204020104020204" pitchFamily="34" charset="0"/>
              </a:rPr>
              <a:t>and</a:t>
            </a:r>
            <a:r>
              <a:rPr lang="nl-NL" sz="4000" dirty="0">
                <a:latin typeface="Abadi Extra Light" panose="020B0204020104020204" pitchFamily="34" charset="0"/>
              </a:rPr>
              <a:t> </a:t>
            </a:r>
            <a:r>
              <a:rPr lang="nl-NL" sz="4000" dirty="0" err="1">
                <a:latin typeface="Abadi Extra Light" panose="020B0204020104020204" pitchFamily="34" charset="0"/>
              </a:rPr>
              <a:t>dilate</a:t>
            </a:r>
            <a:r>
              <a:rPr lang="nl-NL" sz="4000" dirty="0">
                <a:latin typeface="Abadi Extra Light" panose="020B0204020104020204" pitchFamily="34" charset="0"/>
              </a:rPr>
              <a:t> in python?</a:t>
            </a: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91BFA2-C75B-8EFA-0B5A-15CE7151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2923403"/>
            <a:ext cx="492034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#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Create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structure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element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Kernel</a:t>
            </a: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kernel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sz="1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np.ones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((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badi Extra Light" panose="020B0204020104020204" pitchFamily="34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badi Extra Light" panose="020B0204020104020204" pitchFamily="34" charset="0"/>
              </a:rPr>
              <a:t>3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), np.uint8)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250D64-9C09-2586-2016-F6034063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3871696"/>
            <a:ext cx="51275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#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Instantiate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erode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and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dilate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Abadi Extra Light" panose="020B0204020104020204" pitchFamily="34" charset="0"/>
              </a:rPr>
              <a:t>function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img_erosion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cv2.erode(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kernel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iterations</a:t>
            </a: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badi Extra Light" panose="020B0204020104020204" pitchFamily="34" charset="0"/>
              </a:rPr>
              <a:t>1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img_dilation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cv2.dilate(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kernel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iterations</a:t>
            </a: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badi Extra Light" panose="020B0204020104020204" pitchFamily="34" charset="0"/>
              </a:rPr>
              <a:t>1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700C0-B256-C27D-6CDE-E5095FEB7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5194174"/>
            <a:ext cx="49203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badi Extra Light" panose="020B0204020104020204" pitchFamily="34" charset="0"/>
              </a:rPr>
              <a:t># display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badi Extra Light" panose="020B0204020104020204" pitchFamily="34" charset="0"/>
              </a:rPr>
              <a:t>results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000000"/>
                </a:solidFill>
                <a:latin typeface="Abadi Extra Light" panose="020B0204020104020204" pitchFamily="34" charset="0"/>
              </a:rPr>
              <a:t>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v2_imshow(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000000"/>
                </a:solidFill>
                <a:latin typeface="Abadi Extra Light" panose="020B0204020104020204" pitchFamily="34" charset="0"/>
              </a:rPr>
              <a:t>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v2_imshow(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img_erosion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000000"/>
                </a:solidFill>
                <a:latin typeface="Abadi Extra Light" panose="020B0204020104020204" pitchFamily="34" charset="0"/>
              </a:rPr>
              <a:t>c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v2</a:t>
            </a:r>
            <a:r>
              <a:rPr lang="nl-NL" altLang="nl-NL" sz="1600" dirty="0">
                <a:solidFill>
                  <a:srgbClr val="000000"/>
                </a:solidFill>
                <a:latin typeface="Abadi Extra Light" panose="020B0204020104020204" pitchFamily="34" charset="0"/>
              </a:rPr>
              <a:t>_i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mshow(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img_dilation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badi Extra Light" panose="020B0204020104020204" pitchFamily="34" charset="0"/>
              </a:rPr>
              <a:t> </a:t>
            </a:r>
            <a:r>
              <a:rPr kumimoji="0" lang="nl-NL" altLang="nl-NL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badi Extra Light" panose="020B0204020104020204" pitchFamily="34" charset="0"/>
              </a:rPr>
              <a:t> 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cv2.waitKey(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Abadi Extra Light" panose="020B0204020104020204" pitchFamily="34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)</a:t>
            </a:r>
            <a:endParaRPr kumimoji="0" lang="nl-NL" altLang="nl-NL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E2C65-890B-085B-7543-FFFC90F7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68C-DC26-C5C4-F4E2-195B24D6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636537"/>
            <a:ext cx="7771680" cy="1218795"/>
          </a:xfrm>
        </p:spPr>
        <p:txBody>
          <a:bodyPr>
            <a:spAutoFit/>
          </a:bodyPr>
          <a:lstStyle/>
          <a:p>
            <a:r>
              <a:rPr lang="nl-NL" dirty="0" err="1">
                <a:latin typeface="Bahnschrift SemiBold" panose="020B0502040204020203" pitchFamily="34" charset="0"/>
              </a:rPr>
              <a:t>Morphological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dirty="0">
                <a:latin typeface="Bahnschrift SemiBold" panose="020B0502040204020203" pitchFamily="34" charset="0"/>
              </a:rPr>
              <a:t>(Opening &amp; </a:t>
            </a:r>
            <a:r>
              <a:rPr lang="nl-NL" dirty="0" err="1">
                <a:latin typeface="Bahnschrift SemiBold" panose="020B0502040204020203" pitchFamily="34" charset="0"/>
              </a:rPr>
              <a:t>Closing</a:t>
            </a:r>
            <a:r>
              <a:rPr lang="nl-NL" dirty="0">
                <a:latin typeface="Bahnschrift SemiBold" panose="020B0502040204020203" pitchFamily="34" charset="0"/>
              </a:rPr>
              <a:t>)</a:t>
            </a: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D62DD-241D-BBBA-9A59-4C1F56E12A96}"/>
              </a:ext>
            </a:extLst>
          </p:cNvPr>
          <p:cNvSpPr txBox="1"/>
          <p:nvPr/>
        </p:nvSpPr>
        <p:spPr>
          <a:xfrm>
            <a:off x="686160" y="185533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b="1" dirty="0">
                <a:latin typeface="Abadi Extra Light" panose="020B0204020104020204" pitchFamily="34" charset="0"/>
              </a:rPr>
              <a:t>Opening</a:t>
            </a:r>
            <a:r>
              <a:rPr lang="nl-NL" sz="2000" dirty="0">
                <a:latin typeface="Abadi Extra Light" panose="020B0204020104020204" pitchFamily="34" charset="0"/>
              </a:rPr>
              <a:t>= </a:t>
            </a:r>
            <a:r>
              <a:rPr lang="nl-NL" sz="2000" dirty="0" err="1">
                <a:latin typeface="Abadi Extra Light" panose="020B0204020104020204" pitchFamily="34" charset="0"/>
              </a:rPr>
              <a:t>Erosion</a:t>
            </a:r>
            <a:r>
              <a:rPr lang="nl-NL" sz="2000" dirty="0">
                <a:latin typeface="Abadi Extra Light" panose="020B0204020104020204" pitchFamily="34" charset="0"/>
              </a:rPr>
              <a:t> + </a:t>
            </a:r>
            <a:r>
              <a:rPr lang="nl-NL" sz="2000" dirty="0" err="1">
                <a:latin typeface="Abadi Extra Light" panose="020B0204020104020204" pitchFamily="34" charset="0"/>
              </a:rPr>
              <a:t>Dilation</a:t>
            </a:r>
            <a:endParaRPr lang="nl-NL" sz="2000" dirty="0">
              <a:latin typeface="Abadi Extra Light" panose="020B0204020104020204" pitchFamily="34" charset="0"/>
            </a:endParaRPr>
          </a:p>
          <a:p>
            <a:r>
              <a:rPr lang="nl-NL" sz="2000" b="1" dirty="0" err="1">
                <a:latin typeface="Abadi Extra Light" panose="020B0204020104020204" pitchFamily="34" charset="0"/>
              </a:rPr>
              <a:t>Closing</a:t>
            </a:r>
            <a:r>
              <a:rPr lang="nl-NL" sz="2000" dirty="0">
                <a:latin typeface="Abadi Extra Light" panose="020B0204020104020204" pitchFamily="34" charset="0"/>
              </a:rPr>
              <a:t>= </a:t>
            </a:r>
            <a:r>
              <a:rPr lang="nl-NL" sz="2000" dirty="0" err="1">
                <a:latin typeface="Abadi Extra Light" panose="020B0204020104020204" pitchFamily="34" charset="0"/>
              </a:rPr>
              <a:t>Dilation</a:t>
            </a:r>
            <a:r>
              <a:rPr lang="nl-NL" sz="2000" dirty="0">
                <a:latin typeface="Abadi Extra Light" panose="020B0204020104020204" pitchFamily="34" charset="0"/>
              </a:rPr>
              <a:t> + </a:t>
            </a:r>
            <a:r>
              <a:rPr lang="nl-NL" sz="2000" dirty="0" err="1">
                <a:latin typeface="Abadi Extra Light" panose="020B0204020104020204" pitchFamily="34" charset="0"/>
              </a:rPr>
              <a:t>Erosion</a:t>
            </a:r>
            <a:endParaRPr lang="nl-NL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9D1795-5AF9-419D-7907-2E84AFB09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95" t="21005" r="17262" b="11059"/>
          <a:stretch/>
        </p:blipFill>
        <p:spPr>
          <a:xfrm>
            <a:off x="1883229" y="2725540"/>
            <a:ext cx="7260771" cy="41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6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5C0B6-A764-66B6-5DE0-8E40A939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F27F-8297-BEA0-CF0F-E2810F54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0" y="810810"/>
            <a:ext cx="7771680" cy="1828193"/>
          </a:xfrm>
        </p:spPr>
        <p:txBody>
          <a:bodyPr>
            <a:spAutoFit/>
          </a:bodyPr>
          <a:lstStyle/>
          <a:p>
            <a:r>
              <a:rPr lang="nl-NL" dirty="0" err="1">
                <a:latin typeface="Bahnschrift SemiBold" panose="020B0502040204020203" pitchFamily="34" charset="0"/>
              </a:rPr>
              <a:t>Morphological</a:t>
            </a:r>
            <a:r>
              <a:rPr lang="nl-NL" dirty="0">
                <a:latin typeface="Bahnschrift SemiBold" panose="020B0502040204020203" pitchFamily="34" charset="0"/>
              </a:rPr>
              <a:t> Processing</a:t>
            </a:r>
            <a:br>
              <a:rPr lang="nl-NL" dirty="0">
                <a:latin typeface="Bahnschrift SemiBold" panose="020B0502040204020203" pitchFamily="34" charset="0"/>
              </a:rPr>
            </a:br>
            <a:r>
              <a:rPr lang="nl-NL" dirty="0">
                <a:latin typeface="Bahnschrift SemiBold" panose="020B0502040204020203" pitchFamily="34" charset="0"/>
              </a:rPr>
              <a:t>(Opening &amp; </a:t>
            </a:r>
            <a:r>
              <a:rPr lang="nl-NL" dirty="0" err="1">
                <a:latin typeface="Bahnschrift SemiBold" panose="020B0502040204020203" pitchFamily="34" charset="0"/>
              </a:rPr>
              <a:t>Closing</a:t>
            </a:r>
            <a:r>
              <a:rPr lang="nl-NL" dirty="0">
                <a:latin typeface="Bahnschrift SemiBold" panose="020B0502040204020203" pitchFamily="34" charset="0"/>
              </a:rPr>
              <a:t>)</a:t>
            </a:r>
            <a:br>
              <a:rPr lang="nl-NL" dirty="0">
                <a:latin typeface="Bahnschrift SemiBold" panose="020B0502040204020203" pitchFamily="34" charset="0"/>
              </a:rPr>
            </a:b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0A567-6F35-BFF3-B99B-87FB1D4FCDE0}"/>
              </a:ext>
            </a:extLst>
          </p:cNvPr>
          <p:cNvSpPr txBox="1"/>
          <p:nvPr/>
        </p:nvSpPr>
        <p:spPr>
          <a:xfrm>
            <a:off x="773606" y="2639003"/>
            <a:ext cx="8370394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# Opening: Erosion followed by dilation.</a:t>
            </a:r>
          </a:p>
          <a:p>
            <a:r>
              <a:rPr lang="en-US" dirty="0">
                <a:latin typeface="Abadi Extra Light" panose="020B0204020104020204" pitchFamily="34" charset="0"/>
              </a:rPr>
              <a:t># It removes small objects (noise) from the foreground</a:t>
            </a:r>
            <a:r>
              <a:rPr lang="en-US" sz="2400" dirty="0">
                <a:latin typeface="Abadi Extra Light" panose="020B0204020104020204" pitchFamily="34" charset="0"/>
              </a:rPr>
              <a:t>.</a:t>
            </a:r>
          </a:p>
          <a:p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opening = cv2.morphologyEx(binary, cv2.MORPH_OPEN, kernel)</a:t>
            </a:r>
          </a:p>
          <a:p>
            <a:endParaRPr lang="en-US" sz="24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# Closing: Dilation followed by erosion.</a:t>
            </a:r>
          </a:p>
          <a:p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closing = cv2.morphologyEx(binary, cv2.MORPH_CLOSE, kernel)</a:t>
            </a:r>
          </a:p>
          <a:p>
            <a:endParaRPr lang="en-US" sz="2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endParaRPr lang="en-US" sz="2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Where:</a:t>
            </a:r>
          </a:p>
          <a:p>
            <a:r>
              <a:rPr lang="en-US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binary is the binarized image</a:t>
            </a:r>
            <a:endParaRPr lang="nl-NL" sz="20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D621-00A8-3168-C0BC-B538689A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23137"/>
            <a:ext cx="7771680" cy="1142280"/>
          </a:xfrm>
        </p:spPr>
        <p:txBody>
          <a:bodyPr/>
          <a:lstStyle/>
          <a:p>
            <a:r>
              <a:rPr lang="nl-NL" sz="4000" dirty="0">
                <a:latin typeface="Bahnschrift SemiBold" panose="020B0502040204020203" pitchFamily="34" charset="0"/>
              </a:rPr>
              <a:t>Computer </a:t>
            </a:r>
            <a:r>
              <a:rPr lang="nl-NL" sz="4000" dirty="0" err="1">
                <a:latin typeface="Bahnschrift SemiBold" panose="020B0502040204020203" pitchFamily="34" charset="0"/>
              </a:rPr>
              <a:t>Vision</a:t>
            </a:r>
            <a:r>
              <a:rPr lang="nl-NL" sz="4000" dirty="0">
                <a:latin typeface="Bahnschrift SemiBold" panose="020B0502040204020203" pitchFamily="34" charset="0"/>
              </a:rPr>
              <a:t>-I </a:t>
            </a:r>
            <a:br>
              <a:rPr lang="nl-NL" sz="4000" dirty="0">
                <a:latin typeface="Bahnschrift SemiBold" panose="020B0502040204020203" pitchFamily="34" charset="0"/>
              </a:rPr>
            </a:br>
            <a:br>
              <a:rPr lang="nl-NL" sz="4000" dirty="0">
                <a:latin typeface="Bahnschrift SemiBold" panose="020B0502040204020203" pitchFamily="34" charset="0"/>
              </a:rPr>
            </a:br>
            <a:r>
              <a:rPr lang="nl-NL" sz="4000" dirty="0" err="1">
                <a:latin typeface="Bahnschrift SemiBold" panose="020B0502040204020203" pitchFamily="34" charset="0"/>
              </a:rPr>
              <a:t>Exam</a:t>
            </a:r>
            <a:endParaRPr lang="nl-NL" sz="4000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7D57-AE47-09D3-9071-A2A64F6D3EA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72886" y="2579198"/>
            <a:ext cx="8065954" cy="3268587"/>
          </a:xfrm>
        </p:spPr>
        <p:txBody>
          <a:bodyPr wrap="square">
            <a:spAutoFit/>
          </a:bodyPr>
          <a:lstStyle/>
          <a:p>
            <a:r>
              <a:rPr lang="nl-NL" sz="3200" dirty="0">
                <a:latin typeface="Abadi Extra Light" panose="020B0204020104020204" pitchFamily="34" charset="0"/>
              </a:rPr>
              <a:t>40 </a:t>
            </a:r>
            <a:r>
              <a:rPr lang="nl-NL" sz="3200" dirty="0" err="1">
                <a:latin typeface="Abadi Extra Light" panose="020B0204020104020204" pitchFamily="34" charset="0"/>
              </a:rPr>
              <a:t>MCQs</a:t>
            </a:r>
            <a:r>
              <a:rPr lang="nl-NL" sz="3200" dirty="0">
                <a:latin typeface="Abadi Extra Light" panose="020B0204020104020204" pitchFamily="34" charset="0"/>
              </a:rPr>
              <a:t> (40 Points)</a:t>
            </a:r>
          </a:p>
          <a:p>
            <a:r>
              <a:rPr lang="nl-NL" sz="3200" dirty="0">
                <a:latin typeface="Abadi Extra Light" panose="020B0204020104020204" pitchFamily="34" charset="0"/>
              </a:rPr>
              <a:t>4 Open </a:t>
            </a:r>
            <a:r>
              <a:rPr lang="nl-NL" sz="3200" dirty="0" err="1">
                <a:latin typeface="Abadi Extra Light" panose="020B0204020104020204" pitchFamily="34" charset="0"/>
              </a:rPr>
              <a:t>Questions</a:t>
            </a:r>
            <a:r>
              <a:rPr lang="nl-NL" sz="3200" dirty="0">
                <a:latin typeface="Abadi Extra Light" panose="020B0204020104020204" pitchFamily="34" charset="0"/>
              </a:rPr>
              <a:t> (60 Points)</a:t>
            </a:r>
          </a:p>
          <a:p>
            <a:endParaRPr lang="nl-NL" sz="3600" dirty="0">
              <a:latin typeface="Abadi Extra Light" panose="020B0204020104020204" pitchFamily="34" charset="0"/>
            </a:endParaRPr>
          </a:p>
          <a:p>
            <a:endParaRPr lang="nl-NL" sz="3600" dirty="0">
              <a:latin typeface="Abadi Extra Light" panose="020B0204020104020204" pitchFamily="34" charset="0"/>
            </a:endParaRPr>
          </a:p>
          <a:p>
            <a:r>
              <a:rPr lang="nl-NL" sz="3600" dirty="0" err="1">
                <a:latin typeface="Bahnschrift SemiBold" panose="020B0502040204020203" pitchFamily="34" charset="0"/>
              </a:rPr>
              <a:t>Assignment</a:t>
            </a:r>
            <a:endParaRPr lang="nl-NL" sz="3600" dirty="0">
              <a:latin typeface="Bahnschrift SemiBold" panose="020B0502040204020203" pitchFamily="34" charset="0"/>
            </a:endParaRPr>
          </a:p>
          <a:p>
            <a:r>
              <a:rPr lang="nl-NL" sz="3200" dirty="0">
                <a:latin typeface="Abadi Extra Light" panose="020B0204020104020204" pitchFamily="34" charset="0"/>
              </a:rPr>
              <a:t>Status: </a:t>
            </a:r>
            <a:r>
              <a:rPr lang="nl-NL" sz="3200" dirty="0" err="1">
                <a:latin typeface="Abadi Extra Light" panose="020B0204020104020204" pitchFamily="34" charset="0"/>
              </a:rPr>
              <a:t>Mandatory</a:t>
            </a:r>
            <a:endParaRPr lang="nl-NL" sz="3200" dirty="0">
              <a:latin typeface="Abadi Extra Light" panose="020B0204020104020204" pitchFamily="34" charset="0"/>
            </a:endParaRPr>
          </a:p>
          <a:p>
            <a:r>
              <a:rPr lang="nl-NL" sz="3200" dirty="0">
                <a:latin typeface="Abadi Extra Light" panose="020B0204020104020204" pitchFamily="34" charset="0"/>
              </a:rPr>
              <a:t>10 Bonus Points</a:t>
            </a:r>
          </a:p>
        </p:txBody>
      </p:sp>
    </p:spTree>
    <p:extLst>
      <p:ext uri="{BB962C8B-B14F-4D97-AF65-F5344CB8AC3E}">
        <p14:creationId xmlns:p14="http://schemas.microsoft.com/office/powerpoint/2010/main" val="1141427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15D9-0284-4B41-4471-6F8C6BF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68" y="752701"/>
            <a:ext cx="7901580" cy="1218795"/>
          </a:xfrm>
        </p:spPr>
        <p:txBody>
          <a:bodyPr>
            <a:spAutoFit/>
          </a:bodyPr>
          <a:lstStyle/>
          <a:p>
            <a:r>
              <a:rPr lang="nl-NL" dirty="0">
                <a:latin typeface="Bahnschrift SemiBold" panose="020B0502040204020203" pitchFamily="34" charset="0"/>
              </a:rPr>
              <a:t>How </a:t>
            </a:r>
            <a:r>
              <a:rPr lang="nl-NL" dirty="0" err="1">
                <a:latin typeface="Bahnschrift SemiBold" panose="020B0502040204020203" pitchFamily="34" charset="0"/>
              </a:rPr>
              <a:t>to</a:t>
            </a:r>
            <a:r>
              <a:rPr lang="nl-NL" dirty="0">
                <a:latin typeface="Bahnschrift SemiBold" panose="020B0502040204020203" pitchFamily="34" charset="0"/>
              </a:rPr>
              <a:t> split image </a:t>
            </a:r>
            <a:r>
              <a:rPr lang="nl-NL" dirty="0" err="1">
                <a:latin typeface="Bahnschrift SemiBold" panose="020B0502040204020203" pitchFamily="34" charset="0"/>
              </a:rPr>
              <a:t>into</a:t>
            </a:r>
            <a:r>
              <a:rPr lang="nl-NL" dirty="0">
                <a:latin typeface="Bahnschrift SemiBold" panose="020B0502040204020203" pitchFamily="34" charset="0"/>
              </a:rPr>
              <a:t> </a:t>
            </a:r>
            <a:r>
              <a:rPr lang="nl-NL" dirty="0" err="1">
                <a:latin typeface="Bahnschrift SemiBold" panose="020B0502040204020203" pitchFamily="34" charset="0"/>
              </a:rPr>
              <a:t>Channels</a:t>
            </a:r>
            <a:r>
              <a:rPr lang="nl-NL" dirty="0">
                <a:latin typeface="Bahnschrift SemiBold" panose="020B0502040204020203" pitchFamily="34" charset="0"/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4D976-3B85-4A81-0EDE-AB6482282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489" y="2178574"/>
            <a:ext cx="6939837" cy="35638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71CEC-5D93-2970-9D11-39D42E88038C}"/>
              </a:ext>
            </a:extLst>
          </p:cNvPr>
          <p:cNvSpPr txBox="1"/>
          <p:nvPr/>
        </p:nvSpPr>
        <p:spPr>
          <a:xfrm>
            <a:off x="954935" y="4002596"/>
            <a:ext cx="38021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Abadi Extra Light" panose="020B0204020104020204" pitchFamily="34" charset="0"/>
              </a:rPr>
              <a:t>It consists of 3 rectangles, one in Blue (B=255, G=0, R=0), one in Green (B=0, G=255, R=0) and another in Red (B=0, G=0, R=255). The background is black (B=0, G=0, R=0).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21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utput of the splitting image channels program, with the 3 channels decomposed as output.">
            <a:extLst>
              <a:ext uri="{FF2B5EF4-FFF2-40B4-BE49-F238E27FC236}">
                <a16:creationId xmlns:a16="http://schemas.microsoft.com/office/drawing/2014/main" id="{D0083155-8CCA-5081-3A4D-62AB5EC9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28" y="1632362"/>
            <a:ext cx="3899972" cy="424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D84BD56-EE9E-DE0F-7437-37043AD3EA87}"/>
              </a:ext>
            </a:extLst>
          </p:cNvPr>
          <p:cNvSpPr txBox="1">
            <a:spLocks/>
          </p:cNvSpPr>
          <p:nvPr/>
        </p:nvSpPr>
        <p:spPr>
          <a:xfrm>
            <a:off x="739141" y="2380680"/>
            <a:ext cx="3293033" cy="747330"/>
          </a:xfrm>
          <a:prstGeom prst="rect">
            <a:avLst/>
          </a:prstGeom>
        </p:spPr>
        <p:txBody>
          <a:bodyPr/>
          <a:lstStyle>
            <a:lvl1pPr marL="432000" indent="-324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0000"/>
              </a:buClr>
              <a:buSzPct val="45000"/>
              <a:buFont typeface="Wingdings" charset="2"/>
              <a:buChar char="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1000" indent="0">
              <a:buNone/>
            </a:pPr>
            <a:r>
              <a:rPr lang="nl-NL" sz="1800" dirty="0">
                <a:latin typeface="Abadi Extra Light" panose="020B0204020104020204" pitchFamily="34" charset="0"/>
              </a:rPr>
              <a:t># </a:t>
            </a:r>
            <a:r>
              <a:rPr lang="nl-NL" sz="1800" dirty="0" err="1">
                <a:latin typeface="Abadi Extra Light" panose="020B0204020104020204" pitchFamily="34" charset="0"/>
              </a:rPr>
              <a:t>splitting</a:t>
            </a:r>
            <a:r>
              <a:rPr lang="nl-NL" sz="1800" dirty="0">
                <a:latin typeface="Abadi Extra Light" panose="020B0204020104020204" pitchFamily="34" charset="0"/>
              </a:rPr>
              <a:t> image </a:t>
            </a:r>
            <a:r>
              <a:rPr lang="nl-NL" sz="1800" dirty="0" err="1">
                <a:latin typeface="Abadi Extra Light" panose="020B0204020104020204" pitchFamily="34" charset="0"/>
              </a:rPr>
              <a:t>into</a:t>
            </a:r>
            <a:r>
              <a:rPr lang="nl-NL" sz="1800" dirty="0">
                <a:latin typeface="Abadi Extra Light" panose="020B0204020104020204" pitchFamily="34" charset="0"/>
              </a:rPr>
              <a:t> </a:t>
            </a:r>
            <a:r>
              <a:rPr lang="nl-NL" sz="1800" dirty="0" err="1">
                <a:latin typeface="Abadi Extra Light" panose="020B0204020104020204" pitchFamily="34" charset="0"/>
              </a:rPr>
              <a:t>channels</a:t>
            </a:r>
            <a:endParaRPr lang="nl-NL" sz="1800" dirty="0">
              <a:latin typeface="Abadi Extra Light" panose="020B0204020104020204" pitchFamily="34" charset="0"/>
            </a:endParaRPr>
          </a:p>
          <a:p>
            <a:pPr marL="81000" indent="0">
              <a:buNone/>
            </a:pPr>
            <a:r>
              <a:rPr lang="nl-NL" sz="1800" dirty="0" err="1">
                <a:latin typeface="Abadi Extra Light" panose="020B0204020104020204" pitchFamily="34" charset="0"/>
              </a:rPr>
              <a:t>img</a:t>
            </a:r>
            <a:r>
              <a:rPr lang="nl-NL" sz="1800" dirty="0">
                <a:latin typeface="Abadi Extra Light" panose="020B0204020104020204" pitchFamily="34" charset="0"/>
              </a:rPr>
              <a:t> = cv2.imread(‘ BGR.jpg') </a:t>
            </a:r>
          </a:p>
          <a:p>
            <a:pPr marL="81000" indent="0">
              <a:buNone/>
            </a:pPr>
            <a:r>
              <a:rPr lang="nl-NL" sz="1800" dirty="0">
                <a:latin typeface="Abadi Extra Light" panose="020B0204020104020204" pitchFamily="34" charset="0"/>
              </a:rPr>
              <a:t>blue, green, red = cv2.split(</a:t>
            </a:r>
            <a:r>
              <a:rPr lang="nl-NL" sz="1800" dirty="0" err="1">
                <a:latin typeface="Abadi Extra Light" panose="020B0204020104020204" pitchFamily="34" charset="0"/>
              </a:rPr>
              <a:t>img</a:t>
            </a:r>
            <a:r>
              <a:rPr lang="nl-NL" sz="1575" dirty="0">
                <a:latin typeface="Abadi Extra Light" panose="020B0204020104020204" pitchFamily="34" charset="0"/>
              </a:rPr>
              <a:t>)</a:t>
            </a:r>
          </a:p>
          <a:p>
            <a:endParaRPr lang="nl-NL" sz="1575" dirty="0">
              <a:latin typeface="Abadi Extra Light" panose="020B0204020104020204" pitchFamily="34" charset="0"/>
            </a:endParaRPr>
          </a:p>
          <a:p>
            <a:endParaRPr lang="nl-NL" sz="1575" dirty="0">
              <a:latin typeface="Abadi Extra Light" panose="020B02040201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37AFA78-00D8-9105-0F36-225285BA3029}"/>
              </a:ext>
            </a:extLst>
          </p:cNvPr>
          <p:cNvSpPr txBox="1">
            <a:spLocks/>
          </p:cNvSpPr>
          <p:nvPr/>
        </p:nvSpPr>
        <p:spPr>
          <a:xfrm>
            <a:off x="621210" y="936570"/>
            <a:ext cx="7901580" cy="8586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latin typeface="Bahnschrift SemiBold" panose="020B0502040204020203" pitchFamily="34" charset="0"/>
              </a:rPr>
              <a:t>How </a:t>
            </a:r>
            <a:r>
              <a:rPr lang="nl-NL" sz="2800" dirty="0" err="1">
                <a:latin typeface="Bahnschrift SemiBold" panose="020B0502040204020203" pitchFamily="34" charset="0"/>
              </a:rPr>
              <a:t>to</a:t>
            </a:r>
            <a:r>
              <a:rPr lang="nl-NL" sz="2800" dirty="0">
                <a:latin typeface="Bahnschrift SemiBold" panose="020B0502040204020203" pitchFamily="34" charset="0"/>
              </a:rPr>
              <a:t> split image </a:t>
            </a:r>
            <a:r>
              <a:rPr lang="nl-NL" sz="2800" dirty="0" err="1">
                <a:latin typeface="Bahnschrift SemiBold" panose="020B0502040204020203" pitchFamily="34" charset="0"/>
              </a:rPr>
              <a:t>into</a:t>
            </a:r>
            <a:r>
              <a:rPr lang="nl-NL" sz="2800" dirty="0">
                <a:latin typeface="Bahnschrift SemiBold" panose="020B0502040204020203" pitchFamily="34" charset="0"/>
              </a:rPr>
              <a:t> </a:t>
            </a:r>
            <a:r>
              <a:rPr lang="nl-NL" sz="2800" dirty="0" err="1">
                <a:latin typeface="Bahnschrift SemiBold" panose="020B0502040204020203" pitchFamily="34" charset="0"/>
              </a:rPr>
              <a:t>Channels</a:t>
            </a:r>
            <a:r>
              <a:rPr lang="nl-NL" sz="2800" dirty="0">
                <a:latin typeface="Bahnschrift SemiBold" panose="020B0502040204020203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37D65-FCA2-1F22-0CB1-57946CC0D2A6}"/>
              </a:ext>
            </a:extLst>
          </p:cNvPr>
          <p:cNvSpPr txBox="1"/>
          <p:nvPr/>
        </p:nvSpPr>
        <p:spPr>
          <a:xfrm>
            <a:off x="838889" y="3440430"/>
            <a:ext cx="457337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# plotting channels individually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cv2_imshow(blue)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cv2_imshow(green)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cv2_imshow(red)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 </a:t>
            </a:r>
          </a:p>
          <a:p>
            <a:r>
              <a:rPr lang="en-US" dirty="0">
                <a:latin typeface="Abadi Extra Light" panose="020B0204020104020204" pitchFamily="34" charset="0"/>
              </a:rPr>
              <a:t>cv2.waitKey(0)</a:t>
            </a:r>
          </a:p>
          <a:p>
            <a:r>
              <a:rPr lang="en-US" sz="1500" dirty="0">
                <a:latin typeface="Abadi Extra Light" panose="020B0204020104020204" pitchFamily="34" charset="0"/>
              </a:rPr>
              <a:t>cv2.destroyAllWindows()</a:t>
            </a:r>
            <a:endParaRPr lang="nl-NL" sz="15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40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15D9-0284-4B41-4471-6F8C6BF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11" y="1016187"/>
            <a:ext cx="7901580" cy="858600"/>
          </a:xfrm>
        </p:spPr>
        <p:txBody>
          <a:bodyPr/>
          <a:lstStyle/>
          <a:p>
            <a:r>
              <a:rPr lang="nl-NL" dirty="0">
                <a:latin typeface="Abadi" panose="020B0604020104020204" pitchFamily="34" charset="0"/>
              </a:rPr>
              <a:t>How </a:t>
            </a:r>
            <a:r>
              <a:rPr lang="nl-NL" dirty="0" err="1">
                <a:latin typeface="Abadi" panose="020B0604020104020204" pitchFamily="34" charset="0"/>
              </a:rPr>
              <a:t>to</a:t>
            </a:r>
            <a:r>
              <a:rPr lang="nl-NL" dirty="0">
                <a:latin typeface="Abadi" panose="020B0604020104020204" pitchFamily="34" charset="0"/>
              </a:rPr>
              <a:t> split images </a:t>
            </a:r>
            <a:r>
              <a:rPr lang="nl-NL" dirty="0" err="1">
                <a:latin typeface="Abadi" panose="020B0604020104020204" pitchFamily="34" charset="0"/>
              </a:rPr>
              <a:t>into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nl-NL" dirty="0" err="1">
                <a:latin typeface="Abadi" panose="020B0604020104020204" pitchFamily="34" charset="0"/>
              </a:rPr>
              <a:t>Channels</a:t>
            </a:r>
            <a:r>
              <a:rPr lang="nl-NL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71CEC-5D93-2970-9D11-39D42E88038C}"/>
              </a:ext>
            </a:extLst>
          </p:cNvPr>
          <p:cNvSpPr txBox="1"/>
          <p:nvPr/>
        </p:nvSpPr>
        <p:spPr>
          <a:xfrm>
            <a:off x="632460" y="2096302"/>
            <a:ext cx="5697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50" dirty="0">
                <a:latin typeface="Abadi Extra Light" panose="020B0204020104020204" pitchFamily="34" charset="0"/>
              </a:rPr>
              <a:t>#Creating blank </a:t>
            </a:r>
            <a:r>
              <a:rPr lang="nl-NL" sz="1350" dirty="0" err="1">
                <a:latin typeface="Abadi Extra Light" panose="020B0204020104020204" pitchFamily="34" charset="0"/>
              </a:rPr>
              <a:t>channels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with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shape</a:t>
            </a:r>
            <a:r>
              <a:rPr lang="nl-NL" sz="1350" dirty="0">
                <a:latin typeface="Abadi Extra Light" panose="020B0204020104020204" pitchFamily="34" charset="0"/>
              </a:rPr>
              <a:t> as </a:t>
            </a:r>
            <a:r>
              <a:rPr lang="nl-NL" sz="1350" dirty="0" err="1">
                <a:latin typeface="Abadi Extra Light" panose="020B0204020104020204" pitchFamily="34" charset="0"/>
              </a:rPr>
              <a:t>that</a:t>
            </a:r>
            <a:r>
              <a:rPr lang="nl-NL" sz="1350" dirty="0">
                <a:latin typeface="Abadi Extra Light" panose="020B0204020104020204" pitchFamily="34" charset="0"/>
              </a:rPr>
              <a:t> of </a:t>
            </a:r>
            <a:r>
              <a:rPr lang="nl-NL" sz="1350" dirty="0" err="1">
                <a:latin typeface="Abadi Extra Light" panose="020B0204020104020204" pitchFamily="34" charset="0"/>
              </a:rPr>
              <a:t>the</a:t>
            </a:r>
            <a:r>
              <a:rPr lang="nl-NL" sz="1350" dirty="0">
                <a:latin typeface="Abadi Extra Light" panose="020B0204020104020204" pitchFamily="34" charset="0"/>
              </a:rPr>
              <a:t> image</a:t>
            </a:r>
          </a:p>
          <a:p>
            <a:r>
              <a:rPr lang="nl-NL" sz="1350" dirty="0" err="1">
                <a:latin typeface="Abadi Extra Light" panose="020B0204020104020204" pitchFamily="34" charset="0"/>
              </a:rPr>
              <a:t>zeros</a:t>
            </a:r>
            <a:r>
              <a:rPr lang="nl-NL" sz="1350" dirty="0">
                <a:latin typeface="Abadi Extra Light" panose="020B0204020104020204" pitchFamily="34" charset="0"/>
              </a:rPr>
              <a:t> = </a:t>
            </a:r>
            <a:r>
              <a:rPr lang="nl-NL" sz="1350" dirty="0" err="1">
                <a:latin typeface="Abadi Extra Light" panose="020B0204020104020204" pitchFamily="34" charset="0"/>
              </a:rPr>
              <a:t>numpy.zeros</a:t>
            </a:r>
            <a:r>
              <a:rPr lang="nl-NL" sz="1350" dirty="0">
                <a:latin typeface="Abadi Extra Light" panose="020B0204020104020204" pitchFamily="34" charset="0"/>
              </a:rPr>
              <a:t>(</a:t>
            </a:r>
            <a:r>
              <a:rPr lang="nl-NL" sz="1350" dirty="0" err="1">
                <a:latin typeface="Abadi Extra Light" panose="020B0204020104020204" pitchFamily="34" charset="0"/>
              </a:rPr>
              <a:t>blue.shape</a:t>
            </a:r>
            <a:r>
              <a:rPr lang="nl-NL" sz="1350" dirty="0">
                <a:latin typeface="Abadi Extra Light" panose="020B0204020104020204" pitchFamily="34" charset="0"/>
              </a:rPr>
              <a:t>, numpy.uint8)</a:t>
            </a:r>
          </a:p>
          <a:p>
            <a:endParaRPr lang="nl-NL" sz="1350" dirty="0">
              <a:latin typeface="Abadi Extra Light" panose="020B0204020104020204" pitchFamily="34" charset="0"/>
            </a:endParaRPr>
          </a:p>
          <a:p>
            <a:endParaRPr lang="nl-NL" sz="1350" dirty="0">
              <a:latin typeface="Abadi Extra Light" panose="020B0204020104020204" pitchFamily="34" charset="0"/>
            </a:endParaRPr>
          </a:p>
          <a:p>
            <a:r>
              <a:rPr lang="nl-NL" sz="1350" dirty="0">
                <a:latin typeface="Abadi Extra Light" panose="020B0204020104020204" pitchFamily="34" charset="0"/>
              </a:rPr>
              <a:t># </a:t>
            </a:r>
            <a:r>
              <a:rPr lang="nl-NL" sz="1350" dirty="0" err="1">
                <a:latin typeface="Abadi Extra Light" panose="020B0204020104020204" pitchFamily="34" charset="0"/>
              </a:rPr>
              <a:t>merge</a:t>
            </a:r>
            <a:r>
              <a:rPr lang="nl-NL" sz="1350" dirty="0">
                <a:latin typeface="Abadi Extra Light" panose="020B0204020104020204" pitchFamily="34" charset="0"/>
              </a:rPr>
              <a:t> blank </a:t>
            </a:r>
            <a:r>
              <a:rPr lang="nl-NL" sz="1350" dirty="0" err="1">
                <a:latin typeface="Abadi Extra Light" panose="020B0204020104020204" pitchFamily="34" charset="0"/>
              </a:rPr>
              <a:t>channels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with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each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grayscale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channel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to</a:t>
            </a:r>
            <a:r>
              <a:rPr lang="nl-NL" sz="1350" dirty="0">
                <a:latin typeface="Abadi Extra Light" panose="020B0204020104020204" pitchFamily="34" charset="0"/>
              </a:rPr>
              <a:t> get </a:t>
            </a:r>
            <a:r>
              <a:rPr lang="nl-NL" sz="1350" dirty="0" err="1">
                <a:latin typeface="Abadi Extra Light" panose="020B0204020104020204" pitchFamily="34" charset="0"/>
              </a:rPr>
              <a:t>the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desired</a:t>
            </a:r>
            <a:r>
              <a:rPr lang="nl-NL" sz="1350" dirty="0">
                <a:latin typeface="Abadi Extra Light" panose="020B0204020104020204" pitchFamily="34" charset="0"/>
              </a:rPr>
              <a:t> </a:t>
            </a:r>
            <a:r>
              <a:rPr lang="nl-NL" sz="1350" dirty="0" err="1">
                <a:latin typeface="Abadi Extra Light" panose="020B0204020104020204" pitchFamily="34" charset="0"/>
              </a:rPr>
              <a:t>results</a:t>
            </a:r>
            <a:endParaRPr lang="nl-NL" sz="1350" dirty="0">
              <a:latin typeface="Abadi Extra Light" panose="020B0204020104020204" pitchFamily="34" charset="0"/>
            </a:endParaRPr>
          </a:p>
          <a:p>
            <a:r>
              <a:rPr lang="nl-NL" sz="1350" dirty="0" err="1">
                <a:latin typeface="Abadi Extra Light" panose="020B0204020104020204" pitchFamily="34" charset="0"/>
              </a:rPr>
              <a:t>blueBGR</a:t>
            </a:r>
            <a:r>
              <a:rPr lang="nl-NL" sz="1350" dirty="0">
                <a:latin typeface="Abadi Extra Light" panose="020B0204020104020204" pitchFamily="34" charset="0"/>
              </a:rPr>
              <a:t> = cv2.merge((</a:t>
            </a:r>
            <a:r>
              <a:rPr lang="nl-NL" sz="1350" dirty="0" err="1">
                <a:latin typeface="Abadi Extra Light" panose="020B0204020104020204" pitchFamily="34" charset="0"/>
              </a:rPr>
              <a:t>blue,zeros,zeros</a:t>
            </a:r>
            <a:r>
              <a:rPr lang="nl-NL" sz="1350" dirty="0">
                <a:latin typeface="Abadi Extra Light" panose="020B0204020104020204" pitchFamily="34" charset="0"/>
              </a:rPr>
              <a:t>))</a:t>
            </a:r>
          </a:p>
          <a:p>
            <a:r>
              <a:rPr lang="nl-NL" sz="1350" dirty="0" err="1">
                <a:latin typeface="Abadi Extra Light" panose="020B0204020104020204" pitchFamily="34" charset="0"/>
              </a:rPr>
              <a:t>greenBGR</a:t>
            </a:r>
            <a:r>
              <a:rPr lang="nl-NL" sz="1350" dirty="0">
                <a:latin typeface="Abadi Extra Light" panose="020B0204020104020204" pitchFamily="34" charset="0"/>
              </a:rPr>
              <a:t> = cv2.merge((</a:t>
            </a:r>
            <a:r>
              <a:rPr lang="nl-NL" sz="1350" dirty="0" err="1">
                <a:latin typeface="Abadi Extra Light" panose="020B0204020104020204" pitchFamily="34" charset="0"/>
              </a:rPr>
              <a:t>zeros,green,zeros</a:t>
            </a:r>
            <a:r>
              <a:rPr lang="nl-NL" sz="1350" dirty="0">
                <a:latin typeface="Abadi Extra Light" panose="020B0204020104020204" pitchFamily="34" charset="0"/>
              </a:rPr>
              <a:t>))</a:t>
            </a:r>
          </a:p>
          <a:p>
            <a:r>
              <a:rPr lang="nl-NL" sz="1350" dirty="0" err="1">
                <a:latin typeface="Abadi Extra Light" panose="020B0204020104020204" pitchFamily="34" charset="0"/>
              </a:rPr>
              <a:t>redBGR</a:t>
            </a:r>
            <a:r>
              <a:rPr lang="nl-NL" sz="1350" dirty="0">
                <a:latin typeface="Abadi Extra Light" panose="020B0204020104020204" pitchFamily="34" charset="0"/>
              </a:rPr>
              <a:t> = cv2.merge((</a:t>
            </a:r>
            <a:r>
              <a:rPr lang="nl-NL" sz="1350" dirty="0" err="1">
                <a:latin typeface="Abadi Extra Light" panose="020B0204020104020204" pitchFamily="34" charset="0"/>
              </a:rPr>
              <a:t>zeros,zeros,red</a:t>
            </a:r>
            <a:r>
              <a:rPr lang="nl-NL" sz="1350" dirty="0">
                <a:latin typeface="Abadi Extra Light" panose="020B0204020104020204" pitchFamily="34" charset="0"/>
              </a:rPr>
              <a:t>))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 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 # display images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cv2_imshow(</a:t>
            </a:r>
            <a:r>
              <a:rPr lang="nl-NL" sz="1350" dirty="0" err="1">
                <a:latin typeface="Abadi Extra Light" panose="020B0204020104020204" pitchFamily="34" charset="0"/>
              </a:rPr>
              <a:t>blueBGR</a:t>
            </a:r>
            <a:r>
              <a:rPr lang="nl-NL" sz="1350" dirty="0">
                <a:latin typeface="Abadi Extra Light" panose="020B0204020104020204" pitchFamily="34" charset="0"/>
              </a:rPr>
              <a:t>)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cv2_imshow(</a:t>
            </a:r>
            <a:r>
              <a:rPr lang="nl-NL" sz="1350" dirty="0" err="1">
                <a:latin typeface="Abadi Extra Light" panose="020B0204020104020204" pitchFamily="34" charset="0"/>
              </a:rPr>
              <a:t>greenBGR</a:t>
            </a:r>
            <a:r>
              <a:rPr lang="nl-NL" sz="1350" dirty="0">
                <a:latin typeface="Abadi Extra Light" panose="020B0204020104020204" pitchFamily="34" charset="0"/>
              </a:rPr>
              <a:t>)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cv2_imshow(</a:t>
            </a:r>
            <a:r>
              <a:rPr lang="nl-NL" sz="1350" dirty="0" err="1">
                <a:latin typeface="Abadi Extra Light" panose="020B0204020104020204" pitchFamily="34" charset="0"/>
              </a:rPr>
              <a:t>redBGR</a:t>
            </a:r>
            <a:r>
              <a:rPr lang="nl-NL" sz="1350" dirty="0">
                <a:latin typeface="Abadi Extra Light" panose="020B0204020104020204" pitchFamily="34" charset="0"/>
              </a:rPr>
              <a:t>)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 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cv2.waitKey(0)</a:t>
            </a:r>
          </a:p>
          <a:p>
            <a:r>
              <a:rPr lang="nl-NL" sz="1350" dirty="0">
                <a:latin typeface="Abadi Extra Light" panose="020B0204020104020204" pitchFamily="34" charset="0"/>
              </a:rPr>
              <a:t>cv2.destroyAllWindows()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A9E057-F4AE-BDC0-B43A-8B837296A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245" y="1990415"/>
            <a:ext cx="3307635" cy="36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62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954B-6D9F-3ABF-B83E-4D22A970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08690"/>
            <a:ext cx="7924440" cy="751950"/>
          </a:xfrm>
        </p:spPr>
        <p:txBody>
          <a:bodyPr/>
          <a:lstStyle/>
          <a:p>
            <a:r>
              <a:rPr lang="nl-NL" dirty="0">
                <a:latin typeface="Abadi" panose="020B0604020104020204" pitchFamily="34" charset="0"/>
              </a:rPr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B05A-767D-C616-720A-78944AE8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75880"/>
            <a:ext cx="7924440" cy="2931549"/>
          </a:xfrm>
        </p:spPr>
        <p:txBody>
          <a:bodyPr/>
          <a:lstStyle/>
          <a:p>
            <a:r>
              <a:rPr lang="nl-NL" dirty="0">
                <a:latin typeface="Abadi Extra Light" panose="020B0204020104020204" pitchFamily="34" charset="0"/>
              </a:rPr>
              <a:t>Open </a:t>
            </a:r>
            <a:r>
              <a:rPr lang="nl-NL" dirty="0" err="1">
                <a:latin typeface="Abadi Extra Light" panose="020B0204020104020204" pitchFamily="34" charset="0"/>
              </a:rPr>
              <a:t>the</a:t>
            </a:r>
            <a:r>
              <a:rPr lang="nl-NL" dirty="0">
                <a:latin typeface="Abadi Extra Light" panose="020B0204020104020204" pitchFamily="34" charset="0"/>
              </a:rPr>
              <a:t> GOOGLE COLAB notebook file (shared on </a:t>
            </a:r>
            <a:r>
              <a:rPr lang="nl-NL" dirty="0" err="1">
                <a:latin typeface="Abadi Extra Light" panose="020B0204020104020204" pitchFamily="34" charset="0"/>
              </a:rPr>
              <a:t>the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Moodle</a:t>
            </a:r>
            <a:r>
              <a:rPr lang="nl-NL">
                <a:latin typeface="Abadi Extra Light" panose="020B0204020104020204" pitchFamily="34" charset="0"/>
              </a:rPr>
              <a:t>) AND PRACTICE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8E10D-B5B3-91F6-AC98-CAFAA409BA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14803" r="5833" b="17793"/>
          <a:stretch/>
        </p:blipFill>
        <p:spPr>
          <a:xfrm>
            <a:off x="702128" y="829149"/>
            <a:ext cx="8098971" cy="4439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31EB9-552B-BD87-A53B-42DAF73A191A}"/>
              </a:ext>
            </a:extLst>
          </p:cNvPr>
          <p:cNvSpPr txBox="1"/>
          <p:nvPr/>
        </p:nvSpPr>
        <p:spPr>
          <a:xfrm>
            <a:off x="1197429" y="5464631"/>
            <a:ext cx="7456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AI | Free Full-Text | Application of YOLOv8 and Detectron2 for Bullet Hole Detection and Score Calculation from Shooting Cards (mdpi.com)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81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C803-E433-A1D6-C478-B78B07B3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>
                <a:latin typeface="Abadi" panose="020B0604020104020204" pitchFamily="34" charset="0"/>
              </a:rPr>
              <a:t>Python Libraries </a:t>
            </a:r>
            <a:br>
              <a:rPr lang="nl-NL" sz="3600" dirty="0">
                <a:latin typeface="Abadi" panose="020B0604020104020204" pitchFamily="34" charset="0"/>
              </a:rPr>
            </a:br>
            <a:r>
              <a:rPr lang="nl-NL" sz="3600" dirty="0">
                <a:latin typeface="Abadi" panose="020B0604020104020204" pitchFamily="34" charset="0"/>
              </a:rPr>
              <a:t>(Image Processing)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FF003-1C27-AF44-4295-DCC89298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17" y="2144607"/>
            <a:ext cx="8100251" cy="42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0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5370-3065-4A66-8135-EB16588A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480"/>
            <a:ext cx="7771680" cy="798080"/>
          </a:xfrm>
        </p:spPr>
        <p:txBody>
          <a:bodyPr/>
          <a:lstStyle/>
          <a:p>
            <a:pPr algn="ctr"/>
            <a:r>
              <a:rPr lang="nl-NL" dirty="0">
                <a:latin typeface="Bahnschrift SemiBold" panose="020B0502040204020203" pitchFamily="34" charset="0"/>
              </a:rPr>
              <a:t>Big Data &amp; Types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72D62-C158-4B42-AD40-26DF2AF739C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6249" y="1654140"/>
            <a:ext cx="4268912" cy="1654139"/>
          </a:xfrm>
        </p:spPr>
        <p:txBody>
          <a:bodyPr/>
          <a:lstStyle/>
          <a:p>
            <a:pPr marL="0" indent="0">
              <a:buNone/>
            </a:pPr>
            <a:r>
              <a:rPr lang="nl-NL" sz="2000" u="sng" dirty="0" err="1">
                <a:solidFill>
                  <a:schemeClr val="tx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Structured</a:t>
            </a:r>
            <a:r>
              <a:rPr lang="nl-NL" sz="2000" u="sng" dirty="0">
                <a:solidFill>
                  <a:schemeClr val="tx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Data (10%)</a:t>
            </a:r>
          </a:p>
          <a:p>
            <a:pPr>
              <a:lnSpc>
                <a:spcPct val="100000"/>
              </a:lnSpc>
            </a:pPr>
            <a:r>
              <a:rPr lang="nl-NL" sz="1800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Data </a:t>
            </a:r>
            <a:r>
              <a:rPr lang="nl-NL" sz="1800" dirty="0" err="1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stored</a:t>
            </a:r>
            <a:r>
              <a:rPr lang="nl-NL" sz="1800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in </a:t>
            </a:r>
            <a:r>
              <a:rPr lang="nl-NL" sz="1800" dirty="0" err="1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rows</a:t>
            </a:r>
            <a:r>
              <a:rPr lang="nl-NL" sz="1800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nl-NL" sz="1800" dirty="0" err="1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and</a:t>
            </a:r>
            <a:r>
              <a:rPr lang="nl-NL" sz="1800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columns</a:t>
            </a:r>
          </a:p>
          <a:p>
            <a:pPr>
              <a:lnSpc>
                <a:spcPct val="100000"/>
              </a:lnSpc>
            </a:pPr>
            <a:r>
              <a:rPr lang="nl-NL" sz="1800" dirty="0" err="1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Numerical</a:t>
            </a:r>
            <a:endParaRPr lang="nl-NL" sz="1800" dirty="0">
              <a:solidFill>
                <a:schemeClr val="accent2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endParaRPr lang="nl-NL" sz="40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D5D4C88-6020-4292-B944-FE218CB60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854" y="3052388"/>
            <a:ext cx="6947471" cy="3630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0925EF-2B2B-4A9B-AA9E-86603E717F44}"/>
              </a:ext>
            </a:extLst>
          </p:cNvPr>
          <p:cNvSpPr/>
          <p:nvPr/>
        </p:nvSpPr>
        <p:spPr>
          <a:xfrm>
            <a:off x="5255232" y="1580727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000" u="sng" dirty="0" err="1">
                <a:solidFill>
                  <a:schemeClr val="tx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Unstructured</a:t>
            </a:r>
            <a:r>
              <a:rPr lang="nl-NL" sz="2000" u="sng" dirty="0">
                <a:solidFill>
                  <a:schemeClr val="tx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Data (90%)</a:t>
            </a:r>
            <a:endParaRPr lang="nl-NL" sz="1600" u="sng" dirty="0">
              <a:solidFill>
                <a:schemeClr val="accent2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accent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  Document</a:t>
            </a:r>
          </a:p>
        </p:txBody>
      </p:sp>
    </p:spTree>
    <p:extLst>
      <p:ext uri="{BB962C8B-B14F-4D97-AF65-F5344CB8AC3E}">
        <p14:creationId xmlns:p14="http://schemas.microsoft.com/office/powerpoint/2010/main" val="412183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D251-914D-4A7E-B415-F3BE862E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16" y="588932"/>
            <a:ext cx="7771680" cy="787805"/>
          </a:xfrm>
        </p:spPr>
        <p:txBody>
          <a:bodyPr/>
          <a:lstStyle/>
          <a:p>
            <a:pPr algn="ctr"/>
            <a:r>
              <a:rPr lang="nl-NL" sz="4000" dirty="0" err="1">
                <a:latin typeface="Bahnschrift SemiBold" panose="020B0502040204020203" pitchFamily="34" charset="0"/>
              </a:rPr>
              <a:t>Why</a:t>
            </a:r>
            <a:r>
              <a:rPr lang="nl-NL" sz="4000" dirty="0">
                <a:latin typeface="Bahnschrift SemiBold" panose="020B0502040204020203" pitchFamily="34" charset="0"/>
              </a:rPr>
              <a:t> do we </a:t>
            </a:r>
            <a:r>
              <a:rPr lang="nl-NL" sz="4000" dirty="0" err="1">
                <a:latin typeface="Bahnschrift SemiBold" panose="020B0502040204020203" pitchFamily="34" charset="0"/>
              </a:rPr>
              <a:t>need</a:t>
            </a:r>
            <a:r>
              <a:rPr lang="nl-NL" sz="4000" dirty="0">
                <a:latin typeface="Bahnschrift SemiBold" panose="020B0502040204020203" pitchFamily="34" charset="0"/>
              </a:rPr>
              <a:t> Digital Images?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3DE2-E30F-41C9-9B08-61588875B9C1}"/>
              </a:ext>
            </a:extLst>
          </p:cNvPr>
          <p:cNvSpPr/>
          <p:nvPr/>
        </p:nvSpPr>
        <p:spPr>
          <a:xfrm>
            <a:off x="811659" y="0"/>
            <a:ext cx="8111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3B3835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 picture is worth a thousand words! </a:t>
            </a:r>
            <a:endParaRPr lang="nl-NL" sz="28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1" name="Picture 10" descr="A close up of a flower&#10;&#10;Description automatically generated">
            <a:extLst>
              <a:ext uri="{FF2B5EF4-FFF2-40B4-BE49-F238E27FC236}">
                <a16:creationId xmlns:a16="http://schemas.microsoft.com/office/drawing/2014/main" id="{F6692C8B-C404-471C-847F-0199FF1750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3298" r="2673" b="2012"/>
          <a:stretch/>
        </p:blipFill>
        <p:spPr>
          <a:xfrm>
            <a:off x="4777483" y="3472664"/>
            <a:ext cx="4366517" cy="3385336"/>
          </a:xfrm>
          <a:prstGeom prst="rect">
            <a:avLst/>
          </a:prstGeom>
        </p:spPr>
      </p:pic>
      <p:pic>
        <p:nvPicPr>
          <p:cNvPr id="7" name="Picture 6" descr="A picture containing pink, sitting, red, old&#10;&#10;Description automatically generated">
            <a:extLst>
              <a:ext uri="{FF2B5EF4-FFF2-40B4-BE49-F238E27FC236}">
                <a16:creationId xmlns:a16="http://schemas.microsoft.com/office/drawing/2014/main" id="{0A8F88DF-6856-414C-B37A-B4F9B7F5F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t="6520" r="4339" b="8263"/>
          <a:stretch/>
        </p:blipFill>
        <p:spPr>
          <a:xfrm>
            <a:off x="647272" y="1366463"/>
            <a:ext cx="4510355" cy="23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5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D4BA-AB68-43B3-95D1-8539F579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30" y="701948"/>
            <a:ext cx="7771680" cy="1142280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Why do we process Images?</a:t>
            </a:r>
            <a:br>
              <a:rPr lang="en-US" b="1" dirty="0">
                <a:latin typeface="Bahnschrift SemiBold" panose="020B0502040204020203" pitchFamily="34" charset="0"/>
              </a:rPr>
            </a:br>
            <a:endParaRPr lang="nl-NL" dirty="0">
              <a:latin typeface="Bahnschrift SemiBold" panose="020B0502040204020203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845C-C3BE-40A4-A4CD-F780BB65886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150" y="3268934"/>
            <a:ext cx="8090899" cy="14674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Digital image processing focuses on two major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Improvement of pictorial information for human interpretation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Processing of image data for storage, transmission and representation for autonomous machine perception</a:t>
            </a:r>
          </a:p>
          <a:p>
            <a:endParaRPr 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Image data needs to be analyzed automatically</a:t>
            </a:r>
          </a:p>
          <a:p>
            <a:pPr marL="914400" lvl="2" indent="0">
              <a:buNone/>
            </a:pPr>
            <a:r>
              <a:rPr lang="en-US" sz="1600" dirty="0">
                <a:latin typeface="Cavolini" panose="03000502040302020204" pitchFamily="66" charset="0"/>
                <a:cs typeface="Cavolini" panose="03000502040302020204" pitchFamily="66" charset="0"/>
              </a:rPr>
              <a:t>Reduce the burden of human operators by teaching a computer to see </a:t>
            </a:r>
            <a:endParaRPr lang="en-US" sz="11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Enhance and restore images</a:t>
            </a:r>
            <a:r>
              <a:rPr 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pPr marL="914400" lvl="1"/>
            <a:r>
              <a:rPr lang="en-US" sz="1600" dirty="0">
                <a:latin typeface="Cavolini" panose="03000502040302020204" pitchFamily="66" charset="0"/>
                <a:cs typeface="Cavolini" panose="03000502040302020204" pitchFamily="66" charset="0"/>
              </a:rPr>
              <a:t>Remove scratches from an old movie, Improve visibility of tumor in a radiograph</a:t>
            </a:r>
          </a:p>
          <a:p>
            <a:r>
              <a:rPr lang="en-US" sz="28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Extract information from images </a:t>
            </a:r>
          </a:p>
          <a:p>
            <a:pPr marL="914400" lvl="2" indent="0">
              <a:buNone/>
            </a:pPr>
            <a:r>
              <a:rPr lang="en-US" sz="1600" dirty="0">
                <a:latin typeface="Cavolini" panose="03000502040302020204" pitchFamily="66" charset="0"/>
                <a:cs typeface="Cavolini" panose="03000502040302020204" pitchFamily="66" charset="0"/>
              </a:rPr>
              <a:t>Read the ZIP code on a letter</a:t>
            </a:r>
            <a:endParaRPr lang="nl-NL" sz="16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3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234F-898D-4887-ABAE-75146891E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56" y="760289"/>
            <a:ext cx="8373437" cy="1684961"/>
          </a:xfrm>
        </p:spPr>
        <p:txBody>
          <a:bodyPr/>
          <a:lstStyle/>
          <a:p>
            <a:r>
              <a:rPr lang="en-US" sz="4000" b="1" dirty="0">
                <a:latin typeface="Bahnschrift SemiBold" panose="020B0502040204020203" pitchFamily="34" charset="0"/>
              </a:rPr>
              <a:t>Digital Image?</a:t>
            </a:r>
            <a:br>
              <a:rPr lang="en-US" sz="4000" b="1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Two-dimensional array of numbers</a:t>
            </a:r>
            <a:br>
              <a:rPr lang="en-US" sz="3200" dirty="0">
                <a:latin typeface="Bahnschrift SemiBold" panose="020B0502040204020203" pitchFamily="34" charset="0"/>
              </a:rPr>
            </a:br>
            <a:r>
              <a:rPr lang="en-US" sz="3200" dirty="0">
                <a:latin typeface="Bahnschrift SemiBold" panose="020B0502040204020203" pitchFamily="34" charset="0"/>
              </a:rPr>
              <a:t>f(</a:t>
            </a:r>
            <a:r>
              <a:rPr lang="en-US" sz="3200" dirty="0" err="1">
                <a:latin typeface="Bahnschrift SemiBold" panose="020B0502040204020203" pitchFamily="34" charset="0"/>
              </a:rPr>
              <a:t>x,y</a:t>
            </a:r>
            <a:r>
              <a:rPr lang="en-US" sz="3200" dirty="0">
                <a:latin typeface="Bahnschrift SemiBold" panose="020B0502040204020203" pitchFamily="34" charset="0"/>
              </a:rPr>
              <a:t>)</a:t>
            </a:r>
            <a:br>
              <a:rPr lang="en-US" sz="3200" b="1" dirty="0"/>
            </a:br>
            <a:endParaRPr lang="nl-NL" sz="4000" dirty="0"/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1E72DCA8-3583-4AC2-8F1F-F80E57FE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7" y="2434976"/>
            <a:ext cx="5054767" cy="220401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9F4864-CA11-421E-BC1C-B66BB952F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90" y="1866632"/>
            <a:ext cx="3124720" cy="45341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50A383-387C-4F95-9FE5-78C9E8BA0389}"/>
              </a:ext>
            </a:extLst>
          </p:cNvPr>
          <p:cNvSpPr/>
          <p:nvPr/>
        </p:nvSpPr>
        <p:spPr>
          <a:xfrm>
            <a:off x="770561" y="4962418"/>
            <a:ext cx="48956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Grayscale</a:t>
            </a:r>
            <a:r>
              <a:rPr lang="en-US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images</a:t>
            </a:r>
            <a:r>
              <a:rPr lang="en-US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, 8-bit data </a:t>
            </a:r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value</a:t>
            </a:r>
            <a:r>
              <a:rPr lang="en-US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(with a range of 0 to 255) or a 16-bit data </a:t>
            </a:r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value</a:t>
            </a:r>
            <a:r>
              <a:rPr lang="en-US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(with a range of 0 to 65535).</a:t>
            </a:r>
          </a:p>
          <a:p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Color images</a:t>
            </a:r>
            <a:r>
              <a:rPr lang="en-US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, 8-bit, 16-bit, 24- bit, and 30-bit </a:t>
            </a:r>
            <a:r>
              <a:rPr lang="en-US" b="1" dirty="0">
                <a:solidFill>
                  <a:srgbClr val="222222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colors</a:t>
            </a:r>
            <a:endParaRPr lang="nl-NL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8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B29D386EC76B43BC4513FCC57C7E52" ma:contentTypeVersion="13" ma:contentTypeDescription="Create a new document." ma:contentTypeScope="" ma:versionID="8407f6b5678b913e7dbd71fcc8547e2b">
  <xsd:schema xmlns:xsd="http://www.w3.org/2001/XMLSchema" xmlns:xs="http://www.w3.org/2001/XMLSchema" xmlns:p="http://schemas.microsoft.com/office/2006/metadata/properties" xmlns:ns3="8a7c0a5a-ebab-40c0-b2be-20bf08d7f3d4" xmlns:ns4="e6ec834d-37b4-4800-9a2b-4b4e65ee9fcd" targetNamespace="http://schemas.microsoft.com/office/2006/metadata/properties" ma:root="true" ma:fieldsID="f6e6b5310a8ef3ae9efceff682846da9" ns3:_="" ns4:_="">
    <xsd:import namespace="8a7c0a5a-ebab-40c0-b2be-20bf08d7f3d4"/>
    <xsd:import namespace="e6ec834d-37b4-4800-9a2b-4b4e65ee9f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c0a5a-ebab-40c0-b2be-20bf08d7f3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ec834d-37b4-4800-9a2b-4b4e65ee9fc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6CEF47-A5DB-40E2-AB6C-E23C1C2DCB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2A996F-4D4D-462B-9A30-7154B8965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7c0a5a-ebab-40c0-b2be-20bf08d7f3d4"/>
    <ds:schemaRef ds:uri="e6ec834d-37b4-4800-9a2b-4b4e65ee9f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68525B-14FA-418D-B668-CB2E6A2AD0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31474</TotalTime>
  <Words>1488</Words>
  <Application>Microsoft Office PowerPoint</Application>
  <PresentationFormat>On-screen Show (4:3)</PresentationFormat>
  <Paragraphs>182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Abadi</vt:lpstr>
      <vt:lpstr>Abadi Extra Light</vt:lpstr>
      <vt:lpstr>Aptos</vt:lpstr>
      <vt:lpstr>Arial</vt:lpstr>
      <vt:lpstr>Bahnschrift SemiBold</vt:lpstr>
      <vt:lpstr>Bahnschrift SemiLight Condensed</vt:lpstr>
      <vt:lpstr>Cavolini</vt:lpstr>
      <vt:lpstr>Courier New</vt:lpstr>
      <vt:lpstr>Daytona Condensed Light</vt:lpstr>
      <vt:lpstr>Symbol</vt:lpstr>
      <vt:lpstr>Verdana Pro Cond Light</vt:lpstr>
      <vt:lpstr>Wingdings</vt:lpstr>
      <vt:lpstr>Office Theme</vt:lpstr>
      <vt:lpstr>Office Theme</vt:lpstr>
      <vt:lpstr>PowerPoint Presentation</vt:lpstr>
      <vt:lpstr>Weekly Schedule</vt:lpstr>
      <vt:lpstr>Computer Vision-I   Exam</vt:lpstr>
      <vt:lpstr>PowerPoint Presentation</vt:lpstr>
      <vt:lpstr>Python Libraries  (Image Processing)</vt:lpstr>
      <vt:lpstr>Big Data &amp; Types</vt:lpstr>
      <vt:lpstr>Why do we need Digital Images?</vt:lpstr>
      <vt:lpstr>Why do we process Images? </vt:lpstr>
      <vt:lpstr>Digital Image? Two-dimensional array of numbers f(x,y) </vt:lpstr>
      <vt:lpstr>Guess!</vt:lpstr>
      <vt:lpstr>Image Processing  RGB Vs BGR </vt:lpstr>
      <vt:lpstr>Image Processing Phases </vt:lpstr>
      <vt:lpstr>Image Enhancement</vt:lpstr>
      <vt:lpstr>Image Enhancement</vt:lpstr>
      <vt:lpstr>Image Enhancement</vt:lpstr>
      <vt:lpstr>PowerPoint Presentation</vt:lpstr>
      <vt:lpstr>Image Enhancement</vt:lpstr>
      <vt:lpstr>Image Enhancement</vt:lpstr>
      <vt:lpstr>Image Enhancement</vt:lpstr>
      <vt:lpstr>Multiresolution Processing</vt:lpstr>
      <vt:lpstr>Image Resolution</vt:lpstr>
      <vt:lpstr>Image Binarization</vt:lpstr>
      <vt:lpstr>Image Processing  Filter Vs Kernel  </vt:lpstr>
      <vt:lpstr>PowerPoint Presentation</vt:lpstr>
      <vt:lpstr>Morphological Processing (Erosion &amp; Dilation) Morphological image processing is a collection of non-linear operations related to the shape or morphology of features in an image</vt:lpstr>
      <vt:lpstr>Morphological Processing (Erosion &amp; Dilation)</vt:lpstr>
      <vt:lpstr>Morphological Processing (Erosion &amp; Dilation) How to erode and dilate in python?</vt:lpstr>
      <vt:lpstr>Morphological Processing (Opening &amp; Closing)</vt:lpstr>
      <vt:lpstr>Morphological Processing (Opening &amp; Closing) </vt:lpstr>
      <vt:lpstr>How to split image into Channels?</vt:lpstr>
      <vt:lpstr>PowerPoint Presentation</vt:lpstr>
      <vt:lpstr>How to split images into Channels?</vt:lpstr>
      <vt:lpstr>Activity</vt:lpstr>
    </vt:vector>
  </TitlesOfParts>
  <Company>Medisch Centrum Alkmaar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BASISCURSUS SPSS MCA   docent: Tjeerd van der Ploeg</dc:title>
  <dc:subject/>
  <dc:creator>MCA</dc:creator>
  <dc:description/>
  <cp:lastModifiedBy>Butt, Marya</cp:lastModifiedBy>
  <cp:revision>173</cp:revision>
  <dcterms:created xsi:type="dcterms:W3CDTF">2002-10-24T08:54:43Z</dcterms:created>
  <dcterms:modified xsi:type="dcterms:W3CDTF">2025-04-24T06:55:20Z</dcterms:modified>
  <dc:language>nl-NL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Medisch Centrum Alkmaar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Diavoorstelling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24</vt:i4>
  </property>
  <property fmtid="{D5CDD505-2E9C-101B-9397-08002B2CF9AE}" pid="13" name="ContentTypeId">
    <vt:lpwstr>0x01010066B29D386EC76B43BC4513FCC57C7E52</vt:lpwstr>
  </property>
</Properties>
</file>