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8" r:id="rId5"/>
    <p:sldId id="278" r:id="rId6"/>
    <p:sldId id="347" r:id="rId7"/>
    <p:sldId id="355" r:id="rId8"/>
    <p:sldId id="339" r:id="rId9"/>
    <p:sldId id="346" r:id="rId10"/>
    <p:sldId id="340" r:id="rId11"/>
    <p:sldId id="341" r:id="rId12"/>
    <p:sldId id="342" r:id="rId13"/>
    <p:sldId id="343" r:id="rId14"/>
    <p:sldId id="344" r:id="rId15"/>
    <p:sldId id="345" r:id="rId16"/>
    <p:sldId id="348" r:id="rId17"/>
    <p:sldId id="349" r:id="rId18"/>
    <p:sldId id="350" r:id="rId19"/>
    <p:sldId id="351" r:id="rId20"/>
    <p:sldId id="352" r:id="rId21"/>
    <p:sldId id="354" r:id="rId22"/>
    <p:sldId id="33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F3AFE7-DA13-3740-AE9D-CB438AF6A839}">
          <p14:sldIdLst>
            <p14:sldId id="258"/>
            <p14:sldId id="278"/>
            <p14:sldId id="347"/>
            <p14:sldId id="355"/>
            <p14:sldId id="339"/>
            <p14:sldId id="346"/>
            <p14:sldId id="340"/>
            <p14:sldId id="341"/>
            <p14:sldId id="342"/>
            <p14:sldId id="343"/>
            <p14:sldId id="344"/>
            <p14:sldId id="345"/>
            <p14:sldId id="348"/>
            <p14:sldId id="349"/>
            <p14:sldId id="350"/>
            <p14:sldId id="351"/>
            <p14:sldId id="352"/>
            <p14:sldId id="354"/>
            <p14:sldId id="337"/>
          </p14:sldIdLst>
        </p14:section>
        <p14:section name="Untitled Section" id="{63D78F04-1F11-C34A-AE6D-37496C0091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ussef Ennali" initials="YE" lastIdx="0" clrIdx="0">
    <p:extLst>
      <p:ext uri="{19B8F6BF-5375-455C-9EA6-DF929625EA0E}">
        <p15:presenceInfo xmlns:p15="http://schemas.microsoft.com/office/powerpoint/2012/main" userId="S::youssef@b21s.nl::0314af46-4b9b-4897-9414-ca9b9f3df4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216"/>
    <p:restoredTop sz="93843"/>
  </p:normalViewPr>
  <p:slideViewPr>
    <p:cSldViewPr snapToGrid="0" snapToObjects="1">
      <p:cViewPr varScale="1">
        <p:scale>
          <a:sx n="76" d="100"/>
          <a:sy n="76" d="100"/>
        </p:scale>
        <p:origin x="216" y="3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61" d="100"/>
          <a:sy n="61" d="100"/>
        </p:scale>
        <p:origin x="3832" y="2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0C8DC6-EDF7-F645-A77B-433F3990207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CEF0E75-D1D4-AC4E-B568-FBDA4D0D9E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CE1562-B200-BA45-8DB0-AFF39E8C5D79}" type="datetimeFigureOut">
              <a:rPr lang="en-US" smtClean="0"/>
              <a:t>2/8/23</a:t>
            </a:fld>
            <a:endParaRPr lang="en-US"/>
          </a:p>
        </p:txBody>
      </p:sp>
      <p:sp>
        <p:nvSpPr>
          <p:cNvPr id="4" name="Footer Placeholder 3">
            <a:extLst>
              <a:ext uri="{FF2B5EF4-FFF2-40B4-BE49-F238E27FC236}">
                <a16:creationId xmlns:a16="http://schemas.microsoft.com/office/drawing/2014/main" id="{0A16791E-A18F-E944-977A-964ABD4F34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758D202-2FA6-C74A-905D-FF1C923136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B12424-0053-2D40-A124-3FCA84851960}" type="slidenum">
              <a:rPr lang="en-US" smtClean="0"/>
              <a:t>‹#›</a:t>
            </a:fld>
            <a:endParaRPr lang="en-US"/>
          </a:p>
        </p:txBody>
      </p:sp>
    </p:spTree>
    <p:extLst>
      <p:ext uri="{BB962C8B-B14F-4D97-AF65-F5344CB8AC3E}">
        <p14:creationId xmlns:p14="http://schemas.microsoft.com/office/powerpoint/2010/main" val="2211329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A01B82-25CD-E449-8734-6F6568AD3D1E}" type="datetimeFigureOut">
              <a:rPr lang="en-US" smtClean="0"/>
              <a:t>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0DD992-354A-EB4A-9EDC-BCE6BD164319}" type="slidenum">
              <a:rPr lang="en-US" smtClean="0"/>
              <a:t>‹#›</a:t>
            </a:fld>
            <a:endParaRPr lang="en-US"/>
          </a:p>
        </p:txBody>
      </p:sp>
    </p:spTree>
    <p:extLst>
      <p:ext uri="{BB962C8B-B14F-4D97-AF65-F5344CB8AC3E}">
        <p14:creationId xmlns:p14="http://schemas.microsoft.com/office/powerpoint/2010/main" val="3310934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2</a:t>
            </a:fld>
            <a:endParaRPr lang="en-US"/>
          </a:p>
        </p:txBody>
      </p:sp>
    </p:spTree>
    <p:extLst>
      <p:ext uri="{BB962C8B-B14F-4D97-AF65-F5344CB8AC3E}">
        <p14:creationId xmlns:p14="http://schemas.microsoft.com/office/powerpoint/2010/main" val="3946355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11</a:t>
            </a:fld>
            <a:endParaRPr lang="en-US"/>
          </a:p>
        </p:txBody>
      </p:sp>
    </p:spTree>
    <p:extLst>
      <p:ext uri="{BB962C8B-B14F-4D97-AF65-F5344CB8AC3E}">
        <p14:creationId xmlns:p14="http://schemas.microsoft.com/office/powerpoint/2010/main" val="1210102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12</a:t>
            </a:fld>
            <a:endParaRPr lang="en-US"/>
          </a:p>
        </p:txBody>
      </p:sp>
    </p:spTree>
    <p:extLst>
      <p:ext uri="{BB962C8B-B14F-4D97-AF65-F5344CB8AC3E}">
        <p14:creationId xmlns:p14="http://schemas.microsoft.com/office/powerpoint/2010/main" val="35834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13</a:t>
            </a:fld>
            <a:endParaRPr lang="en-US"/>
          </a:p>
        </p:txBody>
      </p:sp>
    </p:spTree>
    <p:extLst>
      <p:ext uri="{BB962C8B-B14F-4D97-AF65-F5344CB8AC3E}">
        <p14:creationId xmlns:p14="http://schemas.microsoft.com/office/powerpoint/2010/main" val="738253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14</a:t>
            </a:fld>
            <a:endParaRPr lang="en-US"/>
          </a:p>
        </p:txBody>
      </p:sp>
    </p:spTree>
    <p:extLst>
      <p:ext uri="{BB962C8B-B14F-4D97-AF65-F5344CB8AC3E}">
        <p14:creationId xmlns:p14="http://schemas.microsoft.com/office/powerpoint/2010/main" val="24045648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15</a:t>
            </a:fld>
            <a:endParaRPr lang="en-US"/>
          </a:p>
        </p:txBody>
      </p:sp>
    </p:spTree>
    <p:extLst>
      <p:ext uri="{BB962C8B-B14F-4D97-AF65-F5344CB8AC3E}">
        <p14:creationId xmlns:p14="http://schemas.microsoft.com/office/powerpoint/2010/main" val="1170161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16</a:t>
            </a:fld>
            <a:endParaRPr lang="en-US"/>
          </a:p>
        </p:txBody>
      </p:sp>
    </p:spTree>
    <p:extLst>
      <p:ext uri="{BB962C8B-B14F-4D97-AF65-F5344CB8AC3E}">
        <p14:creationId xmlns:p14="http://schemas.microsoft.com/office/powerpoint/2010/main" val="475989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17</a:t>
            </a:fld>
            <a:endParaRPr lang="en-US"/>
          </a:p>
        </p:txBody>
      </p:sp>
    </p:spTree>
    <p:extLst>
      <p:ext uri="{BB962C8B-B14F-4D97-AF65-F5344CB8AC3E}">
        <p14:creationId xmlns:p14="http://schemas.microsoft.com/office/powerpoint/2010/main" val="36933130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18</a:t>
            </a:fld>
            <a:endParaRPr lang="en-US"/>
          </a:p>
        </p:txBody>
      </p:sp>
    </p:spTree>
    <p:extLst>
      <p:ext uri="{BB962C8B-B14F-4D97-AF65-F5344CB8AC3E}">
        <p14:creationId xmlns:p14="http://schemas.microsoft.com/office/powerpoint/2010/main" val="3201719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19</a:t>
            </a:fld>
            <a:endParaRPr lang="en-US"/>
          </a:p>
        </p:txBody>
      </p:sp>
    </p:spTree>
    <p:extLst>
      <p:ext uri="{BB962C8B-B14F-4D97-AF65-F5344CB8AC3E}">
        <p14:creationId xmlns:p14="http://schemas.microsoft.com/office/powerpoint/2010/main" val="127858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3</a:t>
            </a:fld>
            <a:endParaRPr lang="en-US"/>
          </a:p>
        </p:txBody>
      </p:sp>
    </p:spTree>
    <p:extLst>
      <p:ext uri="{BB962C8B-B14F-4D97-AF65-F5344CB8AC3E}">
        <p14:creationId xmlns:p14="http://schemas.microsoft.com/office/powerpoint/2010/main" val="3561054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4</a:t>
            </a:fld>
            <a:endParaRPr lang="en-US"/>
          </a:p>
        </p:txBody>
      </p:sp>
    </p:spTree>
    <p:extLst>
      <p:ext uri="{BB962C8B-B14F-4D97-AF65-F5344CB8AC3E}">
        <p14:creationId xmlns:p14="http://schemas.microsoft.com/office/powerpoint/2010/main" val="2403215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5</a:t>
            </a:fld>
            <a:endParaRPr lang="en-US"/>
          </a:p>
        </p:txBody>
      </p:sp>
    </p:spTree>
    <p:extLst>
      <p:ext uri="{BB962C8B-B14F-4D97-AF65-F5344CB8AC3E}">
        <p14:creationId xmlns:p14="http://schemas.microsoft.com/office/powerpoint/2010/main" val="245776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6</a:t>
            </a:fld>
            <a:endParaRPr lang="en-US"/>
          </a:p>
        </p:txBody>
      </p:sp>
    </p:spTree>
    <p:extLst>
      <p:ext uri="{BB962C8B-B14F-4D97-AF65-F5344CB8AC3E}">
        <p14:creationId xmlns:p14="http://schemas.microsoft.com/office/powerpoint/2010/main" val="2933223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7</a:t>
            </a:fld>
            <a:endParaRPr lang="en-US"/>
          </a:p>
        </p:txBody>
      </p:sp>
    </p:spTree>
    <p:extLst>
      <p:ext uri="{BB962C8B-B14F-4D97-AF65-F5344CB8AC3E}">
        <p14:creationId xmlns:p14="http://schemas.microsoft.com/office/powerpoint/2010/main" val="2769554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8</a:t>
            </a:fld>
            <a:endParaRPr lang="en-US"/>
          </a:p>
        </p:txBody>
      </p:sp>
    </p:spTree>
    <p:extLst>
      <p:ext uri="{BB962C8B-B14F-4D97-AF65-F5344CB8AC3E}">
        <p14:creationId xmlns:p14="http://schemas.microsoft.com/office/powerpoint/2010/main" val="4124723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9</a:t>
            </a:fld>
            <a:endParaRPr lang="en-US"/>
          </a:p>
        </p:txBody>
      </p:sp>
    </p:spTree>
    <p:extLst>
      <p:ext uri="{BB962C8B-B14F-4D97-AF65-F5344CB8AC3E}">
        <p14:creationId xmlns:p14="http://schemas.microsoft.com/office/powerpoint/2010/main" val="228555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170DD992-354A-EB4A-9EDC-BCE6BD164319}" type="slidenum">
              <a:rPr lang="en-US" smtClean="0"/>
              <a:t>10</a:t>
            </a:fld>
            <a:endParaRPr lang="en-US"/>
          </a:p>
        </p:txBody>
      </p:sp>
    </p:spTree>
    <p:extLst>
      <p:ext uri="{BB962C8B-B14F-4D97-AF65-F5344CB8AC3E}">
        <p14:creationId xmlns:p14="http://schemas.microsoft.com/office/powerpoint/2010/main" val="3430219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CFFC-AA1F-D044-909C-A148813C58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84C436-5260-C449-940A-3083E25AB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37FB61-4F4C-C84D-94BA-FCD44C198F43}"/>
              </a:ext>
            </a:extLst>
          </p:cNvPr>
          <p:cNvSpPr>
            <a:spLocks noGrp="1"/>
          </p:cNvSpPr>
          <p:nvPr>
            <p:ph type="dt" sz="half" idx="10"/>
          </p:nvPr>
        </p:nvSpPr>
        <p:spPr/>
        <p:txBody>
          <a:bodyPr/>
          <a:lstStyle/>
          <a:p>
            <a:fld id="{782D2024-572B-C44A-9AEF-8C0E4D744EBD}" type="datetimeFigureOut">
              <a:rPr lang="en-US" smtClean="0"/>
              <a:t>2/8/23</a:t>
            </a:fld>
            <a:endParaRPr lang="en-US"/>
          </a:p>
        </p:txBody>
      </p:sp>
      <p:sp>
        <p:nvSpPr>
          <p:cNvPr id="5" name="Footer Placeholder 4">
            <a:extLst>
              <a:ext uri="{FF2B5EF4-FFF2-40B4-BE49-F238E27FC236}">
                <a16:creationId xmlns:a16="http://schemas.microsoft.com/office/drawing/2014/main" id="{C1BA02F8-B5B5-3940-89AE-0743D4301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3BF4A-667B-CE4F-A300-198ECCDD3FBA}"/>
              </a:ext>
            </a:extLst>
          </p:cNvPr>
          <p:cNvSpPr>
            <a:spLocks noGrp="1"/>
          </p:cNvSpPr>
          <p:nvPr>
            <p:ph type="sldNum" sz="quarter" idx="12"/>
          </p:nvPr>
        </p:nvSpPr>
        <p:spPr/>
        <p:txBody>
          <a:bodyPr/>
          <a:lstStyle/>
          <a:p>
            <a:fld id="{3D8AC472-33D9-FE47-BC3E-0E36B250E601}" type="slidenum">
              <a:rPr lang="en-US" smtClean="0"/>
              <a:t>‹#›</a:t>
            </a:fld>
            <a:endParaRPr lang="en-US"/>
          </a:p>
        </p:txBody>
      </p:sp>
      <p:pic>
        <p:nvPicPr>
          <p:cNvPr id="12" name="Picture 11">
            <a:extLst>
              <a:ext uri="{FF2B5EF4-FFF2-40B4-BE49-F238E27FC236}">
                <a16:creationId xmlns:a16="http://schemas.microsoft.com/office/drawing/2014/main" id="{3B0533EF-5B33-3D47-BB43-BED8B80B98B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598" y="321638"/>
            <a:ext cx="2133600" cy="672230"/>
          </a:xfrm>
          <a:prstGeom prst="rect">
            <a:avLst/>
          </a:prstGeom>
        </p:spPr>
      </p:pic>
      <p:sp>
        <p:nvSpPr>
          <p:cNvPr id="8" name="Rectangle 7">
            <a:extLst>
              <a:ext uri="{FF2B5EF4-FFF2-40B4-BE49-F238E27FC236}">
                <a16:creationId xmlns:a16="http://schemas.microsoft.com/office/drawing/2014/main" id="{6BD3156E-8D10-8E4B-A7A8-D11A7B39ED46}"/>
              </a:ext>
            </a:extLst>
          </p:cNvPr>
          <p:cNvSpPr/>
          <p:nvPr userDrawn="1"/>
        </p:nvSpPr>
        <p:spPr>
          <a:xfrm>
            <a:off x="101598" y="6565392"/>
            <a:ext cx="1422402" cy="292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17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450C-0FC8-C54E-B0C1-2E9026894D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5DB96-5AFB-7944-8985-C23367603D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506DB-EDED-DE4E-9F37-664D0F923D8F}"/>
              </a:ext>
            </a:extLst>
          </p:cNvPr>
          <p:cNvSpPr>
            <a:spLocks noGrp="1"/>
          </p:cNvSpPr>
          <p:nvPr>
            <p:ph type="dt" sz="half" idx="10"/>
          </p:nvPr>
        </p:nvSpPr>
        <p:spPr/>
        <p:txBody>
          <a:bodyPr/>
          <a:lstStyle/>
          <a:p>
            <a:fld id="{782D2024-572B-C44A-9AEF-8C0E4D744EBD}" type="datetimeFigureOut">
              <a:rPr lang="en-US" smtClean="0"/>
              <a:t>2/8/23</a:t>
            </a:fld>
            <a:endParaRPr lang="en-US"/>
          </a:p>
        </p:txBody>
      </p:sp>
      <p:sp>
        <p:nvSpPr>
          <p:cNvPr id="5" name="Footer Placeholder 4">
            <a:extLst>
              <a:ext uri="{FF2B5EF4-FFF2-40B4-BE49-F238E27FC236}">
                <a16:creationId xmlns:a16="http://schemas.microsoft.com/office/drawing/2014/main" id="{D06571DF-FE32-6B45-AB38-6C55BEA0C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43F5F-094B-754C-9C08-FDC34532A774}"/>
              </a:ext>
            </a:extLst>
          </p:cNvPr>
          <p:cNvSpPr>
            <a:spLocks noGrp="1"/>
          </p:cNvSpPr>
          <p:nvPr>
            <p:ph type="sldNum" sz="quarter" idx="12"/>
          </p:nvPr>
        </p:nvSpPr>
        <p:spPr/>
        <p:txBody>
          <a:bodyPr/>
          <a:lstStyle/>
          <a:p>
            <a:fld id="{3D8AC472-33D9-FE47-BC3E-0E36B250E601}" type="slidenum">
              <a:rPr lang="en-US" smtClean="0"/>
              <a:t>‹#›</a:t>
            </a:fld>
            <a:endParaRPr lang="en-US"/>
          </a:p>
        </p:txBody>
      </p:sp>
    </p:spTree>
    <p:extLst>
      <p:ext uri="{BB962C8B-B14F-4D97-AF65-F5344CB8AC3E}">
        <p14:creationId xmlns:p14="http://schemas.microsoft.com/office/powerpoint/2010/main" val="3854856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C72F9-7D1B-8649-AEFF-7076E6EEFC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327B75-D412-2B4A-B357-321BC86C06F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3C1A1-688C-5342-AA52-277117821BA7}"/>
              </a:ext>
            </a:extLst>
          </p:cNvPr>
          <p:cNvSpPr>
            <a:spLocks noGrp="1"/>
          </p:cNvSpPr>
          <p:nvPr>
            <p:ph type="dt" sz="half" idx="10"/>
          </p:nvPr>
        </p:nvSpPr>
        <p:spPr/>
        <p:txBody>
          <a:bodyPr/>
          <a:lstStyle/>
          <a:p>
            <a:fld id="{782D2024-572B-C44A-9AEF-8C0E4D744EBD}" type="datetimeFigureOut">
              <a:rPr lang="en-US" smtClean="0"/>
              <a:t>2/8/23</a:t>
            </a:fld>
            <a:endParaRPr lang="en-US"/>
          </a:p>
        </p:txBody>
      </p:sp>
      <p:sp>
        <p:nvSpPr>
          <p:cNvPr id="5" name="Footer Placeholder 4">
            <a:extLst>
              <a:ext uri="{FF2B5EF4-FFF2-40B4-BE49-F238E27FC236}">
                <a16:creationId xmlns:a16="http://schemas.microsoft.com/office/drawing/2014/main" id="{EA79F8FD-DA44-0147-B262-4DF9562732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3B6FE7-F60B-6E4A-BC73-C6D712A1E1E1}"/>
              </a:ext>
            </a:extLst>
          </p:cNvPr>
          <p:cNvSpPr>
            <a:spLocks noGrp="1"/>
          </p:cNvSpPr>
          <p:nvPr>
            <p:ph type="sldNum" sz="quarter" idx="12"/>
          </p:nvPr>
        </p:nvSpPr>
        <p:spPr/>
        <p:txBody>
          <a:bodyPr/>
          <a:lstStyle/>
          <a:p>
            <a:fld id="{3D8AC472-33D9-FE47-BC3E-0E36B250E601}" type="slidenum">
              <a:rPr lang="en-US" smtClean="0"/>
              <a:t>‹#›</a:t>
            </a:fld>
            <a:endParaRPr lang="en-US"/>
          </a:p>
        </p:txBody>
      </p:sp>
    </p:spTree>
    <p:extLst>
      <p:ext uri="{BB962C8B-B14F-4D97-AF65-F5344CB8AC3E}">
        <p14:creationId xmlns:p14="http://schemas.microsoft.com/office/powerpoint/2010/main" val="190508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8036-DB0A-EA42-901D-2642E00368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1ED560-4DC5-CE43-AA38-97739C8345A6}"/>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levels</a:t>
            </a:r>
          </a:p>
        </p:txBody>
      </p:sp>
      <p:sp>
        <p:nvSpPr>
          <p:cNvPr id="4" name="Date Placeholder 3">
            <a:extLst>
              <a:ext uri="{FF2B5EF4-FFF2-40B4-BE49-F238E27FC236}">
                <a16:creationId xmlns:a16="http://schemas.microsoft.com/office/drawing/2014/main" id="{7BE4F814-C486-504F-8175-C7150B2AC475}"/>
              </a:ext>
            </a:extLst>
          </p:cNvPr>
          <p:cNvSpPr>
            <a:spLocks noGrp="1"/>
          </p:cNvSpPr>
          <p:nvPr>
            <p:ph type="dt" sz="half" idx="10"/>
          </p:nvPr>
        </p:nvSpPr>
        <p:spPr/>
        <p:txBody>
          <a:bodyPr/>
          <a:lstStyle/>
          <a:p>
            <a:fld id="{782D2024-572B-C44A-9AEF-8C0E4D744EBD}" type="datetimeFigureOut">
              <a:rPr lang="en-US" smtClean="0"/>
              <a:t>2/8/23</a:t>
            </a:fld>
            <a:endParaRPr lang="en-US"/>
          </a:p>
        </p:txBody>
      </p:sp>
      <p:sp>
        <p:nvSpPr>
          <p:cNvPr id="5" name="Footer Placeholder 4">
            <a:extLst>
              <a:ext uri="{FF2B5EF4-FFF2-40B4-BE49-F238E27FC236}">
                <a16:creationId xmlns:a16="http://schemas.microsoft.com/office/drawing/2014/main" id="{EC55DD77-BC61-C948-808F-19721FEC8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6C0061-C12A-4F48-B747-B264371E2E9F}"/>
              </a:ext>
            </a:extLst>
          </p:cNvPr>
          <p:cNvSpPr>
            <a:spLocks noGrp="1"/>
          </p:cNvSpPr>
          <p:nvPr>
            <p:ph type="sldNum" sz="quarter" idx="12"/>
          </p:nvPr>
        </p:nvSpPr>
        <p:spPr/>
        <p:txBody>
          <a:bodyPr/>
          <a:lstStyle/>
          <a:p>
            <a:fld id="{3D8AC472-33D9-FE47-BC3E-0E36B250E601}" type="slidenum">
              <a:rPr lang="en-US" smtClean="0"/>
              <a:t>‹#›</a:t>
            </a:fld>
            <a:endParaRPr lang="en-US"/>
          </a:p>
        </p:txBody>
      </p:sp>
      <p:sp>
        <p:nvSpPr>
          <p:cNvPr id="7" name="Rectangle 6">
            <a:extLst>
              <a:ext uri="{FF2B5EF4-FFF2-40B4-BE49-F238E27FC236}">
                <a16:creationId xmlns:a16="http://schemas.microsoft.com/office/drawing/2014/main" id="{CAF490B6-C84F-904B-99D7-E50F0834F6D0}"/>
              </a:ext>
            </a:extLst>
          </p:cNvPr>
          <p:cNvSpPr/>
          <p:nvPr userDrawn="1"/>
        </p:nvSpPr>
        <p:spPr>
          <a:xfrm>
            <a:off x="76200" y="6595534"/>
            <a:ext cx="1524000" cy="236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B96410-24A2-AB43-9770-8A74B23269E2}"/>
              </a:ext>
            </a:extLst>
          </p:cNvPr>
          <p:cNvSpPr/>
          <p:nvPr userDrawn="1"/>
        </p:nvSpPr>
        <p:spPr>
          <a:xfrm>
            <a:off x="609600" y="6176963"/>
            <a:ext cx="990600" cy="54451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6776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58D8C-A7D0-584A-97B3-52FF051F46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1066EA-0E55-DF4B-9BE3-445DA6358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C561C34-7738-794B-ADB5-61FB139F0BED}"/>
              </a:ext>
            </a:extLst>
          </p:cNvPr>
          <p:cNvSpPr>
            <a:spLocks noGrp="1"/>
          </p:cNvSpPr>
          <p:nvPr>
            <p:ph type="dt" sz="half" idx="10"/>
          </p:nvPr>
        </p:nvSpPr>
        <p:spPr/>
        <p:txBody>
          <a:bodyPr/>
          <a:lstStyle/>
          <a:p>
            <a:fld id="{782D2024-572B-C44A-9AEF-8C0E4D744EBD}" type="datetimeFigureOut">
              <a:rPr lang="en-US" smtClean="0"/>
              <a:t>2/8/23</a:t>
            </a:fld>
            <a:endParaRPr lang="en-US"/>
          </a:p>
        </p:txBody>
      </p:sp>
      <p:sp>
        <p:nvSpPr>
          <p:cNvPr id="5" name="Footer Placeholder 4">
            <a:extLst>
              <a:ext uri="{FF2B5EF4-FFF2-40B4-BE49-F238E27FC236}">
                <a16:creationId xmlns:a16="http://schemas.microsoft.com/office/drawing/2014/main" id="{0786C433-5F40-C94D-A579-8DE9961E3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E5C2A-D909-C241-8CFB-D079EEBE38DC}"/>
              </a:ext>
            </a:extLst>
          </p:cNvPr>
          <p:cNvSpPr>
            <a:spLocks noGrp="1"/>
          </p:cNvSpPr>
          <p:nvPr>
            <p:ph type="sldNum" sz="quarter" idx="12"/>
          </p:nvPr>
        </p:nvSpPr>
        <p:spPr/>
        <p:txBody>
          <a:bodyPr/>
          <a:lstStyle/>
          <a:p>
            <a:fld id="{3D8AC472-33D9-FE47-BC3E-0E36B250E601}" type="slidenum">
              <a:rPr lang="en-US" smtClean="0"/>
              <a:t>‹#›</a:t>
            </a:fld>
            <a:endParaRPr lang="en-US"/>
          </a:p>
        </p:txBody>
      </p:sp>
    </p:spTree>
    <p:extLst>
      <p:ext uri="{BB962C8B-B14F-4D97-AF65-F5344CB8AC3E}">
        <p14:creationId xmlns:p14="http://schemas.microsoft.com/office/powerpoint/2010/main" val="3966976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BEB7-DF3D-6946-A743-69FD48A8EF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663EF3-9752-D347-8F1B-5B20FFD6E6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B41149-F5F9-904F-862C-20D8309627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D4C3A0-3537-F745-BD4D-9FF234A70776}"/>
              </a:ext>
            </a:extLst>
          </p:cNvPr>
          <p:cNvSpPr>
            <a:spLocks noGrp="1"/>
          </p:cNvSpPr>
          <p:nvPr>
            <p:ph type="dt" sz="half" idx="10"/>
          </p:nvPr>
        </p:nvSpPr>
        <p:spPr/>
        <p:txBody>
          <a:bodyPr/>
          <a:lstStyle/>
          <a:p>
            <a:fld id="{782D2024-572B-C44A-9AEF-8C0E4D744EBD}" type="datetimeFigureOut">
              <a:rPr lang="en-US" smtClean="0"/>
              <a:t>2/8/23</a:t>
            </a:fld>
            <a:endParaRPr lang="en-US"/>
          </a:p>
        </p:txBody>
      </p:sp>
      <p:sp>
        <p:nvSpPr>
          <p:cNvPr id="6" name="Footer Placeholder 5">
            <a:extLst>
              <a:ext uri="{FF2B5EF4-FFF2-40B4-BE49-F238E27FC236}">
                <a16:creationId xmlns:a16="http://schemas.microsoft.com/office/drawing/2014/main" id="{43612C09-CEFD-564D-BA55-669587E33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654C0-9F40-A14C-802D-1267D92BBC06}"/>
              </a:ext>
            </a:extLst>
          </p:cNvPr>
          <p:cNvSpPr>
            <a:spLocks noGrp="1"/>
          </p:cNvSpPr>
          <p:nvPr>
            <p:ph type="sldNum" sz="quarter" idx="12"/>
          </p:nvPr>
        </p:nvSpPr>
        <p:spPr/>
        <p:txBody>
          <a:bodyPr/>
          <a:lstStyle/>
          <a:p>
            <a:fld id="{3D8AC472-33D9-FE47-BC3E-0E36B250E601}" type="slidenum">
              <a:rPr lang="en-US" smtClean="0"/>
              <a:t>‹#›</a:t>
            </a:fld>
            <a:endParaRPr lang="en-US"/>
          </a:p>
        </p:txBody>
      </p:sp>
    </p:spTree>
    <p:extLst>
      <p:ext uri="{BB962C8B-B14F-4D97-AF65-F5344CB8AC3E}">
        <p14:creationId xmlns:p14="http://schemas.microsoft.com/office/powerpoint/2010/main" val="90020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4FAE-FE60-DD45-AD63-B0379908B4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861177-AAAF-8C43-8F02-B61297C2B0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0834BC3-BFCA-CF44-8B32-8C254FF10DA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CE3C23-BE63-9C49-98B3-3B315F0B03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00BC97-98C9-9A4E-8DF8-332A6B1CAB1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CF0307-6C59-4541-B8CD-EB321DE9E8ED}"/>
              </a:ext>
            </a:extLst>
          </p:cNvPr>
          <p:cNvSpPr>
            <a:spLocks noGrp="1"/>
          </p:cNvSpPr>
          <p:nvPr>
            <p:ph type="dt" sz="half" idx="10"/>
          </p:nvPr>
        </p:nvSpPr>
        <p:spPr/>
        <p:txBody>
          <a:bodyPr/>
          <a:lstStyle/>
          <a:p>
            <a:fld id="{782D2024-572B-C44A-9AEF-8C0E4D744EBD}" type="datetimeFigureOut">
              <a:rPr lang="en-US" smtClean="0"/>
              <a:t>2/8/23</a:t>
            </a:fld>
            <a:endParaRPr lang="en-US"/>
          </a:p>
        </p:txBody>
      </p:sp>
      <p:sp>
        <p:nvSpPr>
          <p:cNvPr id="8" name="Footer Placeholder 7">
            <a:extLst>
              <a:ext uri="{FF2B5EF4-FFF2-40B4-BE49-F238E27FC236}">
                <a16:creationId xmlns:a16="http://schemas.microsoft.com/office/drawing/2014/main" id="{938547BA-4262-BB4A-ADC0-F9596EDAF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80453A-EF5E-A540-8635-686FFC0234A3}"/>
              </a:ext>
            </a:extLst>
          </p:cNvPr>
          <p:cNvSpPr>
            <a:spLocks noGrp="1"/>
          </p:cNvSpPr>
          <p:nvPr>
            <p:ph type="sldNum" sz="quarter" idx="12"/>
          </p:nvPr>
        </p:nvSpPr>
        <p:spPr/>
        <p:txBody>
          <a:bodyPr/>
          <a:lstStyle/>
          <a:p>
            <a:fld id="{3D8AC472-33D9-FE47-BC3E-0E36B250E601}" type="slidenum">
              <a:rPr lang="en-US" smtClean="0"/>
              <a:t>‹#›</a:t>
            </a:fld>
            <a:endParaRPr lang="en-US"/>
          </a:p>
        </p:txBody>
      </p:sp>
    </p:spTree>
    <p:extLst>
      <p:ext uri="{BB962C8B-B14F-4D97-AF65-F5344CB8AC3E}">
        <p14:creationId xmlns:p14="http://schemas.microsoft.com/office/powerpoint/2010/main" val="1115893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CE9F-5A5F-7740-9D44-B95117B293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F2804F-C0CD-3449-8385-FE267771B465}"/>
              </a:ext>
            </a:extLst>
          </p:cNvPr>
          <p:cNvSpPr>
            <a:spLocks noGrp="1"/>
          </p:cNvSpPr>
          <p:nvPr>
            <p:ph type="dt" sz="half" idx="10"/>
          </p:nvPr>
        </p:nvSpPr>
        <p:spPr/>
        <p:txBody>
          <a:bodyPr/>
          <a:lstStyle/>
          <a:p>
            <a:fld id="{782D2024-572B-C44A-9AEF-8C0E4D744EBD}" type="datetimeFigureOut">
              <a:rPr lang="en-US" smtClean="0"/>
              <a:t>2/8/23</a:t>
            </a:fld>
            <a:endParaRPr lang="en-US"/>
          </a:p>
        </p:txBody>
      </p:sp>
      <p:sp>
        <p:nvSpPr>
          <p:cNvPr id="4" name="Footer Placeholder 3">
            <a:extLst>
              <a:ext uri="{FF2B5EF4-FFF2-40B4-BE49-F238E27FC236}">
                <a16:creationId xmlns:a16="http://schemas.microsoft.com/office/drawing/2014/main" id="{1521C20A-3CD7-854F-A432-3CB1A0D2B2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671912-26CE-4145-92F5-2782C5967B23}"/>
              </a:ext>
            </a:extLst>
          </p:cNvPr>
          <p:cNvSpPr>
            <a:spLocks noGrp="1"/>
          </p:cNvSpPr>
          <p:nvPr>
            <p:ph type="sldNum" sz="quarter" idx="12"/>
          </p:nvPr>
        </p:nvSpPr>
        <p:spPr/>
        <p:txBody>
          <a:bodyPr/>
          <a:lstStyle/>
          <a:p>
            <a:fld id="{3D8AC472-33D9-FE47-BC3E-0E36B250E601}" type="slidenum">
              <a:rPr lang="en-US" smtClean="0"/>
              <a:t>‹#›</a:t>
            </a:fld>
            <a:endParaRPr lang="en-US"/>
          </a:p>
        </p:txBody>
      </p:sp>
    </p:spTree>
    <p:extLst>
      <p:ext uri="{BB962C8B-B14F-4D97-AF65-F5344CB8AC3E}">
        <p14:creationId xmlns:p14="http://schemas.microsoft.com/office/powerpoint/2010/main" val="3394328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3B59F8-45E5-5142-856A-6FEA2BACBF6E}"/>
              </a:ext>
            </a:extLst>
          </p:cNvPr>
          <p:cNvSpPr>
            <a:spLocks noGrp="1"/>
          </p:cNvSpPr>
          <p:nvPr>
            <p:ph type="dt" sz="half" idx="10"/>
          </p:nvPr>
        </p:nvSpPr>
        <p:spPr/>
        <p:txBody>
          <a:bodyPr/>
          <a:lstStyle/>
          <a:p>
            <a:fld id="{782D2024-572B-C44A-9AEF-8C0E4D744EBD}" type="datetimeFigureOut">
              <a:rPr lang="en-US" smtClean="0"/>
              <a:t>2/8/23</a:t>
            </a:fld>
            <a:endParaRPr lang="en-US"/>
          </a:p>
        </p:txBody>
      </p:sp>
      <p:sp>
        <p:nvSpPr>
          <p:cNvPr id="3" name="Footer Placeholder 2">
            <a:extLst>
              <a:ext uri="{FF2B5EF4-FFF2-40B4-BE49-F238E27FC236}">
                <a16:creationId xmlns:a16="http://schemas.microsoft.com/office/drawing/2014/main" id="{B37092B5-BC98-EC4D-A116-E411C3B93C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7CE298C-6CDF-DB43-96E9-AF9B1E6484D5}"/>
              </a:ext>
            </a:extLst>
          </p:cNvPr>
          <p:cNvSpPr>
            <a:spLocks noGrp="1"/>
          </p:cNvSpPr>
          <p:nvPr>
            <p:ph type="sldNum" sz="quarter" idx="12"/>
          </p:nvPr>
        </p:nvSpPr>
        <p:spPr/>
        <p:txBody>
          <a:bodyPr/>
          <a:lstStyle/>
          <a:p>
            <a:fld id="{3D8AC472-33D9-FE47-BC3E-0E36B250E601}" type="slidenum">
              <a:rPr lang="en-US" smtClean="0"/>
              <a:t>‹#›</a:t>
            </a:fld>
            <a:endParaRPr lang="en-US"/>
          </a:p>
        </p:txBody>
      </p:sp>
    </p:spTree>
    <p:extLst>
      <p:ext uri="{BB962C8B-B14F-4D97-AF65-F5344CB8AC3E}">
        <p14:creationId xmlns:p14="http://schemas.microsoft.com/office/powerpoint/2010/main" val="2490233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889B-5CE7-4A4F-877E-08DF93ABBA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4C30AE-299A-8045-A7CC-1883E375E0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D15D68-19C8-6A44-AEED-5E9C8C720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2AB74F4-3EAF-5A4D-A6CB-EA1775044294}"/>
              </a:ext>
            </a:extLst>
          </p:cNvPr>
          <p:cNvSpPr>
            <a:spLocks noGrp="1"/>
          </p:cNvSpPr>
          <p:nvPr>
            <p:ph type="dt" sz="half" idx="10"/>
          </p:nvPr>
        </p:nvSpPr>
        <p:spPr/>
        <p:txBody>
          <a:bodyPr/>
          <a:lstStyle/>
          <a:p>
            <a:fld id="{782D2024-572B-C44A-9AEF-8C0E4D744EBD}" type="datetimeFigureOut">
              <a:rPr lang="en-US" smtClean="0"/>
              <a:t>2/8/23</a:t>
            </a:fld>
            <a:endParaRPr lang="en-US"/>
          </a:p>
        </p:txBody>
      </p:sp>
      <p:sp>
        <p:nvSpPr>
          <p:cNvPr id="6" name="Footer Placeholder 5">
            <a:extLst>
              <a:ext uri="{FF2B5EF4-FFF2-40B4-BE49-F238E27FC236}">
                <a16:creationId xmlns:a16="http://schemas.microsoft.com/office/drawing/2014/main" id="{656F7651-E36F-AE4C-8F99-9847FCF163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6D897-3142-D548-A213-D3F669DFCD81}"/>
              </a:ext>
            </a:extLst>
          </p:cNvPr>
          <p:cNvSpPr>
            <a:spLocks noGrp="1"/>
          </p:cNvSpPr>
          <p:nvPr>
            <p:ph type="sldNum" sz="quarter" idx="12"/>
          </p:nvPr>
        </p:nvSpPr>
        <p:spPr/>
        <p:txBody>
          <a:bodyPr/>
          <a:lstStyle/>
          <a:p>
            <a:fld id="{3D8AC472-33D9-FE47-BC3E-0E36B250E601}" type="slidenum">
              <a:rPr lang="en-US" smtClean="0"/>
              <a:t>‹#›</a:t>
            </a:fld>
            <a:endParaRPr lang="en-US"/>
          </a:p>
        </p:txBody>
      </p:sp>
    </p:spTree>
    <p:extLst>
      <p:ext uri="{BB962C8B-B14F-4D97-AF65-F5344CB8AC3E}">
        <p14:creationId xmlns:p14="http://schemas.microsoft.com/office/powerpoint/2010/main" val="1021265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1AF8-59F9-FE40-9448-57C83BFE58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40A053F-580B-474A-B8B9-0B7358A85C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709F63-D7D6-E941-8DEE-EEE5C0FC9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BB1C3D2-ED23-B74C-9B3E-E84817D2CB89}"/>
              </a:ext>
            </a:extLst>
          </p:cNvPr>
          <p:cNvSpPr>
            <a:spLocks noGrp="1"/>
          </p:cNvSpPr>
          <p:nvPr>
            <p:ph type="dt" sz="half" idx="10"/>
          </p:nvPr>
        </p:nvSpPr>
        <p:spPr/>
        <p:txBody>
          <a:bodyPr/>
          <a:lstStyle/>
          <a:p>
            <a:fld id="{782D2024-572B-C44A-9AEF-8C0E4D744EBD}" type="datetimeFigureOut">
              <a:rPr lang="en-US" smtClean="0"/>
              <a:t>2/8/23</a:t>
            </a:fld>
            <a:endParaRPr lang="en-US"/>
          </a:p>
        </p:txBody>
      </p:sp>
      <p:sp>
        <p:nvSpPr>
          <p:cNvPr id="6" name="Footer Placeholder 5">
            <a:extLst>
              <a:ext uri="{FF2B5EF4-FFF2-40B4-BE49-F238E27FC236}">
                <a16:creationId xmlns:a16="http://schemas.microsoft.com/office/drawing/2014/main" id="{1AA5899F-306B-7949-8B5B-036B56688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AF545-BAF9-1E4E-88CA-76DECB74E775}"/>
              </a:ext>
            </a:extLst>
          </p:cNvPr>
          <p:cNvSpPr>
            <a:spLocks noGrp="1"/>
          </p:cNvSpPr>
          <p:nvPr>
            <p:ph type="sldNum" sz="quarter" idx="12"/>
          </p:nvPr>
        </p:nvSpPr>
        <p:spPr/>
        <p:txBody>
          <a:bodyPr/>
          <a:lstStyle/>
          <a:p>
            <a:fld id="{3D8AC472-33D9-FE47-BC3E-0E36B250E601}" type="slidenum">
              <a:rPr lang="en-US" smtClean="0"/>
              <a:t>‹#›</a:t>
            </a:fld>
            <a:endParaRPr lang="en-US"/>
          </a:p>
        </p:txBody>
      </p:sp>
    </p:spTree>
    <p:extLst>
      <p:ext uri="{BB962C8B-B14F-4D97-AF65-F5344CB8AC3E}">
        <p14:creationId xmlns:p14="http://schemas.microsoft.com/office/powerpoint/2010/main" val="53777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08AC07-1F39-834C-A56C-21808A62A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0032AD-3420-AB4C-ACFA-B2555C72E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A697DC-3991-D748-B129-C4A0EBF699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2D2024-572B-C44A-9AEF-8C0E4D744EBD}" type="datetimeFigureOut">
              <a:rPr lang="en-US" smtClean="0"/>
              <a:t>2/8/23</a:t>
            </a:fld>
            <a:endParaRPr lang="en-US"/>
          </a:p>
        </p:txBody>
      </p:sp>
      <p:sp>
        <p:nvSpPr>
          <p:cNvPr id="5" name="Footer Placeholder 4">
            <a:extLst>
              <a:ext uri="{FF2B5EF4-FFF2-40B4-BE49-F238E27FC236}">
                <a16:creationId xmlns:a16="http://schemas.microsoft.com/office/drawing/2014/main" id="{FD6F18D9-0CBB-6B49-9B9C-0DC779AC0C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D7FFF0-DE59-1F4B-AB14-9A0B7E129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8AC472-33D9-FE47-BC3E-0E36B250E601}" type="slidenum">
              <a:rPr lang="en-US" smtClean="0"/>
              <a:t>‹#›</a:t>
            </a:fld>
            <a:endParaRPr lang="en-US"/>
          </a:p>
        </p:txBody>
      </p:sp>
      <p:sp>
        <p:nvSpPr>
          <p:cNvPr id="7" name="MSIPCMContentMarking" descr="{&quot;HashCode&quot;:1403974254,&quot;Placement&quot;:&quot;Footer&quot;}"/>
          <p:cNvSpPr txBox="1"/>
          <p:nvPr userDrawn="1"/>
        </p:nvSpPr>
        <p:spPr>
          <a:xfrm>
            <a:off x="0" y="6628282"/>
            <a:ext cx="1517328" cy="229718"/>
          </a:xfrm>
          <a:prstGeom prst="rect">
            <a:avLst/>
          </a:prstGeom>
          <a:noFill/>
        </p:spPr>
        <p:txBody>
          <a:bodyPr vert="horz" wrap="square" lIns="0" tIns="0" rIns="0" bIns="0" rtlCol="0" anchor="ctr" anchorCtr="1">
            <a:spAutoFit/>
          </a:bodyPr>
          <a:lstStyle/>
          <a:p>
            <a:pPr algn="l">
              <a:spcBef>
                <a:spcPts val="0"/>
              </a:spcBef>
              <a:spcAft>
                <a:spcPts val="0"/>
              </a:spcAft>
            </a:pPr>
            <a:r>
              <a:rPr lang="nl-NL" sz="800">
                <a:solidFill>
                  <a:srgbClr val="737373"/>
                </a:solidFill>
                <a:latin typeface="Averta Std Light" panose="00000400000000000000" pitchFamily="50" charset="0"/>
              </a:rPr>
              <a:t>C2 VodafoneZiggo Internal</a:t>
            </a:r>
          </a:p>
        </p:txBody>
      </p:sp>
    </p:spTree>
    <p:extLst>
      <p:ext uri="{BB962C8B-B14F-4D97-AF65-F5344CB8AC3E}">
        <p14:creationId xmlns:p14="http://schemas.microsoft.com/office/powerpoint/2010/main" val="3066257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video" Target="https://www.youtube.com/embed/Skc8nqJirJg?feature=oembed" TargetMode="Externa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hyperlink" Target="https://algorithmia.com/blog/introduction-to-loss-functions#types-of-loss-function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video" Target="https://www.youtube.com/embed/DEMmkFC6IGM?feature=oembed" TargetMode="Externa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video" Target="https://www.youtube.com/embed/0h8lAm5Ki5g?feature=oembed" TargetMode="Externa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rmfyc.es/por-que-ser-socio-de-semfyc/confused-man-and-question-marks-3d-rendered-illustr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D42C0F-483D-C145-A307-4F5C70126BE8}"/>
              </a:ext>
            </a:extLst>
          </p:cNvPr>
          <p:cNvSpPr txBox="1"/>
          <p:nvPr/>
        </p:nvSpPr>
        <p:spPr>
          <a:xfrm>
            <a:off x="8555402" y="1177472"/>
            <a:ext cx="1261884" cy="1200329"/>
          </a:xfrm>
          <a:prstGeom prst="rect">
            <a:avLst/>
          </a:prstGeom>
          <a:noFill/>
        </p:spPr>
        <p:txBody>
          <a:bodyPr wrap="none" rtlCol="0">
            <a:spAutoFit/>
          </a:bodyPr>
          <a:lstStyle/>
          <a:p>
            <a:r>
              <a:rPr lang="en-US" sz="2400" dirty="0">
                <a:solidFill>
                  <a:schemeClr val="accent2">
                    <a:lumMod val="50000"/>
                  </a:schemeClr>
                </a:solidFill>
              </a:rPr>
              <a:t>Deep </a:t>
            </a:r>
          </a:p>
          <a:p>
            <a:r>
              <a:rPr lang="en-US" sz="2400" dirty="0">
                <a:solidFill>
                  <a:schemeClr val="accent2">
                    <a:lumMod val="50000"/>
                  </a:schemeClr>
                </a:solidFill>
              </a:rPr>
              <a:t>Learning</a:t>
            </a:r>
          </a:p>
          <a:p>
            <a:r>
              <a:rPr lang="en-US" sz="2400" dirty="0">
                <a:solidFill>
                  <a:schemeClr val="accent2">
                    <a:lumMod val="50000"/>
                  </a:schemeClr>
                </a:solidFill>
              </a:rPr>
              <a:t>Minor</a:t>
            </a:r>
          </a:p>
        </p:txBody>
      </p:sp>
      <p:pic>
        <p:nvPicPr>
          <p:cNvPr id="6" name="Picture 5">
            <a:extLst>
              <a:ext uri="{FF2B5EF4-FFF2-40B4-BE49-F238E27FC236}">
                <a16:creationId xmlns:a16="http://schemas.microsoft.com/office/drawing/2014/main" id="{785A3222-3C7D-F44B-AE75-803CE87863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55998" y="3429000"/>
            <a:ext cx="5358457" cy="3014132"/>
          </a:xfrm>
          <a:prstGeom prst="rect">
            <a:avLst/>
          </a:prstGeom>
        </p:spPr>
      </p:pic>
      <p:cxnSp>
        <p:nvCxnSpPr>
          <p:cNvPr id="7" name="Straight Connector 6">
            <a:extLst>
              <a:ext uri="{FF2B5EF4-FFF2-40B4-BE49-F238E27FC236}">
                <a16:creationId xmlns:a16="http://schemas.microsoft.com/office/drawing/2014/main" id="{A3BDF35B-65DB-7F44-8B78-CF5DE23A0ED8}"/>
              </a:ext>
            </a:extLst>
          </p:cNvPr>
          <p:cNvCxnSpPr/>
          <p:nvPr/>
        </p:nvCxnSpPr>
        <p:spPr>
          <a:xfrm>
            <a:off x="8365065" y="410012"/>
            <a:ext cx="0" cy="2523066"/>
          </a:xfrm>
          <a:prstGeom prst="line">
            <a:avLst/>
          </a:prstGeom>
          <a:ln w="19050">
            <a:solidFill>
              <a:srgbClr val="FF0072"/>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676BA76-EF41-5544-B371-AEED1FB7B009}"/>
              </a:ext>
            </a:extLst>
          </p:cNvPr>
          <p:cNvSpPr txBox="1"/>
          <p:nvPr/>
        </p:nvSpPr>
        <p:spPr>
          <a:xfrm>
            <a:off x="9352690" y="4972642"/>
            <a:ext cx="1660455" cy="400110"/>
          </a:xfrm>
          <a:prstGeom prst="rect">
            <a:avLst/>
          </a:prstGeom>
          <a:noFill/>
        </p:spPr>
        <p:txBody>
          <a:bodyPr wrap="none" rtlCol="0">
            <a:spAutoFit/>
          </a:bodyPr>
          <a:lstStyle/>
          <a:p>
            <a:r>
              <a:rPr lang="en-US" sz="2000" dirty="0"/>
              <a:t>Youssef </a:t>
            </a:r>
            <a:r>
              <a:rPr lang="en-US" sz="2000" dirty="0" err="1"/>
              <a:t>Ennali</a:t>
            </a:r>
            <a:endParaRPr lang="en-US" sz="2000" dirty="0"/>
          </a:p>
        </p:txBody>
      </p:sp>
      <p:pic>
        <p:nvPicPr>
          <p:cNvPr id="2" name="Picture 1">
            <a:extLst>
              <a:ext uri="{FF2B5EF4-FFF2-40B4-BE49-F238E27FC236}">
                <a16:creationId xmlns:a16="http://schemas.microsoft.com/office/drawing/2014/main" id="{20F2F4F1-467F-3C4C-BDC0-C267F809D83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97280" y="582122"/>
            <a:ext cx="7077449" cy="2229881"/>
          </a:xfrm>
          <a:prstGeom prst="rect">
            <a:avLst/>
          </a:prstGeom>
        </p:spPr>
      </p:pic>
    </p:spTree>
    <p:extLst>
      <p:ext uri="{BB962C8B-B14F-4D97-AF65-F5344CB8AC3E}">
        <p14:creationId xmlns:p14="http://schemas.microsoft.com/office/powerpoint/2010/main" val="209712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377113" y="1198246"/>
            <a:ext cx="5116337" cy="3139321"/>
          </a:xfrm>
          <a:prstGeom prst="rect">
            <a:avLst/>
          </a:prstGeom>
          <a:noFill/>
        </p:spPr>
        <p:txBody>
          <a:bodyPr wrap="none" rtlCol="0">
            <a:spAutoFit/>
          </a:bodyPr>
          <a:lstStyle/>
          <a:p>
            <a:r>
              <a:rPr lang="en-NL" b="1" dirty="0"/>
              <a:t>5. Validate model (also known as model evaluation)</a:t>
            </a:r>
          </a:p>
          <a:p>
            <a:pPr marL="342900" indent="-342900">
              <a:buAutoNum type="alphaLcParenR"/>
            </a:pPr>
            <a:r>
              <a:rPr lang="nl-NL" dirty="0" err="1"/>
              <a:t>Generate</a:t>
            </a:r>
            <a:r>
              <a:rPr lang="nl-NL" dirty="0"/>
              <a:t> output</a:t>
            </a:r>
          </a:p>
          <a:p>
            <a:pPr marL="800100" lvl="1" indent="-342900">
              <a:buAutoNum type="romanUcPeriod"/>
            </a:pPr>
            <a:r>
              <a:rPr lang="nl-NL" dirty="0" err="1"/>
              <a:t>Prediction</a:t>
            </a:r>
            <a:endParaRPr lang="nl-NL" dirty="0"/>
          </a:p>
          <a:p>
            <a:pPr marL="800100" lvl="1" indent="-342900">
              <a:buAutoNum type="romanUcPeriod"/>
            </a:pPr>
            <a:r>
              <a:rPr lang="nl-NL" dirty="0"/>
              <a:t>True target</a:t>
            </a:r>
          </a:p>
          <a:p>
            <a:pPr marL="342900" indent="-342900">
              <a:buAutoNum type="alphaLcParenR"/>
            </a:pPr>
            <a:r>
              <a:rPr lang="nl-NL" dirty="0" err="1"/>
              <a:t>Determine</a:t>
            </a:r>
            <a:r>
              <a:rPr lang="nl-NL" dirty="0"/>
              <a:t> </a:t>
            </a:r>
            <a:r>
              <a:rPr lang="nl-NL" dirty="0" err="1"/>
              <a:t>accuracy</a:t>
            </a:r>
            <a:r>
              <a:rPr lang="nl-NL" dirty="0"/>
              <a:t> </a:t>
            </a:r>
          </a:p>
          <a:p>
            <a:pPr marL="800100" lvl="1" indent="-342900">
              <a:buAutoNum type="romanUcPeriod"/>
            </a:pPr>
            <a:r>
              <a:rPr lang="nl-NL" b="1" dirty="0" err="1"/>
              <a:t>Loss</a:t>
            </a:r>
            <a:r>
              <a:rPr lang="nl-NL" b="1" dirty="0"/>
              <a:t> </a:t>
            </a:r>
            <a:r>
              <a:rPr lang="nl-NL" b="1" dirty="0" err="1"/>
              <a:t>function</a:t>
            </a:r>
            <a:endParaRPr lang="nl-NL" b="1" dirty="0"/>
          </a:p>
          <a:p>
            <a:pPr marL="800100" lvl="1" indent="-342900">
              <a:buAutoNum type="romanUcPeriod"/>
            </a:pPr>
            <a:r>
              <a:rPr lang="nl-NL" b="1" dirty="0" err="1"/>
              <a:t>Loss</a:t>
            </a:r>
            <a:r>
              <a:rPr lang="nl-NL" b="1" dirty="0"/>
              <a:t> score</a:t>
            </a:r>
          </a:p>
          <a:p>
            <a:pPr marL="857250" lvl="1" indent="-400050">
              <a:buFont typeface="+mj-lt"/>
              <a:buAutoNum type="romanUcPeriod"/>
            </a:pPr>
            <a:endParaRPr lang="nl-NL" dirty="0"/>
          </a:p>
          <a:p>
            <a:pPr marL="342900" indent="-342900">
              <a:buAutoNum type="alphaLcParenR"/>
            </a:pPr>
            <a:endParaRPr lang="nl-NL" dirty="0"/>
          </a:p>
          <a:p>
            <a:pPr lvl="1"/>
            <a:endParaRPr lang="en-NL" dirty="0"/>
          </a:p>
          <a:p>
            <a:endParaRPr lang="en-NL" dirty="0"/>
          </a:p>
        </p:txBody>
      </p:sp>
      <p:pic>
        <p:nvPicPr>
          <p:cNvPr id="3" name="Picture 2">
            <a:extLst>
              <a:ext uri="{FF2B5EF4-FFF2-40B4-BE49-F238E27FC236}">
                <a16:creationId xmlns:a16="http://schemas.microsoft.com/office/drawing/2014/main" id="{63F4EB51-CF8B-9545-80CF-2BF81522994A}"/>
              </a:ext>
            </a:extLst>
          </p:cNvPr>
          <p:cNvPicPr>
            <a:picLocks noChangeAspect="1"/>
          </p:cNvPicPr>
          <p:nvPr/>
        </p:nvPicPr>
        <p:blipFill>
          <a:blip r:embed="rId3"/>
          <a:stretch>
            <a:fillRect/>
          </a:stretch>
        </p:blipFill>
        <p:spPr>
          <a:xfrm>
            <a:off x="3613408" y="1916202"/>
            <a:ext cx="8201479" cy="4285934"/>
          </a:xfrm>
          <a:prstGeom prst="rect">
            <a:avLst/>
          </a:prstGeom>
        </p:spPr>
      </p:pic>
    </p:spTree>
    <p:extLst>
      <p:ext uri="{BB962C8B-B14F-4D97-AF65-F5344CB8AC3E}">
        <p14:creationId xmlns:p14="http://schemas.microsoft.com/office/powerpoint/2010/main" val="3407365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882502" y="1733107"/>
            <a:ext cx="3141822" cy="369332"/>
          </a:xfrm>
          <a:prstGeom prst="rect">
            <a:avLst/>
          </a:prstGeom>
          <a:noFill/>
        </p:spPr>
        <p:txBody>
          <a:bodyPr wrap="none" rtlCol="0">
            <a:spAutoFit/>
          </a:bodyPr>
          <a:lstStyle/>
          <a:p>
            <a:r>
              <a:rPr lang="en-US" b="1" dirty="0"/>
              <a:t>Loss function shortly explained</a:t>
            </a:r>
          </a:p>
        </p:txBody>
      </p:sp>
      <p:pic>
        <p:nvPicPr>
          <p:cNvPr id="3" name="Online Media 2" descr="Loss in a Neural Network explained">
            <a:hlinkClick r:id="" action="ppaction://media"/>
            <a:extLst>
              <a:ext uri="{FF2B5EF4-FFF2-40B4-BE49-F238E27FC236}">
                <a16:creationId xmlns:a16="http://schemas.microsoft.com/office/drawing/2014/main" id="{C8115A68-A72A-484C-A3FE-8AE0AD1175E9}"/>
              </a:ext>
            </a:extLst>
          </p:cNvPr>
          <p:cNvPicPr>
            <a:picLocks noRot="1" noChangeAspect="1"/>
          </p:cNvPicPr>
          <p:nvPr>
            <a:videoFile r:link="rId1"/>
          </p:nvPr>
        </p:nvPicPr>
        <p:blipFill>
          <a:blip r:embed="rId4"/>
          <a:stretch>
            <a:fillRect/>
          </a:stretch>
        </p:blipFill>
        <p:spPr>
          <a:xfrm>
            <a:off x="3095171" y="2319564"/>
            <a:ext cx="6645423" cy="3754664"/>
          </a:xfrm>
          <a:prstGeom prst="rect">
            <a:avLst/>
          </a:prstGeom>
        </p:spPr>
      </p:pic>
    </p:spTree>
    <p:extLst>
      <p:ext uri="{BB962C8B-B14F-4D97-AF65-F5344CB8AC3E}">
        <p14:creationId xmlns:p14="http://schemas.microsoft.com/office/powerpoint/2010/main" val="227616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882502" y="1733107"/>
            <a:ext cx="3073790" cy="2031325"/>
          </a:xfrm>
          <a:prstGeom prst="rect">
            <a:avLst/>
          </a:prstGeom>
          <a:noFill/>
        </p:spPr>
        <p:txBody>
          <a:bodyPr wrap="none" rtlCol="0">
            <a:spAutoFit/>
          </a:bodyPr>
          <a:lstStyle/>
          <a:p>
            <a:r>
              <a:rPr lang="en-US" b="1" dirty="0"/>
              <a:t>Some loss function examples: </a:t>
            </a:r>
          </a:p>
          <a:p>
            <a:pPr marL="285750" indent="-285750">
              <a:buFont typeface="Arial" panose="020B0604020202020204" pitchFamily="34" charset="0"/>
              <a:buChar char="•"/>
            </a:pPr>
            <a:r>
              <a:rPr lang="en-US" dirty="0"/>
              <a:t>Mean squared error</a:t>
            </a:r>
          </a:p>
          <a:p>
            <a:pPr marL="285750" indent="-285750">
              <a:buFont typeface="Arial" panose="020B0604020202020204" pitchFamily="34" charset="0"/>
              <a:buChar char="•"/>
            </a:pPr>
            <a:r>
              <a:rPr lang="en-US" dirty="0"/>
              <a:t>Likelihood loss</a:t>
            </a:r>
          </a:p>
          <a:p>
            <a:pPr marL="285750" indent="-285750">
              <a:buFont typeface="Arial" panose="020B0604020202020204" pitchFamily="34" charset="0"/>
              <a:buChar char="•"/>
            </a:pPr>
            <a:r>
              <a:rPr lang="en-US" dirty="0"/>
              <a:t>Log loss (cross entropy loss)</a:t>
            </a:r>
          </a:p>
          <a:p>
            <a:pPr marL="285750" indent="-285750">
              <a:buFont typeface="Arial" panose="020B0604020202020204" pitchFamily="34" charset="0"/>
              <a:buChar char="•"/>
            </a:pPr>
            <a:r>
              <a:rPr lang="en-US" dirty="0"/>
              <a:t>…</a:t>
            </a:r>
          </a:p>
          <a:p>
            <a:endParaRPr lang="en-US" dirty="0"/>
          </a:p>
          <a:p>
            <a:r>
              <a:rPr lang="en-US" dirty="0"/>
              <a:t>More on this: </a:t>
            </a:r>
            <a:r>
              <a:rPr lang="en-US" dirty="0">
                <a:hlinkClick r:id="rId3"/>
              </a:rPr>
              <a:t>link</a:t>
            </a:r>
            <a:endParaRPr lang="en-US" dirty="0"/>
          </a:p>
        </p:txBody>
      </p:sp>
    </p:spTree>
    <p:extLst>
      <p:ext uri="{BB962C8B-B14F-4D97-AF65-F5344CB8AC3E}">
        <p14:creationId xmlns:p14="http://schemas.microsoft.com/office/powerpoint/2010/main" val="1787864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377113" y="1198246"/>
            <a:ext cx="9265998" cy="2246769"/>
          </a:xfrm>
          <a:prstGeom prst="rect">
            <a:avLst/>
          </a:prstGeom>
          <a:noFill/>
        </p:spPr>
        <p:txBody>
          <a:bodyPr wrap="none" rtlCol="0">
            <a:spAutoFit/>
          </a:bodyPr>
          <a:lstStyle/>
          <a:p>
            <a:r>
              <a:rPr lang="nl-NL" sz="2000" b="1" dirty="0"/>
              <a:t>The goal of machine </a:t>
            </a:r>
            <a:r>
              <a:rPr lang="nl-NL" sz="2000" b="1" dirty="0" err="1"/>
              <a:t>learning</a:t>
            </a:r>
            <a:endParaRPr lang="nl-NL" sz="2000" b="1" dirty="0"/>
          </a:p>
          <a:p>
            <a:endParaRPr lang="en-NL" sz="2000" dirty="0"/>
          </a:p>
          <a:p>
            <a:r>
              <a:rPr lang="en-NL" sz="2000" dirty="0"/>
              <a:t>Achieve generalization by training a model and check how well it performs on new data</a:t>
            </a:r>
          </a:p>
          <a:p>
            <a:endParaRPr lang="en-NL" sz="2000" dirty="0"/>
          </a:p>
          <a:p>
            <a:r>
              <a:rPr lang="en-NL" sz="2000" dirty="0"/>
              <a:t>Tension between </a:t>
            </a:r>
            <a:r>
              <a:rPr lang="en-NL" sz="2000" u="sng" dirty="0"/>
              <a:t>optimization</a:t>
            </a:r>
            <a:r>
              <a:rPr lang="en-NL" sz="2000" dirty="0"/>
              <a:t> and </a:t>
            </a:r>
            <a:r>
              <a:rPr lang="en-NL" sz="2000" u="sng" dirty="0"/>
              <a:t>generalization</a:t>
            </a:r>
            <a:r>
              <a:rPr lang="en-NL" sz="2000" dirty="0"/>
              <a:t> (model fitness)</a:t>
            </a:r>
          </a:p>
          <a:p>
            <a:pPr marL="285750" indent="-285750">
              <a:buFont typeface="Arial" panose="020B0604020202020204" pitchFamily="34" charset="0"/>
              <a:buChar char="•"/>
            </a:pPr>
            <a:r>
              <a:rPr lang="en-NL" sz="2000" dirty="0"/>
              <a:t>Overfitting </a:t>
            </a:r>
          </a:p>
          <a:p>
            <a:pPr marL="285750" indent="-285750">
              <a:buFont typeface="Arial" panose="020B0604020202020204" pitchFamily="34" charset="0"/>
              <a:buChar char="•"/>
            </a:pPr>
            <a:r>
              <a:rPr lang="en-NL" sz="2000" dirty="0"/>
              <a:t>Underfitting</a:t>
            </a:r>
          </a:p>
        </p:txBody>
      </p:sp>
      <p:pic>
        <p:nvPicPr>
          <p:cNvPr id="2" name="Picture 1">
            <a:extLst>
              <a:ext uri="{FF2B5EF4-FFF2-40B4-BE49-F238E27FC236}">
                <a16:creationId xmlns:a16="http://schemas.microsoft.com/office/drawing/2014/main" id="{4278C895-C000-0042-9E6C-26C4DA57A1DB}"/>
              </a:ext>
            </a:extLst>
          </p:cNvPr>
          <p:cNvPicPr>
            <a:picLocks noChangeAspect="1"/>
          </p:cNvPicPr>
          <p:nvPr/>
        </p:nvPicPr>
        <p:blipFill>
          <a:blip r:embed="rId3"/>
          <a:stretch>
            <a:fillRect/>
          </a:stretch>
        </p:blipFill>
        <p:spPr>
          <a:xfrm>
            <a:off x="3653974" y="3229571"/>
            <a:ext cx="5080000" cy="3162300"/>
          </a:xfrm>
          <a:prstGeom prst="rect">
            <a:avLst/>
          </a:prstGeom>
        </p:spPr>
      </p:pic>
    </p:spTree>
    <p:extLst>
      <p:ext uri="{BB962C8B-B14F-4D97-AF65-F5344CB8AC3E}">
        <p14:creationId xmlns:p14="http://schemas.microsoft.com/office/powerpoint/2010/main" val="175594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882502" y="1733107"/>
            <a:ext cx="1220206" cy="369332"/>
          </a:xfrm>
          <a:prstGeom prst="rect">
            <a:avLst/>
          </a:prstGeom>
          <a:noFill/>
        </p:spPr>
        <p:txBody>
          <a:bodyPr wrap="none" rtlCol="0">
            <a:spAutoFit/>
          </a:bodyPr>
          <a:lstStyle/>
          <a:p>
            <a:r>
              <a:rPr lang="en-US" b="1" dirty="0"/>
              <a:t>Overfitting</a:t>
            </a:r>
          </a:p>
        </p:txBody>
      </p:sp>
      <p:pic>
        <p:nvPicPr>
          <p:cNvPr id="2" name="Online Media 1" descr="Overfitting in a Neural Network explained">
            <a:hlinkClick r:id="" action="ppaction://media"/>
            <a:extLst>
              <a:ext uri="{FF2B5EF4-FFF2-40B4-BE49-F238E27FC236}">
                <a16:creationId xmlns:a16="http://schemas.microsoft.com/office/drawing/2014/main" id="{B5EDB85E-057F-2D41-8390-3F2308972BF2}"/>
              </a:ext>
            </a:extLst>
          </p:cNvPr>
          <p:cNvPicPr>
            <a:picLocks noRot="1" noChangeAspect="1"/>
          </p:cNvPicPr>
          <p:nvPr>
            <a:videoFile r:link="rId1"/>
          </p:nvPr>
        </p:nvPicPr>
        <p:blipFill>
          <a:blip r:embed="rId4"/>
          <a:stretch>
            <a:fillRect/>
          </a:stretch>
        </p:blipFill>
        <p:spPr>
          <a:xfrm>
            <a:off x="2720409" y="2270577"/>
            <a:ext cx="6751182" cy="3814418"/>
          </a:xfrm>
          <a:prstGeom prst="rect">
            <a:avLst/>
          </a:prstGeom>
        </p:spPr>
      </p:pic>
    </p:spTree>
    <p:extLst>
      <p:ext uri="{BB962C8B-B14F-4D97-AF65-F5344CB8AC3E}">
        <p14:creationId xmlns:p14="http://schemas.microsoft.com/office/powerpoint/2010/main" val="2773170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882502" y="1733107"/>
            <a:ext cx="1355371" cy="369332"/>
          </a:xfrm>
          <a:prstGeom prst="rect">
            <a:avLst/>
          </a:prstGeom>
          <a:noFill/>
        </p:spPr>
        <p:txBody>
          <a:bodyPr wrap="none" rtlCol="0">
            <a:spAutoFit/>
          </a:bodyPr>
          <a:lstStyle/>
          <a:p>
            <a:r>
              <a:rPr lang="en-US" b="1" dirty="0"/>
              <a:t>Underfitting</a:t>
            </a:r>
          </a:p>
        </p:txBody>
      </p:sp>
      <p:pic>
        <p:nvPicPr>
          <p:cNvPr id="6" name="Online Media 5" descr="Underfitting in a Neural Network explained">
            <a:hlinkClick r:id="" action="ppaction://media"/>
            <a:extLst>
              <a:ext uri="{FF2B5EF4-FFF2-40B4-BE49-F238E27FC236}">
                <a16:creationId xmlns:a16="http://schemas.microsoft.com/office/drawing/2014/main" id="{6B5F407A-82D8-B94D-9FE0-3FE74E0698B7}"/>
              </a:ext>
            </a:extLst>
          </p:cNvPr>
          <p:cNvPicPr>
            <a:picLocks noRot="1" noChangeAspect="1"/>
          </p:cNvPicPr>
          <p:nvPr>
            <a:videoFile r:link="rId1"/>
          </p:nvPr>
        </p:nvPicPr>
        <p:blipFill>
          <a:blip r:embed="rId4"/>
          <a:stretch>
            <a:fillRect/>
          </a:stretch>
        </p:blipFill>
        <p:spPr>
          <a:xfrm>
            <a:off x="2826834" y="2352220"/>
            <a:ext cx="6538332" cy="3694158"/>
          </a:xfrm>
          <a:prstGeom prst="rect">
            <a:avLst/>
          </a:prstGeom>
        </p:spPr>
      </p:pic>
    </p:spTree>
    <p:extLst>
      <p:ext uri="{BB962C8B-B14F-4D97-AF65-F5344CB8AC3E}">
        <p14:creationId xmlns:p14="http://schemas.microsoft.com/office/powerpoint/2010/main" val="182488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377113" y="1198246"/>
            <a:ext cx="4563878" cy="1015663"/>
          </a:xfrm>
          <a:prstGeom prst="rect">
            <a:avLst/>
          </a:prstGeom>
          <a:noFill/>
        </p:spPr>
        <p:txBody>
          <a:bodyPr wrap="none" rtlCol="0">
            <a:spAutoFit/>
          </a:bodyPr>
          <a:lstStyle/>
          <a:p>
            <a:r>
              <a:rPr lang="en-US" sz="2000" b="1" dirty="0"/>
              <a:t>Classification &amp; regression</a:t>
            </a:r>
          </a:p>
          <a:p>
            <a:endParaRPr lang="en-US" sz="2000" b="1" dirty="0"/>
          </a:p>
          <a:p>
            <a:r>
              <a:rPr lang="en-US" sz="2000" i="1" dirty="0"/>
              <a:t>Most common machine learning problems</a:t>
            </a:r>
          </a:p>
        </p:txBody>
      </p:sp>
      <p:sp>
        <p:nvSpPr>
          <p:cNvPr id="5" name="TextBox 4">
            <a:extLst>
              <a:ext uri="{FF2B5EF4-FFF2-40B4-BE49-F238E27FC236}">
                <a16:creationId xmlns:a16="http://schemas.microsoft.com/office/drawing/2014/main" id="{4F2B19D9-2CCD-2042-8DAB-9EA44EF46B2E}"/>
              </a:ext>
            </a:extLst>
          </p:cNvPr>
          <p:cNvSpPr txBox="1"/>
          <p:nvPr/>
        </p:nvSpPr>
        <p:spPr>
          <a:xfrm>
            <a:off x="3354210" y="3228435"/>
            <a:ext cx="1578637" cy="400110"/>
          </a:xfrm>
          <a:prstGeom prst="rect">
            <a:avLst/>
          </a:prstGeom>
          <a:noFill/>
        </p:spPr>
        <p:txBody>
          <a:bodyPr wrap="none" rtlCol="0">
            <a:spAutoFit/>
          </a:bodyPr>
          <a:lstStyle/>
          <a:p>
            <a:r>
              <a:rPr lang="en-US" sz="2000" dirty="0"/>
              <a:t>Classification</a:t>
            </a:r>
          </a:p>
        </p:txBody>
      </p:sp>
      <p:sp>
        <p:nvSpPr>
          <p:cNvPr id="6" name="TextBox 5">
            <a:extLst>
              <a:ext uri="{FF2B5EF4-FFF2-40B4-BE49-F238E27FC236}">
                <a16:creationId xmlns:a16="http://schemas.microsoft.com/office/drawing/2014/main" id="{8E91726D-9AA2-EE4C-9C98-BB71AF3688E5}"/>
              </a:ext>
            </a:extLst>
          </p:cNvPr>
          <p:cNvSpPr txBox="1"/>
          <p:nvPr/>
        </p:nvSpPr>
        <p:spPr>
          <a:xfrm>
            <a:off x="6467900" y="3228435"/>
            <a:ext cx="1313308" cy="400110"/>
          </a:xfrm>
          <a:prstGeom prst="rect">
            <a:avLst/>
          </a:prstGeom>
          <a:noFill/>
        </p:spPr>
        <p:txBody>
          <a:bodyPr wrap="none" rtlCol="0">
            <a:spAutoFit/>
          </a:bodyPr>
          <a:lstStyle/>
          <a:p>
            <a:r>
              <a:rPr lang="en-US" sz="2000" dirty="0"/>
              <a:t>Regression</a:t>
            </a:r>
          </a:p>
        </p:txBody>
      </p:sp>
      <p:cxnSp>
        <p:nvCxnSpPr>
          <p:cNvPr id="7" name="Straight Arrow Connector 6">
            <a:extLst>
              <a:ext uri="{FF2B5EF4-FFF2-40B4-BE49-F238E27FC236}">
                <a16:creationId xmlns:a16="http://schemas.microsoft.com/office/drawing/2014/main" id="{719D3430-90EF-7C48-B24D-7A67814FE477}"/>
              </a:ext>
            </a:extLst>
          </p:cNvPr>
          <p:cNvCxnSpPr>
            <a:stCxn id="5" idx="2"/>
          </p:cNvCxnSpPr>
          <p:nvPr/>
        </p:nvCxnSpPr>
        <p:spPr>
          <a:xfrm flipH="1">
            <a:off x="4143528" y="3628545"/>
            <a:ext cx="1" cy="10740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81CBBB7-AD17-7041-8617-FAAF730FB998}"/>
              </a:ext>
            </a:extLst>
          </p:cNvPr>
          <p:cNvCxnSpPr>
            <a:cxnSpLocks/>
            <a:stCxn id="6" idx="2"/>
          </p:cNvCxnSpPr>
          <p:nvPr/>
        </p:nvCxnSpPr>
        <p:spPr>
          <a:xfrm flipH="1">
            <a:off x="7124553" y="3628545"/>
            <a:ext cx="1" cy="11238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463E68A-8821-C84C-A804-CF2323F3578E}"/>
              </a:ext>
            </a:extLst>
          </p:cNvPr>
          <p:cNvSpPr txBox="1"/>
          <p:nvPr/>
        </p:nvSpPr>
        <p:spPr>
          <a:xfrm>
            <a:off x="3676092" y="4710857"/>
            <a:ext cx="934871" cy="400110"/>
          </a:xfrm>
          <a:prstGeom prst="rect">
            <a:avLst/>
          </a:prstGeom>
          <a:noFill/>
        </p:spPr>
        <p:txBody>
          <a:bodyPr wrap="none" rtlCol="0">
            <a:spAutoFit/>
          </a:bodyPr>
          <a:lstStyle/>
          <a:p>
            <a:r>
              <a:rPr lang="en-US" sz="2000" dirty="0"/>
              <a:t>Classes</a:t>
            </a:r>
          </a:p>
        </p:txBody>
      </p:sp>
      <p:sp>
        <p:nvSpPr>
          <p:cNvPr id="11" name="TextBox 10">
            <a:extLst>
              <a:ext uri="{FF2B5EF4-FFF2-40B4-BE49-F238E27FC236}">
                <a16:creationId xmlns:a16="http://schemas.microsoft.com/office/drawing/2014/main" id="{85EDDFED-4E8E-0E48-8567-F3A90D885D0A}"/>
              </a:ext>
            </a:extLst>
          </p:cNvPr>
          <p:cNvSpPr txBox="1"/>
          <p:nvPr/>
        </p:nvSpPr>
        <p:spPr>
          <a:xfrm>
            <a:off x="6533302" y="4752554"/>
            <a:ext cx="1138902" cy="400110"/>
          </a:xfrm>
          <a:prstGeom prst="rect">
            <a:avLst/>
          </a:prstGeom>
          <a:noFill/>
        </p:spPr>
        <p:txBody>
          <a:bodyPr wrap="none" rtlCol="0">
            <a:spAutoFit/>
          </a:bodyPr>
          <a:lstStyle/>
          <a:p>
            <a:r>
              <a:rPr lang="en-US" sz="2000" dirty="0"/>
              <a:t>Numbers</a:t>
            </a:r>
          </a:p>
        </p:txBody>
      </p:sp>
      <p:sp>
        <p:nvSpPr>
          <p:cNvPr id="12" name="TextBox 11">
            <a:extLst>
              <a:ext uri="{FF2B5EF4-FFF2-40B4-BE49-F238E27FC236}">
                <a16:creationId xmlns:a16="http://schemas.microsoft.com/office/drawing/2014/main" id="{FDF0D82B-AD23-E047-9398-37CF16FB7E85}"/>
              </a:ext>
            </a:extLst>
          </p:cNvPr>
          <p:cNvSpPr txBox="1"/>
          <p:nvPr/>
        </p:nvSpPr>
        <p:spPr>
          <a:xfrm>
            <a:off x="2497466" y="5397568"/>
            <a:ext cx="2847110" cy="1323439"/>
          </a:xfrm>
          <a:prstGeom prst="rect">
            <a:avLst/>
          </a:prstGeom>
          <a:noFill/>
        </p:spPr>
        <p:txBody>
          <a:bodyPr wrap="square" rtlCol="0">
            <a:spAutoFit/>
          </a:bodyPr>
          <a:lstStyle/>
          <a:p>
            <a:pPr marL="342900" indent="-342900">
              <a:buFont typeface="Arial" panose="020B0604020202020204" pitchFamily="34" charset="0"/>
              <a:buChar char="•"/>
            </a:pPr>
            <a:r>
              <a:rPr lang="en-US" sz="1600" dirty="0"/>
              <a:t>Binary classification (2 mutually exclusive classes)</a:t>
            </a:r>
          </a:p>
          <a:p>
            <a:pPr marL="342900" indent="-342900">
              <a:buFont typeface="Arial" panose="020B0604020202020204" pitchFamily="34" charset="0"/>
              <a:buChar char="•"/>
            </a:pPr>
            <a:r>
              <a:rPr lang="en-US" sz="1600" dirty="0"/>
              <a:t>Multiclass classification (more than 2 mutually exclusive classes)</a:t>
            </a:r>
          </a:p>
        </p:txBody>
      </p:sp>
      <p:sp>
        <p:nvSpPr>
          <p:cNvPr id="13" name="TextBox 12">
            <a:extLst>
              <a:ext uri="{FF2B5EF4-FFF2-40B4-BE49-F238E27FC236}">
                <a16:creationId xmlns:a16="http://schemas.microsoft.com/office/drawing/2014/main" id="{78BADA1C-7970-4D47-A2FF-AE1463844855}"/>
              </a:ext>
            </a:extLst>
          </p:cNvPr>
          <p:cNvSpPr txBox="1"/>
          <p:nvPr/>
        </p:nvSpPr>
        <p:spPr>
          <a:xfrm>
            <a:off x="5850266" y="5397568"/>
            <a:ext cx="2847110" cy="338554"/>
          </a:xfrm>
          <a:prstGeom prst="rect">
            <a:avLst/>
          </a:prstGeom>
          <a:noFill/>
        </p:spPr>
        <p:txBody>
          <a:bodyPr wrap="square" rtlCol="0">
            <a:spAutoFit/>
          </a:bodyPr>
          <a:lstStyle/>
          <a:p>
            <a:pPr marL="342900" indent="-342900">
              <a:buFont typeface="Arial" panose="020B0604020202020204" pitchFamily="34" charset="0"/>
              <a:buChar char="•"/>
            </a:pPr>
            <a:r>
              <a:rPr lang="en-US" sz="1600" dirty="0"/>
              <a:t>Linear regression </a:t>
            </a:r>
          </a:p>
        </p:txBody>
      </p:sp>
      <p:sp>
        <p:nvSpPr>
          <p:cNvPr id="14" name="TextBox 13">
            <a:extLst>
              <a:ext uri="{FF2B5EF4-FFF2-40B4-BE49-F238E27FC236}">
                <a16:creationId xmlns:a16="http://schemas.microsoft.com/office/drawing/2014/main" id="{CC1645B8-67EE-F444-BC03-9E3144BA32B9}"/>
              </a:ext>
            </a:extLst>
          </p:cNvPr>
          <p:cNvSpPr txBox="1"/>
          <p:nvPr/>
        </p:nvSpPr>
        <p:spPr>
          <a:xfrm>
            <a:off x="4491800" y="2321062"/>
            <a:ext cx="2238883" cy="400110"/>
          </a:xfrm>
          <a:prstGeom prst="rect">
            <a:avLst/>
          </a:prstGeom>
          <a:noFill/>
        </p:spPr>
        <p:txBody>
          <a:bodyPr wrap="none" rtlCol="0">
            <a:spAutoFit/>
          </a:bodyPr>
          <a:lstStyle/>
          <a:p>
            <a:r>
              <a:rPr lang="en-US" sz="2000" dirty="0"/>
              <a:t>Supervised learning</a:t>
            </a:r>
          </a:p>
        </p:txBody>
      </p:sp>
      <p:cxnSp>
        <p:nvCxnSpPr>
          <p:cNvPr id="15" name="Straight Arrow Connector 14">
            <a:extLst>
              <a:ext uri="{FF2B5EF4-FFF2-40B4-BE49-F238E27FC236}">
                <a16:creationId xmlns:a16="http://schemas.microsoft.com/office/drawing/2014/main" id="{AA9DE4CB-3DA0-B141-958F-58A80D334C93}"/>
              </a:ext>
            </a:extLst>
          </p:cNvPr>
          <p:cNvCxnSpPr>
            <a:cxnSpLocks/>
            <a:stCxn id="14" idx="2"/>
            <a:endCxn id="5" idx="0"/>
          </p:cNvCxnSpPr>
          <p:nvPr/>
        </p:nvCxnSpPr>
        <p:spPr>
          <a:xfrm flipH="1">
            <a:off x="4143529" y="2721172"/>
            <a:ext cx="1467713" cy="5072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B29001E-0A68-9D4E-AE97-3FA3BC735DFF}"/>
              </a:ext>
            </a:extLst>
          </p:cNvPr>
          <p:cNvCxnSpPr>
            <a:cxnSpLocks/>
            <a:stCxn id="14" idx="2"/>
            <a:endCxn id="6" idx="0"/>
          </p:cNvCxnSpPr>
          <p:nvPr/>
        </p:nvCxnSpPr>
        <p:spPr>
          <a:xfrm>
            <a:off x="5611242" y="2721172"/>
            <a:ext cx="1513312" cy="5072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239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1520115" y="1720761"/>
            <a:ext cx="3807453" cy="2092881"/>
          </a:xfrm>
          <a:prstGeom prst="rect">
            <a:avLst/>
          </a:prstGeom>
          <a:noFill/>
        </p:spPr>
        <p:txBody>
          <a:bodyPr wrap="none" rtlCol="0">
            <a:spAutoFit/>
          </a:bodyPr>
          <a:lstStyle/>
          <a:p>
            <a:r>
              <a:rPr lang="en-US" sz="2000" b="1" dirty="0"/>
              <a:t>Classification algorithm examples:</a:t>
            </a:r>
          </a:p>
          <a:p>
            <a:endParaRPr lang="en-US" sz="2000" b="1" dirty="0"/>
          </a:p>
          <a:p>
            <a:r>
              <a:rPr lang="en-GB" b="1" dirty="0">
                <a:solidFill>
                  <a:schemeClr val="accent2"/>
                </a:solidFill>
              </a:rPr>
              <a:t>1. Logistic regression</a:t>
            </a:r>
          </a:p>
          <a:p>
            <a:r>
              <a:rPr lang="en-GB" dirty="0"/>
              <a:t>2. Naive Bayes</a:t>
            </a:r>
          </a:p>
          <a:p>
            <a:r>
              <a:rPr lang="en-GB" dirty="0"/>
              <a:t>3. K-Nearest </a:t>
            </a:r>
            <a:r>
              <a:rPr lang="en-GB" dirty="0" err="1"/>
              <a:t>Neighbors</a:t>
            </a:r>
            <a:endParaRPr lang="en-GB" dirty="0"/>
          </a:p>
          <a:p>
            <a:r>
              <a:rPr lang="en-GB" dirty="0"/>
              <a:t>4. Support Vector Machine</a:t>
            </a:r>
          </a:p>
          <a:p>
            <a:r>
              <a:rPr lang="en-GB" dirty="0"/>
              <a:t>5. Decision Tree</a:t>
            </a:r>
          </a:p>
        </p:txBody>
      </p:sp>
      <p:sp>
        <p:nvSpPr>
          <p:cNvPr id="9" name="TextBox 8">
            <a:extLst>
              <a:ext uri="{FF2B5EF4-FFF2-40B4-BE49-F238E27FC236}">
                <a16:creationId xmlns:a16="http://schemas.microsoft.com/office/drawing/2014/main" id="{CEA2B6A4-809B-4E43-9330-D86CF4041062}"/>
              </a:ext>
            </a:extLst>
          </p:cNvPr>
          <p:cNvSpPr txBox="1"/>
          <p:nvPr/>
        </p:nvSpPr>
        <p:spPr>
          <a:xfrm>
            <a:off x="6418686" y="1720760"/>
            <a:ext cx="3567387" cy="2092881"/>
          </a:xfrm>
          <a:prstGeom prst="rect">
            <a:avLst/>
          </a:prstGeom>
          <a:noFill/>
        </p:spPr>
        <p:txBody>
          <a:bodyPr wrap="none" rtlCol="0">
            <a:spAutoFit/>
          </a:bodyPr>
          <a:lstStyle/>
          <a:p>
            <a:r>
              <a:rPr lang="en-US" sz="2000" b="1" dirty="0"/>
              <a:t>Regression algorithm examples:</a:t>
            </a:r>
          </a:p>
          <a:p>
            <a:endParaRPr lang="en-US" sz="2000" b="1" dirty="0"/>
          </a:p>
          <a:p>
            <a:pPr marL="342900" indent="-342900">
              <a:buAutoNum type="arabicPeriod"/>
            </a:pPr>
            <a:r>
              <a:rPr lang="en-GB" dirty="0"/>
              <a:t>Linear Regression</a:t>
            </a:r>
          </a:p>
          <a:p>
            <a:pPr marL="342900" indent="-342900">
              <a:buAutoNum type="arabicPeriod"/>
            </a:pPr>
            <a:r>
              <a:rPr lang="en-GB" dirty="0"/>
              <a:t>Decision Tree</a:t>
            </a:r>
          </a:p>
          <a:p>
            <a:r>
              <a:rPr lang="en-GB" dirty="0"/>
              <a:t>3. Support Vector Regression</a:t>
            </a:r>
          </a:p>
          <a:p>
            <a:r>
              <a:rPr lang="en-GB" dirty="0"/>
              <a:t>4. Lasso Regression</a:t>
            </a:r>
          </a:p>
          <a:p>
            <a:r>
              <a:rPr lang="en-GB" dirty="0"/>
              <a:t>5. Random Forest</a:t>
            </a:r>
          </a:p>
        </p:txBody>
      </p:sp>
    </p:spTree>
    <p:extLst>
      <p:ext uri="{BB962C8B-B14F-4D97-AF65-F5344CB8AC3E}">
        <p14:creationId xmlns:p14="http://schemas.microsoft.com/office/powerpoint/2010/main" val="284801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377113" y="1198246"/>
            <a:ext cx="6331926" cy="2123658"/>
          </a:xfrm>
          <a:prstGeom prst="rect">
            <a:avLst/>
          </a:prstGeom>
          <a:noFill/>
        </p:spPr>
        <p:txBody>
          <a:bodyPr wrap="none" rtlCol="0">
            <a:spAutoFit/>
          </a:bodyPr>
          <a:lstStyle/>
          <a:p>
            <a:r>
              <a:rPr lang="en-US" sz="2000" b="1" dirty="0"/>
              <a:t>Short exercise:</a:t>
            </a:r>
          </a:p>
          <a:p>
            <a:endParaRPr lang="en-US" sz="2000" i="1" dirty="0"/>
          </a:p>
          <a:p>
            <a:r>
              <a:rPr lang="en-US" sz="2000" i="1" dirty="0"/>
              <a:t>Binary classification, multiclass classification or regression?</a:t>
            </a:r>
          </a:p>
          <a:p>
            <a:pPr marL="285750" indent="-285750">
              <a:buFont typeface="Arial" panose="020B0604020202020204" pitchFamily="34" charset="0"/>
              <a:buChar char="•"/>
            </a:pPr>
            <a:r>
              <a:rPr lang="en-GB" dirty="0"/>
              <a:t>Predict housing prices?</a:t>
            </a:r>
          </a:p>
          <a:p>
            <a:pPr marL="285750" indent="-285750">
              <a:buFont typeface="Arial" panose="020B0604020202020204" pitchFamily="34" charset="0"/>
              <a:buChar char="•"/>
            </a:pPr>
            <a:r>
              <a:rPr lang="en-GB" dirty="0"/>
              <a:t>Predict whether there will be a default on a loan? </a:t>
            </a:r>
          </a:p>
          <a:p>
            <a:pPr marL="285750" indent="-285750">
              <a:buFont typeface="Arial" panose="020B0604020202020204" pitchFamily="34" charset="0"/>
              <a:buChar char="•"/>
            </a:pPr>
            <a:r>
              <a:rPr lang="en-GB" dirty="0"/>
              <a:t>Predict survival rate of a patient?</a:t>
            </a:r>
          </a:p>
          <a:p>
            <a:pPr marL="285750" indent="-285750">
              <a:buFont typeface="Arial" panose="020B0604020202020204" pitchFamily="34" charset="0"/>
              <a:buChar char="•"/>
            </a:pPr>
            <a:r>
              <a:rPr lang="en-GB" dirty="0"/>
              <a:t>Determine which product(s) to cross offer to a customer? </a:t>
            </a:r>
          </a:p>
        </p:txBody>
      </p:sp>
    </p:spTree>
    <p:extLst>
      <p:ext uri="{BB962C8B-B14F-4D97-AF65-F5344CB8AC3E}">
        <p14:creationId xmlns:p14="http://schemas.microsoft.com/office/powerpoint/2010/main" val="3661859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744279" y="1297172"/>
            <a:ext cx="1235275" cy="369332"/>
          </a:xfrm>
          <a:prstGeom prst="rect">
            <a:avLst/>
          </a:prstGeom>
          <a:noFill/>
        </p:spPr>
        <p:txBody>
          <a:bodyPr wrap="none" rtlCol="0">
            <a:spAutoFit/>
          </a:bodyPr>
          <a:lstStyle/>
          <a:p>
            <a:r>
              <a:rPr lang="en-US" dirty="0"/>
              <a:t>Questions?</a:t>
            </a:r>
          </a:p>
        </p:txBody>
      </p:sp>
      <p:pic>
        <p:nvPicPr>
          <p:cNvPr id="8" name="Picture 7" descr="Icon&#10;&#10;Description automatically generated">
            <a:extLst>
              <a:ext uri="{FF2B5EF4-FFF2-40B4-BE49-F238E27FC236}">
                <a16:creationId xmlns:a16="http://schemas.microsoft.com/office/drawing/2014/main" id="{13D49856-87B2-5B43-A423-992830370412}"/>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38621" y="1898583"/>
            <a:ext cx="4191000" cy="4191000"/>
          </a:xfrm>
          <a:prstGeom prst="rect">
            <a:avLst/>
          </a:prstGeom>
        </p:spPr>
      </p:pic>
    </p:spTree>
    <p:extLst>
      <p:ext uri="{BB962C8B-B14F-4D97-AF65-F5344CB8AC3E}">
        <p14:creationId xmlns:p14="http://schemas.microsoft.com/office/powerpoint/2010/main" val="3489656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377113" y="1198246"/>
            <a:ext cx="4314386" cy="3785652"/>
          </a:xfrm>
          <a:prstGeom prst="rect">
            <a:avLst/>
          </a:prstGeom>
          <a:noFill/>
        </p:spPr>
        <p:txBody>
          <a:bodyPr wrap="none" rtlCol="0">
            <a:spAutoFit/>
          </a:bodyPr>
          <a:lstStyle/>
          <a:p>
            <a:r>
              <a:rPr lang="en-US" sz="2000" b="1" dirty="0"/>
              <a:t>Basics of Machine Learning</a:t>
            </a:r>
          </a:p>
          <a:p>
            <a:endParaRPr lang="en-US" sz="2000" b="1" dirty="0"/>
          </a:p>
          <a:p>
            <a:pPr marL="285750" indent="-285750">
              <a:buFont typeface="Arial" panose="020B0604020202020204" pitchFamily="34" charset="0"/>
              <a:buChar char="•"/>
            </a:pPr>
            <a:r>
              <a:rPr lang="en-US" sz="2000" dirty="0"/>
              <a:t>Book discussion</a:t>
            </a:r>
          </a:p>
          <a:p>
            <a:pPr marL="285750" indent="-285750">
              <a:buFont typeface="Arial" panose="020B0604020202020204" pitchFamily="34" charset="0"/>
              <a:buChar char="•"/>
            </a:pPr>
            <a:r>
              <a:rPr lang="en-US" sz="2000" dirty="0"/>
              <a:t>Supervised vs unsupervised learning </a:t>
            </a:r>
          </a:p>
          <a:p>
            <a:pPr marL="285750" indent="-285750">
              <a:buFont typeface="Arial" panose="020B0604020202020204" pitchFamily="34" charset="0"/>
              <a:buChar char="•"/>
            </a:pPr>
            <a:r>
              <a:rPr lang="en-US" sz="2000" dirty="0"/>
              <a:t>Machine learning process</a:t>
            </a:r>
          </a:p>
          <a:p>
            <a:pPr marL="285750" indent="-285750">
              <a:buFont typeface="Arial" panose="020B0604020202020204" pitchFamily="34" charset="0"/>
              <a:buChar char="•"/>
            </a:pPr>
            <a:r>
              <a:rPr lang="en-US" sz="2000" dirty="0"/>
              <a:t>The goal of machine learning</a:t>
            </a:r>
          </a:p>
          <a:p>
            <a:pPr marL="742950" lvl="1" indent="-285750">
              <a:buFont typeface="Arial" panose="020B0604020202020204" pitchFamily="34" charset="0"/>
              <a:buChar char="•"/>
            </a:pPr>
            <a:r>
              <a:rPr lang="en-US" sz="2000" dirty="0"/>
              <a:t>Underfitting</a:t>
            </a:r>
          </a:p>
          <a:p>
            <a:pPr marL="742950" lvl="1" indent="-285750">
              <a:buFont typeface="Arial" panose="020B0604020202020204" pitchFamily="34" charset="0"/>
              <a:buChar char="•"/>
            </a:pPr>
            <a:r>
              <a:rPr lang="en-US" sz="2000" dirty="0"/>
              <a:t>Overfitting</a:t>
            </a:r>
          </a:p>
          <a:p>
            <a:pPr marL="285750" indent="-285750">
              <a:buFont typeface="Arial" panose="020B0604020202020204" pitchFamily="34" charset="0"/>
              <a:buChar char="•"/>
            </a:pPr>
            <a:r>
              <a:rPr lang="en-US" sz="2000" dirty="0"/>
              <a:t>Classification </a:t>
            </a:r>
          </a:p>
          <a:p>
            <a:pPr marL="285750" indent="-285750">
              <a:buFont typeface="Arial" panose="020B0604020202020204" pitchFamily="34" charset="0"/>
              <a:buChar char="•"/>
            </a:pPr>
            <a:r>
              <a:rPr lang="en-US" sz="2000" dirty="0"/>
              <a:t>Regression</a:t>
            </a:r>
          </a:p>
          <a:p>
            <a:pPr marL="285750" indent="-285750">
              <a:buFont typeface="Arial" panose="020B0604020202020204" pitchFamily="34" charset="0"/>
              <a:buChar char="•"/>
            </a:pPr>
            <a:r>
              <a:rPr lang="en-US" sz="2000" dirty="0"/>
              <a:t>Questions?</a:t>
            </a:r>
          </a:p>
          <a:p>
            <a:endParaRPr lang="en-US" sz="2000" dirty="0"/>
          </a:p>
        </p:txBody>
      </p:sp>
      <p:pic>
        <p:nvPicPr>
          <p:cNvPr id="1026" name="Picture 2" descr="Activities, list, plan, todo, key activities list, check, checklist icon -  Download on Iconfinder">
            <a:extLst>
              <a:ext uri="{FF2B5EF4-FFF2-40B4-BE49-F238E27FC236}">
                <a16:creationId xmlns:a16="http://schemas.microsoft.com/office/drawing/2014/main" id="{0F26B232-A3A6-E345-8B73-439A366A11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5586" y="1958887"/>
            <a:ext cx="2679700" cy="267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636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377113" y="1198246"/>
            <a:ext cx="5628913" cy="2400657"/>
          </a:xfrm>
          <a:prstGeom prst="rect">
            <a:avLst/>
          </a:prstGeom>
          <a:noFill/>
        </p:spPr>
        <p:txBody>
          <a:bodyPr wrap="none" rtlCol="0">
            <a:spAutoFit/>
          </a:bodyPr>
          <a:lstStyle/>
          <a:p>
            <a:r>
              <a:rPr lang="en-US" sz="2500" b="1" dirty="0"/>
              <a:t>Book discussion</a:t>
            </a:r>
          </a:p>
          <a:p>
            <a:endParaRPr lang="en-US" sz="2500" b="1" dirty="0"/>
          </a:p>
          <a:p>
            <a:r>
              <a:rPr lang="en-US" sz="2500" dirty="0"/>
              <a:t>What did you learn from the book so far?</a:t>
            </a:r>
          </a:p>
          <a:p>
            <a:endParaRPr lang="en-US" sz="2500" dirty="0"/>
          </a:p>
          <a:p>
            <a:r>
              <a:rPr lang="en-US" sz="2500" dirty="0"/>
              <a:t>Pass the question to your fellow student…</a:t>
            </a:r>
          </a:p>
          <a:p>
            <a:endParaRPr lang="en-US" sz="2500" dirty="0"/>
          </a:p>
        </p:txBody>
      </p:sp>
    </p:spTree>
    <p:extLst>
      <p:ext uri="{BB962C8B-B14F-4D97-AF65-F5344CB8AC3E}">
        <p14:creationId xmlns:p14="http://schemas.microsoft.com/office/powerpoint/2010/main" val="297617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377113" y="1198246"/>
            <a:ext cx="11199844" cy="3939540"/>
          </a:xfrm>
          <a:prstGeom prst="rect">
            <a:avLst/>
          </a:prstGeom>
          <a:noFill/>
        </p:spPr>
        <p:txBody>
          <a:bodyPr wrap="square" rtlCol="0">
            <a:spAutoFit/>
          </a:bodyPr>
          <a:lstStyle/>
          <a:p>
            <a:r>
              <a:rPr lang="en-US" sz="2500" b="1" dirty="0"/>
              <a:t>Supervised vs unsupervised learning</a:t>
            </a:r>
          </a:p>
          <a:p>
            <a:endParaRPr lang="en-US" sz="2500" b="1" dirty="0"/>
          </a:p>
          <a:p>
            <a:r>
              <a:rPr lang="en-US" sz="2500" u="sng" dirty="0"/>
              <a:t>Supervised:</a:t>
            </a:r>
            <a:r>
              <a:rPr lang="en-US" sz="2500" dirty="0"/>
              <a:t> </a:t>
            </a:r>
            <a:r>
              <a:rPr lang="en-US" sz="2500" i="1" dirty="0"/>
              <a:t>It is defined by its use of labeled datasets to train algorithms that to classify data or predict outcomes accurately </a:t>
            </a:r>
            <a:r>
              <a:rPr lang="en-US" sz="2500" dirty="0"/>
              <a:t>(Source: IBM)</a:t>
            </a:r>
          </a:p>
          <a:p>
            <a:endParaRPr lang="en-US" sz="2500" dirty="0"/>
          </a:p>
          <a:p>
            <a:r>
              <a:rPr lang="en-US" sz="2500" u="sng" dirty="0"/>
              <a:t>Unsupervised:</a:t>
            </a:r>
            <a:r>
              <a:rPr lang="en-US" sz="2500" dirty="0"/>
              <a:t> </a:t>
            </a:r>
            <a:r>
              <a:rPr lang="en-US" sz="2500" i="1" dirty="0"/>
              <a:t>the use of artificial intelligence (AI) algorithms to identify patterns in data sets containing data points that are neither classified nor labeled. ... In other words, unsupervised learning allows the system to identify patterns within data sets on its own</a:t>
            </a:r>
            <a:r>
              <a:rPr lang="en-US" sz="2500" dirty="0"/>
              <a:t>. (Source: </a:t>
            </a:r>
            <a:r>
              <a:rPr lang="en-US" sz="2500" dirty="0" err="1"/>
              <a:t>Techtarget</a:t>
            </a:r>
            <a:r>
              <a:rPr lang="en-US" sz="2500" dirty="0"/>
              <a:t>)</a:t>
            </a:r>
          </a:p>
          <a:p>
            <a:endParaRPr lang="en-US" sz="2500" dirty="0"/>
          </a:p>
        </p:txBody>
      </p:sp>
    </p:spTree>
    <p:extLst>
      <p:ext uri="{BB962C8B-B14F-4D97-AF65-F5344CB8AC3E}">
        <p14:creationId xmlns:p14="http://schemas.microsoft.com/office/powerpoint/2010/main" val="2542013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4C966FC5-E968-864F-9A4D-77D6684F26BC}"/>
              </a:ext>
            </a:extLst>
          </p:cNvPr>
          <p:cNvGrpSpPr/>
          <p:nvPr/>
        </p:nvGrpSpPr>
        <p:grpSpPr>
          <a:xfrm>
            <a:off x="1492648" y="2282785"/>
            <a:ext cx="754290" cy="926804"/>
            <a:chOff x="4245428" y="1636459"/>
            <a:chExt cx="1044781" cy="1283732"/>
          </a:xfrm>
        </p:grpSpPr>
        <p:pic>
          <p:nvPicPr>
            <p:cNvPr id="7" name="Graphic 6" descr="Document with solid fill">
              <a:extLst>
                <a:ext uri="{FF2B5EF4-FFF2-40B4-BE49-F238E27FC236}">
                  <a16:creationId xmlns:a16="http://schemas.microsoft.com/office/drawing/2014/main" id="{64FE0592-10C0-FA40-9B09-AA1A2EFA8C7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75808" y="1636459"/>
              <a:ext cx="914401" cy="914400"/>
            </a:xfrm>
            <a:prstGeom prst="rect">
              <a:avLst/>
            </a:prstGeom>
          </p:spPr>
        </p:pic>
        <p:sp>
          <p:nvSpPr>
            <p:cNvPr id="8" name="TextBox 7">
              <a:extLst>
                <a:ext uri="{FF2B5EF4-FFF2-40B4-BE49-F238E27FC236}">
                  <a16:creationId xmlns:a16="http://schemas.microsoft.com/office/drawing/2014/main" id="{09309A70-0D52-1244-9305-4223E2AA36FE}"/>
                </a:ext>
              </a:extLst>
            </p:cNvPr>
            <p:cNvSpPr txBox="1"/>
            <p:nvPr/>
          </p:nvSpPr>
          <p:spPr>
            <a:xfrm>
              <a:off x="4245428" y="2550859"/>
              <a:ext cx="970394" cy="369332"/>
            </a:xfrm>
            <a:prstGeom prst="rect">
              <a:avLst/>
            </a:prstGeom>
            <a:noFill/>
          </p:spPr>
          <p:txBody>
            <a:bodyPr wrap="none" rtlCol="0">
              <a:spAutoFit/>
            </a:bodyPr>
            <a:lstStyle/>
            <a:p>
              <a:r>
                <a:rPr lang="en-NL" dirty="0"/>
                <a:t>Data Set</a:t>
              </a:r>
            </a:p>
          </p:txBody>
        </p:sp>
      </p:grpSp>
      <p:sp>
        <p:nvSpPr>
          <p:cNvPr id="13" name="Rounded Rectangle 12">
            <a:extLst>
              <a:ext uri="{FF2B5EF4-FFF2-40B4-BE49-F238E27FC236}">
                <a16:creationId xmlns:a16="http://schemas.microsoft.com/office/drawing/2014/main" id="{1E28CF2F-96C4-004C-AF20-2EC3EAA3FBFD}"/>
              </a:ext>
            </a:extLst>
          </p:cNvPr>
          <p:cNvSpPr/>
          <p:nvPr/>
        </p:nvSpPr>
        <p:spPr>
          <a:xfrm>
            <a:off x="1030422" y="943786"/>
            <a:ext cx="1756228" cy="9144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L" dirty="0">
                <a:solidFill>
                  <a:schemeClr val="tx1"/>
                </a:solidFill>
              </a:rPr>
              <a:t>1. Collect data</a:t>
            </a:r>
          </a:p>
        </p:txBody>
      </p:sp>
      <p:sp>
        <p:nvSpPr>
          <p:cNvPr id="14" name="Rounded Rectangle 13">
            <a:extLst>
              <a:ext uri="{FF2B5EF4-FFF2-40B4-BE49-F238E27FC236}">
                <a16:creationId xmlns:a16="http://schemas.microsoft.com/office/drawing/2014/main" id="{6E2D5FDB-FBD3-9343-81DA-3E4CD02F9300}"/>
              </a:ext>
            </a:extLst>
          </p:cNvPr>
          <p:cNvSpPr/>
          <p:nvPr/>
        </p:nvSpPr>
        <p:spPr>
          <a:xfrm>
            <a:off x="3948312" y="947918"/>
            <a:ext cx="1756228" cy="9144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 P</a:t>
            </a:r>
            <a:r>
              <a:rPr lang="en-NL" dirty="0">
                <a:solidFill>
                  <a:schemeClr val="tx1"/>
                </a:solidFill>
              </a:rPr>
              <a:t>repare data</a:t>
            </a:r>
          </a:p>
        </p:txBody>
      </p:sp>
      <p:sp>
        <p:nvSpPr>
          <p:cNvPr id="15" name="Rounded Rectangle 14">
            <a:extLst>
              <a:ext uri="{FF2B5EF4-FFF2-40B4-BE49-F238E27FC236}">
                <a16:creationId xmlns:a16="http://schemas.microsoft.com/office/drawing/2014/main" id="{AA59C94D-00E3-CE40-8C4D-2CC90ED99EF7}"/>
              </a:ext>
            </a:extLst>
          </p:cNvPr>
          <p:cNvSpPr/>
          <p:nvPr/>
        </p:nvSpPr>
        <p:spPr>
          <a:xfrm>
            <a:off x="6873216" y="943786"/>
            <a:ext cx="1756228" cy="9144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 </a:t>
            </a:r>
            <a:r>
              <a:rPr lang="nl-NL" dirty="0">
                <a:solidFill>
                  <a:schemeClr val="tx1"/>
                </a:solidFill>
              </a:rPr>
              <a:t>Split data</a:t>
            </a:r>
            <a:endParaRPr lang="en-NL" dirty="0">
              <a:solidFill>
                <a:schemeClr val="tx1"/>
              </a:solidFill>
            </a:endParaRPr>
          </a:p>
        </p:txBody>
      </p:sp>
      <p:sp>
        <p:nvSpPr>
          <p:cNvPr id="16" name="Rounded Rectangle 15">
            <a:extLst>
              <a:ext uri="{FF2B5EF4-FFF2-40B4-BE49-F238E27FC236}">
                <a16:creationId xmlns:a16="http://schemas.microsoft.com/office/drawing/2014/main" id="{6C0BE8E5-EA39-6440-B95E-F71B4DE55B13}"/>
              </a:ext>
            </a:extLst>
          </p:cNvPr>
          <p:cNvSpPr/>
          <p:nvPr/>
        </p:nvSpPr>
        <p:spPr>
          <a:xfrm>
            <a:off x="6873216" y="3636533"/>
            <a:ext cx="1756228" cy="9144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4. </a:t>
            </a:r>
            <a:r>
              <a:rPr lang="nl-NL" dirty="0">
                <a:solidFill>
                  <a:schemeClr val="tx1"/>
                </a:solidFill>
              </a:rPr>
              <a:t>Train or </a:t>
            </a:r>
            <a:r>
              <a:rPr lang="nl-NL" dirty="0" err="1">
                <a:solidFill>
                  <a:schemeClr val="tx1"/>
                </a:solidFill>
              </a:rPr>
              <a:t>Optimize</a:t>
            </a:r>
            <a:r>
              <a:rPr lang="nl-NL" dirty="0">
                <a:solidFill>
                  <a:schemeClr val="tx1"/>
                </a:solidFill>
              </a:rPr>
              <a:t> model</a:t>
            </a:r>
            <a:endParaRPr lang="en-NL" dirty="0">
              <a:solidFill>
                <a:schemeClr val="tx1"/>
              </a:solidFill>
            </a:endParaRPr>
          </a:p>
        </p:txBody>
      </p:sp>
      <p:sp>
        <p:nvSpPr>
          <p:cNvPr id="17" name="Rounded Rectangle 16">
            <a:extLst>
              <a:ext uri="{FF2B5EF4-FFF2-40B4-BE49-F238E27FC236}">
                <a16:creationId xmlns:a16="http://schemas.microsoft.com/office/drawing/2014/main" id="{B0CF529A-1E70-3742-B07E-09EE35F9CD38}"/>
              </a:ext>
            </a:extLst>
          </p:cNvPr>
          <p:cNvSpPr/>
          <p:nvPr/>
        </p:nvSpPr>
        <p:spPr>
          <a:xfrm>
            <a:off x="9817886" y="3636533"/>
            <a:ext cx="1756228" cy="914400"/>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5. </a:t>
            </a:r>
            <a:r>
              <a:rPr lang="nl-NL" dirty="0" err="1">
                <a:solidFill>
                  <a:schemeClr val="tx1"/>
                </a:solidFill>
              </a:rPr>
              <a:t>Validate</a:t>
            </a:r>
            <a:r>
              <a:rPr lang="nl-NL" dirty="0">
                <a:solidFill>
                  <a:schemeClr val="tx1"/>
                </a:solidFill>
              </a:rPr>
              <a:t> Model</a:t>
            </a:r>
            <a:endParaRPr lang="en-NL" dirty="0">
              <a:solidFill>
                <a:schemeClr val="tx1"/>
              </a:solidFill>
            </a:endParaRPr>
          </a:p>
        </p:txBody>
      </p:sp>
      <p:cxnSp>
        <p:nvCxnSpPr>
          <p:cNvPr id="21" name="Straight Arrow Connector 20">
            <a:extLst>
              <a:ext uri="{FF2B5EF4-FFF2-40B4-BE49-F238E27FC236}">
                <a16:creationId xmlns:a16="http://schemas.microsoft.com/office/drawing/2014/main" id="{7D46F0EF-8B13-B446-91B7-9595B82FC6B1}"/>
              </a:ext>
            </a:extLst>
          </p:cNvPr>
          <p:cNvCxnSpPr>
            <a:stCxn id="13" idx="3"/>
            <a:endCxn id="14" idx="1"/>
          </p:cNvCxnSpPr>
          <p:nvPr/>
        </p:nvCxnSpPr>
        <p:spPr>
          <a:xfrm>
            <a:off x="2786650" y="1400986"/>
            <a:ext cx="1161662" cy="41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D72A97-9B75-5C48-8CE6-B4BF81969CC1}"/>
              </a:ext>
            </a:extLst>
          </p:cNvPr>
          <p:cNvCxnSpPr>
            <a:cxnSpLocks/>
            <a:stCxn id="14" idx="2"/>
            <a:endCxn id="29" idx="0"/>
          </p:cNvCxnSpPr>
          <p:nvPr/>
        </p:nvCxnSpPr>
        <p:spPr>
          <a:xfrm>
            <a:off x="4826426" y="1862318"/>
            <a:ext cx="2069" cy="4080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92891F7-795D-5044-8B51-693A7B5E50A9}"/>
              </a:ext>
            </a:extLst>
          </p:cNvPr>
          <p:cNvCxnSpPr>
            <a:cxnSpLocks/>
            <a:stCxn id="7" idx="0"/>
            <a:endCxn id="13" idx="2"/>
          </p:cNvCxnSpPr>
          <p:nvPr/>
        </p:nvCxnSpPr>
        <p:spPr>
          <a:xfrm flipH="1" flipV="1">
            <a:off x="1908536" y="1858186"/>
            <a:ext cx="8322" cy="4245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2AF48AAE-850C-DE40-B02E-1B5FFC562315}"/>
              </a:ext>
            </a:extLst>
          </p:cNvPr>
          <p:cNvGrpSpPr/>
          <p:nvPr/>
        </p:nvGrpSpPr>
        <p:grpSpPr>
          <a:xfrm>
            <a:off x="4404285" y="2270380"/>
            <a:ext cx="782290" cy="926804"/>
            <a:chOff x="6764744" y="2171852"/>
            <a:chExt cx="782290" cy="926804"/>
          </a:xfrm>
        </p:grpSpPr>
        <p:grpSp>
          <p:nvGrpSpPr>
            <p:cNvPr id="28" name="Group 27">
              <a:extLst>
                <a:ext uri="{FF2B5EF4-FFF2-40B4-BE49-F238E27FC236}">
                  <a16:creationId xmlns:a16="http://schemas.microsoft.com/office/drawing/2014/main" id="{CAB06273-820F-CB44-A856-1BA76019F594}"/>
                </a:ext>
              </a:extLst>
            </p:cNvPr>
            <p:cNvGrpSpPr/>
            <p:nvPr/>
          </p:nvGrpSpPr>
          <p:grpSpPr>
            <a:xfrm>
              <a:off x="6764744" y="2171852"/>
              <a:ext cx="754290" cy="926804"/>
              <a:chOff x="4245428" y="1636459"/>
              <a:chExt cx="1044782" cy="1283732"/>
            </a:xfrm>
          </p:grpSpPr>
          <p:pic>
            <p:nvPicPr>
              <p:cNvPr id="29" name="Graphic 28" descr="Document with solid fill">
                <a:extLst>
                  <a:ext uri="{FF2B5EF4-FFF2-40B4-BE49-F238E27FC236}">
                    <a16:creationId xmlns:a16="http://schemas.microsoft.com/office/drawing/2014/main" id="{2A26B46B-0D5F-594E-BBA1-B721DCFF0B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75809" y="1636459"/>
                <a:ext cx="914401" cy="914400"/>
              </a:xfrm>
              <a:prstGeom prst="rect">
                <a:avLst/>
              </a:prstGeom>
            </p:spPr>
          </p:pic>
          <p:sp>
            <p:nvSpPr>
              <p:cNvPr id="30" name="TextBox 29">
                <a:extLst>
                  <a:ext uri="{FF2B5EF4-FFF2-40B4-BE49-F238E27FC236}">
                    <a16:creationId xmlns:a16="http://schemas.microsoft.com/office/drawing/2014/main" id="{57C623EC-6813-5F43-B7B6-FCB6B4430048}"/>
                  </a:ext>
                </a:extLst>
              </p:cNvPr>
              <p:cNvSpPr txBox="1"/>
              <p:nvPr/>
            </p:nvSpPr>
            <p:spPr>
              <a:xfrm>
                <a:off x="4245428" y="2550859"/>
                <a:ext cx="970394" cy="369332"/>
              </a:xfrm>
              <a:prstGeom prst="rect">
                <a:avLst/>
              </a:prstGeom>
              <a:noFill/>
            </p:spPr>
            <p:txBody>
              <a:bodyPr wrap="none" rtlCol="0">
                <a:spAutoFit/>
              </a:bodyPr>
              <a:lstStyle/>
              <a:p>
                <a:r>
                  <a:rPr lang="en-NL" dirty="0"/>
                  <a:t>Data Set</a:t>
                </a:r>
              </a:p>
            </p:txBody>
          </p:sp>
        </p:grpSp>
        <p:pic>
          <p:nvPicPr>
            <p:cNvPr id="31" name="Graphic 30" descr="Research with solid fill">
              <a:extLst>
                <a:ext uri="{FF2B5EF4-FFF2-40B4-BE49-F238E27FC236}">
                  <a16:creationId xmlns:a16="http://schemas.microsoft.com/office/drawing/2014/main" id="{D6B3FC0A-4BDE-4D4B-A18E-CD1682BA78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9830" y="2587206"/>
              <a:ext cx="317204" cy="317204"/>
            </a:xfrm>
            <a:prstGeom prst="rect">
              <a:avLst/>
            </a:prstGeom>
          </p:spPr>
        </p:pic>
      </p:grpSp>
      <p:cxnSp>
        <p:nvCxnSpPr>
          <p:cNvPr id="34" name="Straight Arrow Connector 33">
            <a:extLst>
              <a:ext uri="{FF2B5EF4-FFF2-40B4-BE49-F238E27FC236}">
                <a16:creationId xmlns:a16="http://schemas.microsoft.com/office/drawing/2014/main" id="{55A32BB7-F47A-7A47-A8A4-6805E127071C}"/>
              </a:ext>
            </a:extLst>
          </p:cNvPr>
          <p:cNvCxnSpPr>
            <a:cxnSpLocks/>
            <a:stCxn id="14" idx="3"/>
          </p:cNvCxnSpPr>
          <p:nvPr/>
        </p:nvCxnSpPr>
        <p:spPr>
          <a:xfrm flipV="1">
            <a:off x="5704540" y="1400986"/>
            <a:ext cx="1161662" cy="413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01A832E5-7EFB-BD46-BF2B-8C540F978B01}"/>
              </a:ext>
            </a:extLst>
          </p:cNvPr>
          <p:cNvCxnSpPr>
            <a:cxnSpLocks/>
            <a:stCxn id="29" idx="3"/>
          </p:cNvCxnSpPr>
          <p:nvPr/>
        </p:nvCxnSpPr>
        <p:spPr>
          <a:xfrm flipV="1">
            <a:off x="5158575" y="1845789"/>
            <a:ext cx="2269689" cy="754672"/>
          </a:xfrm>
          <a:prstGeom prst="bentConnector3">
            <a:avLst>
              <a:gd name="adj1" fmla="val 10053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B14AA544-5BF4-CB46-B011-444AE4A35489}"/>
              </a:ext>
            </a:extLst>
          </p:cNvPr>
          <p:cNvGrpSpPr/>
          <p:nvPr/>
        </p:nvGrpSpPr>
        <p:grpSpPr>
          <a:xfrm>
            <a:off x="7728615" y="1905017"/>
            <a:ext cx="1485895" cy="1437595"/>
            <a:chOff x="7158284" y="2371093"/>
            <a:chExt cx="1485895" cy="1437595"/>
          </a:xfrm>
        </p:grpSpPr>
        <p:grpSp>
          <p:nvGrpSpPr>
            <p:cNvPr id="45" name="Group 44">
              <a:extLst>
                <a:ext uri="{FF2B5EF4-FFF2-40B4-BE49-F238E27FC236}">
                  <a16:creationId xmlns:a16="http://schemas.microsoft.com/office/drawing/2014/main" id="{574F7DD9-AD83-E14D-A7F7-352A39CBBD54}"/>
                </a:ext>
              </a:extLst>
            </p:cNvPr>
            <p:cNvGrpSpPr/>
            <p:nvPr/>
          </p:nvGrpSpPr>
          <p:grpSpPr>
            <a:xfrm>
              <a:off x="7366713" y="2502196"/>
              <a:ext cx="1277466" cy="1306492"/>
              <a:chOff x="4245428" y="1636459"/>
              <a:chExt cx="1769442" cy="1809644"/>
            </a:xfrm>
          </p:grpSpPr>
          <p:pic>
            <p:nvPicPr>
              <p:cNvPr id="47" name="Graphic 46" descr="Document with solid fill">
                <a:extLst>
                  <a:ext uri="{FF2B5EF4-FFF2-40B4-BE49-F238E27FC236}">
                    <a16:creationId xmlns:a16="http://schemas.microsoft.com/office/drawing/2014/main" id="{949CA176-1C51-F042-8EBD-C8248B3B39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75809" y="1636459"/>
                <a:ext cx="914401" cy="914400"/>
              </a:xfrm>
              <a:prstGeom prst="rect">
                <a:avLst/>
              </a:prstGeom>
            </p:spPr>
          </p:pic>
          <p:sp>
            <p:nvSpPr>
              <p:cNvPr id="48" name="TextBox 47">
                <a:extLst>
                  <a:ext uri="{FF2B5EF4-FFF2-40B4-BE49-F238E27FC236}">
                    <a16:creationId xmlns:a16="http://schemas.microsoft.com/office/drawing/2014/main" id="{835A015A-4807-7F4A-80C5-E7D940F872E6}"/>
                  </a:ext>
                </a:extLst>
              </p:cNvPr>
              <p:cNvSpPr txBox="1"/>
              <p:nvPr/>
            </p:nvSpPr>
            <p:spPr>
              <a:xfrm>
                <a:off x="4245428" y="2550859"/>
                <a:ext cx="1769442" cy="895244"/>
              </a:xfrm>
              <a:prstGeom prst="rect">
                <a:avLst/>
              </a:prstGeom>
              <a:noFill/>
            </p:spPr>
            <p:txBody>
              <a:bodyPr wrap="none" rtlCol="0">
                <a:spAutoFit/>
              </a:bodyPr>
              <a:lstStyle/>
              <a:p>
                <a:pPr algn="ctr"/>
                <a:r>
                  <a:rPr lang="en-NL" dirty="0"/>
                  <a:t>Train &amp; Test</a:t>
                </a:r>
              </a:p>
              <a:p>
                <a:pPr algn="ctr"/>
                <a:r>
                  <a:rPr lang="en-NL" dirty="0"/>
                  <a:t>Set</a:t>
                </a:r>
              </a:p>
            </p:txBody>
          </p:sp>
        </p:grpSp>
        <p:pic>
          <p:nvPicPr>
            <p:cNvPr id="49" name="Graphic 48" descr="Document with solid fill">
              <a:extLst>
                <a:ext uri="{FF2B5EF4-FFF2-40B4-BE49-F238E27FC236}">
                  <a16:creationId xmlns:a16="http://schemas.microsoft.com/office/drawing/2014/main" id="{9BD95745-61BD-4B48-A975-6EF74536FE6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58284" y="2371093"/>
              <a:ext cx="660161" cy="660161"/>
            </a:xfrm>
            <a:prstGeom prst="rect">
              <a:avLst/>
            </a:prstGeom>
          </p:spPr>
        </p:pic>
      </p:grpSp>
      <p:cxnSp>
        <p:nvCxnSpPr>
          <p:cNvPr id="51" name="Straight Arrow Connector 50">
            <a:extLst>
              <a:ext uri="{FF2B5EF4-FFF2-40B4-BE49-F238E27FC236}">
                <a16:creationId xmlns:a16="http://schemas.microsoft.com/office/drawing/2014/main" id="{F5DA219C-2339-2747-AFCD-D899D4844661}"/>
              </a:ext>
            </a:extLst>
          </p:cNvPr>
          <p:cNvCxnSpPr>
            <a:cxnSpLocks/>
            <a:stCxn id="15" idx="2"/>
            <a:endCxn id="16" idx="0"/>
          </p:cNvCxnSpPr>
          <p:nvPr/>
        </p:nvCxnSpPr>
        <p:spPr>
          <a:xfrm>
            <a:off x="7751330" y="1858186"/>
            <a:ext cx="0" cy="17783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71739CB-43C4-6946-8025-CBF7A0B5D647}"/>
              </a:ext>
            </a:extLst>
          </p:cNvPr>
          <p:cNvCxnSpPr>
            <a:cxnSpLocks/>
            <a:stCxn id="16" idx="3"/>
          </p:cNvCxnSpPr>
          <p:nvPr/>
        </p:nvCxnSpPr>
        <p:spPr>
          <a:xfrm flipV="1">
            <a:off x="8629444" y="4080131"/>
            <a:ext cx="1175344" cy="136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24C84288-8D66-384A-A49C-E95B1FA6CCCA}"/>
              </a:ext>
            </a:extLst>
          </p:cNvPr>
          <p:cNvSpPr/>
          <p:nvPr/>
        </p:nvSpPr>
        <p:spPr>
          <a:xfrm rot="18866534">
            <a:off x="9058937" y="5210750"/>
            <a:ext cx="409118" cy="4091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58" name="Elbow Connector 57">
            <a:extLst>
              <a:ext uri="{FF2B5EF4-FFF2-40B4-BE49-F238E27FC236}">
                <a16:creationId xmlns:a16="http://schemas.microsoft.com/office/drawing/2014/main" id="{A7843C58-F7C2-DC4B-8114-8B75A6FA0D0A}"/>
              </a:ext>
            </a:extLst>
          </p:cNvPr>
          <p:cNvCxnSpPr>
            <a:cxnSpLocks/>
            <a:endCxn id="16" idx="2"/>
          </p:cNvCxnSpPr>
          <p:nvPr/>
        </p:nvCxnSpPr>
        <p:spPr>
          <a:xfrm rot="10800000">
            <a:off x="7751331" y="4550933"/>
            <a:ext cx="1222889" cy="86437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6800E685-1231-114B-A7BB-CAAEB5D9135A}"/>
              </a:ext>
            </a:extLst>
          </p:cNvPr>
          <p:cNvSpPr txBox="1"/>
          <p:nvPr/>
        </p:nvSpPr>
        <p:spPr>
          <a:xfrm>
            <a:off x="8173596" y="5457450"/>
            <a:ext cx="455574" cy="369332"/>
          </a:xfrm>
          <a:prstGeom prst="rect">
            <a:avLst/>
          </a:prstGeom>
          <a:noFill/>
        </p:spPr>
        <p:txBody>
          <a:bodyPr wrap="none" rtlCol="0">
            <a:spAutoFit/>
          </a:bodyPr>
          <a:lstStyle/>
          <a:p>
            <a:r>
              <a:rPr lang="en-NL" dirty="0"/>
              <a:t>No</a:t>
            </a:r>
          </a:p>
        </p:txBody>
      </p:sp>
      <p:cxnSp>
        <p:nvCxnSpPr>
          <p:cNvPr id="62" name="Elbow Connector 61">
            <a:extLst>
              <a:ext uri="{FF2B5EF4-FFF2-40B4-BE49-F238E27FC236}">
                <a16:creationId xmlns:a16="http://schemas.microsoft.com/office/drawing/2014/main" id="{B13180FA-526C-574C-8269-9E605AC3F748}"/>
              </a:ext>
            </a:extLst>
          </p:cNvPr>
          <p:cNvCxnSpPr>
            <a:cxnSpLocks/>
            <a:stCxn id="17" idx="2"/>
          </p:cNvCxnSpPr>
          <p:nvPr/>
        </p:nvCxnSpPr>
        <p:spPr>
          <a:xfrm rot="5400000">
            <a:off x="9692414" y="4411293"/>
            <a:ext cx="863947" cy="114322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ACE0E40-CC90-BF44-9D3A-C1F243CFC5FE}"/>
              </a:ext>
            </a:extLst>
          </p:cNvPr>
          <p:cNvSpPr txBox="1"/>
          <p:nvPr/>
        </p:nvSpPr>
        <p:spPr>
          <a:xfrm>
            <a:off x="9804788" y="5457450"/>
            <a:ext cx="2234330" cy="369332"/>
          </a:xfrm>
          <a:prstGeom prst="rect">
            <a:avLst/>
          </a:prstGeom>
          <a:noFill/>
        </p:spPr>
        <p:txBody>
          <a:bodyPr wrap="none" rtlCol="0">
            <a:spAutoFit/>
          </a:bodyPr>
          <a:lstStyle/>
          <a:p>
            <a:r>
              <a:rPr lang="en-NL" dirty="0"/>
              <a:t>[Acceptable accuracy]</a:t>
            </a:r>
          </a:p>
        </p:txBody>
      </p:sp>
      <p:cxnSp>
        <p:nvCxnSpPr>
          <p:cNvPr id="66" name="Straight Arrow Connector 65">
            <a:extLst>
              <a:ext uri="{FF2B5EF4-FFF2-40B4-BE49-F238E27FC236}">
                <a16:creationId xmlns:a16="http://schemas.microsoft.com/office/drawing/2014/main" id="{3BA9A97D-76E0-7D45-893D-A4E483CA2840}"/>
              </a:ext>
            </a:extLst>
          </p:cNvPr>
          <p:cNvCxnSpPr>
            <a:cxnSpLocks/>
          </p:cNvCxnSpPr>
          <p:nvPr/>
        </p:nvCxnSpPr>
        <p:spPr>
          <a:xfrm>
            <a:off x="9265838" y="5702765"/>
            <a:ext cx="2069" cy="4080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139C565D-B53D-5F44-A51F-88F39BA02968}"/>
              </a:ext>
            </a:extLst>
          </p:cNvPr>
          <p:cNvSpPr/>
          <p:nvPr/>
        </p:nvSpPr>
        <p:spPr>
          <a:xfrm>
            <a:off x="185738" y="1272669"/>
            <a:ext cx="257175" cy="25717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68" name="Straight Arrow Connector 67">
            <a:extLst>
              <a:ext uri="{FF2B5EF4-FFF2-40B4-BE49-F238E27FC236}">
                <a16:creationId xmlns:a16="http://schemas.microsoft.com/office/drawing/2014/main" id="{E289A53A-262D-7544-B42A-F1BA459D8762}"/>
              </a:ext>
            </a:extLst>
          </p:cNvPr>
          <p:cNvCxnSpPr>
            <a:cxnSpLocks/>
            <a:stCxn id="67" idx="6"/>
            <a:endCxn id="13" idx="1"/>
          </p:cNvCxnSpPr>
          <p:nvPr/>
        </p:nvCxnSpPr>
        <p:spPr>
          <a:xfrm flipV="1">
            <a:off x="442913" y="1400986"/>
            <a:ext cx="587509" cy="2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a:extLst>
              <a:ext uri="{FF2B5EF4-FFF2-40B4-BE49-F238E27FC236}">
                <a16:creationId xmlns:a16="http://schemas.microsoft.com/office/drawing/2014/main" id="{D110B6DB-B91D-D349-9D5A-077A7A807DF8}"/>
              </a:ext>
            </a:extLst>
          </p:cNvPr>
          <p:cNvGrpSpPr/>
          <p:nvPr/>
        </p:nvGrpSpPr>
        <p:grpSpPr>
          <a:xfrm>
            <a:off x="9147182" y="6107044"/>
            <a:ext cx="257175" cy="257175"/>
            <a:chOff x="5138410" y="4795006"/>
            <a:chExt cx="257175" cy="257175"/>
          </a:xfrm>
        </p:grpSpPr>
        <p:sp>
          <p:nvSpPr>
            <p:cNvPr id="71" name="Oval 70">
              <a:extLst>
                <a:ext uri="{FF2B5EF4-FFF2-40B4-BE49-F238E27FC236}">
                  <a16:creationId xmlns:a16="http://schemas.microsoft.com/office/drawing/2014/main" id="{A180DF56-1540-E04C-A7E0-7E0E7117C36D}"/>
                </a:ext>
              </a:extLst>
            </p:cNvPr>
            <p:cNvSpPr/>
            <p:nvPr/>
          </p:nvSpPr>
          <p:spPr>
            <a:xfrm>
              <a:off x="5199997" y="4854318"/>
              <a:ext cx="134003" cy="13400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2" name="Oval 71">
              <a:extLst>
                <a:ext uri="{FF2B5EF4-FFF2-40B4-BE49-F238E27FC236}">
                  <a16:creationId xmlns:a16="http://schemas.microsoft.com/office/drawing/2014/main" id="{EB2D20F3-A39A-DA4B-AE3A-B5B1AB770389}"/>
                </a:ext>
              </a:extLst>
            </p:cNvPr>
            <p:cNvSpPr/>
            <p:nvPr/>
          </p:nvSpPr>
          <p:spPr>
            <a:xfrm>
              <a:off x="5138410" y="4795006"/>
              <a:ext cx="257175" cy="25717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grpSp>
      <p:sp>
        <p:nvSpPr>
          <p:cNvPr id="74" name="TextBox 73">
            <a:extLst>
              <a:ext uri="{FF2B5EF4-FFF2-40B4-BE49-F238E27FC236}">
                <a16:creationId xmlns:a16="http://schemas.microsoft.com/office/drawing/2014/main" id="{F6A64904-B816-3D4F-804D-F9CC329401C3}"/>
              </a:ext>
            </a:extLst>
          </p:cNvPr>
          <p:cNvSpPr txBox="1"/>
          <p:nvPr/>
        </p:nvSpPr>
        <p:spPr>
          <a:xfrm>
            <a:off x="9292135" y="5673852"/>
            <a:ext cx="485518" cy="369332"/>
          </a:xfrm>
          <a:prstGeom prst="rect">
            <a:avLst/>
          </a:prstGeom>
          <a:noFill/>
        </p:spPr>
        <p:txBody>
          <a:bodyPr wrap="none" rtlCol="0">
            <a:spAutoFit/>
          </a:bodyPr>
          <a:lstStyle/>
          <a:p>
            <a:r>
              <a:rPr lang="en-NL" dirty="0"/>
              <a:t>Yes</a:t>
            </a:r>
          </a:p>
        </p:txBody>
      </p:sp>
      <p:sp>
        <p:nvSpPr>
          <p:cNvPr id="75" name="Rectangle 74">
            <a:extLst>
              <a:ext uri="{FF2B5EF4-FFF2-40B4-BE49-F238E27FC236}">
                <a16:creationId xmlns:a16="http://schemas.microsoft.com/office/drawing/2014/main" id="{C8D84849-548B-BF4F-9056-3C07B11FC1C7}"/>
              </a:ext>
            </a:extLst>
          </p:cNvPr>
          <p:cNvSpPr/>
          <p:nvPr/>
        </p:nvSpPr>
        <p:spPr>
          <a:xfrm>
            <a:off x="6293419" y="3313367"/>
            <a:ext cx="5745699" cy="3218062"/>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29819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377113" y="1198246"/>
            <a:ext cx="5922327" cy="1754326"/>
          </a:xfrm>
          <a:prstGeom prst="rect">
            <a:avLst/>
          </a:prstGeom>
          <a:noFill/>
        </p:spPr>
        <p:txBody>
          <a:bodyPr wrap="none" rtlCol="0">
            <a:spAutoFit/>
          </a:bodyPr>
          <a:lstStyle/>
          <a:p>
            <a:r>
              <a:rPr lang="en-NL" b="1" dirty="0"/>
              <a:t>1. Collect data</a:t>
            </a:r>
          </a:p>
          <a:p>
            <a:pPr marL="342900" indent="-342900">
              <a:buAutoNum type="alphaLcParenR"/>
            </a:pPr>
            <a:r>
              <a:rPr lang="en-NL" dirty="0"/>
              <a:t>Determine the problem to be solved</a:t>
            </a:r>
          </a:p>
          <a:p>
            <a:pPr marL="342900" indent="-342900">
              <a:buAutoNum type="alphaLcParenR"/>
            </a:pPr>
            <a:r>
              <a:rPr lang="en-GB" dirty="0"/>
              <a:t>E</a:t>
            </a:r>
            <a:r>
              <a:rPr lang="en-NL" dirty="0"/>
              <a:t>xplore and collect data sources relevant for this problem</a:t>
            </a:r>
          </a:p>
          <a:p>
            <a:endParaRPr lang="en-NL" dirty="0"/>
          </a:p>
          <a:p>
            <a:pPr lvl="1"/>
            <a:endParaRPr lang="en-NL" dirty="0"/>
          </a:p>
          <a:p>
            <a:endParaRPr lang="en-NL" dirty="0"/>
          </a:p>
        </p:txBody>
      </p:sp>
    </p:spTree>
    <p:extLst>
      <p:ext uri="{BB962C8B-B14F-4D97-AF65-F5344CB8AC3E}">
        <p14:creationId xmlns:p14="http://schemas.microsoft.com/office/powerpoint/2010/main" val="3598967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377113" y="1198246"/>
            <a:ext cx="4237314" cy="1200329"/>
          </a:xfrm>
          <a:prstGeom prst="rect">
            <a:avLst/>
          </a:prstGeom>
          <a:noFill/>
        </p:spPr>
        <p:txBody>
          <a:bodyPr wrap="none" rtlCol="0">
            <a:spAutoFit/>
          </a:bodyPr>
          <a:lstStyle/>
          <a:p>
            <a:r>
              <a:rPr lang="en-NL" b="1" dirty="0"/>
              <a:t>2. Prepare data (more on this in chapter 6)</a:t>
            </a:r>
          </a:p>
          <a:p>
            <a:pPr marL="342900" indent="-342900">
              <a:buAutoNum type="alphaLcParenR"/>
            </a:pPr>
            <a:r>
              <a:rPr lang="en-NL" dirty="0"/>
              <a:t>Transform, cleanse, combine etc.</a:t>
            </a:r>
          </a:p>
          <a:p>
            <a:pPr lvl="1"/>
            <a:endParaRPr lang="en-NL" dirty="0"/>
          </a:p>
          <a:p>
            <a:endParaRPr lang="en-NL" dirty="0"/>
          </a:p>
        </p:txBody>
      </p:sp>
    </p:spTree>
    <p:extLst>
      <p:ext uri="{BB962C8B-B14F-4D97-AF65-F5344CB8AC3E}">
        <p14:creationId xmlns:p14="http://schemas.microsoft.com/office/powerpoint/2010/main" val="3109968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377113" y="1198246"/>
            <a:ext cx="4447692" cy="1477328"/>
          </a:xfrm>
          <a:prstGeom prst="rect">
            <a:avLst/>
          </a:prstGeom>
          <a:noFill/>
        </p:spPr>
        <p:txBody>
          <a:bodyPr wrap="none" rtlCol="0">
            <a:spAutoFit/>
          </a:bodyPr>
          <a:lstStyle/>
          <a:p>
            <a:r>
              <a:rPr lang="en-NL" b="1" dirty="0"/>
              <a:t>3. Split data</a:t>
            </a:r>
          </a:p>
          <a:p>
            <a:pPr marL="342900" indent="-342900">
              <a:buAutoNum type="alphaLcParenR"/>
            </a:pPr>
            <a:r>
              <a:rPr lang="en-NL" dirty="0"/>
              <a:t>Determine ratio for train and test data set</a:t>
            </a:r>
          </a:p>
          <a:p>
            <a:pPr marL="342900" indent="-342900">
              <a:buAutoNum type="alphaLcParenR"/>
            </a:pPr>
            <a:r>
              <a:rPr lang="en-GB" dirty="0"/>
              <a:t>S</a:t>
            </a:r>
            <a:r>
              <a:rPr lang="en-NL" dirty="0"/>
              <a:t>plit the data into a train and test set</a:t>
            </a:r>
          </a:p>
          <a:p>
            <a:pPr lvl="1"/>
            <a:endParaRPr lang="en-NL" dirty="0"/>
          </a:p>
          <a:p>
            <a:endParaRPr lang="en-NL" dirty="0"/>
          </a:p>
        </p:txBody>
      </p:sp>
      <p:pic>
        <p:nvPicPr>
          <p:cNvPr id="2" name="Picture 1">
            <a:extLst>
              <a:ext uri="{FF2B5EF4-FFF2-40B4-BE49-F238E27FC236}">
                <a16:creationId xmlns:a16="http://schemas.microsoft.com/office/drawing/2014/main" id="{0BA23A8D-4BFB-1A41-B5C5-2611D7083DF7}"/>
              </a:ext>
            </a:extLst>
          </p:cNvPr>
          <p:cNvPicPr>
            <a:picLocks noChangeAspect="1"/>
          </p:cNvPicPr>
          <p:nvPr/>
        </p:nvPicPr>
        <p:blipFill>
          <a:blip r:embed="rId3"/>
          <a:stretch>
            <a:fillRect/>
          </a:stretch>
        </p:blipFill>
        <p:spPr>
          <a:xfrm>
            <a:off x="3575050" y="2349500"/>
            <a:ext cx="5041900" cy="2159000"/>
          </a:xfrm>
          <a:prstGeom prst="rect">
            <a:avLst/>
          </a:prstGeom>
        </p:spPr>
      </p:pic>
    </p:spTree>
    <p:extLst>
      <p:ext uri="{BB962C8B-B14F-4D97-AF65-F5344CB8AC3E}">
        <p14:creationId xmlns:p14="http://schemas.microsoft.com/office/powerpoint/2010/main" val="1290114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5A113D-07C7-D74E-A8BA-603A472F4D0A}"/>
              </a:ext>
            </a:extLst>
          </p:cNvPr>
          <p:cNvSpPr txBox="1"/>
          <p:nvPr/>
        </p:nvSpPr>
        <p:spPr>
          <a:xfrm>
            <a:off x="377113" y="1198246"/>
            <a:ext cx="6938631" cy="3416320"/>
          </a:xfrm>
          <a:prstGeom prst="rect">
            <a:avLst/>
          </a:prstGeom>
          <a:noFill/>
        </p:spPr>
        <p:txBody>
          <a:bodyPr wrap="none" rtlCol="0">
            <a:spAutoFit/>
          </a:bodyPr>
          <a:lstStyle/>
          <a:p>
            <a:r>
              <a:rPr lang="en-US" b="1" dirty="0"/>
              <a:t>4. Train model</a:t>
            </a:r>
          </a:p>
          <a:p>
            <a:pPr marL="342900" indent="-342900">
              <a:buAutoNum type="alphaLcParenR"/>
            </a:pPr>
            <a:r>
              <a:rPr lang="en-US" dirty="0"/>
              <a:t>Determine ratio for train and test data set</a:t>
            </a:r>
          </a:p>
          <a:p>
            <a:pPr marL="342900" indent="-342900">
              <a:buAutoNum type="alphaLcParenR"/>
            </a:pPr>
            <a:r>
              <a:rPr lang="en-US" dirty="0"/>
              <a:t>Choose a suitable algorithm for data set and problem</a:t>
            </a:r>
          </a:p>
          <a:p>
            <a:pPr marL="342900" indent="-342900">
              <a:buAutoNum type="alphaLcParenR"/>
            </a:pPr>
            <a:r>
              <a:rPr lang="en-US" dirty="0"/>
              <a:t>Train the model</a:t>
            </a:r>
          </a:p>
          <a:p>
            <a:pPr marL="342900" indent="-342900">
              <a:buAutoNum type="alphaLcParenR"/>
            </a:pPr>
            <a:endParaRPr lang="en-US" dirty="0"/>
          </a:p>
          <a:p>
            <a:r>
              <a:rPr lang="en-US" b="1" dirty="0"/>
              <a:t>4. Optimize model (when accuracy not acceptable)</a:t>
            </a:r>
          </a:p>
          <a:p>
            <a:pPr marL="342900" indent="-342900">
              <a:buAutoNum type="alphaLcParenR"/>
            </a:pPr>
            <a:r>
              <a:rPr lang="en-US" dirty="0"/>
              <a:t>Update weights</a:t>
            </a:r>
          </a:p>
          <a:p>
            <a:pPr marL="342900" indent="-342900">
              <a:buAutoNum type="alphaLcParenR"/>
            </a:pPr>
            <a:r>
              <a:rPr lang="en-US" dirty="0"/>
              <a:t>Retrain model</a:t>
            </a:r>
          </a:p>
          <a:p>
            <a:pPr marL="342900" indent="-342900">
              <a:buAutoNum type="alphaLcParenR"/>
            </a:pPr>
            <a:endParaRPr lang="en-US" dirty="0"/>
          </a:p>
          <a:p>
            <a:r>
              <a:rPr lang="en-US" u="sng" dirty="0" err="1"/>
              <a:t>Rmsprop</a:t>
            </a:r>
            <a:r>
              <a:rPr lang="en-US" dirty="0"/>
              <a:t> optimizer used in the book, however there are other methods </a:t>
            </a:r>
          </a:p>
          <a:p>
            <a:pPr lvl="1"/>
            <a:endParaRPr lang="en-US" dirty="0"/>
          </a:p>
          <a:p>
            <a:endParaRPr lang="en-US" dirty="0"/>
          </a:p>
        </p:txBody>
      </p:sp>
    </p:spTree>
    <p:extLst>
      <p:ext uri="{BB962C8B-B14F-4D97-AF65-F5344CB8AC3E}">
        <p14:creationId xmlns:p14="http://schemas.microsoft.com/office/powerpoint/2010/main" val="4037184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CA33D7AD33705449D51A1D94AFA7FB2" ma:contentTypeVersion="12" ma:contentTypeDescription="Create a new document." ma:contentTypeScope="" ma:versionID="16af1443db44456208796e95c021c673">
  <xsd:schema xmlns:xsd="http://www.w3.org/2001/XMLSchema" xmlns:xs="http://www.w3.org/2001/XMLSchema" xmlns:p="http://schemas.microsoft.com/office/2006/metadata/properties" xmlns:ns3="edf3a2c5-3a7d-4bd3-8a5a-55eacbda1a01" xmlns:ns4="47b4e629-c236-4d63-a48b-e422f99b04e8" targetNamespace="http://schemas.microsoft.com/office/2006/metadata/properties" ma:root="true" ma:fieldsID="8f00e790baee11e4bd4df1fb62c45d0b" ns3:_="" ns4:_="">
    <xsd:import namespace="edf3a2c5-3a7d-4bd3-8a5a-55eacbda1a01"/>
    <xsd:import namespace="47b4e629-c236-4d63-a48b-e422f99b04e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f3a2c5-3a7d-4bd3-8a5a-55eacbda1a0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b4e629-c236-4d63-a48b-e422f99b04e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ED16E87-E598-4B37-84BF-5473DCDCF6D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9C8A897-E6DD-4E53-BBDF-4F26738348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f3a2c5-3a7d-4bd3-8a5a-55eacbda1a01"/>
    <ds:schemaRef ds:uri="47b4e629-c236-4d63-a48b-e422f99b04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3A01A6-C64E-45C9-B8F9-E55AEED2642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6277</TotalTime>
  <Words>508</Words>
  <Application>Microsoft Macintosh PowerPoint</Application>
  <PresentationFormat>Widescreen</PresentationFormat>
  <Paragraphs>133</Paragraphs>
  <Slides>19</Slides>
  <Notes>18</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Averta Std Light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En-nali, Youssef</dc:creator>
  <cp:lastModifiedBy>En-nali, Youssef</cp:lastModifiedBy>
  <cp:revision>261</cp:revision>
  <dcterms:created xsi:type="dcterms:W3CDTF">2020-09-19T09:19:08Z</dcterms:created>
  <dcterms:modified xsi:type="dcterms:W3CDTF">2023-02-08T10:12:10Z</dcterms:modified>
</cp:coreProperties>
</file>