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8" r:id="rId2"/>
    <p:sldId id="328" r:id="rId3"/>
    <p:sldId id="338" r:id="rId4"/>
    <p:sldId id="337" r:id="rId5"/>
    <p:sldId id="282" r:id="rId6"/>
    <p:sldId id="330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73" r:id="rId15"/>
    <p:sldId id="274" r:id="rId16"/>
    <p:sldId id="275" r:id="rId17"/>
    <p:sldId id="268" r:id="rId18"/>
    <p:sldId id="271" r:id="rId19"/>
    <p:sldId id="291" r:id="rId20"/>
    <p:sldId id="270" r:id="rId21"/>
    <p:sldId id="272" r:id="rId22"/>
    <p:sldId id="285" r:id="rId23"/>
    <p:sldId id="283" r:id="rId24"/>
    <p:sldId id="284" r:id="rId25"/>
    <p:sldId id="269" r:id="rId26"/>
    <p:sldId id="286" r:id="rId27"/>
    <p:sldId id="279" r:id="rId28"/>
    <p:sldId id="276" r:id="rId29"/>
    <p:sldId id="277" r:id="rId30"/>
    <p:sldId id="278" r:id="rId31"/>
    <p:sldId id="293" r:id="rId32"/>
    <p:sldId id="281" r:id="rId33"/>
    <p:sldId id="336" r:id="rId34"/>
    <p:sldId id="335" r:id="rId35"/>
    <p:sldId id="331" r:id="rId36"/>
    <p:sldId id="332" r:id="rId37"/>
    <p:sldId id="334" r:id="rId38"/>
    <p:sldId id="340" r:id="rId39"/>
    <p:sldId id="341" r:id="rId40"/>
    <p:sldId id="333" r:id="rId41"/>
    <p:sldId id="342" r:id="rId42"/>
    <p:sldId id="343" r:id="rId4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99"/>
    <a:srgbClr val="08C6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9E8758-1EB8-40F4-909F-C14D3361497A}" v="5" dt="2025-02-24T08:25:53.933"/>
    <p1510:client id="{63C7C99A-5FF1-4209-BF56-BA128363887A}" v="1" dt="2025-02-25T07:59:36.19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871" autoAdjust="0"/>
    <p:restoredTop sz="92735" autoAdjust="0"/>
  </p:normalViewPr>
  <p:slideViewPr>
    <p:cSldViewPr snapToGrid="0">
      <p:cViewPr varScale="1">
        <p:scale>
          <a:sx n="58" d="100"/>
          <a:sy n="58" d="100"/>
        </p:scale>
        <p:origin x="72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tt, Marya" userId="0e3ef245-721e-40ff-8784-c3af732aec7f" providerId="ADAL" clId="{63C7C99A-5FF1-4209-BF56-BA128363887A}"/>
    <pc:docChg chg="custSel addSld delSld modSld">
      <pc:chgData name="Butt, Marya" userId="0e3ef245-721e-40ff-8784-c3af732aec7f" providerId="ADAL" clId="{63C7C99A-5FF1-4209-BF56-BA128363887A}" dt="2025-02-25T08:17:08.096" v="20" actId="20577"/>
      <pc:docMkLst>
        <pc:docMk/>
      </pc:docMkLst>
      <pc:sldChg chg="modSp mod">
        <pc:chgData name="Butt, Marya" userId="0e3ef245-721e-40ff-8784-c3af732aec7f" providerId="ADAL" clId="{63C7C99A-5FF1-4209-BF56-BA128363887A}" dt="2025-02-25T08:03:35.216" v="17" actId="20577"/>
        <pc:sldMkLst>
          <pc:docMk/>
          <pc:sldMk cId="263649327" sldId="258"/>
        </pc:sldMkLst>
        <pc:spChg chg="mod">
          <ac:chgData name="Butt, Marya" userId="0e3ef245-721e-40ff-8784-c3af732aec7f" providerId="ADAL" clId="{63C7C99A-5FF1-4209-BF56-BA128363887A}" dt="2025-02-25T08:03:35.216" v="17" actId="20577"/>
          <ac:spMkLst>
            <pc:docMk/>
            <pc:sldMk cId="263649327" sldId="258"/>
            <ac:spMk id="2" creationId="{A72AED87-8E37-49F0-ADCD-7BE9DD2779DB}"/>
          </ac:spMkLst>
        </pc:spChg>
      </pc:sldChg>
      <pc:sldChg chg="modSp mod">
        <pc:chgData name="Butt, Marya" userId="0e3ef245-721e-40ff-8784-c3af732aec7f" providerId="ADAL" clId="{63C7C99A-5FF1-4209-BF56-BA128363887A}" dt="2025-02-25T08:17:08.096" v="20" actId="20577"/>
        <pc:sldMkLst>
          <pc:docMk/>
          <pc:sldMk cId="3791542404" sldId="263"/>
        </pc:sldMkLst>
        <pc:spChg chg="mod">
          <ac:chgData name="Butt, Marya" userId="0e3ef245-721e-40ff-8784-c3af732aec7f" providerId="ADAL" clId="{63C7C99A-5FF1-4209-BF56-BA128363887A}" dt="2025-02-25T08:17:08.096" v="20" actId="20577"/>
          <ac:spMkLst>
            <pc:docMk/>
            <pc:sldMk cId="3791542404" sldId="263"/>
            <ac:spMk id="6" creationId="{CA397549-F3B5-4B09-9A34-0A6E4F14C188}"/>
          </ac:spMkLst>
        </pc:spChg>
      </pc:sldChg>
      <pc:sldChg chg="modSp mod">
        <pc:chgData name="Butt, Marya" userId="0e3ef245-721e-40ff-8784-c3af732aec7f" providerId="ADAL" clId="{63C7C99A-5FF1-4209-BF56-BA128363887A}" dt="2025-02-25T08:16:09.426" v="18" actId="20577"/>
        <pc:sldMkLst>
          <pc:docMk/>
          <pc:sldMk cId="3855270165" sldId="328"/>
        </pc:sldMkLst>
        <pc:spChg chg="mod">
          <ac:chgData name="Butt, Marya" userId="0e3ef245-721e-40ff-8784-c3af732aec7f" providerId="ADAL" clId="{63C7C99A-5FF1-4209-BF56-BA128363887A}" dt="2025-02-25T08:16:09.426" v="18" actId="20577"/>
          <ac:spMkLst>
            <pc:docMk/>
            <pc:sldMk cId="3855270165" sldId="328"/>
            <ac:spMk id="16" creationId="{A25F2F89-B6C5-4D11-A5D9-D035A623195D}"/>
          </ac:spMkLst>
        </pc:spChg>
      </pc:sldChg>
      <pc:sldChg chg="add">
        <pc:chgData name="Butt, Marya" userId="0e3ef245-721e-40ff-8784-c3af732aec7f" providerId="ADAL" clId="{63C7C99A-5FF1-4209-BF56-BA128363887A}" dt="2025-02-25T07:59:36.182" v="0"/>
        <pc:sldMkLst>
          <pc:docMk/>
          <pc:sldMk cId="539855776" sldId="331"/>
        </pc:sldMkLst>
      </pc:sldChg>
      <pc:sldChg chg="add">
        <pc:chgData name="Butt, Marya" userId="0e3ef245-721e-40ff-8784-c3af732aec7f" providerId="ADAL" clId="{63C7C99A-5FF1-4209-BF56-BA128363887A}" dt="2025-02-25T07:59:36.182" v="0"/>
        <pc:sldMkLst>
          <pc:docMk/>
          <pc:sldMk cId="4132138957" sldId="332"/>
        </pc:sldMkLst>
      </pc:sldChg>
      <pc:sldChg chg="add">
        <pc:chgData name="Butt, Marya" userId="0e3ef245-721e-40ff-8784-c3af732aec7f" providerId="ADAL" clId="{63C7C99A-5FF1-4209-BF56-BA128363887A}" dt="2025-02-25T07:59:36.182" v="0"/>
        <pc:sldMkLst>
          <pc:docMk/>
          <pc:sldMk cId="1761050917" sldId="333"/>
        </pc:sldMkLst>
      </pc:sldChg>
      <pc:sldChg chg="add">
        <pc:chgData name="Butt, Marya" userId="0e3ef245-721e-40ff-8784-c3af732aec7f" providerId="ADAL" clId="{63C7C99A-5FF1-4209-BF56-BA128363887A}" dt="2025-02-25T07:59:36.182" v="0"/>
        <pc:sldMkLst>
          <pc:docMk/>
          <pc:sldMk cId="1824157592" sldId="334"/>
        </pc:sldMkLst>
      </pc:sldChg>
      <pc:sldChg chg="del">
        <pc:chgData name="Butt, Marya" userId="0e3ef245-721e-40ff-8784-c3af732aec7f" providerId="ADAL" clId="{63C7C99A-5FF1-4209-BF56-BA128363887A}" dt="2025-02-25T08:03:16.217" v="1" actId="47"/>
        <pc:sldMkLst>
          <pc:docMk/>
          <pc:sldMk cId="2367023291" sldId="339"/>
        </pc:sldMkLst>
      </pc:sldChg>
      <pc:sldChg chg="add">
        <pc:chgData name="Butt, Marya" userId="0e3ef245-721e-40ff-8784-c3af732aec7f" providerId="ADAL" clId="{63C7C99A-5FF1-4209-BF56-BA128363887A}" dt="2025-02-25T07:59:36.182" v="0"/>
        <pc:sldMkLst>
          <pc:docMk/>
          <pc:sldMk cId="3535835819" sldId="340"/>
        </pc:sldMkLst>
      </pc:sldChg>
      <pc:sldChg chg="add">
        <pc:chgData name="Butt, Marya" userId="0e3ef245-721e-40ff-8784-c3af732aec7f" providerId="ADAL" clId="{63C7C99A-5FF1-4209-BF56-BA128363887A}" dt="2025-02-25T07:59:36.182" v="0"/>
        <pc:sldMkLst>
          <pc:docMk/>
          <pc:sldMk cId="2898289470" sldId="341"/>
        </pc:sldMkLst>
      </pc:sldChg>
      <pc:sldChg chg="add">
        <pc:chgData name="Butt, Marya" userId="0e3ef245-721e-40ff-8784-c3af732aec7f" providerId="ADAL" clId="{63C7C99A-5FF1-4209-BF56-BA128363887A}" dt="2025-02-25T07:59:36.182" v="0"/>
        <pc:sldMkLst>
          <pc:docMk/>
          <pc:sldMk cId="3080480709" sldId="342"/>
        </pc:sldMkLst>
      </pc:sldChg>
      <pc:sldChg chg="add">
        <pc:chgData name="Butt, Marya" userId="0e3ef245-721e-40ff-8784-c3af732aec7f" providerId="ADAL" clId="{63C7C99A-5FF1-4209-BF56-BA128363887A}" dt="2025-02-25T07:59:36.182" v="0"/>
        <pc:sldMkLst>
          <pc:docMk/>
          <pc:sldMk cId="2408143856" sldId="34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30E516-AF96-4938-AF68-0C30B4415644}" type="datetimeFigureOut">
              <a:rPr lang="nl-NL" smtClean="0"/>
              <a:t>25-2-2025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FA6640-79F7-44FA-9859-0619D33C3F4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57966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batch dimension is automatically handled by </a:t>
            </a:r>
            <a:r>
              <a:rPr lang="en-US" dirty="0" err="1"/>
              <a:t>Keras</a:t>
            </a:r>
            <a:r>
              <a:rPr lang="en-US" dirty="0"/>
              <a:t> during training and inference, so there’s no need for a second argument.</a:t>
            </a: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FA6640-79F7-44FA-9859-0619D33C3F4D}" type="slidenum">
              <a:rPr lang="nl-NL" smtClean="0"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0634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3646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nl-NL" dirty="0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56A2B0-372C-4A0B-8F67-FD270EABE7F2}" type="datetime1">
              <a:rPr lang="nl-NL" smtClean="0"/>
              <a:pPr/>
              <a:t>25-2-2025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>
          <a:xfrm>
            <a:off x="4165600" y="6572275"/>
            <a:ext cx="3860800" cy="149203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FEAC3-BB08-4266-8A65-9CB45629C893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92690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Opdrac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F0AA1-A4FE-47CD-A77B-5EC434C9AD42}" type="datetime1">
              <a:rPr lang="nl-NL" smtClean="0"/>
              <a:pPr/>
              <a:t>25-2-2025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4165600" y="6572275"/>
            <a:ext cx="3860800" cy="149203"/>
          </a:xfrm>
          <a:prstGeom prst="rect">
            <a:avLst/>
          </a:prstGeom>
        </p:spPr>
        <p:txBody>
          <a:bodyPr/>
          <a:lstStyle/>
          <a:p>
            <a:endParaRPr lang="nl-NL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6FEAC3-BB08-4266-8A65-9CB45629C893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7" name="Rechthoek 6"/>
          <p:cNvSpPr/>
          <p:nvPr userDrawn="1"/>
        </p:nvSpPr>
        <p:spPr>
          <a:xfrm>
            <a:off x="0" y="-24"/>
            <a:ext cx="12192000" cy="714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350"/>
          </a:p>
        </p:txBody>
      </p:sp>
      <p:sp>
        <p:nvSpPr>
          <p:cNvPr id="8" name="Tijdelijke aanduiding voor titel 1"/>
          <p:cNvSpPr>
            <a:spLocks noGrp="1"/>
          </p:cNvSpPr>
          <p:nvPr>
            <p:ph type="title"/>
          </p:nvPr>
        </p:nvSpPr>
        <p:spPr>
          <a:xfrm>
            <a:off x="-43" y="66678"/>
            <a:ext cx="12192043" cy="1076301"/>
          </a:xfrm>
          <a:prstGeom prst="rect">
            <a:avLst/>
          </a:prstGeom>
          <a:gradFill flip="none" rotWithShape="1">
            <a:gsLst>
              <a:gs pos="0">
                <a:schemeClr val="accent3">
                  <a:tint val="66000"/>
                  <a:satMod val="160000"/>
                </a:schemeClr>
              </a:gs>
              <a:gs pos="50000">
                <a:schemeClr val="accent3">
                  <a:tint val="44500"/>
                  <a:satMod val="160000"/>
                </a:schemeClr>
              </a:gs>
              <a:gs pos="100000">
                <a:schemeClr val="accent3">
                  <a:tint val="23500"/>
                  <a:satMod val="160000"/>
                </a:schemeClr>
              </a:gs>
            </a:gsLst>
            <a:lin ang="0" scaled="1"/>
            <a:tileRect/>
          </a:gradFill>
        </p:spPr>
        <p:txBody>
          <a:bodyPr vert="horz" lIns="91440" tIns="45720" rIns="91440" bIns="45720" rtlCol="0" anchor="ctr">
            <a:normAutofit/>
          </a:bodyPr>
          <a:lstStyle>
            <a:lvl1pPr marL="810000">
              <a:defRPr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Rechthoek 8"/>
          <p:cNvSpPr/>
          <p:nvPr userDrawn="1"/>
        </p:nvSpPr>
        <p:spPr>
          <a:xfrm>
            <a:off x="-43" y="-24"/>
            <a:ext cx="12192000" cy="7143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sz="1350"/>
          </a:p>
        </p:txBody>
      </p:sp>
      <p:grpSp>
        <p:nvGrpSpPr>
          <p:cNvPr id="14" name="Groep 13"/>
          <p:cNvGrpSpPr/>
          <p:nvPr userDrawn="1"/>
        </p:nvGrpSpPr>
        <p:grpSpPr>
          <a:xfrm>
            <a:off x="425411" y="304778"/>
            <a:ext cx="762005" cy="571504"/>
            <a:chOff x="357158" y="285728"/>
            <a:chExt cx="571504" cy="571504"/>
          </a:xfrm>
        </p:grpSpPr>
        <p:sp>
          <p:nvSpPr>
            <p:cNvPr id="11" name="Ovaal 10"/>
            <p:cNvSpPr/>
            <p:nvPr/>
          </p:nvSpPr>
          <p:spPr>
            <a:xfrm>
              <a:off x="357158" y="285728"/>
              <a:ext cx="571504" cy="571504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sz="1350"/>
            </a:p>
          </p:txBody>
        </p:sp>
        <p:sp>
          <p:nvSpPr>
            <p:cNvPr id="13" name="PIJL-RECHTS 12"/>
            <p:cNvSpPr/>
            <p:nvPr userDrawn="1"/>
          </p:nvSpPr>
          <p:spPr>
            <a:xfrm>
              <a:off x="464315" y="392885"/>
              <a:ext cx="357190" cy="357190"/>
            </a:xfrm>
            <a:prstGeom prst="rightArrow">
              <a:avLst>
                <a:gd name="adj1" fmla="val 44668"/>
                <a:gd name="adj2" fmla="val 59333"/>
              </a:avLst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nl-NL" sz="1350"/>
            </a:p>
          </p:txBody>
        </p:sp>
      </p:grpSp>
      <p:pic>
        <p:nvPicPr>
          <p:cNvPr id="15" name="Afbeelding 14" descr="inholland_logo_transparant.png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l="43651" b="16064"/>
          <a:stretch>
            <a:fillRect/>
          </a:stretch>
        </p:blipFill>
        <p:spPr>
          <a:xfrm>
            <a:off x="9438191" y="124567"/>
            <a:ext cx="2705085" cy="22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43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r>
              <a:rPr lang="nl-NL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886400" y="2030413"/>
            <a:ext cx="9926400" cy="4103987"/>
          </a:xfrm>
          <a:prstGeom prst="rect">
            <a:avLst/>
          </a:prstGeom>
        </p:spPr>
        <p:txBody>
          <a:bodyPr>
            <a:normAutofit/>
          </a:bodyPr>
          <a:lstStyle>
            <a:lvl2pPr marL="0" indent="-342000">
              <a:spcBef>
                <a:spcPts val="400"/>
              </a:spcBef>
              <a:spcAft>
                <a:spcPts val="600"/>
              </a:spcAft>
              <a:buClr>
                <a:schemeClr val="bg2"/>
              </a:buClr>
              <a:buFont typeface="+mj-lt"/>
              <a:buAutoNum type="arabicPeriod"/>
              <a:defRPr sz="2000"/>
            </a:lvl2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06C93A70-2A5F-4E87-8183-C3BA8BB4987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80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914400" y="609480"/>
            <a:ext cx="1036224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N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34320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4400" y="609480"/>
            <a:ext cx="10362240" cy="1142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NL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nl-NL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7247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0" y="0"/>
            <a:ext cx="814560" cy="6857280"/>
          </a:xfrm>
          <a:prstGeom prst="rect">
            <a:avLst/>
          </a:prstGeom>
          <a:solidFill>
            <a:srgbClr val="CC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CustomShape 2"/>
          <p:cNvSpPr/>
          <p:nvPr/>
        </p:nvSpPr>
        <p:spPr>
          <a:xfrm>
            <a:off x="0" y="0"/>
            <a:ext cx="12191040" cy="611280"/>
          </a:xfrm>
          <a:prstGeom prst="rect">
            <a:avLst/>
          </a:prstGeom>
          <a:solidFill>
            <a:srgbClr val="CC33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" name="Afbeelding 5"/>
          <p:cNvPicPr/>
          <p:nvPr/>
        </p:nvPicPr>
        <p:blipFill>
          <a:blip r:embed="rId8"/>
          <a:stretch/>
        </p:blipFill>
        <p:spPr>
          <a:xfrm>
            <a:off x="-480" y="8640"/>
            <a:ext cx="815040" cy="611280"/>
          </a:xfrm>
          <a:prstGeom prst="rect">
            <a:avLst/>
          </a:prstGeom>
          <a:ln>
            <a:noFill/>
          </a:ln>
        </p:spPr>
      </p:pic>
      <p:sp>
        <p:nvSpPr>
          <p:cNvPr id="3" name="PlaceHolder 3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nl-NL" sz="33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39772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648000" lvl="1" indent="-243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21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972000" lvl="2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296000" lvl="3" indent="-162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nl-NL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1620000" lvl="4" indent="-162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1944000" lvl="5" indent="-162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2268000" lvl="6" indent="-162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nl-NL" sz="15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391069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7" r:id="rId4"/>
    <p:sldLayoutId id="2147483668" r:id="rId5"/>
    <p:sldLayoutId id="2147483669" r:id="rId6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2000" indent="-324000" algn="l" defTabSz="685800" rtl="0" eaLnBrk="1" latinLnBrk="0" hangingPunct="1">
        <a:lnSpc>
          <a:spcPct val="90000"/>
        </a:lnSpc>
        <a:spcBef>
          <a:spcPts val="750"/>
        </a:spcBef>
        <a:buClr>
          <a:srgbClr val="000000"/>
        </a:buClr>
        <a:buSzPct val="45000"/>
        <a:buFont typeface="Wingdings" charset="2"/>
        <a:buChar char="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keras.io/api/layers/core_layers/dens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data-science-group-iitr/loss-functions-and-optimization-algorithms-demystified-bb92daff331c" TargetMode="External"/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um.com/data-science-group-iitr/loss-functions-and-optimization-algorithms-demystified-bb92daff331c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7581810" y="5543640"/>
            <a:ext cx="1428300" cy="342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nl-NL"/>
          </a:p>
        </p:txBody>
      </p:sp>
      <p:sp>
        <p:nvSpPr>
          <p:cNvPr id="119" name="CustomShape 3"/>
          <p:cNvSpPr/>
          <p:nvPr/>
        </p:nvSpPr>
        <p:spPr>
          <a:xfrm>
            <a:off x="3181350" y="2343060"/>
            <a:ext cx="5828760" cy="308556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nl-NL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2AED87-8E37-49F0-ADCD-7BE9DD2779DB}"/>
              </a:ext>
            </a:extLst>
          </p:cNvPr>
          <p:cNvSpPr txBox="1"/>
          <p:nvPr/>
        </p:nvSpPr>
        <p:spPr>
          <a:xfrm>
            <a:off x="1140620" y="1431131"/>
            <a:ext cx="10308430" cy="4424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405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ytona Condensed" panose="020B0506030503040204" pitchFamily="34" charset="0"/>
              </a:rPr>
              <a:t>Deep</a:t>
            </a:r>
            <a:r>
              <a:rPr kumimoji="0" lang="nl-NL" sz="4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ytona Condensed" panose="020B0506030503040204" pitchFamily="34" charset="0"/>
              </a:rPr>
              <a:t> Learning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ytona Condensed" panose="020B0506030503040204" pitchFamily="34" charset="0"/>
              </a:rPr>
              <a:t>Fundamentals </a:t>
            </a:r>
            <a:r>
              <a:rPr kumimoji="0" lang="nl-NL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ytona Condensed" panose="020B0506030503040204" pitchFamily="34" charset="0"/>
              </a:rPr>
              <a:t>Keras</a:t>
            </a: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ytona Condensed" panose="020B0506030503040204" pitchFamily="34" charset="0"/>
              </a:rPr>
              <a:t> </a:t>
            </a:r>
            <a:r>
              <a:rPr kumimoji="0" lang="nl-NL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ytona Condensed" panose="020B0506030503040204" pitchFamily="34" charset="0"/>
              </a:rPr>
              <a:t>and</a:t>
            </a: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ytona Condensed" panose="020B0506030503040204" pitchFamily="34" charset="0"/>
              </a:rPr>
              <a:t> </a:t>
            </a:r>
            <a:r>
              <a:rPr kumimoji="0" lang="nl-NL" sz="3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ytona Condensed" panose="020B0506030503040204" pitchFamily="34" charset="0"/>
              </a:rPr>
              <a:t>TensorFlow</a:t>
            </a:r>
            <a:endParaRPr kumimoji="0" lang="nl-NL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aytona Condensed" panose="020B0506030503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2400" u="sng" dirty="0">
                <a:solidFill>
                  <a:prstClr val="black"/>
                </a:solidFill>
                <a:latin typeface="Daytona Condensed" panose="020B0506030503040204" pitchFamily="34" charset="0"/>
              </a:rPr>
              <a:t>Building a </a:t>
            </a:r>
            <a:r>
              <a:rPr lang="nl-NL" sz="2400" u="sng" dirty="0" err="1">
                <a:solidFill>
                  <a:prstClr val="black"/>
                </a:solidFill>
                <a:latin typeface="Daytona Condensed" panose="020B0506030503040204" pitchFamily="34" charset="0"/>
              </a:rPr>
              <a:t>binary</a:t>
            </a:r>
            <a:r>
              <a:rPr lang="nl-NL" sz="2400" u="sng" dirty="0">
                <a:solidFill>
                  <a:prstClr val="black"/>
                </a:solidFill>
                <a:latin typeface="Daytona Condensed" panose="020B0506030503040204" pitchFamily="34" charset="0"/>
              </a:rPr>
              <a:t> </a:t>
            </a:r>
            <a:r>
              <a:rPr lang="nl-NL" sz="2400" u="sng" dirty="0" err="1">
                <a:solidFill>
                  <a:prstClr val="black"/>
                </a:solidFill>
                <a:latin typeface="Daytona Condensed" panose="020B0506030503040204" pitchFamily="34" charset="0"/>
              </a:rPr>
              <a:t>classifier</a:t>
            </a:r>
            <a:r>
              <a:rPr lang="nl-NL" sz="2400" u="sng" dirty="0">
                <a:solidFill>
                  <a:prstClr val="black"/>
                </a:solidFill>
                <a:latin typeface="Daytona Condensed" panose="020B0506030503040204" pitchFamily="34" charset="0"/>
              </a:rPr>
              <a:t> in </a:t>
            </a:r>
            <a:r>
              <a:rPr lang="nl-NL" sz="2400" u="sng" dirty="0" err="1">
                <a:solidFill>
                  <a:prstClr val="black"/>
                </a:solidFill>
                <a:latin typeface="Daytona Condensed" panose="020B0506030503040204" pitchFamily="34" charset="0"/>
              </a:rPr>
              <a:t>Keras</a:t>
            </a:r>
            <a:r>
              <a:rPr lang="nl-NL" sz="2400" u="sng" dirty="0">
                <a:solidFill>
                  <a:prstClr val="black"/>
                </a:solidFill>
                <a:latin typeface="Daytona Condensed" panose="020B0506030503040204" pitchFamily="34" charset="0"/>
              </a:rPr>
              <a:t> </a:t>
            </a:r>
            <a:endParaRPr kumimoji="0" lang="nl-NL" sz="2400" b="0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aytona Condensed" panose="020B050603050304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4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badi" panose="020B0604020104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4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badi" panose="020B0604020104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badi" panose="020B0604020104020204" pitchFamily="34" charset="0"/>
              </a:rPr>
              <a:t>Marya Butt, PhD.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500" b="0" i="0" u="none" strike="noStrike" kern="1200" cap="none" spc="0" normalizeH="0" baseline="0" noProof="0" dirty="0">
                <a:ln>
                  <a:noFill/>
                </a:ln>
                <a:solidFill>
                  <a:srgbClr val="CC3399"/>
                </a:solidFill>
                <a:effectLst/>
                <a:uLnTx/>
                <a:uFillTx/>
                <a:latin typeface="Abadi" panose="020B0604020104020204" pitchFamily="34" charset="0"/>
              </a:rPr>
              <a:t>Researcher Data </a:t>
            </a:r>
            <a:r>
              <a:rPr kumimoji="0" lang="nl-NL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CC3399"/>
                </a:solidFill>
                <a:effectLst/>
                <a:uLnTx/>
                <a:uFillTx/>
                <a:latin typeface="Abadi" panose="020B0604020104020204" pitchFamily="34" charset="0"/>
              </a:rPr>
              <a:t>Driven</a:t>
            </a:r>
            <a:r>
              <a:rPr kumimoji="0" lang="nl-NL" sz="1500" b="0" i="0" u="none" strike="noStrike" kern="1200" cap="none" spc="0" normalizeH="0" baseline="0" noProof="0" dirty="0">
                <a:ln>
                  <a:noFill/>
                </a:ln>
                <a:solidFill>
                  <a:srgbClr val="CC3399"/>
                </a:solidFill>
                <a:effectLst/>
                <a:uLnTx/>
                <a:uFillTx/>
                <a:latin typeface="Abadi" panose="020B0604020104020204" pitchFamily="34" charset="0"/>
              </a:rPr>
              <a:t> Smart Society (DDSS)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500" b="0" i="0" u="none" strike="noStrike" kern="1200" cap="none" spc="0" normalizeH="0" baseline="0" noProof="0" dirty="0">
                <a:ln>
                  <a:noFill/>
                </a:ln>
                <a:solidFill>
                  <a:srgbClr val="CC3399"/>
                </a:solidFill>
                <a:effectLst/>
                <a:uLnTx/>
                <a:uFillTx/>
                <a:latin typeface="Abadi" panose="020B0604020104020204" pitchFamily="34" charset="0"/>
              </a:rPr>
              <a:t>BIG DATA, Computer </a:t>
            </a:r>
            <a:r>
              <a:rPr kumimoji="0" lang="nl-NL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CC3399"/>
                </a:solidFill>
                <a:effectLst/>
                <a:uLnTx/>
                <a:uFillTx/>
                <a:latin typeface="Abadi" panose="020B0604020104020204" pitchFamily="34" charset="0"/>
              </a:rPr>
              <a:t>Vision</a:t>
            </a:r>
            <a:r>
              <a:rPr kumimoji="0" lang="nl-NL" sz="1500" b="0" i="0" u="none" strike="noStrike" kern="1200" cap="none" spc="0" normalizeH="0" baseline="0" noProof="0" dirty="0">
                <a:ln>
                  <a:noFill/>
                </a:ln>
                <a:solidFill>
                  <a:srgbClr val="CC3399"/>
                </a:solidFill>
                <a:effectLst/>
                <a:uLnTx/>
                <a:uFillTx/>
                <a:latin typeface="Abadi" panose="020B0604020104020204" pitchFamily="34" charset="0"/>
              </a:rPr>
              <a:t>, Cloud Computing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CC3399"/>
                </a:solidFill>
                <a:effectLst/>
                <a:uLnTx/>
                <a:uFillTx/>
                <a:latin typeface="Abadi" panose="020B0604020104020204" pitchFamily="34" charset="0"/>
              </a:rPr>
              <a:t>Faculty of Engineering Design and Computing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500" b="0" i="0" u="none" strike="noStrike" kern="1200" cap="none" spc="0" normalizeH="0" baseline="0" noProof="0" dirty="0" err="1">
                <a:ln>
                  <a:noFill/>
                </a:ln>
                <a:solidFill>
                  <a:srgbClr val="CC3399"/>
                </a:solidFill>
                <a:effectLst/>
                <a:uLnTx/>
                <a:uFillTx/>
                <a:latin typeface="Abadi" panose="020B0604020104020204" pitchFamily="34" charset="0"/>
              </a:rPr>
              <a:t>Mob</a:t>
            </a:r>
            <a:r>
              <a:rPr kumimoji="0" lang="nl-NL" sz="1500" b="0" i="0" u="none" strike="noStrike" kern="1200" cap="none" spc="0" normalizeH="0" baseline="0" noProof="0" dirty="0">
                <a:ln>
                  <a:noFill/>
                </a:ln>
                <a:solidFill>
                  <a:srgbClr val="CC3399"/>
                </a:solidFill>
                <a:effectLst/>
                <a:uLnTx/>
                <a:uFillTx/>
                <a:latin typeface="Abadi" panose="020B0604020104020204" pitchFamily="34" charset="0"/>
              </a:rPr>
              <a:t>: +31(0) 0611878759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500" b="0" i="0" u="none" strike="noStrike" kern="1200" cap="none" spc="0" normalizeH="0" baseline="0" noProof="0" dirty="0">
                <a:ln>
                  <a:noFill/>
                </a:ln>
                <a:solidFill>
                  <a:srgbClr val="CC3399"/>
                </a:solidFill>
                <a:effectLst/>
                <a:uLnTx/>
                <a:uFillTx/>
                <a:latin typeface="Abadi" panose="020B0604020104020204" pitchFamily="34" charset="0"/>
              </a:rPr>
              <a:t>E: marya.butt@Inholland.nl </a:t>
            </a:r>
          </a:p>
        </p:txBody>
      </p:sp>
    </p:spTree>
    <p:extLst>
      <p:ext uri="{BB962C8B-B14F-4D97-AF65-F5344CB8AC3E}">
        <p14:creationId xmlns:p14="http://schemas.microsoft.com/office/powerpoint/2010/main" val="2636493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E227D-2FD3-4316-BF08-43990B1CF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07000"/>
            <a:ext cx="10972320" cy="688425"/>
          </a:xfrm>
        </p:spPr>
        <p:txBody>
          <a:bodyPr/>
          <a:lstStyle/>
          <a:p>
            <a:r>
              <a:rPr lang="en-US" dirty="0">
                <a:latin typeface="Daytona Condensed" panose="020B0506030503040204" pitchFamily="34" charset="0"/>
              </a:rPr>
              <a:t>Setting up a Deep Learning workspace</a:t>
            </a:r>
            <a:br>
              <a:rPr lang="nl-NL" dirty="0">
                <a:latin typeface="Daytona Condensed" panose="020B0506030503040204" pitchFamily="34" charset="0"/>
              </a:rPr>
            </a:br>
            <a:r>
              <a:rPr lang="nl-NL" sz="3200" dirty="0">
                <a:latin typeface="Daytona Condensed" panose="020B0506030503040204" pitchFamily="34" charset="0"/>
              </a:rPr>
              <a:t>(Different </a:t>
            </a:r>
            <a:r>
              <a:rPr lang="nl-NL" sz="3200" dirty="0" err="1">
                <a:latin typeface="Daytona Condensed" panose="020B0506030503040204" pitchFamily="34" charset="0"/>
              </a:rPr>
              <a:t>possibilities</a:t>
            </a:r>
            <a:r>
              <a:rPr lang="nl-NL" sz="3200" dirty="0">
                <a:latin typeface="Daytona Condensed" panose="020B0506030503040204" pitchFamily="34" charset="0"/>
              </a:rPr>
              <a:t>)</a:t>
            </a:r>
            <a:endParaRPr lang="nl-NL" dirty="0">
              <a:latin typeface="Daytona Condensed" panose="020B0506030503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397549-F3B5-4B09-9A34-0A6E4F14C188}"/>
              </a:ext>
            </a:extLst>
          </p:cNvPr>
          <p:cNvSpPr txBox="1"/>
          <p:nvPr/>
        </p:nvSpPr>
        <p:spPr>
          <a:xfrm>
            <a:off x="895349" y="2186285"/>
            <a:ext cx="11096625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>
                <a:latin typeface="Daytona Condensed" panose="020B0506030503040204" pitchFamily="34" charset="0"/>
              </a:rPr>
              <a:t>Jupyter</a:t>
            </a:r>
            <a:r>
              <a:rPr lang="en-US" sz="2000" b="1" dirty="0">
                <a:latin typeface="Daytona Condensed" panose="020B0506030503040204" pitchFamily="34" charset="0"/>
              </a:rPr>
              <a:t> notebooks</a:t>
            </a:r>
          </a:p>
          <a:p>
            <a:r>
              <a:rPr lang="en-US" sz="2000" dirty="0">
                <a:latin typeface="Daytona Condensed" panose="020B0506030503040204" pitchFamily="34" charset="0"/>
              </a:rPr>
              <a:t>The preferred way to run deep learning experiments</a:t>
            </a:r>
          </a:p>
          <a:p>
            <a:r>
              <a:rPr lang="en-US" sz="2000" dirty="0">
                <a:latin typeface="Daytona Condensed" panose="020B0506030503040204" pitchFamily="34" charset="0"/>
              </a:rPr>
              <a:t>A notebook is a file generated by the </a:t>
            </a:r>
            <a:r>
              <a:rPr lang="en-US" sz="2000" dirty="0" err="1">
                <a:latin typeface="Daytona Condensed" panose="020B0506030503040204" pitchFamily="34" charset="0"/>
              </a:rPr>
              <a:t>Jupyter</a:t>
            </a:r>
            <a:r>
              <a:rPr lang="en-US" sz="2000" dirty="0">
                <a:latin typeface="Daytona Condensed" panose="020B0506030503040204" pitchFamily="34" charset="0"/>
              </a:rPr>
              <a:t> Notebook app (https://jupyter.org) that you can edit in your browser.</a:t>
            </a:r>
          </a:p>
          <a:p>
            <a:endParaRPr lang="en-US" sz="2000" dirty="0">
              <a:latin typeface="Daytona Condensed" panose="020B0506030503040204" pitchFamily="34" charset="0"/>
            </a:endParaRPr>
          </a:p>
          <a:p>
            <a:r>
              <a:rPr lang="nl-NL" sz="2000" b="1" dirty="0">
                <a:latin typeface="Daytona Condensed" panose="020B0506030503040204" pitchFamily="34" charset="0"/>
              </a:rPr>
              <a:t>Using </a:t>
            </a:r>
            <a:r>
              <a:rPr lang="nl-NL" sz="2000" b="1" dirty="0" err="1">
                <a:latin typeface="Daytona Condensed" panose="020B0506030503040204" pitchFamily="34" charset="0"/>
              </a:rPr>
              <a:t>Colaboratory</a:t>
            </a:r>
            <a:endParaRPr lang="en-US" sz="2000" b="1" dirty="0">
              <a:latin typeface="Daytona Condensed" panose="020B0506030503040204" pitchFamily="34" charset="0"/>
            </a:endParaRPr>
          </a:p>
          <a:p>
            <a:r>
              <a:rPr lang="en-US" sz="2000" dirty="0">
                <a:latin typeface="Daytona Condensed" panose="020B0506030503040204" pitchFamily="34" charset="0"/>
              </a:rPr>
              <a:t>To get started with </a:t>
            </a:r>
            <a:r>
              <a:rPr lang="en-US" sz="2000" dirty="0" err="1">
                <a:latin typeface="Daytona Condensed" panose="020B0506030503040204" pitchFamily="34" charset="0"/>
              </a:rPr>
              <a:t>Colab</a:t>
            </a:r>
            <a:r>
              <a:rPr lang="en-US" sz="2000" dirty="0">
                <a:latin typeface="Daytona Condensed" panose="020B0506030503040204" pitchFamily="34" charset="0"/>
              </a:rPr>
              <a:t>, go to https://colab.research.google.com</a:t>
            </a:r>
          </a:p>
          <a:p>
            <a:endParaRPr lang="en-US" sz="2000" dirty="0">
              <a:latin typeface="Daytona Condensed" panose="020B0506030503040204" pitchFamily="34" charset="0"/>
            </a:endParaRPr>
          </a:p>
          <a:p>
            <a:r>
              <a:rPr lang="nl-NL" sz="2000" b="1" dirty="0" err="1">
                <a:latin typeface="Daytona Condensed" panose="020B0506030503040204" pitchFamily="34" charset="0"/>
              </a:rPr>
              <a:t>Installing</a:t>
            </a:r>
            <a:r>
              <a:rPr lang="nl-NL" sz="2000" b="1" dirty="0">
                <a:latin typeface="Daytona Condensed" panose="020B0506030503040204" pitchFamily="34" charset="0"/>
              </a:rPr>
              <a:t> packages </a:t>
            </a:r>
            <a:r>
              <a:rPr lang="nl-NL" sz="2000" b="1" dirty="0" err="1">
                <a:latin typeface="Daytona Condensed" panose="020B0506030503040204" pitchFamily="34" charset="0"/>
              </a:rPr>
              <a:t>with</a:t>
            </a:r>
            <a:r>
              <a:rPr lang="nl-NL" sz="2000" b="1" dirty="0">
                <a:latin typeface="Daytona Condensed" panose="020B0506030503040204" pitchFamily="34" charset="0"/>
              </a:rPr>
              <a:t> pip</a:t>
            </a:r>
            <a:endParaRPr lang="en-US" sz="2000" b="1" dirty="0">
              <a:latin typeface="Daytona Condensed" panose="020B0506030503040204" pitchFamily="34" charset="0"/>
            </a:endParaRPr>
          </a:p>
          <a:p>
            <a:r>
              <a:rPr lang="en-US" sz="2000" dirty="0">
                <a:latin typeface="Daytona Condensed" panose="020B0506030503040204" pitchFamily="34" charset="0"/>
              </a:rPr>
              <a:t>if there is a need to install something with pip, can be done by using the following syntax in a code cell (note that the line starts with ! to indicate that it is a shell command rather than Python code</a:t>
            </a:r>
          </a:p>
          <a:p>
            <a:r>
              <a:rPr lang="en-US" sz="2000" dirty="0">
                <a:latin typeface="Abadi Extra Light" panose="020B0204020104020204" pitchFamily="34" charset="0"/>
              </a:rPr>
              <a:t>!pip install </a:t>
            </a:r>
            <a:r>
              <a:rPr lang="en-US" sz="2000" dirty="0" err="1">
                <a:latin typeface="Abadi Extra Light" panose="020B0204020104020204" pitchFamily="34" charset="0"/>
              </a:rPr>
              <a:t>package_name</a:t>
            </a:r>
            <a:endParaRPr lang="nl-NL" sz="2000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542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A397549-F3B5-4B09-9A34-0A6E4F14C188}"/>
              </a:ext>
            </a:extLst>
          </p:cNvPr>
          <p:cNvSpPr txBox="1"/>
          <p:nvPr/>
        </p:nvSpPr>
        <p:spPr>
          <a:xfrm>
            <a:off x="1952625" y="1414760"/>
            <a:ext cx="81362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3600" dirty="0" err="1">
                <a:latin typeface="Daytona Condensed" panose="020B0506030503040204" pitchFamily="34" charset="0"/>
              </a:rPr>
              <a:t>What</a:t>
            </a:r>
            <a:r>
              <a:rPr lang="nl-NL" sz="3600" dirty="0">
                <a:latin typeface="Daytona Condensed" panose="020B0506030503040204" pitchFamily="34" charset="0"/>
              </a:rPr>
              <a:t> is building a </a:t>
            </a:r>
            <a:r>
              <a:rPr lang="nl-NL" sz="3600" dirty="0" err="1">
                <a:latin typeface="Daytona Condensed" panose="020B0506030503040204" pitchFamily="34" charset="0"/>
              </a:rPr>
              <a:t>neural</a:t>
            </a:r>
            <a:r>
              <a:rPr lang="nl-NL" sz="3600" dirty="0">
                <a:latin typeface="Daytona Condensed" panose="020B0506030503040204" pitchFamily="34" charset="0"/>
              </a:rPr>
              <a:t> </a:t>
            </a:r>
            <a:r>
              <a:rPr lang="nl-NL" sz="3600" dirty="0" err="1">
                <a:latin typeface="Daytona Condensed" panose="020B0506030503040204" pitchFamily="34" charset="0"/>
              </a:rPr>
              <a:t>network</a:t>
            </a:r>
            <a:r>
              <a:rPr lang="nl-NL" sz="3600" dirty="0">
                <a:latin typeface="Daytona Condensed" panose="020B0506030503040204" pitchFamily="34" charset="0"/>
              </a:rPr>
              <a:t> model?</a:t>
            </a:r>
          </a:p>
        </p:txBody>
      </p:sp>
      <p:pic>
        <p:nvPicPr>
          <p:cNvPr id="1026" name="Picture 2" descr="A Friendly Introduction to [Deep] Neural Networks | KNIME">
            <a:extLst>
              <a:ext uri="{FF2B5EF4-FFF2-40B4-BE49-F238E27FC236}">
                <a16:creationId xmlns:a16="http://schemas.microsoft.com/office/drawing/2014/main" id="{4B668C0C-21C5-45C4-AAFB-ED33FF1B1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4975" y="2489200"/>
            <a:ext cx="3830165" cy="2881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7CE2FFF5-5C91-401E-8B10-5304D61D05A8}"/>
              </a:ext>
            </a:extLst>
          </p:cNvPr>
          <p:cNvSpPr/>
          <p:nvPr/>
        </p:nvSpPr>
        <p:spPr>
          <a:xfrm>
            <a:off x="9032240" y="2905760"/>
            <a:ext cx="1798320" cy="1818640"/>
          </a:xfrm>
          <a:prstGeom prst="wedgeRoundRectCallout">
            <a:avLst>
              <a:gd name="adj1" fmla="val -28343"/>
              <a:gd name="adj2" fmla="val 82172"/>
              <a:gd name="adj3" fmla="val 16667"/>
            </a:avLst>
          </a:prstGeom>
          <a:solidFill>
            <a:srgbClr val="08C6AB"/>
          </a:solidFill>
          <a:ln>
            <a:solidFill>
              <a:srgbClr val="08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>
                <a:solidFill>
                  <a:schemeClr val="bg1"/>
                </a:solidFill>
                <a:latin typeface="Daytona Condensed" panose="020B0506030503040204" pitchFamily="34" charset="0"/>
              </a:rPr>
              <a:t>Using tensorflow </a:t>
            </a:r>
            <a:r>
              <a:rPr lang="nl-NL" sz="2400" dirty="0" err="1">
                <a:solidFill>
                  <a:schemeClr val="bg1"/>
                </a:solidFill>
                <a:latin typeface="Daytona Condensed" panose="020B0506030503040204" pitchFamily="34" charset="0"/>
              </a:rPr>
              <a:t>and</a:t>
            </a:r>
            <a:r>
              <a:rPr lang="nl-NL" sz="2400" dirty="0">
                <a:solidFill>
                  <a:schemeClr val="bg1"/>
                </a:solidFill>
                <a:latin typeface="Daytona Condensed" panose="020B0506030503040204" pitchFamily="34" charset="0"/>
              </a:rPr>
              <a:t> </a:t>
            </a:r>
            <a:r>
              <a:rPr lang="nl-NL" sz="2400" dirty="0" err="1">
                <a:solidFill>
                  <a:schemeClr val="bg1"/>
                </a:solidFill>
                <a:latin typeface="Daytona Condensed" panose="020B0506030503040204" pitchFamily="34" charset="0"/>
              </a:rPr>
              <a:t>keras</a:t>
            </a:r>
            <a:r>
              <a:rPr lang="nl-NL" sz="2400" dirty="0">
                <a:solidFill>
                  <a:schemeClr val="bg1"/>
                </a:solidFill>
                <a:latin typeface="Daytona Condensed" panose="020B0506030503040204" pitchFamily="34" charset="0"/>
              </a:rPr>
              <a:t> </a:t>
            </a:r>
            <a:r>
              <a:rPr lang="nl-NL" sz="2400" dirty="0" err="1">
                <a:solidFill>
                  <a:schemeClr val="bg1"/>
                </a:solidFill>
                <a:latin typeface="Daytona Condensed" panose="020B0506030503040204" pitchFamily="34" charset="0"/>
              </a:rPr>
              <a:t>libraries</a:t>
            </a:r>
            <a:endParaRPr lang="nl-NL" sz="2400" dirty="0">
              <a:solidFill>
                <a:schemeClr val="bg1"/>
              </a:solidFill>
              <a:latin typeface="Daytona Condensed" panose="020B0506030503040204" pitchFamily="34" charset="0"/>
            </a:endParaRP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D3E84EBE-EF5A-49DB-8D93-BDB2A2CFB967}"/>
              </a:ext>
            </a:extLst>
          </p:cNvPr>
          <p:cNvSpPr/>
          <p:nvPr/>
        </p:nvSpPr>
        <p:spPr>
          <a:xfrm>
            <a:off x="1465611" y="2857408"/>
            <a:ext cx="1938601" cy="1930400"/>
          </a:xfrm>
          <a:prstGeom prst="wedgeRoundRectCallout">
            <a:avLst>
              <a:gd name="adj1" fmla="val -28343"/>
              <a:gd name="adj2" fmla="val 82172"/>
              <a:gd name="adj3" fmla="val 16667"/>
            </a:avLst>
          </a:prstGeom>
          <a:solidFill>
            <a:srgbClr val="08C6AB"/>
          </a:solidFill>
          <a:ln>
            <a:solidFill>
              <a:srgbClr val="08C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2400" dirty="0">
                <a:solidFill>
                  <a:schemeClr val="bg1"/>
                </a:solidFill>
                <a:latin typeface="Daytona Condensed" panose="020B0506030503040204" pitchFamily="34" charset="0"/>
              </a:rPr>
              <a:t>Using </a:t>
            </a:r>
            <a:r>
              <a:rPr lang="nl-NL" sz="2400" dirty="0" err="1">
                <a:solidFill>
                  <a:schemeClr val="bg1"/>
                </a:solidFill>
                <a:latin typeface="Daytona Condensed" panose="020B0506030503040204" pitchFamily="34" charset="0"/>
              </a:rPr>
              <a:t>Numpy</a:t>
            </a:r>
            <a:r>
              <a:rPr lang="nl-NL" sz="2400" dirty="0">
                <a:solidFill>
                  <a:schemeClr val="bg1"/>
                </a:solidFill>
                <a:latin typeface="Daytona Condensed" panose="020B0506030503040204" pitchFamily="34" charset="0"/>
              </a:rPr>
              <a:t> </a:t>
            </a:r>
            <a:r>
              <a:rPr lang="nl-NL" sz="2400" dirty="0" err="1">
                <a:solidFill>
                  <a:schemeClr val="bg1"/>
                </a:solidFill>
                <a:latin typeface="Daytona Condensed" panose="020B0506030503040204" pitchFamily="34" charset="0"/>
              </a:rPr>
              <a:t>library</a:t>
            </a:r>
            <a:r>
              <a:rPr lang="nl-NL" sz="2400" dirty="0">
                <a:solidFill>
                  <a:schemeClr val="bg1"/>
                </a:solidFill>
                <a:latin typeface="Daytona Condensed" panose="020B0506030503040204" pitchFamily="34" charset="0"/>
              </a:rPr>
              <a:t> (without </a:t>
            </a:r>
            <a:r>
              <a:rPr lang="nl-NL" sz="2400" dirty="0" err="1">
                <a:solidFill>
                  <a:schemeClr val="bg1"/>
                </a:solidFill>
                <a:latin typeface="Daytona Condensed" panose="020B0506030503040204" pitchFamily="34" charset="0"/>
              </a:rPr>
              <a:t>Keras</a:t>
            </a:r>
            <a:r>
              <a:rPr lang="nl-NL" sz="2400" dirty="0">
                <a:solidFill>
                  <a:schemeClr val="bg1"/>
                </a:solidFill>
                <a:latin typeface="Daytona Condensed" panose="020B0506030503040204" pitchFamily="34" charset="0"/>
              </a:rPr>
              <a:t> </a:t>
            </a:r>
            <a:r>
              <a:rPr lang="nl-NL" sz="2400" dirty="0" err="1">
                <a:solidFill>
                  <a:schemeClr val="bg1"/>
                </a:solidFill>
                <a:latin typeface="Daytona Condensed" panose="020B0506030503040204" pitchFamily="34" charset="0"/>
              </a:rPr>
              <a:t>and</a:t>
            </a:r>
            <a:r>
              <a:rPr lang="nl-NL" sz="2400" dirty="0">
                <a:solidFill>
                  <a:schemeClr val="bg1"/>
                </a:solidFill>
                <a:latin typeface="Daytona Condensed" panose="020B0506030503040204" pitchFamily="34" charset="0"/>
              </a:rPr>
              <a:t> TF</a:t>
            </a:r>
          </a:p>
        </p:txBody>
      </p:sp>
    </p:spTree>
    <p:extLst>
      <p:ext uri="{BB962C8B-B14F-4D97-AF65-F5344CB8AC3E}">
        <p14:creationId xmlns:p14="http://schemas.microsoft.com/office/powerpoint/2010/main" val="795360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FD97DE89-8F17-4733-B1C2-AD9B48B7D7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950493"/>
              </p:ext>
            </p:extLst>
          </p:nvPr>
        </p:nvGraphicFramePr>
        <p:xfrm>
          <a:off x="1479550" y="2815165"/>
          <a:ext cx="2359025" cy="227859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3253751281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1286652981"/>
                    </a:ext>
                  </a:extLst>
                </a:gridCol>
              </a:tblGrid>
              <a:tr h="512235">
                <a:tc>
                  <a:txBody>
                    <a:bodyPr/>
                    <a:lstStyle/>
                    <a:p>
                      <a:r>
                        <a:rPr lang="nl-NL" dirty="0">
                          <a:latin typeface="Daytona Condensed" panose="020B0506030503040204" pitchFamily="34" charset="0"/>
                        </a:rPr>
                        <a:t>BP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latin typeface="Daytona Condensed" panose="020B0506030503040204" pitchFamily="34" charset="0"/>
                        </a:rPr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982198"/>
                  </a:ext>
                </a:extLst>
              </a:tr>
              <a:tr h="408363">
                <a:tc>
                  <a:txBody>
                    <a:bodyPr/>
                    <a:lstStyle/>
                    <a:p>
                      <a:r>
                        <a:rPr lang="nl-NL" dirty="0">
                          <a:latin typeface="Daytona Condensed" panose="020B0506030503040204" pitchFamily="34" charset="0"/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latin typeface="Daytona Condensed" panose="020B0506030503040204" pitchFamily="34" charset="0"/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279260"/>
                  </a:ext>
                </a:extLst>
              </a:tr>
              <a:tr h="403270">
                <a:tc>
                  <a:txBody>
                    <a:bodyPr/>
                    <a:lstStyle/>
                    <a:p>
                      <a:r>
                        <a:rPr lang="nl-NL" dirty="0">
                          <a:latin typeface="Daytona Condensed" panose="020B050603050304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latin typeface="Daytona Condensed" panose="020B0506030503040204" pitchFamily="34" charset="0"/>
                        </a:rPr>
                        <a:t>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71829"/>
                  </a:ext>
                </a:extLst>
              </a:tr>
              <a:tr h="442492">
                <a:tc>
                  <a:txBody>
                    <a:bodyPr/>
                    <a:lstStyle/>
                    <a:p>
                      <a:r>
                        <a:rPr lang="nl-NL" dirty="0">
                          <a:latin typeface="Daytona Condensed" panose="020B0506030503040204" pitchFamily="34" charset="0"/>
                        </a:rPr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latin typeface="Daytona Condensed" panose="020B0506030503040204" pitchFamily="34" charset="0"/>
                        </a:rPr>
                        <a:t>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177795"/>
                  </a:ext>
                </a:extLst>
              </a:tr>
              <a:tr h="512235">
                <a:tc>
                  <a:txBody>
                    <a:bodyPr/>
                    <a:lstStyle/>
                    <a:p>
                      <a:r>
                        <a:rPr lang="nl-NL" dirty="0">
                          <a:latin typeface="Daytona Condensed" panose="020B0506030503040204" pitchFamily="34" charset="0"/>
                        </a:rPr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latin typeface="Daytona Condensed" panose="020B0506030503040204" pitchFamily="34" charset="0"/>
                        </a:rPr>
                        <a:t>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04661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711156C-B1F9-432A-B58B-584442F578C8}"/>
              </a:ext>
            </a:extLst>
          </p:cNvPr>
          <p:cNvSpPr txBox="1"/>
          <p:nvPr/>
        </p:nvSpPr>
        <p:spPr>
          <a:xfrm>
            <a:off x="1590675" y="1476375"/>
            <a:ext cx="704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>
                <a:solidFill>
                  <a:srgbClr val="FF0000"/>
                </a:solidFill>
                <a:latin typeface="Daytona Condensed" panose="020B0506030503040204" pitchFamily="34" charset="0"/>
              </a:rPr>
              <a:t>i/p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02CD9C-2931-41B6-BA97-203E558DE9F5}"/>
              </a:ext>
            </a:extLst>
          </p:cNvPr>
          <p:cNvSpPr txBox="1"/>
          <p:nvPr/>
        </p:nvSpPr>
        <p:spPr>
          <a:xfrm>
            <a:off x="2819400" y="1466850"/>
            <a:ext cx="704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>
                <a:solidFill>
                  <a:srgbClr val="FF0000"/>
                </a:solidFill>
                <a:latin typeface="Daytona Condensed" panose="020B0506030503040204" pitchFamily="34" charset="0"/>
              </a:rPr>
              <a:t>o/p</a:t>
            </a: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B81A9D4B-9E51-4854-ADA8-28279F362123}"/>
              </a:ext>
            </a:extLst>
          </p:cNvPr>
          <p:cNvSpPr/>
          <p:nvPr/>
        </p:nvSpPr>
        <p:spPr>
          <a:xfrm rot="13695211">
            <a:off x="3009900" y="1476375"/>
            <a:ext cx="1209675" cy="1571625"/>
          </a:xfrm>
          <a:prstGeom prst="arc">
            <a:avLst>
              <a:gd name="adj1" fmla="val 16200000"/>
              <a:gd name="adj2" fmla="val 20610694"/>
            </a:avLst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BB420F14-B49D-4BCC-B90F-24B565E165E5}"/>
              </a:ext>
            </a:extLst>
          </p:cNvPr>
          <p:cNvSpPr/>
          <p:nvPr/>
        </p:nvSpPr>
        <p:spPr>
          <a:xfrm rot="13695211">
            <a:off x="1733550" y="1447801"/>
            <a:ext cx="1209675" cy="1571625"/>
          </a:xfrm>
          <a:prstGeom prst="arc">
            <a:avLst>
              <a:gd name="adj1" fmla="val 16200000"/>
              <a:gd name="adj2" fmla="val 20610694"/>
            </a:avLst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B68D43D-3945-428B-9257-B62F8CEBB684}"/>
              </a:ext>
            </a:extLst>
          </p:cNvPr>
          <p:cNvGrpSpPr/>
          <p:nvPr/>
        </p:nvGrpSpPr>
        <p:grpSpPr>
          <a:xfrm>
            <a:off x="5762625" y="2238375"/>
            <a:ext cx="6078787" cy="2019300"/>
            <a:chOff x="5762625" y="2238375"/>
            <a:chExt cx="6078787" cy="20193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C8E5827-F0EE-450C-B613-FEA6E43F2757}"/>
                </a:ext>
              </a:extLst>
            </p:cNvPr>
            <p:cNvSpPr/>
            <p:nvPr/>
          </p:nvSpPr>
          <p:spPr>
            <a:xfrm>
              <a:off x="6991350" y="3000375"/>
              <a:ext cx="1209675" cy="12573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>
                  <a:solidFill>
                    <a:srgbClr val="FF0000"/>
                  </a:solidFill>
                  <a:latin typeface="Daytona Condensed" panose="020B0506030503040204" pitchFamily="34" charset="0"/>
                </a:rPr>
                <a:t>model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CD971DF-328B-4924-8A20-26F52005C7DC}"/>
                </a:ext>
              </a:extLst>
            </p:cNvPr>
            <p:cNvCxnSpPr/>
            <p:nvPr/>
          </p:nvCxnSpPr>
          <p:spPr>
            <a:xfrm>
              <a:off x="5762625" y="3657600"/>
              <a:ext cx="1228725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6A4AE91-DB23-49F1-A68D-DC03234AF507}"/>
                </a:ext>
              </a:extLst>
            </p:cNvPr>
            <p:cNvSpPr txBox="1"/>
            <p:nvPr/>
          </p:nvSpPr>
          <p:spPr>
            <a:xfrm>
              <a:off x="6153150" y="3324225"/>
              <a:ext cx="8191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>
                  <a:latin typeface="Daytona Condensed" panose="020B0506030503040204" pitchFamily="34" charset="0"/>
                </a:rPr>
                <a:t>BP </a:t>
              </a:r>
              <a:r>
                <a:rPr lang="nl-NL" dirty="0">
                  <a:latin typeface="Abadi Extra Light" panose="020B0204020104020204" pitchFamily="34" charset="0"/>
                </a:rPr>
                <a:t>* w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B6C75EE-9FA3-4B93-8764-261F104401B4}"/>
                </a:ext>
              </a:extLst>
            </p:cNvPr>
            <p:cNvCxnSpPr/>
            <p:nvPr/>
          </p:nvCxnSpPr>
          <p:spPr>
            <a:xfrm>
              <a:off x="8220075" y="3629025"/>
              <a:ext cx="1228725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78863ED-A7EC-4447-B3BE-D3A6EBAC407A}"/>
                </a:ext>
              </a:extLst>
            </p:cNvPr>
            <p:cNvCxnSpPr>
              <a:cxnSpLocks/>
            </p:cNvCxnSpPr>
            <p:nvPr/>
          </p:nvCxnSpPr>
          <p:spPr>
            <a:xfrm>
              <a:off x="9591675" y="2238375"/>
              <a:ext cx="0" cy="885825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F7C447B-97F7-453D-B711-AC55A09A4650}"/>
                </a:ext>
              </a:extLst>
            </p:cNvPr>
            <p:cNvSpPr txBox="1"/>
            <p:nvPr/>
          </p:nvSpPr>
          <p:spPr>
            <a:xfrm>
              <a:off x="8240618" y="3210270"/>
              <a:ext cx="3600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 err="1">
                  <a:latin typeface="Daytona Condensed" panose="020B0506030503040204" pitchFamily="34" charset="0"/>
                </a:rPr>
                <a:t>Predicted</a:t>
              </a:r>
              <a:r>
                <a:rPr lang="nl-NL" dirty="0">
                  <a:latin typeface="Daytona Condensed" panose="020B0506030503040204" pitchFamily="34" charset="0"/>
                </a:rPr>
                <a:t> Age=</a:t>
              </a:r>
              <a:r>
                <a:rPr lang="nl-NL" dirty="0" err="1">
                  <a:latin typeface="Daytona Condensed" panose="020B0506030503040204" pitchFamily="34" charset="0"/>
                </a:rPr>
                <a:t>Activation</a:t>
              </a:r>
              <a:r>
                <a:rPr lang="nl-NL" dirty="0">
                  <a:latin typeface="Daytona Condensed" panose="020B0506030503040204" pitchFamily="34" charset="0"/>
                </a:rPr>
                <a:t>(BP * w +b)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423837E9-42A7-4446-A135-5C6FD7D7D229}"/>
              </a:ext>
            </a:extLst>
          </p:cNvPr>
          <p:cNvSpPr txBox="1"/>
          <p:nvPr/>
        </p:nvSpPr>
        <p:spPr>
          <a:xfrm>
            <a:off x="4124326" y="2028825"/>
            <a:ext cx="3152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Daytona Condensed" panose="020B0506030503040204" pitchFamily="34" charset="0"/>
              </a:rPr>
              <a:t>{Model performance= </a:t>
            </a:r>
            <a:r>
              <a:rPr lang="nl-NL" dirty="0" err="1">
                <a:latin typeface="Daytona Condensed" panose="020B0506030503040204" pitchFamily="34" charset="0"/>
              </a:rPr>
              <a:t>difference</a:t>
            </a:r>
            <a:r>
              <a:rPr lang="nl-NL" dirty="0">
                <a:latin typeface="Daytona Condensed" panose="020B0506030503040204" pitchFamily="34" charset="0"/>
              </a:rPr>
              <a:t>}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C9A89AD-8D3D-45D5-97BD-B88CB3E050EF}"/>
              </a:ext>
            </a:extLst>
          </p:cNvPr>
          <p:cNvCxnSpPr>
            <a:cxnSpLocks/>
            <a:stCxn id="27" idx="1"/>
          </p:cNvCxnSpPr>
          <p:nvPr/>
        </p:nvCxnSpPr>
        <p:spPr>
          <a:xfrm flipH="1">
            <a:off x="3162300" y="2213491"/>
            <a:ext cx="962026" cy="672584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06FF526-5210-4270-8572-EEA9082D8DD9}"/>
              </a:ext>
            </a:extLst>
          </p:cNvPr>
          <p:cNvSpPr txBox="1"/>
          <p:nvPr/>
        </p:nvSpPr>
        <p:spPr>
          <a:xfrm>
            <a:off x="10248900" y="3791585"/>
            <a:ext cx="1943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Daytona Condensed" panose="020B0506030503040204" pitchFamily="34" charset="0"/>
              </a:rPr>
              <a:t>w= </a:t>
            </a:r>
            <a:r>
              <a:rPr lang="nl-NL" dirty="0" err="1">
                <a:latin typeface="Daytona Condensed" panose="020B0506030503040204" pitchFamily="34" charset="0"/>
              </a:rPr>
              <a:t>Weight</a:t>
            </a:r>
            <a:endParaRPr lang="nl-NL" dirty="0">
              <a:latin typeface="Daytona Condensed" panose="020B0506030503040204" pitchFamily="34" charset="0"/>
            </a:endParaRPr>
          </a:p>
          <a:p>
            <a:r>
              <a:rPr lang="nl-NL" dirty="0">
                <a:latin typeface="Daytona Condensed" panose="020B0506030503040204" pitchFamily="34" charset="0"/>
              </a:rPr>
              <a:t>b= Bias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B66F1DF-3F68-4195-813E-D7D704446A24}"/>
              </a:ext>
            </a:extLst>
          </p:cNvPr>
          <p:cNvSpPr txBox="1"/>
          <p:nvPr/>
        </p:nvSpPr>
        <p:spPr>
          <a:xfrm>
            <a:off x="4686300" y="5353050"/>
            <a:ext cx="7505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>
                <a:solidFill>
                  <a:srgbClr val="FF0000"/>
                </a:solidFill>
                <a:latin typeface="Daytona Condensed" panose="020B0506030503040204" pitchFamily="34" charset="0"/>
              </a:rPr>
              <a:t>Lets design a single </a:t>
            </a:r>
            <a:r>
              <a:rPr lang="nl-NL" sz="2400" dirty="0" err="1">
                <a:solidFill>
                  <a:srgbClr val="FF0000"/>
                </a:solidFill>
                <a:latin typeface="Daytona Condensed" panose="020B0506030503040204" pitchFamily="34" charset="0"/>
              </a:rPr>
              <a:t>layer</a:t>
            </a:r>
            <a:r>
              <a:rPr lang="nl-NL" sz="2400" dirty="0">
                <a:solidFill>
                  <a:srgbClr val="FF0000"/>
                </a:solidFill>
                <a:latin typeface="Daytona Condensed" panose="020B0506030503040204" pitchFamily="34" charset="0"/>
              </a:rPr>
              <a:t> </a:t>
            </a:r>
            <a:r>
              <a:rPr lang="nl-NL" sz="2400" dirty="0" err="1">
                <a:solidFill>
                  <a:srgbClr val="FF0000"/>
                </a:solidFill>
                <a:latin typeface="Daytona Condensed" panose="020B0506030503040204" pitchFamily="34" charset="0"/>
              </a:rPr>
              <a:t>neral</a:t>
            </a:r>
            <a:r>
              <a:rPr lang="nl-NL" sz="2400" dirty="0">
                <a:solidFill>
                  <a:srgbClr val="FF0000"/>
                </a:solidFill>
                <a:latin typeface="Daytona Condensed" panose="020B0506030503040204" pitchFamily="34" charset="0"/>
              </a:rPr>
              <a:t> </a:t>
            </a:r>
            <a:r>
              <a:rPr lang="nl-NL" sz="2400" dirty="0" err="1">
                <a:solidFill>
                  <a:srgbClr val="FF0000"/>
                </a:solidFill>
                <a:latin typeface="Daytona Condensed" panose="020B0506030503040204" pitchFamily="34" charset="0"/>
              </a:rPr>
              <a:t>network</a:t>
            </a:r>
            <a:r>
              <a:rPr lang="nl-NL" sz="2400" dirty="0">
                <a:solidFill>
                  <a:srgbClr val="FF0000"/>
                </a:solidFill>
                <a:latin typeface="Daytona Condensed" panose="020B0506030503040204" pitchFamily="34" charset="0"/>
              </a:rPr>
              <a:t> in </a:t>
            </a:r>
            <a:r>
              <a:rPr lang="nl-NL" sz="2400" dirty="0" err="1">
                <a:solidFill>
                  <a:srgbClr val="FF0000"/>
                </a:solidFill>
                <a:latin typeface="Daytona Condensed" panose="020B0506030503040204" pitchFamily="34" charset="0"/>
              </a:rPr>
              <a:t>Keras</a:t>
            </a:r>
            <a:r>
              <a:rPr lang="nl-NL" sz="2400" dirty="0">
                <a:solidFill>
                  <a:srgbClr val="FF0000"/>
                </a:solidFill>
                <a:latin typeface="Daytona Condensed" panose="020B0506030503040204" pitchFamily="34" charset="0"/>
              </a:rPr>
              <a:t>!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D9823FA-BBB5-405A-B621-E7CF3D2C0AA2}"/>
              </a:ext>
            </a:extLst>
          </p:cNvPr>
          <p:cNvCxnSpPr/>
          <p:nvPr/>
        </p:nvCxnSpPr>
        <p:spPr>
          <a:xfrm>
            <a:off x="7077075" y="2247900"/>
            <a:ext cx="2505075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9BD1FBFC-5F07-4384-91F9-AC0FD5FEBA62}"/>
              </a:ext>
            </a:extLst>
          </p:cNvPr>
          <p:cNvSpPr/>
          <p:nvPr/>
        </p:nvSpPr>
        <p:spPr>
          <a:xfrm>
            <a:off x="6515100" y="2562225"/>
            <a:ext cx="686266" cy="619125"/>
          </a:xfrm>
          <a:custGeom>
            <a:avLst/>
            <a:gdLst>
              <a:gd name="connsiteX0" fmla="*/ 0 w 952966"/>
              <a:gd name="connsiteY0" fmla="*/ 0 h 981075"/>
              <a:gd name="connsiteX1" fmla="*/ 57150 w 952966"/>
              <a:gd name="connsiteY1" fmla="*/ 47625 h 981075"/>
              <a:gd name="connsiteX2" fmla="*/ 142875 w 952966"/>
              <a:gd name="connsiteY2" fmla="*/ 133350 h 981075"/>
              <a:gd name="connsiteX3" fmla="*/ 209550 w 952966"/>
              <a:gd name="connsiteY3" fmla="*/ 190500 h 981075"/>
              <a:gd name="connsiteX4" fmla="*/ 295275 w 952966"/>
              <a:gd name="connsiteY4" fmla="*/ 276225 h 981075"/>
              <a:gd name="connsiteX5" fmla="*/ 323850 w 952966"/>
              <a:gd name="connsiteY5" fmla="*/ 295275 h 981075"/>
              <a:gd name="connsiteX6" fmla="*/ 390525 w 952966"/>
              <a:gd name="connsiteY6" fmla="*/ 361950 h 981075"/>
              <a:gd name="connsiteX7" fmla="*/ 409575 w 952966"/>
              <a:gd name="connsiteY7" fmla="*/ 466725 h 981075"/>
              <a:gd name="connsiteX8" fmla="*/ 485775 w 952966"/>
              <a:gd name="connsiteY8" fmla="*/ 485775 h 981075"/>
              <a:gd name="connsiteX9" fmla="*/ 504825 w 952966"/>
              <a:gd name="connsiteY9" fmla="*/ 514350 h 981075"/>
              <a:gd name="connsiteX10" fmla="*/ 514350 w 952966"/>
              <a:gd name="connsiteY10" fmla="*/ 600075 h 981075"/>
              <a:gd name="connsiteX11" fmla="*/ 561975 w 952966"/>
              <a:gd name="connsiteY11" fmla="*/ 609600 h 981075"/>
              <a:gd name="connsiteX12" fmla="*/ 647700 w 952966"/>
              <a:gd name="connsiteY12" fmla="*/ 628650 h 981075"/>
              <a:gd name="connsiteX13" fmla="*/ 666750 w 952966"/>
              <a:gd name="connsiteY13" fmla="*/ 685800 h 981075"/>
              <a:gd name="connsiteX14" fmla="*/ 676275 w 952966"/>
              <a:gd name="connsiteY14" fmla="*/ 752475 h 981075"/>
              <a:gd name="connsiteX15" fmla="*/ 733425 w 952966"/>
              <a:gd name="connsiteY15" fmla="*/ 762000 h 981075"/>
              <a:gd name="connsiteX16" fmla="*/ 762000 w 952966"/>
              <a:gd name="connsiteY16" fmla="*/ 771525 h 981075"/>
              <a:gd name="connsiteX17" fmla="*/ 790575 w 952966"/>
              <a:gd name="connsiteY17" fmla="*/ 809625 h 981075"/>
              <a:gd name="connsiteX18" fmla="*/ 809625 w 952966"/>
              <a:gd name="connsiteY18" fmla="*/ 847725 h 981075"/>
              <a:gd name="connsiteX19" fmla="*/ 866775 w 952966"/>
              <a:gd name="connsiteY19" fmla="*/ 885825 h 981075"/>
              <a:gd name="connsiteX20" fmla="*/ 923925 w 952966"/>
              <a:gd name="connsiteY20" fmla="*/ 952500 h 981075"/>
              <a:gd name="connsiteX21" fmla="*/ 838200 w 952966"/>
              <a:gd name="connsiteY21" fmla="*/ 952500 h 981075"/>
              <a:gd name="connsiteX22" fmla="*/ 733425 w 952966"/>
              <a:gd name="connsiteY22" fmla="*/ 914400 h 981075"/>
              <a:gd name="connsiteX23" fmla="*/ 762000 w 952966"/>
              <a:gd name="connsiteY23" fmla="*/ 923925 h 981075"/>
              <a:gd name="connsiteX24" fmla="*/ 828675 w 952966"/>
              <a:gd name="connsiteY24" fmla="*/ 942975 h 981075"/>
              <a:gd name="connsiteX25" fmla="*/ 866775 w 952966"/>
              <a:gd name="connsiteY25" fmla="*/ 962025 h 981075"/>
              <a:gd name="connsiteX26" fmla="*/ 904875 w 952966"/>
              <a:gd name="connsiteY26" fmla="*/ 971550 h 981075"/>
              <a:gd name="connsiteX27" fmla="*/ 933450 w 952966"/>
              <a:gd name="connsiteY27" fmla="*/ 981075 h 981075"/>
              <a:gd name="connsiteX28" fmla="*/ 952500 w 952966"/>
              <a:gd name="connsiteY28" fmla="*/ 952500 h 981075"/>
              <a:gd name="connsiteX29" fmla="*/ 942975 w 952966"/>
              <a:gd name="connsiteY29" fmla="*/ 809625 h 981075"/>
              <a:gd name="connsiteX30" fmla="*/ 942975 w 952966"/>
              <a:gd name="connsiteY30" fmla="*/ 790575 h 9810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952966" h="981075">
                <a:moveTo>
                  <a:pt x="0" y="0"/>
                </a:moveTo>
                <a:cubicBezTo>
                  <a:pt x="19050" y="15875"/>
                  <a:pt x="39022" y="30705"/>
                  <a:pt x="57150" y="47625"/>
                </a:cubicBezTo>
                <a:cubicBezTo>
                  <a:pt x="86693" y="75198"/>
                  <a:pt x="112193" y="107051"/>
                  <a:pt x="142875" y="133350"/>
                </a:cubicBezTo>
                <a:cubicBezTo>
                  <a:pt x="165100" y="152400"/>
                  <a:pt x="188195" y="170480"/>
                  <a:pt x="209550" y="190500"/>
                </a:cubicBezTo>
                <a:cubicBezTo>
                  <a:pt x="239031" y="218139"/>
                  <a:pt x="261651" y="253809"/>
                  <a:pt x="295275" y="276225"/>
                </a:cubicBezTo>
                <a:cubicBezTo>
                  <a:pt x="304800" y="282575"/>
                  <a:pt x="315341" y="287617"/>
                  <a:pt x="323850" y="295275"/>
                </a:cubicBezTo>
                <a:cubicBezTo>
                  <a:pt x="347212" y="316301"/>
                  <a:pt x="390525" y="361950"/>
                  <a:pt x="390525" y="361950"/>
                </a:cubicBezTo>
                <a:cubicBezTo>
                  <a:pt x="396875" y="396875"/>
                  <a:pt x="387932" y="438589"/>
                  <a:pt x="409575" y="466725"/>
                </a:cubicBezTo>
                <a:cubicBezTo>
                  <a:pt x="425538" y="487477"/>
                  <a:pt x="485775" y="485775"/>
                  <a:pt x="485775" y="485775"/>
                </a:cubicBezTo>
                <a:cubicBezTo>
                  <a:pt x="492125" y="495300"/>
                  <a:pt x="502049" y="503244"/>
                  <a:pt x="504825" y="514350"/>
                </a:cubicBezTo>
                <a:cubicBezTo>
                  <a:pt x="511798" y="542242"/>
                  <a:pt x="499558" y="575421"/>
                  <a:pt x="514350" y="600075"/>
                </a:cubicBezTo>
                <a:cubicBezTo>
                  <a:pt x="522679" y="613957"/>
                  <a:pt x="546171" y="606088"/>
                  <a:pt x="561975" y="609600"/>
                </a:cubicBezTo>
                <a:cubicBezTo>
                  <a:pt x="683039" y="636503"/>
                  <a:pt x="504061" y="599922"/>
                  <a:pt x="647700" y="628650"/>
                </a:cubicBezTo>
                <a:cubicBezTo>
                  <a:pt x="654050" y="647700"/>
                  <a:pt x="663910" y="665921"/>
                  <a:pt x="666750" y="685800"/>
                </a:cubicBezTo>
                <a:cubicBezTo>
                  <a:pt x="669925" y="708025"/>
                  <a:pt x="661491" y="735579"/>
                  <a:pt x="676275" y="752475"/>
                </a:cubicBezTo>
                <a:cubicBezTo>
                  <a:pt x="688993" y="767009"/>
                  <a:pt x="714572" y="757810"/>
                  <a:pt x="733425" y="762000"/>
                </a:cubicBezTo>
                <a:cubicBezTo>
                  <a:pt x="743226" y="764178"/>
                  <a:pt x="752475" y="768350"/>
                  <a:pt x="762000" y="771525"/>
                </a:cubicBezTo>
                <a:cubicBezTo>
                  <a:pt x="771525" y="784225"/>
                  <a:pt x="782161" y="796163"/>
                  <a:pt x="790575" y="809625"/>
                </a:cubicBezTo>
                <a:cubicBezTo>
                  <a:pt x="798100" y="821666"/>
                  <a:pt x="799585" y="837685"/>
                  <a:pt x="809625" y="847725"/>
                </a:cubicBezTo>
                <a:cubicBezTo>
                  <a:pt x="825814" y="863914"/>
                  <a:pt x="850586" y="869636"/>
                  <a:pt x="866775" y="885825"/>
                </a:cubicBezTo>
                <a:cubicBezTo>
                  <a:pt x="906575" y="925625"/>
                  <a:pt x="887268" y="903624"/>
                  <a:pt x="923925" y="952500"/>
                </a:cubicBezTo>
                <a:cubicBezTo>
                  <a:pt x="885162" y="962191"/>
                  <a:pt x="880058" y="969243"/>
                  <a:pt x="838200" y="952500"/>
                </a:cubicBezTo>
                <a:cubicBezTo>
                  <a:pt x="772042" y="926037"/>
                  <a:pt x="810894" y="914400"/>
                  <a:pt x="733425" y="914400"/>
                </a:cubicBezTo>
                <a:cubicBezTo>
                  <a:pt x="723385" y="914400"/>
                  <a:pt x="752383" y="921040"/>
                  <a:pt x="762000" y="923925"/>
                </a:cubicBezTo>
                <a:cubicBezTo>
                  <a:pt x="784140" y="930567"/>
                  <a:pt x="806952" y="935076"/>
                  <a:pt x="828675" y="942975"/>
                </a:cubicBezTo>
                <a:cubicBezTo>
                  <a:pt x="842019" y="947827"/>
                  <a:pt x="853480" y="957039"/>
                  <a:pt x="866775" y="962025"/>
                </a:cubicBezTo>
                <a:cubicBezTo>
                  <a:pt x="879032" y="966622"/>
                  <a:pt x="892288" y="967954"/>
                  <a:pt x="904875" y="971550"/>
                </a:cubicBezTo>
                <a:cubicBezTo>
                  <a:pt x="914529" y="974308"/>
                  <a:pt x="923925" y="977900"/>
                  <a:pt x="933450" y="981075"/>
                </a:cubicBezTo>
                <a:cubicBezTo>
                  <a:pt x="939800" y="971550"/>
                  <a:pt x="951865" y="963930"/>
                  <a:pt x="952500" y="952500"/>
                </a:cubicBezTo>
                <a:cubicBezTo>
                  <a:pt x="955148" y="904843"/>
                  <a:pt x="945778" y="857273"/>
                  <a:pt x="942975" y="809625"/>
                </a:cubicBezTo>
                <a:cubicBezTo>
                  <a:pt x="942602" y="803286"/>
                  <a:pt x="942975" y="796925"/>
                  <a:pt x="942975" y="7905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95B9D08-3A42-4088-8695-85A70ECD0FE2}"/>
              </a:ext>
            </a:extLst>
          </p:cNvPr>
          <p:cNvSpPr txBox="1"/>
          <p:nvPr/>
        </p:nvSpPr>
        <p:spPr>
          <a:xfrm>
            <a:off x="6848475" y="2600325"/>
            <a:ext cx="390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>
                <a:latin typeface="Abadi Extra Light" panose="020B0204020104020204" pitchFamily="34" charset="0"/>
              </a:rPr>
              <a:t>b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1BC2C47-1AC4-45BB-90CE-7D58EA4A5282}"/>
              </a:ext>
            </a:extLst>
          </p:cNvPr>
          <p:cNvSpPr txBox="1"/>
          <p:nvPr/>
        </p:nvSpPr>
        <p:spPr>
          <a:xfrm>
            <a:off x="1114999" y="812265"/>
            <a:ext cx="7505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200" dirty="0">
                <a:latin typeface="Daytona Condensed" panose="020B0506030503040204" pitchFamily="34" charset="0"/>
              </a:rPr>
              <a:t>A </a:t>
            </a:r>
            <a:r>
              <a:rPr lang="nl-NL" sz="3200" dirty="0" err="1">
                <a:latin typeface="Daytona Condensed" panose="020B0506030503040204" pitchFamily="34" charset="0"/>
              </a:rPr>
              <a:t>simple</a:t>
            </a:r>
            <a:r>
              <a:rPr lang="nl-NL" sz="3200" dirty="0">
                <a:latin typeface="Daytona Condensed" panose="020B0506030503040204" pitchFamily="34" charset="0"/>
              </a:rPr>
              <a:t> </a:t>
            </a:r>
            <a:r>
              <a:rPr lang="nl-NL" sz="3200" dirty="0" err="1">
                <a:latin typeface="Daytona Condensed" panose="020B0506030503040204" pitchFamily="34" charset="0"/>
              </a:rPr>
              <a:t>Example</a:t>
            </a:r>
            <a:r>
              <a:rPr lang="nl-NL" sz="3200" dirty="0">
                <a:latin typeface="Daytona Condensed" panose="020B0506030503040204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54207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3C9D591-E193-4C02-9CFB-EB2A8DCFDD3E}"/>
              </a:ext>
            </a:extLst>
          </p:cNvPr>
          <p:cNvSpPr/>
          <p:nvPr/>
        </p:nvSpPr>
        <p:spPr>
          <a:xfrm>
            <a:off x="4937760" y="4297680"/>
            <a:ext cx="2225040" cy="1351280"/>
          </a:xfrm>
          <a:prstGeom prst="rect">
            <a:avLst/>
          </a:prstGeom>
          <a:solidFill>
            <a:srgbClr val="08C6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3ADAE5-0238-44B3-85DF-3F016DF01303}"/>
              </a:ext>
            </a:extLst>
          </p:cNvPr>
          <p:cNvSpPr/>
          <p:nvPr/>
        </p:nvSpPr>
        <p:spPr>
          <a:xfrm>
            <a:off x="7833360" y="4328160"/>
            <a:ext cx="2458720" cy="1290320"/>
          </a:xfrm>
          <a:prstGeom prst="rect">
            <a:avLst/>
          </a:prstGeom>
          <a:solidFill>
            <a:srgbClr val="08C6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D7D9D27-33E3-4DB9-B266-14DFBBCE48DF}"/>
              </a:ext>
            </a:extLst>
          </p:cNvPr>
          <p:cNvSpPr/>
          <p:nvPr/>
        </p:nvSpPr>
        <p:spPr>
          <a:xfrm>
            <a:off x="7995920" y="2265680"/>
            <a:ext cx="2306320" cy="1259840"/>
          </a:xfrm>
          <a:prstGeom prst="rect">
            <a:avLst/>
          </a:prstGeom>
          <a:solidFill>
            <a:srgbClr val="08C6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984BE-BD42-48D9-8871-36447FDB34ED}"/>
              </a:ext>
            </a:extLst>
          </p:cNvPr>
          <p:cNvSpPr/>
          <p:nvPr/>
        </p:nvSpPr>
        <p:spPr>
          <a:xfrm>
            <a:off x="4856480" y="2316480"/>
            <a:ext cx="2479040" cy="1137920"/>
          </a:xfrm>
          <a:prstGeom prst="rect">
            <a:avLst/>
          </a:prstGeom>
          <a:solidFill>
            <a:srgbClr val="08C6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5FFD7A-2841-44CD-9BDC-B59AC5FB9911}"/>
              </a:ext>
            </a:extLst>
          </p:cNvPr>
          <p:cNvSpPr/>
          <p:nvPr/>
        </p:nvSpPr>
        <p:spPr>
          <a:xfrm>
            <a:off x="2001520" y="2357120"/>
            <a:ext cx="2174240" cy="1127760"/>
          </a:xfrm>
          <a:prstGeom prst="rect">
            <a:avLst/>
          </a:prstGeom>
          <a:solidFill>
            <a:srgbClr val="08C6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397549-F3B5-4B09-9A34-0A6E4F14C188}"/>
              </a:ext>
            </a:extLst>
          </p:cNvPr>
          <p:cNvSpPr txBox="1"/>
          <p:nvPr/>
        </p:nvSpPr>
        <p:spPr>
          <a:xfrm>
            <a:off x="1321435" y="843895"/>
            <a:ext cx="95440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3600" dirty="0">
                <a:latin typeface="Daytona Condensed" panose="020B0506030503040204" pitchFamily="34" charset="0"/>
              </a:rPr>
              <a:t>Using </a:t>
            </a:r>
            <a:r>
              <a:rPr lang="nl-NL" sz="3600" dirty="0" err="1">
                <a:latin typeface="Daytona Condensed" panose="020B0506030503040204" pitchFamily="34" charset="0"/>
              </a:rPr>
              <a:t>Keras</a:t>
            </a:r>
            <a:r>
              <a:rPr lang="nl-NL" sz="3600" dirty="0">
                <a:latin typeface="Daytona Condensed" panose="020B0506030503040204" pitchFamily="34" charset="0"/>
              </a:rPr>
              <a:t> </a:t>
            </a:r>
            <a:r>
              <a:rPr lang="nl-NL" sz="3600" dirty="0" err="1">
                <a:latin typeface="Daytona Condensed" panose="020B0506030503040204" pitchFamily="34" charset="0"/>
              </a:rPr>
              <a:t>to</a:t>
            </a:r>
            <a:r>
              <a:rPr lang="nl-NL" sz="3600" dirty="0">
                <a:latin typeface="Daytona Condensed" panose="020B0506030503040204" pitchFamily="34" charset="0"/>
              </a:rPr>
              <a:t> </a:t>
            </a:r>
            <a:r>
              <a:rPr lang="nl-NL" sz="3600" dirty="0" err="1">
                <a:latin typeface="Daytona Condensed" panose="020B0506030503040204" pitchFamily="34" charset="0"/>
              </a:rPr>
              <a:t>Develop</a:t>
            </a:r>
            <a:r>
              <a:rPr lang="nl-NL" sz="3600" dirty="0">
                <a:latin typeface="Daytona Condensed" panose="020B0506030503040204" pitchFamily="34" charset="0"/>
              </a:rPr>
              <a:t> a </a:t>
            </a:r>
            <a:r>
              <a:rPr lang="nl-NL" sz="3600" dirty="0" err="1">
                <a:latin typeface="Daytona Condensed" panose="020B0506030503040204" pitchFamily="34" charset="0"/>
              </a:rPr>
              <a:t>Neural</a:t>
            </a:r>
            <a:r>
              <a:rPr lang="nl-NL" sz="3600" dirty="0">
                <a:latin typeface="Daytona Condensed" panose="020B0506030503040204" pitchFamily="34" charset="0"/>
              </a:rPr>
              <a:t> Network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CAD1FF-9603-43C9-9E47-B58CE774C58D}"/>
              </a:ext>
            </a:extLst>
          </p:cNvPr>
          <p:cNvSpPr txBox="1"/>
          <p:nvPr/>
        </p:nvSpPr>
        <p:spPr>
          <a:xfrm>
            <a:off x="2141220" y="2644775"/>
            <a:ext cx="2133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>
                <a:latin typeface="Daytona Condensed" panose="020B0506030503040204" pitchFamily="34" charset="0"/>
              </a:rPr>
              <a:t>Import Libraries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7CAFFF-5C76-43A5-9DDC-F9202A4057DF}"/>
              </a:ext>
            </a:extLst>
          </p:cNvPr>
          <p:cNvSpPr txBox="1"/>
          <p:nvPr/>
        </p:nvSpPr>
        <p:spPr>
          <a:xfrm>
            <a:off x="4857749" y="2314575"/>
            <a:ext cx="30575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>
                <a:latin typeface="Daytona Condensed" panose="020B0506030503040204" pitchFamily="34" charset="0"/>
              </a:rPr>
              <a:t>Design </a:t>
            </a:r>
            <a:r>
              <a:rPr lang="nl-NL" sz="2000" dirty="0" err="1">
                <a:latin typeface="Daytona Condensed" panose="020B0506030503040204" pitchFamily="34" charset="0"/>
              </a:rPr>
              <a:t>the</a:t>
            </a:r>
            <a:r>
              <a:rPr lang="nl-NL" sz="2000" dirty="0">
                <a:latin typeface="Daytona Condensed" panose="020B0506030503040204" pitchFamily="34" charset="0"/>
              </a:rPr>
              <a:t> </a:t>
            </a:r>
            <a:r>
              <a:rPr lang="nl-NL" sz="2000" dirty="0" err="1">
                <a:latin typeface="Daytona Condensed" panose="020B0506030503040204" pitchFamily="34" charset="0"/>
              </a:rPr>
              <a:t>network</a:t>
            </a:r>
            <a:endParaRPr lang="nl-NL" sz="2000" dirty="0">
              <a:latin typeface="Daytona Condensed" panose="020B0506030503040204" pitchFamily="34" charset="0"/>
            </a:endParaRPr>
          </a:p>
          <a:p>
            <a:r>
              <a:rPr lang="nl-NL" dirty="0">
                <a:latin typeface="Daytona Condensed" panose="020B0506030503040204" pitchFamily="34" charset="0"/>
              </a:rPr>
              <a:t>(</a:t>
            </a:r>
            <a:r>
              <a:rPr lang="nl-NL" dirty="0" err="1">
                <a:latin typeface="Daytona Condensed" panose="020B0506030503040204" pitchFamily="34" charset="0"/>
              </a:rPr>
              <a:t>Sequential</a:t>
            </a:r>
            <a:r>
              <a:rPr lang="nl-NL" dirty="0">
                <a:latin typeface="Daytona Condensed" panose="020B0506030503040204" pitchFamily="34" charset="0"/>
              </a:rPr>
              <a:t> </a:t>
            </a:r>
            <a:r>
              <a:rPr lang="nl-NL" dirty="0" err="1">
                <a:latin typeface="Daytona Condensed" panose="020B0506030503040204" pitchFamily="34" charset="0"/>
              </a:rPr>
              <a:t>vs</a:t>
            </a:r>
            <a:r>
              <a:rPr lang="nl-NL" dirty="0">
                <a:latin typeface="Daytona Condensed" panose="020B0506030503040204" pitchFamily="34" charset="0"/>
              </a:rPr>
              <a:t> </a:t>
            </a:r>
            <a:r>
              <a:rPr lang="nl-NL" dirty="0" err="1">
                <a:latin typeface="Daytona Condensed" panose="020B0506030503040204" pitchFamily="34" charset="0"/>
              </a:rPr>
              <a:t>Functional</a:t>
            </a:r>
            <a:r>
              <a:rPr lang="nl-NL" dirty="0">
                <a:latin typeface="Daytona Condensed" panose="020B0506030503040204" pitchFamily="34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dirty="0" err="1">
                <a:latin typeface="Daytona Condensed" panose="020B0506030503040204" pitchFamily="34" charset="0"/>
              </a:rPr>
              <a:t>Number</a:t>
            </a:r>
            <a:r>
              <a:rPr lang="nl-NL" sz="1600" dirty="0">
                <a:latin typeface="Daytona Condensed" panose="020B0506030503040204" pitchFamily="34" charset="0"/>
              </a:rPr>
              <a:t> of neurons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dirty="0" err="1">
                <a:latin typeface="Daytona Condensed" panose="020B0506030503040204" pitchFamily="34" charset="0"/>
              </a:rPr>
              <a:t>Number</a:t>
            </a:r>
            <a:r>
              <a:rPr lang="nl-NL" sz="1600" dirty="0">
                <a:latin typeface="Daytona Condensed" panose="020B0506030503040204" pitchFamily="34" charset="0"/>
              </a:rPr>
              <a:t> of </a:t>
            </a:r>
            <a:r>
              <a:rPr lang="nl-NL" sz="1600" dirty="0" err="1">
                <a:latin typeface="Daytona Condensed" panose="020B0506030503040204" pitchFamily="34" charset="0"/>
              </a:rPr>
              <a:t>layers</a:t>
            </a:r>
            <a:endParaRPr lang="nl-NL" sz="1600" dirty="0">
              <a:latin typeface="Daytona Condensed" panose="020B050603050304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E4EF7A3-D4DE-4F26-8BD0-F3B6D897D28A}"/>
              </a:ext>
            </a:extLst>
          </p:cNvPr>
          <p:cNvSpPr txBox="1"/>
          <p:nvPr/>
        </p:nvSpPr>
        <p:spPr>
          <a:xfrm>
            <a:off x="8049895" y="2362835"/>
            <a:ext cx="191706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 err="1">
                <a:latin typeface="Daytona Condensed" panose="020B0506030503040204" pitchFamily="34" charset="0"/>
              </a:rPr>
              <a:t>Compile</a:t>
            </a:r>
            <a:r>
              <a:rPr lang="nl-NL" sz="2000" dirty="0">
                <a:latin typeface="Daytona Condensed" panose="020B0506030503040204" pitchFamily="34" charset="0"/>
              </a:rPr>
              <a:t>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dirty="0" err="1">
                <a:latin typeface="Daytona Condensed" panose="020B0506030503040204" pitchFamily="34" charset="0"/>
              </a:rPr>
              <a:t>Loss</a:t>
            </a:r>
            <a:endParaRPr lang="nl-NL" sz="1600" dirty="0">
              <a:latin typeface="Daytona Condensed" panose="020B0506030503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dirty="0" err="1">
                <a:latin typeface="Daytona Condensed" panose="020B0506030503040204" pitchFamily="34" charset="0"/>
              </a:rPr>
              <a:t>Optimizer</a:t>
            </a:r>
            <a:endParaRPr lang="nl-NL" sz="1600" dirty="0">
              <a:latin typeface="Daytona Condensed" panose="020B0506030503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dirty="0" err="1">
                <a:latin typeface="Daytona Condensed" panose="020B0506030503040204" pitchFamily="34" charset="0"/>
              </a:rPr>
              <a:t>Metrics</a:t>
            </a:r>
            <a:endParaRPr lang="nl-NL" sz="1600" dirty="0">
              <a:latin typeface="Daytona Condensed" panose="020B050603050304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EE709C-8D3E-4A07-BEE4-011195D3C9F1}"/>
              </a:ext>
            </a:extLst>
          </p:cNvPr>
          <p:cNvSpPr txBox="1"/>
          <p:nvPr/>
        </p:nvSpPr>
        <p:spPr>
          <a:xfrm>
            <a:off x="7964805" y="4353560"/>
            <a:ext cx="19005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>
                <a:latin typeface="Daytona Condensed" panose="020B0506030503040204" pitchFamily="34" charset="0"/>
              </a:rPr>
              <a:t>Fit </a:t>
            </a:r>
            <a:r>
              <a:rPr lang="nl-NL" sz="2000" dirty="0" err="1">
                <a:latin typeface="Daytona Condensed" panose="020B0506030503040204" pitchFamily="34" charset="0"/>
              </a:rPr>
              <a:t>the</a:t>
            </a:r>
            <a:r>
              <a:rPr lang="nl-NL" sz="2000" dirty="0">
                <a:latin typeface="Daytona Condensed" panose="020B0506030503040204" pitchFamily="34" charset="0"/>
              </a:rPr>
              <a:t>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dirty="0" err="1">
                <a:latin typeface="Daytona Condensed" panose="020B0506030503040204" pitchFamily="34" charset="0"/>
              </a:rPr>
              <a:t>Provide</a:t>
            </a:r>
            <a:r>
              <a:rPr lang="nl-NL" sz="1600" dirty="0">
                <a:latin typeface="Daytona Condensed" panose="020B0506030503040204" pitchFamily="34" charset="0"/>
              </a:rPr>
              <a:t> x </a:t>
            </a:r>
            <a:r>
              <a:rPr lang="nl-NL" sz="1600" dirty="0" err="1">
                <a:latin typeface="Daytona Condensed" panose="020B0506030503040204" pitchFamily="34" charset="0"/>
              </a:rPr>
              <a:t>and</a:t>
            </a:r>
            <a:r>
              <a:rPr lang="nl-NL" sz="1600" dirty="0">
                <a:latin typeface="Daytona Condensed" panose="020B0506030503040204" pitchFamily="34" charset="0"/>
              </a:rPr>
              <a:t> 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dirty="0" err="1">
                <a:latin typeface="Daytona Condensed" panose="020B0506030503040204" pitchFamily="34" charset="0"/>
              </a:rPr>
              <a:t>Epochs</a:t>
            </a:r>
            <a:endParaRPr lang="nl-NL" sz="1600" dirty="0">
              <a:latin typeface="Daytona Condensed" panose="020B050603050304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NL" sz="1600" dirty="0" err="1">
                <a:latin typeface="Daytona Condensed" panose="020B0506030503040204" pitchFamily="34" charset="0"/>
              </a:rPr>
              <a:t>Batch_size</a:t>
            </a:r>
            <a:endParaRPr lang="nl-NL" sz="1600" dirty="0">
              <a:latin typeface="Daytona Condensed" panose="020B050603050304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410438-DA20-4737-A763-FB48F9D73ED0}"/>
              </a:ext>
            </a:extLst>
          </p:cNvPr>
          <p:cNvSpPr txBox="1"/>
          <p:nvPr/>
        </p:nvSpPr>
        <p:spPr>
          <a:xfrm>
            <a:off x="5290820" y="4699635"/>
            <a:ext cx="18618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>
                <a:latin typeface="Daytona Condensed" panose="020B0506030503040204" pitchFamily="34" charset="0"/>
              </a:rPr>
              <a:t>Plot Learning curves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09371EF-4FA5-46E3-B1B4-5B4E7C5DBF7D}"/>
              </a:ext>
            </a:extLst>
          </p:cNvPr>
          <p:cNvSpPr/>
          <p:nvPr/>
        </p:nvSpPr>
        <p:spPr>
          <a:xfrm>
            <a:off x="2103120" y="4338320"/>
            <a:ext cx="2153920" cy="1330960"/>
          </a:xfrm>
          <a:prstGeom prst="rect">
            <a:avLst/>
          </a:prstGeom>
          <a:solidFill>
            <a:srgbClr val="08C6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>
                <a:solidFill>
                  <a:schemeClr val="tx1"/>
                </a:solidFill>
                <a:latin typeface="Daytona Condensed" panose="020B0506030503040204" pitchFamily="34" charset="0"/>
              </a:rPr>
              <a:t>Make </a:t>
            </a:r>
            <a:r>
              <a:rPr lang="nl-NL" dirty="0" err="1">
                <a:solidFill>
                  <a:schemeClr val="tx1"/>
                </a:solidFill>
                <a:latin typeface="Daytona Condensed" panose="020B0506030503040204" pitchFamily="34" charset="0"/>
              </a:rPr>
              <a:t>Predictions</a:t>
            </a:r>
            <a:endParaRPr lang="nl-NL" dirty="0">
              <a:solidFill>
                <a:schemeClr val="tx1"/>
              </a:solidFill>
              <a:latin typeface="Daytona Condensed" panose="020B0506030503040204" pitchFamily="34" charset="0"/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D84A4CB1-D00C-4E40-BC19-0E060D2B6F4E}"/>
              </a:ext>
            </a:extLst>
          </p:cNvPr>
          <p:cNvSpPr/>
          <p:nvPr/>
        </p:nvSpPr>
        <p:spPr>
          <a:xfrm>
            <a:off x="4175760" y="2763520"/>
            <a:ext cx="670560" cy="264160"/>
          </a:xfrm>
          <a:prstGeom prst="rightArrow">
            <a:avLst/>
          </a:prstGeom>
          <a:solidFill>
            <a:srgbClr val="08C6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D756C48B-FFD9-4EE3-A394-1CE00C29AA3C}"/>
              </a:ext>
            </a:extLst>
          </p:cNvPr>
          <p:cNvSpPr/>
          <p:nvPr/>
        </p:nvSpPr>
        <p:spPr>
          <a:xfrm>
            <a:off x="7345680" y="2834640"/>
            <a:ext cx="670560" cy="264160"/>
          </a:xfrm>
          <a:prstGeom prst="rightArrow">
            <a:avLst/>
          </a:prstGeom>
          <a:solidFill>
            <a:srgbClr val="08C6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40D85410-50B6-4725-8178-C7E9E2D5BC1C}"/>
              </a:ext>
            </a:extLst>
          </p:cNvPr>
          <p:cNvSpPr/>
          <p:nvPr/>
        </p:nvSpPr>
        <p:spPr>
          <a:xfrm rot="10800000">
            <a:off x="7142480" y="4846320"/>
            <a:ext cx="670560" cy="264160"/>
          </a:xfrm>
          <a:prstGeom prst="rightArrow">
            <a:avLst/>
          </a:prstGeom>
          <a:solidFill>
            <a:srgbClr val="08C6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31CF98D3-B108-40A3-A50C-B5707362AF43}"/>
              </a:ext>
            </a:extLst>
          </p:cNvPr>
          <p:cNvSpPr/>
          <p:nvPr/>
        </p:nvSpPr>
        <p:spPr>
          <a:xfrm rot="5400000">
            <a:off x="8666480" y="3738880"/>
            <a:ext cx="670560" cy="264160"/>
          </a:xfrm>
          <a:prstGeom prst="rightArrow">
            <a:avLst/>
          </a:prstGeom>
          <a:solidFill>
            <a:srgbClr val="08C6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098082EB-E587-48B4-AC3C-FC399A796D1E}"/>
              </a:ext>
            </a:extLst>
          </p:cNvPr>
          <p:cNvSpPr/>
          <p:nvPr/>
        </p:nvSpPr>
        <p:spPr>
          <a:xfrm rot="10800000">
            <a:off x="4267200" y="4826000"/>
            <a:ext cx="670560" cy="264160"/>
          </a:xfrm>
          <a:prstGeom prst="rightArrow">
            <a:avLst/>
          </a:prstGeom>
          <a:solidFill>
            <a:srgbClr val="08C6AB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87177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A397549-F3B5-4B09-9A34-0A6E4F14C188}"/>
              </a:ext>
            </a:extLst>
          </p:cNvPr>
          <p:cNvSpPr txBox="1"/>
          <p:nvPr/>
        </p:nvSpPr>
        <p:spPr>
          <a:xfrm>
            <a:off x="1006475" y="752455"/>
            <a:ext cx="95440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3600" dirty="0">
                <a:latin typeface="Daytona Condensed" panose="020B0506030503040204" pitchFamily="34" charset="0"/>
              </a:rPr>
              <a:t>Using </a:t>
            </a:r>
            <a:r>
              <a:rPr lang="nl-NL" sz="3600" dirty="0" err="1">
                <a:latin typeface="Daytona Condensed" panose="020B0506030503040204" pitchFamily="34" charset="0"/>
              </a:rPr>
              <a:t>Keras</a:t>
            </a:r>
            <a:r>
              <a:rPr lang="nl-NL" sz="3600" dirty="0">
                <a:latin typeface="Daytona Condensed" panose="020B0506030503040204" pitchFamily="34" charset="0"/>
              </a:rPr>
              <a:t> </a:t>
            </a:r>
            <a:r>
              <a:rPr lang="nl-NL" sz="3600" dirty="0" err="1">
                <a:latin typeface="Daytona Condensed" panose="020B0506030503040204" pitchFamily="34" charset="0"/>
              </a:rPr>
              <a:t>to</a:t>
            </a:r>
            <a:r>
              <a:rPr lang="nl-NL" sz="3600" dirty="0">
                <a:latin typeface="Daytona Condensed" panose="020B0506030503040204" pitchFamily="34" charset="0"/>
              </a:rPr>
              <a:t> </a:t>
            </a:r>
            <a:r>
              <a:rPr lang="nl-NL" sz="3600" dirty="0" err="1">
                <a:latin typeface="Daytona Condensed" panose="020B0506030503040204" pitchFamily="34" charset="0"/>
              </a:rPr>
              <a:t>Develop</a:t>
            </a:r>
            <a:r>
              <a:rPr lang="nl-NL" sz="3600" dirty="0">
                <a:latin typeface="Daytona Condensed" panose="020B0506030503040204" pitchFamily="34" charset="0"/>
              </a:rPr>
              <a:t> a </a:t>
            </a:r>
            <a:r>
              <a:rPr lang="nl-NL" sz="3600" dirty="0" err="1">
                <a:latin typeface="Daytona Condensed" panose="020B0506030503040204" pitchFamily="34" charset="0"/>
              </a:rPr>
              <a:t>Neural</a:t>
            </a:r>
            <a:r>
              <a:rPr lang="nl-NL" sz="3600" dirty="0">
                <a:latin typeface="Daytona Condensed" panose="020B0506030503040204" pitchFamily="34" charset="0"/>
              </a:rPr>
              <a:t> Network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842F12-BEDB-4066-98DF-A3DF64FF825F}"/>
              </a:ext>
            </a:extLst>
          </p:cNvPr>
          <p:cNvSpPr txBox="1"/>
          <p:nvPr/>
        </p:nvSpPr>
        <p:spPr>
          <a:xfrm>
            <a:off x="1075055" y="1463020"/>
            <a:ext cx="1020127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8C6AB"/>
                </a:solidFill>
                <a:latin typeface="Daytona Condensed" panose="020B0506030503040204" pitchFamily="34" charset="0"/>
              </a:rPr>
              <a:t>Model Building Approaches in </a:t>
            </a:r>
            <a:r>
              <a:rPr lang="en-US" sz="2400" dirty="0" err="1">
                <a:solidFill>
                  <a:srgbClr val="08C6AB"/>
                </a:solidFill>
                <a:latin typeface="Daytona Condensed" panose="020B0506030503040204" pitchFamily="34" charset="0"/>
              </a:rPr>
              <a:t>Keras</a:t>
            </a:r>
            <a:endParaRPr lang="en-US" sz="2400" dirty="0">
              <a:solidFill>
                <a:srgbClr val="08C6AB"/>
              </a:solidFill>
              <a:latin typeface="Daytona Condensed" panose="020B0506030503040204" pitchFamily="34" charset="0"/>
            </a:endParaRPr>
          </a:p>
          <a:p>
            <a:endParaRPr lang="en-US" sz="2000" dirty="0">
              <a:latin typeface="Abadi Extra Light" panose="020B0204020104020204" pitchFamily="34" charset="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59B26C2-9172-442A-8C5C-793DFBFE3E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65" t="348" r="26229"/>
          <a:stretch/>
        </p:blipFill>
        <p:spPr bwMode="auto">
          <a:xfrm rot="5400000">
            <a:off x="1554718" y="3013313"/>
            <a:ext cx="3326288" cy="3988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FD37DAE2-F836-478E-8B3E-F3EAAF8F9C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73" r="25549"/>
          <a:stretch/>
        </p:blipFill>
        <p:spPr bwMode="auto">
          <a:xfrm rot="5400000">
            <a:off x="7894193" y="2889471"/>
            <a:ext cx="3339774" cy="431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7CE30CA-A2E6-46CF-AC27-D4F0BC486832}"/>
              </a:ext>
            </a:extLst>
          </p:cNvPr>
          <p:cNvSpPr txBox="1"/>
          <p:nvPr/>
        </p:nvSpPr>
        <p:spPr>
          <a:xfrm>
            <a:off x="1127760" y="2364155"/>
            <a:ext cx="45516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Daytona Condensed" panose="020B0506030503040204" pitchFamily="34" charset="0"/>
              </a:rPr>
              <a:t>Sequential model </a:t>
            </a:r>
            <a:r>
              <a:rPr lang="en-US" b="0" i="0" dirty="0">
                <a:effectLst/>
                <a:latin typeface="Abadi Extra Light" panose="020B0204020104020204" pitchFamily="34" charset="0"/>
              </a:rPr>
              <a:t>is used for simple, sequential stacks of layers where each layer has one input and one output</a:t>
            </a:r>
            <a:endParaRPr lang="nl-NL" dirty="0">
              <a:latin typeface="Abadi Extra Light" panose="020B02040201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E35A60-3706-465A-8CE8-C836C4806054}"/>
              </a:ext>
            </a:extLst>
          </p:cNvPr>
          <p:cNvSpPr txBox="1"/>
          <p:nvPr/>
        </p:nvSpPr>
        <p:spPr>
          <a:xfrm>
            <a:off x="7559040" y="2353995"/>
            <a:ext cx="41452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Daytona Condensed" panose="020B0506030503040204" pitchFamily="34" charset="0"/>
              </a:rPr>
              <a:t>Functional API  </a:t>
            </a:r>
            <a:r>
              <a:rPr lang="en-US" b="0" i="0" dirty="0">
                <a:effectLst/>
                <a:latin typeface="Abadi Extra Light" panose="020B0204020104020204" pitchFamily="34" charset="0"/>
              </a:rPr>
              <a:t>is used for architectures that require more than a single input/output in any layer</a:t>
            </a:r>
            <a:endParaRPr lang="nl-NL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041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A397549-F3B5-4B09-9A34-0A6E4F14C188}"/>
              </a:ext>
            </a:extLst>
          </p:cNvPr>
          <p:cNvSpPr txBox="1"/>
          <p:nvPr/>
        </p:nvSpPr>
        <p:spPr>
          <a:xfrm>
            <a:off x="1006475" y="752455"/>
            <a:ext cx="95440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3600" dirty="0">
                <a:latin typeface="Daytona Condensed" panose="020B0506030503040204" pitchFamily="34" charset="0"/>
              </a:rPr>
              <a:t>Using </a:t>
            </a:r>
            <a:r>
              <a:rPr lang="nl-NL" sz="3600" dirty="0" err="1">
                <a:latin typeface="Daytona Condensed" panose="020B0506030503040204" pitchFamily="34" charset="0"/>
              </a:rPr>
              <a:t>Keras</a:t>
            </a:r>
            <a:r>
              <a:rPr lang="nl-NL" sz="3600" dirty="0">
                <a:latin typeface="Daytona Condensed" panose="020B0506030503040204" pitchFamily="34" charset="0"/>
              </a:rPr>
              <a:t> </a:t>
            </a:r>
            <a:r>
              <a:rPr lang="nl-NL" sz="3600" dirty="0" err="1">
                <a:latin typeface="Daytona Condensed" panose="020B0506030503040204" pitchFamily="34" charset="0"/>
              </a:rPr>
              <a:t>to</a:t>
            </a:r>
            <a:r>
              <a:rPr lang="nl-NL" sz="3600" dirty="0">
                <a:latin typeface="Daytona Condensed" panose="020B0506030503040204" pitchFamily="34" charset="0"/>
              </a:rPr>
              <a:t> </a:t>
            </a:r>
            <a:r>
              <a:rPr lang="nl-NL" sz="3600" dirty="0" err="1">
                <a:latin typeface="Daytona Condensed" panose="020B0506030503040204" pitchFamily="34" charset="0"/>
              </a:rPr>
              <a:t>Develop</a:t>
            </a:r>
            <a:r>
              <a:rPr lang="nl-NL" sz="3600" dirty="0">
                <a:latin typeface="Daytona Condensed" panose="020B0506030503040204" pitchFamily="34" charset="0"/>
              </a:rPr>
              <a:t> a </a:t>
            </a:r>
            <a:r>
              <a:rPr lang="nl-NL" sz="3600" dirty="0" err="1">
                <a:latin typeface="Daytona Condensed" panose="020B0506030503040204" pitchFamily="34" charset="0"/>
              </a:rPr>
              <a:t>Neural</a:t>
            </a:r>
            <a:r>
              <a:rPr lang="nl-NL" sz="3600" dirty="0">
                <a:latin typeface="Daytona Condensed" panose="020B0506030503040204" pitchFamily="34" charset="0"/>
              </a:rPr>
              <a:t> Network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842F12-BEDB-4066-98DF-A3DF64FF825F}"/>
              </a:ext>
            </a:extLst>
          </p:cNvPr>
          <p:cNvSpPr txBox="1"/>
          <p:nvPr/>
        </p:nvSpPr>
        <p:spPr>
          <a:xfrm>
            <a:off x="1075055" y="1463020"/>
            <a:ext cx="1020127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8C6AB"/>
                </a:solidFill>
                <a:latin typeface="Daytona Condensed" panose="020B0506030503040204" pitchFamily="34" charset="0"/>
              </a:rPr>
              <a:t>Model Building Approaches in </a:t>
            </a:r>
            <a:r>
              <a:rPr lang="en-US" sz="2400" dirty="0" err="1">
                <a:solidFill>
                  <a:srgbClr val="08C6AB"/>
                </a:solidFill>
                <a:latin typeface="Daytona Condensed" panose="020B0506030503040204" pitchFamily="34" charset="0"/>
              </a:rPr>
              <a:t>Keras</a:t>
            </a:r>
            <a:endParaRPr lang="en-US" sz="2400" dirty="0">
              <a:solidFill>
                <a:srgbClr val="08C6AB"/>
              </a:solidFill>
              <a:latin typeface="Daytona Condensed" panose="020B0506030503040204" pitchFamily="34" charset="0"/>
            </a:endParaRPr>
          </a:p>
          <a:p>
            <a:endParaRPr lang="en-US" sz="2000" dirty="0">
              <a:latin typeface="Abadi Extra Light" panose="020B02040201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CE30CA-A2E6-46CF-AC27-D4F0BC486832}"/>
              </a:ext>
            </a:extLst>
          </p:cNvPr>
          <p:cNvSpPr txBox="1"/>
          <p:nvPr/>
        </p:nvSpPr>
        <p:spPr>
          <a:xfrm>
            <a:off x="1127760" y="2364155"/>
            <a:ext cx="1049528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dirty="0">
                <a:solidFill>
                  <a:srgbClr val="292929"/>
                </a:solidFill>
                <a:latin typeface="Abadi Extra Light" panose="020B0204020104020204" pitchFamily="34" charset="0"/>
              </a:rPr>
              <a:t>Sequential is easy and fast F</a:t>
            </a:r>
            <a:r>
              <a:rPr lang="en-US" sz="2000" b="0" i="0" dirty="0">
                <a:solidFill>
                  <a:srgbClr val="292929"/>
                </a:solidFill>
                <a:effectLst/>
                <a:latin typeface="Abadi Extra Light" panose="020B0204020104020204" pitchFamily="34" charset="0"/>
              </a:rPr>
              <a:t>unctional API is flexible than its Sequential counterpart. Functional API is used when:</a:t>
            </a:r>
          </a:p>
          <a:p>
            <a:pPr algn="l"/>
            <a:endParaRPr lang="en-US" sz="2000" b="0" i="0" dirty="0">
              <a:solidFill>
                <a:srgbClr val="292929"/>
              </a:solidFill>
              <a:effectLst/>
              <a:latin typeface="Abadi Extra Light" panose="020B0204020104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92929"/>
                </a:solidFill>
                <a:effectLst/>
                <a:latin typeface="Abadi Extra Light" panose="020B0204020104020204" pitchFamily="34" charset="0"/>
              </a:rPr>
              <a:t>Information flow through the model is non-linear (i.e., not sequential).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92929"/>
                </a:solidFill>
                <a:effectLst/>
                <a:latin typeface="Abadi Extra Light" panose="020B0204020104020204" pitchFamily="34" charset="0"/>
              </a:rPr>
              <a:t>Layers need multiple inputs and/or outputs.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92929"/>
                </a:solidFill>
                <a:effectLst/>
                <a:latin typeface="Abadi Extra Light" panose="020B0204020104020204" pitchFamily="34" charset="0"/>
              </a:rPr>
              <a:t>The model uses multiple inputs and/or outputs.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92929"/>
              </a:solidFill>
              <a:latin typeface="Abadi Extra Light" panose="020B02040201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292929"/>
              </a:solidFill>
              <a:effectLst/>
              <a:latin typeface="Abadi Extra Light" panose="020B02040201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292929"/>
              </a:solidFill>
              <a:latin typeface="Abadi Extra Light" panose="020B02040201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292929"/>
              </a:solidFill>
              <a:effectLst/>
              <a:latin typeface="Abadi Extra Light" panose="020B0204020104020204" pitchFamily="34" charset="0"/>
            </a:endParaRPr>
          </a:p>
          <a:p>
            <a:pPr marL="342900" indent="-342900" algn="l">
              <a:buFont typeface="Wingdings" panose="05000000000000000000" pitchFamily="2" charset="2"/>
              <a:buChar char="q"/>
            </a:pPr>
            <a:r>
              <a:rPr lang="en-US" sz="2000" b="0" i="0" dirty="0">
                <a:solidFill>
                  <a:srgbClr val="FF0000"/>
                </a:solidFill>
                <a:effectLst/>
                <a:latin typeface="Abadi Extra Light" panose="020B0204020104020204" pitchFamily="34" charset="0"/>
              </a:rPr>
              <a:t>Keep in mind that you can still use the functional API for sequential models — nothing is stopping you from doing so, but it may be cleaner to use the sequential approach</a:t>
            </a:r>
          </a:p>
        </p:txBody>
      </p:sp>
    </p:spTree>
    <p:extLst>
      <p:ext uri="{BB962C8B-B14F-4D97-AF65-F5344CB8AC3E}">
        <p14:creationId xmlns:p14="http://schemas.microsoft.com/office/powerpoint/2010/main" val="3328472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A397549-F3B5-4B09-9A34-0A6E4F14C188}"/>
              </a:ext>
            </a:extLst>
          </p:cNvPr>
          <p:cNvSpPr txBox="1"/>
          <p:nvPr/>
        </p:nvSpPr>
        <p:spPr>
          <a:xfrm>
            <a:off x="1006475" y="752455"/>
            <a:ext cx="95440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3600" dirty="0">
                <a:latin typeface="Daytona Condensed" panose="020B0506030503040204" pitchFamily="34" charset="0"/>
              </a:rPr>
              <a:t>Using </a:t>
            </a:r>
            <a:r>
              <a:rPr lang="nl-NL" sz="3600" dirty="0" err="1">
                <a:latin typeface="Daytona Condensed" panose="020B0506030503040204" pitchFamily="34" charset="0"/>
              </a:rPr>
              <a:t>Keras</a:t>
            </a:r>
            <a:r>
              <a:rPr lang="nl-NL" sz="3600" dirty="0">
                <a:latin typeface="Daytona Condensed" panose="020B0506030503040204" pitchFamily="34" charset="0"/>
              </a:rPr>
              <a:t> </a:t>
            </a:r>
            <a:r>
              <a:rPr lang="nl-NL" sz="3600" dirty="0" err="1">
                <a:latin typeface="Daytona Condensed" panose="020B0506030503040204" pitchFamily="34" charset="0"/>
              </a:rPr>
              <a:t>to</a:t>
            </a:r>
            <a:r>
              <a:rPr lang="nl-NL" sz="3600" dirty="0">
                <a:latin typeface="Daytona Condensed" panose="020B0506030503040204" pitchFamily="34" charset="0"/>
              </a:rPr>
              <a:t> </a:t>
            </a:r>
            <a:r>
              <a:rPr lang="nl-NL" sz="3600" dirty="0" err="1">
                <a:latin typeface="Daytona Condensed" panose="020B0506030503040204" pitchFamily="34" charset="0"/>
              </a:rPr>
              <a:t>Develop</a:t>
            </a:r>
            <a:r>
              <a:rPr lang="nl-NL" sz="3600" dirty="0">
                <a:latin typeface="Daytona Condensed" panose="020B0506030503040204" pitchFamily="34" charset="0"/>
              </a:rPr>
              <a:t> a </a:t>
            </a:r>
            <a:r>
              <a:rPr lang="nl-NL" sz="3600" dirty="0" err="1">
                <a:latin typeface="Daytona Condensed" panose="020B0506030503040204" pitchFamily="34" charset="0"/>
              </a:rPr>
              <a:t>Neural</a:t>
            </a:r>
            <a:r>
              <a:rPr lang="nl-NL" sz="3600" dirty="0">
                <a:latin typeface="Daytona Condensed" panose="020B0506030503040204" pitchFamily="34" charset="0"/>
              </a:rPr>
              <a:t> Network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78B9228-FC2A-461D-B13E-18B95D62173D}"/>
              </a:ext>
            </a:extLst>
          </p:cNvPr>
          <p:cNvGrpSpPr/>
          <p:nvPr/>
        </p:nvGrpSpPr>
        <p:grpSpPr>
          <a:xfrm>
            <a:off x="3179445" y="2453640"/>
            <a:ext cx="4714875" cy="1257300"/>
            <a:chOff x="5762625" y="3000375"/>
            <a:chExt cx="4714875" cy="125730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35F2AC-3E78-47AC-941F-8064F015DB6B}"/>
                </a:ext>
              </a:extLst>
            </p:cNvPr>
            <p:cNvSpPr/>
            <p:nvPr/>
          </p:nvSpPr>
          <p:spPr>
            <a:xfrm>
              <a:off x="6991350" y="3000375"/>
              <a:ext cx="1209675" cy="12573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>
                  <a:solidFill>
                    <a:srgbClr val="FF0000"/>
                  </a:solidFill>
                  <a:latin typeface="Daytona Condensed" panose="020B0506030503040204" pitchFamily="34" charset="0"/>
                </a:rPr>
                <a:t>model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44F96D3-3F50-422B-9F25-FCAC49C7CB75}"/>
                </a:ext>
              </a:extLst>
            </p:cNvPr>
            <p:cNvCxnSpPr/>
            <p:nvPr/>
          </p:nvCxnSpPr>
          <p:spPr>
            <a:xfrm>
              <a:off x="5762625" y="3657600"/>
              <a:ext cx="1228725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92265B1-17E8-423D-BBFB-3D713B62E750}"/>
                </a:ext>
              </a:extLst>
            </p:cNvPr>
            <p:cNvSpPr txBox="1"/>
            <p:nvPr/>
          </p:nvSpPr>
          <p:spPr>
            <a:xfrm>
              <a:off x="6153150" y="3324225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>
                  <a:latin typeface="Daytona Condensed" panose="020B0506030503040204" pitchFamily="34" charset="0"/>
                </a:rPr>
                <a:t>BP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93FFC86-C0AE-40ED-A008-1B96774E6B48}"/>
                </a:ext>
              </a:extLst>
            </p:cNvPr>
            <p:cNvCxnSpPr/>
            <p:nvPr/>
          </p:nvCxnSpPr>
          <p:spPr>
            <a:xfrm>
              <a:off x="8220075" y="3629025"/>
              <a:ext cx="1228725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C4EEC09-AFB0-4C16-91E3-4C016CF7CA9A}"/>
                </a:ext>
              </a:extLst>
            </p:cNvPr>
            <p:cNvSpPr txBox="1"/>
            <p:nvPr/>
          </p:nvSpPr>
          <p:spPr>
            <a:xfrm>
              <a:off x="8486775" y="3200400"/>
              <a:ext cx="781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>
                  <a:latin typeface="Daytona Condensed" panose="020B0506030503040204" pitchFamily="34" charset="0"/>
                </a:rPr>
                <a:t>Age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27984CB-A01C-4672-AFBF-AC3B77E07166}"/>
                </a:ext>
              </a:extLst>
            </p:cNvPr>
            <p:cNvSpPr txBox="1"/>
            <p:nvPr/>
          </p:nvSpPr>
          <p:spPr>
            <a:xfrm>
              <a:off x="8877300" y="3200400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>
                  <a:latin typeface="Daytona Condensed" panose="020B0506030503040204" pitchFamily="34" charset="0"/>
                </a:rPr>
                <a:t>BP * w +b</a:t>
              </a:r>
            </a:p>
          </p:txBody>
        </p:sp>
      </p:grpSp>
      <p:pic>
        <p:nvPicPr>
          <p:cNvPr id="16" name="Picture 4" descr="Question Guy Icons PNG - Free PNG and Icons Downloads">
            <a:extLst>
              <a:ext uri="{FF2B5EF4-FFF2-40B4-BE49-F238E27FC236}">
                <a16:creationId xmlns:a16="http://schemas.microsoft.com/office/drawing/2014/main" id="{955630E6-D068-4E23-BD80-802AB7C42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809" y="2962263"/>
            <a:ext cx="1579080" cy="1741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7CE30CA-A2E6-46CF-AC27-D4F0BC486832}"/>
              </a:ext>
            </a:extLst>
          </p:cNvPr>
          <p:cNvSpPr txBox="1"/>
          <p:nvPr/>
        </p:nvSpPr>
        <p:spPr>
          <a:xfrm>
            <a:off x="1595120" y="2445435"/>
            <a:ext cx="1011936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92929"/>
              </a:solidFill>
              <a:latin typeface="Abadi Extra Light" panose="020B02040201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292929"/>
              </a:solidFill>
              <a:effectLst/>
              <a:latin typeface="Abadi Extra Light" panose="020B02040201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292929"/>
              </a:solidFill>
              <a:latin typeface="Abadi Extra Light" panose="020B02040201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292929"/>
              </a:solidFill>
              <a:effectLst/>
              <a:latin typeface="Abadi Extra Light" panose="020B0204020104020204" pitchFamily="34" charset="0"/>
            </a:endParaRPr>
          </a:p>
          <a:p>
            <a:pPr algn="l"/>
            <a:endParaRPr lang="en-US" sz="2400" dirty="0">
              <a:solidFill>
                <a:srgbClr val="292929"/>
              </a:solidFill>
              <a:latin typeface="Abadi Extra Light" panose="020B0204020104020204" pitchFamily="34" charset="0"/>
            </a:endParaRPr>
          </a:p>
          <a:p>
            <a:pPr algn="l"/>
            <a:r>
              <a:rPr lang="en-US" sz="2400" b="0" i="0" dirty="0">
                <a:solidFill>
                  <a:srgbClr val="FF0000"/>
                </a:solidFill>
                <a:effectLst/>
                <a:latin typeface="Abadi Extra Light" panose="020B0204020104020204" pitchFamily="34" charset="0"/>
              </a:rPr>
              <a:t>If we want to predict age based on the Blood Pressure using a single layer neuron, which building approach is better to be used?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A33682-9A6A-4390-B8AB-34DABBE1781A}"/>
              </a:ext>
            </a:extLst>
          </p:cNvPr>
          <p:cNvSpPr txBox="1"/>
          <p:nvPr/>
        </p:nvSpPr>
        <p:spPr>
          <a:xfrm>
            <a:off x="3545840" y="5679440"/>
            <a:ext cx="3901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nl-NL" dirty="0" err="1">
                <a:latin typeface="Daytona Condensed" panose="020B0506030503040204" pitchFamily="34" charset="0"/>
              </a:rPr>
              <a:t>Sequential</a:t>
            </a:r>
            <a:r>
              <a:rPr lang="nl-NL" dirty="0">
                <a:latin typeface="Daytona Condensed" panose="020B0506030503040204" pitchFamily="34" charset="0"/>
              </a:rPr>
              <a:t> Approach is a </a:t>
            </a:r>
            <a:r>
              <a:rPr lang="nl-NL" dirty="0" err="1">
                <a:latin typeface="Daytona Condensed" panose="020B0506030503040204" pitchFamily="34" charset="0"/>
              </a:rPr>
              <a:t>better</a:t>
            </a:r>
            <a:r>
              <a:rPr lang="nl-NL" dirty="0">
                <a:latin typeface="Daytona Condensed" panose="020B0506030503040204" pitchFamily="34" charset="0"/>
              </a:rPr>
              <a:t> option </a:t>
            </a:r>
          </a:p>
        </p:txBody>
      </p:sp>
    </p:spTree>
    <p:extLst>
      <p:ext uri="{BB962C8B-B14F-4D97-AF65-F5344CB8AC3E}">
        <p14:creationId xmlns:p14="http://schemas.microsoft.com/office/powerpoint/2010/main" val="2440572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A397549-F3B5-4B09-9A34-0A6E4F14C188}"/>
              </a:ext>
            </a:extLst>
          </p:cNvPr>
          <p:cNvSpPr txBox="1"/>
          <p:nvPr/>
        </p:nvSpPr>
        <p:spPr>
          <a:xfrm>
            <a:off x="1209675" y="1138535"/>
            <a:ext cx="95440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3600" dirty="0">
                <a:latin typeface="Daytona Condensed" panose="020B0506030503040204" pitchFamily="34" charset="0"/>
              </a:rPr>
              <a:t>Using </a:t>
            </a:r>
            <a:r>
              <a:rPr lang="nl-NL" sz="3600" dirty="0" err="1">
                <a:latin typeface="Daytona Condensed" panose="020B0506030503040204" pitchFamily="34" charset="0"/>
              </a:rPr>
              <a:t>Keras</a:t>
            </a:r>
            <a:r>
              <a:rPr lang="nl-NL" sz="3600" dirty="0">
                <a:latin typeface="Daytona Condensed" panose="020B0506030503040204" pitchFamily="34" charset="0"/>
              </a:rPr>
              <a:t> </a:t>
            </a:r>
            <a:r>
              <a:rPr lang="nl-NL" sz="3600" dirty="0" err="1">
                <a:latin typeface="Daytona Condensed" panose="020B0506030503040204" pitchFamily="34" charset="0"/>
              </a:rPr>
              <a:t>to</a:t>
            </a:r>
            <a:r>
              <a:rPr lang="nl-NL" sz="3600" dirty="0">
                <a:latin typeface="Daytona Condensed" panose="020B0506030503040204" pitchFamily="34" charset="0"/>
              </a:rPr>
              <a:t> </a:t>
            </a:r>
            <a:r>
              <a:rPr lang="nl-NL" sz="3600" dirty="0" err="1">
                <a:latin typeface="Daytona Condensed" panose="020B0506030503040204" pitchFamily="34" charset="0"/>
              </a:rPr>
              <a:t>Develop</a:t>
            </a:r>
            <a:r>
              <a:rPr lang="nl-NL" sz="3600" dirty="0">
                <a:latin typeface="Daytona Condensed" panose="020B0506030503040204" pitchFamily="34" charset="0"/>
              </a:rPr>
              <a:t> a </a:t>
            </a:r>
            <a:r>
              <a:rPr lang="nl-NL" sz="3600" dirty="0" err="1">
                <a:latin typeface="Daytona Condensed" panose="020B0506030503040204" pitchFamily="34" charset="0"/>
              </a:rPr>
              <a:t>Neural</a:t>
            </a:r>
            <a:r>
              <a:rPr lang="nl-NL" sz="3600" dirty="0">
                <a:latin typeface="Daytona Condensed" panose="020B0506030503040204" pitchFamily="34" charset="0"/>
              </a:rPr>
              <a:t> Network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842F12-BEDB-4066-98DF-A3DF64FF825F}"/>
              </a:ext>
            </a:extLst>
          </p:cNvPr>
          <p:cNvSpPr txBox="1"/>
          <p:nvPr/>
        </p:nvSpPr>
        <p:spPr>
          <a:xfrm>
            <a:off x="1095375" y="2062460"/>
            <a:ext cx="10201275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Daytona Condensed" panose="020B0506030503040204" pitchFamily="34" charset="0"/>
              </a:rPr>
              <a:t>1. Import</a:t>
            </a:r>
            <a:r>
              <a:rPr lang="en-US" sz="2000" b="1" dirty="0">
                <a:latin typeface="Daytona Condensed" panose="020B0506030503040204" pitchFamily="34" charset="0"/>
              </a:rPr>
              <a:t> Sequential </a:t>
            </a:r>
            <a:r>
              <a:rPr lang="en-US" sz="2000" dirty="0">
                <a:latin typeface="Daytona Condensed" panose="020B0506030503040204" pitchFamily="34" charset="0"/>
              </a:rPr>
              <a:t>and</a:t>
            </a:r>
            <a:r>
              <a:rPr lang="en-US" sz="2000" b="1" dirty="0">
                <a:latin typeface="Daytona Condensed" panose="020B0506030503040204" pitchFamily="34" charset="0"/>
              </a:rPr>
              <a:t> Dense </a:t>
            </a:r>
            <a:r>
              <a:rPr lang="en-US" sz="2000" dirty="0">
                <a:latin typeface="Daytona Condensed" panose="020B0506030503040204" pitchFamily="34" charset="0"/>
              </a:rPr>
              <a:t>Classes from models and layers library of </a:t>
            </a:r>
            <a:r>
              <a:rPr lang="en-US" sz="2000" dirty="0" err="1">
                <a:latin typeface="Daytona Condensed" panose="020B0506030503040204" pitchFamily="34" charset="0"/>
              </a:rPr>
              <a:t>Keras</a:t>
            </a:r>
            <a:r>
              <a:rPr lang="en-US" sz="2000" dirty="0">
                <a:latin typeface="Daytona Condensed" panose="020B0506030503040204" pitchFamily="34" charset="0"/>
              </a:rPr>
              <a:t> respectively</a:t>
            </a:r>
          </a:p>
          <a:p>
            <a:endParaRPr lang="en-US" sz="2000" dirty="0">
              <a:latin typeface="Daytona Condensed" panose="020B0506030503040204" pitchFamily="34" charset="0"/>
            </a:endParaRPr>
          </a:p>
          <a:p>
            <a:pPr lvl="1"/>
            <a:r>
              <a:rPr lang="en-US" sz="2000" dirty="0">
                <a:latin typeface="Abadi Extra Light" panose="020B0204020104020204" pitchFamily="34" charset="0"/>
              </a:rPr>
              <a:t>from </a:t>
            </a:r>
            <a:r>
              <a:rPr lang="en-US" sz="2000" dirty="0" err="1">
                <a:latin typeface="Abadi Extra Light" panose="020B0204020104020204" pitchFamily="34" charset="0"/>
              </a:rPr>
              <a:t>keras.models</a:t>
            </a:r>
            <a:r>
              <a:rPr lang="en-US" sz="2000" dirty="0">
                <a:latin typeface="Abadi Extra Light" panose="020B0204020104020204" pitchFamily="34" charset="0"/>
              </a:rPr>
              <a:t> import Sequential</a:t>
            </a:r>
          </a:p>
          <a:p>
            <a:pPr lvl="1"/>
            <a:r>
              <a:rPr lang="en-US" sz="2000" dirty="0">
                <a:latin typeface="Abadi Extra Light" panose="020B0204020104020204" pitchFamily="34" charset="0"/>
              </a:rPr>
              <a:t>from </a:t>
            </a:r>
            <a:r>
              <a:rPr lang="en-US" sz="2000" dirty="0" err="1">
                <a:latin typeface="Abadi Extra Light" panose="020B0204020104020204" pitchFamily="34" charset="0"/>
              </a:rPr>
              <a:t>keras.layers</a:t>
            </a:r>
            <a:r>
              <a:rPr lang="en-US" sz="2000" dirty="0">
                <a:latin typeface="Abadi Extra Light" panose="020B0204020104020204" pitchFamily="34" charset="0"/>
              </a:rPr>
              <a:t> import Dense</a:t>
            </a:r>
          </a:p>
          <a:p>
            <a:endParaRPr lang="en-US" sz="2000" dirty="0">
              <a:latin typeface="Daytona Condensed" panose="020B0506030503040204" pitchFamily="34" charset="0"/>
            </a:endParaRPr>
          </a:p>
          <a:p>
            <a:endParaRPr lang="en-US" sz="2000" dirty="0">
              <a:latin typeface="Daytona Condensed" panose="020B0506030503040204" pitchFamily="34" charset="0"/>
            </a:endParaRPr>
          </a:p>
          <a:p>
            <a:r>
              <a:rPr lang="en-US" sz="2000" dirty="0">
                <a:latin typeface="Daytona Condensed" panose="020B0506030503040204" pitchFamily="34" charset="0"/>
              </a:rPr>
              <a:t>2. Sequential class allows  to build a model of type sequential</a:t>
            </a:r>
          </a:p>
          <a:p>
            <a:pPr lvl="1"/>
            <a:r>
              <a:rPr lang="en-US" sz="2000" dirty="0">
                <a:latin typeface="Abadi Extra Light" panose="020B0204020104020204" pitchFamily="34" charset="0"/>
              </a:rPr>
              <a:t>model=Sequential()</a:t>
            </a:r>
          </a:p>
          <a:p>
            <a:pPr lvl="1"/>
            <a:endParaRPr lang="en-US" sz="2000" dirty="0">
              <a:latin typeface="Abadi Extra Light" panose="020B0204020104020204" pitchFamily="34" charset="0"/>
            </a:endParaRPr>
          </a:p>
          <a:p>
            <a:r>
              <a:rPr lang="en-US" sz="2000" dirty="0">
                <a:latin typeface="Abadi Extra Light" panose="020B0204020104020204" pitchFamily="34" charset="0"/>
              </a:rPr>
              <a:t>.</a:t>
            </a:r>
          </a:p>
          <a:p>
            <a:endParaRPr lang="en-US" sz="2000" dirty="0">
              <a:latin typeface="Abadi Extra Light" panose="020B0204020104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7391018-E927-457A-ABA3-782185C419FB}"/>
              </a:ext>
            </a:extLst>
          </p:cNvPr>
          <p:cNvGrpSpPr/>
          <p:nvPr/>
        </p:nvGrpSpPr>
        <p:grpSpPr>
          <a:xfrm>
            <a:off x="7477125" y="4800600"/>
            <a:ext cx="4714875" cy="1257300"/>
            <a:chOff x="5762625" y="3000375"/>
            <a:chExt cx="4714875" cy="12573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7952FDA-92D2-4E44-93BE-FF8BCC07DCD3}"/>
                </a:ext>
              </a:extLst>
            </p:cNvPr>
            <p:cNvSpPr/>
            <p:nvPr/>
          </p:nvSpPr>
          <p:spPr>
            <a:xfrm>
              <a:off x="6991350" y="3000375"/>
              <a:ext cx="1209675" cy="12573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nl-NL" dirty="0">
                  <a:solidFill>
                    <a:srgbClr val="FF0000"/>
                  </a:solidFill>
                  <a:latin typeface="Daytona Condensed" panose="020B0506030503040204" pitchFamily="34" charset="0"/>
                </a:rPr>
                <a:t>model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25F3497-AAD2-4AD7-A073-7C25399FF40F}"/>
                </a:ext>
              </a:extLst>
            </p:cNvPr>
            <p:cNvCxnSpPr/>
            <p:nvPr/>
          </p:nvCxnSpPr>
          <p:spPr>
            <a:xfrm>
              <a:off x="5762625" y="3657600"/>
              <a:ext cx="1228725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E294CB0-90A9-4C60-9A0E-6B8E2A53C51D}"/>
                </a:ext>
              </a:extLst>
            </p:cNvPr>
            <p:cNvSpPr txBox="1"/>
            <p:nvPr/>
          </p:nvSpPr>
          <p:spPr>
            <a:xfrm>
              <a:off x="6153150" y="3324225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>
                  <a:latin typeface="Daytona Condensed" panose="020B0506030503040204" pitchFamily="34" charset="0"/>
                </a:rPr>
                <a:t>BP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02266EA7-F15B-4E45-B1B9-CC1481131AB5}"/>
                </a:ext>
              </a:extLst>
            </p:cNvPr>
            <p:cNvCxnSpPr/>
            <p:nvPr/>
          </p:nvCxnSpPr>
          <p:spPr>
            <a:xfrm>
              <a:off x="8220075" y="3629025"/>
              <a:ext cx="1228725" cy="0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0F626C3-0C3A-4FD4-AFE4-FB54616BDD87}"/>
                </a:ext>
              </a:extLst>
            </p:cNvPr>
            <p:cNvSpPr txBox="1"/>
            <p:nvPr/>
          </p:nvSpPr>
          <p:spPr>
            <a:xfrm>
              <a:off x="8486775" y="3200400"/>
              <a:ext cx="781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>
                  <a:latin typeface="Daytona Condensed" panose="020B0506030503040204" pitchFamily="34" charset="0"/>
                </a:rPr>
                <a:t>Age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F01BF40-4FAF-4451-9031-92C8F3930A5A}"/>
                </a:ext>
              </a:extLst>
            </p:cNvPr>
            <p:cNvSpPr txBox="1"/>
            <p:nvPr/>
          </p:nvSpPr>
          <p:spPr>
            <a:xfrm>
              <a:off x="8877300" y="3200400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dirty="0">
                  <a:latin typeface="Daytona Condensed" panose="020B0506030503040204" pitchFamily="34" charset="0"/>
                </a:rPr>
                <a:t>BP * w +b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8959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A397549-F3B5-4B09-9A34-0A6E4F14C188}"/>
              </a:ext>
            </a:extLst>
          </p:cNvPr>
          <p:cNvSpPr txBox="1"/>
          <p:nvPr/>
        </p:nvSpPr>
        <p:spPr>
          <a:xfrm>
            <a:off x="1209675" y="1138535"/>
            <a:ext cx="95440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3600" dirty="0">
                <a:latin typeface="Daytona Condensed" panose="020B0506030503040204" pitchFamily="34" charset="0"/>
              </a:rPr>
              <a:t>Using </a:t>
            </a:r>
            <a:r>
              <a:rPr lang="nl-NL" sz="3600" dirty="0" err="1">
                <a:latin typeface="Daytona Condensed" panose="020B0506030503040204" pitchFamily="34" charset="0"/>
              </a:rPr>
              <a:t>Keras</a:t>
            </a:r>
            <a:r>
              <a:rPr lang="nl-NL" sz="3600" dirty="0">
                <a:latin typeface="Daytona Condensed" panose="020B0506030503040204" pitchFamily="34" charset="0"/>
              </a:rPr>
              <a:t> </a:t>
            </a:r>
            <a:r>
              <a:rPr lang="nl-NL" sz="3600" dirty="0" err="1">
                <a:latin typeface="Daytona Condensed" panose="020B0506030503040204" pitchFamily="34" charset="0"/>
              </a:rPr>
              <a:t>to</a:t>
            </a:r>
            <a:r>
              <a:rPr lang="nl-NL" sz="3600" dirty="0">
                <a:latin typeface="Daytona Condensed" panose="020B0506030503040204" pitchFamily="34" charset="0"/>
              </a:rPr>
              <a:t> </a:t>
            </a:r>
            <a:r>
              <a:rPr lang="nl-NL" sz="3600" dirty="0" err="1">
                <a:latin typeface="Daytona Condensed" panose="020B0506030503040204" pitchFamily="34" charset="0"/>
              </a:rPr>
              <a:t>Develop</a:t>
            </a:r>
            <a:r>
              <a:rPr lang="nl-NL" sz="3600" dirty="0">
                <a:latin typeface="Daytona Condensed" panose="020B0506030503040204" pitchFamily="34" charset="0"/>
              </a:rPr>
              <a:t> a </a:t>
            </a:r>
            <a:r>
              <a:rPr lang="nl-NL" sz="3600" dirty="0" err="1">
                <a:latin typeface="Daytona Condensed" panose="020B0506030503040204" pitchFamily="34" charset="0"/>
              </a:rPr>
              <a:t>Neural</a:t>
            </a:r>
            <a:r>
              <a:rPr lang="nl-NL" sz="3600" dirty="0">
                <a:latin typeface="Daytona Condensed" panose="020B0506030503040204" pitchFamily="34" charset="0"/>
              </a:rPr>
              <a:t> Network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842F12-BEDB-4066-98DF-A3DF64FF825F}"/>
              </a:ext>
            </a:extLst>
          </p:cNvPr>
          <p:cNvSpPr txBox="1"/>
          <p:nvPr/>
        </p:nvSpPr>
        <p:spPr>
          <a:xfrm>
            <a:off x="792480" y="2039600"/>
            <a:ext cx="10962640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Daytona Condensed" panose="020B0506030503040204" pitchFamily="34" charset="0"/>
              </a:rPr>
              <a:t>3. Add a Dense layer (used for fully connected NN)</a:t>
            </a:r>
          </a:p>
          <a:p>
            <a:endParaRPr lang="en-US" sz="2000" dirty="0">
              <a:latin typeface="Daytona Condensed" panose="020B0506030503040204" pitchFamily="34" charset="0"/>
            </a:endParaRPr>
          </a:p>
          <a:p>
            <a:pPr lvl="1"/>
            <a:r>
              <a:rPr lang="en-US" sz="2000" dirty="0" err="1">
                <a:latin typeface="Abadi Extra Light" panose="020B0204020104020204" pitchFamily="34" charset="0"/>
              </a:rPr>
              <a:t>model.add</a:t>
            </a:r>
            <a:r>
              <a:rPr lang="en-US" sz="2000" dirty="0">
                <a:latin typeface="Abadi Extra Light" panose="020B0204020104020204" pitchFamily="34" charset="0"/>
              </a:rPr>
              <a:t>(Dense(1, </a:t>
            </a:r>
            <a:r>
              <a:rPr lang="en-US" sz="2000" dirty="0" err="1">
                <a:latin typeface="Abadi Extra Light" panose="020B0204020104020204" pitchFamily="34" charset="0"/>
              </a:rPr>
              <a:t>input_dim</a:t>
            </a:r>
            <a:r>
              <a:rPr lang="en-US" sz="2000" dirty="0">
                <a:latin typeface="Abadi Extra Light" panose="020B0204020104020204" pitchFamily="34" charset="0"/>
              </a:rPr>
              <a:t>=1, activation=‘linear’))</a:t>
            </a:r>
          </a:p>
          <a:p>
            <a:pPr lvl="1"/>
            <a:endParaRPr lang="en-US" sz="2000" dirty="0">
              <a:latin typeface="Daytona Condensed" panose="020B0506030503040204" pitchFamily="34" charset="0"/>
            </a:endParaRPr>
          </a:p>
          <a:p>
            <a:r>
              <a:rPr lang="en-US" sz="2000" dirty="0">
                <a:latin typeface="Daytona Condensed" panose="020B0506030503040204" pitchFamily="34" charset="0"/>
              </a:rPr>
              <a:t>units</a:t>
            </a:r>
            <a:r>
              <a:rPr lang="en-US" sz="2000" dirty="0">
                <a:latin typeface="Abadi Extra Light" panose="020B0204020104020204" pitchFamily="34" charset="0"/>
              </a:rPr>
              <a:t>: Positive integer, dimensionality of the output space.</a:t>
            </a:r>
          </a:p>
          <a:p>
            <a:r>
              <a:rPr lang="en-US" sz="2000" dirty="0">
                <a:latin typeface="Daytona Condensed" panose="020B0506030503040204" pitchFamily="34" charset="0"/>
              </a:rPr>
              <a:t>activation</a:t>
            </a:r>
            <a:r>
              <a:rPr lang="en-US" sz="2000" dirty="0">
                <a:latin typeface="Abadi Extra Light" panose="020B0204020104020204" pitchFamily="34" charset="0"/>
              </a:rPr>
              <a:t>: Activation function to use. If you don't specify anything, no activation is applied (i.e. "linear" activation: a(x) = x).</a:t>
            </a:r>
          </a:p>
          <a:p>
            <a:r>
              <a:rPr lang="en-US" sz="2000" dirty="0" err="1">
                <a:latin typeface="Daytona Condensed" panose="020B0506030503040204" pitchFamily="34" charset="0"/>
              </a:rPr>
              <a:t>use_bias</a:t>
            </a:r>
            <a:r>
              <a:rPr lang="en-US" sz="2000" dirty="0">
                <a:latin typeface="Daytona Condensed" panose="020B0506030503040204" pitchFamily="34" charset="0"/>
              </a:rPr>
              <a:t>: </a:t>
            </a:r>
            <a:r>
              <a:rPr lang="en-US" sz="2000" dirty="0">
                <a:latin typeface="Abadi Extra Light" panose="020B0204020104020204" pitchFamily="34" charset="0"/>
              </a:rPr>
              <a:t>Boolean, whether the layer uses a bias vector.</a:t>
            </a:r>
          </a:p>
          <a:p>
            <a:r>
              <a:rPr lang="en-US" sz="2000" dirty="0" err="1">
                <a:latin typeface="Daytona Condensed" panose="020B0506030503040204" pitchFamily="34" charset="0"/>
              </a:rPr>
              <a:t>kernel_initializer</a:t>
            </a:r>
            <a:r>
              <a:rPr lang="en-US" sz="2000" dirty="0">
                <a:latin typeface="Abadi Extra Light" panose="020B0204020104020204" pitchFamily="34" charset="0"/>
              </a:rPr>
              <a:t>: Initializer for the kernel weights matrix.</a:t>
            </a:r>
          </a:p>
          <a:p>
            <a:r>
              <a:rPr lang="en-US" sz="2000" dirty="0" err="1">
                <a:latin typeface="Daytona Condensed" panose="020B0506030503040204" pitchFamily="34" charset="0"/>
              </a:rPr>
              <a:t>bias_initializer</a:t>
            </a:r>
            <a:r>
              <a:rPr lang="en-US" sz="2000" dirty="0">
                <a:latin typeface="Daytona Condensed" panose="020B0506030503040204" pitchFamily="34" charset="0"/>
              </a:rPr>
              <a:t>: </a:t>
            </a:r>
            <a:r>
              <a:rPr lang="en-US" sz="2000" dirty="0">
                <a:latin typeface="Abadi Extra Light" panose="020B0204020104020204" pitchFamily="34" charset="0"/>
              </a:rPr>
              <a:t>Initializer for the bias vector.</a:t>
            </a:r>
          </a:p>
          <a:p>
            <a:r>
              <a:rPr lang="en-US" sz="2000" dirty="0" err="1">
                <a:latin typeface="Daytona Condensed" panose="020B0506030503040204" pitchFamily="34" charset="0"/>
              </a:rPr>
              <a:t>kernel_regularizer</a:t>
            </a:r>
            <a:r>
              <a:rPr lang="en-US" sz="2000" dirty="0">
                <a:latin typeface="Daytona Condensed" panose="020B0506030503040204" pitchFamily="34" charset="0"/>
              </a:rPr>
              <a:t>:</a:t>
            </a:r>
            <a:r>
              <a:rPr lang="en-US" sz="2000" dirty="0">
                <a:latin typeface="Abadi Extra Light" panose="020B0204020104020204" pitchFamily="34" charset="0"/>
              </a:rPr>
              <a:t> </a:t>
            </a:r>
            <a:r>
              <a:rPr lang="en-US" sz="2000" dirty="0" err="1">
                <a:latin typeface="Abadi Extra Light" panose="020B0204020104020204" pitchFamily="34" charset="0"/>
              </a:rPr>
              <a:t>Regularizer</a:t>
            </a:r>
            <a:r>
              <a:rPr lang="en-US" sz="2000" dirty="0">
                <a:latin typeface="Abadi Extra Light" panose="020B0204020104020204" pitchFamily="34" charset="0"/>
              </a:rPr>
              <a:t> function applied to the kernel weights matrix.</a:t>
            </a:r>
          </a:p>
          <a:p>
            <a:r>
              <a:rPr lang="en-US" sz="2000" dirty="0" err="1">
                <a:latin typeface="Daytona Condensed" panose="020B0506030503040204" pitchFamily="34" charset="0"/>
              </a:rPr>
              <a:t>bias_regularizer</a:t>
            </a:r>
            <a:r>
              <a:rPr lang="en-US" sz="2000" dirty="0">
                <a:latin typeface="Daytona Condensed" panose="020B0506030503040204" pitchFamily="34" charset="0"/>
              </a:rPr>
              <a:t>: </a:t>
            </a:r>
            <a:r>
              <a:rPr lang="en-US" sz="2000" dirty="0" err="1">
                <a:latin typeface="Abadi Extra Light" panose="020B0204020104020204" pitchFamily="34" charset="0"/>
              </a:rPr>
              <a:t>Regularizer</a:t>
            </a:r>
            <a:r>
              <a:rPr lang="en-US" sz="2000" dirty="0">
                <a:latin typeface="Abadi Extra Light" panose="020B0204020104020204" pitchFamily="34" charset="0"/>
              </a:rPr>
              <a:t> function applied to the bias vector.</a:t>
            </a:r>
          </a:p>
          <a:p>
            <a:r>
              <a:rPr lang="en-US" sz="2000" dirty="0" err="1">
                <a:latin typeface="Daytona Condensed" panose="020B0506030503040204" pitchFamily="34" charset="0"/>
              </a:rPr>
              <a:t>activity_regularizer</a:t>
            </a:r>
            <a:r>
              <a:rPr lang="en-US" sz="2000" dirty="0">
                <a:latin typeface="Abadi Extra Light" panose="020B0204020104020204" pitchFamily="34" charset="0"/>
              </a:rPr>
              <a:t>: </a:t>
            </a:r>
            <a:r>
              <a:rPr lang="en-US" sz="2000" dirty="0" err="1">
                <a:latin typeface="Abadi Extra Light" panose="020B0204020104020204" pitchFamily="34" charset="0"/>
              </a:rPr>
              <a:t>Regularizer</a:t>
            </a:r>
            <a:r>
              <a:rPr lang="en-US" sz="2000" dirty="0">
                <a:latin typeface="Abadi Extra Light" panose="020B0204020104020204" pitchFamily="34" charset="0"/>
              </a:rPr>
              <a:t> function applied to the output of the layer (its "activation").</a:t>
            </a:r>
          </a:p>
          <a:p>
            <a:r>
              <a:rPr lang="en-US" sz="2000" dirty="0" err="1">
                <a:latin typeface="Daytona Condensed" panose="020B0506030503040204" pitchFamily="34" charset="0"/>
              </a:rPr>
              <a:t>kernel_constraint</a:t>
            </a:r>
            <a:r>
              <a:rPr lang="en-US" sz="2000" dirty="0">
                <a:latin typeface="Abadi Extra Light" panose="020B0204020104020204" pitchFamily="34" charset="0"/>
              </a:rPr>
              <a:t>: Constraint function applied to the kernel weights matrix.</a:t>
            </a:r>
          </a:p>
          <a:p>
            <a:r>
              <a:rPr lang="en-US" sz="2000" dirty="0" err="1">
                <a:latin typeface="Daytona Condensed" panose="020B0506030503040204" pitchFamily="34" charset="0"/>
              </a:rPr>
              <a:t>bias_constraint</a:t>
            </a:r>
            <a:r>
              <a:rPr lang="en-US" sz="2000" dirty="0">
                <a:latin typeface="Daytona Condensed" panose="020B0506030503040204" pitchFamily="34" charset="0"/>
              </a:rPr>
              <a:t>: </a:t>
            </a:r>
            <a:r>
              <a:rPr lang="en-US" sz="2000" dirty="0">
                <a:latin typeface="Abadi Extra Light" panose="020B0204020104020204" pitchFamily="34" charset="0"/>
              </a:rPr>
              <a:t>Constraint function applied to the bias vector.</a:t>
            </a:r>
          </a:p>
          <a:p>
            <a:pPr lvl="1"/>
            <a:endParaRPr lang="en-US" sz="2000" dirty="0">
              <a:latin typeface="Abadi Extra Light" panose="020B0204020104020204" pitchFamily="34" charset="0"/>
            </a:endParaRPr>
          </a:p>
          <a:p>
            <a:endParaRPr lang="en-US" sz="2000" dirty="0">
              <a:latin typeface="Abadi Extra Light" panose="020B02040201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4AC209-214C-457D-B03F-AE3928764574}"/>
              </a:ext>
            </a:extLst>
          </p:cNvPr>
          <p:cNvSpPr txBox="1"/>
          <p:nvPr/>
        </p:nvSpPr>
        <p:spPr>
          <a:xfrm>
            <a:off x="8453120" y="602138"/>
            <a:ext cx="3738880" cy="27913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r>
              <a:rPr lang="en-US" sz="1800" dirty="0">
                <a:latin typeface="Daytona Condensed" panose="020B0506030503040204" pitchFamily="34" charset="0"/>
              </a:rPr>
              <a:t>Dense implements the operation:</a:t>
            </a:r>
          </a:p>
          <a:p>
            <a:endParaRPr lang="en-US" sz="1800" dirty="0">
              <a:latin typeface="Daytona Condensed" panose="020B0506030503040204" pitchFamily="34" charset="0"/>
            </a:endParaRPr>
          </a:p>
          <a:p>
            <a:r>
              <a:rPr lang="en-US" sz="1600" dirty="0">
                <a:latin typeface="Daytona Condensed" panose="020B0506030503040204" pitchFamily="34" charset="0"/>
              </a:rPr>
              <a:t>output = activation(dot(input, kernel) + bias) </a:t>
            </a:r>
          </a:p>
          <a:p>
            <a:endParaRPr lang="en-US" sz="1800" dirty="0">
              <a:latin typeface="Daytona Condensed" panose="020B0506030503040204" pitchFamily="34" charset="0"/>
            </a:endParaRPr>
          </a:p>
          <a:p>
            <a:r>
              <a:rPr lang="en-US" sz="1800" b="1" dirty="0">
                <a:latin typeface="Abadi Extra Light" panose="020B0204020104020204" pitchFamily="34" charset="0"/>
              </a:rPr>
              <a:t>activation</a:t>
            </a:r>
            <a:r>
              <a:rPr lang="en-US" sz="1800" dirty="0">
                <a:latin typeface="Abadi Extra Light" panose="020B0204020104020204" pitchFamily="34" charset="0"/>
              </a:rPr>
              <a:t> is the element-wise activation function passed as the activation argument,</a:t>
            </a:r>
          </a:p>
          <a:p>
            <a:r>
              <a:rPr lang="en-US" sz="1800" b="1" dirty="0">
                <a:latin typeface="Abadi Extra Light" panose="020B0204020104020204" pitchFamily="34" charset="0"/>
              </a:rPr>
              <a:t>kernel</a:t>
            </a:r>
            <a:r>
              <a:rPr lang="en-US" sz="1800" dirty="0">
                <a:latin typeface="Abadi Extra Light" panose="020B0204020104020204" pitchFamily="34" charset="0"/>
              </a:rPr>
              <a:t> is a weights matrix created by the layer</a:t>
            </a:r>
          </a:p>
        </p:txBody>
      </p:sp>
    </p:spTree>
    <p:extLst>
      <p:ext uri="{BB962C8B-B14F-4D97-AF65-F5344CB8AC3E}">
        <p14:creationId xmlns:p14="http://schemas.microsoft.com/office/powerpoint/2010/main" val="1661215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A397549-F3B5-4B09-9A34-0A6E4F14C188}"/>
              </a:ext>
            </a:extLst>
          </p:cNvPr>
          <p:cNvSpPr txBox="1"/>
          <p:nvPr/>
        </p:nvSpPr>
        <p:spPr>
          <a:xfrm>
            <a:off x="843915" y="803255"/>
            <a:ext cx="95440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3600" dirty="0">
                <a:latin typeface="Daytona Condensed" panose="020B0506030503040204" pitchFamily="34" charset="0"/>
              </a:rPr>
              <a:t>Using </a:t>
            </a:r>
            <a:r>
              <a:rPr lang="nl-NL" sz="3600" dirty="0" err="1">
                <a:latin typeface="Daytona Condensed" panose="020B0506030503040204" pitchFamily="34" charset="0"/>
              </a:rPr>
              <a:t>Keras</a:t>
            </a:r>
            <a:r>
              <a:rPr lang="nl-NL" sz="3600" dirty="0">
                <a:latin typeface="Daytona Condensed" panose="020B0506030503040204" pitchFamily="34" charset="0"/>
              </a:rPr>
              <a:t> </a:t>
            </a:r>
            <a:r>
              <a:rPr lang="nl-NL" sz="3600" dirty="0" err="1">
                <a:latin typeface="Daytona Condensed" panose="020B0506030503040204" pitchFamily="34" charset="0"/>
              </a:rPr>
              <a:t>to</a:t>
            </a:r>
            <a:r>
              <a:rPr lang="nl-NL" sz="3600" dirty="0">
                <a:latin typeface="Daytona Condensed" panose="020B0506030503040204" pitchFamily="34" charset="0"/>
              </a:rPr>
              <a:t> </a:t>
            </a:r>
            <a:r>
              <a:rPr lang="nl-NL" sz="3600" dirty="0" err="1">
                <a:latin typeface="Daytona Condensed" panose="020B0506030503040204" pitchFamily="34" charset="0"/>
              </a:rPr>
              <a:t>Develop</a:t>
            </a:r>
            <a:r>
              <a:rPr lang="nl-NL" sz="3600" dirty="0">
                <a:latin typeface="Daytona Condensed" panose="020B0506030503040204" pitchFamily="34" charset="0"/>
              </a:rPr>
              <a:t> a </a:t>
            </a:r>
            <a:r>
              <a:rPr lang="nl-NL" sz="3600" dirty="0" err="1">
                <a:latin typeface="Daytona Condensed" panose="020B0506030503040204" pitchFamily="34" charset="0"/>
              </a:rPr>
              <a:t>Neural</a:t>
            </a:r>
            <a:r>
              <a:rPr lang="nl-NL" sz="3600" dirty="0">
                <a:latin typeface="Daytona Condensed" panose="020B0506030503040204" pitchFamily="34" charset="0"/>
              </a:rPr>
              <a:t> Network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842F12-BEDB-4066-98DF-A3DF64FF825F}"/>
              </a:ext>
            </a:extLst>
          </p:cNvPr>
          <p:cNvSpPr txBox="1"/>
          <p:nvPr/>
        </p:nvSpPr>
        <p:spPr>
          <a:xfrm>
            <a:off x="904240" y="1673840"/>
            <a:ext cx="7649210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Daytona Condensed" panose="020B0506030503040204" pitchFamily="34" charset="0"/>
              </a:rPr>
              <a:t>3. Add a Dense layer (used for fully connected NN)</a:t>
            </a:r>
          </a:p>
          <a:p>
            <a:pPr lvl="1"/>
            <a:endParaRPr lang="en-US" sz="2000" dirty="0">
              <a:latin typeface="Abadi Extra Light" panose="020B0204020104020204" pitchFamily="34" charset="0"/>
            </a:endParaRPr>
          </a:p>
          <a:p>
            <a:pPr lvl="1"/>
            <a:r>
              <a:rPr lang="en-US" sz="2000" dirty="0" err="1">
                <a:latin typeface="Abadi Extra Light" panose="020B0204020104020204" pitchFamily="34" charset="0"/>
              </a:rPr>
              <a:t>model.add</a:t>
            </a:r>
            <a:r>
              <a:rPr lang="en-US" sz="2000" dirty="0">
                <a:latin typeface="Abadi Extra Light" panose="020B0204020104020204" pitchFamily="34" charset="0"/>
              </a:rPr>
              <a:t>(Dense(1, </a:t>
            </a:r>
            <a:r>
              <a:rPr lang="en-US" sz="2000" dirty="0" err="1">
                <a:latin typeface="Abadi Extra Light" panose="020B0204020104020204" pitchFamily="34" charset="0"/>
              </a:rPr>
              <a:t>input_dim</a:t>
            </a:r>
            <a:r>
              <a:rPr lang="en-US" sz="2000" dirty="0">
                <a:latin typeface="Abadi Extra Light" panose="020B0204020104020204" pitchFamily="34" charset="0"/>
              </a:rPr>
              <a:t>=1, activation=‘linear’))</a:t>
            </a:r>
          </a:p>
          <a:p>
            <a:pPr lvl="1"/>
            <a:endParaRPr lang="en-US" dirty="0">
              <a:latin typeface="Daytona Condensed" panose="020B0506030503040204" pitchFamily="34" charset="0"/>
            </a:endParaRPr>
          </a:p>
          <a:p>
            <a:r>
              <a:rPr lang="en-US" sz="2000" dirty="0">
                <a:latin typeface="Daytona Condensed" panose="020B0506030503040204" pitchFamily="34" charset="0"/>
              </a:rPr>
              <a:t>Dense(</a:t>
            </a:r>
          </a:p>
          <a:p>
            <a:r>
              <a:rPr lang="en-US" sz="2000" dirty="0">
                <a:latin typeface="Daytona Condensed" panose="020B0506030503040204" pitchFamily="34" charset="0"/>
              </a:rPr>
              <a:t>    units,</a:t>
            </a:r>
          </a:p>
          <a:p>
            <a:r>
              <a:rPr lang="en-US" sz="2000" dirty="0">
                <a:latin typeface="Daytona Condensed" panose="020B0506030503040204" pitchFamily="34" charset="0"/>
              </a:rPr>
              <a:t>    activation=None,</a:t>
            </a:r>
          </a:p>
          <a:p>
            <a:r>
              <a:rPr lang="en-US" sz="2000" dirty="0">
                <a:latin typeface="Daytona Condensed" panose="020B0506030503040204" pitchFamily="34" charset="0"/>
              </a:rPr>
              <a:t>    </a:t>
            </a:r>
            <a:r>
              <a:rPr lang="en-US" sz="2000" dirty="0" err="1">
                <a:latin typeface="Daytona Condensed" panose="020B0506030503040204" pitchFamily="34" charset="0"/>
              </a:rPr>
              <a:t>use_bias</a:t>
            </a:r>
            <a:r>
              <a:rPr lang="en-US" sz="2000" dirty="0">
                <a:latin typeface="Daytona Condensed" panose="020B0506030503040204" pitchFamily="34" charset="0"/>
              </a:rPr>
              <a:t>=True,</a:t>
            </a:r>
          </a:p>
          <a:p>
            <a:r>
              <a:rPr lang="en-US" sz="2000" dirty="0">
                <a:latin typeface="Daytona Condensed" panose="020B0506030503040204" pitchFamily="34" charset="0"/>
              </a:rPr>
              <a:t>    </a:t>
            </a:r>
            <a:r>
              <a:rPr lang="en-US" sz="2000" dirty="0" err="1">
                <a:latin typeface="Daytona Condensed" panose="020B0506030503040204" pitchFamily="34" charset="0"/>
              </a:rPr>
              <a:t>kernel_initializer</a:t>
            </a:r>
            <a:r>
              <a:rPr lang="en-US" sz="2000" dirty="0">
                <a:latin typeface="Daytona Condensed" panose="020B0506030503040204" pitchFamily="34" charset="0"/>
              </a:rPr>
              <a:t>="</a:t>
            </a:r>
            <a:r>
              <a:rPr lang="en-US" sz="2000" dirty="0" err="1">
                <a:latin typeface="Daytona Condensed" panose="020B0506030503040204" pitchFamily="34" charset="0"/>
              </a:rPr>
              <a:t>glorot_uniform</a:t>
            </a:r>
            <a:r>
              <a:rPr lang="en-US" sz="2000" dirty="0">
                <a:latin typeface="Daytona Condensed" panose="020B0506030503040204" pitchFamily="34" charset="0"/>
              </a:rPr>
              <a:t>",</a:t>
            </a:r>
          </a:p>
          <a:p>
            <a:r>
              <a:rPr lang="en-US" sz="2000" dirty="0">
                <a:latin typeface="Daytona Condensed" panose="020B0506030503040204" pitchFamily="34" charset="0"/>
              </a:rPr>
              <a:t>    </a:t>
            </a:r>
            <a:r>
              <a:rPr lang="en-US" sz="2000" dirty="0" err="1">
                <a:latin typeface="Daytona Condensed" panose="020B0506030503040204" pitchFamily="34" charset="0"/>
              </a:rPr>
              <a:t>bias_initializer</a:t>
            </a:r>
            <a:r>
              <a:rPr lang="en-US" sz="2000" dirty="0">
                <a:latin typeface="Daytona Condensed" panose="020B0506030503040204" pitchFamily="34" charset="0"/>
              </a:rPr>
              <a:t>="zeros",</a:t>
            </a:r>
          </a:p>
          <a:p>
            <a:r>
              <a:rPr lang="en-US" sz="2000" dirty="0">
                <a:latin typeface="Daytona Condensed" panose="020B0506030503040204" pitchFamily="34" charset="0"/>
              </a:rPr>
              <a:t>    </a:t>
            </a:r>
            <a:r>
              <a:rPr lang="en-US" sz="2000" dirty="0" err="1">
                <a:latin typeface="Daytona Condensed" panose="020B0506030503040204" pitchFamily="34" charset="0"/>
              </a:rPr>
              <a:t>kernel_regularizer</a:t>
            </a:r>
            <a:r>
              <a:rPr lang="en-US" sz="2000" dirty="0">
                <a:latin typeface="Daytona Condensed" panose="020B0506030503040204" pitchFamily="34" charset="0"/>
              </a:rPr>
              <a:t>=None,</a:t>
            </a:r>
          </a:p>
          <a:p>
            <a:r>
              <a:rPr lang="en-US" sz="2000" dirty="0">
                <a:latin typeface="Daytona Condensed" panose="020B0506030503040204" pitchFamily="34" charset="0"/>
              </a:rPr>
              <a:t>    </a:t>
            </a:r>
            <a:r>
              <a:rPr lang="en-US" sz="2000" dirty="0" err="1">
                <a:latin typeface="Daytona Condensed" panose="020B0506030503040204" pitchFamily="34" charset="0"/>
              </a:rPr>
              <a:t>bias_regularizer</a:t>
            </a:r>
            <a:r>
              <a:rPr lang="en-US" sz="2000" dirty="0">
                <a:latin typeface="Daytona Condensed" panose="020B0506030503040204" pitchFamily="34" charset="0"/>
              </a:rPr>
              <a:t>=None,</a:t>
            </a:r>
          </a:p>
          <a:p>
            <a:r>
              <a:rPr lang="en-US" sz="2000" dirty="0">
                <a:latin typeface="Daytona Condensed" panose="020B0506030503040204" pitchFamily="34" charset="0"/>
              </a:rPr>
              <a:t>    </a:t>
            </a:r>
            <a:r>
              <a:rPr lang="en-US" sz="2000" dirty="0" err="1">
                <a:latin typeface="Daytona Condensed" panose="020B0506030503040204" pitchFamily="34" charset="0"/>
              </a:rPr>
              <a:t>activity_regularizer</a:t>
            </a:r>
            <a:r>
              <a:rPr lang="en-US" sz="2000" dirty="0">
                <a:latin typeface="Daytona Condensed" panose="020B0506030503040204" pitchFamily="34" charset="0"/>
              </a:rPr>
              <a:t>=None,</a:t>
            </a:r>
          </a:p>
          <a:p>
            <a:r>
              <a:rPr lang="en-US" sz="2000" dirty="0">
                <a:latin typeface="Daytona Condensed" panose="020B0506030503040204" pitchFamily="34" charset="0"/>
              </a:rPr>
              <a:t>    </a:t>
            </a:r>
            <a:r>
              <a:rPr lang="en-US" sz="2000" dirty="0" err="1">
                <a:latin typeface="Daytona Condensed" panose="020B0506030503040204" pitchFamily="34" charset="0"/>
              </a:rPr>
              <a:t>kernel_constraint</a:t>
            </a:r>
            <a:r>
              <a:rPr lang="en-US" sz="2000" dirty="0">
                <a:latin typeface="Daytona Condensed" panose="020B0506030503040204" pitchFamily="34" charset="0"/>
              </a:rPr>
              <a:t>=None,</a:t>
            </a:r>
          </a:p>
          <a:p>
            <a:r>
              <a:rPr lang="en-US" sz="2000" dirty="0">
                <a:latin typeface="Daytona Condensed" panose="020B0506030503040204" pitchFamily="34" charset="0"/>
              </a:rPr>
              <a:t>    </a:t>
            </a:r>
            <a:r>
              <a:rPr lang="en-US" sz="2000" dirty="0" err="1">
                <a:latin typeface="Daytona Condensed" panose="020B0506030503040204" pitchFamily="34" charset="0"/>
              </a:rPr>
              <a:t>bias_constraint</a:t>
            </a:r>
            <a:r>
              <a:rPr lang="en-US" sz="2000" dirty="0">
                <a:latin typeface="Daytona Condensed" panose="020B0506030503040204" pitchFamily="34" charset="0"/>
              </a:rPr>
              <a:t>=None,</a:t>
            </a:r>
          </a:p>
          <a:p>
            <a:r>
              <a:rPr lang="en-US" sz="2000" dirty="0">
                <a:latin typeface="Daytona Condensed" panose="020B0506030503040204" pitchFamily="34" charset="0"/>
              </a:rPr>
              <a:t>    )</a:t>
            </a:r>
            <a:endParaRPr lang="en-US" sz="2000" dirty="0">
              <a:latin typeface="Abadi Extra Light" panose="020B0204020104020204" pitchFamily="34" charset="0"/>
            </a:endParaRPr>
          </a:p>
          <a:p>
            <a:endParaRPr lang="en-US" sz="2000" dirty="0">
              <a:latin typeface="Abadi Extra Light" panose="020B02040201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BA22DC-69F2-4072-806E-63CE02440564}"/>
              </a:ext>
            </a:extLst>
          </p:cNvPr>
          <p:cNvSpPr txBox="1"/>
          <p:nvPr/>
        </p:nvSpPr>
        <p:spPr>
          <a:xfrm>
            <a:off x="8656320" y="6393934"/>
            <a:ext cx="33324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badi Extra Light" panose="020B0204020104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Read more: </a:t>
            </a:r>
            <a:r>
              <a:rPr lang="nl-NL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badi Extra Light" panose="020B0204020104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Dense</a:t>
            </a:r>
            <a:r>
              <a:rPr lang="nl-N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badi Extra Light" panose="020B0204020104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nl-NL" sz="16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badi Extra Light" panose="020B0204020104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layer</a:t>
            </a:r>
            <a:r>
              <a:rPr lang="nl-NL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Abadi Extra Light" panose="020B0204020104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(keras.io)</a:t>
            </a:r>
            <a:endParaRPr lang="nl-NL" sz="1600" dirty="0">
              <a:solidFill>
                <a:schemeClr val="tx1">
                  <a:lumMod val="50000"/>
                  <a:lumOff val="50000"/>
                </a:schemeClr>
              </a:solidFill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8635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3785" y="757588"/>
            <a:ext cx="8229240" cy="1144800"/>
          </a:xfrm>
        </p:spPr>
        <p:txBody>
          <a:bodyPr/>
          <a:lstStyle/>
          <a:p>
            <a:r>
              <a:rPr lang="nl-NL" dirty="0">
                <a:solidFill>
                  <a:schemeClr val="tx1">
                    <a:lumMod val="75000"/>
                    <a:lumOff val="25000"/>
                  </a:schemeClr>
                </a:solidFill>
                <a:latin typeface="Daytona Condensed" panose="020B0506030503040204" pitchFamily="34" charset="0"/>
              </a:rPr>
              <a:t>Agenda (</a:t>
            </a:r>
            <a:r>
              <a:rPr lang="nl-NL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Daytona Condensed" panose="020B0506030503040204" pitchFamily="34" charset="0"/>
              </a:rPr>
              <a:t>Today</a:t>
            </a:r>
            <a:r>
              <a:rPr lang="nl-NL" dirty="0">
                <a:solidFill>
                  <a:schemeClr val="tx1">
                    <a:lumMod val="75000"/>
                    <a:lumOff val="25000"/>
                  </a:schemeClr>
                </a:solidFill>
                <a:latin typeface="Daytona Condensed" panose="020B0506030503040204" pitchFamily="34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06C93A70-2A5F-4E87-8183-C3BA8BB49874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9A940EA-C57F-4381-9910-8E80AF169F6D}"/>
              </a:ext>
            </a:extLst>
          </p:cNvPr>
          <p:cNvSpPr txBox="1">
            <a:spLocks/>
          </p:cNvSpPr>
          <p:nvPr/>
        </p:nvSpPr>
        <p:spPr>
          <a:xfrm>
            <a:off x="2590182" y="2391744"/>
            <a:ext cx="3255097" cy="2594594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100" dirty="0">
              <a:solidFill>
                <a:srgbClr val="0070C0"/>
              </a:solidFill>
              <a:latin typeface="Abadi" panose="020B0604020104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5EB97C3-1DD8-4B1C-AF49-83EB2D68B888}"/>
              </a:ext>
            </a:extLst>
          </p:cNvPr>
          <p:cNvGrpSpPr/>
          <p:nvPr/>
        </p:nvGrpSpPr>
        <p:grpSpPr>
          <a:xfrm>
            <a:off x="2049058" y="2093203"/>
            <a:ext cx="7822056" cy="2952522"/>
            <a:chOff x="1691680" y="1875281"/>
            <a:chExt cx="6429752" cy="2545866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DD750753-A5D4-48BE-BEE2-D6E5D9B4C7D9}"/>
                </a:ext>
              </a:extLst>
            </p:cNvPr>
            <p:cNvSpPr/>
            <p:nvPr/>
          </p:nvSpPr>
          <p:spPr>
            <a:xfrm>
              <a:off x="6271528" y="1875281"/>
              <a:ext cx="1849904" cy="2490245"/>
            </a:xfrm>
            <a:prstGeom prst="roundRect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nl-NL" sz="21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endParaRPr>
            </a:p>
            <a:p>
              <a:pPr algn="ctr">
                <a:defRPr/>
              </a:pPr>
              <a:endParaRPr lang="nl-NL" sz="21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endParaRPr>
            </a:p>
            <a:p>
              <a:pPr algn="ctr">
                <a:defRPr/>
              </a:pPr>
              <a:r>
                <a:rPr lang="nl-NL" sz="2000" kern="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rPr>
                <a:t>Practice</a:t>
              </a:r>
              <a:endParaRPr lang="nl-NL" sz="2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badi" panose="020B0604020104020204" pitchFamily="34" charset="0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9135990-F5CD-4F6D-AAC0-3404E46742D1}"/>
                </a:ext>
              </a:extLst>
            </p:cNvPr>
            <p:cNvGrpSpPr/>
            <p:nvPr/>
          </p:nvGrpSpPr>
          <p:grpSpPr>
            <a:xfrm>
              <a:off x="4084891" y="1894281"/>
              <a:ext cx="3528108" cy="2518322"/>
              <a:chOff x="4084891" y="1894281"/>
              <a:chExt cx="3528108" cy="2518322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86171335-25FB-44AA-A977-EC40BCE67CCE}"/>
                  </a:ext>
                </a:extLst>
              </p:cNvPr>
              <p:cNvSpPr/>
              <p:nvPr/>
            </p:nvSpPr>
            <p:spPr>
              <a:xfrm>
                <a:off x="4084891" y="1894281"/>
                <a:ext cx="2080467" cy="2518322"/>
              </a:xfrm>
              <a:prstGeom prst="round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nl-NL" sz="28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algn="ctr">
                  <a:defRPr/>
                </a:pPr>
                <a:r>
                  <a:rPr lang="nl-NL" sz="2000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Full </a:t>
                </a:r>
                <a:r>
                  <a:rPr lang="nl-NL" sz="2000" kern="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example</a:t>
                </a:r>
                <a:r>
                  <a:rPr lang="nl-NL" sz="2000" kern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 </a:t>
                </a:r>
                <a:r>
                  <a:rPr lang="nl-NL" sz="2000" kern="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Walkthrough</a:t>
                </a:r>
                <a:endParaRPr lang="nl-NL" sz="20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pic>
            <p:nvPicPr>
              <p:cNvPr id="19" name="Picture 18" descr="A picture containing shape&#10;&#10;Description automatically generated">
                <a:extLst>
                  <a:ext uri="{FF2B5EF4-FFF2-40B4-BE49-F238E27FC236}">
                    <a16:creationId xmlns:a16="http://schemas.microsoft.com/office/drawing/2014/main" id="{A2F1ABDD-E883-45B5-8BB0-E47B237AA5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26035" y="2249453"/>
                <a:ext cx="786964" cy="773940"/>
              </a:xfrm>
              <a:prstGeom prst="rect">
                <a:avLst/>
              </a:prstGeom>
            </p:spPr>
          </p:pic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6089DE70-3B09-46E6-B478-7C706746A2CA}"/>
                </a:ext>
              </a:extLst>
            </p:cNvPr>
            <p:cNvGrpSpPr/>
            <p:nvPr/>
          </p:nvGrpSpPr>
          <p:grpSpPr>
            <a:xfrm>
              <a:off x="1691680" y="1913280"/>
              <a:ext cx="2236504" cy="2507867"/>
              <a:chOff x="1691680" y="1913280"/>
              <a:chExt cx="2236504" cy="2507867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A25F2F89-B6C5-4D11-A5D9-D035A623195D}"/>
                  </a:ext>
                </a:extLst>
              </p:cNvPr>
              <p:cNvSpPr/>
              <p:nvPr/>
            </p:nvSpPr>
            <p:spPr>
              <a:xfrm>
                <a:off x="1691680" y="1913280"/>
                <a:ext cx="2236504" cy="2507867"/>
              </a:xfrm>
              <a:prstGeom prst="roundRect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ysClr val="windowText" lastClr="000000"/>
                </a:solidFill>
                <a:prstDash val="solid"/>
              </a:ln>
              <a:effectLst/>
            </p:spPr>
            <p:txBody>
              <a:bodyPr lIns="0" tIns="0" rIns="0" bIns="0" rtlCol="0" anchor="ctr"/>
              <a:lstStyle/>
              <a:p>
                <a:pPr algn="ctr">
                  <a:defRPr/>
                </a:pPr>
                <a:endParaRPr lang="nl-NL" sz="24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algn="ctr">
                  <a:defRPr/>
                </a:pPr>
                <a:endParaRPr lang="nl-NL" sz="24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algn="ctr">
                  <a:defRPr/>
                </a:pPr>
                <a:endParaRPr lang="nl-NL" sz="24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285750" indent="-285750" algn="ctr">
                  <a:buFont typeface="Arial" panose="020B0604020202020204" pitchFamily="34" charset="0"/>
                  <a:buChar char="•"/>
                  <a:defRPr/>
                </a:pPr>
                <a:endParaRPr lang="nl-NL" sz="20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285750" indent="-285750" algn="ctr">
                  <a:buFont typeface="Arial" panose="020B0604020202020204" pitchFamily="34" charset="0"/>
                  <a:buChar char="•"/>
                  <a:defRPr/>
                </a:pPr>
                <a:endParaRPr lang="nl-NL" sz="20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sz="2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Keras</a:t>
                </a:r>
                <a:r>
                  <a:rPr lang="en-US" sz="20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/</a:t>
                </a:r>
                <a:r>
                  <a:rPr lang="en-US" sz="2000" dirty="0" err="1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badi" panose="020B0604020104020204" pitchFamily="34" charset="0"/>
                  </a:rPr>
                  <a:t>tensorflow</a:t>
                </a:r>
                <a:endParaRPr lang="en-US" sz="20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nl-NL" sz="20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nl-NL" sz="20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  <a:p>
                <a:pPr algn="ctr">
                  <a:defRPr/>
                </a:pPr>
                <a:endParaRPr lang="nl-NL" sz="2400" kern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badi" panose="020B0604020104020204" pitchFamily="34" charset="0"/>
                </a:endParaRPr>
              </a:p>
            </p:txBody>
          </p:sp>
          <p:pic>
            <p:nvPicPr>
              <p:cNvPr id="21" name="Picture 20" descr="Icon&#10;&#10;Description automatically generated">
                <a:extLst>
                  <a:ext uri="{FF2B5EF4-FFF2-40B4-BE49-F238E27FC236}">
                    <a16:creationId xmlns:a16="http://schemas.microsoft.com/office/drawing/2014/main" id="{9490E1F2-8AB0-49E8-8B65-AD2A7A53E9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10754" y="2232838"/>
                <a:ext cx="954152" cy="798273"/>
              </a:xfrm>
              <a:prstGeom prst="rect">
                <a:avLst/>
              </a:prstGeom>
            </p:spPr>
          </p:pic>
        </p:grpSp>
        <p:pic>
          <p:nvPicPr>
            <p:cNvPr id="7" name="Picture 6" descr="Background pattern&#10;&#10;Description automatically generated with medium confidence">
              <a:extLst>
                <a:ext uri="{FF2B5EF4-FFF2-40B4-BE49-F238E27FC236}">
                  <a16:creationId xmlns:a16="http://schemas.microsoft.com/office/drawing/2014/main" id="{3CAD06E7-4390-421D-905C-EE6C053C3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32217" y="1974011"/>
              <a:ext cx="1131306" cy="11313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55270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A397549-F3B5-4B09-9A34-0A6E4F14C188}"/>
              </a:ext>
            </a:extLst>
          </p:cNvPr>
          <p:cNvSpPr txBox="1"/>
          <p:nvPr/>
        </p:nvSpPr>
        <p:spPr>
          <a:xfrm>
            <a:off x="1209675" y="1138535"/>
            <a:ext cx="95440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3600" dirty="0">
                <a:latin typeface="Daytona Condensed" panose="020B0506030503040204" pitchFamily="34" charset="0"/>
              </a:rPr>
              <a:t>Using </a:t>
            </a:r>
            <a:r>
              <a:rPr lang="nl-NL" sz="3600" dirty="0" err="1">
                <a:latin typeface="Daytona Condensed" panose="020B0506030503040204" pitchFamily="34" charset="0"/>
              </a:rPr>
              <a:t>Keras</a:t>
            </a:r>
            <a:r>
              <a:rPr lang="nl-NL" sz="3600" dirty="0">
                <a:latin typeface="Daytona Condensed" panose="020B0506030503040204" pitchFamily="34" charset="0"/>
              </a:rPr>
              <a:t> </a:t>
            </a:r>
            <a:r>
              <a:rPr lang="nl-NL" sz="3600" dirty="0" err="1">
                <a:latin typeface="Daytona Condensed" panose="020B0506030503040204" pitchFamily="34" charset="0"/>
              </a:rPr>
              <a:t>to</a:t>
            </a:r>
            <a:r>
              <a:rPr lang="nl-NL" sz="3600" dirty="0">
                <a:latin typeface="Daytona Condensed" panose="020B0506030503040204" pitchFamily="34" charset="0"/>
              </a:rPr>
              <a:t> </a:t>
            </a:r>
            <a:r>
              <a:rPr lang="nl-NL" sz="3600" dirty="0" err="1">
                <a:latin typeface="Daytona Condensed" panose="020B0506030503040204" pitchFamily="34" charset="0"/>
              </a:rPr>
              <a:t>Develop</a:t>
            </a:r>
            <a:r>
              <a:rPr lang="nl-NL" sz="3600" dirty="0">
                <a:latin typeface="Daytona Condensed" panose="020B0506030503040204" pitchFamily="34" charset="0"/>
              </a:rPr>
              <a:t> a </a:t>
            </a:r>
            <a:r>
              <a:rPr lang="nl-NL" sz="3600" dirty="0" err="1">
                <a:latin typeface="Daytona Condensed" panose="020B0506030503040204" pitchFamily="34" charset="0"/>
              </a:rPr>
              <a:t>Neural</a:t>
            </a:r>
            <a:r>
              <a:rPr lang="nl-NL" sz="3600" dirty="0">
                <a:latin typeface="Daytona Condensed" panose="020B0506030503040204" pitchFamily="34" charset="0"/>
              </a:rPr>
              <a:t> Network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842F12-BEDB-4066-98DF-A3DF64FF825F}"/>
              </a:ext>
            </a:extLst>
          </p:cNvPr>
          <p:cNvSpPr txBox="1"/>
          <p:nvPr/>
        </p:nvSpPr>
        <p:spPr>
          <a:xfrm>
            <a:off x="1095375" y="2062460"/>
            <a:ext cx="10858500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Daytona Condensed" panose="020B0506030503040204" pitchFamily="34" charset="0"/>
              </a:rPr>
              <a:t>4. Compile the model</a:t>
            </a:r>
          </a:p>
          <a:p>
            <a:endParaRPr lang="en-US" sz="2000" dirty="0">
              <a:latin typeface="Daytona Condensed" panose="020B0506030503040204" pitchFamily="34" charset="0"/>
            </a:endParaRPr>
          </a:p>
          <a:p>
            <a:r>
              <a:rPr lang="en-US" sz="2000" dirty="0" err="1">
                <a:latin typeface="Daytona Condensed" panose="020B0506030503040204" pitchFamily="34" charset="0"/>
              </a:rPr>
              <a:t>model.compile</a:t>
            </a:r>
            <a:r>
              <a:rPr lang="en-US" sz="2000" dirty="0">
                <a:latin typeface="Daytona Condensed" panose="020B0506030503040204" pitchFamily="34" charset="0"/>
              </a:rPr>
              <a:t> (loss=‘</a:t>
            </a:r>
            <a:r>
              <a:rPr lang="en-US" sz="2000" dirty="0" err="1">
                <a:latin typeface="Daytona Condensed" panose="020B0506030503040204" pitchFamily="34" charset="0"/>
              </a:rPr>
              <a:t>mse</a:t>
            </a:r>
            <a:r>
              <a:rPr lang="en-US" sz="2000" dirty="0">
                <a:latin typeface="Daytona Condensed" panose="020B0506030503040204" pitchFamily="34" charset="0"/>
              </a:rPr>
              <a:t>’ , optimizer = ‘</a:t>
            </a:r>
            <a:r>
              <a:rPr lang="en-US" sz="2000" dirty="0" err="1">
                <a:latin typeface="Daytona Condensed" panose="020B0506030503040204" pitchFamily="34" charset="0"/>
              </a:rPr>
              <a:t>rmsprop</a:t>
            </a:r>
            <a:r>
              <a:rPr lang="en-US" sz="2000" dirty="0">
                <a:latin typeface="Daytona Condensed" panose="020B0506030503040204" pitchFamily="34" charset="0"/>
              </a:rPr>
              <a:t>’  , metrics=[‘</a:t>
            </a:r>
            <a:r>
              <a:rPr lang="en-US" sz="2000" dirty="0" err="1">
                <a:latin typeface="Daytona Condensed" panose="020B0506030503040204" pitchFamily="34" charset="0"/>
              </a:rPr>
              <a:t>mae</a:t>
            </a:r>
            <a:r>
              <a:rPr lang="en-US" sz="2000" dirty="0">
                <a:latin typeface="Daytona Condensed" panose="020B0506030503040204" pitchFamily="34" charset="0"/>
              </a:rPr>
              <a:t>’])</a:t>
            </a:r>
          </a:p>
          <a:p>
            <a:pPr lvl="1"/>
            <a:endParaRPr lang="en-US" sz="2000" dirty="0">
              <a:latin typeface="Daytona Condensed" panose="020B0506030503040204" pitchFamily="34" charset="0"/>
            </a:endParaRPr>
          </a:p>
          <a:p>
            <a:endParaRPr lang="en-US" sz="2000" dirty="0">
              <a:latin typeface="Abadi Extra Light" panose="020B0204020104020204" pitchFamily="34" charset="0"/>
            </a:endParaRPr>
          </a:p>
          <a:p>
            <a:r>
              <a:rPr lang="en-US" sz="2000" dirty="0">
                <a:latin typeface="Daytona Condensed" panose="020B0506030503040204" pitchFamily="34" charset="0"/>
              </a:rPr>
              <a:t>Loss: </a:t>
            </a:r>
            <a:r>
              <a:rPr lang="en-US" sz="2000" dirty="0">
                <a:latin typeface="Abadi Extra Light" panose="020B0204020104020204" pitchFamily="34" charset="0"/>
              </a:rPr>
              <a:t>function that is used to compute the error is known as Loss Function</a:t>
            </a:r>
          </a:p>
          <a:p>
            <a:r>
              <a:rPr lang="en-US" sz="2000" dirty="0">
                <a:latin typeface="Daytona Condensed" panose="020B0506030503040204" pitchFamily="34" charset="0"/>
              </a:rPr>
              <a:t>Optimizer</a:t>
            </a:r>
            <a:r>
              <a:rPr lang="en-US" sz="2000" dirty="0">
                <a:latin typeface="Abadi Extra Light" panose="020B0204020104020204" pitchFamily="34" charset="0"/>
              </a:rPr>
              <a:t>: function used to modify/update weights (</a:t>
            </a:r>
            <a:r>
              <a:rPr lang="en-US" sz="2000" dirty="0" err="1">
                <a:latin typeface="Abadi Extra Light" panose="020B0204020104020204" pitchFamily="34" charset="0"/>
              </a:rPr>
              <a:t>rmsprop</a:t>
            </a:r>
            <a:r>
              <a:rPr lang="en-US" sz="2000" dirty="0">
                <a:latin typeface="Abadi Extra Light" panose="020B0204020104020204" pitchFamily="34" charset="0"/>
              </a:rPr>
              <a:t>/Adam/</a:t>
            </a:r>
            <a:r>
              <a:rPr lang="en-US" sz="2000" dirty="0" err="1">
                <a:latin typeface="Abadi Extra Light" panose="020B0204020104020204" pitchFamily="34" charset="0"/>
              </a:rPr>
              <a:t>nadam</a:t>
            </a:r>
            <a:r>
              <a:rPr lang="en-US" sz="2000" dirty="0">
                <a:latin typeface="Abadi Extra Light" panose="020B0204020104020204" pitchFamily="34" charset="0"/>
              </a:rPr>
              <a:t>/SGD)</a:t>
            </a:r>
          </a:p>
          <a:p>
            <a:r>
              <a:rPr lang="en-US" sz="2000" dirty="0">
                <a:latin typeface="Daytona Condensed" panose="020B0506030503040204" pitchFamily="34" charset="0"/>
              </a:rPr>
              <a:t>Metrics: </a:t>
            </a:r>
            <a:r>
              <a:rPr lang="en-US" sz="2000" dirty="0">
                <a:latin typeface="Abadi Extra Light" panose="020B0204020104020204" pitchFamily="34" charset="0"/>
              </a:rPr>
              <a:t>function that is used to judge the performance of the model</a:t>
            </a:r>
          </a:p>
          <a:p>
            <a:endParaRPr lang="en-US" sz="2000" dirty="0">
              <a:latin typeface="Abadi Extra Light" panose="020B0204020104020204" pitchFamily="34" charset="0"/>
            </a:endParaRPr>
          </a:p>
          <a:p>
            <a:endParaRPr lang="en-US" sz="2000" dirty="0">
              <a:latin typeface="Abadi Extra Light" panose="020B0204020104020204" pitchFamily="34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Daytona Condensed" panose="020B0506030503040204" pitchFamily="34" charset="0"/>
              </a:rPr>
              <a:t>Note: Metric functions are similar to loss functions, metrics are used to monitor the performance of the model beyond the loss function. Note that you may use any loss function as a metric or even define your own custom metric functions.</a:t>
            </a:r>
          </a:p>
          <a:p>
            <a:endParaRPr lang="en-US" sz="2000" dirty="0">
              <a:latin typeface="Abadi Extra Light" panose="020B0204020104020204" pitchFamily="34" charset="0"/>
            </a:endParaRPr>
          </a:p>
          <a:p>
            <a:endParaRPr lang="en-US" sz="2000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9590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A397549-F3B5-4B09-9A34-0A6E4F14C188}"/>
              </a:ext>
            </a:extLst>
          </p:cNvPr>
          <p:cNvSpPr txBox="1"/>
          <p:nvPr/>
        </p:nvSpPr>
        <p:spPr>
          <a:xfrm>
            <a:off x="915035" y="864215"/>
            <a:ext cx="95440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3600" dirty="0">
                <a:latin typeface="Daytona Condensed" panose="020B0506030503040204" pitchFamily="34" charset="0"/>
              </a:rPr>
              <a:t>Using </a:t>
            </a:r>
            <a:r>
              <a:rPr lang="nl-NL" sz="3600" dirty="0" err="1">
                <a:latin typeface="Daytona Condensed" panose="020B0506030503040204" pitchFamily="34" charset="0"/>
              </a:rPr>
              <a:t>Keras</a:t>
            </a:r>
            <a:r>
              <a:rPr lang="nl-NL" sz="3600" dirty="0">
                <a:latin typeface="Daytona Condensed" panose="020B0506030503040204" pitchFamily="34" charset="0"/>
              </a:rPr>
              <a:t> </a:t>
            </a:r>
            <a:r>
              <a:rPr lang="nl-NL" sz="3600" dirty="0" err="1">
                <a:latin typeface="Daytona Condensed" panose="020B0506030503040204" pitchFamily="34" charset="0"/>
              </a:rPr>
              <a:t>to</a:t>
            </a:r>
            <a:r>
              <a:rPr lang="nl-NL" sz="3600" dirty="0">
                <a:latin typeface="Daytona Condensed" panose="020B0506030503040204" pitchFamily="34" charset="0"/>
              </a:rPr>
              <a:t> </a:t>
            </a:r>
            <a:r>
              <a:rPr lang="nl-NL" sz="3600" dirty="0" err="1">
                <a:latin typeface="Daytona Condensed" panose="020B0506030503040204" pitchFamily="34" charset="0"/>
              </a:rPr>
              <a:t>Develop</a:t>
            </a:r>
            <a:r>
              <a:rPr lang="nl-NL" sz="3600" dirty="0">
                <a:latin typeface="Daytona Condensed" panose="020B0506030503040204" pitchFamily="34" charset="0"/>
              </a:rPr>
              <a:t> a </a:t>
            </a:r>
            <a:r>
              <a:rPr lang="nl-NL" sz="3600" dirty="0" err="1">
                <a:latin typeface="Daytona Condensed" panose="020B0506030503040204" pitchFamily="34" charset="0"/>
              </a:rPr>
              <a:t>Neural</a:t>
            </a:r>
            <a:r>
              <a:rPr lang="nl-NL" sz="3600" dirty="0">
                <a:latin typeface="Daytona Condensed" panose="020B0506030503040204" pitchFamily="34" charset="0"/>
              </a:rPr>
              <a:t> Network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842F12-BEDB-4066-98DF-A3DF64FF825F}"/>
              </a:ext>
            </a:extLst>
          </p:cNvPr>
          <p:cNvSpPr txBox="1"/>
          <p:nvPr/>
        </p:nvSpPr>
        <p:spPr>
          <a:xfrm>
            <a:off x="1024255" y="1696700"/>
            <a:ext cx="108585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Daytona Condensed" panose="020B0506030503040204" pitchFamily="34" charset="0"/>
              </a:rPr>
              <a:t>4. Compile the model</a:t>
            </a:r>
          </a:p>
          <a:p>
            <a:r>
              <a:rPr lang="en-US" sz="2000" dirty="0">
                <a:latin typeface="Daytona Condensed" panose="020B0506030503040204" pitchFamily="34" charset="0"/>
              </a:rPr>
              <a:t>How to choose the loss function?</a:t>
            </a:r>
          </a:p>
          <a:p>
            <a:endParaRPr lang="en-US" sz="2000" dirty="0">
              <a:latin typeface="Daytona Condensed" panose="020B0506030503040204" pitchFamily="34" charset="0"/>
            </a:endParaRPr>
          </a:p>
          <a:p>
            <a:endParaRPr lang="en-US" sz="2000" dirty="0">
              <a:latin typeface="Abadi Extra Light" panose="020B0204020104020204" pitchFamily="34" charset="0"/>
            </a:endParaRPr>
          </a:p>
        </p:txBody>
      </p:sp>
      <p:pic>
        <p:nvPicPr>
          <p:cNvPr id="6146" name="Picture 2" descr="Announcing ML.NET 0.3 - .NET Blog">
            <a:extLst>
              <a:ext uri="{FF2B5EF4-FFF2-40B4-BE49-F238E27FC236}">
                <a16:creationId xmlns:a16="http://schemas.microsoft.com/office/drawing/2014/main" id="{46077062-E498-491B-BC82-FD1D8CFE9E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062"/>
          <a:stretch/>
        </p:blipFill>
        <p:spPr bwMode="auto">
          <a:xfrm>
            <a:off x="5554029" y="2618740"/>
            <a:ext cx="1954212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Announcing ML.NET 0.3 - .NET Blog">
            <a:extLst>
              <a:ext uri="{FF2B5EF4-FFF2-40B4-BE49-F238E27FC236}">
                <a16:creationId xmlns:a16="http://schemas.microsoft.com/office/drawing/2014/main" id="{0EF2EA06-B575-4A9C-B447-E671738E9A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45" r="36610"/>
          <a:stretch/>
        </p:blipFill>
        <p:spPr bwMode="auto">
          <a:xfrm>
            <a:off x="9133841" y="2595880"/>
            <a:ext cx="2143760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A4EBAAB-2851-4075-B424-D7037D3ADE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894"/>
          <a:stretch/>
        </p:blipFill>
        <p:spPr>
          <a:xfrm>
            <a:off x="1087120" y="2659380"/>
            <a:ext cx="2370772" cy="2209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5AF6C7-1A9E-4436-9963-7A52A8CD22D1}"/>
              </a:ext>
            </a:extLst>
          </p:cNvPr>
          <p:cNvSpPr txBox="1"/>
          <p:nvPr/>
        </p:nvSpPr>
        <p:spPr>
          <a:xfrm>
            <a:off x="4978400" y="4992916"/>
            <a:ext cx="33731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badi Extra Light" panose="020B0204020104020204" pitchFamily="34" charset="0"/>
              </a:rPr>
              <a:t>Binary Classification Loss Functions</a:t>
            </a:r>
          </a:p>
          <a:p>
            <a:r>
              <a:rPr lang="en-US" dirty="0">
                <a:latin typeface="Abadi Extra Light" panose="020B0204020104020204" pitchFamily="34" charset="0"/>
              </a:rPr>
              <a:t>Binary Cross-Entropy</a:t>
            </a:r>
          </a:p>
          <a:p>
            <a:r>
              <a:rPr lang="en-US" dirty="0">
                <a:latin typeface="Abadi Extra Light" panose="020B0204020104020204" pitchFamily="34" charset="0"/>
              </a:rPr>
              <a:t>Hinge Loss</a:t>
            </a:r>
          </a:p>
          <a:p>
            <a:r>
              <a:rPr lang="en-US" dirty="0">
                <a:latin typeface="Abadi Extra Light" panose="020B0204020104020204" pitchFamily="34" charset="0"/>
              </a:rPr>
              <a:t>Squared Hinge Loss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8501A0-ECBF-48EB-ABAA-F4DCB30A43D9}"/>
              </a:ext>
            </a:extLst>
          </p:cNvPr>
          <p:cNvSpPr txBox="1"/>
          <p:nvPr/>
        </p:nvSpPr>
        <p:spPr>
          <a:xfrm>
            <a:off x="8371840" y="5003076"/>
            <a:ext cx="39827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badi Extra Light" panose="020B0204020104020204" pitchFamily="34" charset="0"/>
              </a:rPr>
              <a:t>Multi-Class Classification Loss Functions</a:t>
            </a:r>
          </a:p>
          <a:p>
            <a:r>
              <a:rPr lang="en-US" dirty="0">
                <a:latin typeface="Abadi Extra Light" panose="020B0204020104020204" pitchFamily="34" charset="0"/>
              </a:rPr>
              <a:t>Multi-Class Cross-Entropy Loss</a:t>
            </a:r>
          </a:p>
          <a:p>
            <a:r>
              <a:rPr lang="en-US" dirty="0">
                <a:latin typeface="Abadi Extra Light" panose="020B0204020104020204" pitchFamily="34" charset="0"/>
              </a:rPr>
              <a:t>Sparse Multiclass Cross-Entropy Loss</a:t>
            </a:r>
          </a:p>
          <a:p>
            <a:r>
              <a:rPr lang="en-US" dirty="0" err="1">
                <a:latin typeface="Abadi Extra Light" panose="020B0204020104020204" pitchFamily="34" charset="0"/>
              </a:rPr>
              <a:t>Kullback</a:t>
            </a:r>
            <a:r>
              <a:rPr lang="en-US" dirty="0">
                <a:latin typeface="Abadi Extra Light" panose="020B0204020104020204" pitchFamily="34" charset="0"/>
              </a:rPr>
              <a:t> </a:t>
            </a:r>
            <a:r>
              <a:rPr lang="en-US" dirty="0" err="1">
                <a:latin typeface="Abadi Extra Light" panose="020B0204020104020204" pitchFamily="34" charset="0"/>
              </a:rPr>
              <a:t>Leibler</a:t>
            </a:r>
            <a:r>
              <a:rPr lang="en-US" dirty="0">
                <a:latin typeface="Abadi Extra Light" panose="020B0204020104020204" pitchFamily="34" charset="0"/>
              </a:rPr>
              <a:t> Divergence Loss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BF6B998-D3B4-43A3-9D21-FC05E2D33ACD}"/>
              </a:ext>
            </a:extLst>
          </p:cNvPr>
          <p:cNvSpPr txBox="1"/>
          <p:nvPr/>
        </p:nvSpPr>
        <p:spPr>
          <a:xfrm>
            <a:off x="1016000" y="4930468"/>
            <a:ext cx="404368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badi Extra Light" panose="020B0204020104020204" pitchFamily="34" charset="0"/>
              </a:rPr>
              <a:t>Regression Loss Functions</a:t>
            </a:r>
          </a:p>
          <a:p>
            <a:r>
              <a:rPr lang="en-US" dirty="0">
                <a:latin typeface="Abadi Extra Light" panose="020B0204020104020204" pitchFamily="34" charset="0"/>
              </a:rPr>
              <a:t>Mean Squared Error Loss (</a:t>
            </a:r>
            <a:r>
              <a:rPr lang="en-US" dirty="0" err="1">
                <a:latin typeface="Abadi Extra Light" panose="020B0204020104020204" pitchFamily="34" charset="0"/>
              </a:rPr>
              <a:t>mse</a:t>
            </a:r>
            <a:r>
              <a:rPr lang="en-US" dirty="0">
                <a:latin typeface="Abadi Extra Light" panose="020B0204020104020204" pitchFamily="34" charset="0"/>
              </a:rPr>
              <a:t>)</a:t>
            </a:r>
          </a:p>
          <a:p>
            <a:r>
              <a:rPr lang="en-US" dirty="0">
                <a:latin typeface="Abadi Extra Light" panose="020B0204020104020204" pitchFamily="34" charset="0"/>
              </a:rPr>
              <a:t>Mean Squared Logarithmic Error Loss (</a:t>
            </a:r>
            <a:r>
              <a:rPr lang="en-US" dirty="0" err="1">
                <a:latin typeface="Abadi Extra Light" panose="020B0204020104020204" pitchFamily="34" charset="0"/>
              </a:rPr>
              <a:t>msle</a:t>
            </a:r>
            <a:r>
              <a:rPr lang="en-US" dirty="0">
                <a:latin typeface="Abadi Extra Light" panose="020B0204020104020204" pitchFamily="34" charset="0"/>
              </a:rPr>
              <a:t>)</a:t>
            </a:r>
          </a:p>
          <a:p>
            <a:r>
              <a:rPr lang="en-US" dirty="0">
                <a:latin typeface="Abadi Extra Light" panose="020B0204020104020204" pitchFamily="34" charset="0"/>
              </a:rPr>
              <a:t>Mean Absolute Error Loss (</a:t>
            </a:r>
            <a:r>
              <a:rPr lang="en-US" dirty="0" err="1">
                <a:latin typeface="Abadi Extra Light" panose="020B0204020104020204" pitchFamily="34" charset="0"/>
              </a:rPr>
              <a:t>mae</a:t>
            </a:r>
            <a:r>
              <a:rPr lang="en-US" dirty="0">
                <a:latin typeface="Abadi Extra Light" panose="020B0204020104020204" pitchFamily="34" charset="0"/>
              </a:rPr>
              <a:t>)</a:t>
            </a:r>
          </a:p>
          <a:p>
            <a:endParaRPr lang="en-US" sz="2000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656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A397549-F3B5-4B09-9A34-0A6E4F14C188}"/>
              </a:ext>
            </a:extLst>
          </p:cNvPr>
          <p:cNvSpPr txBox="1"/>
          <p:nvPr/>
        </p:nvSpPr>
        <p:spPr>
          <a:xfrm>
            <a:off x="1209675" y="1138535"/>
            <a:ext cx="95440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3600" dirty="0">
                <a:latin typeface="Daytona Condensed" panose="020B0506030503040204" pitchFamily="34" charset="0"/>
              </a:rPr>
              <a:t>Using </a:t>
            </a:r>
            <a:r>
              <a:rPr lang="nl-NL" sz="3600" dirty="0" err="1">
                <a:latin typeface="Daytona Condensed" panose="020B0506030503040204" pitchFamily="34" charset="0"/>
              </a:rPr>
              <a:t>Keras</a:t>
            </a:r>
            <a:r>
              <a:rPr lang="nl-NL" sz="3600" dirty="0">
                <a:latin typeface="Daytona Condensed" panose="020B0506030503040204" pitchFamily="34" charset="0"/>
              </a:rPr>
              <a:t> </a:t>
            </a:r>
            <a:r>
              <a:rPr lang="nl-NL" sz="3600" dirty="0" err="1">
                <a:latin typeface="Daytona Condensed" panose="020B0506030503040204" pitchFamily="34" charset="0"/>
              </a:rPr>
              <a:t>to</a:t>
            </a:r>
            <a:r>
              <a:rPr lang="nl-NL" sz="3600" dirty="0">
                <a:latin typeface="Daytona Condensed" panose="020B0506030503040204" pitchFamily="34" charset="0"/>
              </a:rPr>
              <a:t> </a:t>
            </a:r>
            <a:r>
              <a:rPr lang="nl-NL" sz="3600" dirty="0" err="1">
                <a:latin typeface="Daytona Condensed" panose="020B0506030503040204" pitchFamily="34" charset="0"/>
              </a:rPr>
              <a:t>Develop</a:t>
            </a:r>
            <a:r>
              <a:rPr lang="nl-NL" sz="3600" dirty="0">
                <a:latin typeface="Daytona Condensed" panose="020B0506030503040204" pitchFamily="34" charset="0"/>
              </a:rPr>
              <a:t> a </a:t>
            </a:r>
            <a:r>
              <a:rPr lang="nl-NL" sz="3600" dirty="0" err="1">
                <a:latin typeface="Daytona Condensed" panose="020B0506030503040204" pitchFamily="34" charset="0"/>
              </a:rPr>
              <a:t>Neural</a:t>
            </a:r>
            <a:r>
              <a:rPr lang="nl-NL" sz="3600" dirty="0">
                <a:latin typeface="Daytona Condensed" panose="020B0506030503040204" pitchFamily="34" charset="0"/>
              </a:rPr>
              <a:t> Network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842F12-BEDB-4066-98DF-A3DF64FF825F}"/>
              </a:ext>
            </a:extLst>
          </p:cNvPr>
          <p:cNvSpPr txBox="1"/>
          <p:nvPr/>
        </p:nvSpPr>
        <p:spPr>
          <a:xfrm>
            <a:off x="993775" y="1818620"/>
            <a:ext cx="108585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Daytona Condensed" panose="020B0506030503040204" pitchFamily="34" charset="0"/>
              </a:rPr>
              <a:t>4. Compile the model</a:t>
            </a:r>
          </a:p>
          <a:p>
            <a:endParaRPr lang="en-US" sz="2000" dirty="0">
              <a:latin typeface="Daytona Condensed" panose="020B0506030503040204" pitchFamily="34" charset="0"/>
            </a:endParaRPr>
          </a:p>
          <a:p>
            <a:r>
              <a:rPr lang="en-US" sz="2000" dirty="0">
                <a:latin typeface="Daytona Condensed" panose="020B0506030503040204" pitchFamily="34" charset="0"/>
              </a:rPr>
              <a:t>How to choose the optimizer?</a:t>
            </a:r>
          </a:p>
          <a:p>
            <a:r>
              <a:rPr lang="en-US" sz="2000" dirty="0">
                <a:latin typeface="Abadi Extra Light" panose="020B0204020104020204" pitchFamily="34" charset="0"/>
              </a:rPr>
              <a:t>Optimizers are used to update weights and biases i.e., the internal parameters of a model to reduce the error. There are 2 categories of optimizers.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80AB1E-5059-4644-957A-A1B8683C69E1}"/>
              </a:ext>
            </a:extLst>
          </p:cNvPr>
          <p:cNvSpPr txBox="1"/>
          <p:nvPr/>
        </p:nvSpPr>
        <p:spPr>
          <a:xfrm>
            <a:off x="8290560" y="3762494"/>
            <a:ext cx="35356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Daytona Condensed" panose="020B0506030503040204" pitchFamily="34" charset="0"/>
              </a:rPr>
              <a:t>Non-adaptive learning algorithms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Abadi Extra Light" panose="020B0204020104020204" pitchFamily="34" charset="0"/>
              </a:rPr>
              <a:t>Stochastic Gradient Descent falls 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Abadi Extra Light" panose="020B0204020104020204" pitchFamily="34" charset="0"/>
              </a:rPr>
              <a:t>under this category</a:t>
            </a:r>
            <a:endParaRPr lang="en-US" sz="1800" dirty="0">
              <a:latin typeface="Abadi Extra Light" panose="020B02040201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292339-DF12-44CE-A980-7BFE55A8C4C6}"/>
              </a:ext>
            </a:extLst>
          </p:cNvPr>
          <p:cNvSpPr txBox="1"/>
          <p:nvPr/>
        </p:nvSpPr>
        <p:spPr>
          <a:xfrm>
            <a:off x="1219200" y="3732014"/>
            <a:ext cx="2885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Daytona Condensed" panose="020B0506030503040204" pitchFamily="34" charset="0"/>
              </a:rPr>
              <a:t>Adaptive Learning algorithms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E53BC425-3E11-4EB0-9677-D0523A18F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2959" y="4740451"/>
            <a:ext cx="3334703" cy="334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33CA8AF-753C-4741-B6B6-D7F79EF6B467}"/>
              </a:ext>
            </a:extLst>
          </p:cNvPr>
          <p:cNvSpPr txBox="1"/>
          <p:nvPr/>
        </p:nvSpPr>
        <p:spPr>
          <a:xfrm>
            <a:off x="4236720" y="5046395"/>
            <a:ext cx="453136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0" i="0" dirty="0">
                <a:solidFill>
                  <a:srgbClr val="292929"/>
                </a:solidFill>
                <a:effectLst/>
                <a:latin typeface="Daytona Condensed" panose="020B0506030503040204" pitchFamily="34" charset="0"/>
              </a:rPr>
              <a:t>hyperparameters</a:t>
            </a:r>
          </a:p>
          <a:p>
            <a:r>
              <a:rPr lang="en-US" b="1" i="0" dirty="0">
                <a:solidFill>
                  <a:srgbClr val="292929"/>
                </a:solidFill>
                <a:effectLst/>
                <a:latin typeface="Abadi Extra Light" panose="020B0204020104020204" pitchFamily="34" charset="0"/>
              </a:rPr>
              <a:t>η </a:t>
            </a:r>
            <a:r>
              <a:rPr lang="en-US" dirty="0">
                <a:solidFill>
                  <a:srgbClr val="292929"/>
                </a:solidFill>
                <a:latin typeface="Abadi Extra Light" panose="020B0204020104020204" pitchFamily="34" charset="0"/>
              </a:rPr>
              <a:t>=</a:t>
            </a:r>
            <a:r>
              <a:rPr lang="en-US" b="0" i="0" dirty="0">
                <a:solidFill>
                  <a:srgbClr val="292929"/>
                </a:solidFill>
                <a:effectLst/>
                <a:latin typeface="Abadi Extra Light" panose="020B0204020104020204" pitchFamily="34" charset="0"/>
              </a:rPr>
              <a:t> learning rate</a:t>
            </a:r>
          </a:p>
          <a:p>
            <a:r>
              <a:rPr lang="en-US" dirty="0">
                <a:solidFill>
                  <a:srgbClr val="292929"/>
                </a:solidFill>
                <a:latin typeface="Abadi Extra Light" panose="020B0204020104020204" pitchFamily="34" charset="0"/>
              </a:rPr>
              <a:t>m= momentum (determines the velocity with which learning rate has to be increased to approach the minima)</a:t>
            </a:r>
            <a:endParaRPr lang="nl-NL" dirty="0">
              <a:latin typeface="Abadi Extra Light" panose="020B0204020104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4EA2A3-4DC3-425C-A134-7EE2C0B2918D}"/>
              </a:ext>
            </a:extLst>
          </p:cNvPr>
          <p:cNvSpPr txBox="1"/>
          <p:nvPr/>
        </p:nvSpPr>
        <p:spPr>
          <a:xfrm>
            <a:off x="1046480" y="6550223"/>
            <a:ext cx="110540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400" i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Read More: </a:t>
            </a:r>
            <a:r>
              <a:rPr lang="nl-NL" sz="1400" i="1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Loss</a:t>
            </a:r>
            <a:r>
              <a:rPr lang="nl-NL" sz="1400" i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nl-NL" sz="1400" i="1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Functions</a:t>
            </a:r>
            <a:r>
              <a:rPr lang="nl-NL" sz="1400" i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nl-NL" sz="1400" i="1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</a:t>
            </a:r>
            <a:r>
              <a:rPr lang="nl-NL" sz="1400" i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nl-NL" sz="1400" i="1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Optimization</a:t>
            </a:r>
            <a:r>
              <a:rPr lang="nl-NL" sz="1400" i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nl-NL" sz="1400" i="1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Algorithms</a:t>
            </a:r>
            <a:r>
              <a:rPr lang="nl-NL" sz="1400" i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 </a:t>
            </a:r>
            <a:r>
              <a:rPr lang="nl-NL" sz="1400" i="1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Demystified</a:t>
            </a:r>
            <a:r>
              <a:rPr lang="nl-NL" sz="1400" i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 | </a:t>
            </a:r>
            <a:r>
              <a:rPr lang="nl-NL" sz="1400" i="1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by</a:t>
            </a:r>
            <a:r>
              <a:rPr lang="nl-NL" sz="1400" i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nl-NL" sz="1400" i="1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Apoorva</a:t>
            </a:r>
            <a:r>
              <a:rPr lang="nl-NL" sz="1400" i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nl-NL" sz="1400" i="1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Agrawal</a:t>
            </a:r>
            <a:r>
              <a:rPr lang="nl-NL" sz="1400" i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| Data </a:t>
            </a:r>
            <a:r>
              <a:rPr lang="nl-NL" sz="1400" i="1" dirty="0" err="1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Science</a:t>
            </a:r>
            <a:r>
              <a:rPr lang="nl-NL" sz="1400" i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Group, IITR | Medium</a:t>
            </a:r>
            <a:endParaRPr lang="nl-NL" sz="14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DB38B79-EE74-4F8F-B8D5-CE22E6DC0A05}"/>
              </a:ext>
            </a:extLst>
          </p:cNvPr>
          <p:cNvSpPr txBox="1"/>
          <p:nvPr/>
        </p:nvSpPr>
        <p:spPr>
          <a:xfrm>
            <a:off x="1178560" y="4081195"/>
            <a:ext cx="32613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nl-NL" b="0" i="0" dirty="0">
                <a:solidFill>
                  <a:srgbClr val="292929"/>
                </a:solidFill>
                <a:effectLst/>
                <a:latin typeface="Abadi Extra Light" panose="020B0204020104020204" pitchFamily="34" charset="0"/>
              </a:rPr>
              <a:t>Adam 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nl-NL" b="0" i="0" dirty="0" err="1">
                <a:solidFill>
                  <a:srgbClr val="292929"/>
                </a:solidFill>
                <a:effectLst/>
                <a:latin typeface="Abadi Extra Light" panose="020B0204020104020204" pitchFamily="34" charset="0"/>
              </a:rPr>
              <a:t>Adagrad</a:t>
            </a:r>
            <a:r>
              <a:rPr lang="nl-NL" b="0" i="0" dirty="0">
                <a:solidFill>
                  <a:srgbClr val="292929"/>
                </a:solidFill>
                <a:effectLst/>
                <a:latin typeface="Abadi Extra Light" panose="020B0204020104020204" pitchFamily="34" charset="0"/>
              </a:rPr>
              <a:t> (</a:t>
            </a:r>
            <a:r>
              <a:rPr lang="nl-NL" b="0" i="0" dirty="0" err="1">
                <a:solidFill>
                  <a:srgbClr val="292929"/>
                </a:solidFill>
                <a:effectLst/>
                <a:latin typeface="Abadi Extra Light" panose="020B0204020104020204" pitchFamily="34" charset="0"/>
              </a:rPr>
              <a:t>sparse</a:t>
            </a:r>
            <a:r>
              <a:rPr lang="nl-NL" b="0" i="0" dirty="0">
                <a:solidFill>
                  <a:srgbClr val="292929"/>
                </a:solidFill>
                <a:effectLst/>
                <a:latin typeface="Abadi Extra Light" panose="020B0204020104020204" pitchFamily="34" charset="0"/>
              </a:rPr>
              <a:t> dataset)</a:t>
            </a:r>
            <a:endParaRPr lang="nl-NL" dirty="0">
              <a:solidFill>
                <a:srgbClr val="292929"/>
              </a:solidFill>
              <a:latin typeface="Abadi Extra Light" panose="020B0204020104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nl-NL" b="0" i="0" dirty="0">
                <a:solidFill>
                  <a:srgbClr val="292929"/>
                </a:solidFill>
                <a:effectLst/>
                <a:latin typeface="Abadi Extra Light" panose="020B0204020104020204" pitchFamily="34" charset="0"/>
              </a:rPr>
              <a:t>Adadelta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nl-NL" b="0" i="0" dirty="0" err="1">
                <a:solidFill>
                  <a:srgbClr val="292929"/>
                </a:solidFill>
                <a:effectLst/>
                <a:latin typeface="Abadi Extra Light" panose="020B0204020104020204" pitchFamily="34" charset="0"/>
              </a:rPr>
              <a:t>RMSprop</a:t>
            </a:r>
            <a:endParaRPr lang="nl-NL" dirty="0">
              <a:solidFill>
                <a:srgbClr val="292929"/>
              </a:solidFill>
              <a:latin typeface="Abadi Extra Light" panose="020B020402010402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48A060D-CC38-459D-A3CC-2235AED3F16D}"/>
              </a:ext>
            </a:extLst>
          </p:cNvPr>
          <p:cNvCxnSpPr>
            <a:cxnSpLocks/>
          </p:cNvCxnSpPr>
          <p:nvPr/>
        </p:nvCxnSpPr>
        <p:spPr>
          <a:xfrm>
            <a:off x="3962400" y="3931920"/>
            <a:ext cx="2357120" cy="1117600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E2B42D8-C672-4B39-97C8-828EF317E7F6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6502400" y="3891280"/>
            <a:ext cx="1859280" cy="1155115"/>
          </a:xfrm>
          <a:prstGeom prst="straightConnector1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08058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A397549-F3B5-4B09-9A34-0A6E4F14C188}"/>
              </a:ext>
            </a:extLst>
          </p:cNvPr>
          <p:cNvSpPr txBox="1"/>
          <p:nvPr/>
        </p:nvSpPr>
        <p:spPr>
          <a:xfrm>
            <a:off x="1209675" y="1138535"/>
            <a:ext cx="95440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3600" dirty="0">
                <a:latin typeface="Daytona Condensed" panose="020B0506030503040204" pitchFamily="34" charset="0"/>
              </a:rPr>
              <a:t>Using </a:t>
            </a:r>
            <a:r>
              <a:rPr lang="nl-NL" sz="3600" dirty="0" err="1">
                <a:latin typeface="Daytona Condensed" panose="020B0506030503040204" pitchFamily="34" charset="0"/>
              </a:rPr>
              <a:t>Keras</a:t>
            </a:r>
            <a:r>
              <a:rPr lang="nl-NL" sz="3600" dirty="0">
                <a:latin typeface="Daytona Condensed" panose="020B0506030503040204" pitchFamily="34" charset="0"/>
              </a:rPr>
              <a:t> </a:t>
            </a:r>
            <a:r>
              <a:rPr lang="nl-NL" sz="3600" dirty="0" err="1">
                <a:latin typeface="Daytona Condensed" panose="020B0506030503040204" pitchFamily="34" charset="0"/>
              </a:rPr>
              <a:t>to</a:t>
            </a:r>
            <a:r>
              <a:rPr lang="nl-NL" sz="3600" dirty="0">
                <a:latin typeface="Daytona Condensed" panose="020B0506030503040204" pitchFamily="34" charset="0"/>
              </a:rPr>
              <a:t> </a:t>
            </a:r>
            <a:r>
              <a:rPr lang="nl-NL" sz="3600" dirty="0" err="1">
                <a:latin typeface="Daytona Condensed" panose="020B0506030503040204" pitchFamily="34" charset="0"/>
              </a:rPr>
              <a:t>Develop</a:t>
            </a:r>
            <a:r>
              <a:rPr lang="nl-NL" sz="3600" dirty="0">
                <a:latin typeface="Daytona Condensed" panose="020B0506030503040204" pitchFamily="34" charset="0"/>
              </a:rPr>
              <a:t> a </a:t>
            </a:r>
            <a:r>
              <a:rPr lang="nl-NL" sz="3600" dirty="0" err="1">
                <a:latin typeface="Daytona Condensed" panose="020B0506030503040204" pitchFamily="34" charset="0"/>
              </a:rPr>
              <a:t>Neural</a:t>
            </a:r>
            <a:r>
              <a:rPr lang="nl-NL" sz="3600" dirty="0">
                <a:latin typeface="Daytona Condensed" panose="020B0506030503040204" pitchFamily="34" charset="0"/>
              </a:rPr>
              <a:t> Network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842F12-BEDB-4066-98DF-A3DF64FF825F}"/>
              </a:ext>
            </a:extLst>
          </p:cNvPr>
          <p:cNvSpPr txBox="1"/>
          <p:nvPr/>
        </p:nvSpPr>
        <p:spPr>
          <a:xfrm>
            <a:off x="993775" y="1818620"/>
            <a:ext cx="108585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Daytona Condensed" panose="020B0506030503040204" pitchFamily="34" charset="0"/>
              </a:rPr>
              <a:t>4. Compile the model</a:t>
            </a:r>
          </a:p>
          <a:p>
            <a:endParaRPr lang="en-US" sz="2000" dirty="0">
              <a:latin typeface="Daytona Condensed" panose="020B0506030503040204" pitchFamily="34" charset="0"/>
            </a:endParaRPr>
          </a:p>
          <a:p>
            <a:r>
              <a:rPr lang="en-US" sz="2000" dirty="0">
                <a:latin typeface="Daytona Condensed" panose="020B0506030503040204" pitchFamily="34" charset="0"/>
              </a:rPr>
              <a:t>How to choose the optimizer?</a:t>
            </a:r>
          </a:p>
          <a:p>
            <a:r>
              <a:rPr lang="en-US" sz="2000" dirty="0">
                <a:latin typeface="Abadi Extra Light" panose="020B0204020104020204" pitchFamily="34" charset="0"/>
              </a:rPr>
              <a:t>Optimizers are used to update weights and biases i.e., the internal parameters of a model to reduce the error. There are 2 categories of optimizers.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80AB1E-5059-4644-957A-A1B8683C69E1}"/>
              </a:ext>
            </a:extLst>
          </p:cNvPr>
          <p:cNvSpPr txBox="1"/>
          <p:nvPr/>
        </p:nvSpPr>
        <p:spPr>
          <a:xfrm>
            <a:off x="7406640" y="3620254"/>
            <a:ext cx="3535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Daytona Condensed" panose="020B0506030503040204" pitchFamily="34" charset="0"/>
              </a:rPr>
              <a:t>Non-adaptive learning algorithms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292339-DF12-44CE-A980-7BFE55A8C4C6}"/>
              </a:ext>
            </a:extLst>
          </p:cNvPr>
          <p:cNvSpPr txBox="1"/>
          <p:nvPr/>
        </p:nvSpPr>
        <p:spPr>
          <a:xfrm>
            <a:off x="1717040" y="3650734"/>
            <a:ext cx="28854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Daytona Condensed" panose="020B0506030503040204" pitchFamily="34" charset="0"/>
              </a:rPr>
              <a:t>Adaptive Learning algorithms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916B520-F80D-4017-B300-F77FDF0153D5}"/>
              </a:ext>
            </a:extLst>
          </p:cNvPr>
          <p:cNvSpPr txBox="1"/>
          <p:nvPr/>
        </p:nvSpPr>
        <p:spPr>
          <a:xfrm>
            <a:off x="1666240" y="4088676"/>
            <a:ext cx="34544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C0C0C"/>
                </a:solidFill>
                <a:effectLst/>
                <a:latin typeface="Abadi Extra Light" panose="020B0204020104020204" pitchFamily="34" charset="0"/>
              </a:rPr>
              <a:t>doesn’t need to set learning rate, just need to initialize the learning rate parameters 0.001  and these adaptive optimization algorithms keep updating learning rates while training the model. </a:t>
            </a:r>
            <a:endParaRPr lang="nl-NL" dirty="0">
              <a:latin typeface="Abadi Extra Light" panose="020B0204020104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D90F8F4-4437-4F50-8EED-1C3A77AD4CBE}"/>
              </a:ext>
            </a:extLst>
          </p:cNvPr>
          <p:cNvSpPr txBox="1"/>
          <p:nvPr/>
        </p:nvSpPr>
        <p:spPr>
          <a:xfrm>
            <a:off x="7396480" y="4074775"/>
            <a:ext cx="40944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C0C0C"/>
                </a:solidFill>
                <a:effectLst/>
                <a:latin typeface="Abadi Extra Light" panose="020B0204020104020204" pitchFamily="34" charset="0"/>
              </a:rPr>
              <a:t>need to set a hyperparameter </a:t>
            </a:r>
            <a:r>
              <a:rPr lang="en-US" b="1" i="0" dirty="0">
                <a:solidFill>
                  <a:srgbClr val="0C0C0C"/>
                </a:solidFill>
                <a:effectLst/>
                <a:latin typeface="Abadi Extra Light" panose="020B0204020104020204" pitchFamily="34" charset="0"/>
              </a:rPr>
              <a:t>learning rate</a:t>
            </a:r>
            <a:r>
              <a:rPr lang="en-US" b="0" i="0" dirty="0">
                <a:solidFill>
                  <a:srgbClr val="0C0C0C"/>
                </a:solidFill>
                <a:effectLst/>
                <a:latin typeface="Abadi Extra Light" panose="020B0204020104020204" pitchFamily="34" charset="0"/>
              </a:rPr>
              <a:t> before training the model. If this learning rate doesn’t give good results, we need to change the learning rates and train the model again</a:t>
            </a:r>
            <a:endParaRPr lang="nl-NL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4211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A397549-F3B5-4B09-9A34-0A6E4F14C188}"/>
              </a:ext>
            </a:extLst>
          </p:cNvPr>
          <p:cNvSpPr txBox="1"/>
          <p:nvPr/>
        </p:nvSpPr>
        <p:spPr>
          <a:xfrm>
            <a:off x="1209675" y="1138535"/>
            <a:ext cx="95440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3600" dirty="0">
                <a:latin typeface="Daytona Condensed" panose="020B0506030503040204" pitchFamily="34" charset="0"/>
              </a:rPr>
              <a:t>Using </a:t>
            </a:r>
            <a:r>
              <a:rPr lang="nl-NL" sz="3600" dirty="0" err="1">
                <a:latin typeface="Daytona Condensed" panose="020B0506030503040204" pitchFamily="34" charset="0"/>
              </a:rPr>
              <a:t>Keras</a:t>
            </a:r>
            <a:r>
              <a:rPr lang="nl-NL" sz="3600" dirty="0">
                <a:latin typeface="Daytona Condensed" panose="020B0506030503040204" pitchFamily="34" charset="0"/>
              </a:rPr>
              <a:t> </a:t>
            </a:r>
            <a:r>
              <a:rPr lang="nl-NL" sz="3600" dirty="0" err="1">
                <a:latin typeface="Daytona Condensed" panose="020B0506030503040204" pitchFamily="34" charset="0"/>
              </a:rPr>
              <a:t>to</a:t>
            </a:r>
            <a:r>
              <a:rPr lang="nl-NL" sz="3600" dirty="0">
                <a:latin typeface="Daytona Condensed" panose="020B0506030503040204" pitchFamily="34" charset="0"/>
              </a:rPr>
              <a:t> </a:t>
            </a:r>
            <a:r>
              <a:rPr lang="nl-NL" sz="3600" dirty="0" err="1">
                <a:latin typeface="Daytona Condensed" panose="020B0506030503040204" pitchFamily="34" charset="0"/>
              </a:rPr>
              <a:t>Develop</a:t>
            </a:r>
            <a:r>
              <a:rPr lang="nl-NL" sz="3600" dirty="0">
                <a:latin typeface="Daytona Condensed" panose="020B0506030503040204" pitchFamily="34" charset="0"/>
              </a:rPr>
              <a:t> a </a:t>
            </a:r>
            <a:r>
              <a:rPr lang="nl-NL" sz="3600" dirty="0" err="1">
                <a:latin typeface="Daytona Condensed" panose="020B0506030503040204" pitchFamily="34" charset="0"/>
              </a:rPr>
              <a:t>Neural</a:t>
            </a:r>
            <a:r>
              <a:rPr lang="nl-NL" sz="3600" dirty="0">
                <a:latin typeface="Daytona Condensed" panose="020B0506030503040204" pitchFamily="34" charset="0"/>
              </a:rPr>
              <a:t> Network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842F12-BEDB-4066-98DF-A3DF64FF825F}"/>
              </a:ext>
            </a:extLst>
          </p:cNvPr>
          <p:cNvSpPr txBox="1"/>
          <p:nvPr/>
        </p:nvSpPr>
        <p:spPr>
          <a:xfrm>
            <a:off x="993775" y="1818620"/>
            <a:ext cx="108585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Daytona Condensed" panose="020B0506030503040204" pitchFamily="34" charset="0"/>
              </a:rPr>
              <a:t>4. Compile the model</a:t>
            </a:r>
          </a:p>
          <a:p>
            <a:endParaRPr lang="en-US" sz="2000" dirty="0">
              <a:latin typeface="Daytona Condensed" panose="020B050603050304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4EA2A3-4DC3-425C-A134-7EE2C0B2918D}"/>
              </a:ext>
            </a:extLst>
          </p:cNvPr>
          <p:cNvSpPr txBox="1"/>
          <p:nvPr/>
        </p:nvSpPr>
        <p:spPr>
          <a:xfrm>
            <a:off x="1137920" y="6384970"/>
            <a:ext cx="110540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400" i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Read More: </a:t>
            </a:r>
            <a:r>
              <a:rPr lang="nl-NL" sz="1400" i="1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Loss</a:t>
            </a:r>
            <a:r>
              <a:rPr lang="nl-NL" sz="1400" i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nl-NL" sz="1400" i="1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Functions</a:t>
            </a:r>
            <a:r>
              <a:rPr lang="nl-NL" sz="1400" i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nl-NL" sz="1400" i="1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</a:t>
            </a:r>
            <a:r>
              <a:rPr lang="nl-NL" sz="1400" i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nl-NL" sz="1400" i="1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Optimization</a:t>
            </a:r>
            <a:r>
              <a:rPr lang="nl-NL" sz="1400" i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nl-NL" sz="1400" i="1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Algorithms</a:t>
            </a:r>
            <a:r>
              <a:rPr lang="nl-NL" sz="1400" i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 </a:t>
            </a:r>
            <a:r>
              <a:rPr lang="nl-NL" sz="1400" i="1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Demystified</a:t>
            </a:r>
            <a:r>
              <a:rPr lang="nl-NL" sz="1400" i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 | </a:t>
            </a:r>
            <a:r>
              <a:rPr lang="nl-NL" sz="1400" i="1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by</a:t>
            </a:r>
            <a:r>
              <a:rPr lang="nl-NL" sz="1400" i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nl-NL" sz="1400" i="1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Apoorva</a:t>
            </a:r>
            <a:r>
              <a:rPr lang="nl-NL" sz="1400" i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nl-NL" sz="1400" i="1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Agrawal</a:t>
            </a:r>
            <a:r>
              <a:rPr lang="nl-NL" sz="1400" i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| Data </a:t>
            </a:r>
            <a:r>
              <a:rPr lang="nl-NL" sz="1400" i="1" dirty="0" err="1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Science</a:t>
            </a:r>
            <a:r>
              <a:rPr lang="nl-NL" sz="1400" i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Group, IITR | Medium</a:t>
            </a:r>
            <a:endParaRPr lang="nl-NL" sz="1400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078DED-8EA1-4F92-B5F1-C11DAF8F9CD2}"/>
              </a:ext>
            </a:extLst>
          </p:cNvPr>
          <p:cNvSpPr txBox="1"/>
          <p:nvPr/>
        </p:nvSpPr>
        <p:spPr>
          <a:xfrm>
            <a:off x="1239520" y="2996198"/>
            <a:ext cx="10160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dirty="0">
                <a:latin typeface="Abadi Extra Light" panose="020B0204020104020204" pitchFamily="34" charset="0"/>
              </a:rPr>
              <a:t>Stochastic Gradient Decent is much faster than the other algorithms but the results produced are far from optimum. Both, </a:t>
            </a:r>
            <a:r>
              <a:rPr lang="en-US" sz="2000" dirty="0" err="1">
                <a:latin typeface="Abadi Extra Light" panose="020B0204020104020204" pitchFamily="34" charset="0"/>
              </a:rPr>
              <a:t>Adagrad</a:t>
            </a:r>
            <a:r>
              <a:rPr lang="en-US" sz="2000" dirty="0">
                <a:latin typeface="Abadi Extra Light" panose="020B0204020104020204" pitchFamily="34" charset="0"/>
              </a:rPr>
              <a:t> and Adam produce better results that SGD, but they are computationally extensive. Adam is slightly faster than </a:t>
            </a:r>
            <a:r>
              <a:rPr lang="en-US" sz="2000" dirty="0" err="1">
                <a:latin typeface="Abadi Extra Light" panose="020B0204020104020204" pitchFamily="34" charset="0"/>
              </a:rPr>
              <a:t>Adagrad</a:t>
            </a:r>
            <a:r>
              <a:rPr lang="en-US" sz="2000" dirty="0">
                <a:latin typeface="Abadi Extra Light" panose="020B0204020104020204" pitchFamily="34" charset="0"/>
              </a:rPr>
              <a:t>. Thus, while using a particular optimization function, one has to make a trade off between more computation power and more optimum results.</a:t>
            </a:r>
            <a:endParaRPr lang="nl-NL" sz="2000" dirty="0">
              <a:latin typeface="Abadi Extra Light" panose="020B02040201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E4DFAF-72E8-403F-B511-A2B025B72D89}"/>
              </a:ext>
            </a:extLst>
          </p:cNvPr>
          <p:cNvSpPr txBox="1"/>
          <p:nvPr/>
        </p:nvSpPr>
        <p:spPr>
          <a:xfrm>
            <a:off x="1219200" y="219785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u="sng" dirty="0">
                <a:latin typeface="Daytona Condensed" panose="020B0506030503040204" pitchFamily="34" charset="0"/>
              </a:rPr>
              <a:t>Choice of the optimizer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AADF3B-41FD-4AD3-9F7E-CD5885E5D982}"/>
              </a:ext>
            </a:extLst>
          </p:cNvPr>
          <p:cNvSpPr txBox="1"/>
          <p:nvPr/>
        </p:nvSpPr>
        <p:spPr>
          <a:xfrm>
            <a:off x="3493770" y="4871760"/>
            <a:ext cx="83585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Daytona Condensed" panose="020B0506030503040204" pitchFamily="34" charset="0"/>
              </a:rPr>
              <a:t>loss=‘</a:t>
            </a:r>
            <a:r>
              <a:rPr lang="en-US" sz="1800" dirty="0" err="1">
                <a:latin typeface="Daytona Condensed" panose="020B0506030503040204" pitchFamily="34" charset="0"/>
              </a:rPr>
              <a:t>mse</a:t>
            </a:r>
            <a:r>
              <a:rPr lang="en-US" sz="1800" dirty="0">
                <a:latin typeface="Daytona Condensed" panose="020B0506030503040204" pitchFamily="34" charset="0"/>
              </a:rPr>
              <a:t>’ , optimizer = ‘</a:t>
            </a:r>
            <a:r>
              <a:rPr lang="en-US" sz="1800" dirty="0" err="1">
                <a:latin typeface="Daytona Condensed" panose="020B0506030503040204" pitchFamily="34" charset="0"/>
              </a:rPr>
              <a:t>rmsprop</a:t>
            </a:r>
            <a:r>
              <a:rPr lang="en-US" sz="1800" dirty="0">
                <a:latin typeface="Daytona Condensed" panose="020B0506030503040204" pitchFamily="34" charset="0"/>
              </a:rPr>
              <a:t>’  , metrics=[‘</a:t>
            </a:r>
            <a:r>
              <a:rPr lang="en-US" sz="1800" dirty="0" err="1">
                <a:latin typeface="Daytona Condensed" panose="020B0506030503040204" pitchFamily="34" charset="0"/>
              </a:rPr>
              <a:t>mae</a:t>
            </a:r>
            <a:r>
              <a:rPr lang="en-US" sz="1800" dirty="0">
                <a:latin typeface="Daytona Condensed" panose="020B0506030503040204" pitchFamily="34" charset="0"/>
              </a:rPr>
              <a:t>’])</a:t>
            </a:r>
          </a:p>
        </p:txBody>
      </p:sp>
    </p:spTree>
    <p:extLst>
      <p:ext uri="{BB962C8B-B14F-4D97-AF65-F5344CB8AC3E}">
        <p14:creationId xmlns:p14="http://schemas.microsoft.com/office/powerpoint/2010/main" val="19422170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A397549-F3B5-4B09-9A34-0A6E4F14C188}"/>
              </a:ext>
            </a:extLst>
          </p:cNvPr>
          <p:cNvSpPr txBox="1"/>
          <p:nvPr/>
        </p:nvSpPr>
        <p:spPr>
          <a:xfrm>
            <a:off x="1209675" y="1138535"/>
            <a:ext cx="95440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3600" dirty="0">
                <a:latin typeface="Daytona Condensed" panose="020B0506030503040204" pitchFamily="34" charset="0"/>
              </a:rPr>
              <a:t>Using </a:t>
            </a:r>
            <a:r>
              <a:rPr lang="nl-NL" sz="3600" dirty="0" err="1">
                <a:latin typeface="Daytona Condensed" panose="020B0506030503040204" pitchFamily="34" charset="0"/>
              </a:rPr>
              <a:t>Keras</a:t>
            </a:r>
            <a:r>
              <a:rPr lang="nl-NL" sz="3600" dirty="0">
                <a:latin typeface="Daytona Condensed" panose="020B0506030503040204" pitchFamily="34" charset="0"/>
              </a:rPr>
              <a:t> </a:t>
            </a:r>
            <a:r>
              <a:rPr lang="nl-NL" sz="3600" dirty="0" err="1">
                <a:latin typeface="Daytona Condensed" panose="020B0506030503040204" pitchFamily="34" charset="0"/>
              </a:rPr>
              <a:t>to</a:t>
            </a:r>
            <a:r>
              <a:rPr lang="nl-NL" sz="3600" dirty="0">
                <a:latin typeface="Daytona Condensed" panose="020B0506030503040204" pitchFamily="34" charset="0"/>
              </a:rPr>
              <a:t> </a:t>
            </a:r>
            <a:r>
              <a:rPr lang="nl-NL" sz="3600" dirty="0" err="1">
                <a:latin typeface="Daytona Condensed" panose="020B0506030503040204" pitchFamily="34" charset="0"/>
              </a:rPr>
              <a:t>Develop</a:t>
            </a:r>
            <a:r>
              <a:rPr lang="nl-NL" sz="3600" dirty="0">
                <a:latin typeface="Daytona Condensed" panose="020B0506030503040204" pitchFamily="34" charset="0"/>
              </a:rPr>
              <a:t> a </a:t>
            </a:r>
            <a:r>
              <a:rPr lang="nl-NL" sz="3600" dirty="0" err="1">
                <a:latin typeface="Daytona Condensed" panose="020B0506030503040204" pitchFamily="34" charset="0"/>
              </a:rPr>
              <a:t>Neural</a:t>
            </a:r>
            <a:r>
              <a:rPr lang="nl-NL" sz="3600" dirty="0">
                <a:latin typeface="Daytona Condensed" panose="020B0506030503040204" pitchFamily="34" charset="0"/>
              </a:rPr>
              <a:t> Network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842F12-BEDB-4066-98DF-A3DF64FF825F}"/>
              </a:ext>
            </a:extLst>
          </p:cNvPr>
          <p:cNvSpPr txBox="1"/>
          <p:nvPr/>
        </p:nvSpPr>
        <p:spPr>
          <a:xfrm>
            <a:off x="1095375" y="2062460"/>
            <a:ext cx="10201275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Daytona Condensed" panose="020B0506030503040204" pitchFamily="34" charset="0"/>
              </a:rPr>
              <a:t>5. fit the model</a:t>
            </a:r>
          </a:p>
          <a:p>
            <a:r>
              <a:rPr lang="en-US" sz="2000" dirty="0">
                <a:latin typeface="Abadi Extra Light" panose="020B0204020104020204" pitchFamily="34" charset="0"/>
              </a:rPr>
              <a:t>X= </a:t>
            </a:r>
            <a:r>
              <a:rPr lang="en-US" sz="2000" dirty="0" err="1">
                <a:latin typeface="Abadi Extra Light" panose="020B0204020104020204" pitchFamily="34" charset="0"/>
              </a:rPr>
              <a:t>dataset.iloc</a:t>
            </a:r>
            <a:r>
              <a:rPr lang="en-US" sz="2000" dirty="0">
                <a:latin typeface="Abadi Extra Light" panose="020B0204020104020204" pitchFamily="34" charset="0"/>
              </a:rPr>
              <a:t>[:,0]</a:t>
            </a:r>
          </a:p>
          <a:p>
            <a:r>
              <a:rPr lang="en-US" sz="2000" dirty="0">
                <a:latin typeface="Abadi Extra Light" panose="020B0204020104020204" pitchFamily="34" charset="0"/>
              </a:rPr>
              <a:t>Y= </a:t>
            </a:r>
            <a:r>
              <a:rPr lang="en-US" sz="2000" dirty="0" err="1">
                <a:latin typeface="Abadi Extra Light" panose="020B0204020104020204" pitchFamily="34" charset="0"/>
              </a:rPr>
              <a:t>dataset.iloc</a:t>
            </a:r>
            <a:r>
              <a:rPr lang="en-US" sz="2000" dirty="0">
                <a:latin typeface="Abadi Extra Light" panose="020B0204020104020204" pitchFamily="34" charset="0"/>
              </a:rPr>
              <a:t>[:,1]</a:t>
            </a:r>
          </a:p>
          <a:p>
            <a:endParaRPr lang="en-US" sz="2000" dirty="0">
              <a:latin typeface="Daytona Condensed" panose="020B0506030503040204" pitchFamily="34" charset="0"/>
            </a:endParaRPr>
          </a:p>
          <a:p>
            <a:endParaRPr lang="en-US" sz="2000" dirty="0">
              <a:latin typeface="Daytona Condensed" panose="020B0506030503040204" pitchFamily="34" charset="0"/>
            </a:endParaRPr>
          </a:p>
          <a:p>
            <a:endParaRPr lang="en-US" sz="2000" dirty="0">
              <a:latin typeface="Daytona Condensed" panose="020B0506030503040204" pitchFamily="34" charset="0"/>
            </a:endParaRPr>
          </a:p>
          <a:p>
            <a:r>
              <a:rPr lang="en-US" sz="2000" dirty="0" err="1">
                <a:latin typeface="Daytona Condensed" panose="020B0506030503040204" pitchFamily="34" charset="0"/>
              </a:rPr>
              <a:t>model.fit</a:t>
            </a:r>
            <a:r>
              <a:rPr lang="en-US" sz="2000" dirty="0">
                <a:latin typeface="Daytona Condensed" panose="020B0506030503040204" pitchFamily="34" charset="0"/>
              </a:rPr>
              <a:t> (X, Y, epochs= 2000, </a:t>
            </a:r>
            <a:r>
              <a:rPr lang="en-US" sz="2000" dirty="0" err="1">
                <a:latin typeface="Daytona Condensed" panose="020B0506030503040204" pitchFamily="34" charset="0"/>
              </a:rPr>
              <a:t>batch_size</a:t>
            </a:r>
            <a:r>
              <a:rPr lang="en-US" sz="2000" dirty="0">
                <a:latin typeface="Daytona Condensed" panose="020B0506030503040204" pitchFamily="34" charset="0"/>
              </a:rPr>
              <a:t>=32, verbose=1)</a:t>
            </a:r>
          </a:p>
          <a:p>
            <a:pPr lvl="1"/>
            <a:endParaRPr lang="en-US" sz="2000" dirty="0">
              <a:latin typeface="Abadi Extra Light" panose="020B0204020104020204" pitchFamily="34" charset="0"/>
            </a:endParaRPr>
          </a:p>
          <a:p>
            <a:r>
              <a:rPr lang="en-US" dirty="0">
                <a:latin typeface="Abadi Extra Light" panose="020B0204020104020204" pitchFamily="34" charset="0"/>
              </a:rPr>
              <a:t>X= input variables</a:t>
            </a:r>
          </a:p>
          <a:p>
            <a:r>
              <a:rPr lang="en-US" dirty="0">
                <a:latin typeface="Abadi Extra Light" panose="020B0204020104020204" pitchFamily="34" charset="0"/>
              </a:rPr>
              <a:t>Y= output variable</a:t>
            </a:r>
          </a:p>
          <a:p>
            <a:r>
              <a:rPr lang="en-US" dirty="0">
                <a:latin typeface="Abadi Extra Light" panose="020B0204020104020204" pitchFamily="34" charset="0"/>
              </a:rPr>
              <a:t>Epochs=no of times, the model sees the entire dataset</a:t>
            </a:r>
          </a:p>
          <a:p>
            <a:r>
              <a:rPr lang="en-US" dirty="0" err="1">
                <a:latin typeface="Abadi Extra Light" panose="020B0204020104020204" pitchFamily="34" charset="0"/>
              </a:rPr>
              <a:t>Batch_size</a:t>
            </a:r>
            <a:r>
              <a:rPr lang="en-US" dirty="0">
                <a:latin typeface="Abadi Extra Light" panose="020B0204020104020204" pitchFamily="34" charset="0"/>
              </a:rPr>
              <a:t>= in one epoch, number of training examples utilized</a:t>
            </a:r>
          </a:p>
          <a:p>
            <a:endParaRPr lang="en-US" sz="2000" dirty="0">
              <a:latin typeface="Abadi Extra Light" panose="020B0204020104020204" pitchFamily="34" charset="0"/>
            </a:endParaRPr>
          </a:p>
          <a:p>
            <a:endParaRPr lang="en-US" sz="2000" dirty="0">
              <a:latin typeface="Abadi Extra Light" panose="020B0204020104020204" pitchFamily="34" charset="0"/>
            </a:endParaRPr>
          </a:p>
          <a:p>
            <a:endParaRPr lang="en-US" sz="2000" dirty="0">
              <a:latin typeface="Abadi Extra Light" panose="020B0204020104020204" pitchFamily="34" charset="0"/>
            </a:endParaRPr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1235F6CC-9408-43D9-9AF7-D9B4A9B096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28141"/>
              </p:ext>
            </p:extLst>
          </p:nvPr>
        </p:nvGraphicFramePr>
        <p:xfrm>
          <a:off x="9051925" y="3405715"/>
          <a:ext cx="2359025" cy="227859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58900">
                  <a:extLst>
                    <a:ext uri="{9D8B030D-6E8A-4147-A177-3AD203B41FA5}">
                      <a16:colId xmlns:a16="http://schemas.microsoft.com/office/drawing/2014/main" val="3253751281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1286652981"/>
                    </a:ext>
                  </a:extLst>
                </a:gridCol>
              </a:tblGrid>
              <a:tr h="512235">
                <a:tc>
                  <a:txBody>
                    <a:bodyPr/>
                    <a:lstStyle/>
                    <a:p>
                      <a:r>
                        <a:rPr lang="nl-NL" dirty="0">
                          <a:latin typeface="Daytona Condensed" panose="020B0506030503040204" pitchFamily="34" charset="0"/>
                        </a:rPr>
                        <a:t>BP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latin typeface="Daytona Condensed" panose="020B0506030503040204" pitchFamily="34" charset="0"/>
                        </a:rPr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7982198"/>
                  </a:ext>
                </a:extLst>
              </a:tr>
              <a:tr h="408363">
                <a:tc>
                  <a:txBody>
                    <a:bodyPr/>
                    <a:lstStyle/>
                    <a:p>
                      <a:r>
                        <a:rPr lang="nl-NL" dirty="0">
                          <a:latin typeface="Daytona Condensed" panose="020B0506030503040204" pitchFamily="34" charset="0"/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latin typeface="Daytona Condensed" panose="020B0506030503040204" pitchFamily="34" charset="0"/>
                        </a:rPr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2279260"/>
                  </a:ext>
                </a:extLst>
              </a:tr>
              <a:tr h="403270">
                <a:tc>
                  <a:txBody>
                    <a:bodyPr/>
                    <a:lstStyle/>
                    <a:p>
                      <a:r>
                        <a:rPr lang="nl-NL" dirty="0">
                          <a:latin typeface="Daytona Condensed" panose="020B0506030503040204" pitchFamily="34" charset="0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latin typeface="Daytona Condensed" panose="020B0506030503040204" pitchFamily="34" charset="0"/>
                        </a:rPr>
                        <a:t>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71829"/>
                  </a:ext>
                </a:extLst>
              </a:tr>
              <a:tr h="442492">
                <a:tc>
                  <a:txBody>
                    <a:bodyPr/>
                    <a:lstStyle/>
                    <a:p>
                      <a:r>
                        <a:rPr lang="nl-NL" dirty="0">
                          <a:latin typeface="Daytona Condensed" panose="020B0506030503040204" pitchFamily="34" charset="0"/>
                        </a:rPr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latin typeface="Daytona Condensed" panose="020B0506030503040204" pitchFamily="34" charset="0"/>
                        </a:rPr>
                        <a:t>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177795"/>
                  </a:ext>
                </a:extLst>
              </a:tr>
              <a:tr h="512235">
                <a:tc>
                  <a:txBody>
                    <a:bodyPr/>
                    <a:lstStyle/>
                    <a:p>
                      <a:r>
                        <a:rPr lang="nl-NL" dirty="0">
                          <a:latin typeface="Daytona Condensed" panose="020B0506030503040204" pitchFamily="34" charset="0"/>
                        </a:rPr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NL" dirty="0">
                          <a:latin typeface="Daytona Condensed" panose="020B0506030503040204" pitchFamily="34" charset="0"/>
                        </a:rPr>
                        <a:t>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0046618"/>
                  </a:ext>
                </a:extLst>
              </a:tr>
            </a:tbl>
          </a:graphicData>
        </a:graphic>
      </p:graphicFrame>
      <p:grpSp>
        <p:nvGrpSpPr>
          <p:cNvPr id="10" name="Group 9">
            <a:extLst>
              <a:ext uri="{FF2B5EF4-FFF2-40B4-BE49-F238E27FC236}">
                <a16:creationId xmlns:a16="http://schemas.microsoft.com/office/drawing/2014/main" id="{B1DC8288-FD5B-435D-9293-A7D6AF34BCCA}"/>
              </a:ext>
            </a:extLst>
          </p:cNvPr>
          <p:cNvGrpSpPr/>
          <p:nvPr/>
        </p:nvGrpSpPr>
        <p:grpSpPr>
          <a:xfrm>
            <a:off x="3068003" y="2905125"/>
            <a:ext cx="7606665" cy="409575"/>
            <a:chOff x="3007043" y="2905125"/>
            <a:chExt cx="7606665" cy="40957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A94E3C9-A164-4C3F-A3C8-2ABB60879A35}"/>
                </a:ext>
              </a:extLst>
            </p:cNvPr>
            <p:cNvCxnSpPr/>
            <p:nvPr/>
          </p:nvCxnSpPr>
          <p:spPr>
            <a:xfrm>
              <a:off x="3007043" y="2905125"/>
              <a:ext cx="7606665" cy="0"/>
            </a:xfrm>
            <a:prstGeom prst="line">
              <a:avLst/>
            </a:prstGeom>
            <a:ln w="1905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316A7B5-F4F4-4C99-A33F-ECEEB5683F8A}"/>
                </a:ext>
              </a:extLst>
            </p:cNvPr>
            <p:cNvCxnSpPr/>
            <p:nvPr/>
          </p:nvCxnSpPr>
          <p:spPr>
            <a:xfrm>
              <a:off x="10610850" y="2914650"/>
              <a:ext cx="0" cy="400050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9E61A38-622B-4A03-8EC2-47361956B0C4}"/>
              </a:ext>
            </a:extLst>
          </p:cNvPr>
          <p:cNvGrpSpPr/>
          <p:nvPr/>
        </p:nvGrpSpPr>
        <p:grpSpPr>
          <a:xfrm>
            <a:off x="3110230" y="2569818"/>
            <a:ext cx="6286500" cy="708714"/>
            <a:chOff x="3028950" y="2569818"/>
            <a:chExt cx="6286500" cy="708714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A43F8D18-7429-4B80-AAED-8368D76FEC04}"/>
                </a:ext>
              </a:extLst>
            </p:cNvPr>
            <p:cNvCxnSpPr/>
            <p:nvPr/>
          </p:nvCxnSpPr>
          <p:spPr>
            <a:xfrm>
              <a:off x="3028950" y="2571750"/>
              <a:ext cx="6286500" cy="0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A6BD210-8E8E-434F-9D73-A80B71151481}"/>
                </a:ext>
              </a:extLst>
            </p:cNvPr>
            <p:cNvCxnSpPr/>
            <p:nvPr/>
          </p:nvCxnSpPr>
          <p:spPr>
            <a:xfrm>
              <a:off x="9305925" y="2569818"/>
              <a:ext cx="0" cy="708714"/>
            </a:xfrm>
            <a:prstGeom prst="straightConnector1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5E37F41-1C07-4338-9E2E-513B00ED9394}"/>
              </a:ext>
            </a:extLst>
          </p:cNvPr>
          <p:cNvSpPr txBox="1"/>
          <p:nvPr/>
        </p:nvSpPr>
        <p:spPr>
          <a:xfrm>
            <a:off x="4476750" y="2219325"/>
            <a:ext cx="276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>
                <a:latin typeface="Abadi Extra Light" panose="020B0204020104020204" pitchFamily="34" charset="0"/>
              </a:rPr>
              <a:t>All</a:t>
            </a:r>
            <a:r>
              <a:rPr lang="nl-NL" dirty="0">
                <a:latin typeface="Abadi Extra Light" panose="020B0204020104020204" pitchFamily="34" charset="0"/>
              </a:rPr>
              <a:t> </a:t>
            </a:r>
            <a:r>
              <a:rPr lang="nl-NL" dirty="0" err="1">
                <a:latin typeface="Abadi Extra Light" panose="020B0204020104020204" pitchFamily="34" charset="0"/>
              </a:rPr>
              <a:t>rows</a:t>
            </a:r>
            <a:r>
              <a:rPr lang="nl-NL" dirty="0">
                <a:latin typeface="Abadi Extra Light" panose="020B0204020104020204" pitchFamily="34" charset="0"/>
              </a:rPr>
              <a:t>, first column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F6ED78-20BC-4C56-995D-BCC3135EF170}"/>
              </a:ext>
            </a:extLst>
          </p:cNvPr>
          <p:cNvSpPr txBox="1"/>
          <p:nvPr/>
        </p:nvSpPr>
        <p:spPr>
          <a:xfrm>
            <a:off x="4486275" y="2581275"/>
            <a:ext cx="2762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>
                <a:latin typeface="Abadi Extra Light" panose="020B0204020104020204" pitchFamily="34" charset="0"/>
              </a:rPr>
              <a:t>All</a:t>
            </a:r>
            <a:r>
              <a:rPr lang="nl-NL" dirty="0">
                <a:latin typeface="Abadi Extra Light" panose="020B0204020104020204" pitchFamily="34" charset="0"/>
              </a:rPr>
              <a:t> </a:t>
            </a:r>
            <a:r>
              <a:rPr lang="nl-NL" dirty="0" err="1">
                <a:latin typeface="Abadi Extra Light" panose="020B0204020104020204" pitchFamily="34" charset="0"/>
              </a:rPr>
              <a:t>rows</a:t>
            </a:r>
            <a:r>
              <a:rPr lang="nl-NL" dirty="0">
                <a:latin typeface="Abadi Extra Light" panose="020B0204020104020204" pitchFamily="34" charset="0"/>
              </a:rPr>
              <a:t>, second column</a:t>
            </a:r>
          </a:p>
        </p:txBody>
      </p:sp>
    </p:spTree>
    <p:extLst>
      <p:ext uri="{BB962C8B-B14F-4D97-AF65-F5344CB8AC3E}">
        <p14:creationId xmlns:p14="http://schemas.microsoft.com/office/powerpoint/2010/main" val="17485742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1547A-090A-45AC-A35D-3B09955BB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560" y="1858520"/>
            <a:ext cx="10972320" cy="3977280"/>
          </a:xfrm>
        </p:spPr>
        <p:txBody>
          <a:bodyPr/>
          <a:lstStyle/>
          <a:p>
            <a:pPr marL="108000" indent="0">
              <a:buNone/>
            </a:pPr>
            <a:r>
              <a:rPr lang="en-US" sz="2400" dirty="0">
                <a:latin typeface="Daytona Condensed" panose="020B0506030503040204" pitchFamily="34" charset="0"/>
              </a:rPr>
              <a:t>6. Calculate the accuracy</a:t>
            </a:r>
          </a:p>
          <a:p>
            <a:pPr marL="108000" indent="0">
              <a:buNone/>
            </a:pPr>
            <a:r>
              <a:rPr lang="en-US" sz="2400" dirty="0">
                <a:latin typeface="Daytona Condensed" panose="020B0506030503040204" pitchFamily="34" charset="0"/>
              </a:rPr>
              <a:t>7. Plot learning curves</a:t>
            </a:r>
          </a:p>
          <a:p>
            <a:endParaRPr lang="nl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8E97ED-A313-42AD-BD1E-53FA440FA459}"/>
              </a:ext>
            </a:extLst>
          </p:cNvPr>
          <p:cNvSpPr txBox="1"/>
          <p:nvPr/>
        </p:nvSpPr>
        <p:spPr>
          <a:xfrm>
            <a:off x="965835" y="975975"/>
            <a:ext cx="95440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3600" dirty="0">
                <a:latin typeface="Daytona Condensed" panose="020B0506030503040204" pitchFamily="34" charset="0"/>
              </a:rPr>
              <a:t>Using </a:t>
            </a:r>
            <a:r>
              <a:rPr lang="nl-NL" sz="3600" dirty="0" err="1">
                <a:latin typeface="Daytona Condensed" panose="020B0506030503040204" pitchFamily="34" charset="0"/>
              </a:rPr>
              <a:t>Keras</a:t>
            </a:r>
            <a:r>
              <a:rPr lang="nl-NL" sz="3600" dirty="0">
                <a:latin typeface="Daytona Condensed" panose="020B0506030503040204" pitchFamily="34" charset="0"/>
              </a:rPr>
              <a:t> </a:t>
            </a:r>
            <a:r>
              <a:rPr lang="nl-NL" sz="3600" dirty="0" err="1">
                <a:latin typeface="Daytona Condensed" panose="020B0506030503040204" pitchFamily="34" charset="0"/>
              </a:rPr>
              <a:t>to</a:t>
            </a:r>
            <a:r>
              <a:rPr lang="nl-NL" sz="3600" dirty="0">
                <a:latin typeface="Daytona Condensed" panose="020B0506030503040204" pitchFamily="34" charset="0"/>
              </a:rPr>
              <a:t> </a:t>
            </a:r>
            <a:r>
              <a:rPr lang="nl-NL" sz="3600" dirty="0" err="1">
                <a:latin typeface="Daytona Condensed" panose="020B0506030503040204" pitchFamily="34" charset="0"/>
              </a:rPr>
              <a:t>Develop</a:t>
            </a:r>
            <a:r>
              <a:rPr lang="nl-NL" sz="3600" dirty="0">
                <a:latin typeface="Daytona Condensed" panose="020B0506030503040204" pitchFamily="34" charset="0"/>
              </a:rPr>
              <a:t> a </a:t>
            </a:r>
            <a:r>
              <a:rPr lang="nl-NL" sz="3600" dirty="0" err="1">
                <a:latin typeface="Daytona Condensed" panose="020B0506030503040204" pitchFamily="34" charset="0"/>
              </a:rPr>
              <a:t>Neural</a:t>
            </a:r>
            <a:r>
              <a:rPr lang="nl-NL" sz="3600" dirty="0">
                <a:latin typeface="Daytona Condensed" panose="020B0506030503040204" pitchFamily="34" charset="0"/>
              </a:rPr>
              <a:t> Network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27D6239F-8124-48AC-A22C-7D3E0A3C1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409" y="3314634"/>
            <a:ext cx="3923383" cy="2782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16FAEFD5-BDF5-404B-A572-43B4BF6CE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152" y="3189234"/>
            <a:ext cx="4022534" cy="2852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356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F4500-9317-4105-8805-041BD6BC7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3200" y="2539240"/>
            <a:ext cx="9621520" cy="1870200"/>
          </a:xfrm>
        </p:spPr>
        <p:txBody>
          <a:bodyPr/>
          <a:lstStyle/>
          <a:p>
            <a:pPr marL="108000" indent="0">
              <a:buNone/>
            </a:pPr>
            <a:r>
              <a:rPr lang="en-US" sz="4000" dirty="0">
                <a:latin typeface="Daytona Condensed" panose="020B0506030503040204" pitchFamily="34" charset="0"/>
              </a:rPr>
              <a:t>What is different, if the Functional approach is used to build a NN?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0638964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A397549-F3B5-4B09-9A34-0A6E4F14C188}"/>
              </a:ext>
            </a:extLst>
          </p:cNvPr>
          <p:cNvSpPr txBox="1"/>
          <p:nvPr/>
        </p:nvSpPr>
        <p:spPr>
          <a:xfrm>
            <a:off x="1087755" y="996295"/>
            <a:ext cx="95440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3600" dirty="0">
                <a:latin typeface="Daytona Condensed" panose="020B0506030503040204" pitchFamily="34" charset="0"/>
              </a:rPr>
              <a:t>Using </a:t>
            </a:r>
            <a:r>
              <a:rPr lang="nl-NL" sz="3600" dirty="0" err="1">
                <a:latin typeface="Daytona Condensed" panose="020B0506030503040204" pitchFamily="34" charset="0"/>
              </a:rPr>
              <a:t>Keras</a:t>
            </a:r>
            <a:r>
              <a:rPr lang="nl-NL" sz="3600" dirty="0">
                <a:latin typeface="Daytona Condensed" panose="020B0506030503040204" pitchFamily="34" charset="0"/>
              </a:rPr>
              <a:t> </a:t>
            </a:r>
            <a:r>
              <a:rPr lang="nl-NL" sz="3600" dirty="0" err="1">
                <a:latin typeface="Daytona Condensed" panose="020B0506030503040204" pitchFamily="34" charset="0"/>
              </a:rPr>
              <a:t>to</a:t>
            </a:r>
            <a:r>
              <a:rPr lang="nl-NL" sz="3600" dirty="0">
                <a:latin typeface="Daytona Condensed" panose="020B0506030503040204" pitchFamily="34" charset="0"/>
              </a:rPr>
              <a:t> </a:t>
            </a:r>
            <a:r>
              <a:rPr lang="nl-NL" sz="3600" dirty="0" err="1">
                <a:latin typeface="Daytona Condensed" panose="020B0506030503040204" pitchFamily="34" charset="0"/>
              </a:rPr>
              <a:t>Develop</a:t>
            </a:r>
            <a:r>
              <a:rPr lang="nl-NL" sz="3600" dirty="0">
                <a:latin typeface="Daytona Condensed" panose="020B0506030503040204" pitchFamily="34" charset="0"/>
              </a:rPr>
              <a:t> a </a:t>
            </a:r>
            <a:r>
              <a:rPr lang="nl-NL" sz="3600" dirty="0" err="1">
                <a:latin typeface="Daytona Condensed" panose="020B0506030503040204" pitchFamily="34" charset="0"/>
              </a:rPr>
              <a:t>Neural</a:t>
            </a:r>
            <a:r>
              <a:rPr lang="nl-NL" sz="3600" dirty="0">
                <a:latin typeface="Daytona Condensed" panose="020B0506030503040204" pitchFamily="34" charset="0"/>
              </a:rPr>
              <a:t> Network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842F12-BEDB-4066-98DF-A3DF64FF825F}"/>
              </a:ext>
            </a:extLst>
          </p:cNvPr>
          <p:cNvSpPr txBox="1"/>
          <p:nvPr/>
        </p:nvSpPr>
        <p:spPr>
          <a:xfrm>
            <a:off x="1186816" y="1903046"/>
            <a:ext cx="6882108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Daytona Condensed" panose="020B0506030503040204" pitchFamily="34" charset="0"/>
              </a:rPr>
              <a:t>What is different, if Functional approach is used?</a:t>
            </a:r>
          </a:p>
          <a:p>
            <a:pPr lvl="1"/>
            <a:endParaRPr lang="en-US" sz="2000" dirty="0">
              <a:latin typeface="Daytona Condensed" panose="020B0506030503040204" pitchFamily="34" charset="0"/>
            </a:endParaRPr>
          </a:p>
          <a:p>
            <a:r>
              <a:rPr lang="en-US" sz="2000" dirty="0">
                <a:latin typeface="Abadi Extra Light" panose="020B0204020104020204" pitchFamily="34" charset="0"/>
              </a:rPr>
              <a:t>Let’s consider a multi-layer network</a:t>
            </a:r>
          </a:p>
          <a:p>
            <a:endParaRPr lang="en-US" sz="2000" dirty="0">
              <a:latin typeface="Abadi Extra Light" panose="020B0204020104020204" pitchFamily="34" charset="0"/>
            </a:endParaRPr>
          </a:p>
          <a:p>
            <a:r>
              <a:rPr lang="en-US" sz="2000" dirty="0">
                <a:latin typeface="Abadi Extra Light" panose="020B0204020104020204" pitchFamily="34" charset="0"/>
              </a:rPr>
              <a:t>10 inputs</a:t>
            </a:r>
          </a:p>
          <a:p>
            <a:r>
              <a:rPr lang="en-US" sz="2000" dirty="0">
                <a:latin typeface="Abadi Extra Light" panose="020B0204020104020204" pitchFamily="34" charset="0"/>
              </a:rPr>
              <a:t>32 neurons in the hidden layer</a:t>
            </a:r>
          </a:p>
          <a:p>
            <a:r>
              <a:rPr lang="en-US" sz="2000" dirty="0">
                <a:latin typeface="Abadi Extra Light" panose="020B0204020104020204" pitchFamily="34" charset="0"/>
              </a:rPr>
              <a:t>2 neurons in the output layer</a:t>
            </a:r>
          </a:p>
          <a:p>
            <a:endParaRPr lang="en-US" sz="2000" dirty="0">
              <a:latin typeface="Abadi Extra Light" panose="020B0204020104020204" pitchFamily="34" charset="0"/>
            </a:endParaRPr>
          </a:p>
          <a:p>
            <a:endParaRPr lang="en-US" sz="2000" dirty="0">
              <a:latin typeface="Abadi Extra Light" panose="020B0204020104020204" pitchFamily="34" charset="0"/>
            </a:endParaRPr>
          </a:p>
          <a:p>
            <a:endParaRPr lang="en-US" sz="2000" dirty="0">
              <a:latin typeface="Abadi Extra Light" panose="020B0204020104020204" pitchFamily="34" charset="0"/>
            </a:endParaRPr>
          </a:p>
          <a:p>
            <a:endParaRPr lang="en-US" sz="2000" dirty="0">
              <a:latin typeface="Abadi Extra Light" panose="020B0204020104020204" pitchFamily="34" charset="0"/>
            </a:endParaRPr>
          </a:p>
          <a:p>
            <a:endParaRPr lang="en-US" sz="2000" dirty="0">
              <a:latin typeface="Abadi Extra Light" panose="020B0204020104020204" pitchFamily="34" charset="0"/>
            </a:endParaRPr>
          </a:p>
          <a:p>
            <a:endParaRPr lang="en-US" sz="2000" dirty="0">
              <a:latin typeface="Abadi Extra Light" panose="020B0204020104020204" pitchFamily="34" charset="0"/>
            </a:endParaRPr>
          </a:p>
          <a:p>
            <a:endParaRPr lang="en-US" sz="2000" dirty="0">
              <a:latin typeface="Abadi Extra Light" panose="020B0204020104020204" pitchFamily="3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B5FF87C-B1D9-42EC-AEF6-B61361F9D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8094" y="2397760"/>
            <a:ext cx="4878866" cy="4135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96230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A397549-F3B5-4B09-9A34-0A6E4F14C188}"/>
              </a:ext>
            </a:extLst>
          </p:cNvPr>
          <p:cNvSpPr txBox="1"/>
          <p:nvPr/>
        </p:nvSpPr>
        <p:spPr>
          <a:xfrm>
            <a:off x="1209675" y="1138535"/>
            <a:ext cx="95440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3600" dirty="0">
                <a:latin typeface="Daytona Condensed" panose="020B0506030503040204" pitchFamily="34" charset="0"/>
              </a:rPr>
              <a:t>Using </a:t>
            </a:r>
            <a:r>
              <a:rPr lang="nl-NL" sz="3600" dirty="0" err="1">
                <a:latin typeface="Daytona Condensed" panose="020B0506030503040204" pitchFamily="34" charset="0"/>
              </a:rPr>
              <a:t>Keras</a:t>
            </a:r>
            <a:r>
              <a:rPr lang="nl-NL" sz="3600" dirty="0">
                <a:latin typeface="Daytona Condensed" panose="020B0506030503040204" pitchFamily="34" charset="0"/>
              </a:rPr>
              <a:t> </a:t>
            </a:r>
            <a:r>
              <a:rPr lang="nl-NL" sz="3600" dirty="0" err="1">
                <a:latin typeface="Daytona Condensed" panose="020B0506030503040204" pitchFamily="34" charset="0"/>
              </a:rPr>
              <a:t>to</a:t>
            </a:r>
            <a:r>
              <a:rPr lang="nl-NL" sz="3600" dirty="0">
                <a:latin typeface="Daytona Condensed" panose="020B0506030503040204" pitchFamily="34" charset="0"/>
              </a:rPr>
              <a:t> </a:t>
            </a:r>
            <a:r>
              <a:rPr lang="nl-NL" sz="3600" dirty="0" err="1">
                <a:latin typeface="Daytona Condensed" panose="020B0506030503040204" pitchFamily="34" charset="0"/>
              </a:rPr>
              <a:t>Develop</a:t>
            </a:r>
            <a:r>
              <a:rPr lang="nl-NL" sz="3600" dirty="0">
                <a:latin typeface="Daytona Condensed" panose="020B0506030503040204" pitchFamily="34" charset="0"/>
              </a:rPr>
              <a:t> a </a:t>
            </a:r>
            <a:r>
              <a:rPr lang="nl-NL" sz="3600" dirty="0" err="1">
                <a:latin typeface="Daytona Condensed" panose="020B0506030503040204" pitchFamily="34" charset="0"/>
              </a:rPr>
              <a:t>Neural</a:t>
            </a:r>
            <a:r>
              <a:rPr lang="nl-NL" sz="3600" dirty="0">
                <a:latin typeface="Daytona Condensed" panose="020B0506030503040204" pitchFamily="34" charset="0"/>
              </a:rPr>
              <a:t> Network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B5FF87C-B1D9-42EC-AEF6-B61361F9D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128" y="1778000"/>
            <a:ext cx="4531232" cy="3840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842F12-BEDB-4066-98DF-A3DF64FF825F}"/>
              </a:ext>
            </a:extLst>
          </p:cNvPr>
          <p:cNvSpPr txBox="1"/>
          <p:nvPr/>
        </p:nvSpPr>
        <p:spPr>
          <a:xfrm>
            <a:off x="1186816" y="1903046"/>
            <a:ext cx="688210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Daytona Condensed" panose="020B0506030503040204" pitchFamily="34" charset="0"/>
              </a:rPr>
              <a:t>Using Sequential Approach</a:t>
            </a:r>
          </a:p>
          <a:p>
            <a:r>
              <a:rPr lang="en-US" sz="2000" dirty="0">
                <a:latin typeface="Abadi Extra Light" panose="020B0204020104020204" pitchFamily="34" charset="0"/>
              </a:rPr>
              <a:t>We can initialize a sequential model using </a:t>
            </a:r>
            <a:r>
              <a:rPr lang="en-US" sz="2000" dirty="0" err="1">
                <a:latin typeface="Abadi Extra Light" panose="020B0204020104020204" pitchFamily="34" charset="0"/>
              </a:rPr>
              <a:t>tf.keras.Sequential</a:t>
            </a:r>
            <a:r>
              <a:rPr lang="en-US" sz="2000" dirty="0">
                <a:latin typeface="Abadi Extra Light" panose="020B0204020104020204" pitchFamily="34" charset="0"/>
              </a:rPr>
              <a:t>. </a:t>
            </a:r>
          </a:p>
          <a:p>
            <a:endParaRPr lang="en-US" sz="2000" dirty="0">
              <a:latin typeface="Abadi Extra Light" panose="020B0204020104020204" pitchFamily="34" charset="0"/>
            </a:endParaRPr>
          </a:p>
          <a:p>
            <a:r>
              <a:rPr lang="en-US" sz="2000" dirty="0">
                <a:latin typeface="Abadi Extra Light" panose="020B0204020104020204" pitchFamily="34" charset="0"/>
              </a:rPr>
              <a:t>From here, we have two options</a:t>
            </a:r>
          </a:p>
          <a:p>
            <a:pPr marL="457200" indent="-457200">
              <a:buAutoNum type="arabicPeriod"/>
            </a:pPr>
            <a:r>
              <a:rPr lang="en-US" sz="2000" b="0" i="0" dirty="0">
                <a:solidFill>
                  <a:srgbClr val="292929"/>
                </a:solidFill>
                <a:effectLst/>
                <a:latin typeface="Daytona Condensed" panose="020B0506030503040204" pitchFamily="34" charset="0"/>
              </a:rPr>
              <a:t>Define the model at the same time</a:t>
            </a:r>
          </a:p>
          <a:p>
            <a:pPr marL="457200" indent="-457200">
              <a:buAutoNum type="arabicPeriod"/>
            </a:pPr>
            <a:endParaRPr lang="en-US" sz="2000" dirty="0">
              <a:solidFill>
                <a:srgbClr val="292929"/>
              </a:solidFill>
              <a:latin typeface="charter"/>
            </a:endParaRPr>
          </a:p>
          <a:p>
            <a:pPr marL="457200" indent="-457200">
              <a:buAutoNum type="arabicPeriod"/>
            </a:pPr>
            <a:endParaRPr lang="en-US" sz="2000" dirty="0">
              <a:solidFill>
                <a:srgbClr val="292929"/>
              </a:solidFill>
              <a:latin typeface="charter"/>
            </a:endParaRPr>
          </a:p>
          <a:p>
            <a:pPr marL="457200" indent="-457200">
              <a:buAutoNum type="arabicPeriod"/>
            </a:pPr>
            <a:endParaRPr lang="en-US" sz="2000" dirty="0">
              <a:solidFill>
                <a:srgbClr val="292929"/>
              </a:solidFill>
              <a:latin typeface="charter"/>
            </a:endParaRPr>
          </a:p>
          <a:p>
            <a:pPr marL="457200" indent="-457200">
              <a:buAutoNum type="arabicPeriod"/>
            </a:pPr>
            <a:endParaRPr lang="en-US" sz="2000" dirty="0">
              <a:solidFill>
                <a:srgbClr val="292929"/>
              </a:solidFill>
              <a:latin typeface="charter"/>
            </a:endParaRPr>
          </a:p>
          <a:p>
            <a:pPr marL="457200" indent="-457200">
              <a:buAutoNum type="arabicPeriod"/>
            </a:pPr>
            <a:endParaRPr lang="en-US" sz="2000" dirty="0">
              <a:solidFill>
                <a:srgbClr val="292929"/>
              </a:solidFill>
              <a:latin typeface="charter"/>
            </a:endParaRPr>
          </a:p>
          <a:p>
            <a:pPr marL="457200" indent="-457200">
              <a:buAutoNum type="arabicPeriod"/>
            </a:pPr>
            <a:r>
              <a:rPr lang="en-US" sz="2000" dirty="0">
                <a:latin typeface="Daytona Condensed" panose="020B0506030503040204" pitchFamily="34" charset="0"/>
              </a:rPr>
              <a:t>Add layers to the model as we go using the .add method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270DB2-DA2C-4607-970F-38261732EAA0}"/>
              </a:ext>
            </a:extLst>
          </p:cNvPr>
          <p:cNvSpPr txBox="1"/>
          <p:nvPr/>
        </p:nvSpPr>
        <p:spPr>
          <a:xfrm>
            <a:off x="1239520" y="3646438"/>
            <a:ext cx="563880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nl-NL" b="0" i="0" dirty="0">
                <a:solidFill>
                  <a:srgbClr val="292929"/>
                </a:solidFill>
                <a:effectLst/>
                <a:latin typeface="Daytona Condensed" panose="020B0506030503040204" pitchFamily="34" charset="0"/>
              </a:rPr>
              <a:t>model = </a:t>
            </a:r>
            <a:r>
              <a:rPr lang="nl-NL" b="0" i="0" dirty="0" err="1">
                <a:solidFill>
                  <a:srgbClr val="292929"/>
                </a:solidFill>
                <a:effectLst/>
                <a:latin typeface="Daytona Condensed" panose="020B0506030503040204" pitchFamily="34" charset="0"/>
              </a:rPr>
              <a:t>tf.keras.Sequential</a:t>
            </a:r>
            <a:r>
              <a:rPr lang="nl-NL" b="0" i="0" dirty="0">
                <a:solidFill>
                  <a:srgbClr val="292929"/>
                </a:solidFill>
                <a:effectLst/>
                <a:latin typeface="Daytona Condensed" panose="020B0506030503040204" pitchFamily="34" charset="0"/>
              </a:rPr>
              <a:t>([</a:t>
            </a:r>
            <a:br>
              <a:rPr lang="nl-NL" dirty="0">
                <a:latin typeface="Daytona Condensed" panose="020B0506030503040204" pitchFamily="34" charset="0"/>
              </a:rPr>
            </a:br>
            <a:r>
              <a:rPr lang="nl-NL" b="0" i="0" dirty="0" err="1">
                <a:solidFill>
                  <a:srgbClr val="292929"/>
                </a:solidFill>
                <a:effectLst/>
                <a:latin typeface="Daytona Condensed" panose="020B0506030503040204" pitchFamily="34" charset="0"/>
              </a:rPr>
              <a:t>tf.keras.layers.Dense</a:t>
            </a:r>
            <a:r>
              <a:rPr lang="nl-NL" b="0" i="0" dirty="0">
                <a:solidFill>
                  <a:srgbClr val="292929"/>
                </a:solidFill>
                <a:effectLst/>
                <a:latin typeface="Daytona Condensed" panose="020B0506030503040204" pitchFamily="34" charset="0"/>
              </a:rPr>
              <a:t>(32, </a:t>
            </a:r>
            <a:r>
              <a:rPr lang="nl-NL" b="0" i="0" dirty="0" err="1">
                <a:solidFill>
                  <a:srgbClr val="292929"/>
                </a:solidFill>
                <a:effectLst/>
                <a:latin typeface="Daytona Condensed" panose="020B0506030503040204" pitchFamily="34" charset="0"/>
              </a:rPr>
              <a:t>input_shape</a:t>
            </a:r>
            <a:r>
              <a:rPr lang="nl-NL" b="0" i="0" dirty="0">
                <a:solidFill>
                  <a:srgbClr val="292929"/>
                </a:solidFill>
                <a:effectLst/>
                <a:latin typeface="Daytona Condensed" panose="020B0506030503040204" pitchFamily="34" charset="0"/>
              </a:rPr>
              <a:t>=(10,), </a:t>
            </a:r>
            <a:r>
              <a:rPr lang="nl-NL" b="0" i="0" dirty="0" err="1">
                <a:solidFill>
                  <a:srgbClr val="292929"/>
                </a:solidFill>
                <a:effectLst/>
                <a:latin typeface="Daytona Condensed" panose="020B0506030503040204" pitchFamily="34" charset="0"/>
              </a:rPr>
              <a:t>activation</a:t>
            </a:r>
            <a:r>
              <a:rPr lang="nl-NL" b="0" i="0" dirty="0">
                <a:solidFill>
                  <a:srgbClr val="292929"/>
                </a:solidFill>
                <a:effectLst/>
                <a:latin typeface="Daytona Condensed" panose="020B0506030503040204" pitchFamily="34" charset="0"/>
              </a:rPr>
              <a:t>='</a:t>
            </a:r>
            <a:r>
              <a:rPr lang="nl-NL" b="0" i="0" dirty="0" err="1">
                <a:solidFill>
                  <a:srgbClr val="292929"/>
                </a:solidFill>
                <a:effectLst/>
                <a:latin typeface="Daytona Condensed" panose="020B0506030503040204" pitchFamily="34" charset="0"/>
              </a:rPr>
              <a:t>relu</a:t>
            </a:r>
            <a:r>
              <a:rPr lang="nl-NL" b="0" i="0" dirty="0">
                <a:solidFill>
                  <a:srgbClr val="292929"/>
                </a:solidFill>
                <a:effectLst/>
                <a:latin typeface="Daytona Condensed" panose="020B0506030503040204" pitchFamily="34" charset="0"/>
              </a:rPr>
              <a:t>'),</a:t>
            </a:r>
            <a:br>
              <a:rPr lang="nl-NL" dirty="0">
                <a:latin typeface="Daytona Condensed" panose="020B0506030503040204" pitchFamily="34" charset="0"/>
              </a:rPr>
            </a:br>
            <a:r>
              <a:rPr lang="nl-NL" b="0" i="0" dirty="0" err="1">
                <a:solidFill>
                  <a:srgbClr val="292929"/>
                </a:solidFill>
                <a:effectLst/>
                <a:latin typeface="Daytona Condensed" panose="020B0506030503040204" pitchFamily="34" charset="0"/>
              </a:rPr>
              <a:t>tf.keras.layers.Dense</a:t>
            </a:r>
            <a:r>
              <a:rPr lang="nl-NL" b="0" i="0" dirty="0">
                <a:solidFill>
                  <a:srgbClr val="292929"/>
                </a:solidFill>
                <a:effectLst/>
                <a:latin typeface="Daytona Condensed" panose="020B0506030503040204" pitchFamily="34" charset="0"/>
              </a:rPr>
              <a:t>(2, </a:t>
            </a:r>
            <a:r>
              <a:rPr lang="nl-NL" b="0" i="0" dirty="0" err="1">
                <a:solidFill>
                  <a:srgbClr val="292929"/>
                </a:solidFill>
                <a:effectLst/>
                <a:latin typeface="Daytona Condensed" panose="020B0506030503040204" pitchFamily="34" charset="0"/>
              </a:rPr>
              <a:t>activation</a:t>
            </a:r>
            <a:r>
              <a:rPr lang="nl-NL" b="0" i="0" dirty="0">
                <a:solidFill>
                  <a:srgbClr val="292929"/>
                </a:solidFill>
                <a:effectLst/>
                <a:latin typeface="Daytona Condensed" panose="020B0506030503040204" pitchFamily="34" charset="0"/>
              </a:rPr>
              <a:t>='</a:t>
            </a:r>
            <a:r>
              <a:rPr lang="nl-NL" b="0" i="0" dirty="0" err="1">
                <a:solidFill>
                  <a:srgbClr val="292929"/>
                </a:solidFill>
                <a:effectLst/>
                <a:latin typeface="Daytona Condensed" panose="020B0506030503040204" pitchFamily="34" charset="0"/>
              </a:rPr>
              <a:t>softmax</a:t>
            </a:r>
            <a:r>
              <a:rPr lang="nl-NL" b="0" i="0" dirty="0">
                <a:solidFill>
                  <a:srgbClr val="292929"/>
                </a:solidFill>
                <a:effectLst/>
                <a:latin typeface="Daytona Condensed" panose="020B0506030503040204" pitchFamily="34" charset="0"/>
              </a:rPr>
              <a:t>’)])</a:t>
            </a:r>
            <a:endParaRPr lang="nl-NL" dirty="0">
              <a:latin typeface="Daytona Condensed" panose="020B0506030503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DE5215-268E-4C73-8E99-61585D0977D1}"/>
              </a:ext>
            </a:extLst>
          </p:cNvPr>
          <p:cNvSpPr txBox="1"/>
          <p:nvPr/>
        </p:nvSpPr>
        <p:spPr>
          <a:xfrm>
            <a:off x="1239520" y="5399316"/>
            <a:ext cx="687832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nl-NL" b="0" i="0" dirty="0">
                <a:solidFill>
                  <a:srgbClr val="292929"/>
                </a:solidFill>
                <a:effectLst/>
                <a:latin typeface="Daytona Condensed" panose="020B0506030503040204" pitchFamily="34" charset="0"/>
              </a:rPr>
              <a:t>model = </a:t>
            </a:r>
            <a:r>
              <a:rPr lang="nl-NL" b="0" i="0" dirty="0" err="1">
                <a:solidFill>
                  <a:srgbClr val="292929"/>
                </a:solidFill>
                <a:effectLst/>
                <a:latin typeface="Daytona Condensed" panose="020B0506030503040204" pitchFamily="34" charset="0"/>
              </a:rPr>
              <a:t>tf.keras.Sequential</a:t>
            </a:r>
            <a:r>
              <a:rPr lang="nl-NL" b="0" i="0" dirty="0">
                <a:solidFill>
                  <a:srgbClr val="292929"/>
                </a:solidFill>
                <a:effectLst/>
                <a:latin typeface="Daytona Condensed" panose="020B0506030503040204" pitchFamily="34" charset="0"/>
              </a:rPr>
              <a:t>()</a:t>
            </a:r>
            <a:br>
              <a:rPr lang="nl-NL" dirty="0">
                <a:latin typeface="Daytona Condensed" panose="020B0506030503040204" pitchFamily="34" charset="0"/>
              </a:rPr>
            </a:br>
            <a:r>
              <a:rPr lang="nl-NL" b="0" i="0" dirty="0" err="1">
                <a:solidFill>
                  <a:srgbClr val="292929"/>
                </a:solidFill>
                <a:effectLst/>
                <a:latin typeface="Daytona Condensed" panose="020B0506030503040204" pitchFamily="34" charset="0"/>
              </a:rPr>
              <a:t>model.add</a:t>
            </a:r>
            <a:r>
              <a:rPr lang="nl-NL" b="0" i="0" dirty="0">
                <a:solidFill>
                  <a:srgbClr val="292929"/>
                </a:solidFill>
                <a:effectLst/>
                <a:latin typeface="Daytona Condensed" panose="020B0506030503040204" pitchFamily="34" charset="0"/>
              </a:rPr>
              <a:t>(</a:t>
            </a:r>
            <a:r>
              <a:rPr lang="nl-NL" b="0" i="0" dirty="0" err="1">
                <a:solidFill>
                  <a:srgbClr val="292929"/>
                </a:solidFill>
                <a:effectLst/>
                <a:latin typeface="Daytona Condensed" panose="020B0506030503040204" pitchFamily="34" charset="0"/>
              </a:rPr>
              <a:t>tf.keras.layers.Dense</a:t>
            </a:r>
            <a:r>
              <a:rPr lang="nl-NL" b="0" i="0" dirty="0">
                <a:solidFill>
                  <a:srgbClr val="292929"/>
                </a:solidFill>
                <a:effectLst/>
                <a:latin typeface="Daytona Condensed" panose="020B0506030503040204" pitchFamily="34" charset="0"/>
              </a:rPr>
              <a:t>(32, </a:t>
            </a:r>
            <a:r>
              <a:rPr lang="nl-NL" b="0" i="0" dirty="0" err="1">
                <a:solidFill>
                  <a:srgbClr val="292929"/>
                </a:solidFill>
                <a:effectLst/>
                <a:latin typeface="Daytona Condensed" panose="020B0506030503040204" pitchFamily="34" charset="0"/>
              </a:rPr>
              <a:t>input_shape</a:t>
            </a:r>
            <a:r>
              <a:rPr lang="nl-NL" b="0" i="0" dirty="0">
                <a:solidFill>
                  <a:srgbClr val="292929"/>
                </a:solidFill>
                <a:effectLst/>
                <a:latin typeface="Daytona Condensed" panose="020B0506030503040204" pitchFamily="34" charset="0"/>
              </a:rPr>
              <a:t>=(10,), </a:t>
            </a:r>
            <a:r>
              <a:rPr lang="nl-NL" b="0" i="0" dirty="0" err="1">
                <a:solidFill>
                  <a:srgbClr val="292929"/>
                </a:solidFill>
                <a:effectLst/>
                <a:latin typeface="Daytona Condensed" panose="020B0506030503040204" pitchFamily="34" charset="0"/>
              </a:rPr>
              <a:t>activation</a:t>
            </a:r>
            <a:r>
              <a:rPr lang="nl-NL" b="0" i="0" dirty="0">
                <a:solidFill>
                  <a:srgbClr val="292929"/>
                </a:solidFill>
                <a:effectLst/>
                <a:latin typeface="Daytona Condensed" panose="020B0506030503040204" pitchFamily="34" charset="0"/>
              </a:rPr>
              <a:t>='</a:t>
            </a:r>
            <a:r>
              <a:rPr lang="nl-NL" b="0" i="0" dirty="0" err="1">
                <a:solidFill>
                  <a:srgbClr val="292929"/>
                </a:solidFill>
                <a:effectLst/>
                <a:latin typeface="Daytona Condensed" panose="020B0506030503040204" pitchFamily="34" charset="0"/>
              </a:rPr>
              <a:t>relu</a:t>
            </a:r>
            <a:r>
              <a:rPr lang="nl-NL" b="0" i="0" dirty="0">
                <a:solidFill>
                  <a:srgbClr val="292929"/>
                </a:solidFill>
                <a:effectLst/>
                <a:latin typeface="Daytona Condensed" panose="020B0506030503040204" pitchFamily="34" charset="0"/>
              </a:rPr>
              <a:t>')</a:t>
            </a:r>
            <a:br>
              <a:rPr lang="nl-NL" dirty="0">
                <a:latin typeface="Daytona Condensed" panose="020B0506030503040204" pitchFamily="34" charset="0"/>
              </a:rPr>
            </a:br>
            <a:r>
              <a:rPr lang="nl-NL" b="0" i="0" dirty="0" err="1">
                <a:solidFill>
                  <a:srgbClr val="292929"/>
                </a:solidFill>
                <a:effectLst/>
                <a:latin typeface="Daytona Condensed" panose="020B0506030503040204" pitchFamily="34" charset="0"/>
              </a:rPr>
              <a:t>model.add</a:t>
            </a:r>
            <a:r>
              <a:rPr lang="nl-NL" b="0" i="0" dirty="0">
                <a:solidFill>
                  <a:srgbClr val="292929"/>
                </a:solidFill>
                <a:effectLst/>
                <a:latin typeface="Daytona Condensed" panose="020B0506030503040204" pitchFamily="34" charset="0"/>
              </a:rPr>
              <a:t>(</a:t>
            </a:r>
            <a:r>
              <a:rPr lang="nl-NL" b="0" i="0" dirty="0" err="1">
                <a:solidFill>
                  <a:srgbClr val="292929"/>
                </a:solidFill>
                <a:effectLst/>
                <a:latin typeface="Daytona Condensed" panose="020B0506030503040204" pitchFamily="34" charset="0"/>
              </a:rPr>
              <a:t>tf.keras.layers.Dense</a:t>
            </a:r>
            <a:r>
              <a:rPr lang="nl-NL" b="0" i="0" dirty="0">
                <a:solidFill>
                  <a:srgbClr val="292929"/>
                </a:solidFill>
                <a:effectLst/>
                <a:latin typeface="Daytona Condensed" panose="020B0506030503040204" pitchFamily="34" charset="0"/>
              </a:rPr>
              <a:t>(2, </a:t>
            </a:r>
            <a:r>
              <a:rPr lang="nl-NL" b="0" i="0" dirty="0" err="1">
                <a:solidFill>
                  <a:srgbClr val="292929"/>
                </a:solidFill>
                <a:effectLst/>
                <a:latin typeface="Daytona Condensed" panose="020B0506030503040204" pitchFamily="34" charset="0"/>
              </a:rPr>
              <a:t>activation</a:t>
            </a:r>
            <a:r>
              <a:rPr lang="nl-NL" b="0" i="0" dirty="0">
                <a:solidFill>
                  <a:srgbClr val="292929"/>
                </a:solidFill>
                <a:effectLst/>
                <a:latin typeface="Daytona Condensed" panose="020B0506030503040204" pitchFamily="34" charset="0"/>
              </a:rPr>
              <a:t>='</a:t>
            </a:r>
            <a:r>
              <a:rPr lang="nl-NL" b="0" i="0" dirty="0" err="1">
                <a:solidFill>
                  <a:srgbClr val="292929"/>
                </a:solidFill>
                <a:effectLst/>
                <a:latin typeface="Daytona Condensed" panose="020B0506030503040204" pitchFamily="34" charset="0"/>
              </a:rPr>
              <a:t>softmax</a:t>
            </a:r>
            <a:r>
              <a:rPr lang="nl-NL" b="0" i="0" dirty="0">
                <a:solidFill>
                  <a:srgbClr val="292929"/>
                </a:solidFill>
                <a:effectLst/>
                <a:latin typeface="Daytona Condensed" panose="020B0506030503040204" pitchFamily="34" charset="0"/>
              </a:rPr>
              <a:t>'))</a:t>
            </a:r>
            <a:endParaRPr lang="nl-NL" dirty="0">
              <a:latin typeface="Daytona Condensed" panose="020B0506030503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925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F166F-8FBC-489B-A6E5-F716C7D3E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9800" y="609481"/>
            <a:ext cx="7543800" cy="664516"/>
          </a:xfrm>
        </p:spPr>
        <p:txBody>
          <a:bodyPr/>
          <a:lstStyle/>
          <a:p>
            <a:pPr algn="ctr"/>
            <a:r>
              <a:rPr lang="nl-NL" dirty="0">
                <a:latin typeface="Bahnschrift SemiBold" panose="020B0502040204020203" pitchFamily="34" charset="0"/>
              </a:rPr>
              <a:t> Neuron &amp; </a:t>
            </a:r>
            <a:r>
              <a:rPr lang="nl-NL" dirty="0" err="1">
                <a:latin typeface="Bahnschrift SemiBold" panose="020B0502040204020203" pitchFamily="34" charset="0"/>
              </a:rPr>
              <a:t>Artificial</a:t>
            </a:r>
            <a:r>
              <a:rPr lang="nl-NL" dirty="0">
                <a:latin typeface="Bahnschrift SemiBold" panose="020B0502040204020203" pitchFamily="34" charset="0"/>
              </a:rPr>
              <a:t> Neuron</a:t>
            </a:r>
          </a:p>
        </p:txBody>
      </p:sp>
      <p:pic>
        <p:nvPicPr>
          <p:cNvPr id="4" name="Picture 3" descr="A picture containing text, map&#10;&#10;Description automatically generated">
            <a:extLst>
              <a:ext uri="{FF2B5EF4-FFF2-40B4-BE49-F238E27FC236}">
                <a16:creationId xmlns:a16="http://schemas.microsoft.com/office/drawing/2014/main" id="{776405F4-42F2-4575-9260-83C7EA9566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011"/>
          <a:stretch/>
        </p:blipFill>
        <p:spPr>
          <a:xfrm>
            <a:off x="2263740" y="1460696"/>
            <a:ext cx="8137133" cy="523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3143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A397549-F3B5-4B09-9A34-0A6E4F14C188}"/>
              </a:ext>
            </a:extLst>
          </p:cNvPr>
          <p:cNvSpPr txBox="1"/>
          <p:nvPr/>
        </p:nvSpPr>
        <p:spPr>
          <a:xfrm>
            <a:off x="1026795" y="1077575"/>
            <a:ext cx="95440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3600" dirty="0">
                <a:latin typeface="Daytona Condensed" panose="020B0506030503040204" pitchFamily="34" charset="0"/>
              </a:rPr>
              <a:t>Using </a:t>
            </a:r>
            <a:r>
              <a:rPr lang="nl-NL" sz="3600" dirty="0" err="1">
                <a:latin typeface="Daytona Condensed" panose="020B0506030503040204" pitchFamily="34" charset="0"/>
              </a:rPr>
              <a:t>Keras</a:t>
            </a:r>
            <a:r>
              <a:rPr lang="nl-NL" sz="3600" dirty="0">
                <a:latin typeface="Daytona Condensed" panose="020B0506030503040204" pitchFamily="34" charset="0"/>
              </a:rPr>
              <a:t> </a:t>
            </a:r>
            <a:r>
              <a:rPr lang="nl-NL" sz="3600" dirty="0" err="1">
                <a:latin typeface="Daytona Condensed" panose="020B0506030503040204" pitchFamily="34" charset="0"/>
              </a:rPr>
              <a:t>to</a:t>
            </a:r>
            <a:r>
              <a:rPr lang="nl-NL" sz="3600" dirty="0">
                <a:latin typeface="Daytona Condensed" panose="020B0506030503040204" pitchFamily="34" charset="0"/>
              </a:rPr>
              <a:t> </a:t>
            </a:r>
            <a:r>
              <a:rPr lang="nl-NL" sz="3600" dirty="0" err="1">
                <a:latin typeface="Daytona Condensed" panose="020B0506030503040204" pitchFamily="34" charset="0"/>
              </a:rPr>
              <a:t>Develop</a:t>
            </a:r>
            <a:r>
              <a:rPr lang="nl-NL" sz="3600" dirty="0">
                <a:latin typeface="Daytona Condensed" panose="020B0506030503040204" pitchFamily="34" charset="0"/>
              </a:rPr>
              <a:t> a </a:t>
            </a:r>
            <a:r>
              <a:rPr lang="nl-NL" sz="3600" dirty="0" err="1">
                <a:latin typeface="Daytona Condensed" panose="020B0506030503040204" pitchFamily="34" charset="0"/>
              </a:rPr>
              <a:t>Neural</a:t>
            </a:r>
            <a:r>
              <a:rPr lang="nl-NL" sz="3600" dirty="0">
                <a:latin typeface="Daytona Condensed" panose="020B0506030503040204" pitchFamily="34" charset="0"/>
              </a:rPr>
              <a:t> Network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B5FF87C-B1D9-42EC-AEF6-B61361F9D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9328" y="1981200"/>
            <a:ext cx="4531232" cy="3840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1842F12-BEDB-4066-98DF-A3DF64FF825F}"/>
              </a:ext>
            </a:extLst>
          </p:cNvPr>
          <p:cNvSpPr txBox="1"/>
          <p:nvPr/>
        </p:nvSpPr>
        <p:spPr>
          <a:xfrm>
            <a:off x="1003936" y="1770966"/>
            <a:ext cx="6882108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Daytona Condensed" panose="020B0506030503040204" pitchFamily="34" charset="0"/>
              </a:rPr>
              <a:t>Using Functional Approach</a:t>
            </a:r>
          </a:p>
          <a:p>
            <a:r>
              <a:rPr lang="en-US" dirty="0">
                <a:latin typeface="Abadi Extra Light" panose="020B0204020104020204" pitchFamily="34" charset="0"/>
              </a:rPr>
              <a:t>Rather than initializing a class as the starting block of the model, begin by defining the input(s) and layers. After this, set the input and output layers using the Model class, like so: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A7C0D9-DD98-4196-828A-9AF06D35F7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9040" y="3458585"/>
            <a:ext cx="6187440" cy="2657735"/>
          </a:xfrm>
          <a:prstGeom prst="rect">
            <a:avLst/>
          </a:pr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altLang="nl-NL" dirty="0">
                <a:solidFill>
                  <a:srgbClr val="292929"/>
                </a:solidFill>
                <a:latin typeface="Abadi Extra Light" panose="020B0204020104020204" pitchFamily="34" charset="0"/>
              </a:rPr>
              <a:t>#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Abadi Extra Light" panose="020B0204020104020204" pitchFamily="34" charset="0"/>
              </a:rPr>
              <a:t> 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Abadi Extra Light" panose="020B0204020104020204" pitchFamily="34" charset="0"/>
              </a:rPr>
              <a:t>define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Abadi Extra Light" panose="020B0204020104020204" pitchFamily="34" charset="0"/>
              </a:rPr>
              <a:t> 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Abadi Extra Light" panose="020B0204020104020204" pitchFamily="34" charset="0"/>
              </a:rPr>
              <a:t>the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Abadi Extra Light" panose="020B0204020104020204" pitchFamily="34" charset="0"/>
              </a:rPr>
              <a:t> input 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Abadi Extra Light" panose="020B0204020104020204" pitchFamily="34" charset="0"/>
              </a:rPr>
              <a:t>layer</a:t>
            </a:r>
            <a:b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Abadi Extra Light" panose="020B0204020104020204" pitchFamily="34" charset="0"/>
              </a:rPr>
            </a:b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Abadi Extra Light" panose="020B0204020104020204" pitchFamily="34" charset="0"/>
              </a:rPr>
              <a:t>input_tensor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Abadi Extra Light" panose="020B0204020104020204" pitchFamily="34" charset="0"/>
              </a:rPr>
              <a:t> = 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Abadi Extra Light" panose="020B0204020104020204" pitchFamily="34" charset="0"/>
              </a:rPr>
              <a:t>tf.keras.layers.Input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Abadi Extra Light" panose="020B0204020104020204" pitchFamily="34" charset="0"/>
              </a:rPr>
              <a:t>(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Abadi Extra Light" panose="020B0204020104020204" pitchFamily="34" charset="0"/>
              </a:rPr>
              <a:t>shape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Abadi Extra Light" panose="020B0204020104020204" pitchFamily="34" charset="0"/>
              </a:rPr>
              <a:t>=(10,), 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Abadi Extra Light" panose="020B0204020104020204" pitchFamily="34" charset="0"/>
              </a:rPr>
              <a:t>dtype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Abadi Extra Light" panose="020B0204020104020204" pitchFamily="34" charset="0"/>
              </a:rPr>
              <a:t>='int32’)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NL" b="0" i="0" u="none" strike="noStrike" cap="none" normalizeH="0" baseline="0" dirty="0">
              <a:ln>
                <a:noFill/>
              </a:ln>
              <a:solidFill>
                <a:srgbClr val="292929"/>
              </a:solidFill>
              <a:effectLst/>
              <a:latin typeface="Abadi Extra Light" panose="020B02040201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Abadi Extra Light" panose="020B0204020104020204" pitchFamily="34" charset="0"/>
              </a:rPr>
              <a:t># setup 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Abadi Extra Light" panose="020B0204020104020204" pitchFamily="34" charset="0"/>
              </a:rPr>
              <a:t>network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Abadi Extra Light" panose="020B0204020104020204" pitchFamily="34" charset="0"/>
              </a:rPr>
              <a:t> 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Abadi Extra Light" panose="020B0204020104020204" pitchFamily="34" charset="0"/>
              </a:rPr>
              <a:t>layers</a:t>
            </a:r>
            <a:b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Abadi Extra Light" panose="020B0204020104020204" pitchFamily="34" charset="0"/>
              </a:rPr>
            </a:b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Abadi Extra Light" panose="020B0204020104020204" pitchFamily="34" charset="0"/>
              </a:rPr>
              <a:t>x = 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Abadi Extra Light" panose="020B0204020104020204" pitchFamily="34" charset="0"/>
              </a:rPr>
              <a:t>tf.keras.layers.Dense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Abadi Extra Light" panose="020B0204020104020204" pitchFamily="34" charset="0"/>
              </a:rPr>
              <a:t>(32, 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Abadi Extra Light" panose="020B0204020104020204" pitchFamily="34" charset="0"/>
              </a:rPr>
              <a:t>activation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Abadi Extra Light" panose="020B0204020104020204" pitchFamily="34" charset="0"/>
              </a:rPr>
              <a:t>='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Abadi Extra Light" panose="020B0204020104020204" pitchFamily="34" charset="0"/>
              </a:rPr>
              <a:t>relu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Abadi Extra Light" panose="020B0204020104020204" pitchFamily="34" charset="0"/>
              </a:rPr>
              <a:t>')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Daytona Condensed" panose="020B0506030503040204" pitchFamily="34" charset="0"/>
              </a:rPr>
              <a:t>(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Daytona Condensed" panose="020B0506030503040204" pitchFamily="34" charset="0"/>
              </a:rPr>
              <a:t>input_tensor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Daytona Condensed" panose="020B0506030503040204" pitchFamily="34" charset="0"/>
              </a:rPr>
              <a:t>)</a:t>
            </a:r>
            <a:b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Abadi Extra Light" panose="020B0204020104020204" pitchFamily="34" charset="0"/>
              </a:rPr>
            </a:b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Abadi Extra Light" panose="020B0204020104020204" pitchFamily="34" charset="0"/>
              </a:rPr>
              <a:t>y = 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Abadi Extra Light" panose="020B0204020104020204" pitchFamily="34" charset="0"/>
              </a:rPr>
              <a:t>tf.keras.layers.Dense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Abadi Extra Light" panose="020B0204020104020204" pitchFamily="34" charset="0"/>
              </a:rPr>
              <a:t>(2, 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Abadi Extra Light" panose="020B0204020104020204" pitchFamily="34" charset="0"/>
              </a:rPr>
              <a:t>activation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Abadi Extra Light" panose="020B0204020104020204" pitchFamily="34" charset="0"/>
              </a:rPr>
              <a:t>='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Abadi Extra Light" panose="020B0204020104020204" pitchFamily="34" charset="0"/>
              </a:rPr>
              <a:t>softmax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Abadi Extra Light" panose="020B0204020104020204" pitchFamily="34" charset="0"/>
              </a:rPr>
              <a:t>')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Daytona Condensed" panose="020B0506030503040204" pitchFamily="34" charset="0"/>
              </a:rPr>
              <a:t>(x)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NL" b="0" i="0" u="none" strike="noStrike" cap="none" normalizeH="0" baseline="0" dirty="0">
              <a:ln>
                <a:noFill/>
              </a:ln>
              <a:solidFill>
                <a:srgbClr val="292929"/>
              </a:solidFill>
              <a:effectLst/>
              <a:latin typeface="Abadi Extra Light" panose="020B02040201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Abadi Extra Light" panose="020B0204020104020204" pitchFamily="34" charset="0"/>
              </a:rPr>
              <a:t># 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Abadi Extra Light" panose="020B0204020104020204" pitchFamily="34" charset="0"/>
              </a:rPr>
              <a:t>create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Abadi Extra Light" panose="020B0204020104020204" pitchFamily="34" charset="0"/>
              </a:rPr>
              <a:t> 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Abadi Extra Light" panose="020B0204020104020204" pitchFamily="34" charset="0"/>
              </a:rPr>
              <a:t>the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Abadi Extra Light" panose="020B0204020104020204" pitchFamily="34" charset="0"/>
              </a:rPr>
              <a:t> model, 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Abadi Extra Light" panose="020B0204020104020204" pitchFamily="34" charset="0"/>
              </a:rPr>
              <a:t>specifying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Abadi Extra Light" panose="020B0204020104020204" pitchFamily="34" charset="0"/>
              </a:rPr>
              <a:t> input 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Abadi Extra Light" panose="020B0204020104020204" pitchFamily="34" charset="0"/>
              </a:rPr>
              <a:t>and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Abadi Extra Light" panose="020B0204020104020204" pitchFamily="34" charset="0"/>
              </a:rPr>
              <a:t> output tensors</a:t>
            </a:r>
            <a:b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Abadi Extra Light" panose="020B0204020104020204" pitchFamily="34" charset="0"/>
              </a:rPr>
            </a:b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Abadi Extra Light" panose="020B0204020104020204" pitchFamily="34" charset="0"/>
              </a:rPr>
              <a:t>model = 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Abadi Extra Light" panose="020B0204020104020204" pitchFamily="34" charset="0"/>
              </a:rPr>
              <a:t>tf.keras.Model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Abadi Extra Light" panose="020B0204020104020204" pitchFamily="34" charset="0"/>
              </a:rPr>
              <a:t>(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Abadi Extra Light" panose="020B0204020104020204" pitchFamily="34" charset="0"/>
              </a:rPr>
              <a:t>inputs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Abadi Extra Light" panose="020B0204020104020204" pitchFamily="34" charset="0"/>
              </a:rPr>
              <a:t>=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Abadi Extra Light" panose="020B0204020104020204" pitchFamily="34" charset="0"/>
              </a:rPr>
              <a:t>input_tensor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Abadi Extra Light" panose="020B0204020104020204" pitchFamily="34" charset="0"/>
              </a:rPr>
              <a:t>, </a:t>
            </a:r>
            <a:r>
              <a:rPr kumimoji="0" lang="nl-NL" altLang="nl-NL" b="0" i="0" u="none" strike="noStrike" cap="none" normalizeH="0" baseline="0" dirty="0" err="1">
                <a:ln>
                  <a:noFill/>
                </a:ln>
                <a:solidFill>
                  <a:srgbClr val="292929"/>
                </a:solidFill>
                <a:effectLst/>
                <a:latin typeface="Abadi Extra Light" panose="020B0204020104020204" pitchFamily="34" charset="0"/>
              </a:rPr>
              <a:t>outputs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rgbClr val="292929"/>
                </a:solidFill>
                <a:effectLst/>
                <a:latin typeface="Abadi Extra Light" panose="020B0204020104020204" pitchFamily="34" charset="0"/>
              </a:rPr>
              <a:t>=y)</a:t>
            </a:r>
            <a:r>
              <a:rPr kumimoji="0" lang="nl-NL" altLang="nl-N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 Extra Light" panose="020B0204020104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164434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6CC83-A0AE-46DE-B1E5-CC585D6ED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922" y="571551"/>
            <a:ext cx="3798013" cy="1144800"/>
          </a:xfrm>
        </p:spPr>
        <p:txBody>
          <a:bodyPr/>
          <a:lstStyle/>
          <a:p>
            <a:r>
              <a:rPr lang="nl-NL" sz="3600" dirty="0">
                <a:solidFill>
                  <a:schemeClr val="tx2"/>
                </a:solidFill>
                <a:latin typeface="Daytona Condensed" panose="020B0506030503040204" pitchFamily="34" charset="0"/>
              </a:rPr>
              <a:t>An </a:t>
            </a:r>
            <a:r>
              <a:rPr lang="nl-NL" sz="3600" dirty="0" err="1">
                <a:solidFill>
                  <a:schemeClr val="tx2"/>
                </a:solidFill>
                <a:latin typeface="Daytona Condensed" panose="020B0506030503040204" pitchFamily="34" charset="0"/>
              </a:rPr>
              <a:t>illustration</a:t>
            </a:r>
            <a:endParaRPr lang="nl-NL" sz="3600" dirty="0">
              <a:solidFill>
                <a:schemeClr val="tx2"/>
              </a:solidFill>
              <a:latin typeface="Daytona Condensed" panose="020B050603050304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F9ECDC-FCD3-44DC-A0E8-015F235668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6659" y="1274819"/>
            <a:ext cx="6388305" cy="4923280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A4048970-BC6D-40A2-BA9E-011BE29ECD0D}"/>
              </a:ext>
            </a:extLst>
          </p:cNvPr>
          <p:cNvSpPr txBox="1">
            <a:spLocks/>
          </p:cNvSpPr>
          <p:nvPr/>
        </p:nvSpPr>
        <p:spPr>
          <a:xfrm>
            <a:off x="7859731" y="2018494"/>
            <a:ext cx="3798013" cy="1144800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Daytona Condensed" panose="020B0506030503040204" pitchFamily="34" charset="0"/>
              </a:rPr>
              <a:t>Layers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Daytona Condensed" panose="020B0506030503040204" pitchFamily="34" charset="0"/>
              </a:rPr>
              <a:t> are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Daytona Condensed" panose="020B0506030503040204" pitchFamily="34" charset="0"/>
              </a:rPr>
              <a:t>chained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Daytona Condensed" panose="020B0506030503040204" pitchFamily="34" charset="0"/>
              </a:rPr>
              <a:t>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Daytona Condensed" panose="020B0506030503040204" pitchFamily="34" charset="0"/>
              </a:rPr>
              <a:t>together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Daytona Condensed" panose="020B0506030503040204" pitchFamily="34" charset="0"/>
              </a:rPr>
              <a:t>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Daytona Condensed" panose="020B0506030503040204" pitchFamily="34" charset="0"/>
              </a:rPr>
              <a:t>mapping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Daytona Condensed" panose="020B0506030503040204" pitchFamily="34" charset="0"/>
              </a:rPr>
              <a:t>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Daytona Condensed" panose="020B0506030503040204" pitchFamily="34" charset="0"/>
              </a:rPr>
              <a:t>the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Daytona Condensed" panose="020B0506030503040204" pitchFamily="34" charset="0"/>
              </a:rPr>
              <a:t> input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Daytona Condensed" panose="020B0506030503040204" pitchFamily="34" charset="0"/>
              </a:rPr>
              <a:t>to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Daytona Condensed" panose="020B0506030503040204" pitchFamily="34" charset="0"/>
              </a:rPr>
              <a:t>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Daytona Condensed" panose="020B0506030503040204" pitchFamily="34" charset="0"/>
              </a:rPr>
              <a:t>prediction</a:t>
            </a:r>
            <a:endParaRPr kumimoji="0" lang="nl-NL" sz="24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Daytona Condensed" panose="020B0506030503040204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4F71798-F1D7-4E7A-8F5C-519B5FC29A6A}"/>
              </a:ext>
            </a:extLst>
          </p:cNvPr>
          <p:cNvSpPr txBox="1">
            <a:spLocks/>
          </p:cNvSpPr>
          <p:nvPr/>
        </p:nvSpPr>
        <p:spPr>
          <a:xfrm>
            <a:off x="8393987" y="4986013"/>
            <a:ext cx="3798013" cy="1144800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Daytona Condensed" panose="020B0506030503040204" pitchFamily="34" charset="0"/>
              </a:rPr>
              <a:t>Predictions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Daytona Condensed" panose="020B0506030503040204" pitchFamily="34" charset="0"/>
              </a:rPr>
              <a:t>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Daytona Condensed" panose="020B0506030503040204" pitchFamily="34" charset="0"/>
              </a:rPr>
              <a:t>and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Daytona Condensed" panose="020B0506030503040204" pitchFamily="34" charset="0"/>
              </a:rPr>
              <a:t>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Daytona Condensed" panose="020B0506030503040204" pitchFamily="34" charset="0"/>
              </a:rPr>
              <a:t>true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Daytona Condensed" panose="020B0506030503040204" pitchFamily="34" charset="0"/>
              </a:rPr>
              <a:t> targets are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Daytona Condensed" panose="020B0506030503040204" pitchFamily="34" charset="0"/>
              </a:rPr>
              <a:t>compared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Daytona Condensed" panose="020B0506030503040204" pitchFamily="34" charset="0"/>
              </a:rPr>
              <a:t>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Daytona Condensed" panose="020B0506030503040204" pitchFamily="34" charset="0"/>
              </a:rPr>
              <a:t>to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Daytona Condensed" panose="020B0506030503040204" pitchFamily="34" charset="0"/>
              </a:rPr>
              <a:t> produce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Daytona Condensed" panose="020B0506030503040204" pitchFamily="34" charset="0"/>
              </a:rPr>
              <a:t>the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Daytona Condensed" panose="020B0506030503040204" pitchFamily="34" charset="0"/>
              </a:rPr>
              <a:t>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Daytona Condensed" panose="020B0506030503040204" pitchFamily="34" charset="0"/>
              </a:rPr>
              <a:t>loss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Daytona Condensed" panose="020B0506030503040204" pitchFamily="34" charset="0"/>
              </a:rPr>
              <a:t>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Daytona Condensed" panose="020B0506030503040204" pitchFamily="34" charset="0"/>
              </a:rPr>
              <a:t>value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Daytona Condensed" panose="020B0506030503040204" pitchFamily="34" charset="0"/>
              </a:rPr>
              <a:t>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Daytona Condensed" panose="020B0506030503040204" pitchFamily="34" charset="0"/>
              </a:rPr>
              <a:t>by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Daytona Condensed" panose="020B0506030503040204" pitchFamily="34" charset="0"/>
              </a:rPr>
              <a:t>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Daytona Condensed" panose="020B0506030503040204" pitchFamily="34" charset="0"/>
              </a:rPr>
              <a:t>the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Daytona Condensed" panose="020B0506030503040204" pitchFamily="34" charset="0"/>
              </a:rPr>
              <a:t>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Daytona Condensed" panose="020B0506030503040204" pitchFamily="34" charset="0"/>
              </a:rPr>
              <a:t>loss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Daytona Condensed" panose="020B0506030503040204" pitchFamily="34" charset="0"/>
              </a:rPr>
              <a:t>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Daytona Condensed" panose="020B0506030503040204" pitchFamily="34" charset="0"/>
              </a:rPr>
              <a:t>function</a:t>
            </a:r>
            <a:endParaRPr kumimoji="0" lang="nl-NL" sz="24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Daytona Condensed" panose="020B0506030503040204" pitchFamily="34" charset="0"/>
            </a:endParaRPr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40957FA6-531B-471F-AE26-6E69BD518DAB}"/>
              </a:ext>
            </a:extLst>
          </p:cNvPr>
          <p:cNvSpPr/>
          <p:nvPr/>
        </p:nvSpPr>
        <p:spPr>
          <a:xfrm>
            <a:off x="7438490" y="2260315"/>
            <a:ext cx="308225" cy="1304818"/>
          </a:xfrm>
          <a:prstGeom prst="rightBrace">
            <a:avLst/>
          </a:prstGeom>
          <a:solidFill>
            <a:schemeClr val="bg1"/>
          </a:solidFill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B8B54AA-B976-4550-A210-9834D12A91A1}"/>
              </a:ext>
            </a:extLst>
          </p:cNvPr>
          <p:cNvSpPr txBox="1">
            <a:spLocks/>
          </p:cNvSpPr>
          <p:nvPr/>
        </p:nvSpPr>
        <p:spPr>
          <a:xfrm>
            <a:off x="1035978" y="5477460"/>
            <a:ext cx="3798013" cy="1144800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Daytona Condensed" panose="020B0506030503040204" pitchFamily="34" charset="0"/>
              </a:rPr>
              <a:t>Optimizers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Daytona Condensed" panose="020B0506030503040204" pitchFamily="34" charset="0"/>
              </a:rPr>
              <a:t>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Daytona Condensed" panose="020B0506030503040204" pitchFamily="34" charset="0"/>
              </a:rPr>
              <a:t>use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Daytona Condensed" panose="020B0506030503040204" pitchFamily="34" charset="0"/>
              </a:rPr>
              <a:t>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Daytona Condensed" panose="020B0506030503040204" pitchFamily="34" charset="0"/>
              </a:rPr>
              <a:t>loss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Daytona Condensed" panose="020B0506030503040204" pitchFamily="34" charset="0"/>
              </a:rPr>
              <a:t>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Daytona Condensed" panose="020B0506030503040204" pitchFamily="34" charset="0"/>
              </a:rPr>
              <a:t>value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Daytona Condensed" panose="020B0506030503040204" pitchFamily="34" charset="0"/>
              </a:rPr>
              <a:t>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Daytona Condensed" panose="020B0506030503040204" pitchFamily="34" charset="0"/>
              </a:rPr>
              <a:t>to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Daytona Condensed" panose="020B0506030503040204" pitchFamily="34" charset="0"/>
              </a:rPr>
              <a:t> update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Daytona Condensed" panose="020B0506030503040204" pitchFamily="34" charset="0"/>
              </a:rPr>
              <a:t>the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Daytona Condensed" panose="020B0506030503040204" pitchFamily="34" charset="0"/>
              </a:rPr>
              <a:t>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Daytona Condensed" panose="020B0506030503040204" pitchFamily="34" charset="0"/>
              </a:rPr>
              <a:t>weights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Daytona Condensed" panose="020B0506030503040204" pitchFamily="34" charset="0"/>
              </a:rPr>
              <a:t> of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Daytona Condensed" panose="020B0506030503040204" pitchFamily="34" charset="0"/>
              </a:rPr>
              <a:t>the</a:t>
            </a:r>
            <a:r>
              <a:rPr kumimoji="0" lang="nl-NL" sz="24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Daytona Condensed" panose="020B0506030503040204" pitchFamily="34" charset="0"/>
              </a:rPr>
              <a:t> </a:t>
            </a:r>
            <a:r>
              <a:rPr kumimoji="0" lang="nl-NL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Daytona Condensed" panose="020B0506030503040204" pitchFamily="34" charset="0"/>
              </a:rPr>
              <a:t>network</a:t>
            </a:r>
            <a:endParaRPr kumimoji="0" lang="nl-NL" sz="24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Daytona Condensed" panose="020B0506030503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4444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90481-D3CE-43F6-95DA-9C00D87E2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39360"/>
            <a:ext cx="10972320" cy="1144800"/>
          </a:xfrm>
        </p:spPr>
        <p:txBody>
          <a:bodyPr/>
          <a:lstStyle/>
          <a:p>
            <a:r>
              <a:rPr lang="nl-NL" dirty="0" err="1">
                <a:latin typeface="Daytona Condensed" panose="020B0506030503040204" pitchFamily="34" charset="0"/>
              </a:rPr>
              <a:t>Example</a:t>
            </a:r>
            <a:r>
              <a:rPr lang="nl-NL" dirty="0">
                <a:latin typeface="Daytona Condensed" panose="020B0506030503040204" pitchFamily="34" charset="0"/>
              </a:rPr>
              <a:t> </a:t>
            </a:r>
            <a:r>
              <a:rPr lang="nl-NL" dirty="0" err="1">
                <a:latin typeface="Daytona Condensed" panose="020B0506030503040204" pitchFamily="34" charset="0"/>
              </a:rPr>
              <a:t>Walkthrough</a:t>
            </a:r>
            <a:r>
              <a:rPr lang="nl-NL" dirty="0">
                <a:latin typeface="Daytona Condensed" panose="020B0506030503040204" pitchFamily="34" charset="0"/>
              </a:rPr>
              <a:t> in </a:t>
            </a:r>
            <a:r>
              <a:rPr lang="nl-NL" dirty="0" err="1">
                <a:latin typeface="Daytona Condensed" panose="020B0506030503040204" pitchFamily="34" charset="0"/>
              </a:rPr>
              <a:t>Jupyter</a:t>
            </a:r>
            <a:r>
              <a:rPr lang="nl-NL" dirty="0">
                <a:latin typeface="Daytona Condensed" panose="020B0506030503040204" pitchFamily="34" charset="0"/>
              </a:rPr>
              <a:t> notebook</a:t>
            </a:r>
          </a:p>
        </p:txBody>
      </p:sp>
      <p:pic>
        <p:nvPicPr>
          <p:cNvPr id="4" name="Picture 4" descr="Question Guy Icons PNG - Free PNG and Icons Downloads">
            <a:extLst>
              <a:ext uri="{FF2B5EF4-FFF2-40B4-BE49-F238E27FC236}">
                <a16:creationId xmlns:a16="http://schemas.microsoft.com/office/drawing/2014/main" id="{8DBC77DA-FFB5-4341-B4EC-61B1AF201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809" y="2962263"/>
            <a:ext cx="1579080" cy="1741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8DF63-B491-4637-B32D-49E50811F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7680" y="3352800"/>
            <a:ext cx="9245120" cy="1483360"/>
          </a:xfrm>
        </p:spPr>
        <p:txBody>
          <a:bodyPr/>
          <a:lstStyle/>
          <a:p>
            <a:pPr marL="108000" indent="0">
              <a:buNone/>
            </a:pPr>
            <a:endParaRPr lang="nl-NL" sz="2000" dirty="0">
              <a:latin typeface="Daytona Condensed" panose="020B0506030503040204" pitchFamily="34" charset="0"/>
            </a:endParaRPr>
          </a:p>
          <a:p>
            <a:pPr marL="108000" indent="0">
              <a:buNone/>
            </a:pPr>
            <a:endParaRPr lang="nl-NL" sz="2000" dirty="0">
              <a:latin typeface="Daytona Condensed" panose="020B0506030503040204" pitchFamily="34" charset="0"/>
            </a:endParaRPr>
          </a:p>
          <a:p>
            <a:pPr marL="108000" indent="0">
              <a:buNone/>
            </a:pPr>
            <a:r>
              <a:rPr lang="nl-NL" sz="2400" dirty="0" err="1">
                <a:solidFill>
                  <a:srgbClr val="FF0000"/>
                </a:solidFill>
                <a:latin typeface="Daytona Condensed" panose="020B0506030503040204" pitchFamily="34" charset="0"/>
              </a:rPr>
              <a:t>What</a:t>
            </a:r>
            <a:r>
              <a:rPr lang="nl-NL" sz="2400" dirty="0">
                <a:solidFill>
                  <a:srgbClr val="FF0000"/>
                </a:solidFill>
                <a:latin typeface="Daytona Condensed" panose="020B0506030503040204" pitchFamily="34" charset="0"/>
              </a:rPr>
              <a:t> is </a:t>
            </a:r>
            <a:r>
              <a:rPr lang="nl-NL" sz="2400" dirty="0" err="1">
                <a:solidFill>
                  <a:srgbClr val="FF0000"/>
                </a:solidFill>
                <a:latin typeface="Daytona Condensed" panose="020B0506030503040204" pitchFamily="34" charset="0"/>
              </a:rPr>
              <a:t>the</a:t>
            </a:r>
            <a:r>
              <a:rPr lang="nl-NL" sz="2400" dirty="0">
                <a:solidFill>
                  <a:srgbClr val="FF0000"/>
                </a:solidFill>
                <a:latin typeface="Daytona Condensed" panose="020B0506030503040204" pitchFamily="34" charset="0"/>
              </a:rPr>
              <a:t> </a:t>
            </a:r>
            <a:r>
              <a:rPr lang="nl-NL" sz="2400" dirty="0" err="1">
                <a:solidFill>
                  <a:srgbClr val="FF0000"/>
                </a:solidFill>
                <a:latin typeface="Daytona Condensed" panose="020B0506030503040204" pitchFamily="34" charset="0"/>
              </a:rPr>
              <a:t>difference</a:t>
            </a:r>
            <a:r>
              <a:rPr lang="nl-NL" sz="2400" dirty="0">
                <a:solidFill>
                  <a:srgbClr val="FF0000"/>
                </a:solidFill>
                <a:latin typeface="Daytona Condensed" panose="020B0506030503040204" pitchFamily="34" charset="0"/>
              </a:rPr>
              <a:t> </a:t>
            </a:r>
            <a:r>
              <a:rPr lang="nl-NL" sz="2400" dirty="0" err="1">
                <a:solidFill>
                  <a:srgbClr val="FF0000"/>
                </a:solidFill>
                <a:latin typeface="Daytona Condensed" panose="020B0506030503040204" pitchFamily="34" charset="0"/>
              </a:rPr>
              <a:t>between</a:t>
            </a:r>
            <a:r>
              <a:rPr lang="nl-NL" sz="2400" dirty="0">
                <a:solidFill>
                  <a:srgbClr val="FF0000"/>
                </a:solidFill>
                <a:latin typeface="Daytona Condensed" panose="020B0506030503040204" pitchFamily="34" charset="0"/>
              </a:rPr>
              <a:t> </a:t>
            </a:r>
            <a:r>
              <a:rPr lang="nl-NL" sz="2400" dirty="0" err="1">
                <a:solidFill>
                  <a:srgbClr val="FF0000"/>
                </a:solidFill>
                <a:latin typeface="Daytona Condensed" panose="020B0506030503040204" pitchFamily="34" charset="0"/>
              </a:rPr>
              <a:t>Regression</a:t>
            </a:r>
            <a:r>
              <a:rPr lang="nl-NL" sz="2400" dirty="0">
                <a:solidFill>
                  <a:srgbClr val="FF0000"/>
                </a:solidFill>
                <a:latin typeface="Daytona Condensed" panose="020B0506030503040204" pitchFamily="34" charset="0"/>
              </a:rPr>
              <a:t> </a:t>
            </a:r>
            <a:r>
              <a:rPr lang="nl-NL" sz="2400" dirty="0" err="1">
                <a:solidFill>
                  <a:srgbClr val="FF0000"/>
                </a:solidFill>
                <a:latin typeface="Daytona Condensed" panose="020B0506030503040204" pitchFamily="34" charset="0"/>
              </a:rPr>
              <a:t>and</a:t>
            </a:r>
            <a:r>
              <a:rPr lang="nl-NL" sz="2400" dirty="0">
                <a:solidFill>
                  <a:srgbClr val="FF0000"/>
                </a:solidFill>
                <a:latin typeface="Daytona Condensed" panose="020B0506030503040204" pitchFamily="34" charset="0"/>
              </a:rPr>
              <a:t> </a:t>
            </a:r>
            <a:r>
              <a:rPr lang="nl-NL" sz="2400" dirty="0" err="1">
                <a:solidFill>
                  <a:srgbClr val="FF0000"/>
                </a:solidFill>
                <a:latin typeface="Daytona Condensed" panose="020B0506030503040204" pitchFamily="34" charset="0"/>
              </a:rPr>
              <a:t>Classification</a:t>
            </a:r>
            <a:r>
              <a:rPr lang="nl-NL" sz="2400" dirty="0">
                <a:solidFill>
                  <a:srgbClr val="FF0000"/>
                </a:solidFill>
                <a:latin typeface="Daytona Condensed" panose="020B0506030503040204" pitchFamily="34" charset="0"/>
              </a:rPr>
              <a:t>?</a:t>
            </a:r>
          </a:p>
          <a:p>
            <a:pPr marL="108000" indent="0">
              <a:buNone/>
            </a:pPr>
            <a:r>
              <a:rPr lang="nl-NL" sz="2400" dirty="0" err="1">
                <a:solidFill>
                  <a:srgbClr val="FF0000"/>
                </a:solidFill>
                <a:latin typeface="Daytona Condensed" panose="020B0506030503040204" pitchFamily="34" charset="0"/>
              </a:rPr>
              <a:t>What</a:t>
            </a:r>
            <a:r>
              <a:rPr lang="nl-NL" sz="2400" dirty="0">
                <a:solidFill>
                  <a:srgbClr val="FF0000"/>
                </a:solidFill>
                <a:latin typeface="Daytona Condensed" panose="020B0506030503040204" pitchFamily="34" charset="0"/>
              </a:rPr>
              <a:t> is </a:t>
            </a:r>
            <a:r>
              <a:rPr lang="nl-NL" sz="2400" dirty="0" err="1">
                <a:solidFill>
                  <a:srgbClr val="FF0000"/>
                </a:solidFill>
                <a:latin typeface="Daytona Condensed" panose="020B0506030503040204" pitchFamily="34" charset="0"/>
              </a:rPr>
              <a:t>the</a:t>
            </a:r>
            <a:r>
              <a:rPr lang="nl-NL" sz="2400" dirty="0">
                <a:solidFill>
                  <a:srgbClr val="FF0000"/>
                </a:solidFill>
                <a:latin typeface="Daytona Condensed" panose="020B0506030503040204" pitchFamily="34" charset="0"/>
              </a:rPr>
              <a:t> </a:t>
            </a:r>
            <a:r>
              <a:rPr lang="nl-NL" sz="2400" dirty="0" err="1">
                <a:solidFill>
                  <a:srgbClr val="FF0000"/>
                </a:solidFill>
                <a:latin typeface="Daytona Condensed" panose="020B0506030503040204" pitchFamily="34" charset="0"/>
              </a:rPr>
              <a:t>difference</a:t>
            </a:r>
            <a:r>
              <a:rPr lang="nl-NL" sz="2400" dirty="0">
                <a:solidFill>
                  <a:srgbClr val="FF0000"/>
                </a:solidFill>
                <a:latin typeface="Daytona Condensed" panose="020B0506030503040204" pitchFamily="34" charset="0"/>
              </a:rPr>
              <a:t> </a:t>
            </a:r>
            <a:r>
              <a:rPr lang="nl-NL" sz="2400" dirty="0" err="1">
                <a:solidFill>
                  <a:srgbClr val="FF0000"/>
                </a:solidFill>
                <a:latin typeface="Daytona Condensed" panose="020B0506030503040204" pitchFamily="34" charset="0"/>
              </a:rPr>
              <a:t>between</a:t>
            </a:r>
            <a:r>
              <a:rPr lang="nl-NL" sz="2400" dirty="0">
                <a:solidFill>
                  <a:srgbClr val="FF0000"/>
                </a:solidFill>
                <a:latin typeface="Daytona Condensed" panose="020B0506030503040204" pitchFamily="34" charset="0"/>
              </a:rPr>
              <a:t> </a:t>
            </a:r>
            <a:r>
              <a:rPr lang="nl-NL" sz="2400" dirty="0" err="1">
                <a:solidFill>
                  <a:srgbClr val="FF0000"/>
                </a:solidFill>
                <a:latin typeface="Daytona Condensed" panose="020B0506030503040204" pitchFamily="34" charset="0"/>
              </a:rPr>
              <a:t>binary</a:t>
            </a:r>
            <a:r>
              <a:rPr lang="nl-NL" sz="2400" dirty="0">
                <a:solidFill>
                  <a:srgbClr val="FF0000"/>
                </a:solidFill>
                <a:latin typeface="Daytona Condensed" panose="020B0506030503040204" pitchFamily="34" charset="0"/>
              </a:rPr>
              <a:t> </a:t>
            </a:r>
            <a:r>
              <a:rPr lang="nl-NL" sz="2400" dirty="0" err="1">
                <a:solidFill>
                  <a:srgbClr val="FF0000"/>
                </a:solidFill>
                <a:latin typeface="Daytona Condensed" panose="020B0506030503040204" pitchFamily="34" charset="0"/>
              </a:rPr>
              <a:t>and</a:t>
            </a:r>
            <a:r>
              <a:rPr lang="nl-NL" sz="2400" dirty="0">
                <a:solidFill>
                  <a:srgbClr val="FF0000"/>
                </a:solidFill>
                <a:latin typeface="Daytona Condensed" panose="020B0506030503040204" pitchFamily="34" charset="0"/>
              </a:rPr>
              <a:t> </a:t>
            </a:r>
            <a:r>
              <a:rPr lang="nl-NL" sz="2400" dirty="0" err="1">
                <a:solidFill>
                  <a:srgbClr val="FF0000"/>
                </a:solidFill>
                <a:latin typeface="Daytona Condensed" panose="020B0506030503040204" pitchFamily="34" charset="0"/>
              </a:rPr>
              <a:t>multi</a:t>
            </a:r>
            <a:r>
              <a:rPr lang="nl-NL" sz="2400" dirty="0">
                <a:solidFill>
                  <a:srgbClr val="FF0000"/>
                </a:solidFill>
                <a:latin typeface="Daytona Condensed" panose="020B0506030503040204" pitchFamily="34" charset="0"/>
              </a:rPr>
              <a:t>-class </a:t>
            </a:r>
            <a:r>
              <a:rPr lang="nl-NL" sz="2400" dirty="0" err="1">
                <a:solidFill>
                  <a:srgbClr val="FF0000"/>
                </a:solidFill>
                <a:latin typeface="Daytona Condensed" panose="020B0506030503040204" pitchFamily="34" charset="0"/>
              </a:rPr>
              <a:t>classification</a:t>
            </a:r>
            <a:r>
              <a:rPr lang="nl-NL" sz="2400" dirty="0">
                <a:solidFill>
                  <a:srgbClr val="FF0000"/>
                </a:solidFill>
                <a:latin typeface="Daytona Condensed" panose="020B050603050304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240024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E7D76-D399-4148-FC11-86DEB5852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520" y="273600"/>
            <a:ext cx="10596400" cy="1144800"/>
          </a:xfrm>
        </p:spPr>
        <p:txBody>
          <a:bodyPr/>
          <a:lstStyle/>
          <a:p>
            <a:r>
              <a:rPr lang="nl-NL" dirty="0" err="1">
                <a:latin typeface="Abadi" panose="020B0604020104020204" pitchFamily="34" charset="0"/>
              </a:rPr>
              <a:t>What</a:t>
            </a:r>
            <a:r>
              <a:rPr lang="nl-NL" dirty="0">
                <a:latin typeface="Abadi" panose="020B0604020104020204" pitchFamily="34" charset="0"/>
              </a:rPr>
              <a:t> is Data </a:t>
            </a:r>
            <a:r>
              <a:rPr lang="nl-NL" dirty="0" err="1">
                <a:latin typeface="Abadi" panose="020B0604020104020204" pitchFamily="34" charset="0"/>
              </a:rPr>
              <a:t>scaling</a:t>
            </a:r>
            <a:r>
              <a:rPr lang="nl-NL" dirty="0">
                <a:latin typeface="Abadi" panose="020B0604020104020204" pitchFamily="34" charset="0"/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17EF4-F390-DBCF-3699-018A312B25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9360" y="1604520"/>
            <a:ext cx="10352560" cy="3977280"/>
          </a:xfrm>
        </p:spPr>
        <p:txBody>
          <a:bodyPr/>
          <a:lstStyle/>
          <a:p>
            <a:pPr marL="108000" indent="0">
              <a:buNone/>
            </a:pPr>
            <a:r>
              <a:rPr lang="en-US" dirty="0">
                <a:latin typeface="Abadi Extra Light" panose="020B0204020104020204" pitchFamily="34" charset="0"/>
              </a:rPr>
              <a:t>Data scaling is the process of transforming the values of the features of a dataset till they are within a specific range, e.g., 0 to 1 or -1 to 1. This ensures that no single feature(variable) dominates the distance calculations in an algorithm and can help improve the algorithm’s performance.</a:t>
            </a:r>
          </a:p>
          <a:p>
            <a:pPr marL="108000" indent="0">
              <a:buNone/>
            </a:pPr>
            <a:r>
              <a:rPr lang="en-US">
                <a:latin typeface="Abadi Extra Light" panose="020B0204020104020204" pitchFamily="34" charset="0"/>
              </a:rPr>
              <a:t>Two </a:t>
            </a:r>
            <a:r>
              <a:rPr lang="en-US" dirty="0">
                <a:latin typeface="Abadi Extra Light" panose="020B0204020104020204" pitchFamily="34" charset="0"/>
              </a:rPr>
              <a:t>Popular types of scaling</a:t>
            </a:r>
          </a:p>
          <a:p>
            <a:pPr marL="108000" indent="0">
              <a:buNone/>
            </a:pPr>
            <a:r>
              <a:rPr lang="en-US" dirty="0">
                <a:latin typeface="Abadi Extra Light" panose="020B0204020104020204" pitchFamily="34" charset="0"/>
              </a:rPr>
              <a:t>1- Standard Scaling</a:t>
            </a:r>
          </a:p>
          <a:p>
            <a:pPr marL="108000" indent="0">
              <a:buNone/>
            </a:pPr>
            <a:r>
              <a:rPr lang="en-US" dirty="0">
                <a:latin typeface="Abadi Extra Light" panose="020B0204020104020204" pitchFamily="34" charset="0"/>
              </a:rPr>
              <a:t>You need to import </a:t>
            </a:r>
            <a:r>
              <a:rPr lang="en-US" dirty="0" err="1">
                <a:latin typeface="Abadi Extra Light" panose="020B0204020104020204" pitchFamily="34" charset="0"/>
              </a:rPr>
              <a:t>standardscalar</a:t>
            </a:r>
            <a:r>
              <a:rPr lang="en-US" dirty="0">
                <a:latin typeface="Abadi Extra Light" panose="020B0204020104020204" pitchFamily="34" charset="0"/>
              </a:rPr>
              <a:t> from preprocessing package of </a:t>
            </a:r>
            <a:r>
              <a:rPr lang="en-US" dirty="0" err="1">
                <a:latin typeface="Abadi Extra Light" panose="020B0204020104020204" pitchFamily="34" charset="0"/>
              </a:rPr>
              <a:t>sklearn</a:t>
            </a:r>
            <a:r>
              <a:rPr lang="en-US" dirty="0">
                <a:latin typeface="Abadi Extra Light" panose="020B0204020104020204" pitchFamily="34" charset="0"/>
              </a:rPr>
              <a:t> library</a:t>
            </a:r>
          </a:p>
          <a:p>
            <a:pPr marL="108000" indent="0">
              <a:buNone/>
            </a:pPr>
            <a:r>
              <a:rPr lang="en-US" dirty="0">
                <a:solidFill>
                  <a:srgbClr val="FF0000"/>
                </a:solidFill>
                <a:latin typeface="Abadi Extra Light" panose="020B0204020104020204" pitchFamily="34" charset="0"/>
              </a:rPr>
              <a:t>from </a:t>
            </a:r>
            <a:r>
              <a:rPr lang="en-US" dirty="0" err="1">
                <a:solidFill>
                  <a:srgbClr val="FF0000"/>
                </a:solidFill>
                <a:latin typeface="Abadi Extra Light" panose="020B0204020104020204" pitchFamily="34" charset="0"/>
              </a:rPr>
              <a:t>sklearn.preprocessing</a:t>
            </a:r>
            <a:r>
              <a:rPr lang="en-US" dirty="0">
                <a:solidFill>
                  <a:srgbClr val="FF0000"/>
                </a:solidFill>
                <a:latin typeface="Abadi Extra Light" panose="020B0204020104020204" pitchFamily="34" charset="0"/>
              </a:rPr>
              <a:t> import </a:t>
            </a:r>
            <a:r>
              <a:rPr lang="en-US" dirty="0" err="1">
                <a:solidFill>
                  <a:srgbClr val="FF0000"/>
                </a:solidFill>
                <a:latin typeface="Abadi Extra Light" panose="020B0204020104020204" pitchFamily="34" charset="0"/>
              </a:rPr>
              <a:t>StandardScaler</a:t>
            </a:r>
            <a:endParaRPr lang="en-US" dirty="0">
              <a:solidFill>
                <a:srgbClr val="FF0000"/>
              </a:solidFill>
              <a:latin typeface="Abadi Extra Light" panose="020B0204020104020204" pitchFamily="34" charset="0"/>
            </a:endParaRPr>
          </a:p>
          <a:p>
            <a:pPr marL="108000" indent="0">
              <a:buNone/>
            </a:pPr>
            <a:r>
              <a:rPr lang="en-US" dirty="0">
                <a:solidFill>
                  <a:srgbClr val="FF0000"/>
                </a:solidFill>
                <a:latin typeface="Abadi Extra Light" panose="020B0204020104020204" pitchFamily="34" charset="0"/>
              </a:rPr>
              <a:t>scaler = </a:t>
            </a:r>
            <a:r>
              <a:rPr lang="en-US" dirty="0" err="1">
                <a:solidFill>
                  <a:srgbClr val="FF0000"/>
                </a:solidFill>
                <a:latin typeface="Abadi Extra Light" panose="020B0204020104020204" pitchFamily="34" charset="0"/>
              </a:rPr>
              <a:t>StandardScaler</a:t>
            </a:r>
            <a:r>
              <a:rPr lang="en-US" dirty="0">
                <a:solidFill>
                  <a:srgbClr val="FF0000"/>
                </a:solidFill>
                <a:latin typeface="Abadi Extra Light" panose="020B0204020104020204" pitchFamily="34" charset="0"/>
              </a:rPr>
              <a:t>()</a:t>
            </a:r>
          </a:p>
          <a:p>
            <a:pPr marL="108000" indent="0">
              <a:buNone/>
            </a:pPr>
            <a:r>
              <a:rPr lang="en-US" dirty="0" err="1">
                <a:solidFill>
                  <a:srgbClr val="FF0000"/>
                </a:solidFill>
                <a:latin typeface="Abadi Extra Light" panose="020B0204020104020204" pitchFamily="34" charset="0"/>
              </a:rPr>
              <a:t>scaled_data</a:t>
            </a:r>
            <a:r>
              <a:rPr lang="en-US" dirty="0">
                <a:solidFill>
                  <a:srgbClr val="FF0000"/>
                </a:solidFill>
                <a:latin typeface="Abadi Extra Light" panose="020B0204020104020204" pitchFamily="34" charset="0"/>
              </a:rPr>
              <a:t> = </a:t>
            </a:r>
            <a:r>
              <a:rPr lang="en-US" dirty="0" err="1">
                <a:solidFill>
                  <a:srgbClr val="FF0000"/>
                </a:solidFill>
                <a:latin typeface="Abadi Extra Light" panose="020B0204020104020204" pitchFamily="34" charset="0"/>
              </a:rPr>
              <a:t>scaler.fit_transform</a:t>
            </a:r>
            <a:r>
              <a:rPr lang="en-US" dirty="0">
                <a:solidFill>
                  <a:srgbClr val="FF0000"/>
                </a:solidFill>
                <a:latin typeface="Abadi Extra Light" panose="020B0204020104020204" pitchFamily="34" charset="0"/>
              </a:rPr>
              <a:t>(data)</a:t>
            </a:r>
          </a:p>
          <a:p>
            <a:pPr marL="108000" indent="0">
              <a:buNone/>
            </a:pPr>
            <a:r>
              <a:rPr lang="en-US" dirty="0">
                <a:latin typeface="Abadi Extra Light" panose="020B0204020104020204" pitchFamily="34" charset="0"/>
              </a:rPr>
              <a:t>2-Minmax scaling</a:t>
            </a:r>
            <a:endParaRPr lang="nl-NL" dirty="0">
              <a:latin typeface="Abadi Extra Light" panose="020B0204020104020204" pitchFamily="34" charset="0"/>
            </a:endParaRPr>
          </a:p>
          <a:p>
            <a:pPr marL="108000" indent="0">
              <a:buNone/>
            </a:pPr>
            <a:r>
              <a:rPr lang="en-US" dirty="0" err="1">
                <a:latin typeface="Abadi Extra Light" panose="020B0204020104020204" pitchFamily="34" charset="0"/>
              </a:rPr>
              <a:t>MinMaxScaler</a:t>
            </a:r>
            <a:r>
              <a:rPr lang="en-US" dirty="0">
                <a:latin typeface="Abadi Extra Light" panose="020B0204020104020204" pitchFamily="34" charset="0"/>
              </a:rPr>
              <a:t> scales all the data features in the range [0, 1] or else in the range [-1, 1] if the dataset has negative values.</a:t>
            </a:r>
            <a:endParaRPr lang="nl-NL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8003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66D8C-0DD9-BEDF-F3F3-9ECC71B6F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480" y="703800"/>
            <a:ext cx="10535440" cy="1144800"/>
          </a:xfrm>
        </p:spPr>
        <p:txBody>
          <a:bodyPr/>
          <a:lstStyle/>
          <a:p>
            <a:r>
              <a:rPr lang="nl-NL" dirty="0" err="1">
                <a:latin typeface="Abadi" panose="020B0604020104020204" pitchFamily="34" charset="0"/>
              </a:rPr>
              <a:t>Try</a:t>
            </a:r>
            <a:r>
              <a:rPr lang="nl-NL" dirty="0">
                <a:latin typeface="Abadi" panose="020B0604020104020204" pitchFamily="34" charset="0"/>
              </a:rPr>
              <a:t> </a:t>
            </a:r>
            <a:r>
              <a:rPr lang="nl-NL" dirty="0" err="1">
                <a:latin typeface="Abadi" panose="020B0604020104020204" pitchFamily="34" charset="0"/>
              </a:rPr>
              <a:t>with</a:t>
            </a:r>
            <a:r>
              <a:rPr lang="nl-NL" dirty="0">
                <a:latin typeface="Abadi" panose="020B0604020104020204" pitchFamily="34" charset="0"/>
              </a:rPr>
              <a:t> </a:t>
            </a:r>
            <a:r>
              <a:rPr lang="nl-NL" dirty="0" err="1">
                <a:latin typeface="Abadi" panose="020B0604020104020204" pitchFamily="34" charset="0"/>
              </a:rPr>
              <a:t>standardized</a:t>
            </a:r>
            <a:r>
              <a:rPr lang="nl-NL" dirty="0">
                <a:latin typeface="Abadi" panose="020B0604020104020204" pitchFamily="34" charset="0"/>
              </a:rPr>
              <a:t> data</a:t>
            </a:r>
            <a:br>
              <a:rPr lang="nl-NL" dirty="0">
                <a:latin typeface="Abadi" panose="020B0604020104020204" pitchFamily="34" charset="0"/>
              </a:rPr>
            </a:br>
            <a:r>
              <a:rPr lang="nl-NL" dirty="0">
                <a:latin typeface="Abadi" panose="020B0604020104020204" pitchFamily="34" charset="0"/>
              </a:rPr>
              <a:t>(PIMA Indian Diabetes Dataset)</a:t>
            </a:r>
            <a:br>
              <a:rPr lang="nl-NL" dirty="0">
                <a:latin typeface="Abadi" panose="020B0604020104020204" pitchFamily="34" charset="0"/>
              </a:rPr>
            </a:br>
            <a:endParaRPr lang="nl-NL" dirty="0">
              <a:latin typeface="Abadi" panose="020B0604020104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28A75-1D57-B890-F47E-E914236DDC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8560" y="2275080"/>
            <a:ext cx="10403360" cy="2611880"/>
          </a:xfrm>
        </p:spPr>
        <p:txBody>
          <a:bodyPr/>
          <a:lstStyle/>
          <a:p>
            <a:pPr marL="108000" indent="0">
              <a:buNone/>
            </a:pPr>
            <a:endParaRPr lang="en-US" dirty="0">
              <a:latin typeface="Abadi Extra Light" panose="020B0204020104020204" pitchFamily="34" charset="0"/>
            </a:endParaRPr>
          </a:p>
          <a:p>
            <a:pPr marL="108000" indent="0">
              <a:buNone/>
            </a:pPr>
            <a:r>
              <a:rPr lang="en-US" dirty="0">
                <a:latin typeface="Abadi Extra Light" panose="020B0204020104020204" pitchFamily="34" charset="0"/>
              </a:rPr>
              <a:t>In the same example for the prediction of diabetes, now you first scale the data and try to train the model and see of performance increases ?</a:t>
            </a:r>
          </a:p>
          <a:p>
            <a:pPr marL="108000" indent="0">
              <a:buNone/>
            </a:pPr>
            <a:endParaRPr lang="en-US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8683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427BF-612D-442A-B31B-0BE4CABEA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723" y="568117"/>
            <a:ext cx="10972320" cy="1144800"/>
          </a:xfrm>
        </p:spPr>
        <p:txBody>
          <a:bodyPr/>
          <a:lstStyle/>
          <a:p>
            <a:r>
              <a:rPr lang="nl-NL" dirty="0">
                <a:latin typeface="Daytona Condensed" panose="020B0506030503040204" pitchFamily="34" charset="0"/>
              </a:rPr>
              <a:t>How </a:t>
            </a:r>
            <a:r>
              <a:rPr lang="nl-NL" dirty="0" err="1">
                <a:latin typeface="Daytona Condensed" panose="020B0506030503040204" pitchFamily="34" charset="0"/>
              </a:rPr>
              <a:t>to</a:t>
            </a:r>
            <a:r>
              <a:rPr lang="nl-NL" dirty="0">
                <a:latin typeface="Daytona Condensed" panose="020B0506030503040204" pitchFamily="34" charset="0"/>
              </a:rPr>
              <a:t> </a:t>
            </a:r>
            <a:r>
              <a:rPr lang="nl-NL" dirty="0" err="1">
                <a:latin typeface="Daytona Condensed" panose="020B0506030503040204" pitchFamily="34" charset="0"/>
              </a:rPr>
              <a:t>Evaluate</a:t>
            </a:r>
            <a:r>
              <a:rPr lang="nl-NL" dirty="0">
                <a:latin typeface="Daytona Condensed" panose="020B0506030503040204" pitchFamily="34" charset="0"/>
              </a:rPr>
              <a:t> a NN Model?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5C7B868-1F03-49A6-A215-1EE0982FA150}"/>
              </a:ext>
            </a:extLst>
          </p:cNvPr>
          <p:cNvSpPr txBox="1">
            <a:spLocks/>
          </p:cNvSpPr>
          <p:nvPr/>
        </p:nvSpPr>
        <p:spPr>
          <a:xfrm>
            <a:off x="1072797" y="4021662"/>
            <a:ext cx="10219492" cy="1255418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badi Extra Light" panose="020B0204020104020204" pitchFamily="34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badi Extra Light" panose="020B0204020104020204" pitchFamily="34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3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badi Extra Light" panose="020B0204020104020204" pitchFamily="34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3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badi Extra Light" panose="020B0204020104020204" pitchFamily="34" charset="0"/>
            </a:endParaRPr>
          </a:p>
        </p:txBody>
      </p:sp>
      <p:pic>
        <p:nvPicPr>
          <p:cNvPr id="11266" name="Picture 2" descr="classification unsupervised learning - Cheap Online Shopping -">
            <a:extLst>
              <a:ext uri="{FF2B5EF4-FFF2-40B4-BE49-F238E27FC236}">
                <a16:creationId xmlns:a16="http://schemas.microsoft.com/office/drawing/2014/main" id="{36A0A95C-AD3C-4DCA-92EA-42A0D4DC16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47"/>
          <a:stretch/>
        </p:blipFill>
        <p:spPr bwMode="auto">
          <a:xfrm>
            <a:off x="2271139" y="2179274"/>
            <a:ext cx="2961873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8CC7F96-89A6-4501-8916-726D652D67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903"/>
          <a:stretch/>
        </p:blipFill>
        <p:spPr>
          <a:xfrm>
            <a:off x="6940627" y="2058089"/>
            <a:ext cx="3101420" cy="33147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6A0E992-CED4-4CF9-8F04-AFD7344F22D5}"/>
              </a:ext>
            </a:extLst>
          </p:cNvPr>
          <p:cNvSpPr/>
          <p:nvPr/>
        </p:nvSpPr>
        <p:spPr>
          <a:xfrm>
            <a:off x="1938969" y="1961002"/>
            <a:ext cx="3668617" cy="3756752"/>
          </a:xfrm>
          <a:prstGeom prst="rect">
            <a:avLst/>
          </a:prstGeom>
          <a:solidFill>
            <a:schemeClr val="bg1">
              <a:alpha val="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985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427BF-612D-442A-B31B-0BE4CABEA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Daytona Condensed" panose="020B0506030503040204" pitchFamily="34" charset="0"/>
              </a:rPr>
              <a:t>How </a:t>
            </a:r>
            <a:r>
              <a:rPr lang="nl-NL" dirty="0" err="1">
                <a:latin typeface="Daytona Condensed" panose="020B0506030503040204" pitchFamily="34" charset="0"/>
              </a:rPr>
              <a:t>to</a:t>
            </a:r>
            <a:r>
              <a:rPr lang="nl-NL" dirty="0">
                <a:latin typeface="Daytona Condensed" panose="020B0506030503040204" pitchFamily="34" charset="0"/>
              </a:rPr>
              <a:t> </a:t>
            </a:r>
            <a:r>
              <a:rPr lang="nl-NL" dirty="0" err="1">
                <a:latin typeface="Daytona Condensed" panose="020B0506030503040204" pitchFamily="34" charset="0"/>
              </a:rPr>
              <a:t>Evaluate</a:t>
            </a:r>
            <a:r>
              <a:rPr lang="nl-NL" dirty="0">
                <a:latin typeface="Daytona Condensed" panose="020B0506030503040204" pitchFamily="34" charset="0"/>
              </a:rPr>
              <a:t> a </a:t>
            </a:r>
            <a:r>
              <a:rPr lang="nl-NL" dirty="0" err="1">
                <a:latin typeface="Daytona Condensed" panose="020B0506030503040204" pitchFamily="34" charset="0"/>
              </a:rPr>
              <a:t>Classifier</a:t>
            </a:r>
            <a:r>
              <a:rPr lang="nl-NL" dirty="0">
                <a:latin typeface="Daytona Condensed" panose="020B0506030503040204" pitchFamily="34" charset="0"/>
              </a:rPr>
              <a:t>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5C7B868-1F03-49A6-A215-1EE0982FA150}"/>
              </a:ext>
            </a:extLst>
          </p:cNvPr>
          <p:cNvSpPr txBox="1">
            <a:spLocks/>
          </p:cNvSpPr>
          <p:nvPr/>
        </p:nvSpPr>
        <p:spPr>
          <a:xfrm>
            <a:off x="1072797" y="4021662"/>
            <a:ext cx="10219492" cy="1255418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badi Extra Light" panose="020B0204020104020204" pitchFamily="34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badi Extra Light" panose="020B0204020104020204" pitchFamily="34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3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badi Extra Light" panose="020B0204020104020204" pitchFamily="34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3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badi Extra Light" panose="020B0204020104020204" pitchFamily="34" charset="0"/>
            </a:endParaRPr>
          </a:p>
        </p:txBody>
      </p:sp>
      <p:pic>
        <p:nvPicPr>
          <p:cNvPr id="11266" name="Picture 2" descr="classification unsupervised learning - Cheap Online Shopping -">
            <a:extLst>
              <a:ext uri="{FF2B5EF4-FFF2-40B4-BE49-F238E27FC236}">
                <a16:creationId xmlns:a16="http://schemas.microsoft.com/office/drawing/2014/main" id="{36A0A95C-AD3C-4DCA-92EA-42A0D4DC16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47"/>
          <a:stretch/>
        </p:blipFill>
        <p:spPr bwMode="auto">
          <a:xfrm>
            <a:off x="10093116" y="1078726"/>
            <a:ext cx="1750018" cy="1958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7CB59A95-FC44-4583-82FF-2D400C0CD0EA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958467" y="1802823"/>
            <a:ext cx="10248880" cy="3165784"/>
          </a:xfrm>
        </p:spPr>
        <p:txBody>
          <a:bodyPr/>
          <a:lstStyle/>
          <a:p>
            <a:r>
              <a:rPr lang="nl-NL" dirty="0" err="1">
                <a:latin typeface="Abadi Extra Light" panose="020B0204020104020204" pitchFamily="34" charset="0"/>
              </a:rPr>
              <a:t>Examining</a:t>
            </a:r>
            <a:r>
              <a:rPr lang="nl-NL" dirty="0">
                <a:latin typeface="Abadi Extra Light" panose="020B0204020104020204" pitchFamily="34" charset="0"/>
              </a:rPr>
              <a:t> Learning Curves</a:t>
            </a:r>
          </a:p>
          <a:p>
            <a:pPr marL="876150" lvl="3" indent="0">
              <a:buNone/>
            </a:pPr>
            <a:r>
              <a:rPr lang="nl-NL" sz="1850" dirty="0" err="1">
                <a:latin typeface="Abadi Extra Light" panose="020B0204020104020204" pitchFamily="34" charset="0"/>
              </a:rPr>
              <a:t>Ploting</a:t>
            </a:r>
            <a:r>
              <a:rPr lang="nl-NL" sz="1850" dirty="0">
                <a:latin typeface="Abadi Extra Light" panose="020B0204020104020204" pitchFamily="34" charset="0"/>
              </a:rPr>
              <a:t> </a:t>
            </a:r>
            <a:r>
              <a:rPr lang="nl-NL" sz="1850" dirty="0" err="1">
                <a:latin typeface="Abadi Extra Light" panose="020B0204020104020204" pitchFamily="34" charset="0"/>
              </a:rPr>
              <a:t>the</a:t>
            </a:r>
            <a:r>
              <a:rPr lang="nl-NL" sz="1850" dirty="0">
                <a:latin typeface="Abadi Extra Light" panose="020B0204020104020204" pitchFamily="34" charset="0"/>
              </a:rPr>
              <a:t> </a:t>
            </a:r>
            <a:r>
              <a:rPr lang="nl-NL" sz="1850" dirty="0" err="1">
                <a:latin typeface="Abadi Extra Light" panose="020B0204020104020204" pitchFamily="34" charset="0"/>
              </a:rPr>
              <a:t>accuracy</a:t>
            </a:r>
            <a:r>
              <a:rPr lang="nl-NL" sz="1850" dirty="0">
                <a:latin typeface="Abadi Extra Light" panose="020B0204020104020204" pitchFamily="34" charset="0"/>
              </a:rPr>
              <a:t> </a:t>
            </a:r>
            <a:r>
              <a:rPr lang="nl-NL" sz="1850" dirty="0" err="1">
                <a:latin typeface="Abadi Extra Light" panose="020B0204020104020204" pitchFamily="34" charset="0"/>
              </a:rPr>
              <a:t>and</a:t>
            </a:r>
            <a:r>
              <a:rPr lang="nl-NL" sz="1850" dirty="0">
                <a:latin typeface="Abadi Extra Light" panose="020B0204020104020204" pitchFamily="34" charset="0"/>
              </a:rPr>
              <a:t> </a:t>
            </a:r>
            <a:r>
              <a:rPr lang="nl-NL" sz="1850" dirty="0" err="1">
                <a:latin typeface="Abadi Extra Light" panose="020B0204020104020204" pitchFamily="34" charset="0"/>
              </a:rPr>
              <a:t>loss</a:t>
            </a:r>
            <a:r>
              <a:rPr lang="nl-NL" sz="1850" dirty="0">
                <a:latin typeface="Abadi Extra Light" panose="020B0204020104020204" pitchFamily="34" charset="0"/>
              </a:rPr>
              <a:t> of </a:t>
            </a:r>
            <a:r>
              <a:rPr lang="nl-NL" sz="1850" dirty="0" err="1">
                <a:latin typeface="Abadi Extra Light" panose="020B0204020104020204" pitchFamily="34" charset="0"/>
              </a:rPr>
              <a:t>the</a:t>
            </a:r>
            <a:r>
              <a:rPr lang="nl-NL" sz="1850" dirty="0">
                <a:latin typeface="Abadi Extra Light" panose="020B0204020104020204" pitchFamily="34" charset="0"/>
              </a:rPr>
              <a:t> model </a:t>
            </a:r>
            <a:r>
              <a:rPr lang="nl-NL" sz="1850" dirty="0" err="1">
                <a:latin typeface="Abadi Extra Light" panose="020B0204020104020204" pitchFamily="34" charset="0"/>
              </a:rPr>
              <a:t>across</a:t>
            </a:r>
            <a:r>
              <a:rPr lang="nl-NL" sz="1850" dirty="0">
                <a:latin typeface="Abadi Extra Light" panose="020B0204020104020204" pitchFamily="34" charset="0"/>
              </a:rPr>
              <a:t> </a:t>
            </a:r>
            <a:r>
              <a:rPr lang="nl-NL" sz="1850" dirty="0" err="1">
                <a:latin typeface="Abadi Extra Light" panose="020B0204020104020204" pitchFamily="34" charset="0"/>
              </a:rPr>
              <a:t>the</a:t>
            </a:r>
            <a:r>
              <a:rPr lang="nl-NL" sz="1850" dirty="0">
                <a:latin typeface="Abadi Extra Light" panose="020B0204020104020204" pitchFamily="34" charset="0"/>
              </a:rPr>
              <a:t> </a:t>
            </a:r>
            <a:r>
              <a:rPr lang="nl-NL" sz="1850" dirty="0" err="1">
                <a:latin typeface="Abadi Extra Light" panose="020B0204020104020204" pitchFamily="34" charset="0"/>
              </a:rPr>
              <a:t>entire</a:t>
            </a:r>
            <a:r>
              <a:rPr lang="nl-NL" sz="1850" dirty="0">
                <a:latin typeface="Abadi Extra Light" panose="020B0204020104020204" pitchFamily="34" charset="0"/>
              </a:rPr>
              <a:t> </a:t>
            </a:r>
            <a:r>
              <a:rPr lang="nl-NL" sz="1850" dirty="0" err="1">
                <a:latin typeface="Abadi Extra Light" panose="020B0204020104020204" pitchFamily="34" charset="0"/>
              </a:rPr>
              <a:t>epochs</a:t>
            </a:r>
            <a:endParaRPr lang="nl-NL" sz="1850" dirty="0">
              <a:latin typeface="Abadi Extra Light" panose="020B0204020104020204" pitchFamily="34" charset="0"/>
            </a:endParaRPr>
          </a:p>
          <a:p>
            <a:r>
              <a:rPr lang="nl-NL" dirty="0" err="1">
                <a:latin typeface="Abadi Extra Light" panose="020B0204020104020204" pitchFamily="34" charset="0"/>
              </a:rPr>
              <a:t>Calculating</a:t>
            </a:r>
            <a:r>
              <a:rPr lang="nl-NL" dirty="0">
                <a:latin typeface="Abadi Extra Light" panose="020B0204020104020204" pitchFamily="34" charset="0"/>
              </a:rPr>
              <a:t> </a:t>
            </a:r>
            <a:r>
              <a:rPr lang="nl-NL" dirty="0" err="1">
                <a:latin typeface="Abadi Extra Light" panose="020B0204020104020204" pitchFamily="34" charset="0"/>
              </a:rPr>
              <a:t>Testing</a:t>
            </a:r>
            <a:r>
              <a:rPr lang="nl-NL" dirty="0">
                <a:latin typeface="Abadi Extra Light" panose="020B0204020104020204" pitchFamily="34" charset="0"/>
              </a:rPr>
              <a:t> </a:t>
            </a:r>
            <a:r>
              <a:rPr lang="nl-NL" dirty="0" err="1">
                <a:latin typeface="Abadi Extra Light" panose="020B0204020104020204" pitchFamily="34" charset="0"/>
              </a:rPr>
              <a:t>Accuracy</a:t>
            </a:r>
            <a:r>
              <a:rPr lang="nl-NL" dirty="0">
                <a:latin typeface="Abadi Extra Light" panose="020B0204020104020204" pitchFamily="34" charset="0"/>
              </a:rPr>
              <a:t> </a:t>
            </a:r>
          </a:p>
          <a:p>
            <a:pPr marL="876150" lvl="3" indent="0">
              <a:buNone/>
            </a:pPr>
            <a:r>
              <a:rPr lang="nl-NL" sz="2000" dirty="0">
                <a:latin typeface="Abadi Extra Light" panose="020B0204020104020204" pitchFamily="34" charset="0"/>
              </a:rPr>
              <a:t> </a:t>
            </a:r>
            <a:r>
              <a:rPr lang="nl-NL" sz="2000" dirty="0" err="1">
                <a:latin typeface="Abadi Extra Light" panose="020B0204020104020204" pitchFamily="34" charset="0"/>
              </a:rPr>
              <a:t>Testing</a:t>
            </a:r>
            <a:r>
              <a:rPr lang="nl-NL" sz="2000" dirty="0">
                <a:latin typeface="Abadi Extra Light" panose="020B0204020104020204" pitchFamily="34" charset="0"/>
              </a:rPr>
              <a:t> </a:t>
            </a:r>
            <a:r>
              <a:rPr lang="nl-NL" sz="2000" dirty="0" err="1">
                <a:latin typeface="Abadi Extra Light" panose="020B0204020104020204" pitchFamily="34" charset="0"/>
              </a:rPr>
              <a:t>the</a:t>
            </a:r>
            <a:r>
              <a:rPr lang="nl-NL" sz="2000" dirty="0">
                <a:latin typeface="Abadi Extra Light" panose="020B0204020104020204" pitchFamily="34" charset="0"/>
              </a:rPr>
              <a:t> model </a:t>
            </a:r>
            <a:r>
              <a:rPr lang="nl-NL" sz="2000" dirty="0" err="1">
                <a:latin typeface="Abadi Extra Light" panose="020B0204020104020204" pitchFamily="34" charset="0"/>
              </a:rPr>
              <a:t>with</a:t>
            </a:r>
            <a:r>
              <a:rPr lang="nl-NL" sz="2000" dirty="0">
                <a:latin typeface="Abadi Extra Light" panose="020B0204020104020204" pitchFamily="34" charset="0"/>
              </a:rPr>
              <a:t> a new </a:t>
            </a:r>
            <a:r>
              <a:rPr lang="nl-NL" sz="2000" dirty="0" err="1">
                <a:latin typeface="Abadi Extra Light" panose="020B0204020104020204" pitchFamily="34" charset="0"/>
              </a:rPr>
              <a:t>similar</a:t>
            </a:r>
            <a:r>
              <a:rPr lang="nl-NL" sz="2000" dirty="0">
                <a:latin typeface="Abadi Extra Light" panose="020B0204020104020204" pitchFamily="34" charset="0"/>
              </a:rPr>
              <a:t> dataset </a:t>
            </a:r>
            <a:r>
              <a:rPr lang="nl-NL" sz="2000" dirty="0" err="1">
                <a:latin typeface="Abadi Extra Light" panose="020B0204020104020204" pitchFamily="34" charset="0"/>
              </a:rPr>
              <a:t>and</a:t>
            </a:r>
            <a:r>
              <a:rPr lang="nl-NL" sz="2000" dirty="0">
                <a:latin typeface="Abadi Extra Light" panose="020B0204020104020204" pitchFamily="34" charset="0"/>
              </a:rPr>
              <a:t> </a:t>
            </a:r>
            <a:r>
              <a:rPr lang="nl-NL" sz="2000" dirty="0" err="1">
                <a:latin typeface="Abadi Extra Light" panose="020B0204020104020204" pitchFamily="34" charset="0"/>
              </a:rPr>
              <a:t>comparing</a:t>
            </a:r>
            <a:r>
              <a:rPr lang="nl-NL" sz="2000" dirty="0">
                <a:latin typeface="Abadi Extra Light" panose="020B0204020104020204" pitchFamily="34" charset="0"/>
              </a:rPr>
              <a:t> </a:t>
            </a:r>
            <a:r>
              <a:rPr lang="nl-NL" sz="2000" dirty="0" err="1">
                <a:latin typeface="Abadi Extra Light" panose="020B0204020104020204" pitchFamily="34" charset="0"/>
              </a:rPr>
              <a:t>the</a:t>
            </a:r>
            <a:r>
              <a:rPr lang="nl-NL" sz="2000" dirty="0">
                <a:latin typeface="Abadi Extra Light" panose="020B0204020104020204" pitchFamily="34" charset="0"/>
              </a:rPr>
              <a:t> </a:t>
            </a:r>
            <a:r>
              <a:rPr lang="nl-NL" sz="2000" dirty="0" err="1">
                <a:latin typeface="Abadi Extra Light" panose="020B0204020104020204" pitchFamily="34" charset="0"/>
              </a:rPr>
              <a:t>true</a:t>
            </a:r>
            <a:r>
              <a:rPr lang="nl-NL" sz="2000" dirty="0">
                <a:latin typeface="Abadi Extra Light" panose="020B0204020104020204" pitchFamily="34" charset="0"/>
              </a:rPr>
              <a:t> </a:t>
            </a:r>
            <a:r>
              <a:rPr lang="nl-NL" sz="2000" dirty="0" err="1">
                <a:latin typeface="Abadi Extra Light" panose="020B0204020104020204" pitchFamily="34" charset="0"/>
              </a:rPr>
              <a:t>and</a:t>
            </a:r>
            <a:r>
              <a:rPr lang="nl-NL" sz="2000" dirty="0">
                <a:latin typeface="Abadi Extra Light" panose="020B0204020104020204" pitchFamily="34" charset="0"/>
              </a:rPr>
              <a:t> </a:t>
            </a:r>
            <a:r>
              <a:rPr lang="nl-NL" sz="2000" dirty="0" err="1">
                <a:latin typeface="Abadi Extra Light" panose="020B0204020104020204" pitchFamily="34" charset="0"/>
              </a:rPr>
              <a:t>predicted</a:t>
            </a:r>
            <a:r>
              <a:rPr lang="nl-NL" sz="2000" dirty="0">
                <a:latin typeface="Abadi Extra Light" panose="020B0204020104020204" pitchFamily="34" charset="0"/>
              </a:rPr>
              <a:t> output</a:t>
            </a:r>
          </a:p>
          <a:p>
            <a:r>
              <a:rPr lang="nl-NL" dirty="0" err="1">
                <a:latin typeface="Abadi Extra Light" panose="020B0204020104020204" pitchFamily="34" charset="0"/>
              </a:rPr>
              <a:t>Plotting</a:t>
            </a:r>
            <a:r>
              <a:rPr lang="nl-NL" dirty="0">
                <a:latin typeface="Abadi Extra Light" panose="020B0204020104020204" pitchFamily="34" charset="0"/>
              </a:rPr>
              <a:t> </a:t>
            </a:r>
            <a:r>
              <a:rPr lang="nl-NL" dirty="0" err="1">
                <a:latin typeface="Abadi Extra Light" panose="020B0204020104020204" pitchFamily="34" charset="0"/>
              </a:rPr>
              <a:t>Confusion</a:t>
            </a:r>
            <a:r>
              <a:rPr lang="nl-NL" dirty="0">
                <a:latin typeface="Abadi Extra Light" panose="020B0204020104020204" pitchFamily="34" charset="0"/>
              </a:rPr>
              <a:t> Matrix</a:t>
            </a:r>
          </a:p>
          <a:p>
            <a:r>
              <a:rPr lang="nl-NL" dirty="0">
                <a:latin typeface="Abadi Extra Light" panose="020B0204020104020204" pitchFamily="34" charset="0"/>
              </a:rPr>
              <a:t>Generating </a:t>
            </a:r>
            <a:r>
              <a:rPr lang="nl-NL" dirty="0" err="1">
                <a:latin typeface="Abadi Extra Light" panose="020B0204020104020204" pitchFamily="34" charset="0"/>
              </a:rPr>
              <a:t>Classification</a:t>
            </a:r>
            <a:r>
              <a:rPr lang="nl-NL" dirty="0">
                <a:latin typeface="Abadi Extra Light" panose="020B0204020104020204" pitchFamily="34" charset="0"/>
              </a:rPr>
              <a:t> Report</a:t>
            </a:r>
          </a:p>
          <a:p>
            <a:endParaRPr lang="nl-NL" dirty="0"/>
          </a:p>
        </p:txBody>
      </p:sp>
      <p:pic>
        <p:nvPicPr>
          <p:cNvPr id="12290" name="Picture 2" descr="Confusion Matrix for Your Multi-Class Machine Learning Model | by Joydwip  Mohajon | Towards Data Science">
            <a:extLst>
              <a:ext uri="{FF2B5EF4-FFF2-40B4-BE49-F238E27FC236}">
                <a16:creationId xmlns:a16="http://schemas.microsoft.com/office/drawing/2014/main" id="{21306129-DCF3-4D9B-B08A-594F2FD994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7" t="4271" r="8621" b="7013"/>
          <a:stretch/>
        </p:blipFill>
        <p:spPr bwMode="auto">
          <a:xfrm>
            <a:off x="7645706" y="3634667"/>
            <a:ext cx="4546294" cy="325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21389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427BF-612D-442A-B31B-0BE4CABEA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Daytona Condensed" panose="020B0506030503040204" pitchFamily="34" charset="0"/>
              </a:rPr>
              <a:t>How </a:t>
            </a:r>
            <a:r>
              <a:rPr lang="nl-NL" dirty="0" err="1">
                <a:latin typeface="Daytona Condensed" panose="020B0506030503040204" pitchFamily="34" charset="0"/>
              </a:rPr>
              <a:t>to</a:t>
            </a:r>
            <a:r>
              <a:rPr lang="nl-NL" dirty="0">
                <a:latin typeface="Daytona Condensed" panose="020B0506030503040204" pitchFamily="34" charset="0"/>
              </a:rPr>
              <a:t> </a:t>
            </a:r>
            <a:r>
              <a:rPr lang="nl-NL" dirty="0" err="1">
                <a:latin typeface="Daytona Condensed" panose="020B0506030503040204" pitchFamily="34" charset="0"/>
              </a:rPr>
              <a:t>Evaluate</a:t>
            </a:r>
            <a:r>
              <a:rPr lang="nl-NL" dirty="0">
                <a:latin typeface="Daytona Condensed" panose="020B0506030503040204" pitchFamily="34" charset="0"/>
              </a:rPr>
              <a:t> a </a:t>
            </a:r>
            <a:r>
              <a:rPr lang="nl-NL" dirty="0" err="1">
                <a:latin typeface="Daytona Condensed" panose="020B0506030503040204" pitchFamily="34" charset="0"/>
              </a:rPr>
              <a:t>Classifier</a:t>
            </a:r>
            <a:r>
              <a:rPr lang="nl-NL" dirty="0">
                <a:latin typeface="Daytona Condensed" panose="020B0506030503040204" pitchFamily="34" charset="0"/>
              </a:rPr>
              <a:t>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5C7B868-1F03-49A6-A215-1EE0982FA150}"/>
              </a:ext>
            </a:extLst>
          </p:cNvPr>
          <p:cNvSpPr txBox="1">
            <a:spLocks/>
          </p:cNvSpPr>
          <p:nvPr/>
        </p:nvSpPr>
        <p:spPr>
          <a:xfrm>
            <a:off x="1072797" y="4021662"/>
            <a:ext cx="10219492" cy="1255418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badi Extra Light" panose="020B0204020104020204" pitchFamily="34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badi Extra Light" panose="020B0204020104020204" pitchFamily="34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3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badi Extra Light" panose="020B0204020104020204" pitchFamily="34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3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badi Extra Light" panose="020B0204020104020204" pitchFamily="34" charset="0"/>
            </a:endParaRPr>
          </a:p>
        </p:txBody>
      </p:sp>
      <p:pic>
        <p:nvPicPr>
          <p:cNvPr id="11266" name="Picture 2" descr="classification unsupervised learning - Cheap Online Shopping -">
            <a:extLst>
              <a:ext uri="{FF2B5EF4-FFF2-40B4-BE49-F238E27FC236}">
                <a16:creationId xmlns:a16="http://schemas.microsoft.com/office/drawing/2014/main" id="{36A0A95C-AD3C-4DCA-92EA-42A0D4DC16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47"/>
          <a:stretch/>
        </p:blipFill>
        <p:spPr bwMode="auto">
          <a:xfrm>
            <a:off x="10441982" y="693136"/>
            <a:ext cx="1750018" cy="1958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7CB59A95-FC44-4583-82FF-2D400C0CD0EA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892365" y="2353666"/>
            <a:ext cx="10248880" cy="3165784"/>
          </a:xfrm>
        </p:spPr>
        <p:txBody>
          <a:bodyPr/>
          <a:lstStyle/>
          <a:p>
            <a:r>
              <a:rPr lang="nl-NL" sz="3200" dirty="0" err="1">
                <a:latin typeface="Daytona Condensed" panose="020B0506030503040204" pitchFamily="34" charset="0"/>
              </a:rPr>
              <a:t>What</a:t>
            </a:r>
            <a:r>
              <a:rPr lang="nl-NL" sz="3200" dirty="0">
                <a:latin typeface="Daytona Condensed" panose="020B0506030503040204" pitchFamily="34" charset="0"/>
              </a:rPr>
              <a:t> is a </a:t>
            </a:r>
            <a:r>
              <a:rPr lang="nl-NL" sz="3200" dirty="0" err="1">
                <a:latin typeface="Daytona Condensed" panose="020B0506030503040204" pitchFamily="34" charset="0"/>
              </a:rPr>
              <a:t>Confusion</a:t>
            </a:r>
            <a:r>
              <a:rPr lang="nl-NL" sz="3200" dirty="0">
                <a:latin typeface="Daytona Condensed" panose="020B0506030503040204" pitchFamily="34" charset="0"/>
              </a:rPr>
              <a:t> Matrix?</a:t>
            </a:r>
          </a:p>
          <a:p>
            <a:r>
              <a:rPr lang="nl-NL" sz="2800" dirty="0" err="1">
                <a:latin typeface="Daytona Condensed" panose="020B0506030503040204" pitchFamily="34" charset="0"/>
              </a:rPr>
              <a:t>Case:Binary</a:t>
            </a:r>
            <a:r>
              <a:rPr lang="nl-NL" sz="2800" dirty="0">
                <a:latin typeface="Daytona Condensed" panose="020B0506030503040204" pitchFamily="34" charset="0"/>
              </a:rPr>
              <a:t> </a:t>
            </a:r>
            <a:r>
              <a:rPr lang="nl-NL" sz="2800" dirty="0" err="1">
                <a:latin typeface="Daytona Condensed" panose="020B0506030503040204" pitchFamily="34" charset="0"/>
              </a:rPr>
              <a:t>Classification</a:t>
            </a:r>
            <a:endParaRPr lang="nl-NL" sz="2800" dirty="0">
              <a:latin typeface="Daytona Condensed" panose="020B0506030503040204" pitchFamily="34" charset="0"/>
            </a:endParaRPr>
          </a:p>
          <a:p>
            <a:endParaRPr lang="nl-NL" sz="2800" dirty="0">
              <a:latin typeface="Daytona Condensed" panose="020B0506030503040204" pitchFamily="34" charset="0"/>
            </a:endParaRPr>
          </a:p>
          <a:p>
            <a:pPr algn="l"/>
            <a:r>
              <a:rPr lang="en-US" sz="2400" b="1" i="0" dirty="0">
                <a:solidFill>
                  <a:srgbClr val="292929"/>
                </a:solidFill>
                <a:effectLst/>
                <a:latin typeface="Daytona Condensed Light" panose="020B0306030503040204" pitchFamily="34" charset="0"/>
              </a:rPr>
              <a:t>True Positive (TP):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Daytona Condensed Light" panose="020B0306030503040204" pitchFamily="34" charset="0"/>
              </a:rPr>
              <a:t> It refers to the number of predictions where the classifier correctly predicts the positive class as positive.</a:t>
            </a:r>
          </a:p>
          <a:p>
            <a:pPr algn="l"/>
            <a:r>
              <a:rPr lang="en-US" sz="2400" b="1" i="0" dirty="0">
                <a:solidFill>
                  <a:srgbClr val="292929"/>
                </a:solidFill>
                <a:effectLst/>
                <a:latin typeface="Daytona Condensed Light" panose="020B0306030503040204" pitchFamily="34" charset="0"/>
              </a:rPr>
              <a:t>True Negative (TN):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Daytona Condensed Light" panose="020B0306030503040204" pitchFamily="34" charset="0"/>
              </a:rPr>
              <a:t> It refers to the number of predictions where the classifier correctly predicts the negative class as negative.</a:t>
            </a:r>
          </a:p>
          <a:p>
            <a:pPr algn="l"/>
            <a:r>
              <a:rPr lang="en-US" sz="2400" b="1" i="0" dirty="0">
                <a:solidFill>
                  <a:srgbClr val="292929"/>
                </a:solidFill>
                <a:effectLst/>
                <a:latin typeface="Daytona Condensed Light" panose="020B0306030503040204" pitchFamily="34" charset="0"/>
              </a:rPr>
              <a:t>False Positive (FP):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Daytona Condensed Light" panose="020B0306030503040204" pitchFamily="34" charset="0"/>
              </a:rPr>
              <a:t> number of predictions where </a:t>
            </a:r>
          </a:p>
          <a:p>
            <a:pPr algn="l"/>
            <a:r>
              <a:rPr lang="en-US" sz="2400" b="0" i="0" dirty="0">
                <a:solidFill>
                  <a:srgbClr val="292929"/>
                </a:solidFill>
                <a:effectLst/>
                <a:latin typeface="Daytona Condensed Light" panose="020B0306030503040204" pitchFamily="34" charset="0"/>
              </a:rPr>
              <a:t>the classifier incorrectly predicts the </a:t>
            </a:r>
          </a:p>
          <a:p>
            <a:pPr algn="l"/>
            <a:r>
              <a:rPr lang="en-US" sz="2400" b="0" i="0" dirty="0">
                <a:solidFill>
                  <a:srgbClr val="292929"/>
                </a:solidFill>
                <a:effectLst/>
                <a:latin typeface="Daytona Condensed Light" panose="020B0306030503040204" pitchFamily="34" charset="0"/>
              </a:rPr>
              <a:t>negative class as positive.</a:t>
            </a:r>
          </a:p>
          <a:p>
            <a:pPr algn="l"/>
            <a:r>
              <a:rPr lang="en-US" sz="2400" b="1" i="0" dirty="0">
                <a:solidFill>
                  <a:srgbClr val="292929"/>
                </a:solidFill>
                <a:effectLst/>
                <a:latin typeface="Daytona Condensed Light" panose="020B0306030503040204" pitchFamily="34" charset="0"/>
              </a:rPr>
              <a:t>False Negative (FN):</a:t>
            </a:r>
            <a:r>
              <a:rPr lang="en-US" sz="2400" b="0" i="0" dirty="0">
                <a:solidFill>
                  <a:srgbClr val="292929"/>
                </a:solidFill>
                <a:effectLst/>
                <a:latin typeface="Daytona Condensed Light" panose="020B0306030503040204" pitchFamily="34" charset="0"/>
              </a:rPr>
              <a:t> It refers to the number of </a:t>
            </a:r>
          </a:p>
          <a:p>
            <a:pPr algn="l"/>
            <a:r>
              <a:rPr lang="en-US" sz="2400" b="0" i="0" dirty="0">
                <a:solidFill>
                  <a:srgbClr val="292929"/>
                </a:solidFill>
                <a:effectLst/>
                <a:latin typeface="Daytona Condensed Light" panose="020B0306030503040204" pitchFamily="34" charset="0"/>
              </a:rPr>
              <a:t>predictions where the classifier incorrectly predicts</a:t>
            </a:r>
          </a:p>
          <a:p>
            <a:pPr algn="l"/>
            <a:r>
              <a:rPr lang="en-US" sz="2400" b="0" i="0" dirty="0">
                <a:solidFill>
                  <a:srgbClr val="292929"/>
                </a:solidFill>
                <a:effectLst/>
                <a:latin typeface="Daytona Condensed Light" panose="020B0306030503040204" pitchFamily="34" charset="0"/>
              </a:rPr>
              <a:t> the positive class as negative.</a:t>
            </a:r>
          </a:p>
          <a:p>
            <a:endParaRPr lang="nl-NL" dirty="0">
              <a:latin typeface="Daytona Condensed Light" panose="020B0306030503040204" pitchFamily="34" charset="0"/>
            </a:endParaRPr>
          </a:p>
        </p:txBody>
      </p:sp>
      <p:pic>
        <p:nvPicPr>
          <p:cNvPr id="12290" name="Picture 2" descr="Confusion Matrix for Your Multi-Class Machine Learning Model | by Joydwip  Mohajon | Towards Data Science">
            <a:extLst>
              <a:ext uri="{FF2B5EF4-FFF2-40B4-BE49-F238E27FC236}">
                <a16:creationId xmlns:a16="http://schemas.microsoft.com/office/drawing/2014/main" id="{21306129-DCF3-4D9B-B08A-594F2FD994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7" t="4271" r="8621" b="7013"/>
          <a:stretch/>
        </p:blipFill>
        <p:spPr bwMode="auto">
          <a:xfrm>
            <a:off x="7645706" y="3606092"/>
            <a:ext cx="4546294" cy="3251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41575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427BF-612D-442A-B31B-0BE4CABEA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Daytona Condensed" panose="020B0506030503040204" pitchFamily="34" charset="0"/>
              </a:rPr>
              <a:t>How </a:t>
            </a:r>
            <a:r>
              <a:rPr lang="nl-NL" dirty="0" err="1">
                <a:latin typeface="Daytona Condensed" panose="020B0506030503040204" pitchFamily="34" charset="0"/>
              </a:rPr>
              <a:t>to</a:t>
            </a:r>
            <a:r>
              <a:rPr lang="nl-NL" dirty="0">
                <a:latin typeface="Daytona Condensed" panose="020B0506030503040204" pitchFamily="34" charset="0"/>
              </a:rPr>
              <a:t> </a:t>
            </a:r>
            <a:r>
              <a:rPr lang="nl-NL" dirty="0" err="1">
                <a:latin typeface="Daytona Condensed" panose="020B0506030503040204" pitchFamily="34" charset="0"/>
              </a:rPr>
              <a:t>Evaluate</a:t>
            </a:r>
            <a:r>
              <a:rPr lang="nl-NL" dirty="0">
                <a:latin typeface="Daytona Condensed" panose="020B0506030503040204" pitchFamily="34" charset="0"/>
              </a:rPr>
              <a:t> a </a:t>
            </a:r>
            <a:r>
              <a:rPr lang="nl-NL" dirty="0" err="1">
                <a:latin typeface="Daytona Condensed" panose="020B0506030503040204" pitchFamily="34" charset="0"/>
              </a:rPr>
              <a:t>Classifier</a:t>
            </a:r>
            <a:r>
              <a:rPr lang="nl-NL" dirty="0">
                <a:latin typeface="Daytona Condensed" panose="020B0506030503040204" pitchFamily="34" charset="0"/>
              </a:rPr>
              <a:t>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5C7B868-1F03-49A6-A215-1EE0982FA150}"/>
              </a:ext>
            </a:extLst>
          </p:cNvPr>
          <p:cNvSpPr txBox="1">
            <a:spLocks/>
          </p:cNvSpPr>
          <p:nvPr/>
        </p:nvSpPr>
        <p:spPr>
          <a:xfrm>
            <a:off x="1072797" y="4021662"/>
            <a:ext cx="10219492" cy="1255418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badi Extra Light" panose="020B0204020104020204" pitchFamily="34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badi Extra Light" panose="020B0204020104020204" pitchFamily="34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3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badi Extra Light" panose="020B0204020104020204" pitchFamily="34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3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badi Extra Light" panose="020B0204020104020204" pitchFamily="34" charset="0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7CB59A95-FC44-4583-82FF-2D400C0CD0EA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925416" y="2507902"/>
            <a:ext cx="10248880" cy="3165784"/>
          </a:xfrm>
        </p:spPr>
        <p:txBody>
          <a:bodyPr/>
          <a:lstStyle/>
          <a:p>
            <a:r>
              <a:rPr lang="nl-NL" sz="3200" dirty="0" err="1">
                <a:latin typeface="Daytona Condensed" panose="020B0506030503040204" pitchFamily="34" charset="0"/>
              </a:rPr>
              <a:t>What</a:t>
            </a:r>
            <a:r>
              <a:rPr lang="nl-NL" sz="3200" dirty="0">
                <a:latin typeface="Daytona Condensed" panose="020B0506030503040204" pitchFamily="34" charset="0"/>
              </a:rPr>
              <a:t> is a </a:t>
            </a:r>
            <a:r>
              <a:rPr lang="nl-NL" sz="3200" dirty="0" err="1">
                <a:latin typeface="Daytona Condensed" panose="020B0506030503040204" pitchFamily="34" charset="0"/>
              </a:rPr>
              <a:t>Confusion</a:t>
            </a:r>
            <a:r>
              <a:rPr lang="nl-NL" sz="3200" dirty="0">
                <a:latin typeface="Daytona Condensed" panose="020B0506030503040204" pitchFamily="34" charset="0"/>
              </a:rPr>
              <a:t> Matrix?</a:t>
            </a:r>
          </a:p>
          <a:p>
            <a:endParaRPr lang="nl-NL" sz="3200" dirty="0">
              <a:latin typeface="Daytona Condensed" panose="020B0506030503040204" pitchFamily="34" charset="0"/>
            </a:endParaRPr>
          </a:p>
          <a:p>
            <a:r>
              <a:rPr lang="nl-NL" sz="2800" dirty="0" err="1">
                <a:latin typeface="Daytona Condensed" panose="020B0506030503040204" pitchFamily="34" charset="0"/>
              </a:rPr>
              <a:t>Case:MultiClass</a:t>
            </a:r>
            <a:r>
              <a:rPr lang="nl-NL" sz="2800" dirty="0">
                <a:latin typeface="Daytona Condensed" panose="020B0506030503040204" pitchFamily="34" charset="0"/>
              </a:rPr>
              <a:t> </a:t>
            </a:r>
            <a:r>
              <a:rPr lang="nl-NL" sz="2800" dirty="0" err="1">
                <a:latin typeface="Daytona Condensed" panose="020B0506030503040204" pitchFamily="34" charset="0"/>
              </a:rPr>
              <a:t>Classification</a:t>
            </a:r>
            <a:endParaRPr lang="nl-NL" sz="2800" dirty="0">
              <a:latin typeface="Daytona Condensed" panose="020B0506030503040204" pitchFamily="34" charset="0"/>
            </a:endParaRPr>
          </a:p>
          <a:p>
            <a:endParaRPr lang="nl-NL" sz="2800" dirty="0">
              <a:latin typeface="Daytona Condensed" panose="020B0506030503040204" pitchFamily="34" charset="0"/>
            </a:endParaRPr>
          </a:p>
          <a:p>
            <a:endParaRPr lang="nl-NL" dirty="0">
              <a:latin typeface="Daytona Condensed Light" panose="020B0306030503040204" pitchFamily="34" charset="0"/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876FF3D5-3ECF-4223-9C32-1DE9D4D86D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2" r="7741"/>
          <a:stretch/>
        </p:blipFill>
        <p:spPr bwMode="auto">
          <a:xfrm>
            <a:off x="6154756" y="2041119"/>
            <a:ext cx="5310131" cy="43101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6" name="Picture 2" descr="classification unsupervised learning - Cheap Online Shopping -">
            <a:extLst>
              <a:ext uri="{FF2B5EF4-FFF2-40B4-BE49-F238E27FC236}">
                <a16:creationId xmlns:a16="http://schemas.microsoft.com/office/drawing/2014/main" id="{36A0A95C-AD3C-4DCA-92EA-42A0D4DC16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47"/>
          <a:stretch/>
        </p:blipFill>
        <p:spPr bwMode="auto">
          <a:xfrm>
            <a:off x="10441982" y="693136"/>
            <a:ext cx="1750018" cy="1958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678D0A0-2DE6-45F9-B49A-4831D046D431}"/>
              </a:ext>
            </a:extLst>
          </p:cNvPr>
          <p:cNvSpPr txBox="1"/>
          <p:nvPr/>
        </p:nvSpPr>
        <p:spPr>
          <a:xfrm>
            <a:off x="1759943" y="6402633"/>
            <a:ext cx="113134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aytona Condensed Light" panose="020B0306030503040204" pitchFamily="34" charset="0"/>
              </a:rPr>
              <a:t>Source: https://towardsdatascience.com/confusion-matrix-for-your-multi-class-machine-learning-model-ff9aa3bf7826</a:t>
            </a:r>
          </a:p>
        </p:txBody>
      </p:sp>
    </p:spTree>
    <p:extLst>
      <p:ext uri="{BB962C8B-B14F-4D97-AF65-F5344CB8AC3E}">
        <p14:creationId xmlns:p14="http://schemas.microsoft.com/office/powerpoint/2010/main" val="35358358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427BF-612D-442A-B31B-0BE4CABEA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Daytona Condensed" panose="020B0506030503040204" pitchFamily="34" charset="0"/>
              </a:rPr>
              <a:t>How </a:t>
            </a:r>
            <a:r>
              <a:rPr lang="nl-NL" dirty="0" err="1">
                <a:latin typeface="Daytona Condensed" panose="020B0506030503040204" pitchFamily="34" charset="0"/>
              </a:rPr>
              <a:t>to</a:t>
            </a:r>
            <a:r>
              <a:rPr lang="nl-NL" dirty="0">
                <a:latin typeface="Daytona Condensed" panose="020B0506030503040204" pitchFamily="34" charset="0"/>
              </a:rPr>
              <a:t> </a:t>
            </a:r>
            <a:r>
              <a:rPr lang="nl-NL" dirty="0" err="1">
                <a:latin typeface="Daytona Condensed" panose="020B0506030503040204" pitchFamily="34" charset="0"/>
              </a:rPr>
              <a:t>Evaluate</a:t>
            </a:r>
            <a:r>
              <a:rPr lang="nl-NL" dirty="0">
                <a:latin typeface="Daytona Condensed" panose="020B0506030503040204" pitchFamily="34" charset="0"/>
              </a:rPr>
              <a:t> a </a:t>
            </a:r>
            <a:r>
              <a:rPr lang="nl-NL" dirty="0" err="1">
                <a:latin typeface="Daytona Condensed" panose="020B0506030503040204" pitchFamily="34" charset="0"/>
              </a:rPr>
              <a:t>Classifier</a:t>
            </a:r>
            <a:r>
              <a:rPr lang="nl-NL" dirty="0">
                <a:latin typeface="Daytona Condensed" panose="020B0506030503040204" pitchFamily="34" charset="0"/>
              </a:rPr>
              <a:t>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5C7B868-1F03-49A6-A215-1EE0982FA150}"/>
              </a:ext>
            </a:extLst>
          </p:cNvPr>
          <p:cNvSpPr txBox="1">
            <a:spLocks/>
          </p:cNvSpPr>
          <p:nvPr/>
        </p:nvSpPr>
        <p:spPr>
          <a:xfrm>
            <a:off x="1072797" y="4021662"/>
            <a:ext cx="10219492" cy="1255418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badi Extra Light" panose="020B0204020104020204" pitchFamily="34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badi Extra Light" panose="020B0204020104020204" pitchFamily="34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3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badi Extra Light" panose="020B0204020104020204" pitchFamily="34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3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badi Extra Light" panose="020B0204020104020204" pitchFamily="34" charset="0"/>
            </a:endParaRPr>
          </a:p>
        </p:txBody>
      </p:sp>
      <p:pic>
        <p:nvPicPr>
          <p:cNvPr id="11266" name="Picture 2" descr="classification unsupervised learning - Cheap Online Shopping -">
            <a:extLst>
              <a:ext uri="{FF2B5EF4-FFF2-40B4-BE49-F238E27FC236}">
                <a16:creationId xmlns:a16="http://schemas.microsoft.com/office/drawing/2014/main" id="{36A0A95C-AD3C-4DCA-92EA-42A0D4DC16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47"/>
          <a:stretch/>
        </p:blipFill>
        <p:spPr bwMode="auto">
          <a:xfrm>
            <a:off x="10441982" y="693136"/>
            <a:ext cx="1750018" cy="1958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7CB59A95-FC44-4583-82FF-2D400C0CD0EA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914399" y="1615536"/>
            <a:ext cx="10248880" cy="1436137"/>
          </a:xfrm>
        </p:spPr>
        <p:txBody>
          <a:bodyPr/>
          <a:lstStyle/>
          <a:p>
            <a:r>
              <a:rPr lang="nl-NL" sz="3200" dirty="0" err="1">
                <a:latin typeface="Daytona Condensed" panose="020B0506030503040204" pitchFamily="34" charset="0"/>
              </a:rPr>
              <a:t>What</a:t>
            </a:r>
            <a:r>
              <a:rPr lang="nl-NL" sz="3200" dirty="0">
                <a:latin typeface="Daytona Condensed" panose="020B0506030503040204" pitchFamily="34" charset="0"/>
              </a:rPr>
              <a:t> is a </a:t>
            </a:r>
            <a:r>
              <a:rPr lang="nl-NL" sz="3200" dirty="0" err="1">
                <a:latin typeface="Daytona Condensed" panose="020B0506030503040204" pitchFamily="34" charset="0"/>
              </a:rPr>
              <a:t>Classification</a:t>
            </a:r>
            <a:r>
              <a:rPr lang="nl-NL" sz="3200" dirty="0">
                <a:latin typeface="Daytona Condensed" panose="020B0506030503040204" pitchFamily="34" charset="0"/>
              </a:rPr>
              <a:t> Report?</a:t>
            </a:r>
          </a:p>
          <a:p>
            <a:endParaRPr lang="nl-NL" dirty="0">
              <a:latin typeface="Daytona Condensed Light" panose="020B0306030503040204" pitchFamily="34" charset="0"/>
            </a:endParaRPr>
          </a:p>
        </p:txBody>
      </p:sp>
      <p:pic>
        <p:nvPicPr>
          <p:cNvPr id="14340" name="Picture 4" descr="Understanding a Classification Report For Your Machine Learning Model | by  Shivam Kohli | Medium">
            <a:extLst>
              <a:ext uri="{FF2B5EF4-FFF2-40B4-BE49-F238E27FC236}">
                <a16:creationId xmlns:a16="http://schemas.microsoft.com/office/drawing/2014/main" id="{0EEB7E01-B9DF-40B9-92AD-BE8E5FFD5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2974" y="2639342"/>
            <a:ext cx="7422386" cy="3920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8289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F9A3D-83BF-D04D-4810-F2244443A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120" y="267642"/>
            <a:ext cx="8117840" cy="1144800"/>
          </a:xfrm>
        </p:spPr>
        <p:txBody>
          <a:bodyPr/>
          <a:lstStyle/>
          <a:p>
            <a:r>
              <a:rPr lang="nl-NL" dirty="0">
                <a:solidFill>
                  <a:schemeClr val="tx1"/>
                </a:solidFill>
                <a:latin typeface="Abadi" panose="020B0604020104020204" pitchFamily="34" charset="0"/>
              </a:rPr>
              <a:t>Neuron Connectivity </a:t>
            </a:r>
            <a:r>
              <a:rPr lang="nl-NL" dirty="0" err="1">
                <a:solidFill>
                  <a:schemeClr val="tx1"/>
                </a:solidFill>
                <a:latin typeface="Abadi" panose="020B0604020104020204" pitchFamily="34" charset="0"/>
              </a:rPr>
              <a:t>for</a:t>
            </a:r>
            <a:r>
              <a:rPr lang="nl-NL" dirty="0">
                <a:solidFill>
                  <a:schemeClr val="tx1"/>
                </a:solidFill>
                <a:latin typeface="Abadi" panose="020B0604020104020204" pitchFamily="34" charset="0"/>
              </a:rPr>
              <a:t> </a:t>
            </a:r>
            <a:r>
              <a:rPr lang="nl-NL" dirty="0" err="1">
                <a:solidFill>
                  <a:schemeClr val="tx1"/>
                </a:solidFill>
                <a:latin typeface="Abadi" panose="020B0604020104020204" pitchFamily="34" charset="0"/>
              </a:rPr>
              <a:t>Problem</a:t>
            </a:r>
            <a:r>
              <a:rPr lang="nl-NL" dirty="0">
                <a:solidFill>
                  <a:schemeClr val="tx1"/>
                </a:solidFill>
                <a:latin typeface="Abadi" panose="020B0604020104020204" pitchFamily="34" charset="0"/>
              </a:rPr>
              <a:t> </a:t>
            </a:r>
            <a:r>
              <a:rPr lang="nl-NL" dirty="0" err="1">
                <a:solidFill>
                  <a:schemeClr val="tx1"/>
                </a:solidFill>
                <a:latin typeface="Abadi" panose="020B0604020104020204" pitchFamily="34" charset="0"/>
              </a:rPr>
              <a:t>Solving</a:t>
            </a:r>
            <a:endParaRPr lang="nl-NL" dirty="0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704E3E-5AC2-A105-9770-7E1DC9A0E67E}"/>
              </a:ext>
            </a:extLst>
          </p:cNvPr>
          <p:cNvSpPr/>
          <p:nvPr/>
        </p:nvSpPr>
        <p:spPr>
          <a:xfrm>
            <a:off x="5069840" y="3129280"/>
            <a:ext cx="599440" cy="568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044092-2737-7B94-3E35-EA818EB3D353}"/>
              </a:ext>
            </a:extLst>
          </p:cNvPr>
          <p:cNvSpPr/>
          <p:nvPr/>
        </p:nvSpPr>
        <p:spPr>
          <a:xfrm>
            <a:off x="2641600" y="2021840"/>
            <a:ext cx="995680" cy="1727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D82845-CFA7-8EA5-660A-82B08C506748}"/>
              </a:ext>
            </a:extLst>
          </p:cNvPr>
          <p:cNvSpPr txBox="1"/>
          <p:nvPr/>
        </p:nvSpPr>
        <p:spPr>
          <a:xfrm>
            <a:off x="4592320" y="6399734"/>
            <a:ext cx="7447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b="1" i="0" dirty="0">
                <a:solidFill>
                  <a:srgbClr val="222222"/>
                </a:solidFill>
                <a:effectLst/>
                <a:latin typeface="Baskerville"/>
              </a:rPr>
              <a:t>Source: http://www.intechopen.com/source/html/39067/media/image1.png</a:t>
            </a:r>
            <a:endParaRPr lang="nl-NL" dirty="0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A4F76A7-4ED1-6BE9-D83D-685CAC3979A9}"/>
              </a:ext>
            </a:extLst>
          </p:cNvPr>
          <p:cNvGrpSpPr/>
          <p:nvPr/>
        </p:nvGrpSpPr>
        <p:grpSpPr>
          <a:xfrm>
            <a:off x="1082040" y="1378521"/>
            <a:ext cx="8187988" cy="4639437"/>
            <a:chOff x="1082040" y="1378521"/>
            <a:chExt cx="8187988" cy="4639437"/>
          </a:xfrm>
        </p:grpSpPr>
        <p:pic>
          <p:nvPicPr>
            <p:cNvPr id="18" name="Picture 17" descr="A diagram of a brain function&#10;&#10;Description automatically generated with medium confidence">
              <a:extLst>
                <a:ext uri="{FF2B5EF4-FFF2-40B4-BE49-F238E27FC236}">
                  <a16:creationId xmlns:a16="http://schemas.microsoft.com/office/drawing/2014/main" id="{106E72B9-3ED4-3A86-F9C1-E9943965D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2040" y="1378521"/>
              <a:ext cx="8187988" cy="4639437"/>
            </a:xfrm>
            <a:prstGeom prst="rect">
              <a:avLst/>
            </a:prstGeom>
          </p:spPr>
        </p:pic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127CF8E-51A7-F8DF-49F1-DA06B1159C7D}"/>
                </a:ext>
              </a:extLst>
            </p:cNvPr>
            <p:cNvSpPr/>
            <p:nvPr/>
          </p:nvSpPr>
          <p:spPr>
            <a:xfrm>
              <a:off x="3896360" y="3688078"/>
              <a:ext cx="1717040" cy="3251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1357244-396C-6E8A-2966-85FFFE1CF03B}"/>
              </a:ext>
            </a:extLst>
          </p:cNvPr>
          <p:cNvCxnSpPr>
            <a:stCxn id="18" idx="1"/>
            <a:endCxn id="18" idx="3"/>
          </p:cNvCxnSpPr>
          <p:nvPr/>
        </p:nvCxnSpPr>
        <p:spPr>
          <a:xfrm>
            <a:off x="1082040" y="3698240"/>
            <a:ext cx="8187988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88386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427BF-612D-442A-B31B-0BE4CABEA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>
                <a:latin typeface="Daytona Condensed" panose="020B0506030503040204" pitchFamily="34" charset="0"/>
              </a:rPr>
              <a:t>How </a:t>
            </a:r>
            <a:r>
              <a:rPr lang="nl-NL" dirty="0" err="1">
                <a:latin typeface="Daytona Condensed" panose="020B0506030503040204" pitchFamily="34" charset="0"/>
              </a:rPr>
              <a:t>to</a:t>
            </a:r>
            <a:r>
              <a:rPr lang="nl-NL" dirty="0">
                <a:latin typeface="Daytona Condensed" panose="020B0506030503040204" pitchFamily="34" charset="0"/>
              </a:rPr>
              <a:t> </a:t>
            </a:r>
            <a:r>
              <a:rPr lang="nl-NL" dirty="0" err="1">
                <a:latin typeface="Daytona Condensed" panose="020B0506030503040204" pitchFamily="34" charset="0"/>
              </a:rPr>
              <a:t>Evaluate</a:t>
            </a:r>
            <a:r>
              <a:rPr lang="nl-NL" dirty="0">
                <a:latin typeface="Daytona Condensed" panose="020B0506030503040204" pitchFamily="34" charset="0"/>
              </a:rPr>
              <a:t> a </a:t>
            </a:r>
            <a:r>
              <a:rPr lang="nl-NL" dirty="0" err="1">
                <a:latin typeface="Daytona Condensed" panose="020B0506030503040204" pitchFamily="34" charset="0"/>
              </a:rPr>
              <a:t>Classifier</a:t>
            </a:r>
            <a:r>
              <a:rPr lang="nl-NL" dirty="0">
                <a:latin typeface="Daytona Condensed" panose="020B0506030503040204" pitchFamily="34" charset="0"/>
              </a:rPr>
              <a:t>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5C7B868-1F03-49A6-A215-1EE0982FA150}"/>
              </a:ext>
            </a:extLst>
          </p:cNvPr>
          <p:cNvSpPr txBox="1">
            <a:spLocks/>
          </p:cNvSpPr>
          <p:nvPr/>
        </p:nvSpPr>
        <p:spPr>
          <a:xfrm>
            <a:off x="1072797" y="4021662"/>
            <a:ext cx="10219492" cy="1255418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badi Extra Light" panose="020B0204020104020204" pitchFamily="34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badi Extra Light" panose="020B0204020104020204" pitchFamily="34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3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badi Extra Light" panose="020B0204020104020204" pitchFamily="34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3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badi Extra Light" panose="020B0204020104020204" pitchFamily="34" charset="0"/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7CB59A95-FC44-4583-82FF-2D400C0CD0EA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870330" y="1946042"/>
            <a:ext cx="10939751" cy="4102218"/>
          </a:xfrm>
        </p:spPr>
        <p:txBody>
          <a:bodyPr/>
          <a:lstStyle/>
          <a:p>
            <a:r>
              <a:rPr lang="nl-NL" sz="3200" dirty="0" err="1">
                <a:latin typeface="Daytona Condensed" panose="020B0506030503040204" pitchFamily="34" charset="0"/>
              </a:rPr>
              <a:t>What</a:t>
            </a:r>
            <a:r>
              <a:rPr lang="nl-NL" sz="3200" dirty="0">
                <a:latin typeface="Daytona Condensed" panose="020B0506030503040204" pitchFamily="34" charset="0"/>
              </a:rPr>
              <a:t> is a </a:t>
            </a:r>
            <a:r>
              <a:rPr lang="nl-NL" sz="3200" dirty="0" err="1">
                <a:latin typeface="Daytona Condensed" panose="020B0506030503040204" pitchFamily="34" charset="0"/>
              </a:rPr>
              <a:t>classification</a:t>
            </a:r>
            <a:r>
              <a:rPr lang="nl-NL" sz="3200" dirty="0">
                <a:latin typeface="Daytona Condensed" panose="020B0506030503040204" pitchFamily="34" charset="0"/>
              </a:rPr>
              <a:t> Report?</a:t>
            </a:r>
          </a:p>
          <a:p>
            <a:endParaRPr lang="nl-NL" sz="3200" dirty="0">
              <a:latin typeface="Daytona Condensed" panose="020B0506030503040204" pitchFamily="34" charset="0"/>
            </a:endParaRPr>
          </a:p>
          <a:p>
            <a:pPr algn="l"/>
            <a:endParaRPr lang="en-US" sz="2400" b="1" i="0" dirty="0">
              <a:solidFill>
                <a:srgbClr val="292929"/>
              </a:solidFill>
              <a:effectLst/>
              <a:latin typeface="Daytona Condensed Light" panose="020B0306030503040204" pitchFamily="34" charset="0"/>
            </a:endParaRPr>
          </a:p>
          <a:p>
            <a:pPr algn="l"/>
            <a:endParaRPr lang="en-US" sz="2400" b="1" dirty="0">
              <a:solidFill>
                <a:srgbClr val="292929"/>
              </a:solidFill>
              <a:latin typeface="Daytona Condensed Light" panose="020B0306030503040204" pitchFamily="34" charset="0"/>
            </a:endParaRPr>
          </a:p>
          <a:p>
            <a:pPr algn="l"/>
            <a:endParaRPr lang="en-US" sz="2400" b="1" i="0" dirty="0">
              <a:solidFill>
                <a:srgbClr val="292929"/>
              </a:solidFill>
              <a:effectLst/>
              <a:latin typeface="Daytona Condensed Light" panose="020B0306030503040204" pitchFamily="34" charset="0"/>
            </a:endParaRPr>
          </a:p>
          <a:p>
            <a:pPr algn="l"/>
            <a:r>
              <a:rPr lang="en-US" sz="2400" b="1" i="0" dirty="0">
                <a:solidFill>
                  <a:srgbClr val="292929"/>
                </a:solidFill>
                <a:effectLst/>
                <a:latin typeface="Daytona Condensed Light" panose="020B0306030503040204" pitchFamily="34" charset="0"/>
              </a:rPr>
              <a:t>Precision:</a:t>
            </a:r>
            <a:r>
              <a:rPr lang="en-US" sz="2400" b="1" dirty="0">
                <a:solidFill>
                  <a:srgbClr val="292929"/>
                </a:solidFill>
                <a:latin typeface="Daytona Condensed Light" panose="020B0306030503040204" pitchFamily="34" charset="0"/>
              </a:rPr>
              <a:t> </a:t>
            </a:r>
            <a:r>
              <a:rPr lang="en-US" sz="2400" b="1" i="0" dirty="0">
                <a:solidFill>
                  <a:srgbClr val="292929"/>
                </a:solidFill>
                <a:effectLst/>
                <a:latin typeface="Daytona Condensed Light" panose="020B0306030503040204" pitchFamily="34" charset="0"/>
              </a:rPr>
              <a:t> </a:t>
            </a:r>
            <a:r>
              <a:rPr lang="en-US" sz="2400" i="0" dirty="0">
                <a:solidFill>
                  <a:srgbClr val="292929"/>
                </a:solidFill>
                <a:effectLst/>
                <a:latin typeface="Daytona Condensed Light" panose="020B0306030503040204" pitchFamily="34" charset="0"/>
              </a:rPr>
              <a:t>represents the model’s ability to correctly predict the positives out of all the positive predictions it made</a:t>
            </a:r>
          </a:p>
          <a:p>
            <a:pPr algn="l"/>
            <a:r>
              <a:rPr lang="it-IT" sz="2400" i="0" dirty="0">
                <a:solidFill>
                  <a:srgbClr val="292929"/>
                </a:solidFill>
                <a:effectLst/>
                <a:latin typeface="Daytona Condensed Light" panose="020B0306030503040204" pitchFamily="34" charset="0"/>
              </a:rPr>
              <a:t>Precision Score = TP / (FP + TP)</a:t>
            </a:r>
            <a:endParaRPr lang="en-US" sz="2400" i="0" dirty="0">
              <a:solidFill>
                <a:srgbClr val="292929"/>
              </a:solidFill>
              <a:effectLst/>
              <a:latin typeface="Daytona Condensed Light" panose="020B0306030503040204" pitchFamily="34" charset="0"/>
            </a:endParaRPr>
          </a:p>
          <a:p>
            <a:pPr algn="l"/>
            <a:r>
              <a:rPr lang="en-US" sz="2400" b="1" dirty="0">
                <a:solidFill>
                  <a:srgbClr val="292929"/>
                </a:solidFill>
                <a:latin typeface="Daytona Condensed Light" panose="020B0306030503040204" pitchFamily="34" charset="0"/>
              </a:rPr>
              <a:t>Recall: </a:t>
            </a:r>
            <a:r>
              <a:rPr lang="en-US" sz="2400" dirty="0">
                <a:solidFill>
                  <a:srgbClr val="292929"/>
                </a:solidFill>
                <a:latin typeface="Daytona Condensed Light" panose="020B0306030503040204" pitchFamily="34" charset="0"/>
              </a:rPr>
              <a:t>model’s ability to correctly predict the positives out of actual positives.</a:t>
            </a:r>
          </a:p>
          <a:p>
            <a:pPr algn="l"/>
            <a:r>
              <a:rPr lang="en-US" sz="2400" dirty="0">
                <a:solidFill>
                  <a:srgbClr val="292929"/>
                </a:solidFill>
                <a:latin typeface="Daytona Condensed Light" panose="020B0306030503040204" pitchFamily="34" charset="0"/>
              </a:rPr>
              <a:t>(Recall score is a useful measure of success of prediction when the classes are very imbalanced)</a:t>
            </a:r>
          </a:p>
          <a:p>
            <a:pPr algn="l"/>
            <a:r>
              <a:rPr lang="en-US" sz="2400" dirty="0">
                <a:solidFill>
                  <a:srgbClr val="292929"/>
                </a:solidFill>
                <a:latin typeface="Daytona Condensed Light" panose="020B0306030503040204" pitchFamily="34" charset="0"/>
              </a:rPr>
              <a:t>Recall Score = TP / (FN + TP)</a:t>
            </a:r>
          </a:p>
          <a:p>
            <a:pPr algn="l"/>
            <a:r>
              <a:rPr lang="en-US" sz="2400" b="1" i="0" dirty="0">
                <a:solidFill>
                  <a:srgbClr val="292929"/>
                </a:solidFill>
                <a:effectLst/>
                <a:latin typeface="Daytona Condensed Light" panose="020B0306030503040204" pitchFamily="34" charset="0"/>
              </a:rPr>
              <a:t>F1 Score: </a:t>
            </a:r>
            <a:r>
              <a:rPr lang="en-US" sz="2400" i="0" dirty="0">
                <a:solidFill>
                  <a:srgbClr val="292929"/>
                </a:solidFill>
                <a:effectLst/>
                <a:latin typeface="Daytona Condensed Light" panose="020B0306030503040204" pitchFamily="34" charset="0"/>
              </a:rPr>
              <a:t>it is score as a function of precision and recall score. F-score is a machine learning model performance metric that gives equal weight to both the Precision and Recall for measuring its performance in terms of accuracy</a:t>
            </a:r>
          </a:p>
          <a:p>
            <a:endParaRPr lang="nl-NL" dirty="0">
              <a:latin typeface="Daytona Condensed Light" panose="020B0306030503040204" pitchFamily="34" charset="0"/>
            </a:endParaRPr>
          </a:p>
        </p:txBody>
      </p:sp>
      <p:pic>
        <p:nvPicPr>
          <p:cNvPr id="7" name="Picture 2" descr="Confusion Matrix for Your Multi-Class Machine Learning Model | by Joydwip  Mohajon | Towards Data Science">
            <a:extLst>
              <a:ext uri="{FF2B5EF4-FFF2-40B4-BE49-F238E27FC236}">
                <a16:creationId xmlns:a16="http://schemas.microsoft.com/office/drawing/2014/main" id="{01DE73CA-5A0F-4E99-B121-FD00B370BB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7" t="4271" r="8621" b="7013"/>
          <a:stretch/>
        </p:blipFill>
        <p:spPr bwMode="auto">
          <a:xfrm>
            <a:off x="8639175" y="601958"/>
            <a:ext cx="3552825" cy="2541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0509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427BF-612D-442A-B31B-0BE4CABEA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723" y="568117"/>
            <a:ext cx="10972320" cy="1144800"/>
          </a:xfrm>
        </p:spPr>
        <p:txBody>
          <a:bodyPr/>
          <a:lstStyle/>
          <a:p>
            <a:r>
              <a:rPr lang="nl-NL" dirty="0">
                <a:latin typeface="Daytona Condensed" panose="020B0506030503040204" pitchFamily="34" charset="0"/>
              </a:rPr>
              <a:t>How </a:t>
            </a:r>
            <a:r>
              <a:rPr lang="nl-NL" dirty="0" err="1">
                <a:latin typeface="Daytona Condensed" panose="020B0506030503040204" pitchFamily="34" charset="0"/>
              </a:rPr>
              <a:t>to</a:t>
            </a:r>
            <a:r>
              <a:rPr lang="nl-NL" dirty="0">
                <a:latin typeface="Daytona Condensed" panose="020B0506030503040204" pitchFamily="34" charset="0"/>
              </a:rPr>
              <a:t> </a:t>
            </a:r>
            <a:r>
              <a:rPr lang="nl-NL" dirty="0" err="1">
                <a:latin typeface="Daytona Condensed" panose="020B0506030503040204" pitchFamily="34" charset="0"/>
              </a:rPr>
              <a:t>Evaluate</a:t>
            </a:r>
            <a:r>
              <a:rPr lang="nl-NL" dirty="0">
                <a:latin typeface="Daytona Condensed" panose="020B0506030503040204" pitchFamily="34" charset="0"/>
              </a:rPr>
              <a:t> a NN Model?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5C7B868-1F03-49A6-A215-1EE0982FA150}"/>
              </a:ext>
            </a:extLst>
          </p:cNvPr>
          <p:cNvSpPr txBox="1">
            <a:spLocks/>
          </p:cNvSpPr>
          <p:nvPr/>
        </p:nvSpPr>
        <p:spPr>
          <a:xfrm>
            <a:off x="1072797" y="4021662"/>
            <a:ext cx="10219492" cy="1255418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badi Extra Light" panose="020B0204020104020204" pitchFamily="34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badi Extra Light" panose="020B0204020104020204" pitchFamily="34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3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badi Extra Light" panose="020B0204020104020204" pitchFamily="34" charset="0"/>
            </a:endParaRPr>
          </a:p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3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badi Extra Light" panose="020B0204020104020204" pitchFamily="34" charset="0"/>
            </a:endParaRPr>
          </a:p>
        </p:txBody>
      </p:sp>
      <p:pic>
        <p:nvPicPr>
          <p:cNvPr id="11266" name="Picture 2" descr="classification unsupervised learning - Cheap Online Shopping -">
            <a:extLst>
              <a:ext uri="{FF2B5EF4-FFF2-40B4-BE49-F238E27FC236}">
                <a16:creationId xmlns:a16="http://schemas.microsoft.com/office/drawing/2014/main" id="{36A0A95C-AD3C-4DCA-92EA-42A0D4DC16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247"/>
          <a:stretch/>
        </p:blipFill>
        <p:spPr bwMode="auto">
          <a:xfrm>
            <a:off x="2271139" y="2179274"/>
            <a:ext cx="2961873" cy="3314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8CC7F96-89A6-4501-8916-726D652D67B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903"/>
          <a:stretch/>
        </p:blipFill>
        <p:spPr>
          <a:xfrm>
            <a:off x="6940627" y="2058089"/>
            <a:ext cx="3101420" cy="33147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6A0E992-CED4-4CF9-8F04-AFD7344F22D5}"/>
              </a:ext>
            </a:extLst>
          </p:cNvPr>
          <p:cNvSpPr/>
          <p:nvPr/>
        </p:nvSpPr>
        <p:spPr>
          <a:xfrm>
            <a:off x="6768144" y="1780027"/>
            <a:ext cx="3668617" cy="3756752"/>
          </a:xfrm>
          <a:prstGeom prst="rect">
            <a:avLst/>
          </a:prstGeom>
          <a:solidFill>
            <a:schemeClr val="bg1">
              <a:alpha val="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8048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35833-5C27-4500-8E0C-95EFF0427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464100"/>
            <a:ext cx="10972320" cy="1144800"/>
          </a:xfrm>
        </p:spPr>
        <p:txBody>
          <a:bodyPr/>
          <a:lstStyle/>
          <a:p>
            <a:r>
              <a:rPr lang="en-US" dirty="0">
                <a:latin typeface="Daytona Condensed" panose="020B0506030503040204" pitchFamily="34" charset="0"/>
              </a:rPr>
              <a:t>Metrics to evaluate Regression Model</a:t>
            </a:r>
            <a:endParaRPr lang="nl-NL" dirty="0">
              <a:latin typeface="Daytona Condensed" panose="020B0506030503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14441-0AA8-42A1-868B-BDE47AAB6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450" y="1766445"/>
            <a:ext cx="10972320" cy="3977280"/>
          </a:xfrm>
        </p:spPr>
        <p:txBody>
          <a:bodyPr/>
          <a:lstStyle/>
          <a:p>
            <a:pPr marL="108000" indent="0">
              <a:buNone/>
            </a:pPr>
            <a:r>
              <a:rPr lang="nl-NL" sz="2800" dirty="0">
                <a:latin typeface="Daytona Condensed" panose="020B0506030503040204" pitchFamily="34" charset="0"/>
              </a:rPr>
              <a:t>1. R Square/</a:t>
            </a:r>
            <a:r>
              <a:rPr lang="nl-NL" sz="2800" dirty="0" err="1">
                <a:latin typeface="Daytona Condensed" panose="020B0506030503040204" pitchFamily="34" charset="0"/>
              </a:rPr>
              <a:t>Adjusted</a:t>
            </a:r>
            <a:r>
              <a:rPr lang="nl-NL" sz="2800" dirty="0">
                <a:latin typeface="Daytona Condensed" panose="020B0506030503040204" pitchFamily="34" charset="0"/>
              </a:rPr>
              <a:t> R Square</a:t>
            </a:r>
          </a:p>
          <a:p>
            <a:pPr marL="108000" indent="0">
              <a:buNone/>
            </a:pPr>
            <a:r>
              <a:rPr lang="en-US" sz="2200" dirty="0">
                <a:latin typeface="Daytona Condensed" panose="020B0506030503040204" pitchFamily="34" charset="0"/>
              </a:rPr>
              <a:t>how much variability in dependent variable can be explained by the model</a:t>
            </a:r>
          </a:p>
          <a:p>
            <a:pPr marL="533250" lvl="2" indent="0">
              <a:buNone/>
            </a:pPr>
            <a:endParaRPr lang="nl-NL" sz="2200" dirty="0">
              <a:latin typeface="Daytona Condensed" panose="020B0506030503040204" pitchFamily="34" charset="0"/>
            </a:endParaRPr>
          </a:p>
          <a:p>
            <a:pPr marL="108000" indent="0">
              <a:buNone/>
            </a:pPr>
            <a:r>
              <a:rPr lang="nl-NL" sz="2800" dirty="0">
                <a:latin typeface="Daytona Condensed" panose="020B0506030503040204" pitchFamily="34" charset="0"/>
              </a:rPr>
              <a:t>2. </a:t>
            </a:r>
            <a:r>
              <a:rPr lang="nl-NL" sz="2800" dirty="0" err="1">
                <a:latin typeface="Daytona Condensed" panose="020B0506030503040204" pitchFamily="34" charset="0"/>
              </a:rPr>
              <a:t>Mean</a:t>
            </a:r>
            <a:r>
              <a:rPr lang="nl-NL" sz="2800" dirty="0">
                <a:latin typeface="Daytona Condensed" panose="020B0506030503040204" pitchFamily="34" charset="0"/>
              </a:rPr>
              <a:t> Square Error(MSE)/Root </a:t>
            </a:r>
            <a:r>
              <a:rPr lang="nl-NL" sz="2800" dirty="0" err="1">
                <a:latin typeface="Daytona Condensed" panose="020B0506030503040204" pitchFamily="34" charset="0"/>
              </a:rPr>
              <a:t>Mean</a:t>
            </a:r>
            <a:r>
              <a:rPr lang="nl-NL" sz="2800" dirty="0">
                <a:latin typeface="Daytona Condensed" panose="020B0506030503040204" pitchFamily="34" charset="0"/>
              </a:rPr>
              <a:t> Square Error(RMSE)</a:t>
            </a:r>
          </a:p>
          <a:p>
            <a:pPr marL="108000" indent="0">
              <a:buNone/>
            </a:pPr>
            <a:r>
              <a:rPr lang="en-US" sz="2000" dirty="0">
                <a:latin typeface="Daytona Condensed" panose="020B0506030503040204" pitchFamily="34" charset="0"/>
              </a:rPr>
              <a:t>from </a:t>
            </a:r>
            <a:r>
              <a:rPr lang="en-US" sz="2000" dirty="0" err="1">
                <a:latin typeface="Daytona Condensed" panose="020B0506030503040204" pitchFamily="34" charset="0"/>
              </a:rPr>
              <a:t>sklearn.metrics</a:t>
            </a:r>
            <a:r>
              <a:rPr lang="en-US" sz="2000" dirty="0">
                <a:latin typeface="Daytona Condensed" panose="020B0506030503040204" pitchFamily="34" charset="0"/>
              </a:rPr>
              <a:t> import </a:t>
            </a:r>
            <a:r>
              <a:rPr lang="en-US" sz="2000" dirty="0" err="1">
                <a:latin typeface="Daytona Condensed" panose="020B0506030503040204" pitchFamily="34" charset="0"/>
              </a:rPr>
              <a:t>mean_squared_error</a:t>
            </a:r>
            <a:endParaRPr lang="en-US" sz="2000" dirty="0">
              <a:latin typeface="Daytona Condensed" panose="020B0506030503040204" pitchFamily="34" charset="0"/>
            </a:endParaRPr>
          </a:p>
          <a:p>
            <a:pPr marL="108000" indent="0">
              <a:buNone/>
            </a:pPr>
            <a:endParaRPr lang="nl-NL" sz="2000" dirty="0">
              <a:latin typeface="Daytona Condensed" panose="020B0506030503040204" pitchFamily="34" charset="0"/>
            </a:endParaRPr>
          </a:p>
          <a:p>
            <a:pPr marL="108000" indent="0">
              <a:buNone/>
            </a:pPr>
            <a:r>
              <a:rPr lang="nl-NL" sz="2800" dirty="0">
                <a:latin typeface="Daytona Condensed" panose="020B0506030503040204" pitchFamily="34" charset="0"/>
              </a:rPr>
              <a:t>3. </a:t>
            </a:r>
            <a:r>
              <a:rPr lang="nl-NL" sz="2800" dirty="0" err="1">
                <a:latin typeface="Daytona Condensed" panose="020B0506030503040204" pitchFamily="34" charset="0"/>
              </a:rPr>
              <a:t>Mean</a:t>
            </a:r>
            <a:r>
              <a:rPr lang="nl-NL" sz="2800" dirty="0">
                <a:latin typeface="Daytona Condensed" panose="020B0506030503040204" pitchFamily="34" charset="0"/>
              </a:rPr>
              <a:t> Absolute Error(MAE)</a:t>
            </a:r>
          </a:p>
          <a:p>
            <a:pPr marL="108000" indent="0">
              <a:buNone/>
            </a:pPr>
            <a:r>
              <a:rPr lang="en-US" sz="2000" b="0" i="0" dirty="0">
                <a:solidFill>
                  <a:srgbClr val="292929"/>
                </a:solidFill>
                <a:effectLst/>
                <a:latin typeface="Daytona Condensed" panose="020B0506030503040204" pitchFamily="34" charset="0"/>
              </a:rPr>
              <a:t>from </a:t>
            </a:r>
            <a:r>
              <a:rPr lang="en-US" sz="2000" b="0" i="0" dirty="0" err="1">
                <a:solidFill>
                  <a:srgbClr val="292929"/>
                </a:solidFill>
                <a:effectLst/>
                <a:latin typeface="Daytona Condensed" panose="020B0506030503040204" pitchFamily="34" charset="0"/>
              </a:rPr>
              <a:t>sklearn.metrics</a:t>
            </a:r>
            <a:r>
              <a:rPr lang="en-US" sz="2000" b="0" i="0" dirty="0">
                <a:solidFill>
                  <a:srgbClr val="292929"/>
                </a:solidFill>
                <a:effectLst/>
                <a:latin typeface="Daytona Condensed" panose="020B0506030503040204" pitchFamily="34" charset="0"/>
              </a:rPr>
              <a:t> import </a:t>
            </a:r>
            <a:r>
              <a:rPr lang="en-US" sz="2000" b="0" i="0" dirty="0" err="1">
                <a:solidFill>
                  <a:srgbClr val="292929"/>
                </a:solidFill>
                <a:effectLst/>
                <a:latin typeface="Daytona Condensed" panose="020B0506030503040204" pitchFamily="34" charset="0"/>
              </a:rPr>
              <a:t>mean_absolute_error</a:t>
            </a:r>
            <a:endParaRPr lang="nl-NL" sz="2800" dirty="0">
              <a:latin typeface="Daytona Condensed" panose="020B0506030503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8143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Regression or Classification? Linear or Logistic? | by Taylor Fogarty |  Towards Data Science">
            <a:extLst>
              <a:ext uri="{FF2B5EF4-FFF2-40B4-BE49-F238E27FC236}">
                <a16:creationId xmlns:a16="http://schemas.microsoft.com/office/drawing/2014/main" id="{17F96D2C-1122-44C1-999D-817FFB681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7783" y="904875"/>
            <a:ext cx="7381875" cy="595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CE227D-2FD3-4316-BF08-43990B1CF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60" y="1537884"/>
            <a:ext cx="2712720" cy="4588595"/>
          </a:xfrm>
        </p:spPr>
        <p:txBody>
          <a:bodyPr/>
          <a:lstStyle/>
          <a:p>
            <a:r>
              <a:rPr lang="nl-NL" sz="4000" dirty="0">
                <a:latin typeface="Daytona Condensed" panose="020B0506030503040204" pitchFamily="34" charset="0"/>
              </a:rPr>
              <a:t>Types of </a:t>
            </a:r>
            <a:r>
              <a:rPr lang="nl-NL" sz="4000" dirty="0" err="1">
                <a:latin typeface="Daytona Condensed" panose="020B0506030503040204" pitchFamily="34" charset="0"/>
              </a:rPr>
              <a:t>problems</a:t>
            </a:r>
            <a:r>
              <a:rPr lang="nl-NL" sz="4000" dirty="0">
                <a:latin typeface="Daytona Condensed" panose="020B0506030503040204" pitchFamily="34" charset="0"/>
              </a:rPr>
              <a:t> in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500317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ACC06-EB21-412D-BA5E-6568799FA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724" y="542924"/>
            <a:ext cx="10734195" cy="875475"/>
          </a:xfrm>
        </p:spPr>
        <p:txBody>
          <a:bodyPr/>
          <a:lstStyle/>
          <a:p>
            <a:r>
              <a:rPr lang="nl-NL" sz="4000" dirty="0" err="1">
                <a:latin typeface="Daytona Condensed" panose="020B0506030503040204" pitchFamily="34" charset="0"/>
              </a:rPr>
              <a:t>Classification</a:t>
            </a:r>
            <a:endParaRPr lang="nl-NL" sz="4000" dirty="0">
              <a:latin typeface="Daytona Condensed" panose="020B0506030503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14A68-86D4-4632-AB1F-9ADB1CBE1F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5889" y="1753707"/>
            <a:ext cx="5378641" cy="3314052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sz="2400" u="sng" dirty="0" err="1">
                <a:latin typeface="Daytona Condensed" panose="020B0506030503040204" pitchFamily="34" charset="0"/>
              </a:rPr>
              <a:t>Binary</a:t>
            </a:r>
            <a:r>
              <a:rPr lang="nl-NL" sz="2400" u="sng" dirty="0">
                <a:latin typeface="Daytona Condensed" panose="020B0506030503040204" pitchFamily="34" charset="0"/>
              </a:rPr>
              <a:t> </a:t>
            </a:r>
            <a:r>
              <a:rPr lang="nl-NL" sz="2400" u="sng" dirty="0" err="1">
                <a:latin typeface="Daytona Condensed" panose="020B0506030503040204" pitchFamily="34" charset="0"/>
              </a:rPr>
              <a:t>Classification</a:t>
            </a:r>
            <a:endParaRPr lang="nl-NL" sz="2400" u="sng" dirty="0">
              <a:latin typeface="Daytona Condensed" panose="020B0506030503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Daytona Condensed" panose="020B0506030503040204" pitchFamily="34" charset="0"/>
              </a:rPr>
              <a:t>In </a:t>
            </a:r>
            <a:r>
              <a:rPr kumimoji="0" lang="nl-NL" altLang="nl-NL" sz="2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Daytona Condensed" panose="020B0506030503040204" pitchFamily="34" charset="0"/>
              </a:rPr>
              <a:t>binary</a:t>
            </a: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Daytona Condensed" panose="020B0506030503040204" pitchFamily="34" charset="0"/>
              </a:rPr>
              <a:t> </a:t>
            </a:r>
            <a:r>
              <a:rPr kumimoji="0" lang="nl-NL" altLang="nl-NL" sz="2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Daytona Condensed" panose="020B0506030503040204" pitchFamily="34" charset="0"/>
              </a:rPr>
              <a:t>classification</a:t>
            </a: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Daytona Condensed" panose="020B0506030503040204" pitchFamily="34" charset="0"/>
              </a:rPr>
              <a:t> </a:t>
            </a:r>
            <a:r>
              <a:rPr kumimoji="0" lang="nl-NL" altLang="nl-NL" sz="2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Daytona Condensed" panose="020B0506030503040204" pitchFamily="34" charset="0"/>
              </a:rPr>
              <a:t>problem</a:t>
            </a:r>
            <a:r>
              <a:rPr lang="nl-NL" altLang="nl-NL" sz="2000" dirty="0">
                <a:solidFill>
                  <a:srgbClr val="222222"/>
                </a:solidFill>
                <a:latin typeface="Daytona Condensed" panose="020B0506030503040204" pitchFamily="34" charset="0"/>
              </a:rPr>
              <a:t>,</a:t>
            </a: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Daytona Condensed" panose="020B0506030503040204" pitchFamily="34" charset="0"/>
              </a:rPr>
              <a:t> </a:t>
            </a:r>
            <a:r>
              <a:rPr kumimoji="0" lang="nl-NL" altLang="nl-NL" sz="2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Daytona Condensed" panose="020B0506030503040204" pitchFamily="34" charset="0"/>
              </a:rPr>
              <a:t>any</a:t>
            </a: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Daytona Condensed" panose="020B0506030503040204" pitchFamily="34" charset="0"/>
              </a:rPr>
              <a:t> of </a:t>
            </a:r>
            <a:r>
              <a:rPr kumimoji="0" lang="nl-NL" altLang="nl-NL" sz="2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Daytona Condensed" panose="020B0506030503040204" pitchFamily="34" charset="0"/>
              </a:rPr>
              <a:t>the</a:t>
            </a: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Daytona Condensed" panose="020B0506030503040204" pitchFamily="34" charset="0"/>
              </a:rPr>
              <a:t> samples </a:t>
            </a:r>
            <a:r>
              <a:rPr kumimoji="0" lang="nl-NL" altLang="nl-NL" sz="2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Daytona Condensed" panose="020B0506030503040204" pitchFamily="34" charset="0"/>
              </a:rPr>
              <a:t>from</a:t>
            </a: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Daytona Condensed" panose="020B0506030503040204" pitchFamily="34" charset="0"/>
              </a:rPr>
              <a:t> </a:t>
            </a:r>
            <a:r>
              <a:rPr kumimoji="0" lang="nl-NL" altLang="nl-NL" sz="2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Daytona Condensed" panose="020B0506030503040204" pitchFamily="34" charset="0"/>
              </a:rPr>
              <a:t>the</a:t>
            </a: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Daytona Condensed" panose="020B0506030503040204" pitchFamily="34" charset="0"/>
              </a:rPr>
              <a:t> dataset takes </a:t>
            </a:r>
            <a:r>
              <a:rPr kumimoji="0" lang="nl-NL" altLang="nl-NL" sz="2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Daytona Condensed" panose="020B0506030503040204" pitchFamily="34" charset="0"/>
              </a:rPr>
              <a:t>only</a:t>
            </a: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Daytona Condensed" panose="020B0506030503040204" pitchFamily="34" charset="0"/>
              </a:rPr>
              <a:t> </a:t>
            </a:r>
            <a:r>
              <a:rPr kumimoji="0" lang="nl-NL" altLang="nl-NL" sz="2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Daytona Condensed" panose="020B0506030503040204" pitchFamily="34" charset="0"/>
              </a:rPr>
              <a:t>one</a:t>
            </a: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Daytona Condensed" panose="020B0506030503040204" pitchFamily="34" charset="0"/>
              </a:rPr>
              <a:t> label out of </a:t>
            </a:r>
            <a:r>
              <a:rPr kumimoji="0" lang="nl-NL" altLang="nl-NL" sz="2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Daytona Condensed" panose="020B0506030503040204" pitchFamily="34" charset="0"/>
              </a:rPr>
              <a:t>two</a:t>
            </a: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Daytona Condensed" panose="020B0506030503040204" pitchFamily="34" charset="0"/>
              </a:rPr>
              <a:t> classes. </a:t>
            </a:r>
            <a:r>
              <a:rPr kumimoji="0" lang="nl-NL" altLang="nl-NL" sz="2000" b="1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Daytona Condensed" panose="020B0506030503040204" pitchFamily="34" charset="0"/>
              </a:rPr>
              <a:t>example</a:t>
            </a:r>
            <a:r>
              <a:rPr kumimoji="0" lang="nl-NL" altLang="nl-NL" sz="2000" b="1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Daytona Condensed" panose="020B0506030503040204" pitchFamily="34" charset="0"/>
              </a:rPr>
              <a:t>,</a:t>
            </a: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Daytona Condensed" panose="020B0506030503040204" pitchFamily="34" charset="0"/>
              </a:rPr>
              <a:t> </a:t>
            </a:r>
            <a:r>
              <a:rPr kumimoji="0" lang="nl-NL" altLang="nl-NL" sz="2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Daytona Condensed" panose="020B0506030503040204" pitchFamily="34" charset="0"/>
              </a:rPr>
              <a:t>Let’s</a:t>
            </a: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Daytona Condensed" panose="020B0506030503040204" pitchFamily="34" charset="0"/>
              </a:rPr>
              <a:t> </a:t>
            </a:r>
            <a:r>
              <a:rPr kumimoji="0" lang="nl-NL" altLang="nl-NL" sz="2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Daytona Condensed" panose="020B0506030503040204" pitchFamily="34" charset="0"/>
              </a:rPr>
              <a:t>see</a:t>
            </a: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Daytona Condensed" panose="020B0506030503040204" pitchFamily="34" charset="0"/>
              </a:rPr>
              <a:t> </a:t>
            </a:r>
            <a:r>
              <a:rPr kumimoji="0" lang="nl-NL" altLang="nl-NL" sz="2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Daytona Condensed" panose="020B0506030503040204" pitchFamily="34" charset="0"/>
              </a:rPr>
              <a:t>an</a:t>
            </a: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Daytona Condensed" panose="020B0506030503040204" pitchFamily="34" charset="0"/>
              </a:rPr>
              <a:t> </a:t>
            </a:r>
            <a:r>
              <a:rPr kumimoji="0" lang="nl-NL" altLang="nl-NL" sz="2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Daytona Condensed" panose="020B0506030503040204" pitchFamily="34" charset="0"/>
              </a:rPr>
              <a:t>example</a:t>
            </a: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Daytona Condensed" panose="020B0506030503040204" pitchFamily="34" charset="0"/>
              </a:rPr>
              <a:t> of small data taken </a:t>
            </a:r>
            <a:r>
              <a:rPr kumimoji="0" lang="nl-NL" altLang="nl-NL" sz="2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Daytona Condensed" panose="020B0506030503040204" pitchFamily="34" charset="0"/>
              </a:rPr>
              <a:t>from</a:t>
            </a: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Daytona Condensed" panose="020B0506030503040204" pitchFamily="34" charset="0"/>
              </a:rPr>
              <a:t> </a:t>
            </a:r>
            <a:r>
              <a:rPr kumimoji="0" lang="nl-NL" altLang="nl-NL" sz="2000" b="0" i="0" u="none" strike="noStrike" cap="none" normalizeH="0" baseline="0" dirty="0" err="1">
                <a:ln>
                  <a:noFill/>
                </a:ln>
                <a:solidFill>
                  <a:srgbClr val="222222"/>
                </a:solidFill>
                <a:effectLst/>
                <a:latin typeface="Daytona Condensed" panose="020B0506030503040204" pitchFamily="34" charset="0"/>
              </a:rPr>
              <a:t>amazon</a:t>
            </a:r>
            <a:r>
              <a:rPr kumimoji="0" lang="nl-NL" altLang="nl-NL" sz="20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Daytona Condensed" panose="020B0506030503040204" pitchFamily="34" charset="0"/>
              </a:rPr>
              <a:t> reviews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NL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aytona Condensed" panose="020B0506030503040204" pitchFamily="34" charset="0"/>
            </a:endParaRPr>
          </a:p>
        </p:txBody>
      </p:sp>
      <p:pic>
        <p:nvPicPr>
          <p:cNvPr id="1026" name="Picture 2" descr="Binary Classification">
            <a:extLst>
              <a:ext uri="{FF2B5EF4-FFF2-40B4-BE49-F238E27FC236}">
                <a16:creationId xmlns:a16="http://schemas.microsoft.com/office/drawing/2014/main" id="{7842BC36-309A-41DF-AF3D-59F4DE8CA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921" y="3409681"/>
            <a:ext cx="4022534" cy="11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6D4684-A71D-4FCB-BEE7-9C6B5EA134D2}"/>
              </a:ext>
            </a:extLst>
          </p:cNvPr>
          <p:cNvSpPr txBox="1"/>
          <p:nvPr/>
        </p:nvSpPr>
        <p:spPr>
          <a:xfrm>
            <a:off x="6995711" y="1665320"/>
            <a:ext cx="5196289" cy="3077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400" u="sng" dirty="0" err="1">
                <a:latin typeface="Daytona Condensed" panose="020B0506030503040204" pitchFamily="34" charset="0"/>
              </a:rPr>
              <a:t>MultiClass</a:t>
            </a:r>
            <a:r>
              <a:rPr lang="nl-NL" sz="2400" u="sng" dirty="0">
                <a:latin typeface="Daytona Condensed" panose="020B0506030503040204" pitchFamily="34" charset="0"/>
              </a:rPr>
              <a:t> </a:t>
            </a:r>
            <a:r>
              <a:rPr lang="nl-NL" sz="2400" u="sng" dirty="0" err="1">
                <a:latin typeface="Daytona Condensed" panose="020B0506030503040204" pitchFamily="34" charset="0"/>
              </a:rPr>
              <a:t>Classification</a:t>
            </a:r>
            <a:endParaRPr lang="nl-NL" sz="2400" u="sng" dirty="0">
              <a:latin typeface="Daytona Condensed" panose="020B0506030503040204" pitchFamily="34" charset="0"/>
            </a:endParaRPr>
          </a:p>
          <a:p>
            <a:r>
              <a:rPr lang="en-US" sz="2000" dirty="0">
                <a:solidFill>
                  <a:srgbClr val="222222"/>
                </a:solidFill>
                <a:latin typeface="Daytona Condensed" panose="020B0506030503040204" pitchFamily="34" charset="0"/>
              </a:rPr>
              <a:t>F</a:t>
            </a:r>
            <a:r>
              <a:rPr lang="en-US" sz="2000" b="0" i="0" dirty="0">
                <a:solidFill>
                  <a:srgbClr val="222222"/>
                </a:solidFill>
                <a:effectLst/>
                <a:latin typeface="Daytona Condensed" panose="020B0506030503040204" pitchFamily="34" charset="0"/>
              </a:rPr>
              <a:t>or a given dataset, any of the samples that come from the dataset takes only one label out of the number of classes.</a:t>
            </a:r>
          </a:p>
          <a:p>
            <a:r>
              <a:rPr lang="en-US" sz="2000" b="1" dirty="0">
                <a:solidFill>
                  <a:srgbClr val="222222"/>
                </a:solidFill>
                <a:latin typeface="Daytona Condensed" panose="020B0506030503040204" pitchFamily="34" charset="0"/>
              </a:rPr>
              <a:t>e</a:t>
            </a:r>
            <a:r>
              <a:rPr lang="en-US" sz="2000" b="1" i="0" dirty="0">
                <a:solidFill>
                  <a:srgbClr val="222222"/>
                </a:solidFill>
                <a:effectLst/>
                <a:latin typeface="Daytona Condensed" panose="020B0506030503040204" pitchFamily="34" charset="0"/>
              </a:rPr>
              <a:t>xample: </a:t>
            </a:r>
            <a:r>
              <a:rPr lang="nl-NL" sz="2000" b="0" i="0" dirty="0" err="1">
                <a:solidFill>
                  <a:srgbClr val="222222"/>
                </a:solidFill>
                <a:effectLst/>
                <a:latin typeface="Daytona Condensed" panose="020B0506030503040204" pitchFamily="34" charset="0"/>
              </a:rPr>
              <a:t>movies</a:t>
            </a:r>
            <a:r>
              <a:rPr lang="nl-NL" sz="2000" b="0" i="0" dirty="0">
                <a:solidFill>
                  <a:srgbClr val="222222"/>
                </a:solidFill>
                <a:effectLst/>
                <a:latin typeface="Daytona Condensed" panose="020B0506030503040204" pitchFamily="34" charset="0"/>
              </a:rPr>
              <a:t> reviews dataset</a:t>
            </a:r>
            <a:endParaRPr lang="en-US" sz="2000" b="0" i="0" dirty="0">
              <a:solidFill>
                <a:srgbClr val="222222"/>
              </a:solidFill>
              <a:effectLst/>
              <a:latin typeface="Daytona Condensed" panose="020B0506030503040204" pitchFamily="34" charset="0"/>
            </a:endParaRPr>
          </a:p>
          <a:p>
            <a:endParaRPr lang="en-US" dirty="0">
              <a:solidFill>
                <a:srgbClr val="222222"/>
              </a:solidFill>
              <a:latin typeface="Daytona Condensed" panose="020B0506030503040204" pitchFamily="34" charset="0"/>
            </a:endParaRPr>
          </a:p>
          <a:p>
            <a:endParaRPr lang="en-US" dirty="0">
              <a:solidFill>
                <a:srgbClr val="222222"/>
              </a:solidFill>
              <a:latin typeface="Daytona Condensed" panose="020B0506030503040204" pitchFamily="34" charset="0"/>
            </a:endParaRPr>
          </a:p>
          <a:p>
            <a:endParaRPr lang="en-US" dirty="0">
              <a:solidFill>
                <a:srgbClr val="222222"/>
              </a:solidFill>
              <a:latin typeface="Daytona Condensed" panose="020B0506030503040204" pitchFamily="34" charset="0"/>
            </a:endParaRPr>
          </a:p>
          <a:p>
            <a:endParaRPr lang="en-US" dirty="0">
              <a:solidFill>
                <a:srgbClr val="222222"/>
              </a:solidFill>
              <a:latin typeface="Daytona Condensed" panose="020B0506030503040204" pitchFamily="34" charset="0"/>
            </a:endParaRPr>
          </a:p>
          <a:p>
            <a:endParaRPr lang="nl-NL" dirty="0">
              <a:latin typeface="Daytona Condensed" panose="020B0506030503040204" pitchFamily="34" charset="0"/>
            </a:endParaRPr>
          </a:p>
        </p:txBody>
      </p:sp>
      <p:pic>
        <p:nvPicPr>
          <p:cNvPr id="1028" name="Picture 4" descr="Multi-Class Classification table">
            <a:extLst>
              <a:ext uri="{FF2B5EF4-FFF2-40B4-BE49-F238E27FC236}">
                <a16:creationId xmlns:a16="http://schemas.microsoft.com/office/drawing/2014/main" id="{D28DD651-C4FD-4393-A17C-E250213C3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337" y="3305346"/>
            <a:ext cx="3704076" cy="128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BC6E6DD-C083-4B58-B085-A8482CEC7883}"/>
              </a:ext>
            </a:extLst>
          </p:cNvPr>
          <p:cNvSpPr txBox="1"/>
          <p:nvPr/>
        </p:nvSpPr>
        <p:spPr>
          <a:xfrm>
            <a:off x="768426" y="4750102"/>
            <a:ext cx="5643391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nl-NL" dirty="0">
              <a:latin typeface="Daytona Condensed" panose="020B0506030503040204" pitchFamily="34" charset="0"/>
            </a:endParaRPr>
          </a:p>
          <a:p>
            <a:r>
              <a:rPr lang="nl-NL" sz="2400" u="sng" dirty="0" err="1">
                <a:latin typeface="Daytona Condensed" panose="020B0506030503040204" pitchFamily="34" charset="0"/>
              </a:rPr>
              <a:t>MultiLabel</a:t>
            </a:r>
            <a:r>
              <a:rPr lang="nl-NL" sz="2400" u="sng" dirty="0">
                <a:latin typeface="Daytona Condensed" panose="020B0506030503040204" pitchFamily="34" charset="0"/>
              </a:rPr>
              <a:t> </a:t>
            </a:r>
            <a:r>
              <a:rPr lang="nl-NL" sz="2400" u="sng" dirty="0" err="1">
                <a:latin typeface="Daytona Condensed" panose="020B0506030503040204" pitchFamily="34" charset="0"/>
              </a:rPr>
              <a:t>Classification</a:t>
            </a:r>
            <a:endParaRPr lang="nl-NL" sz="2400" u="sng" dirty="0">
              <a:latin typeface="Daytona Condensed" panose="020B0506030503040204" pitchFamily="34" charset="0"/>
            </a:endParaRPr>
          </a:p>
          <a:p>
            <a:r>
              <a:rPr lang="en-US" dirty="0">
                <a:latin typeface="Daytona Condensed" panose="020B0506030503040204" pitchFamily="34" charset="0"/>
              </a:rPr>
              <a:t>Each input can have multiple or none of the designated output classes. Let’s see an example of small data from the movie’s Genre dataset.</a:t>
            </a:r>
          </a:p>
          <a:p>
            <a:endParaRPr lang="nl-NL" dirty="0">
              <a:latin typeface="Daytona Condensed" panose="020B0506030503040204" pitchFamily="34" charset="0"/>
            </a:endParaRPr>
          </a:p>
        </p:txBody>
      </p:sp>
      <p:pic>
        <p:nvPicPr>
          <p:cNvPr id="1030" name="Picture 6" descr="Multi-Label Classification table">
            <a:extLst>
              <a:ext uri="{FF2B5EF4-FFF2-40B4-BE49-F238E27FC236}">
                <a16:creationId xmlns:a16="http://schemas.microsoft.com/office/drawing/2014/main" id="{6E3846D6-902D-4D3E-8226-BF4861CA05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980" y="5012675"/>
            <a:ext cx="3838439" cy="171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2D8D96F-B371-1193-FDF5-A6B9E938A6F7}"/>
              </a:ext>
            </a:extLst>
          </p:cNvPr>
          <p:cNvCxnSpPr/>
          <p:nvPr/>
        </p:nvCxnSpPr>
        <p:spPr>
          <a:xfrm>
            <a:off x="825569" y="4743086"/>
            <a:ext cx="11346111" cy="0"/>
          </a:xfrm>
          <a:prstGeom prst="line">
            <a:avLst/>
          </a:prstGeom>
          <a:ln w="28575">
            <a:solidFill>
              <a:srgbClr val="CC3399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129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E227D-2FD3-4316-BF08-43990B1CF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030" y="491405"/>
            <a:ext cx="10972320" cy="1144800"/>
          </a:xfrm>
        </p:spPr>
        <p:txBody>
          <a:bodyPr/>
          <a:lstStyle/>
          <a:p>
            <a:r>
              <a:rPr lang="nl-NL" dirty="0" err="1">
                <a:latin typeface="Daytona Condensed" panose="020B0506030503040204" pitchFamily="34" charset="0"/>
              </a:rPr>
              <a:t>TensorFlow</a:t>
            </a:r>
            <a:r>
              <a:rPr lang="nl-NL" dirty="0">
                <a:latin typeface="Daytona Condensed" panose="020B0506030503040204" pitchFamily="34" charset="0"/>
              </a:rPr>
              <a:t> </a:t>
            </a:r>
            <a:r>
              <a:rPr lang="nl-NL" dirty="0" err="1">
                <a:latin typeface="Daytona Condensed" panose="020B0506030503040204" pitchFamily="34" charset="0"/>
              </a:rPr>
              <a:t>and</a:t>
            </a:r>
            <a:r>
              <a:rPr lang="nl-NL" dirty="0">
                <a:latin typeface="Daytona Condensed" panose="020B0506030503040204" pitchFamily="34" charset="0"/>
              </a:rPr>
              <a:t> </a:t>
            </a:r>
            <a:r>
              <a:rPr lang="nl-NL" dirty="0" err="1">
                <a:latin typeface="Daytona Condensed" panose="020B0506030503040204" pitchFamily="34" charset="0"/>
              </a:rPr>
              <a:t>Keras</a:t>
            </a:r>
            <a:endParaRPr lang="nl-NL" dirty="0">
              <a:latin typeface="Daytona Condensed" panose="020B0506030503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4EF76C-1FB7-420A-A19B-9FEC644188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2962" y="3424237"/>
            <a:ext cx="3324225" cy="22764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D1BACE-C6A7-4416-BAF8-4CAA82149DC7}"/>
              </a:ext>
            </a:extLst>
          </p:cNvPr>
          <p:cNvSpPr txBox="1"/>
          <p:nvPr/>
        </p:nvSpPr>
        <p:spPr>
          <a:xfrm>
            <a:off x="920749" y="3669229"/>
            <a:ext cx="7686675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400" b="1" dirty="0" err="1">
                <a:latin typeface="Daytona Condensed" panose="020B0506030503040204" pitchFamily="34" charset="0"/>
              </a:rPr>
              <a:t>Keras</a:t>
            </a:r>
            <a:endParaRPr lang="en-US" sz="2400" b="1" dirty="0">
              <a:latin typeface="Daytona Condensed" panose="020B050603050304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>
                <a:latin typeface="Daytona Condensed" panose="020B0506030503040204" pitchFamily="34" charset="0"/>
              </a:rPr>
              <a:t>Keras</a:t>
            </a:r>
            <a:r>
              <a:rPr lang="en-US" dirty="0">
                <a:latin typeface="Daytona Condensed" panose="020B0506030503040204" pitchFamily="34" charset="0"/>
              </a:rPr>
              <a:t> is a deep learning API for Python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Daytona Condensed" panose="020B0506030503040204" pitchFamily="34" charset="0"/>
              </a:rPr>
              <a:t>Built on top of TensorFlow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Daytona Condensed" panose="020B0506030503040204" pitchFamily="34" charset="0"/>
              </a:rPr>
              <a:t>Provides a convenient way to define and train any kind of deep learning model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err="1">
                <a:latin typeface="Daytona Condensed" panose="020B0506030503040204" pitchFamily="34" charset="0"/>
              </a:rPr>
              <a:t>Keras</a:t>
            </a:r>
            <a:r>
              <a:rPr lang="en-US" dirty="0">
                <a:latin typeface="Daytona Condensed" panose="020B0506030503040204" pitchFamily="34" charset="0"/>
              </a:rPr>
              <a:t> was initially developed for research, with the aim of enabling fast deep learning experimentation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Daytona Condensed" panose="020B0506030503040204" pitchFamily="34" charset="0"/>
              </a:rPr>
              <a:t>Through TensorFlow, </a:t>
            </a:r>
            <a:r>
              <a:rPr lang="en-US" dirty="0" err="1">
                <a:latin typeface="Daytona Condensed" panose="020B0506030503040204" pitchFamily="34" charset="0"/>
              </a:rPr>
              <a:t>Keras</a:t>
            </a:r>
            <a:r>
              <a:rPr lang="en-US" dirty="0">
                <a:latin typeface="Daytona Condensed" panose="020B0506030503040204" pitchFamily="34" charset="0"/>
              </a:rPr>
              <a:t> can run on top of different types of hardware</a:t>
            </a:r>
            <a:endParaRPr lang="nl-NL" dirty="0">
              <a:latin typeface="Daytona Condensed" panose="020B0506030503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390E97-AE5F-4815-B330-923FA28F5965}"/>
              </a:ext>
            </a:extLst>
          </p:cNvPr>
          <p:cNvSpPr txBox="1"/>
          <p:nvPr/>
        </p:nvSpPr>
        <p:spPr>
          <a:xfrm>
            <a:off x="937895" y="1525092"/>
            <a:ext cx="10668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8000" indent="0">
              <a:buNone/>
            </a:pPr>
            <a:r>
              <a:rPr lang="nl-NL" sz="2400" b="1" dirty="0" err="1">
                <a:latin typeface="Daytona Condensed" panose="020B0506030503040204" pitchFamily="34" charset="0"/>
              </a:rPr>
              <a:t>TensorFlow</a:t>
            </a:r>
            <a:endParaRPr lang="en-US" sz="2400" b="1" dirty="0">
              <a:latin typeface="Daytona Condensed" panose="020B0506030503040204" pitchFamily="34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latin typeface="Daytona Condensed" panose="020B0506030503040204" pitchFamily="34" charset="0"/>
              </a:rPr>
              <a:t>TensorFlow is a Python-based, free, open source machine learning platform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latin typeface="Daytona Condensed" panose="020B0506030503040204" pitchFamily="34" charset="0"/>
              </a:rPr>
              <a:t>Developed primarily by Google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latin typeface="Daytona Condensed" panose="020B0506030503040204" pitchFamily="34" charset="0"/>
              </a:rPr>
              <a:t>Like NumPy, the primary purpose of TensorFlow is to enable engineers and researchers to manipulate mathematical expressions over numerical tensors, but TensorFlow goes far beyond the scope of NumPy</a:t>
            </a:r>
            <a:endParaRPr lang="nl-NL" sz="1800" dirty="0">
              <a:latin typeface="Daytona Condensed" panose="020B0506030503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5669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E227D-2FD3-4316-BF08-43990B1CF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5825" y="664125"/>
            <a:ext cx="10972320" cy="1144800"/>
          </a:xfrm>
        </p:spPr>
        <p:txBody>
          <a:bodyPr/>
          <a:lstStyle/>
          <a:p>
            <a:r>
              <a:rPr lang="nl-NL" dirty="0" err="1">
                <a:latin typeface="Daytona Condensed" panose="020B0506030503040204" pitchFamily="34" charset="0"/>
              </a:rPr>
              <a:t>TensorFlow</a:t>
            </a:r>
            <a:r>
              <a:rPr lang="nl-NL" dirty="0">
                <a:latin typeface="Daytona Condensed" panose="020B0506030503040204" pitchFamily="34" charset="0"/>
              </a:rPr>
              <a:t> </a:t>
            </a:r>
            <a:r>
              <a:rPr lang="nl-NL" dirty="0" err="1">
                <a:latin typeface="Daytona Condensed" panose="020B0506030503040204" pitchFamily="34" charset="0"/>
              </a:rPr>
              <a:t>vs</a:t>
            </a:r>
            <a:r>
              <a:rPr lang="nl-NL" dirty="0">
                <a:latin typeface="Daytona Condensed" panose="020B0506030503040204" pitchFamily="34" charset="0"/>
              </a:rPr>
              <a:t> </a:t>
            </a:r>
            <a:r>
              <a:rPr lang="nl-NL" dirty="0" err="1">
                <a:latin typeface="Daytona Condensed" panose="020B0506030503040204" pitchFamily="34" charset="0"/>
              </a:rPr>
              <a:t>Keras</a:t>
            </a:r>
            <a:br>
              <a:rPr lang="nl-NL" dirty="0">
                <a:latin typeface="Daytona Condensed" panose="020B0506030503040204" pitchFamily="34" charset="0"/>
              </a:rPr>
            </a:br>
            <a:endParaRPr lang="nl-NL" dirty="0">
              <a:latin typeface="Daytona Condensed" panose="020B050603050304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4EF76C-1FB7-420A-A19B-9FEC644188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883" r="6304"/>
          <a:stretch/>
        </p:blipFill>
        <p:spPr>
          <a:xfrm>
            <a:off x="9305925" y="4333875"/>
            <a:ext cx="2819400" cy="22764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A390E97-AE5F-4815-B330-923FA28F5965}"/>
              </a:ext>
            </a:extLst>
          </p:cNvPr>
          <p:cNvSpPr txBox="1"/>
          <p:nvPr/>
        </p:nvSpPr>
        <p:spPr>
          <a:xfrm>
            <a:off x="761999" y="1714322"/>
            <a:ext cx="11229975" cy="4370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8000" indent="0">
              <a:buNone/>
            </a:pPr>
            <a:r>
              <a:rPr lang="en-US" sz="2000" dirty="0">
                <a:latin typeface="Daytona Condensed" panose="020B0506030503040204" pitchFamily="34" charset="0"/>
              </a:rPr>
              <a:t>Building a model with TensorFlow requires a strong understanding of every transformation/calculation occurring throughout the model. </a:t>
            </a:r>
          </a:p>
          <a:p>
            <a:pPr marL="108000" indent="0">
              <a:buNone/>
            </a:pPr>
            <a:endParaRPr lang="en-US" sz="2000" dirty="0">
              <a:latin typeface="Daytona Condensed" panose="020B0506030503040204" pitchFamily="34" charset="0"/>
            </a:endParaRPr>
          </a:p>
          <a:p>
            <a:pPr marL="108000" indent="0">
              <a:buNone/>
            </a:pPr>
            <a:r>
              <a:rPr lang="en-US" sz="2000" dirty="0" err="1">
                <a:latin typeface="Daytona Condensed" panose="020B0506030503040204" pitchFamily="34" charset="0"/>
              </a:rPr>
              <a:t>Keras</a:t>
            </a:r>
            <a:r>
              <a:rPr lang="en-US" sz="2000" dirty="0">
                <a:latin typeface="Daytona Condensed" panose="020B0506030503040204" pitchFamily="34" charset="0"/>
              </a:rPr>
              <a:t> is, on the other hand, is a high-level wrapper library. It abstracts away much of the complexity that comes with TensorFlow itself. </a:t>
            </a:r>
          </a:p>
          <a:p>
            <a:pPr marL="108000" indent="0">
              <a:buNone/>
            </a:pPr>
            <a:endParaRPr lang="en-US" sz="2000" dirty="0">
              <a:latin typeface="Daytona Condensed" panose="020B0506030503040204" pitchFamily="34" charset="0"/>
            </a:endParaRPr>
          </a:p>
          <a:p>
            <a:pPr marL="108000" indent="0">
              <a:buNone/>
            </a:pPr>
            <a:r>
              <a:rPr lang="en-US" sz="2000" dirty="0" err="1">
                <a:latin typeface="Daytona Condensed" panose="020B0506030503040204" pitchFamily="34" charset="0"/>
              </a:rPr>
              <a:t>Keras</a:t>
            </a:r>
            <a:r>
              <a:rPr lang="en-US" sz="2000" dirty="0">
                <a:latin typeface="Daytona Condensed" panose="020B0506030503040204" pitchFamily="34" charset="0"/>
              </a:rPr>
              <a:t> speeds up development time significantly. However, since TF2, both </a:t>
            </a:r>
            <a:r>
              <a:rPr lang="en-US" sz="2000" dirty="0" err="1">
                <a:latin typeface="Daytona Condensed" panose="020B0506030503040204" pitchFamily="34" charset="0"/>
              </a:rPr>
              <a:t>Keras</a:t>
            </a:r>
            <a:r>
              <a:rPr lang="en-US" sz="2000" dirty="0">
                <a:latin typeface="Daytona Condensed" panose="020B0506030503040204" pitchFamily="34" charset="0"/>
              </a:rPr>
              <a:t> and TensorFlow are imported with </a:t>
            </a:r>
            <a:r>
              <a:rPr lang="en-US" sz="2000" dirty="0">
                <a:latin typeface="Abadi Extra Light" panose="020B0204020104020204" pitchFamily="34" charset="0"/>
              </a:rPr>
              <a:t>install </a:t>
            </a:r>
            <a:r>
              <a:rPr lang="en-US" sz="2000" dirty="0" err="1">
                <a:latin typeface="Abadi Extra Light" panose="020B0204020104020204" pitchFamily="34" charset="0"/>
              </a:rPr>
              <a:t>tensorflow</a:t>
            </a:r>
            <a:r>
              <a:rPr lang="en-US" sz="2000" dirty="0">
                <a:latin typeface="Abadi Extra Light" panose="020B0204020104020204" pitchFamily="34" charset="0"/>
              </a:rPr>
              <a:t> as </a:t>
            </a:r>
            <a:r>
              <a:rPr lang="en-US" sz="2000" dirty="0" err="1">
                <a:latin typeface="Abadi Extra Light" panose="020B0204020104020204" pitchFamily="34" charset="0"/>
              </a:rPr>
              <a:t>tf</a:t>
            </a:r>
            <a:r>
              <a:rPr lang="en-US" sz="2000" dirty="0">
                <a:latin typeface="Abadi Extra Light" panose="020B0204020104020204" pitchFamily="34" charset="0"/>
              </a:rPr>
              <a:t> </a:t>
            </a:r>
            <a:endParaRPr lang="en-US" sz="2000" dirty="0">
              <a:latin typeface="Daytona Condensed" panose="020B0506030503040204" pitchFamily="34" charset="0"/>
            </a:endParaRPr>
          </a:p>
          <a:p>
            <a:pPr marL="108000" indent="0">
              <a:buNone/>
            </a:pPr>
            <a:endParaRPr lang="en-US" sz="2000" dirty="0">
              <a:latin typeface="Daytona Condensed" panose="020B0506030503040204" pitchFamily="34" charset="0"/>
            </a:endParaRPr>
          </a:p>
          <a:p>
            <a:pPr marL="108000" indent="0">
              <a:buNone/>
            </a:pPr>
            <a:endParaRPr lang="en-US" sz="2000" dirty="0">
              <a:latin typeface="Daytona Condensed" panose="020B0506030503040204" pitchFamily="34" charset="0"/>
            </a:endParaRPr>
          </a:p>
          <a:p>
            <a:pPr marL="108000" indent="0">
              <a:buNone/>
            </a:pPr>
            <a:endParaRPr lang="en-US" sz="2000" dirty="0">
              <a:latin typeface="Daytona Condensed" panose="020B0506030503040204" pitchFamily="34" charset="0"/>
            </a:endParaRPr>
          </a:p>
          <a:p>
            <a:pPr marL="108000" indent="0">
              <a:buNone/>
            </a:pPr>
            <a:endParaRPr lang="en-US" sz="2000" dirty="0">
              <a:latin typeface="Daytona Condensed" panose="020B0506030503040204" pitchFamily="34" charset="0"/>
            </a:endParaRPr>
          </a:p>
          <a:p>
            <a:pPr marL="108000" indent="0">
              <a:buNone/>
            </a:pPr>
            <a:endParaRPr lang="en-US" sz="2000" dirty="0">
              <a:latin typeface="Daytona Condensed" panose="020B0506030503040204" pitchFamily="34" charset="0"/>
            </a:endParaRPr>
          </a:p>
          <a:p>
            <a:pPr marL="108000" indent="0">
              <a:buNone/>
            </a:pPr>
            <a:r>
              <a:rPr lang="en-US" dirty="0">
                <a:solidFill>
                  <a:srgbClr val="FF0000"/>
                </a:solidFill>
                <a:latin typeface="Daytona Condensed" panose="020B0506030503040204" pitchFamily="34" charset="0"/>
              </a:rPr>
              <a:t>Note</a:t>
            </a:r>
            <a:r>
              <a:rPr lang="en-US" dirty="0">
                <a:latin typeface="Daytona Condensed" panose="020B0506030503040204" pitchFamily="34" charset="0"/>
              </a:rPr>
              <a:t>: many people say ‘TensorFlow’ when referring to </a:t>
            </a:r>
            <a:r>
              <a:rPr lang="en-US" dirty="0" err="1">
                <a:latin typeface="Daytona Condensed" panose="020B0506030503040204" pitchFamily="34" charset="0"/>
              </a:rPr>
              <a:t>Keras</a:t>
            </a:r>
            <a:r>
              <a:rPr lang="en-US" dirty="0">
                <a:latin typeface="Daytona Condensed" panose="020B0506030503040204" pitchFamily="34" charset="0"/>
              </a:rPr>
              <a:t>, both are used interchangeably </a:t>
            </a:r>
            <a:endParaRPr lang="nl-NL" dirty="0">
              <a:latin typeface="Daytona Condensed" panose="020B0506030503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908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E227D-2FD3-4316-BF08-43990B1CF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07000"/>
            <a:ext cx="10972320" cy="688425"/>
          </a:xfrm>
        </p:spPr>
        <p:txBody>
          <a:bodyPr/>
          <a:lstStyle/>
          <a:p>
            <a:r>
              <a:rPr lang="en-US" dirty="0">
                <a:latin typeface="Daytona Condensed" panose="020B0506030503040204" pitchFamily="34" charset="0"/>
              </a:rPr>
              <a:t>Setting up a Deep Learning workspace</a:t>
            </a:r>
            <a:br>
              <a:rPr lang="nl-NL" dirty="0">
                <a:latin typeface="Daytona Condensed" panose="020B0506030503040204" pitchFamily="34" charset="0"/>
              </a:rPr>
            </a:br>
            <a:r>
              <a:rPr lang="nl-NL" sz="3200" dirty="0">
                <a:latin typeface="Daytona Condensed" panose="020B0506030503040204" pitchFamily="34" charset="0"/>
              </a:rPr>
              <a:t>(Different </a:t>
            </a:r>
            <a:r>
              <a:rPr lang="nl-NL" sz="3200" dirty="0" err="1">
                <a:latin typeface="Daytona Condensed" panose="020B0506030503040204" pitchFamily="34" charset="0"/>
              </a:rPr>
              <a:t>possibilities</a:t>
            </a:r>
            <a:r>
              <a:rPr lang="nl-NL" sz="3200" dirty="0">
                <a:latin typeface="Daytona Condensed" panose="020B0506030503040204" pitchFamily="34" charset="0"/>
              </a:rPr>
              <a:t>)</a:t>
            </a:r>
            <a:endParaRPr lang="nl-NL" dirty="0">
              <a:latin typeface="Daytona Condensed" panose="020B0506030503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397549-F3B5-4B09-9A34-0A6E4F14C188}"/>
              </a:ext>
            </a:extLst>
          </p:cNvPr>
          <p:cNvSpPr txBox="1"/>
          <p:nvPr/>
        </p:nvSpPr>
        <p:spPr>
          <a:xfrm>
            <a:off x="895349" y="2186285"/>
            <a:ext cx="11096625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>
                <a:latin typeface="Daytona Condensed" panose="020B0506030503040204" pitchFamily="34" charset="0"/>
              </a:rPr>
              <a:t>Jupyter</a:t>
            </a:r>
            <a:r>
              <a:rPr lang="en-US" sz="2000" b="1" dirty="0">
                <a:latin typeface="Daytona Condensed" panose="020B0506030503040204" pitchFamily="34" charset="0"/>
              </a:rPr>
              <a:t> notebooks</a:t>
            </a:r>
          </a:p>
          <a:p>
            <a:r>
              <a:rPr lang="en-US" sz="2000" dirty="0">
                <a:latin typeface="Daytona Condensed" panose="020B0506030503040204" pitchFamily="34" charset="0"/>
              </a:rPr>
              <a:t>The preferred way to run deep learning experiments</a:t>
            </a:r>
          </a:p>
          <a:p>
            <a:r>
              <a:rPr lang="en-US" sz="2000" dirty="0">
                <a:latin typeface="Daytona Condensed" panose="020B0506030503040204" pitchFamily="34" charset="0"/>
              </a:rPr>
              <a:t>A notebook is a file generated by the </a:t>
            </a:r>
            <a:r>
              <a:rPr lang="en-US" sz="2000" dirty="0" err="1">
                <a:latin typeface="Daytona Condensed" panose="020B0506030503040204" pitchFamily="34" charset="0"/>
              </a:rPr>
              <a:t>Jupyter</a:t>
            </a:r>
            <a:r>
              <a:rPr lang="en-US" sz="2000" dirty="0">
                <a:latin typeface="Daytona Condensed" panose="020B0506030503040204" pitchFamily="34" charset="0"/>
              </a:rPr>
              <a:t> Notebook app (https://jupyter.org) that you can edit in your browser.</a:t>
            </a:r>
          </a:p>
          <a:p>
            <a:endParaRPr lang="en-US" sz="2000" dirty="0">
              <a:latin typeface="Daytona Condensed" panose="020B0506030503040204" pitchFamily="34" charset="0"/>
            </a:endParaRPr>
          </a:p>
          <a:p>
            <a:r>
              <a:rPr lang="nl-NL" sz="2000" b="1" dirty="0">
                <a:latin typeface="Daytona Condensed" panose="020B0506030503040204" pitchFamily="34" charset="0"/>
              </a:rPr>
              <a:t>Using </a:t>
            </a:r>
            <a:r>
              <a:rPr lang="nl-NL" sz="2000" b="1" dirty="0" err="1">
                <a:latin typeface="Daytona Condensed" panose="020B0506030503040204" pitchFamily="34" charset="0"/>
              </a:rPr>
              <a:t>Colaboratory</a:t>
            </a:r>
            <a:endParaRPr lang="en-US" sz="2000" b="1" dirty="0">
              <a:latin typeface="Daytona Condensed" panose="020B0506030503040204" pitchFamily="34" charset="0"/>
            </a:endParaRPr>
          </a:p>
          <a:p>
            <a:r>
              <a:rPr lang="en-US" sz="2000" dirty="0">
                <a:latin typeface="Daytona Condensed" panose="020B0506030503040204" pitchFamily="34" charset="0"/>
              </a:rPr>
              <a:t>To get started with </a:t>
            </a:r>
            <a:r>
              <a:rPr lang="en-US" sz="2000" dirty="0" err="1">
                <a:latin typeface="Daytona Condensed" panose="020B0506030503040204" pitchFamily="34" charset="0"/>
              </a:rPr>
              <a:t>Colab</a:t>
            </a:r>
            <a:r>
              <a:rPr lang="en-US" sz="2000" dirty="0">
                <a:latin typeface="Daytona Condensed" panose="020B0506030503040204" pitchFamily="34" charset="0"/>
              </a:rPr>
              <a:t>, go to https://colab.research.google.com</a:t>
            </a:r>
          </a:p>
          <a:p>
            <a:endParaRPr lang="en-US" sz="2000" dirty="0">
              <a:latin typeface="Daytona Condensed" panose="020B0506030503040204" pitchFamily="34" charset="0"/>
            </a:endParaRPr>
          </a:p>
          <a:p>
            <a:r>
              <a:rPr lang="nl-NL" sz="2000" b="1" dirty="0" err="1">
                <a:latin typeface="Daytona Condensed" panose="020B0506030503040204" pitchFamily="34" charset="0"/>
              </a:rPr>
              <a:t>Installing</a:t>
            </a:r>
            <a:r>
              <a:rPr lang="nl-NL" sz="2000" b="1" dirty="0">
                <a:latin typeface="Daytona Condensed" panose="020B0506030503040204" pitchFamily="34" charset="0"/>
              </a:rPr>
              <a:t> packages </a:t>
            </a:r>
            <a:r>
              <a:rPr lang="nl-NL" sz="2000" b="1" dirty="0" err="1">
                <a:latin typeface="Daytona Condensed" panose="020B0506030503040204" pitchFamily="34" charset="0"/>
              </a:rPr>
              <a:t>with</a:t>
            </a:r>
            <a:r>
              <a:rPr lang="nl-NL" sz="2000" b="1" dirty="0">
                <a:latin typeface="Daytona Condensed" panose="020B0506030503040204" pitchFamily="34" charset="0"/>
              </a:rPr>
              <a:t> pip</a:t>
            </a:r>
            <a:endParaRPr lang="en-US" sz="2000" b="1" dirty="0">
              <a:latin typeface="Daytona Condensed" panose="020B0506030503040204" pitchFamily="34" charset="0"/>
            </a:endParaRPr>
          </a:p>
          <a:p>
            <a:r>
              <a:rPr lang="en-US" sz="2000" dirty="0">
                <a:latin typeface="Daytona Condensed" panose="020B0506030503040204" pitchFamily="34" charset="0"/>
              </a:rPr>
              <a:t>if there is a need to install something with pip, can be done by using the following syntax in a code cell (note that the line starts with ! to indicate that it is a shell command rather than Python code):</a:t>
            </a:r>
          </a:p>
          <a:p>
            <a:r>
              <a:rPr lang="en-US" sz="2000" dirty="0">
                <a:latin typeface="Abadi Extra Light" panose="020B0204020104020204" pitchFamily="34" charset="0"/>
              </a:rPr>
              <a:t>!pip install </a:t>
            </a:r>
            <a:r>
              <a:rPr lang="en-US" sz="2000" dirty="0" err="1">
                <a:latin typeface="Abadi Extra Light" panose="020B0204020104020204" pitchFamily="34" charset="0"/>
              </a:rPr>
              <a:t>package_name</a:t>
            </a:r>
            <a:endParaRPr lang="nl-NL" sz="2000" dirty="0">
              <a:latin typeface="Abadi Extra Light" panose="020B02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45224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40419</TotalTime>
  <Words>3031</Words>
  <Application>Microsoft Office PowerPoint</Application>
  <PresentationFormat>Widescreen</PresentationFormat>
  <Paragraphs>419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4" baseType="lpstr">
      <vt:lpstr>Abadi</vt:lpstr>
      <vt:lpstr>Abadi Extra Light</vt:lpstr>
      <vt:lpstr>Aptos</vt:lpstr>
      <vt:lpstr>Arial</vt:lpstr>
      <vt:lpstr>Bahnschrift SemiBold</vt:lpstr>
      <vt:lpstr>Baskerville</vt:lpstr>
      <vt:lpstr>charter</vt:lpstr>
      <vt:lpstr>Daytona Condensed</vt:lpstr>
      <vt:lpstr>Daytona Condensed Light</vt:lpstr>
      <vt:lpstr>Symbol</vt:lpstr>
      <vt:lpstr>Wingdings</vt:lpstr>
      <vt:lpstr>1_Office Theme</vt:lpstr>
      <vt:lpstr>PowerPoint Presentation</vt:lpstr>
      <vt:lpstr>Agenda (Today)</vt:lpstr>
      <vt:lpstr> Neuron &amp; Artificial Neuron</vt:lpstr>
      <vt:lpstr>Neuron Connectivity for Problem Solving</vt:lpstr>
      <vt:lpstr>Types of problems in Machine Learning</vt:lpstr>
      <vt:lpstr>Classification</vt:lpstr>
      <vt:lpstr>TensorFlow and Keras</vt:lpstr>
      <vt:lpstr>TensorFlow vs Keras </vt:lpstr>
      <vt:lpstr>Setting up a Deep Learning workspace (Different possibilities)</vt:lpstr>
      <vt:lpstr>Setting up a Deep Learning workspace (Different possibilities)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 illustration</vt:lpstr>
      <vt:lpstr>Example Walkthrough in Jupyter notebook</vt:lpstr>
      <vt:lpstr>What is Data scaling?</vt:lpstr>
      <vt:lpstr>Try with standardized data (PIMA Indian Diabetes Dataset) </vt:lpstr>
      <vt:lpstr>How to Evaluate a NN Model?</vt:lpstr>
      <vt:lpstr>How to Evaluate a Classifier?</vt:lpstr>
      <vt:lpstr>How to Evaluate a Classifier?</vt:lpstr>
      <vt:lpstr>How to Evaluate a Classifier?</vt:lpstr>
      <vt:lpstr>How to Evaluate a Classifier?</vt:lpstr>
      <vt:lpstr>How to Evaluate a Classifier?</vt:lpstr>
      <vt:lpstr>How to Evaluate a NN Model?</vt:lpstr>
      <vt:lpstr>Metrics to evaluate Regression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ty</dc:creator>
  <cp:lastModifiedBy>Butt, Marya</cp:lastModifiedBy>
  <cp:revision>7</cp:revision>
  <dcterms:created xsi:type="dcterms:W3CDTF">2022-01-12T17:07:46Z</dcterms:created>
  <dcterms:modified xsi:type="dcterms:W3CDTF">2025-02-25T08:17:17Z</dcterms:modified>
</cp:coreProperties>
</file>