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959" r:id="rId2"/>
  </p:sldMasterIdLst>
  <p:notesMasterIdLst>
    <p:notesMasterId r:id="rId29"/>
  </p:notesMasterIdLst>
  <p:handoutMasterIdLst>
    <p:handoutMasterId r:id="rId30"/>
  </p:handoutMasterIdLst>
  <p:sldIdLst>
    <p:sldId id="576" r:id="rId3"/>
    <p:sldId id="831" r:id="rId4"/>
    <p:sldId id="856" r:id="rId5"/>
    <p:sldId id="855" r:id="rId6"/>
    <p:sldId id="833" r:id="rId7"/>
    <p:sldId id="834" r:id="rId8"/>
    <p:sldId id="835" r:id="rId9"/>
    <p:sldId id="836" r:id="rId10"/>
    <p:sldId id="837" r:id="rId11"/>
    <p:sldId id="838" r:id="rId12"/>
    <p:sldId id="839" r:id="rId13"/>
    <p:sldId id="840" r:id="rId14"/>
    <p:sldId id="841" r:id="rId15"/>
    <p:sldId id="842" r:id="rId16"/>
    <p:sldId id="845" r:id="rId17"/>
    <p:sldId id="846" r:id="rId18"/>
    <p:sldId id="844" r:id="rId19"/>
    <p:sldId id="843" r:id="rId20"/>
    <p:sldId id="847" r:id="rId21"/>
    <p:sldId id="848" r:id="rId22"/>
    <p:sldId id="849" r:id="rId23"/>
    <p:sldId id="850" r:id="rId24"/>
    <p:sldId id="851" r:id="rId25"/>
    <p:sldId id="852" r:id="rId26"/>
    <p:sldId id="853" r:id="rId27"/>
    <p:sldId id="854" r:id="rId28"/>
  </p:sldIdLst>
  <p:sldSz cx="9144000" cy="5143500" type="screen16x9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1pPr>
    <a:lvl2pPr marL="169863" indent="1143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2pPr>
    <a:lvl3pPr marL="341313" indent="2286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3pPr>
    <a:lvl4pPr marL="512763" indent="3429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4pPr>
    <a:lvl5pPr marL="684213" indent="455613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5pPr>
    <a:lvl6pPr marL="2286000" algn="l" defTabSz="914400" rtl="0" eaLnBrk="1" latinLnBrk="0" hangingPunct="1"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6pPr>
    <a:lvl7pPr marL="2743200" algn="l" defTabSz="914400" rtl="0" eaLnBrk="1" latinLnBrk="0" hangingPunct="1"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7pPr>
    <a:lvl8pPr marL="3200400" algn="l" defTabSz="914400" rtl="0" eaLnBrk="1" latinLnBrk="0" hangingPunct="1"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8pPr>
    <a:lvl9pPr marL="3657600" algn="l" defTabSz="914400" rtl="0" eaLnBrk="1" latinLnBrk="0" hangingPunct="1"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47">
          <p15:clr>
            <a:srgbClr val="A4A3A4"/>
          </p15:clr>
        </p15:guide>
        <p15:guide id="2" orient="horz" pos="700">
          <p15:clr>
            <a:srgbClr val="A4A3A4"/>
          </p15:clr>
        </p15:guide>
        <p15:guide id="3" pos="509">
          <p15:clr>
            <a:srgbClr val="A4A3A4"/>
          </p15:clr>
        </p15:guide>
        <p15:guide id="4" pos="5759">
          <p15:clr>
            <a:srgbClr val="A4A3A4"/>
          </p15:clr>
        </p15:guide>
        <p15:guide id="5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rmann Baer" initials="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B3A9"/>
    <a:srgbClr val="777777"/>
    <a:srgbClr val="B9BE78"/>
    <a:srgbClr val="0070C0"/>
    <a:srgbClr val="B8B8B8"/>
    <a:srgbClr val="4D4D4D"/>
    <a:srgbClr val="5E4847"/>
    <a:srgbClr val="604847"/>
    <a:srgbClr val="AB9E4B"/>
    <a:srgbClr val="707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08" autoAdjust="0"/>
    <p:restoredTop sz="90191" autoAdjust="0"/>
  </p:normalViewPr>
  <p:slideViewPr>
    <p:cSldViewPr snapToGrid="0" showGuides="1">
      <p:cViewPr varScale="1">
        <p:scale>
          <a:sx n="87" d="100"/>
          <a:sy n="87" d="100"/>
        </p:scale>
        <p:origin x="936" y="84"/>
      </p:cViewPr>
      <p:guideLst>
        <p:guide orient="horz" pos="347"/>
        <p:guide orient="horz" pos="700"/>
        <p:guide pos="509"/>
        <p:guide pos="5759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4" d="100"/>
        <a:sy n="184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>
            <a:lvl1pPr algn="l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1200">
                <a:cs typeface="+mn-cs"/>
              </a:defRPr>
            </a:lvl1pPr>
          </a:lstStyle>
          <a:p>
            <a:pPr>
              <a:defRPr/>
            </a:pPr>
            <a:fld id="{20081F73-A3D6-48AF-B321-CCF67B639CA5}" type="datetime1">
              <a:rPr lang="en-US"/>
              <a:pPr>
                <a:defRPr/>
              </a:pPr>
              <a:t>9/20/2019</a:t>
            </a:fld>
            <a:endParaRPr lang="en-US" dirty="0"/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spAutoFit/>
          </a:bodyPr>
          <a:lstStyle>
            <a:lvl1pPr algn="l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600825"/>
            <a:ext cx="39624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1200">
                <a:cs typeface="+mn-cs"/>
              </a:defRPr>
            </a:lvl1pPr>
          </a:lstStyle>
          <a:p>
            <a:pPr>
              <a:defRPr/>
            </a:pPr>
            <a:fld id="{BC2084C9-A309-4861-9B00-572BD194BB2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923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cs typeface="+mn-cs"/>
              </a:defRPr>
            </a:lvl1pPr>
          </a:lstStyle>
          <a:p>
            <a:pPr>
              <a:defRPr/>
            </a:pPr>
            <a:fld id="{C87FD523-6A9D-431F-9006-8F984D4E0CC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293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400" b="1" kern="1200">
        <a:solidFill>
          <a:schemeClr val="tx1"/>
        </a:solidFill>
        <a:latin typeface="Arial" pitchFamily="-106" charset="0"/>
        <a:ea typeface="ＭＳ Ｐゴシック" charset="-128"/>
        <a:cs typeface="ＭＳ Ｐゴシック" charset="-128"/>
      </a:defRPr>
    </a:lvl1pPr>
    <a:lvl2pPr marL="41275"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125413" indent="-39688" algn="l" rtl="0" eaLnBrk="0" fontAlgn="base" hangingPunct="0">
      <a:spcBef>
        <a:spcPct val="30000"/>
      </a:spcBef>
      <a:spcAft>
        <a:spcPct val="0"/>
      </a:spcAft>
      <a:buSzPct val="100000"/>
      <a:buFont typeface="Times" pitchFamily="18" charset="0"/>
      <a:buChar char="•"/>
      <a:defRPr sz="4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215900" indent="-44450" algn="l" rtl="0" eaLnBrk="0" fontAlgn="base" hangingPunct="0">
      <a:spcBef>
        <a:spcPct val="30000"/>
      </a:spcBef>
      <a:spcAft>
        <a:spcPct val="0"/>
      </a:spcAft>
      <a:buChar char="–"/>
      <a:defRPr sz="4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258763" algn="l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856575" algn="l" defTabSz="17131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1027891" algn="l" defTabSz="17131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1199206" algn="l" defTabSz="17131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1370521" algn="l" defTabSz="17131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7588" y="514350"/>
            <a:ext cx="4567237" cy="2570163"/>
          </a:xfrm>
          <a:ln w="12700" cap="flat">
            <a:solidFill>
              <a:schemeClr val="tx1"/>
            </a:solidFill>
          </a:ln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7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44" tIns="46023" rIns="92044" bIns="46023"/>
          <a:lstStyle/>
          <a:p>
            <a:pPr eaLnBrk="1" hangingPunct="1"/>
            <a:endParaRPr lang="nl-NL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139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922" y="3596148"/>
            <a:ext cx="7772797" cy="670855"/>
          </a:xfrm>
        </p:spPr>
        <p:txBody>
          <a:bodyPr anchor="b" anchorCtr="0"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922" y="4410273"/>
            <a:ext cx="7075289" cy="532642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FF0000"/>
              </a:buClr>
              <a:buSzTx/>
              <a:buFont typeface="Arial" pitchFamily="127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285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6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2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7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3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99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9" name="Picture 1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8" y="3101679"/>
            <a:ext cx="22272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4" descr="Tall Red"/>
          <p:cNvPicPr>
            <a:picLocks noChangeArrowheads="1"/>
          </p:cNvPicPr>
          <p:nvPr userDrawn="1"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1144588" cy="2117725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1" name="Picture 75" descr="Wide Red"/>
          <p:cNvPicPr>
            <a:picLocks noChangeArrowheads="1"/>
          </p:cNvPicPr>
          <p:nvPr userDrawn="1"/>
        </p:nvPicPr>
        <p:blipFill>
          <a:blip r:embed="rId5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685800"/>
            <a:ext cx="5881687" cy="2117725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35530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3304977"/>
            <a:ext cx="7772797" cy="1021953"/>
          </a:xfrm>
        </p:spPr>
        <p:txBody>
          <a:bodyPr/>
          <a:lstStyle>
            <a:lvl1pPr algn="l">
              <a:defRPr sz="24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2179839"/>
            <a:ext cx="7772797" cy="1125141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8557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114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671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4229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2786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1343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99901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8458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37593" y="4791845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399" y="1200547"/>
            <a:ext cx="4066976" cy="33942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00547"/>
            <a:ext cx="4066977" cy="33942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37593" y="4791845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87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01" y="1150938"/>
            <a:ext cx="4040187" cy="48021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573" indent="0">
              <a:buNone/>
              <a:defRPr sz="1200" b="1"/>
            </a:lvl2pPr>
            <a:lvl3pPr marL="571145" indent="0">
              <a:buNone/>
              <a:defRPr sz="1100" b="1"/>
            </a:lvl3pPr>
            <a:lvl4pPr marL="856718" indent="0">
              <a:buNone/>
              <a:defRPr sz="1000" b="1"/>
            </a:lvl4pPr>
            <a:lvl5pPr marL="1142291" indent="0">
              <a:buNone/>
              <a:defRPr sz="1000" b="1"/>
            </a:lvl5pPr>
            <a:lvl6pPr marL="1427864" indent="0">
              <a:buNone/>
              <a:defRPr sz="1000" b="1"/>
            </a:lvl6pPr>
            <a:lvl7pPr marL="1713437" indent="0">
              <a:buNone/>
              <a:defRPr sz="1000" b="1"/>
            </a:lvl7pPr>
            <a:lvl8pPr marL="1999011" indent="0">
              <a:buNone/>
              <a:defRPr sz="1000" b="1"/>
            </a:lvl8pPr>
            <a:lvl9pPr marL="228458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01" y="1631157"/>
            <a:ext cx="4040187" cy="2963664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22" y="1150938"/>
            <a:ext cx="4041180" cy="48021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573" indent="0">
              <a:buNone/>
              <a:defRPr sz="1200" b="1"/>
            </a:lvl2pPr>
            <a:lvl3pPr marL="571145" indent="0">
              <a:buNone/>
              <a:defRPr sz="1100" b="1"/>
            </a:lvl3pPr>
            <a:lvl4pPr marL="856718" indent="0">
              <a:buNone/>
              <a:defRPr sz="1000" b="1"/>
            </a:lvl4pPr>
            <a:lvl5pPr marL="1142291" indent="0">
              <a:buNone/>
              <a:defRPr sz="1000" b="1"/>
            </a:lvl5pPr>
            <a:lvl6pPr marL="1427864" indent="0">
              <a:buNone/>
              <a:defRPr sz="1000" b="1"/>
            </a:lvl6pPr>
            <a:lvl7pPr marL="1713437" indent="0">
              <a:buNone/>
              <a:defRPr sz="1000" b="1"/>
            </a:lvl7pPr>
            <a:lvl8pPr marL="1999011" indent="0">
              <a:buNone/>
              <a:defRPr sz="1000" b="1"/>
            </a:lvl8pPr>
            <a:lvl9pPr marL="228458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22" y="1631157"/>
            <a:ext cx="4041180" cy="2963664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37593" y="4791845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99" y="204393"/>
            <a:ext cx="3008312" cy="872133"/>
          </a:xfrm>
        </p:spPr>
        <p:txBody>
          <a:bodyPr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391"/>
            <a:ext cx="5111750" cy="43904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99" y="1076526"/>
            <a:ext cx="3008312" cy="3518297"/>
          </a:xfrm>
        </p:spPr>
        <p:txBody>
          <a:bodyPr/>
          <a:lstStyle>
            <a:lvl1pPr marL="0" indent="0">
              <a:buNone/>
              <a:defRPr sz="900"/>
            </a:lvl1pPr>
            <a:lvl2pPr marL="285573" indent="0">
              <a:buNone/>
              <a:defRPr sz="700"/>
            </a:lvl2pPr>
            <a:lvl3pPr marL="571145" indent="0">
              <a:buNone/>
              <a:defRPr sz="600"/>
            </a:lvl3pPr>
            <a:lvl4pPr marL="856718" indent="0">
              <a:buNone/>
              <a:defRPr sz="600"/>
            </a:lvl4pPr>
            <a:lvl5pPr marL="1142291" indent="0">
              <a:buNone/>
              <a:defRPr sz="600"/>
            </a:lvl5pPr>
            <a:lvl6pPr marL="1427864" indent="0">
              <a:buNone/>
              <a:defRPr sz="600"/>
            </a:lvl6pPr>
            <a:lvl7pPr marL="1713437" indent="0">
              <a:buNone/>
              <a:defRPr sz="600"/>
            </a:lvl7pPr>
            <a:lvl8pPr marL="1999011" indent="0">
              <a:buNone/>
              <a:defRPr sz="600"/>
            </a:lvl8pPr>
            <a:lvl9pPr marL="228458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37593" y="4791845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37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37593" y="4791845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83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798" y="206375"/>
            <a:ext cx="2056805" cy="43884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399" y="206375"/>
            <a:ext cx="6077148" cy="43884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37593" y="4791845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39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7950200" cy="473075"/>
          </a:xfrm>
        </p:spPr>
        <p:txBody>
          <a:bodyPr wrap="square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451" y="1111250"/>
            <a:ext cx="7900974" cy="3648075"/>
          </a:xfrm>
        </p:spPr>
        <p:txBody>
          <a:bodyPr wrap="square"/>
          <a:lstStyle>
            <a:lvl1pPr marL="117475" indent="-117475">
              <a:spcBef>
                <a:spcPts val="400"/>
              </a:spcBef>
              <a:spcAft>
                <a:spcPts val="200"/>
              </a:spcAft>
              <a:buFont typeface="Arial" pitchFamily="34" charset="0"/>
              <a:buChar char="•"/>
              <a:defRPr sz="1200" b="0"/>
            </a:lvl1pPr>
            <a:lvl2pPr marL="344488" indent="-177800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–"/>
              <a:defRPr sz="1100"/>
            </a:lvl2pPr>
            <a:lvl3pPr marL="574675" indent="-171450">
              <a:buClr>
                <a:schemeClr val="tx2"/>
              </a:buClr>
              <a:buFont typeface="Arial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855663" indent="-107950">
              <a:buClr>
                <a:schemeClr val="tx1"/>
              </a:buClr>
              <a:buFont typeface="Arial" pitchFamily="34" charset="0"/>
              <a:buChar char="–"/>
              <a:defRPr lang="en-US" sz="1100" kern="1200" dirty="0" smtClean="0">
                <a:solidFill>
                  <a:schemeClr val="tx1"/>
                </a:solidFill>
                <a:latin typeface="Arial" pitchFamily="34" charset="0"/>
                <a:ea typeface="ＭＳ Ｐゴシック" pitchFamily="127" charset="-128"/>
                <a:cs typeface="ＭＳ Ｐゴシック" pitchFamily="127" charset="-128"/>
              </a:defRPr>
            </a:lvl4pPr>
            <a:lvl5pPr marL="1200150" indent="-166688">
              <a:buClr>
                <a:schemeClr val="tx2"/>
              </a:buClr>
              <a:buFont typeface="Arial" pitchFamily="34" charset="0"/>
              <a:buChar char="•"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824267" y="4758191"/>
            <a:ext cx="2895600" cy="274637"/>
          </a:xfrm>
          <a:prstGeom prst="rect">
            <a:avLst/>
          </a:prstGeom>
        </p:spPr>
        <p:txBody>
          <a:bodyPr wrap="square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635232" y="4874548"/>
            <a:ext cx="156481" cy="21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3" tIns="17262" rIns="34523" bIns="17262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marL="0" marR="0" indent="0" algn="r" defTabSz="34285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fld id="{DF43EDC1-DE77-47A3-B56B-F28176B942E3}" type="slidenum">
              <a:rPr lang="en-US" sz="600" smtClean="0">
                <a:solidFill>
                  <a:schemeClr val="tx1"/>
                </a:solidFill>
              </a:rPr>
              <a:pPr marL="0" marR="0" indent="0" algn="r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t>‹Nº›</a:t>
            </a:fld>
            <a:endParaRPr lang="en-US" sz="600" dirty="0" smtClean="0">
              <a:solidFill>
                <a:srgbClr val="292929"/>
              </a:solidFill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858449" y="4875874"/>
            <a:ext cx="2229642" cy="21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3" tIns="17262" rIns="34523" bIns="17262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marL="0" marR="0" indent="0" algn="l" defTabSz="34285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r>
              <a:rPr lang="en-US" sz="600" dirty="0" smtClean="0">
                <a:solidFill>
                  <a:srgbClr val="292929"/>
                </a:solidFill>
              </a:rPr>
              <a:t>Copyright</a:t>
            </a:r>
            <a:r>
              <a:rPr lang="en-US" sz="600" baseline="0" dirty="0" smtClean="0">
                <a:solidFill>
                  <a:srgbClr val="292929"/>
                </a:solidFill>
              </a:rPr>
              <a:t> </a:t>
            </a:r>
            <a:r>
              <a:rPr lang="en-US" sz="600" dirty="0" smtClean="0">
                <a:solidFill>
                  <a:srgbClr val="292929"/>
                </a:solidFill>
              </a:rPr>
              <a:t>©</a:t>
            </a:r>
            <a:r>
              <a:rPr lang="en-US" sz="600" baseline="0" dirty="0" smtClean="0">
                <a:solidFill>
                  <a:srgbClr val="292929"/>
                </a:solidFill>
              </a:rPr>
              <a:t> 2011, Oracle and/or its affiliates. All rights reserved.</a:t>
            </a:r>
            <a:endParaRPr lang="en-US" sz="600" dirty="0" smtClean="0">
              <a:solidFill>
                <a:srgbClr val="292929"/>
              </a:solidFill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824370" y="4897874"/>
            <a:ext cx="1092" cy="96623"/>
          </a:xfrm>
          <a:prstGeom prst="line">
            <a:avLst/>
          </a:prstGeom>
          <a:ln w="6350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3094495" y="4875691"/>
            <a:ext cx="2289387" cy="219168"/>
            <a:chOff x="3094495" y="4875691"/>
            <a:chExt cx="2289387" cy="219168"/>
          </a:xfrm>
        </p:grpSpPr>
        <p:sp>
          <p:nvSpPr>
            <p:cNvPr id="19" name="Text Box 14"/>
            <p:cNvSpPr txBox="1">
              <a:spLocks noChangeArrowheads="1"/>
            </p:cNvSpPr>
            <p:nvPr userDrawn="1"/>
          </p:nvSpPr>
          <p:spPr bwMode="auto">
            <a:xfrm>
              <a:off x="3124525" y="4875691"/>
              <a:ext cx="2259357" cy="219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marL="0" marR="0" indent="0" algn="l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r>
                <a:rPr lang="en-US" sz="600" dirty="0" smtClean="0">
                  <a:solidFill>
                    <a:srgbClr val="292929"/>
                  </a:solidFill>
                </a:rPr>
                <a:t>Insert Information Protection Policy Classification from Slide 8</a:t>
              </a:r>
              <a:endParaRPr lang="en-US" sz="800" dirty="0" smtClean="0">
                <a:solidFill>
                  <a:srgbClr val="292929"/>
                </a:solidFill>
              </a:endParaRPr>
            </a:p>
          </p:txBody>
        </p:sp>
        <p:cxnSp>
          <p:nvCxnSpPr>
            <p:cNvPr id="20" name="Straight Connector 19"/>
            <p:cNvCxnSpPr/>
            <p:nvPr userDrawn="1"/>
          </p:nvCxnSpPr>
          <p:spPr>
            <a:xfrm flipH="1">
              <a:off x="3094495" y="4897874"/>
              <a:ext cx="1092" cy="96623"/>
            </a:xfrm>
            <a:prstGeom prst="line">
              <a:avLst/>
            </a:prstGeom>
            <a:ln w="635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7361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201076"/>
            <a:ext cx="7950200" cy="530224"/>
          </a:xfrm>
        </p:spPr>
        <p:txBody>
          <a:bodyPr wrap="square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858211" y="4800037"/>
            <a:ext cx="2895600" cy="274637"/>
          </a:xfrm>
          <a:prstGeom prst="rect">
            <a:avLst/>
          </a:prstGeom>
        </p:spPr>
        <p:txBody>
          <a:bodyPr wrap="square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635232" y="4874548"/>
            <a:ext cx="156481" cy="21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3" tIns="17262" rIns="34523" bIns="17262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marL="0" marR="0" indent="0" algn="r" defTabSz="34285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fld id="{DF43EDC1-DE77-47A3-B56B-F28176B942E3}" type="slidenum">
              <a:rPr lang="en-US" sz="600" smtClean="0">
                <a:solidFill>
                  <a:schemeClr val="tx1"/>
                </a:solidFill>
              </a:rPr>
              <a:pPr marL="0" marR="0" indent="0" algn="r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t>‹Nº›</a:t>
            </a:fld>
            <a:endParaRPr lang="en-US" sz="600" dirty="0" smtClean="0">
              <a:solidFill>
                <a:srgbClr val="292929"/>
              </a:solidFill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 userDrawn="1"/>
        </p:nvSpPr>
        <p:spPr bwMode="auto">
          <a:xfrm>
            <a:off x="858449" y="4875874"/>
            <a:ext cx="2229642" cy="21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3" tIns="17262" rIns="34523" bIns="17262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marL="0" marR="0" indent="0" algn="l" defTabSz="34285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r>
              <a:rPr lang="en-US" sz="600" dirty="0" smtClean="0">
                <a:solidFill>
                  <a:srgbClr val="292929"/>
                </a:solidFill>
              </a:rPr>
              <a:t>Copyright</a:t>
            </a:r>
            <a:r>
              <a:rPr lang="en-US" sz="600" baseline="0" dirty="0" smtClean="0">
                <a:solidFill>
                  <a:srgbClr val="292929"/>
                </a:solidFill>
              </a:rPr>
              <a:t> </a:t>
            </a:r>
            <a:r>
              <a:rPr lang="en-US" sz="600" dirty="0" smtClean="0">
                <a:solidFill>
                  <a:srgbClr val="292929"/>
                </a:solidFill>
              </a:rPr>
              <a:t>©</a:t>
            </a:r>
            <a:r>
              <a:rPr lang="en-US" sz="600" baseline="0" dirty="0" smtClean="0">
                <a:solidFill>
                  <a:srgbClr val="292929"/>
                </a:solidFill>
              </a:rPr>
              <a:t> 2011, Oracle and/or its affiliates. All rights reserved.</a:t>
            </a:r>
            <a:endParaRPr lang="en-US" sz="600" dirty="0" smtClean="0">
              <a:solidFill>
                <a:srgbClr val="292929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824370" y="4897874"/>
            <a:ext cx="1092" cy="96623"/>
          </a:xfrm>
          <a:prstGeom prst="line">
            <a:avLst/>
          </a:prstGeom>
          <a:ln w="6350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 userDrawn="1"/>
        </p:nvGrpSpPr>
        <p:grpSpPr>
          <a:xfrm>
            <a:off x="3094495" y="4875691"/>
            <a:ext cx="2289387" cy="219168"/>
            <a:chOff x="3094495" y="4875691"/>
            <a:chExt cx="2289387" cy="219168"/>
          </a:xfrm>
        </p:grpSpPr>
        <p:sp>
          <p:nvSpPr>
            <p:cNvPr id="18" name="Text Box 14"/>
            <p:cNvSpPr txBox="1">
              <a:spLocks noChangeArrowheads="1"/>
            </p:cNvSpPr>
            <p:nvPr userDrawn="1"/>
          </p:nvSpPr>
          <p:spPr bwMode="auto">
            <a:xfrm>
              <a:off x="3124525" y="4875691"/>
              <a:ext cx="2259357" cy="219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marL="0" marR="0" indent="0" algn="l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r>
                <a:rPr lang="en-US" sz="600" dirty="0" smtClean="0">
                  <a:solidFill>
                    <a:srgbClr val="292929"/>
                  </a:solidFill>
                </a:rPr>
                <a:t>Insert Information Protection Policy Classification from Slide 8</a:t>
              </a:r>
              <a:endParaRPr lang="en-US" sz="800" dirty="0" smtClean="0">
                <a:solidFill>
                  <a:srgbClr val="292929"/>
                </a:solidFill>
              </a:endParaRPr>
            </a:p>
          </p:txBody>
        </p:sp>
        <p:cxnSp>
          <p:nvCxnSpPr>
            <p:cNvPr id="19" name="Straight Connector 18"/>
            <p:cNvCxnSpPr/>
            <p:nvPr userDrawn="1"/>
          </p:nvCxnSpPr>
          <p:spPr>
            <a:xfrm flipH="1">
              <a:off x="3094495" y="4897874"/>
              <a:ext cx="1092" cy="96623"/>
            </a:xfrm>
            <a:prstGeom prst="line">
              <a:avLst/>
            </a:prstGeom>
            <a:ln w="635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1929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925" y="3596155"/>
            <a:ext cx="7772797" cy="670855"/>
          </a:xfrm>
        </p:spPr>
        <p:txBody>
          <a:bodyPr anchor="b" anchorCtr="0"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925" y="4410273"/>
            <a:ext cx="7075289" cy="532642"/>
          </a:xfrm>
        </p:spPr>
        <p:txBody>
          <a:bodyPr/>
          <a:lstStyle>
            <a:lvl1pPr marL="0" marR="0" indent="0" algn="l" defTabSz="9136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FF0000"/>
              </a:buClr>
              <a:buSzTx/>
              <a:buFont typeface="Arial" pitchFamily="127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285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0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5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1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6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1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97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2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105525" y="4868870"/>
            <a:ext cx="2895600" cy="274637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Picture 1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8" y="3101679"/>
            <a:ext cx="22272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4" descr="Tall Red"/>
          <p:cNvPicPr>
            <a:picLocks noChangeArrowheads="1"/>
          </p:cNvPicPr>
          <p:nvPr userDrawn="1"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5"/>
            <a:ext cx="1144588" cy="2117725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1" name="Picture 75" descr="Wide Red"/>
          <p:cNvPicPr>
            <a:picLocks noChangeArrowheads="1"/>
          </p:cNvPicPr>
          <p:nvPr userDrawn="1"/>
        </p:nvPicPr>
        <p:blipFill>
          <a:blip r:embed="rId5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20" y="685805"/>
            <a:ext cx="5881687" cy="2117725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4786414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Sub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8038" y="1164166"/>
            <a:ext cx="7910512" cy="32972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8038" y="658579"/>
            <a:ext cx="8139112" cy="31869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88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Sub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8038" y="1164165"/>
            <a:ext cx="7910512" cy="32972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8038" y="658572"/>
            <a:ext cx="8139112" cy="31869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2268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40" y="201076"/>
            <a:ext cx="6569039" cy="44608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038" y="1164166"/>
            <a:ext cx="8140700" cy="33253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6" name="Picture 24" descr="Small Red Square"/>
          <p:cNvPicPr>
            <a:picLocks noChangeAspect="1" noChangeArrowheads="1"/>
          </p:cNvPicPr>
          <p:nvPr userDrawn="1"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206" y="3"/>
            <a:ext cx="1608794" cy="5508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4940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981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557349" y="4825638"/>
            <a:ext cx="5242560" cy="317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5188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4" descr="Small Red Square"/>
          <p:cNvPicPr>
            <a:picLocks noChangeAspect="1" noChangeArrowheads="1"/>
          </p:cNvPicPr>
          <p:nvPr userDrawn="1"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273843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8038" y="318062"/>
            <a:ext cx="7779072" cy="5044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Announcement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8038" y="858762"/>
            <a:ext cx="7792822" cy="1867582"/>
          </a:xfrm>
        </p:spPr>
        <p:txBody>
          <a:bodyPr/>
          <a:lstStyle>
            <a:lvl1pPr marL="0" indent="0">
              <a:buClr>
                <a:schemeClr val="bg1"/>
              </a:buClr>
              <a:buNone/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Product Name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5480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4" descr="Small Red Square"/>
          <p:cNvPicPr>
            <a:picLocks noChangeAspect="1" noChangeArrowheads="1"/>
          </p:cNvPicPr>
          <p:nvPr userDrawn="1"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273843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5468" y="357653"/>
            <a:ext cx="7779072" cy="1244269"/>
          </a:xfrm>
        </p:spPr>
        <p:txBody>
          <a:bodyPr/>
          <a:lstStyle>
            <a:lvl1pPr marL="91360" indent="-91360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Quote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8038" y="1817691"/>
            <a:ext cx="7792822" cy="854637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285502" indent="0">
              <a:buNone/>
              <a:defRPr sz="1600">
                <a:solidFill>
                  <a:schemeClr val="bg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name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4280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1586" y="0"/>
            <a:ext cx="9145587" cy="3625850"/>
            <a:chOff x="-1587" y="0"/>
            <a:chExt cx="9145587" cy="3625850"/>
          </a:xfrm>
        </p:grpSpPr>
        <p:pic>
          <p:nvPicPr>
            <p:cNvPr id="7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104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4" descr="Small Red Square"/>
            <p:cNvPicPr>
              <a:picLocks noChangeAspect="1" noChangeArrowheads="1"/>
            </p:cNvPicPr>
            <p:nvPr userDrawn="1"/>
          </p:nvPicPr>
          <p:blipFill>
            <a:blip r:embed="rId3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7" y="1041400"/>
              <a:ext cx="9144000" cy="25844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" y="1821932"/>
            <a:ext cx="9142413" cy="900649"/>
          </a:xfrm>
          <a:noFill/>
          <a:ln>
            <a:noFill/>
          </a:ln>
        </p:spPr>
        <p:txBody>
          <a:bodyPr/>
          <a:lstStyle>
            <a:lvl1pPr algn="ctr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219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/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180" y="2094112"/>
              <a:ext cx="5998766" cy="750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111894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3304980"/>
            <a:ext cx="7772797" cy="1021953"/>
          </a:xfrm>
        </p:spPr>
        <p:txBody>
          <a:bodyPr/>
          <a:lstStyle>
            <a:lvl1pPr algn="l">
              <a:defRPr sz="24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2179842"/>
            <a:ext cx="7772797" cy="1125141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8532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064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59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4130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2662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1195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99727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8260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5504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399" y="1200547"/>
            <a:ext cx="4066976" cy="33942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9631" y="1200547"/>
            <a:ext cx="4066977" cy="33942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2301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07" y="1150941"/>
            <a:ext cx="4040187" cy="48021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325" indent="0">
              <a:buNone/>
              <a:defRPr sz="1200" b="1"/>
            </a:lvl2pPr>
            <a:lvl3pPr marL="570649" indent="0">
              <a:buNone/>
              <a:defRPr sz="1100" b="1"/>
            </a:lvl3pPr>
            <a:lvl4pPr marL="855975" indent="0">
              <a:buNone/>
              <a:defRPr sz="1000" b="1"/>
            </a:lvl4pPr>
            <a:lvl5pPr marL="1141303" indent="0">
              <a:buNone/>
              <a:defRPr sz="1000" b="1"/>
            </a:lvl5pPr>
            <a:lvl6pPr marL="1426628" indent="0">
              <a:buNone/>
              <a:defRPr sz="1000" b="1"/>
            </a:lvl6pPr>
            <a:lvl7pPr marL="1711953" indent="0">
              <a:buNone/>
              <a:defRPr sz="1000" b="1"/>
            </a:lvl7pPr>
            <a:lvl8pPr marL="1997279" indent="0">
              <a:buNone/>
              <a:defRPr sz="1000" b="1"/>
            </a:lvl8pPr>
            <a:lvl9pPr marL="228260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07" y="1631157"/>
            <a:ext cx="4040187" cy="2963664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22" y="1150941"/>
            <a:ext cx="4041180" cy="48021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325" indent="0">
              <a:buNone/>
              <a:defRPr sz="1200" b="1"/>
            </a:lvl2pPr>
            <a:lvl3pPr marL="570649" indent="0">
              <a:buNone/>
              <a:defRPr sz="1100" b="1"/>
            </a:lvl3pPr>
            <a:lvl4pPr marL="855975" indent="0">
              <a:buNone/>
              <a:defRPr sz="1000" b="1"/>
            </a:lvl4pPr>
            <a:lvl5pPr marL="1141303" indent="0">
              <a:buNone/>
              <a:defRPr sz="1000" b="1"/>
            </a:lvl5pPr>
            <a:lvl6pPr marL="1426628" indent="0">
              <a:buNone/>
              <a:defRPr sz="1000" b="1"/>
            </a:lvl6pPr>
            <a:lvl7pPr marL="1711953" indent="0">
              <a:buNone/>
              <a:defRPr sz="1000" b="1"/>
            </a:lvl7pPr>
            <a:lvl8pPr marL="1997279" indent="0">
              <a:buNone/>
              <a:defRPr sz="1000" b="1"/>
            </a:lvl8pPr>
            <a:lvl9pPr marL="228260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22" y="1631157"/>
            <a:ext cx="4041180" cy="2963664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8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201076"/>
            <a:ext cx="6569039" cy="44608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038" y="1164165"/>
            <a:ext cx="8140700" cy="33253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24" descr="Small Red Square"/>
          <p:cNvPicPr>
            <a:picLocks noChangeAspect="1" noChangeArrowheads="1"/>
          </p:cNvPicPr>
          <p:nvPr userDrawn="1"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206" y="0"/>
            <a:ext cx="1608794" cy="5508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6509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99" y="204394"/>
            <a:ext cx="3008312" cy="872133"/>
          </a:xfrm>
        </p:spPr>
        <p:txBody>
          <a:bodyPr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391"/>
            <a:ext cx="5111750" cy="43904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99" y="1076533"/>
            <a:ext cx="3008312" cy="3518297"/>
          </a:xfrm>
        </p:spPr>
        <p:txBody>
          <a:bodyPr/>
          <a:lstStyle>
            <a:lvl1pPr marL="0" indent="0">
              <a:buNone/>
              <a:defRPr sz="900"/>
            </a:lvl1pPr>
            <a:lvl2pPr marL="285325" indent="0">
              <a:buNone/>
              <a:defRPr sz="700"/>
            </a:lvl2pPr>
            <a:lvl3pPr marL="570649" indent="0">
              <a:buNone/>
              <a:defRPr sz="600"/>
            </a:lvl3pPr>
            <a:lvl4pPr marL="855975" indent="0">
              <a:buNone/>
              <a:defRPr sz="600"/>
            </a:lvl4pPr>
            <a:lvl5pPr marL="1141303" indent="0">
              <a:buNone/>
              <a:defRPr sz="600"/>
            </a:lvl5pPr>
            <a:lvl6pPr marL="1426628" indent="0">
              <a:buNone/>
              <a:defRPr sz="600"/>
            </a:lvl6pPr>
            <a:lvl7pPr marL="1711953" indent="0">
              <a:buNone/>
              <a:defRPr sz="600"/>
            </a:lvl7pPr>
            <a:lvl8pPr marL="1997279" indent="0">
              <a:buNone/>
              <a:defRPr sz="600"/>
            </a:lvl8pPr>
            <a:lvl9pPr marL="228260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080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1950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804" y="206376"/>
            <a:ext cx="2056805" cy="43884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399" y="206376"/>
            <a:ext cx="6077148" cy="43884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3452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201081"/>
            <a:ext cx="7950200" cy="473075"/>
          </a:xfrm>
        </p:spPr>
        <p:txBody>
          <a:bodyPr wrap="square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451" y="1111251"/>
            <a:ext cx="7900974" cy="3648075"/>
          </a:xfrm>
        </p:spPr>
        <p:txBody>
          <a:bodyPr wrap="square"/>
          <a:lstStyle>
            <a:lvl1pPr marL="117373" indent="-117373">
              <a:spcBef>
                <a:spcPts val="400"/>
              </a:spcBef>
              <a:spcAft>
                <a:spcPts val="200"/>
              </a:spcAft>
              <a:buFont typeface="Arial" pitchFamily="34" charset="0"/>
              <a:buChar char="•"/>
              <a:defRPr sz="1200" b="0"/>
            </a:lvl1pPr>
            <a:lvl2pPr marL="344189" indent="-177644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–"/>
              <a:defRPr sz="1100"/>
            </a:lvl2pPr>
            <a:lvl3pPr marL="574177" indent="-171302">
              <a:buClr>
                <a:schemeClr val="tx2"/>
              </a:buClr>
              <a:buFont typeface="Arial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854923" indent="-107856">
              <a:buClr>
                <a:schemeClr val="tx1"/>
              </a:buClr>
              <a:buFont typeface="Arial" pitchFamily="34" charset="0"/>
              <a:buChar char="–"/>
              <a:defRPr lang="en-US" sz="1100" kern="1200" dirty="0" smtClean="0">
                <a:solidFill>
                  <a:schemeClr val="tx1"/>
                </a:solidFill>
                <a:latin typeface="Arial" pitchFamily="34" charset="0"/>
                <a:ea typeface="ＭＳ Ｐゴシック" pitchFamily="127" charset="-128"/>
                <a:cs typeface="ＭＳ Ｐゴシック" pitchFamily="127" charset="-128"/>
              </a:defRPr>
            </a:lvl4pPr>
            <a:lvl5pPr marL="1199110" indent="-166544">
              <a:buClr>
                <a:schemeClr val="tx2"/>
              </a:buClr>
              <a:buFont typeface="Arial" pitchFamily="34" charset="0"/>
              <a:buChar char="•"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824267" y="4758198"/>
            <a:ext cx="2895600" cy="274637"/>
          </a:xfrm>
        </p:spPr>
        <p:txBody>
          <a:bodyPr wrap="square"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635242" y="4874548"/>
            <a:ext cx="156481" cy="21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493" tIns="17246" rIns="34493" bIns="17246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algn="r" defTabSz="342555" eaLnBrk="1" hangingPunct="1">
              <a:spcBef>
                <a:spcPts val="0"/>
              </a:spcBef>
              <a:buClr>
                <a:srgbClr val="829E7E"/>
              </a:buClr>
              <a:buFont typeface="Arial"/>
              <a:buNone/>
              <a:defRPr/>
            </a:pPr>
            <a:fld id="{DF43EDC1-DE77-47A3-B56B-F28176B942E3}" type="slidenum">
              <a:rPr lang="en-US" sz="600" smtClean="0">
                <a:solidFill>
                  <a:srgbClr val="000000"/>
                </a:solidFill>
              </a:rPr>
              <a:pPr algn="r" defTabSz="342555" eaLnBrk="1" hangingPunct="1">
                <a:spcBef>
                  <a:spcPts val="0"/>
                </a:spcBef>
                <a:buClr>
                  <a:srgbClr val="829E7E"/>
                </a:buClr>
                <a:buFont typeface="Arial"/>
                <a:buNone/>
                <a:defRPr/>
              </a:pPr>
              <a:t>‹Nº›</a:t>
            </a:fld>
            <a:endParaRPr lang="en-US" sz="600" dirty="0" smtClean="0">
              <a:solidFill>
                <a:srgbClr val="292929"/>
              </a:solidFill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858449" y="4875876"/>
            <a:ext cx="2229642" cy="21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493" tIns="17246" rIns="34493" bIns="17246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defTabSz="342555" eaLnBrk="1" hangingPunct="1">
              <a:spcBef>
                <a:spcPts val="0"/>
              </a:spcBef>
              <a:buClr>
                <a:srgbClr val="829E7E"/>
              </a:buClr>
              <a:buFont typeface="Arial"/>
              <a:buNone/>
              <a:defRPr/>
            </a:pPr>
            <a:r>
              <a:rPr lang="en-US" sz="600" dirty="0" smtClean="0">
                <a:solidFill>
                  <a:srgbClr val="292929"/>
                </a:solidFill>
              </a:rPr>
              <a:t>Copyright © 2011, Oracle and/or its affiliates. All rights reserved.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824370" y="4897881"/>
            <a:ext cx="1092" cy="96623"/>
          </a:xfrm>
          <a:prstGeom prst="line">
            <a:avLst/>
          </a:prstGeom>
          <a:ln w="6350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3094505" y="4875691"/>
            <a:ext cx="2289387" cy="219168"/>
            <a:chOff x="3094495" y="4875691"/>
            <a:chExt cx="2289387" cy="219168"/>
          </a:xfrm>
        </p:grpSpPr>
        <p:sp>
          <p:nvSpPr>
            <p:cNvPr id="19" name="Text Box 14"/>
            <p:cNvSpPr txBox="1">
              <a:spLocks noChangeArrowheads="1"/>
            </p:cNvSpPr>
            <p:nvPr userDrawn="1"/>
          </p:nvSpPr>
          <p:spPr bwMode="auto">
            <a:xfrm>
              <a:off x="3124525" y="4875691"/>
              <a:ext cx="2259357" cy="219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defTabSz="342555" eaLnBrk="1" hangingPunct="1">
                <a:spcBef>
                  <a:spcPts val="0"/>
                </a:spcBef>
                <a:buClr>
                  <a:srgbClr val="829E7E"/>
                </a:buClr>
                <a:buFont typeface="Arial"/>
                <a:buNone/>
                <a:defRPr/>
              </a:pPr>
              <a:r>
                <a:rPr lang="en-US" sz="600" dirty="0" smtClean="0">
                  <a:solidFill>
                    <a:srgbClr val="292929"/>
                  </a:solidFill>
                </a:rPr>
                <a:t>Insert Information Protection Policy Classification from Slide 8</a:t>
              </a:r>
              <a:endParaRPr lang="en-US" sz="800" dirty="0" smtClean="0">
                <a:solidFill>
                  <a:srgbClr val="292929"/>
                </a:solidFill>
              </a:endParaRPr>
            </a:p>
          </p:txBody>
        </p:sp>
        <p:cxnSp>
          <p:nvCxnSpPr>
            <p:cNvPr id="20" name="Straight Connector 19"/>
            <p:cNvCxnSpPr/>
            <p:nvPr userDrawn="1"/>
          </p:nvCxnSpPr>
          <p:spPr>
            <a:xfrm flipH="1">
              <a:off x="3094495" y="4897874"/>
              <a:ext cx="1092" cy="96623"/>
            </a:xfrm>
            <a:prstGeom prst="line">
              <a:avLst/>
            </a:prstGeom>
            <a:ln w="635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79718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201078"/>
            <a:ext cx="7950200" cy="530224"/>
          </a:xfrm>
        </p:spPr>
        <p:txBody>
          <a:bodyPr wrap="square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858211" y="4800044"/>
            <a:ext cx="2895600" cy="274637"/>
          </a:xfrm>
        </p:spPr>
        <p:txBody>
          <a:bodyPr wrap="square"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635242" y="4874548"/>
            <a:ext cx="156481" cy="21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493" tIns="17246" rIns="34493" bIns="17246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algn="r" defTabSz="342555" eaLnBrk="1" hangingPunct="1">
              <a:spcBef>
                <a:spcPts val="0"/>
              </a:spcBef>
              <a:buClr>
                <a:srgbClr val="829E7E"/>
              </a:buClr>
              <a:buFont typeface="Arial"/>
              <a:buNone/>
              <a:defRPr/>
            </a:pPr>
            <a:fld id="{DF43EDC1-DE77-47A3-B56B-F28176B942E3}" type="slidenum">
              <a:rPr lang="en-US" sz="600" smtClean="0">
                <a:solidFill>
                  <a:srgbClr val="000000"/>
                </a:solidFill>
              </a:rPr>
              <a:pPr algn="r" defTabSz="342555" eaLnBrk="1" hangingPunct="1">
                <a:spcBef>
                  <a:spcPts val="0"/>
                </a:spcBef>
                <a:buClr>
                  <a:srgbClr val="829E7E"/>
                </a:buClr>
                <a:buFont typeface="Arial"/>
                <a:buNone/>
                <a:defRPr/>
              </a:pPr>
              <a:t>‹Nº›</a:t>
            </a:fld>
            <a:endParaRPr lang="en-US" sz="600" dirty="0" smtClean="0">
              <a:solidFill>
                <a:srgbClr val="292929"/>
              </a:solidFill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 userDrawn="1"/>
        </p:nvSpPr>
        <p:spPr bwMode="auto">
          <a:xfrm>
            <a:off x="858449" y="4875876"/>
            <a:ext cx="2229642" cy="21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493" tIns="17246" rIns="34493" bIns="17246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defTabSz="342555" eaLnBrk="1" hangingPunct="1">
              <a:spcBef>
                <a:spcPts val="0"/>
              </a:spcBef>
              <a:buClr>
                <a:srgbClr val="829E7E"/>
              </a:buClr>
              <a:buFont typeface="Arial"/>
              <a:buNone/>
              <a:defRPr/>
            </a:pPr>
            <a:r>
              <a:rPr lang="en-US" sz="600" dirty="0" smtClean="0">
                <a:solidFill>
                  <a:srgbClr val="292929"/>
                </a:solidFill>
              </a:rPr>
              <a:t>Copyright © 2011, Oracle and/or its affiliates. All rights reserved.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824370" y="4897881"/>
            <a:ext cx="1092" cy="96623"/>
          </a:xfrm>
          <a:prstGeom prst="line">
            <a:avLst/>
          </a:prstGeom>
          <a:ln w="6350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 userDrawn="1"/>
        </p:nvGrpSpPr>
        <p:grpSpPr>
          <a:xfrm>
            <a:off x="3094505" y="4875691"/>
            <a:ext cx="2289387" cy="219168"/>
            <a:chOff x="3094495" y="4875691"/>
            <a:chExt cx="2289387" cy="219168"/>
          </a:xfrm>
        </p:grpSpPr>
        <p:sp>
          <p:nvSpPr>
            <p:cNvPr id="18" name="Text Box 14"/>
            <p:cNvSpPr txBox="1">
              <a:spLocks noChangeArrowheads="1"/>
            </p:cNvSpPr>
            <p:nvPr userDrawn="1"/>
          </p:nvSpPr>
          <p:spPr bwMode="auto">
            <a:xfrm>
              <a:off x="3124525" y="4875691"/>
              <a:ext cx="2259357" cy="219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defTabSz="342555" eaLnBrk="1" hangingPunct="1">
                <a:spcBef>
                  <a:spcPts val="0"/>
                </a:spcBef>
                <a:buClr>
                  <a:srgbClr val="829E7E"/>
                </a:buClr>
                <a:buFont typeface="Arial"/>
                <a:buNone/>
                <a:defRPr/>
              </a:pPr>
              <a:r>
                <a:rPr lang="en-US" sz="600" dirty="0" smtClean="0">
                  <a:solidFill>
                    <a:srgbClr val="292929"/>
                  </a:solidFill>
                </a:rPr>
                <a:t>Insert Information Protection Policy Classification from Slide 8</a:t>
              </a:r>
              <a:endParaRPr lang="en-US" sz="800" dirty="0" smtClean="0">
                <a:solidFill>
                  <a:srgbClr val="292929"/>
                </a:solidFill>
              </a:endParaRPr>
            </a:p>
          </p:txBody>
        </p:sp>
        <p:cxnSp>
          <p:nvCxnSpPr>
            <p:cNvPr id="19" name="Straight Connector 18"/>
            <p:cNvCxnSpPr/>
            <p:nvPr userDrawn="1"/>
          </p:nvCxnSpPr>
          <p:spPr>
            <a:xfrm flipH="1">
              <a:off x="3094495" y="4897874"/>
              <a:ext cx="1092" cy="96623"/>
            </a:xfrm>
            <a:prstGeom prst="line">
              <a:avLst/>
            </a:prstGeom>
            <a:ln w="635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650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37593" y="4791845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8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37593" y="4791845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7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4" descr="Small Red Square"/>
          <p:cNvPicPr>
            <a:picLocks noChangeAspect="1" noChangeArrowheads="1"/>
          </p:cNvPicPr>
          <p:nvPr userDrawn="1"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273843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8038" y="318055"/>
            <a:ext cx="7779072" cy="5044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Announcement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8038" y="858762"/>
            <a:ext cx="7792822" cy="1867582"/>
          </a:xfrm>
        </p:spPr>
        <p:txBody>
          <a:bodyPr/>
          <a:lstStyle>
            <a:lvl1pPr marL="0" indent="0">
              <a:buClr>
                <a:schemeClr val="bg1"/>
              </a:buClr>
              <a:buNone/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Product Name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37593" y="4791845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60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4" descr="Small Red Square"/>
          <p:cNvPicPr>
            <a:picLocks noChangeAspect="1" noChangeArrowheads="1"/>
          </p:cNvPicPr>
          <p:nvPr userDrawn="1"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273843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5468" y="357650"/>
            <a:ext cx="7779072" cy="1244269"/>
          </a:xfrm>
        </p:spPr>
        <p:txBody>
          <a:bodyPr/>
          <a:lstStyle>
            <a:lvl1pPr marL="91440" indent="-91440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Quote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8038" y="1817688"/>
            <a:ext cx="7792822" cy="854637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285750" indent="0">
              <a:buNone/>
              <a:defRPr sz="1600">
                <a:solidFill>
                  <a:schemeClr val="bg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name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37593" y="4791845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4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1587" y="0"/>
            <a:ext cx="9145587" cy="3625850"/>
            <a:chOff x="-1587" y="0"/>
            <a:chExt cx="9145587" cy="3625850"/>
          </a:xfrm>
        </p:grpSpPr>
        <p:pic>
          <p:nvPicPr>
            <p:cNvPr id="7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104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4" descr="Small Red Square"/>
            <p:cNvPicPr>
              <a:picLocks noChangeAspect="1" noChangeArrowheads="1"/>
            </p:cNvPicPr>
            <p:nvPr userDrawn="1"/>
          </p:nvPicPr>
          <p:blipFill>
            <a:blip r:embed="rId3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7" y="1041400"/>
              <a:ext cx="9144000" cy="25844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0" y="1821925"/>
            <a:ext cx="9142413" cy="900649"/>
          </a:xfrm>
          <a:noFill/>
          <a:ln>
            <a:noFill/>
          </a:ln>
        </p:spPr>
        <p:txBody>
          <a:bodyPr/>
          <a:lstStyle>
            <a:lvl1pPr algn="ctr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 userDrawn="1">
            <p:ph type="ftr" sz="quarter" idx="10"/>
          </p:nvPr>
        </p:nvSpPr>
        <p:spPr>
          <a:xfrm>
            <a:off x="6037593" y="4791845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1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/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180" y="2094112"/>
              <a:ext cx="5998766" cy="750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820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08038" y="201075"/>
            <a:ext cx="8132762" cy="432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08038" y="1164165"/>
            <a:ext cx="8126412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24" descr="Small Red Square"/>
          <p:cNvPicPr>
            <a:picLocks noChangeAspect="1" noChangeArrowheads="1"/>
          </p:cNvPicPr>
          <p:nvPr/>
        </p:nvPicPr>
        <p:blipFill>
          <a:blip r:embed="rId19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3088" cy="5508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1" name="Group 5"/>
          <p:cNvGrpSpPr>
            <a:grpSpLocks/>
          </p:cNvGrpSpPr>
          <p:nvPr/>
        </p:nvGrpSpPr>
        <p:grpSpPr bwMode="auto">
          <a:xfrm>
            <a:off x="0" y="4629150"/>
            <a:ext cx="9144000" cy="168275"/>
            <a:chOff x="0" y="4629150"/>
            <a:chExt cx="9144000" cy="168275"/>
          </a:xfrm>
        </p:grpSpPr>
        <p:pic>
          <p:nvPicPr>
            <p:cNvPr id="1033" name="Picture 25" descr="Red Bar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3" descr="O_redbox_clr_rgb.jp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654" y="4651456"/>
              <a:ext cx="755707" cy="11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35232" y="4874548"/>
            <a:ext cx="156481" cy="21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3" tIns="17262" rIns="34523" bIns="17262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marL="0" marR="0" indent="0" algn="r" defTabSz="34285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fld id="{DF43EDC1-DE77-47A3-B56B-F28176B942E3}" type="slidenum">
              <a:rPr lang="en-US" sz="600" smtClean="0">
                <a:solidFill>
                  <a:schemeClr val="tx1"/>
                </a:solidFill>
              </a:rPr>
              <a:pPr marL="0" marR="0" indent="0" algn="r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t>‹Nº›</a:t>
            </a:fld>
            <a:endParaRPr lang="en-US" sz="600" dirty="0" smtClean="0">
              <a:solidFill>
                <a:srgbClr val="292929"/>
              </a:solidFill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858449" y="4875874"/>
            <a:ext cx="2229642" cy="21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3" tIns="17262" rIns="34523" bIns="17262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marL="0" marR="0" indent="0" algn="l" defTabSz="34285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r>
              <a:rPr lang="en-US" sz="600" dirty="0" smtClean="0">
                <a:solidFill>
                  <a:srgbClr val="292929"/>
                </a:solidFill>
              </a:rPr>
              <a:t>Copyright</a:t>
            </a:r>
            <a:r>
              <a:rPr lang="en-US" sz="600" baseline="0" dirty="0" smtClean="0">
                <a:solidFill>
                  <a:srgbClr val="292929"/>
                </a:solidFill>
              </a:rPr>
              <a:t> </a:t>
            </a:r>
            <a:r>
              <a:rPr lang="en-US" sz="600" dirty="0" smtClean="0">
                <a:solidFill>
                  <a:srgbClr val="292929"/>
                </a:solidFill>
              </a:rPr>
              <a:t>©</a:t>
            </a:r>
            <a:r>
              <a:rPr lang="en-US" sz="600" baseline="0" dirty="0" smtClean="0">
                <a:solidFill>
                  <a:srgbClr val="292929"/>
                </a:solidFill>
              </a:rPr>
              <a:t> 2011, Oracle and/or its affiliates. All rights reserved.</a:t>
            </a:r>
            <a:endParaRPr lang="en-US" sz="600" dirty="0" smtClean="0">
              <a:solidFill>
                <a:srgbClr val="292929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824370" y="4897874"/>
            <a:ext cx="1092" cy="96623"/>
          </a:xfrm>
          <a:prstGeom prst="line">
            <a:avLst/>
          </a:prstGeom>
          <a:ln w="6350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6" r:id="rId2"/>
    <p:sldLayoutId id="2147483812" r:id="rId3"/>
    <p:sldLayoutId id="2147483816" r:id="rId4"/>
    <p:sldLayoutId id="2147483817" r:id="rId5"/>
    <p:sldLayoutId id="2147483827" r:id="rId6"/>
    <p:sldLayoutId id="2147483828" r:id="rId7"/>
    <p:sldLayoutId id="2147483829" r:id="rId8"/>
    <p:sldLayoutId id="2147483822" r:id="rId9"/>
    <p:sldLayoutId id="2147483813" r:id="rId10"/>
    <p:sldLayoutId id="2147483814" r:id="rId11"/>
    <p:sldLayoutId id="2147483815" r:id="rId12"/>
    <p:sldLayoutId id="2147483818" r:id="rId13"/>
    <p:sldLayoutId id="2147483819" r:id="rId14"/>
    <p:sldLayoutId id="2147483820" r:id="rId15"/>
    <p:sldLayoutId id="2147483824" r:id="rId16"/>
    <p:sldLayoutId id="2147483825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5pPr>
      <a:lvl6pPr marL="285573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571145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856718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142291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12725" indent="-212725" algn="l" rtl="0" eaLnBrk="0" fontAlgn="base" hangingPunct="0">
        <a:spcBef>
          <a:spcPts val="5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1pPr>
      <a:lvl2pPr marL="512763" indent="-227013" algn="l" rtl="0" eaLnBrk="0" fontAlgn="base" hangingPunct="0">
        <a:spcBef>
          <a:spcPts val="200"/>
        </a:spcBef>
        <a:spcAft>
          <a:spcPts val="20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2pPr>
      <a:lvl3pPr marL="712788" indent="-141288" algn="l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3pPr>
      <a:lvl4pPr marL="1085850" indent="-228600" algn="l" rtl="0" eaLnBrk="0" fontAlgn="base" hangingPunct="0">
        <a:spcBef>
          <a:spcPts val="200"/>
        </a:spcBef>
        <a:spcAft>
          <a:spcPts val="20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4pPr>
      <a:lvl5pPr marL="1374775" indent="-231775" algn="l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5pPr>
      <a:lvl6pPr marL="1570651" indent="-142786" algn="l" defTabSz="571145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6224" indent="-142786" algn="l" defTabSz="571145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41797" indent="-142786" algn="l" defTabSz="571145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27369" indent="-142786" algn="l" defTabSz="571145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5573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1145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56718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2291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27864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13437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99011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84583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08038" y="201077"/>
            <a:ext cx="8132762" cy="432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08038" y="1164165"/>
            <a:ext cx="8126412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7593" y="4791852"/>
            <a:ext cx="2895600" cy="274637"/>
          </a:xfrm>
          <a:prstGeom prst="rect">
            <a:avLst/>
          </a:prstGeom>
        </p:spPr>
        <p:txBody>
          <a:bodyPr vert="horz" wrap="square" lIns="57067" tIns="28534" rIns="57067" bIns="28534" rtlCol="0" anchor="ctr"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7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29" name="Picture 24" descr="Small Red Square"/>
          <p:cNvPicPr>
            <a:picLocks noChangeAspect="1" noChangeArrowheads="1"/>
          </p:cNvPicPr>
          <p:nvPr/>
        </p:nvPicPr>
        <p:blipFill>
          <a:blip r:embed="rId19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573088" cy="5508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1" name="Group 5"/>
          <p:cNvGrpSpPr>
            <a:grpSpLocks/>
          </p:cNvGrpSpPr>
          <p:nvPr/>
        </p:nvGrpSpPr>
        <p:grpSpPr bwMode="auto">
          <a:xfrm>
            <a:off x="0" y="4629157"/>
            <a:ext cx="9144000" cy="168275"/>
            <a:chOff x="0" y="4629150"/>
            <a:chExt cx="9144000" cy="168275"/>
          </a:xfrm>
        </p:grpSpPr>
        <p:pic>
          <p:nvPicPr>
            <p:cNvPr id="1033" name="Picture 25" descr="Red Bar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3" descr="O_redbox_clr_rgb.jp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654" y="4651456"/>
              <a:ext cx="755707" cy="11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635242" y="4874548"/>
            <a:ext cx="156481" cy="21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493" tIns="17246" rIns="34493" bIns="17246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algn="r" defTabSz="342555" eaLnBrk="1" hangingPunct="1">
              <a:spcBef>
                <a:spcPts val="0"/>
              </a:spcBef>
              <a:buClr>
                <a:srgbClr val="829E7E"/>
              </a:buClr>
              <a:buFont typeface="Arial"/>
              <a:buNone/>
              <a:defRPr/>
            </a:pPr>
            <a:fld id="{DF43EDC1-DE77-47A3-B56B-F28176B942E3}" type="slidenum">
              <a:rPr lang="en-US" sz="600" smtClean="0">
                <a:solidFill>
                  <a:srgbClr val="000000"/>
                </a:solidFill>
              </a:rPr>
              <a:pPr algn="r" defTabSz="342555" eaLnBrk="1" hangingPunct="1">
                <a:spcBef>
                  <a:spcPts val="0"/>
                </a:spcBef>
                <a:buClr>
                  <a:srgbClr val="829E7E"/>
                </a:buClr>
                <a:buFont typeface="Arial"/>
                <a:buNone/>
                <a:defRPr/>
              </a:pPr>
              <a:t>‹Nº›</a:t>
            </a:fld>
            <a:endParaRPr lang="en-US" sz="600" dirty="0" smtClean="0">
              <a:solidFill>
                <a:srgbClr val="292929"/>
              </a:solidFill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>
            <a:off x="858449" y="4875876"/>
            <a:ext cx="2229642" cy="21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493" tIns="17246" rIns="34493" bIns="17246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defTabSz="342555" eaLnBrk="1" hangingPunct="1">
              <a:spcBef>
                <a:spcPts val="0"/>
              </a:spcBef>
              <a:buClr>
                <a:srgbClr val="829E7E"/>
              </a:buClr>
              <a:buFont typeface="Arial"/>
              <a:buNone/>
              <a:defRPr/>
            </a:pPr>
            <a:r>
              <a:rPr lang="en-US" sz="600" dirty="0" smtClean="0">
                <a:solidFill>
                  <a:srgbClr val="292929"/>
                </a:solidFill>
              </a:rPr>
              <a:t>Copyright © 2011, Oracle and/or its affiliates. All rights reserved.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824370" y="4897881"/>
            <a:ext cx="1092" cy="96623"/>
          </a:xfrm>
          <a:prstGeom prst="line">
            <a:avLst/>
          </a:prstGeom>
          <a:ln w="6350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3094505" y="4875691"/>
            <a:ext cx="2289387" cy="219168"/>
            <a:chOff x="3094495" y="4875691"/>
            <a:chExt cx="2289387" cy="219168"/>
          </a:xfrm>
        </p:grpSpPr>
        <p:sp>
          <p:nvSpPr>
            <p:cNvPr id="21" name="Text Box 14"/>
            <p:cNvSpPr txBox="1">
              <a:spLocks noChangeArrowheads="1"/>
            </p:cNvSpPr>
            <p:nvPr userDrawn="1"/>
          </p:nvSpPr>
          <p:spPr bwMode="auto">
            <a:xfrm>
              <a:off x="3124525" y="4875691"/>
              <a:ext cx="2259357" cy="219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defTabSz="342555" eaLnBrk="1" hangingPunct="1">
                <a:spcBef>
                  <a:spcPts val="0"/>
                </a:spcBef>
                <a:buClr>
                  <a:srgbClr val="829E7E"/>
                </a:buClr>
                <a:buFont typeface="Arial"/>
                <a:buNone/>
                <a:defRPr/>
              </a:pPr>
              <a:r>
                <a:rPr lang="en-US" sz="600" dirty="0" smtClean="0">
                  <a:solidFill>
                    <a:srgbClr val="292929"/>
                  </a:solidFill>
                </a:rPr>
                <a:t>Insert Information Protection Policy Classification from Slide 8</a:t>
              </a:r>
              <a:endParaRPr lang="en-US" sz="800" dirty="0" smtClean="0">
                <a:solidFill>
                  <a:srgbClr val="292929"/>
                </a:solidFill>
              </a:endParaRPr>
            </a:p>
          </p:txBody>
        </p:sp>
        <p:cxnSp>
          <p:nvCxnSpPr>
            <p:cNvPr id="22" name="Straight Connector 21"/>
            <p:cNvCxnSpPr/>
            <p:nvPr userDrawn="1"/>
          </p:nvCxnSpPr>
          <p:spPr>
            <a:xfrm flipH="1">
              <a:off x="3094495" y="4897874"/>
              <a:ext cx="1092" cy="96623"/>
            </a:xfrm>
            <a:prstGeom prst="line">
              <a:avLst/>
            </a:prstGeom>
            <a:ln w="635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112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5pPr>
      <a:lvl6pPr marL="285325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570649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855975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141303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12541" indent="-212541" algn="l" rtl="0" eaLnBrk="0" fontAlgn="base" hangingPunct="0">
        <a:spcBef>
          <a:spcPts val="5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1pPr>
      <a:lvl2pPr marL="512319" indent="-226817" algn="l" rtl="0" eaLnBrk="0" fontAlgn="base" hangingPunct="0">
        <a:spcBef>
          <a:spcPts val="200"/>
        </a:spcBef>
        <a:spcAft>
          <a:spcPts val="20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2pPr>
      <a:lvl3pPr marL="712171" indent="-141164" algn="l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3pPr>
      <a:lvl4pPr marL="1084910" indent="-228401" algn="l" rtl="0" eaLnBrk="0" fontAlgn="base" hangingPunct="0">
        <a:spcBef>
          <a:spcPts val="200"/>
        </a:spcBef>
        <a:spcAft>
          <a:spcPts val="20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4pPr>
      <a:lvl5pPr marL="1373583" indent="-231575" algn="l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5pPr>
      <a:lvl6pPr marL="1569291" indent="-142662" algn="l" defTabSz="570649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4616" indent="-142662" algn="l" defTabSz="570649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9941" indent="-142662" algn="l" defTabSz="570649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25265" indent="-142662" algn="l" defTabSz="570649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06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5325" algn="l" defTabSz="5706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0649" algn="l" defTabSz="5706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55975" algn="l" defTabSz="5706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1303" algn="l" defTabSz="5706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26628" algn="l" defTabSz="5706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11953" algn="l" defTabSz="5706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97279" algn="l" defTabSz="5706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82603" algn="l" defTabSz="5706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SYSTEM/ps2019@127.0.0.1:1521/XE" TargetMode="Externa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database/technologies/instant-client/download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www.quest.com/mx-es/products/toad-for-oracle/" TargetMode="External"/><Relationship Id="rId5" Type="http://schemas.openxmlformats.org/officeDocument/2006/relationships/hyperlink" Target="https://dbeaver.io/" TargetMode="External"/><Relationship Id="rId4" Type="http://schemas.openxmlformats.org/officeDocument/2006/relationships/hyperlink" Target="https://www.oracle.com/mx/database/technologies/appdev/sql-developer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4911" y="627960"/>
            <a:ext cx="8251634" cy="396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 dirty="0"/>
              <a:t>Componentes del marco de gestión de Oracle </a:t>
            </a:r>
            <a:r>
              <a:rPr lang="es-MX" sz="2000" b="1" dirty="0" err="1"/>
              <a:t>Database</a:t>
            </a:r>
            <a:endParaRPr lang="es-MX" sz="2000" b="1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705079" y="1200839"/>
            <a:ext cx="7976213" cy="33711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400" dirty="0" err="1" smtClean="0"/>
              <a:t>Listener</a:t>
            </a:r>
            <a:endParaRPr lang="es-MX" sz="2400" dirty="0" smtClean="0"/>
          </a:p>
          <a:p>
            <a:pPr algn="ctr"/>
            <a:endParaRPr lang="es-MX" sz="1400" dirty="0" smtClean="0"/>
          </a:p>
          <a:p>
            <a:r>
              <a:rPr lang="es-MX" sz="1400" dirty="0" smtClean="0"/>
              <a:t>Es </a:t>
            </a:r>
            <a:r>
              <a:rPr lang="es-MX" sz="1400" dirty="0"/>
              <a:t>un proceso servidor que provee la conectividad de red con la base de </a:t>
            </a:r>
            <a:r>
              <a:rPr lang="es-MX" sz="1400" dirty="0" smtClean="0"/>
              <a:t>datos Oracle. </a:t>
            </a:r>
          </a:p>
          <a:p>
            <a:endParaRPr lang="es-MX" sz="1400" dirty="0" smtClean="0"/>
          </a:p>
          <a:p>
            <a:r>
              <a:rPr lang="es-MX" sz="1400" dirty="0" smtClean="0"/>
              <a:t>El </a:t>
            </a:r>
            <a:r>
              <a:rPr lang="es-MX" sz="1400" dirty="0" err="1"/>
              <a:t>listener</a:t>
            </a:r>
            <a:r>
              <a:rPr lang="es-MX" sz="1400" dirty="0"/>
              <a:t> está configurado para escuchar </a:t>
            </a:r>
            <a:r>
              <a:rPr lang="es-MX" sz="1400" dirty="0" smtClean="0"/>
              <a:t>las peticiones </a:t>
            </a:r>
            <a:r>
              <a:rPr lang="es-MX" sz="1400" dirty="0"/>
              <a:t>en un puerto específico </a:t>
            </a:r>
            <a:r>
              <a:rPr lang="es-MX" sz="1400" dirty="0" smtClean="0"/>
              <a:t>en </a:t>
            </a:r>
            <a:r>
              <a:rPr lang="es-MX" sz="1400" dirty="0"/>
              <a:t>el servidor </a:t>
            </a:r>
            <a:endParaRPr lang="es-MX" sz="1400" dirty="0" smtClean="0"/>
          </a:p>
          <a:p>
            <a:r>
              <a:rPr lang="es-MX" sz="1400" dirty="0" smtClean="0"/>
              <a:t>de </a:t>
            </a:r>
            <a:r>
              <a:rPr lang="es-MX" sz="1400" dirty="0"/>
              <a:t>base de </a:t>
            </a:r>
            <a:r>
              <a:rPr lang="es-MX" sz="1400" dirty="0" smtClean="0"/>
              <a:t>datos. Por </a:t>
            </a:r>
            <a:r>
              <a:rPr lang="es-MX" sz="1400" dirty="0"/>
              <a:t>defecto </a:t>
            </a:r>
            <a:r>
              <a:rPr lang="es-MX" sz="1400" dirty="0" smtClean="0"/>
              <a:t>es el 1521.</a:t>
            </a:r>
            <a:endParaRPr lang="es-MX" sz="1400" dirty="0"/>
          </a:p>
          <a:p>
            <a:endParaRPr lang="es-MX" sz="1400" dirty="0" smtClean="0"/>
          </a:p>
          <a:p>
            <a:r>
              <a:rPr lang="es-MX" sz="1400" dirty="0" smtClean="0"/>
              <a:t>La </a:t>
            </a:r>
            <a:r>
              <a:rPr lang="es-MX" sz="1400" dirty="0"/>
              <a:t>información del </a:t>
            </a:r>
            <a:r>
              <a:rPr lang="es-MX" sz="1400" dirty="0" err="1"/>
              <a:t>listener</a:t>
            </a:r>
            <a:r>
              <a:rPr lang="es-MX" sz="1400" dirty="0"/>
              <a:t> la contiene un archivo denominado  </a:t>
            </a:r>
            <a:r>
              <a:rPr lang="es-MX" sz="1400" dirty="0" err="1" smtClean="0"/>
              <a:t>listener.ora</a:t>
            </a:r>
            <a:r>
              <a:rPr lang="es-MX" sz="1400" dirty="0" smtClean="0"/>
              <a:t> </a:t>
            </a:r>
          </a:p>
          <a:p>
            <a:r>
              <a:rPr lang="es-MX" sz="1400" dirty="0" smtClean="0"/>
              <a:t>ubicando en </a:t>
            </a:r>
            <a:r>
              <a:rPr lang="es-MX" sz="1400" b="1" dirty="0" smtClean="0"/>
              <a:t>($</a:t>
            </a:r>
            <a:r>
              <a:rPr lang="es-MX" sz="1400" b="1" dirty="0"/>
              <a:t>ORACLE_HOME/</a:t>
            </a:r>
            <a:r>
              <a:rPr lang="es-MX" sz="1400" b="1" dirty="0" err="1"/>
              <a:t>network</a:t>
            </a:r>
            <a:r>
              <a:rPr lang="es-MX" sz="1400" b="1" dirty="0"/>
              <a:t>/</a:t>
            </a:r>
            <a:r>
              <a:rPr lang="es-MX" sz="1400" b="1" dirty="0" err="1"/>
              <a:t>admin</a:t>
            </a:r>
            <a:r>
              <a:rPr lang="es-MX" sz="1400" dirty="0" smtClean="0"/>
              <a:t>).</a:t>
            </a:r>
            <a:endParaRPr lang="es-MX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1400" dirty="0" smtClean="0"/>
          </a:p>
          <a:p>
            <a:r>
              <a:rPr lang="es-MX" sz="1400" dirty="0" smtClean="0"/>
              <a:t>El </a:t>
            </a:r>
            <a:r>
              <a:rPr lang="es-MX" sz="1400" dirty="0"/>
              <a:t>comando para gestionar </a:t>
            </a:r>
            <a:r>
              <a:rPr lang="es-MX" sz="1400" dirty="0" smtClean="0"/>
              <a:t>es </a:t>
            </a:r>
            <a:r>
              <a:rPr lang="es-MX" sz="1400" dirty="0" err="1" smtClean="0"/>
              <a:t>listener</a:t>
            </a:r>
            <a:r>
              <a:rPr lang="es-MX" sz="1400" dirty="0" smtClean="0"/>
              <a:t> es </a:t>
            </a:r>
            <a:r>
              <a:rPr lang="es-MX" sz="1400" b="1" dirty="0" err="1" smtClean="0"/>
              <a:t>lsnrctl</a:t>
            </a:r>
            <a:r>
              <a:rPr lang="es-MX" sz="1400" dirty="0"/>
              <a:t> </a:t>
            </a:r>
            <a:r>
              <a:rPr lang="es-MX" sz="1400" dirty="0" smtClean="0"/>
              <a:t>y podemos:</a:t>
            </a:r>
          </a:p>
          <a:p>
            <a:pPr marL="684213" lvl="2" indent="-342900">
              <a:buFont typeface="+mj-lt"/>
              <a:buAutoNum type="arabicPeriod"/>
            </a:pPr>
            <a:r>
              <a:rPr lang="es-MX" sz="1400" dirty="0" smtClean="0"/>
              <a:t>Parar </a:t>
            </a:r>
            <a:r>
              <a:rPr lang="es-MX" sz="1400" dirty="0"/>
              <a:t>el </a:t>
            </a:r>
            <a:r>
              <a:rPr lang="es-MX" sz="1400" dirty="0" err="1" smtClean="0"/>
              <a:t>listener</a:t>
            </a:r>
            <a:r>
              <a:rPr lang="es-MX" sz="1400" dirty="0" smtClean="0"/>
              <a:t>(</a:t>
            </a:r>
            <a:r>
              <a:rPr lang="es-MX" sz="1400" dirty="0" err="1" smtClean="0"/>
              <a:t>lsnrctl</a:t>
            </a:r>
            <a:r>
              <a:rPr lang="es-MX" sz="1400" dirty="0"/>
              <a:t> </a:t>
            </a:r>
            <a:r>
              <a:rPr lang="es-MX" sz="1400" dirty="0" smtClean="0"/>
              <a:t>stop).</a:t>
            </a:r>
            <a:endParaRPr lang="es-MX" sz="1400" dirty="0"/>
          </a:p>
          <a:p>
            <a:pPr marL="684213" lvl="2" indent="-342900">
              <a:buFont typeface="+mj-lt"/>
              <a:buAutoNum type="arabicPeriod"/>
            </a:pPr>
            <a:r>
              <a:rPr lang="es-MX" sz="1400" dirty="0" smtClean="0"/>
              <a:t>Ver </a:t>
            </a:r>
            <a:r>
              <a:rPr lang="es-MX" sz="1400" dirty="0"/>
              <a:t>el estado del </a:t>
            </a:r>
            <a:r>
              <a:rPr lang="es-MX" sz="1400" dirty="0" err="1"/>
              <a:t>listener</a:t>
            </a:r>
            <a:r>
              <a:rPr lang="es-MX" sz="1400" dirty="0"/>
              <a:t>(</a:t>
            </a:r>
            <a:r>
              <a:rPr lang="es-MX" sz="1400" dirty="0" err="1"/>
              <a:t>lsnrctl</a:t>
            </a:r>
            <a:r>
              <a:rPr lang="es-MX" sz="1400" dirty="0"/>
              <a:t> status).</a:t>
            </a:r>
            <a:endParaRPr lang="es-MX" sz="1400" dirty="0" smtClean="0"/>
          </a:p>
          <a:p>
            <a:pPr marL="684213" lvl="2" indent="-342900">
              <a:buFont typeface="+mj-lt"/>
              <a:buAutoNum type="arabicPeriod"/>
            </a:pPr>
            <a:r>
              <a:rPr lang="es-MX" sz="1400" dirty="0" smtClean="0"/>
              <a:t>Arrancar </a:t>
            </a:r>
            <a:r>
              <a:rPr lang="es-MX" sz="1400" dirty="0"/>
              <a:t>el </a:t>
            </a:r>
            <a:r>
              <a:rPr lang="es-MX" sz="1400" dirty="0" err="1" smtClean="0"/>
              <a:t>listener</a:t>
            </a:r>
            <a:r>
              <a:rPr lang="es-MX" sz="1400" dirty="0" smtClean="0"/>
              <a:t>(</a:t>
            </a:r>
            <a:r>
              <a:rPr lang="es-MX" sz="1400" dirty="0" err="1"/>
              <a:t>lsnrctl</a:t>
            </a:r>
            <a:r>
              <a:rPr lang="es-MX" sz="1400" dirty="0"/>
              <a:t> </a:t>
            </a:r>
            <a:r>
              <a:rPr lang="es-MX" sz="1400" dirty="0" err="1" smtClean="0"/>
              <a:t>start</a:t>
            </a:r>
            <a:r>
              <a:rPr lang="es-MX" sz="1400" dirty="0" smtClean="0"/>
              <a:t>).</a:t>
            </a:r>
            <a:endParaRPr lang="es-MX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000" dirty="0" smtClean="0"/>
          </a:p>
        </p:txBody>
      </p:sp>
    </p:spTree>
    <p:extLst>
      <p:ext uri="{BB962C8B-B14F-4D97-AF65-F5344CB8AC3E}">
        <p14:creationId xmlns:p14="http://schemas.microsoft.com/office/powerpoint/2010/main" val="10940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4911" y="627960"/>
            <a:ext cx="8251634" cy="396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 dirty="0"/>
              <a:t>Conexión a base de datos Oracle</a:t>
            </a:r>
            <a:endParaRPr lang="es-MX" sz="2000" b="1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705079" y="1200839"/>
            <a:ext cx="7976213" cy="33711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800" b="1" dirty="0"/>
              <a:t>sqlplus &lt;username&gt;/&lt;password&gt;@&lt;hostname&gt;:&lt;port&gt;/</a:t>
            </a:r>
            <a:r>
              <a:rPr lang="fr-FR" sz="1800" b="1" dirty="0" smtClean="0"/>
              <a:t>SID    </a:t>
            </a:r>
          </a:p>
          <a:p>
            <a:r>
              <a:rPr lang="fr-FR" sz="1800" dirty="0"/>
              <a:t> </a:t>
            </a:r>
            <a:r>
              <a:rPr lang="fr-FR" sz="1400" dirty="0" smtClean="0"/>
              <a:t>Ejemplo:</a:t>
            </a:r>
          </a:p>
          <a:p>
            <a:r>
              <a:rPr lang="fr-FR" sz="1400" dirty="0" smtClean="0"/>
              <a:t>    &gt; sqlplus </a:t>
            </a:r>
            <a:r>
              <a:rPr lang="fr-FR" sz="1400" dirty="0" smtClean="0">
                <a:hlinkClick r:id="rId2"/>
              </a:rPr>
              <a:t>SYSTEM/ps2019@127.0.0.1:1521/XE</a:t>
            </a:r>
            <a:endParaRPr lang="fr-FR" sz="1400" dirty="0" smtClean="0"/>
          </a:p>
          <a:p>
            <a:r>
              <a:rPr lang="fr-FR" sz="1400" dirty="0" smtClean="0"/>
              <a:t>    &gt; sqlplus </a:t>
            </a:r>
            <a:r>
              <a:rPr lang="fr-FR" sz="1400" dirty="0"/>
              <a:t>SYSTEM as SYSDBA</a:t>
            </a:r>
            <a:endParaRPr lang="fr-FR" sz="1400" dirty="0" smtClean="0"/>
          </a:p>
          <a:p>
            <a:r>
              <a:rPr lang="fr-FR" sz="1400" dirty="0" smtClean="0"/>
              <a:t>    &gt; sqlplus SYSTEM/</a:t>
            </a:r>
            <a:r>
              <a:rPr lang="fr-FR" sz="1400" dirty="0"/>
              <a:t>ps2019</a:t>
            </a:r>
            <a:r>
              <a:rPr lang="fr-FR" sz="1400" dirty="0" smtClean="0"/>
              <a:t>@(</a:t>
            </a:r>
            <a:r>
              <a:rPr lang="fr-FR" sz="1400" dirty="0"/>
              <a:t>DESCRIPTION=(ADDRESS=(PROTOCOL=TCP</a:t>
            </a:r>
            <a:r>
              <a:rPr lang="fr-FR" sz="1400" dirty="0" smtClean="0"/>
              <a:t>)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(</a:t>
            </a:r>
            <a:r>
              <a:rPr lang="fr-FR" sz="1400" dirty="0"/>
              <a:t>Host=121.0.0.1)(Port=1521</a:t>
            </a:r>
            <a:r>
              <a:rPr lang="fr-FR" sz="1400" dirty="0" smtClean="0"/>
              <a:t>))(</a:t>
            </a:r>
            <a:r>
              <a:rPr lang="fr-FR" sz="1400" dirty="0"/>
              <a:t>CONNECT_DATA=(SID=XE)))</a:t>
            </a:r>
            <a:endParaRPr lang="fr-FR" sz="1400" dirty="0" smtClean="0"/>
          </a:p>
          <a:p>
            <a:endParaRPr lang="es-MX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b="1" dirty="0" smtClean="0"/>
              <a:t>CONNECT</a:t>
            </a:r>
            <a:endParaRPr lang="es-MX" sz="1600" b="1" dirty="0"/>
          </a:p>
          <a:p>
            <a:r>
              <a:rPr lang="es-MX" sz="1400" dirty="0" smtClean="0"/>
              <a:t>	CONN[ECT</a:t>
            </a:r>
            <a:r>
              <a:rPr lang="es-MX" sz="1400" dirty="0"/>
              <a:t>] [{</a:t>
            </a:r>
            <a:r>
              <a:rPr lang="es-MX" sz="1400" dirty="0" err="1"/>
              <a:t>logon</a:t>
            </a:r>
            <a:r>
              <a:rPr lang="es-MX" sz="1400" dirty="0"/>
              <a:t>|/} [AS {SYSOPER | SYSDBA</a:t>
            </a:r>
            <a:r>
              <a:rPr lang="es-MX" sz="1400" dirty="0" smtClean="0"/>
              <a:t>}]]</a:t>
            </a:r>
          </a:p>
          <a:p>
            <a:r>
              <a:rPr lang="es-MX" sz="1400" dirty="0"/>
              <a:t>	 Donde </a:t>
            </a:r>
            <a:r>
              <a:rPr lang="es-MX" sz="1400" dirty="0" err="1"/>
              <a:t>logon</a:t>
            </a:r>
            <a:r>
              <a:rPr lang="es-MX" sz="1400" dirty="0"/>
              <a:t>: </a:t>
            </a:r>
            <a:r>
              <a:rPr lang="es-MX" sz="1400" dirty="0" err="1"/>
              <a:t>username</a:t>
            </a:r>
            <a:r>
              <a:rPr lang="es-MX" sz="1400" dirty="0"/>
              <a:t>[/</a:t>
            </a:r>
            <a:r>
              <a:rPr lang="es-MX" sz="1400" dirty="0" err="1"/>
              <a:t>password</a:t>
            </a:r>
            <a:r>
              <a:rPr lang="es-MX" sz="1400" dirty="0"/>
              <a:t>] [@host</a:t>
            </a:r>
            <a:r>
              <a:rPr lang="es-MX" sz="1400" dirty="0" smtClean="0"/>
              <a:t>]</a:t>
            </a:r>
          </a:p>
          <a:p>
            <a:endParaRPr lang="es-MX" sz="1400" dirty="0"/>
          </a:p>
          <a:p>
            <a:r>
              <a:rPr lang="es-MX" sz="1400" dirty="0" smtClean="0"/>
              <a:t>	CONN[ECT</a:t>
            </a:r>
            <a:r>
              <a:rPr lang="es-MX" sz="1400" dirty="0"/>
              <a:t>] [{</a:t>
            </a:r>
            <a:r>
              <a:rPr lang="es-MX" sz="1400" dirty="0" err="1"/>
              <a:t>logon</a:t>
            </a:r>
            <a:r>
              <a:rPr lang="es-MX" sz="1400" dirty="0"/>
              <a:t>|/|proxy} [AS {SYSOPER | SYSDBA</a:t>
            </a:r>
            <a:r>
              <a:rPr lang="es-MX" sz="1400" dirty="0" smtClean="0"/>
              <a:t>}]]</a:t>
            </a:r>
            <a:r>
              <a:rPr lang="es-MX" sz="1400" dirty="0"/>
              <a:t>	</a:t>
            </a:r>
          </a:p>
          <a:p>
            <a:r>
              <a:rPr lang="es-MX" sz="1400" dirty="0" smtClean="0"/>
              <a:t>	Donde </a:t>
            </a:r>
            <a:r>
              <a:rPr lang="es-MX" sz="1400" dirty="0"/>
              <a:t>proxy: [</a:t>
            </a:r>
            <a:r>
              <a:rPr lang="es-MX" sz="1400" dirty="0" err="1"/>
              <a:t>username</a:t>
            </a:r>
            <a:r>
              <a:rPr lang="es-MX" sz="1400" dirty="0"/>
              <a:t>] [/</a:t>
            </a:r>
            <a:r>
              <a:rPr lang="es-MX" sz="1400" dirty="0" err="1"/>
              <a:t>password</a:t>
            </a:r>
            <a:r>
              <a:rPr lang="es-MX" sz="1400" dirty="0"/>
              <a:t>] [@host]</a:t>
            </a:r>
            <a:endParaRPr lang="es-MX" sz="1400" dirty="0" smtClean="0"/>
          </a:p>
        </p:txBody>
      </p:sp>
    </p:spTree>
    <p:extLst>
      <p:ext uri="{BB962C8B-B14F-4D97-AF65-F5344CB8AC3E}">
        <p14:creationId xmlns:p14="http://schemas.microsoft.com/office/powerpoint/2010/main" val="22851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4911" y="627960"/>
            <a:ext cx="8251634" cy="396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 dirty="0" smtClean="0"/>
              <a:t>Parámetros </a:t>
            </a:r>
            <a:r>
              <a:rPr lang="es-MX" sz="2000" b="1" dirty="0"/>
              <a:t>de </a:t>
            </a:r>
            <a:r>
              <a:rPr lang="es-MX" sz="2000" b="1" dirty="0" smtClean="0"/>
              <a:t>configuración Oracle </a:t>
            </a:r>
            <a:r>
              <a:rPr lang="es-MX" sz="2000" b="1" dirty="0" err="1" smtClean="0"/>
              <a:t>Database</a:t>
            </a:r>
            <a:endParaRPr lang="es-MX" sz="2000" b="1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705079" y="1200839"/>
            <a:ext cx="7976213" cy="33711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$ select </a:t>
            </a:r>
            <a:r>
              <a:rPr lang="en-US" sz="1400" dirty="0">
                <a:latin typeface="Consolas" panose="020B0609020204030204" pitchFamily="49" charset="0"/>
              </a:rPr>
              <a:t>name from </a:t>
            </a:r>
            <a:r>
              <a:rPr lang="en-US" sz="1400" dirty="0" err="1">
                <a:latin typeface="Consolas" panose="020B0609020204030204" pitchFamily="49" charset="0"/>
              </a:rPr>
              <a:t>v$database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$ select </a:t>
            </a:r>
            <a:r>
              <a:rPr lang="en-US" sz="1400" dirty="0" err="1">
                <a:latin typeface="Consolas" panose="020B0609020204030204" pitchFamily="49" charset="0"/>
              </a:rPr>
              <a:t>instance_name</a:t>
            </a:r>
            <a:r>
              <a:rPr lang="en-US" sz="1400" dirty="0">
                <a:latin typeface="Consolas" panose="020B0609020204030204" pitchFamily="49" charset="0"/>
              </a:rPr>
              <a:t>, status from </a:t>
            </a:r>
            <a:r>
              <a:rPr lang="en-US" sz="1400" dirty="0" err="1">
                <a:latin typeface="Consolas" panose="020B0609020204030204" pitchFamily="49" charset="0"/>
              </a:rPr>
              <a:t>v$instance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$ select </a:t>
            </a:r>
            <a:r>
              <a:rPr lang="en-US" sz="1400" dirty="0">
                <a:latin typeface="Consolas" panose="020B0609020204030204" pitchFamily="49" charset="0"/>
              </a:rPr>
              <a:t>name, value from </a:t>
            </a:r>
            <a:r>
              <a:rPr lang="en-US" sz="1400" dirty="0" err="1">
                <a:latin typeface="Consolas" panose="020B0609020204030204" pitchFamily="49" charset="0"/>
              </a:rPr>
              <a:t>v$PARAMETER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$ show </a:t>
            </a:r>
            <a:r>
              <a:rPr lang="en-US" sz="1400" dirty="0">
                <a:latin typeface="Consolas" panose="020B0609020204030204" pitchFamily="49" charset="0"/>
              </a:rPr>
              <a:t>Parameter DB_UNIQUE_NAME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400" dirty="0" smtClean="0"/>
          </a:p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n-US" sz="1800" b="1" dirty="0" err="1" smtClean="0"/>
              <a:t>Tipos</a:t>
            </a:r>
            <a:r>
              <a:rPr lang="en-US" sz="1800" b="1" dirty="0" smtClean="0"/>
              <a:t> de </a:t>
            </a:r>
            <a:r>
              <a:rPr lang="en-US" sz="1800" b="1" dirty="0" err="1" smtClean="0"/>
              <a:t>Parámetros</a:t>
            </a:r>
            <a:r>
              <a:rPr lang="en-US" sz="1800" dirty="0" smtClean="0"/>
              <a:t>:</a:t>
            </a:r>
          </a:p>
          <a:p>
            <a:pPr lvl="1" indent="0"/>
            <a:endParaRPr lang="en-US" sz="1800" dirty="0" smtClean="0"/>
          </a:p>
          <a:p>
            <a:pPr marL="684213" lvl="2" indent="-342900">
              <a:buFont typeface="+mj-lt"/>
              <a:buAutoNum type="arabicPeriod"/>
            </a:pPr>
            <a:r>
              <a:rPr lang="en-US" sz="1400" b="1" dirty="0" smtClean="0"/>
              <a:t>IMMEDIATE</a:t>
            </a:r>
            <a:r>
              <a:rPr lang="en-US" sz="1400" dirty="0" smtClean="0"/>
              <a:t>:</a:t>
            </a:r>
            <a:r>
              <a:rPr lang="es-MX" sz="1400" dirty="0"/>
              <a:t> parámetros dinámicos, los ajustes se realizan de manera </a:t>
            </a:r>
            <a:r>
              <a:rPr lang="es-MX" sz="1400" dirty="0" smtClean="0"/>
              <a:t>inmediata.</a:t>
            </a:r>
          </a:p>
          <a:p>
            <a:pPr marL="684213" lvl="2" indent="-342900">
              <a:buFont typeface="+mj-lt"/>
              <a:buAutoNum type="arabicPeriod"/>
            </a:pPr>
            <a:endParaRPr lang="en-US" sz="1400" dirty="0" smtClean="0"/>
          </a:p>
          <a:p>
            <a:pPr marL="684213" lvl="2" indent="-342900">
              <a:buFont typeface="+mj-lt"/>
              <a:buAutoNum type="arabicPeriod"/>
            </a:pPr>
            <a:r>
              <a:rPr lang="en-US" sz="1400" b="1" dirty="0" smtClean="0"/>
              <a:t>DEFERRED</a:t>
            </a:r>
            <a:r>
              <a:rPr lang="en-US" sz="1400" dirty="0" smtClean="0"/>
              <a:t>:</a:t>
            </a:r>
            <a:r>
              <a:rPr lang="es-MX" sz="1400" dirty="0"/>
              <a:t> parámetros donde el ajuste pueden ser realizado en "caliente" pero tomarán </a:t>
            </a:r>
            <a:endParaRPr lang="es-MX" sz="1400" dirty="0" smtClean="0"/>
          </a:p>
          <a:p>
            <a:pPr lvl="2" indent="0"/>
            <a:r>
              <a:rPr lang="es-MX" sz="1400" dirty="0" smtClean="0"/>
              <a:t>	efecto </a:t>
            </a:r>
            <a:r>
              <a:rPr lang="es-MX" sz="1400" dirty="0"/>
              <a:t>solo después de reiniciar la base de datos</a:t>
            </a:r>
            <a:r>
              <a:rPr lang="es-MX" sz="1400" dirty="0" smtClean="0"/>
              <a:t>.</a:t>
            </a:r>
          </a:p>
          <a:p>
            <a:pPr lvl="2" indent="0"/>
            <a:endParaRPr lang="en-US" sz="1400" dirty="0" smtClean="0"/>
          </a:p>
          <a:p>
            <a:pPr marL="684213" lvl="2" indent="-342900">
              <a:buFont typeface="+mj-lt"/>
              <a:buAutoNum type="arabicPeriod"/>
            </a:pPr>
            <a:r>
              <a:rPr lang="en-US" sz="1400" b="1" dirty="0" smtClean="0"/>
              <a:t>FALSE</a:t>
            </a:r>
            <a:r>
              <a:rPr lang="en-US" sz="1400" dirty="0" smtClean="0"/>
              <a:t>:</a:t>
            </a:r>
            <a:r>
              <a:rPr lang="es-MX" sz="1400" dirty="0"/>
              <a:t> obligatoriamente la base de datos debe reiniciarse para efectuar el cambio.</a:t>
            </a:r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r>
              <a:rPr lang="es-MX" sz="1200" b="1" dirty="0" smtClean="0"/>
              <a:t>https</a:t>
            </a:r>
            <a:r>
              <a:rPr lang="es-MX" sz="1200" b="1" dirty="0"/>
              <a:t>://docs.oracle.com/en/database/oracle/oracle-database/12.2/refrn/basic-initialization-parameters.html</a:t>
            </a:r>
          </a:p>
          <a:p>
            <a:pPr lvl="1"/>
            <a:r>
              <a:rPr lang="es-MX" sz="1400" dirty="0"/>
              <a:t>	</a:t>
            </a:r>
            <a:endParaRPr lang="es-MX" sz="1400" dirty="0" smtClean="0"/>
          </a:p>
        </p:txBody>
      </p:sp>
    </p:spTree>
    <p:extLst>
      <p:ext uri="{BB962C8B-B14F-4D97-AF65-F5344CB8AC3E}">
        <p14:creationId xmlns:p14="http://schemas.microsoft.com/office/powerpoint/2010/main" val="319860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4911" y="627960"/>
            <a:ext cx="8251634" cy="396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 dirty="0" smtClean="0"/>
              <a:t>Modificación de Parámetros </a:t>
            </a:r>
            <a:r>
              <a:rPr lang="es-MX" sz="2000" b="1" dirty="0"/>
              <a:t>de </a:t>
            </a:r>
            <a:r>
              <a:rPr lang="es-MX" sz="2000" b="1" dirty="0" smtClean="0"/>
              <a:t>configuración</a:t>
            </a:r>
            <a:endParaRPr lang="es-MX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94911" y="1132259"/>
            <a:ext cx="7976213" cy="33711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lvl="1"/>
            <a:r>
              <a:rPr lang="es-MX" sz="1400" dirty="0"/>
              <a:t>Al modificar parámetros de configuración, tenemos dos posibilidades</a:t>
            </a:r>
            <a:r>
              <a:rPr lang="es-MX" sz="1400" dirty="0" smtClean="0"/>
              <a:t>:</a:t>
            </a:r>
          </a:p>
          <a:p>
            <a:pPr lvl="1"/>
            <a:endParaRPr lang="es-MX" sz="1400" dirty="0" smtClean="0"/>
          </a:p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dirty="0" smtClean="0"/>
              <a:t>Si </a:t>
            </a:r>
            <a:r>
              <a:rPr lang="es-MX" sz="1400" dirty="0"/>
              <a:t>el parámetro es estático, su valor se debe modificar en el fichero de </a:t>
            </a:r>
            <a:endParaRPr lang="es-MX" sz="1400" dirty="0" smtClean="0"/>
          </a:p>
          <a:p>
            <a:pPr lvl="1" indent="0"/>
            <a:r>
              <a:rPr lang="es-MX" sz="1400" dirty="0" smtClean="0"/>
              <a:t> parámetros </a:t>
            </a:r>
            <a:r>
              <a:rPr lang="es-MX" sz="1400" dirty="0"/>
              <a:t>(SPFILE o PFILE) y se aplicarán cuando la instancia se reinicie</a:t>
            </a:r>
            <a:r>
              <a:rPr lang="es-MX" sz="1400" dirty="0" smtClean="0"/>
              <a:t>.</a:t>
            </a:r>
          </a:p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dirty="0" smtClean="0"/>
              <a:t>Si </a:t>
            </a:r>
            <a:r>
              <a:rPr lang="es-MX" sz="1400" dirty="0"/>
              <a:t>es dinámico, su valor se puede cambiar en caliente (modo OPEN) y se aplican al instante. </a:t>
            </a:r>
            <a:endParaRPr lang="es-MX" sz="1400" dirty="0" smtClean="0"/>
          </a:p>
          <a:p>
            <a:pPr marL="455613" lvl="1" indent="-285750">
              <a:buFont typeface="Arial" panose="020B0604020202020204" pitchFamily="34" charset="0"/>
              <a:buChar char="•"/>
            </a:pPr>
            <a:endParaRPr lang="es-MX" sz="1400" dirty="0"/>
          </a:p>
          <a:p>
            <a:pPr lvl="1" indent="0"/>
            <a:r>
              <a:rPr lang="es-MX" sz="1400" dirty="0"/>
              <a:t>Estos parámetros pueden aplicarse de dos formas:</a:t>
            </a:r>
          </a:p>
          <a:p>
            <a:pPr lvl="1" indent="0"/>
            <a:r>
              <a:rPr lang="es-MX" sz="1400" dirty="0"/>
              <a:t>        A nivel de sesión y afectan solo a la sesión del usuario(</a:t>
            </a:r>
            <a:r>
              <a:rPr lang="es-MX" sz="1400" b="1" dirty="0"/>
              <a:t>ALTER SESSION</a:t>
            </a:r>
            <a:r>
              <a:rPr lang="es-MX" sz="1400" dirty="0"/>
              <a:t>).</a:t>
            </a:r>
          </a:p>
          <a:p>
            <a:pPr lvl="1" indent="0"/>
            <a:r>
              <a:rPr lang="es-MX" sz="1400" dirty="0"/>
              <a:t>        A nivel de sistema y afectan a toda la base de datos(</a:t>
            </a:r>
            <a:r>
              <a:rPr lang="es-MX" sz="1400" b="1" dirty="0"/>
              <a:t>ALTER SYSTEM</a:t>
            </a:r>
            <a:r>
              <a:rPr lang="es-MX" sz="1400" dirty="0" smtClean="0"/>
              <a:t>).</a:t>
            </a:r>
          </a:p>
          <a:p>
            <a:pPr lvl="1" indent="0"/>
            <a:endParaRPr lang="es-MX" sz="1400" dirty="0"/>
          </a:p>
          <a:p>
            <a:pPr lvl="1" indent="0"/>
            <a:r>
              <a:rPr lang="es-MX" sz="1200" dirty="0" smtClean="0"/>
              <a:t>Ejemplos:</a:t>
            </a:r>
          </a:p>
          <a:p>
            <a:pPr lvl="1" indent="0"/>
            <a:r>
              <a:rPr lang="en-US" sz="1200" dirty="0" smtClean="0"/>
              <a:t>	</a:t>
            </a:r>
            <a:r>
              <a:rPr lang="en-US" sz="1200" dirty="0" smtClean="0">
                <a:latin typeface="Consolas" panose="020B0609020204030204" pitchFamily="49" charset="0"/>
              </a:rPr>
              <a:t>ALTER </a:t>
            </a:r>
            <a:r>
              <a:rPr lang="en-US" sz="1200" dirty="0">
                <a:latin typeface="Consolas" panose="020B0609020204030204" pitchFamily="49" charset="0"/>
              </a:rPr>
              <a:t>SYSTEM SET </a:t>
            </a:r>
            <a:r>
              <a:rPr lang="en-US" sz="1200" dirty="0" smtClean="0">
                <a:latin typeface="Consolas" panose="020B0609020204030204" pitchFamily="49" charset="0"/>
              </a:rPr>
              <a:t>{PARAM}={VALOR}</a:t>
            </a:r>
          </a:p>
          <a:p>
            <a:pPr lvl="1" indent="0"/>
            <a:r>
              <a:rPr lang="en-US" sz="1200" dirty="0" smtClean="0">
                <a:latin typeface="Consolas" panose="020B0609020204030204" pitchFamily="49" charset="0"/>
              </a:rPr>
              <a:t>	[COMMENTS={COMMENT}][</a:t>
            </a:r>
            <a:r>
              <a:rPr lang="en-US" sz="1200" dirty="0">
                <a:latin typeface="Consolas" panose="020B0609020204030204" pitchFamily="49" charset="0"/>
              </a:rPr>
              <a:t>DEFERRED][SCOPE={SPFILE | MEMORY | BOTH }];</a:t>
            </a:r>
            <a:endParaRPr lang="es-MX" sz="1200" dirty="0" smtClean="0">
              <a:latin typeface="Consolas" panose="020B0609020204030204" pitchFamily="49" charset="0"/>
            </a:endParaRPr>
          </a:p>
          <a:p>
            <a:pPr lvl="1" indent="0"/>
            <a:endParaRPr lang="es-MX" sz="1200" dirty="0" smtClean="0">
              <a:latin typeface="Consolas" panose="020B0609020204030204" pitchFamily="49" charset="0"/>
            </a:endParaRPr>
          </a:p>
          <a:p>
            <a:pPr lvl="1" indent="0"/>
            <a:r>
              <a:rPr lang="es-MX" sz="1200" dirty="0" smtClean="0">
                <a:latin typeface="Consolas" panose="020B0609020204030204" pitchFamily="49" charset="0"/>
              </a:rPr>
              <a:t>	$ </a:t>
            </a:r>
            <a:r>
              <a:rPr lang="es-MX" sz="1200" dirty="0">
                <a:latin typeface="Consolas" panose="020B0609020204030204" pitchFamily="49" charset="0"/>
              </a:rPr>
              <a:t>ALTER SESSION set NLS_DATE_FORMAT = </a:t>
            </a:r>
            <a:r>
              <a:rPr lang="es-MX" sz="1200" dirty="0" smtClean="0">
                <a:latin typeface="Consolas" panose="020B0609020204030204" pitchFamily="49" charset="0"/>
              </a:rPr>
              <a:t>'YYYY-MM-DD‘</a:t>
            </a:r>
          </a:p>
          <a:p>
            <a:pPr lvl="1" indent="0"/>
            <a:r>
              <a:rPr lang="es-MX" sz="1200" dirty="0" smtClean="0">
                <a:latin typeface="Consolas" panose="020B0609020204030204" pitchFamily="49" charset="0"/>
              </a:rPr>
              <a:t>	$ </a:t>
            </a:r>
            <a:r>
              <a:rPr lang="es-MX" sz="1200" dirty="0">
                <a:latin typeface="Consolas" panose="020B0609020204030204" pitchFamily="49" charset="0"/>
              </a:rPr>
              <a:t>ALTER SYSTEM SET NLS_DATE_FORMAT='YYYY-MM-DD' </a:t>
            </a:r>
            <a:r>
              <a:rPr lang="es-MX" sz="1200" dirty="0" smtClean="0">
                <a:latin typeface="Consolas" panose="020B0609020204030204" pitchFamily="49" charset="0"/>
              </a:rPr>
              <a:t>SCOPE=SPFILE;</a:t>
            </a:r>
            <a:endParaRPr lang="es-MX" sz="1200" dirty="0">
              <a:latin typeface="Consolas" panose="020B0609020204030204" pitchFamily="49" charset="0"/>
            </a:endParaRPr>
          </a:p>
          <a:p>
            <a:pPr lvl="1"/>
            <a:r>
              <a:rPr lang="es-MX" sz="1400" dirty="0"/>
              <a:t>	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98899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4911" y="627960"/>
            <a:ext cx="8251634" cy="396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 dirty="0"/>
              <a:t>Modos de cierre Base de </a:t>
            </a:r>
            <a:r>
              <a:rPr lang="es-MX" sz="2000" b="1" dirty="0" smtClean="0"/>
              <a:t>datos(1/2)</a:t>
            </a:r>
          </a:p>
          <a:p>
            <a:pPr algn="ctr"/>
            <a:endParaRPr lang="es-MX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94911" y="1132259"/>
            <a:ext cx="7976213" cy="33711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lvl="1" indent="0"/>
            <a:endParaRPr lang="es-MX" sz="1400" b="1" dirty="0" smtClean="0"/>
          </a:p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b="1" dirty="0" smtClean="0"/>
              <a:t>ABORT</a:t>
            </a:r>
            <a:r>
              <a:rPr lang="es-MX" sz="1400" dirty="0"/>
              <a:t>: Realiza la cantidad mínima de actividades, pero se necesita recuperación </a:t>
            </a:r>
            <a:endParaRPr lang="es-MX" sz="1400" dirty="0" smtClean="0"/>
          </a:p>
          <a:p>
            <a:pPr lvl="1" indent="0"/>
            <a:r>
              <a:rPr lang="es-MX" sz="1400" dirty="0"/>
              <a:t> </a:t>
            </a:r>
            <a:r>
              <a:rPr lang="es-MX" sz="1400" dirty="0" smtClean="0"/>
              <a:t>antes </a:t>
            </a:r>
            <a:r>
              <a:rPr lang="es-MX" sz="1400" dirty="0"/>
              <a:t>de iniciar. </a:t>
            </a:r>
            <a:r>
              <a:rPr lang="es-MX" sz="1400" dirty="0" smtClean="0"/>
              <a:t>Se </a:t>
            </a:r>
            <a:r>
              <a:rPr lang="es-MX" sz="1400" dirty="0"/>
              <a:t>utiliza para casos extremos, es el último recurso cuando ninguna </a:t>
            </a:r>
            <a:endParaRPr lang="es-MX" sz="1400" dirty="0" smtClean="0"/>
          </a:p>
          <a:p>
            <a:pPr lvl="1" indent="0"/>
            <a:r>
              <a:rPr lang="es-MX" sz="1400" dirty="0"/>
              <a:t> </a:t>
            </a:r>
            <a:r>
              <a:rPr lang="es-MX" sz="1400" dirty="0" smtClean="0"/>
              <a:t>opción </a:t>
            </a:r>
            <a:r>
              <a:rPr lang="es-MX" sz="1400" dirty="0"/>
              <a:t>de cierre </a:t>
            </a:r>
            <a:r>
              <a:rPr lang="es-MX" sz="1400" dirty="0" smtClean="0"/>
              <a:t>funciona:</a:t>
            </a:r>
            <a:endParaRPr lang="es-MX" sz="1400" dirty="0"/>
          </a:p>
          <a:p>
            <a:pPr marL="741363" lvl="2" indent="-400050">
              <a:buFont typeface="+mj-lt"/>
              <a:buAutoNum type="romanLcPeriod"/>
            </a:pPr>
            <a:r>
              <a:rPr lang="es-MX" sz="1400" dirty="0" smtClean="0"/>
              <a:t>No </a:t>
            </a:r>
            <a:r>
              <a:rPr lang="es-MX" sz="1400" dirty="0"/>
              <a:t>se realiza </a:t>
            </a:r>
            <a:r>
              <a:rPr lang="es-MX" sz="1400" dirty="0" err="1"/>
              <a:t>rollback</a:t>
            </a:r>
            <a:r>
              <a:rPr lang="es-MX" sz="1400" dirty="0"/>
              <a:t> de las transacciones.</a:t>
            </a:r>
          </a:p>
          <a:p>
            <a:pPr marL="741363" lvl="2" indent="-400050">
              <a:buFont typeface="+mj-lt"/>
              <a:buAutoNum type="romanLcPeriod"/>
            </a:pPr>
            <a:r>
              <a:rPr lang="es-MX" sz="1400" dirty="0" smtClean="0"/>
              <a:t>La </a:t>
            </a:r>
            <a:r>
              <a:rPr lang="es-MX" sz="1400" dirty="0"/>
              <a:t>instancia termina sin cerrar archivos</a:t>
            </a:r>
          </a:p>
          <a:p>
            <a:pPr marL="741363" lvl="2" indent="-400050">
              <a:buFont typeface="+mj-lt"/>
              <a:buAutoNum type="romanLcPeriod"/>
            </a:pPr>
            <a:r>
              <a:rPr lang="es-MX" sz="1400" dirty="0" smtClean="0"/>
              <a:t>La </a:t>
            </a:r>
            <a:r>
              <a:rPr lang="es-MX" sz="1400" dirty="0"/>
              <a:t>base de datos no se cierra ni se desmonta.</a:t>
            </a:r>
          </a:p>
          <a:p>
            <a:pPr marL="741363" lvl="2" indent="-400050">
              <a:buFont typeface="+mj-lt"/>
              <a:buAutoNum type="romanLcPeriod"/>
            </a:pPr>
            <a:r>
              <a:rPr lang="es-MX" sz="1400" dirty="0" smtClean="0"/>
              <a:t>Es </a:t>
            </a:r>
            <a:r>
              <a:rPr lang="es-MX" sz="1400" dirty="0"/>
              <a:t>necesario una recuperación de instancia para arrancar la base de datos.</a:t>
            </a:r>
          </a:p>
          <a:p>
            <a:pPr lvl="1"/>
            <a:r>
              <a:rPr lang="es-MX" sz="1400" dirty="0"/>
              <a:t>	</a:t>
            </a:r>
          </a:p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b="1" dirty="0"/>
              <a:t>IMMEDIATE</a:t>
            </a:r>
            <a:r>
              <a:rPr lang="es-MX" sz="1400" dirty="0" smtClean="0"/>
              <a:t>: Opción </a:t>
            </a:r>
            <a:r>
              <a:rPr lang="es-MX" sz="1400" dirty="0"/>
              <a:t>más utilizada, se realiza </a:t>
            </a:r>
            <a:r>
              <a:rPr lang="es-MX" sz="1400" dirty="0" err="1"/>
              <a:t>rollback</a:t>
            </a:r>
            <a:r>
              <a:rPr lang="es-MX" sz="1400" dirty="0"/>
              <a:t> de las transacciones sin </a:t>
            </a:r>
            <a:r>
              <a:rPr lang="es-MX" sz="1400" dirty="0" smtClean="0"/>
              <a:t>confirmar.</a:t>
            </a:r>
          </a:p>
          <a:p>
            <a:pPr marL="741363" lvl="2" indent="-400050">
              <a:buFont typeface="+mj-lt"/>
              <a:buAutoNum type="romanLcPeriod"/>
            </a:pPr>
            <a:r>
              <a:rPr lang="es-MX" sz="1400" dirty="0" smtClean="0"/>
              <a:t>No </a:t>
            </a:r>
            <a:r>
              <a:rPr lang="es-MX" sz="1400" dirty="0"/>
              <a:t>se completan las sentencias </a:t>
            </a:r>
            <a:r>
              <a:rPr lang="es-MX" sz="1400" dirty="0" err="1"/>
              <a:t>sql</a:t>
            </a:r>
            <a:r>
              <a:rPr lang="es-MX" sz="1400" dirty="0"/>
              <a:t> actuales en </a:t>
            </a:r>
            <a:r>
              <a:rPr lang="es-MX" sz="1400" dirty="0" smtClean="0"/>
              <a:t>ejecución.</a:t>
            </a:r>
          </a:p>
          <a:p>
            <a:pPr marL="741363" lvl="2" indent="-400050">
              <a:buFont typeface="+mj-lt"/>
              <a:buAutoNum type="romanLcPeriod"/>
            </a:pPr>
            <a:r>
              <a:rPr lang="es-MX" sz="1400" dirty="0" smtClean="0"/>
              <a:t>No </a:t>
            </a:r>
            <a:r>
              <a:rPr lang="es-MX" sz="1400" dirty="0"/>
              <a:t>se espera que los usuarios cierren </a:t>
            </a:r>
            <a:r>
              <a:rPr lang="es-MX" sz="1400" dirty="0" smtClean="0"/>
              <a:t>sesión</a:t>
            </a:r>
          </a:p>
          <a:p>
            <a:pPr marL="741363" lvl="2" indent="-400050">
              <a:buFont typeface="+mj-lt"/>
              <a:buAutoNum type="romanLcPeriod"/>
            </a:pPr>
            <a:r>
              <a:rPr lang="es-MX" sz="1400" dirty="0" smtClean="0"/>
              <a:t>El </a:t>
            </a:r>
            <a:r>
              <a:rPr lang="es-MX" sz="1400" dirty="0"/>
              <a:t>servidor </a:t>
            </a:r>
            <a:r>
              <a:rPr lang="es-MX" sz="1400" dirty="0" smtClean="0"/>
              <a:t>realiza </a:t>
            </a:r>
            <a:r>
              <a:rPr lang="es-MX" sz="1400" dirty="0" err="1" smtClean="0"/>
              <a:t>rollback</a:t>
            </a:r>
            <a:r>
              <a:rPr lang="es-MX" sz="1400" dirty="0" smtClean="0"/>
              <a:t> </a:t>
            </a:r>
            <a:r>
              <a:rPr lang="es-MX" sz="1400" dirty="0"/>
              <a:t>de las </a:t>
            </a:r>
            <a:r>
              <a:rPr lang="es-MX" sz="1400" dirty="0" smtClean="0"/>
              <a:t>transacciones </a:t>
            </a:r>
            <a:r>
              <a:rPr lang="es-MX" sz="1400" dirty="0"/>
              <a:t>activas y desconectas los </a:t>
            </a:r>
            <a:r>
              <a:rPr lang="es-MX" sz="1400" dirty="0" smtClean="0"/>
              <a:t>usuarios activos.</a:t>
            </a:r>
          </a:p>
          <a:p>
            <a:pPr marL="741363" lvl="2" indent="-400050">
              <a:buFont typeface="+mj-lt"/>
              <a:buAutoNum type="romanLcPeriod"/>
            </a:pPr>
            <a:r>
              <a:rPr lang="es-MX" sz="1400" dirty="0" smtClean="0"/>
              <a:t>El servidor </a:t>
            </a:r>
            <a:r>
              <a:rPr lang="es-MX" sz="1400" dirty="0"/>
              <a:t>cierra y desmonta la </a:t>
            </a:r>
            <a:r>
              <a:rPr lang="es-MX" sz="1400" dirty="0" smtClean="0"/>
              <a:t>base.</a:t>
            </a:r>
          </a:p>
          <a:p>
            <a:pPr marL="741363" lvl="2" indent="-400050">
              <a:buFont typeface="+mj-lt"/>
              <a:buAutoNum type="romanLcPeriod"/>
            </a:pPr>
            <a:r>
              <a:rPr lang="es-MX" sz="1400" dirty="0" smtClean="0"/>
              <a:t>No es necesario </a:t>
            </a:r>
            <a:r>
              <a:rPr lang="es-MX" sz="1400" dirty="0"/>
              <a:t>recuperación de instancia</a:t>
            </a:r>
            <a:r>
              <a:rPr lang="es-MX" sz="1400" dirty="0" smtClean="0"/>
              <a:t>.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259909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4911" y="627960"/>
            <a:ext cx="8251634" cy="396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 dirty="0"/>
              <a:t>Modos de cierre Base de </a:t>
            </a:r>
            <a:r>
              <a:rPr lang="es-MX" sz="2000" b="1" dirty="0" smtClean="0"/>
              <a:t>datos(2/2</a:t>
            </a:r>
            <a:r>
              <a:rPr lang="es-MX" sz="2000" b="1" dirty="0"/>
              <a:t>)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94911" y="1132259"/>
            <a:ext cx="7976213" cy="33711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b="1" dirty="0"/>
              <a:t>TRANSACTIONAL</a:t>
            </a:r>
            <a:r>
              <a:rPr lang="es-MX" sz="1400" dirty="0"/>
              <a:t>: Permite que finalicen las transacciones existentes, </a:t>
            </a:r>
            <a:endParaRPr lang="es-MX" sz="1400" dirty="0" smtClean="0"/>
          </a:p>
          <a:p>
            <a:pPr lvl="1" indent="0"/>
            <a:r>
              <a:rPr lang="es-MX" sz="1400" dirty="0"/>
              <a:t> </a:t>
            </a:r>
            <a:r>
              <a:rPr lang="es-MX" sz="1400" dirty="0" smtClean="0"/>
              <a:t>pero </a:t>
            </a:r>
            <a:r>
              <a:rPr lang="es-MX" sz="1400" dirty="0"/>
              <a:t>que no inicien nuevas </a:t>
            </a:r>
            <a:r>
              <a:rPr lang="es-MX" sz="1400" dirty="0" smtClean="0"/>
              <a:t>transacciones:</a:t>
            </a:r>
          </a:p>
          <a:p>
            <a:pPr marL="741363" lvl="2" indent="-400050">
              <a:buFont typeface="+mj-lt"/>
              <a:buAutoNum type="romanLcPeriod"/>
            </a:pPr>
            <a:r>
              <a:rPr lang="es-MX" sz="1400" dirty="0" smtClean="0"/>
              <a:t>Impide </a:t>
            </a:r>
            <a:r>
              <a:rPr lang="es-MX" sz="1400" dirty="0"/>
              <a:t>perdida de </a:t>
            </a:r>
            <a:r>
              <a:rPr lang="es-MX" sz="1400" dirty="0" smtClean="0"/>
              <a:t>datos.</a:t>
            </a:r>
          </a:p>
          <a:p>
            <a:pPr marL="741363" lvl="2" indent="-400050">
              <a:buFont typeface="+mj-lt"/>
              <a:buAutoNum type="romanLcPeriod"/>
            </a:pPr>
            <a:r>
              <a:rPr lang="es-MX" sz="1400" dirty="0" smtClean="0"/>
              <a:t>Ningún </a:t>
            </a:r>
            <a:r>
              <a:rPr lang="es-MX" sz="1400" dirty="0"/>
              <a:t>cliente inicia </a:t>
            </a:r>
            <a:r>
              <a:rPr lang="es-MX" sz="1400" dirty="0" smtClean="0"/>
              <a:t>nueva transacción.</a:t>
            </a:r>
          </a:p>
          <a:p>
            <a:pPr marL="741363" lvl="2" indent="-400050">
              <a:buFont typeface="+mj-lt"/>
              <a:buAutoNum type="romanLcPeriod"/>
            </a:pPr>
            <a:r>
              <a:rPr lang="es-MX" sz="1400" dirty="0" smtClean="0"/>
              <a:t>Cuando </a:t>
            </a:r>
            <a:r>
              <a:rPr lang="es-MX" sz="1400" dirty="0"/>
              <a:t>han finalizado todas las transacciones, se produce inmediatamente un </a:t>
            </a:r>
            <a:r>
              <a:rPr lang="es-MX" sz="1400" dirty="0" smtClean="0"/>
              <a:t>cierre</a:t>
            </a:r>
          </a:p>
          <a:p>
            <a:pPr marL="741363" lvl="2" indent="-400050">
              <a:buFont typeface="+mj-lt"/>
              <a:buAutoNum type="romanLcPeriod"/>
            </a:pPr>
            <a:r>
              <a:rPr lang="es-MX" sz="1400" dirty="0" smtClean="0"/>
              <a:t>No </a:t>
            </a:r>
            <a:r>
              <a:rPr lang="es-MX" sz="1400" dirty="0"/>
              <a:t>necesita recuperación de instancia.</a:t>
            </a:r>
          </a:p>
          <a:p>
            <a:pPr lvl="1"/>
            <a:r>
              <a:rPr lang="es-MX" sz="1400" dirty="0"/>
              <a:t>	</a:t>
            </a:r>
          </a:p>
          <a:p>
            <a:pPr lvl="1"/>
            <a:r>
              <a:rPr lang="es-MX" sz="1400" b="1" dirty="0"/>
              <a:t>NORMAL(DEFAULT</a:t>
            </a:r>
            <a:r>
              <a:rPr lang="es-MX" sz="1400" dirty="0"/>
              <a:t>): Es el modo de cierre por defecto si no se especifica ningún </a:t>
            </a:r>
            <a:r>
              <a:rPr lang="es-MX" sz="1400" dirty="0" smtClean="0"/>
              <a:t>modo y </a:t>
            </a:r>
          </a:p>
          <a:p>
            <a:pPr lvl="1"/>
            <a:r>
              <a:rPr lang="es-MX" sz="1400" dirty="0"/>
              <a:t> </a:t>
            </a:r>
            <a:r>
              <a:rPr lang="es-MX" sz="1400" dirty="0" smtClean="0"/>
              <a:t>espera </a:t>
            </a:r>
            <a:r>
              <a:rPr lang="es-MX" sz="1400" dirty="0"/>
              <a:t>que las sesiones se </a:t>
            </a:r>
            <a:r>
              <a:rPr lang="es-MX" sz="1400" dirty="0" smtClean="0"/>
              <a:t>desconecten. Es tardado:</a:t>
            </a:r>
          </a:p>
          <a:p>
            <a:pPr marL="741363" lvl="2" indent="-400050">
              <a:buFont typeface="+mj-lt"/>
              <a:buAutoNum type="romanLcPeriod"/>
            </a:pPr>
            <a:r>
              <a:rPr lang="es-MX" sz="1400" dirty="0"/>
              <a:t>No se pueden realizar nuevas conexiones.</a:t>
            </a:r>
          </a:p>
          <a:p>
            <a:pPr marL="741363" lvl="2" indent="-400050">
              <a:buFont typeface="+mj-lt"/>
              <a:buAutoNum type="romanLcPeriod"/>
            </a:pPr>
            <a:r>
              <a:rPr lang="es-MX" sz="1400" dirty="0"/>
              <a:t>El servidor espera a que todos los usuarios se desconecten antes de completar el cierre.</a:t>
            </a:r>
          </a:p>
          <a:p>
            <a:pPr marL="741363" lvl="2" indent="-400050">
              <a:buFont typeface="+mj-lt"/>
              <a:buAutoNum type="romanLcPeriod"/>
            </a:pPr>
            <a:r>
              <a:rPr lang="es-MX" sz="1400" dirty="0"/>
              <a:t>Los buffers de la base de datos y de redo se escriben en disco.</a:t>
            </a:r>
          </a:p>
          <a:p>
            <a:pPr marL="741363" lvl="2" indent="-400050">
              <a:buFont typeface="+mj-lt"/>
              <a:buAutoNum type="romanLcPeriod"/>
            </a:pPr>
            <a:r>
              <a:rPr lang="es-MX" sz="1400" dirty="0"/>
              <a:t>Los procesos en segundo plano se terminan y la SGA se elimina de la memoria.</a:t>
            </a:r>
          </a:p>
          <a:p>
            <a:pPr marL="741363" lvl="2" indent="-400050">
              <a:buFont typeface="+mj-lt"/>
              <a:buAutoNum type="romanLcPeriod"/>
            </a:pPr>
            <a:r>
              <a:rPr lang="es-MX" sz="1400" dirty="0"/>
              <a:t>El servidor de Oracle cierra y desmonta la base de datos antes de cerrar la instancia.</a:t>
            </a:r>
          </a:p>
          <a:p>
            <a:pPr marL="741363" lvl="2" indent="-400050">
              <a:buFont typeface="+mj-lt"/>
              <a:buAutoNum type="romanLcPeriod"/>
            </a:pPr>
            <a:r>
              <a:rPr lang="es-MX" sz="1400" dirty="0"/>
              <a:t>El siguiente inicio no necesita recuperación de instancias.</a:t>
            </a:r>
          </a:p>
        </p:txBody>
      </p:sp>
    </p:spTree>
    <p:extLst>
      <p:ext uri="{BB962C8B-B14F-4D97-AF65-F5344CB8AC3E}">
        <p14:creationId xmlns:p14="http://schemas.microsoft.com/office/powerpoint/2010/main" val="240811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4911" y="627960"/>
            <a:ext cx="8251634" cy="396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 dirty="0"/>
              <a:t>Visualización del Log de Alertas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94911" y="1132259"/>
            <a:ext cx="7976213" cy="33711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lvl="1"/>
            <a:r>
              <a:rPr lang="es-MX" sz="1400" dirty="0"/>
              <a:t>Cada base de datos tiene un archivo </a:t>
            </a:r>
            <a:r>
              <a:rPr lang="es-MX" sz="1400" b="1" dirty="0" err="1" smtClean="0"/>
              <a:t>alert</a:t>
            </a:r>
            <a:r>
              <a:rPr lang="es-MX" sz="1400" b="1" dirty="0" smtClean="0"/>
              <a:t>_{</a:t>
            </a:r>
            <a:r>
              <a:rPr lang="es-MX" sz="1400" b="1" dirty="0" err="1" smtClean="0"/>
              <a:t>sid</a:t>
            </a:r>
            <a:r>
              <a:rPr lang="es-MX" sz="1400" b="1" dirty="0" smtClean="0"/>
              <a:t>}.log</a:t>
            </a:r>
            <a:r>
              <a:rPr lang="es-MX" sz="1400" dirty="0"/>
              <a:t>. </a:t>
            </a:r>
            <a:endParaRPr lang="es-MX" sz="1400" dirty="0" smtClean="0"/>
          </a:p>
          <a:p>
            <a:pPr lvl="1"/>
            <a:r>
              <a:rPr lang="es-MX" sz="1400" dirty="0" smtClean="0"/>
              <a:t>El </a:t>
            </a:r>
            <a:r>
              <a:rPr lang="es-MX" sz="1400" dirty="0"/>
              <a:t>archivo está en el servidor con la base de datos y se almacena en </a:t>
            </a:r>
            <a:endParaRPr lang="es-MX" sz="1400" dirty="0" smtClean="0"/>
          </a:p>
          <a:p>
            <a:pPr lvl="1"/>
            <a:r>
              <a:rPr lang="es-MX" sz="1400" b="1" dirty="0" smtClean="0"/>
              <a:t>$ORACLE_BASE/</a:t>
            </a:r>
            <a:r>
              <a:rPr lang="es-MX" sz="1400" b="1" dirty="0" err="1" smtClean="0"/>
              <a:t>diag</a:t>
            </a:r>
            <a:r>
              <a:rPr lang="es-MX" sz="1400" b="1" dirty="0" smtClean="0"/>
              <a:t>/</a:t>
            </a:r>
            <a:r>
              <a:rPr lang="es-MX" sz="1400" b="1" dirty="0" err="1" smtClean="0"/>
              <a:t>rdbms</a:t>
            </a:r>
            <a:r>
              <a:rPr lang="es-MX" sz="1400" b="1" dirty="0" smtClean="0"/>
              <a:t>/{</a:t>
            </a:r>
            <a:r>
              <a:rPr lang="es-MX" sz="1400" b="1" dirty="0" err="1" smtClean="0"/>
              <a:t>db_name</a:t>
            </a:r>
            <a:r>
              <a:rPr lang="es-MX" sz="1400" b="1" dirty="0" smtClean="0"/>
              <a:t>}/{</a:t>
            </a:r>
            <a:r>
              <a:rPr lang="es-MX" sz="1400" b="1" dirty="0" err="1" smtClean="0"/>
              <a:t>sid</a:t>
            </a:r>
            <a:r>
              <a:rPr lang="es-MX" sz="1400" b="1" dirty="0"/>
              <a:t>}</a:t>
            </a:r>
            <a:r>
              <a:rPr lang="es-MX" sz="1400" b="1" dirty="0" smtClean="0"/>
              <a:t>/trace</a:t>
            </a:r>
            <a:r>
              <a:rPr lang="es-MX" sz="1400" dirty="0" smtClean="0"/>
              <a:t> por defecto.</a:t>
            </a:r>
          </a:p>
          <a:p>
            <a:pPr lvl="1"/>
            <a:endParaRPr lang="es-MX" sz="1400" dirty="0" smtClean="0"/>
          </a:p>
          <a:p>
            <a:pPr lvl="1"/>
            <a:r>
              <a:rPr lang="es-MX" sz="1400" dirty="0" smtClean="0"/>
              <a:t>Para </a:t>
            </a:r>
            <a:r>
              <a:rPr lang="es-MX" sz="1400" dirty="0"/>
              <a:t>determinar la ubicación del log de alertas con SQL*Plus</a:t>
            </a:r>
            <a:r>
              <a:rPr lang="es-MX" sz="1400" dirty="0" smtClean="0"/>
              <a:t>:</a:t>
            </a:r>
            <a:r>
              <a:rPr lang="es-MX" sz="1400" dirty="0"/>
              <a:t>	</a:t>
            </a:r>
            <a:endParaRPr lang="es-MX" sz="1400" dirty="0" smtClean="0"/>
          </a:p>
          <a:p>
            <a:pPr lvl="1"/>
            <a:endParaRPr lang="es-MX" sz="1400" b="1" dirty="0"/>
          </a:p>
          <a:p>
            <a:pPr lvl="1"/>
            <a:r>
              <a:rPr lang="es-MX" sz="1400" dirty="0" smtClean="0">
                <a:latin typeface="Consolas" panose="020B0609020204030204" pitchFamily="49" charset="0"/>
              </a:rPr>
              <a:t>	$ </a:t>
            </a:r>
            <a:r>
              <a:rPr lang="es-MX" sz="1400" dirty="0" err="1" smtClean="0">
                <a:latin typeface="Consolas" panose="020B0609020204030204" pitchFamily="49" charset="0"/>
              </a:rPr>
              <a:t>select</a:t>
            </a:r>
            <a:r>
              <a:rPr lang="es-MX" sz="1400" dirty="0" smtClean="0">
                <a:latin typeface="Consolas" panose="020B0609020204030204" pitchFamily="49" charset="0"/>
              </a:rPr>
              <a:t> </a:t>
            </a:r>
            <a:r>
              <a:rPr lang="es-MX" sz="1400" dirty="0">
                <a:latin typeface="Consolas" panose="020B0609020204030204" pitchFamily="49" charset="0"/>
              </a:rPr>
              <a:t>* </a:t>
            </a:r>
            <a:r>
              <a:rPr lang="es-MX" sz="1400" dirty="0" err="1">
                <a:latin typeface="Consolas" panose="020B0609020204030204" pitchFamily="49" charset="0"/>
              </a:rPr>
              <a:t>from</a:t>
            </a:r>
            <a:r>
              <a:rPr lang="es-MX" sz="1400" dirty="0">
                <a:latin typeface="Consolas" panose="020B0609020204030204" pitchFamily="49" charset="0"/>
              </a:rPr>
              <a:t> V$DIAG_INFO;</a:t>
            </a:r>
          </a:p>
          <a:p>
            <a:pPr lvl="1"/>
            <a:endParaRPr lang="es-MX" sz="1400" dirty="0" smtClean="0"/>
          </a:p>
          <a:p>
            <a:pPr lvl="1"/>
            <a:r>
              <a:rPr lang="es-MX" sz="1400" dirty="0" smtClean="0"/>
              <a:t>Ubicar </a:t>
            </a:r>
            <a:r>
              <a:rPr lang="es-MX" sz="1400" dirty="0"/>
              <a:t>la variable </a:t>
            </a:r>
            <a:r>
              <a:rPr lang="es-MX" sz="1400" dirty="0" smtClean="0"/>
              <a:t>{</a:t>
            </a:r>
            <a:r>
              <a:rPr lang="es-MX" sz="1400" dirty="0" err="1" smtClean="0"/>
              <a:t>Diag</a:t>
            </a:r>
            <a:r>
              <a:rPr lang="es-MX" sz="1400" dirty="0" smtClean="0"/>
              <a:t> Trace} </a:t>
            </a:r>
            <a:r>
              <a:rPr lang="es-MX" sz="1400" dirty="0"/>
              <a:t>y acceder a la ruta y </a:t>
            </a:r>
            <a:r>
              <a:rPr lang="es-MX" sz="1400" dirty="0" smtClean="0"/>
              <a:t>abrir el archivo con un editor de texto.</a:t>
            </a:r>
          </a:p>
          <a:p>
            <a:pPr lvl="1"/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22213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4911" y="627960"/>
            <a:ext cx="8251634" cy="396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 dirty="0"/>
              <a:t>Vistas de Rendimiento </a:t>
            </a:r>
            <a:r>
              <a:rPr lang="es-MX" sz="2000" b="1" dirty="0" smtClean="0"/>
              <a:t>Dinámico(1/2)</a:t>
            </a:r>
            <a:endParaRPr lang="es-MX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94911" y="1132259"/>
            <a:ext cx="7976213" cy="33711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lvl="1"/>
            <a:r>
              <a:rPr lang="es-MX" sz="1400" dirty="0"/>
              <a:t>Proporcionan acceso a información sobre los estados cambiantes de las estructuras </a:t>
            </a:r>
            <a:endParaRPr lang="es-MX" sz="1400" dirty="0" smtClean="0"/>
          </a:p>
          <a:p>
            <a:pPr lvl="1"/>
            <a:r>
              <a:rPr lang="es-MX" sz="1400" dirty="0" smtClean="0"/>
              <a:t>de </a:t>
            </a:r>
            <a:r>
              <a:rPr lang="es-MX" sz="1400" dirty="0"/>
              <a:t>memoria de la </a:t>
            </a:r>
            <a:r>
              <a:rPr lang="es-MX" sz="1400" dirty="0" smtClean="0"/>
              <a:t>instancia. </a:t>
            </a:r>
          </a:p>
          <a:p>
            <a:pPr lvl="1"/>
            <a:r>
              <a:rPr lang="es-MX" sz="1400" dirty="0" smtClean="0"/>
              <a:t>No </a:t>
            </a:r>
            <a:r>
              <a:rPr lang="es-MX" sz="1400" dirty="0"/>
              <a:t>son tablas convencionales que residen en una base de datos. </a:t>
            </a:r>
          </a:p>
          <a:p>
            <a:pPr lvl="1"/>
            <a:r>
              <a:rPr lang="es-MX" sz="1400" dirty="0" smtClean="0"/>
              <a:t>Por </a:t>
            </a:r>
            <a:r>
              <a:rPr lang="es-MX" sz="1400" dirty="0"/>
              <a:t>este motivo, algunas de ellas están disponibles antes de que se monte </a:t>
            </a:r>
            <a:r>
              <a:rPr lang="es-MX" sz="1400" dirty="0" smtClean="0"/>
              <a:t>o </a:t>
            </a:r>
            <a:r>
              <a:rPr lang="es-MX" sz="1400" dirty="0"/>
              <a:t>abra </a:t>
            </a:r>
            <a:endParaRPr lang="es-MX" sz="1400" dirty="0" smtClean="0"/>
          </a:p>
          <a:p>
            <a:pPr lvl="1"/>
            <a:r>
              <a:rPr lang="es-MX" sz="1400" dirty="0" smtClean="0"/>
              <a:t>una </a:t>
            </a:r>
            <a:r>
              <a:rPr lang="es-MX" sz="1400" dirty="0"/>
              <a:t>base de datos.</a:t>
            </a:r>
          </a:p>
          <a:p>
            <a:pPr lvl="1"/>
            <a:r>
              <a:rPr lang="es-MX" sz="1400" dirty="0" smtClean="0"/>
              <a:t>Las </a:t>
            </a:r>
            <a:r>
              <a:rPr lang="es-MX" sz="1400" dirty="0"/>
              <a:t>vistas de rendimiento dinámico incluyen información sobre:</a:t>
            </a:r>
          </a:p>
          <a:p>
            <a:pPr marL="798513" lvl="3" indent="-285750">
              <a:buFont typeface="Arial" panose="020B0604020202020204" pitchFamily="34" charset="0"/>
              <a:buChar char="•"/>
            </a:pPr>
            <a:r>
              <a:rPr lang="es-MX" sz="1400" dirty="0" smtClean="0"/>
              <a:t>Sesiones</a:t>
            </a:r>
            <a:endParaRPr lang="es-MX" sz="1400" dirty="0"/>
          </a:p>
          <a:p>
            <a:pPr marL="798513" lvl="3" indent="-285750">
              <a:buFont typeface="Arial" panose="020B0604020202020204" pitchFamily="34" charset="0"/>
              <a:buChar char="•"/>
            </a:pPr>
            <a:r>
              <a:rPr lang="es-MX" sz="1400" dirty="0" smtClean="0"/>
              <a:t>Estados </a:t>
            </a:r>
            <a:r>
              <a:rPr lang="es-MX" sz="1400" dirty="0"/>
              <a:t>de archivo</a:t>
            </a:r>
          </a:p>
          <a:p>
            <a:pPr marL="798513" lvl="3" indent="-285750">
              <a:buFont typeface="Arial" panose="020B0604020202020204" pitchFamily="34" charset="0"/>
              <a:buChar char="•"/>
            </a:pPr>
            <a:r>
              <a:rPr lang="es-MX" sz="1400" dirty="0" smtClean="0"/>
              <a:t>Progreso </a:t>
            </a:r>
            <a:r>
              <a:rPr lang="es-MX" sz="1400" dirty="0"/>
              <a:t>de trabajos y tareas</a:t>
            </a:r>
          </a:p>
          <a:p>
            <a:pPr marL="798513" lvl="3" indent="-285750">
              <a:buFont typeface="Arial" panose="020B0604020202020204" pitchFamily="34" charset="0"/>
              <a:buChar char="•"/>
            </a:pPr>
            <a:r>
              <a:rPr lang="es-MX" sz="1400" dirty="0" smtClean="0"/>
              <a:t>Bloqueos</a:t>
            </a:r>
            <a:endParaRPr lang="es-MX" sz="1400" dirty="0"/>
          </a:p>
          <a:p>
            <a:pPr marL="798513" lvl="3" indent="-285750">
              <a:buFont typeface="Arial" panose="020B0604020202020204" pitchFamily="34" charset="0"/>
              <a:buChar char="•"/>
            </a:pPr>
            <a:r>
              <a:rPr lang="es-MX" sz="1400" dirty="0" smtClean="0"/>
              <a:t>Estado </a:t>
            </a:r>
            <a:r>
              <a:rPr lang="es-MX" sz="1400" dirty="0"/>
              <a:t>de copia de seguridad</a:t>
            </a:r>
          </a:p>
          <a:p>
            <a:pPr marL="798513" lvl="3" indent="-285750">
              <a:buFont typeface="Arial" panose="020B0604020202020204" pitchFamily="34" charset="0"/>
              <a:buChar char="•"/>
            </a:pPr>
            <a:r>
              <a:rPr lang="es-MX" sz="1400" dirty="0" smtClean="0"/>
              <a:t>Asignación </a:t>
            </a:r>
            <a:r>
              <a:rPr lang="es-MX" sz="1400" dirty="0"/>
              <a:t>y uso de la memoria</a:t>
            </a:r>
          </a:p>
          <a:p>
            <a:pPr marL="798513" lvl="3" indent="-285750">
              <a:buFont typeface="Arial" panose="020B0604020202020204" pitchFamily="34" charset="0"/>
              <a:buChar char="•"/>
            </a:pPr>
            <a:r>
              <a:rPr lang="es-MX" sz="1400" dirty="0" smtClean="0"/>
              <a:t>Parámetros </a:t>
            </a:r>
            <a:r>
              <a:rPr lang="es-MX" sz="1400" dirty="0"/>
              <a:t>del sistema y de sesión</a:t>
            </a:r>
          </a:p>
          <a:p>
            <a:pPr marL="798513" lvl="3" indent="-285750">
              <a:buFont typeface="Arial" panose="020B0604020202020204" pitchFamily="34" charset="0"/>
              <a:buChar char="•"/>
            </a:pPr>
            <a:r>
              <a:rPr lang="es-MX" sz="1400" dirty="0" smtClean="0"/>
              <a:t>Ejecución </a:t>
            </a:r>
            <a:r>
              <a:rPr lang="es-MX" sz="1400" dirty="0"/>
              <a:t>de SQL</a:t>
            </a:r>
          </a:p>
          <a:p>
            <a:pPr marL="798513" lvl="3" indent="-285750">
              <a:buFont typeface="Arial" panose="020B0604020202020204" pitchFamily="34" charset="0"/>
              <a:buChar char="•"/>
            </a:pPr>
            <a:r>
              <a:rPr lang="es-MX" sz="1400" dirty="0" smtClean="0"/>
              <a:t>Estadísticas </a:t>
            </a:r>
            <a:r>
              <a:rPr lang="es-MX" sz="1400" dirty="0"/>
              <a:t>y métricas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0748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4911" y="627960"/>
            <a:ext cx="8251634" cy="396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 dirty="0"/>
              <a:t>Vistas de Rendimiento </a:t>
            </a:r>
            <a:r>
              <a:rPr lang="es-MX" sz="2000" b="1" dirty="0" smtClean="0"/>
              <a:t>Dinámico(2/2</a:t>
            </a:r>
            <a:r>
              <a:rPr lang="es-MX" sz="2000" b="1" dirty="0"/>
              <a:t>)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94911" y="1132259"/>
            <a:ext cx="7976213" cy="33711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lvl="1"/>
            <a:r>
              <a:rPr lang="es-MX" sz="1400" dirty="0" smtClean="0"/>
              <a:t>Las estructuras </a:t>
            </a:r>
            <a:r>
              <a:rPr lang="es-MX" sz="1400" b="1" dirty="0"/>
              <a:t>DICT</a:t>
            </a:r>
            <a:r>
              <a:rPr lang="es-MX" sz="1400" dirty="0"/>
              <a:t> y </a:t>
            </a:r>
            <a:r>
              <a:rPr lang="es-MX" sz="1400" b="1" dirty="0"/>
              <a:t>DICT_COLUMNS</a:t>
            </a:r>
            <a:r>
              <a:rPr lang="es-MX" sz="1400" dirty="0"/>
              <a:t> </a:t>
            </a:r>
            <a:r>
              <a:rPr lang="es-MX" sz="1400" dirty="0" smtClean="0"/>
              <a:t>contienen </a:t>
            </a:r>
            <a:r>
              <a:rPr lang="es-MX" sz="1400" dirty="0"/>
              <a:t>los </a:t>
            </a:r>
            <a:r>
              <a:rPr lang="es-MX" sz="1400" dirty="0" smtClean="0"/>
              <a:t>nombres de las vistas de </a:t>
            </a:r>
          </a:p>
          <a:p>
            <a:pPr lvl="1"/>
            <a:r>
              <a:rPr lang="es-MX" sz="1400" dirty="0" smtClean="0"/>
              <a:t>rendimiento dinámico. Las </a:t>
            </a:r>
            <a:r>
              <a:rPr lang="es-MX" sz="1400" dirty="0"/>
              <a:t>vistas de rendimiento </a:t>
            </a:r>
            <a:r>
              <a:rPr lang="es-MX" sz="1400" dirty="0" smtClean="0"/>
              <a:t>dinámico, con el prefijo </a:t>
            </a:r>
            <a:r>
              <a:rPr lang="es-MX" sz="1400" dirty="0"/>
              <a:t>'v</a:t>
            </a:r>
            <a:r>
              <a:rPr lang="es-MX" sz="1400" dirty="0" smtClean="0"/>
              <a:t>$', son </a:t>
            </a:r>
            <a:r>
              <a:rPr lang="es-MX" sz="1400" dirty="0"/>
              <a:t>más de </a:t>
            </a:r>
            <a:r>
              <a:rPr lang="es-MX" sz="1400" dirty="0" smtClean="0"/>
              <a:t>590.</a:t>
            </a:r>
          </a:p>
          <a:p>
            <a:pPr lvl="1"/>
            <a:endParaRPr lang="es-MX" sz="1200" dirty="0" smtClean="0">
              <a:latin typeface="Consolas" panose="020B0609020204030204" pitchFamily="49" charset="0"/>
            </a:endParaRPr>
          </a:p>
          <a:p>
            <a:pPr lvl="1"/>
            <a:r>
              <a:rPr lang="es-MX" sz="1200" dirty="0" smtClean="0">
                <a:latin typeface="Consolas" panose="020B0609020204030204" pitchFamily="49" charset="0"/>
              </a:rPr>
              <a:t>$ </a:t>
            </a:r>
            <a:r>
              <a:rPr lang="es-MX" sz="1200" dirty="0" err="1" smtClean="0">
                <a:latin typeface="Consolas" panose="020B0609020204030204" pitchFamily="49" charset="0"/>
              </a:rPr>
              <a:t>select</a:t>
            </a:r>
            <a:r>
              <a:rPr lang="es-MX" sz="1200" dirty="0" smtClean="0">
                <a:latin typeface="Consolas" panose="020B0609020204030204" pitchFamily="49" charset="0"/>
              </a:rPr>
              <a:t> </a:t>
            </a:r>
            <a:r>
              <a:rPr lang="es-MX" sz="1200" dirty="0">
                <a:latin typeface="Consolas" panose="020B0609020204030204" pitchFamily="49" charset="0"/>
              </a:rPr>
              <a:t>TABLE_NAME, COMMENTS </a:t>
            </a:r>
            <a:r>
              <a:rPr lang="es-MX" sz="1200" dirty="0" err="1">
                <a:latin typeface="Consolas" panose="020B0609020204030204" pitchFamily="49" charset="0"/>
              </a:rPr>
              <a:t>from</a:t>
            </a:r>
            <a:r>
              <a:rPr lang="es-MX" sz="1200" dirty="0">
                <a:latin typeface="Consolas" panose="020B0609020204030204" pitchFamily="49" charset="0"/>
              </a:rPr>
              <a:t> DICT</a:t>
            </a:r>
            <a:r>
              <a:rPr lang="es-MX" sz="1200" dirty="0" smtClean="0">
                <a:latin typeface="Consolas" panose="020B0609020204030204" pitchFamily="49" charset="0"/>
              </a:rPr>
              <a:t>;</a:t>
            </a:r>
            <a:endParaRPr lang="es-MX" sz="1200" dirty="0">
              <a:latin typeface="Consolas" panose="020B0609020204030204" pitchFamily="49" charset="0"/>
            </a:endParaRPr>
          </a:p>
          <a:p>
            <a:pPr lvl="1"/>
            <a:r>
              <a:rPr lang="es-MX" sz="1200" dirty="0" smtClean="0">
                <a:latin typeface="Consolas" panose="020B0609020204030204" pitchFamily="49" charset="0"/>
              </a:rPr>
              <a:t>$ </a:t>
            </a:r>
            <a:r>
              <a:rPr lang="es-MX" sz="1200" dirty="0" err="1" smtClean="0">
                <a:latin typeface="Consolas" panose="020B0609020204030204" pitchFamily="49" charset="0"/>
              </a:rPr>
              <a:t>select</a:t>
            </a:r>
            <a:r>
              <a:rPr lang="es-MX" sz="1200" dirty="0" smtClean="0">
                <a:latin typeface="Consolas" panose="020B0609020204030204" pitchFamily="49" charset="0"/>
              </a:rPr>
              <a:t> </a:t>
            </a:r>
            <a:r>
              <a:rPr lang="es-MX" sz="1200" dirty="0">
                <a:latin typeface="Consolas" panose="020B0609020204030204" pitchFamily="49" charset="0"/>
              </a:rPr>
              <a:t>TABLE_NAME, COLUMN_NAME, COMMENTS </a:t>
            </a:r>
            <a:r>
              <a:rPr lang="es-MX" sz="1200" dirty="0" err="1">
                <a:latin typeface="Consolas" panose="020B0609020204030204" pitchFamily="49" charset="0"/>
              </a:rPr>
              <a:t>from</a:t>
            </a:r>
            <a:r>
              <a:rPr lang="es-MX" sz="1200" dirty="0">
                <a:latin typeface="Consolas" panose="020B0609020204030204" pitchFamily="49" charset="0"/>
              </a:rPr>
              <a:t> DICT_COLUMNS</a:t>
            </a:r>
            <a:r>
              <a:rPr lang="es-MX" sz="1200" dirty="0" smtClean="0">
                <a:latin typeface="Consolas" panose="020B0609020204030204" pitchFamily="49" charset="0"/>
              </a:rPr>
              <a:t>;</a:t>
            </a:r>
            <a:r>
              <a:rPr lang="es-MX" sz="1200" dirty="0">
                <a:latin typeface="Consolas" panose="020B0609020204030204" pitchFamily="49" charset="0"/>
              </a:rPr>
              <a:t>				</a:t>
            </a:r>
          </a:p>
          <a:p>
            <a:pPr lvl="1"/>
            <a:r>
              <a:rPr lang="es-MX" sz="1200" dirty="0" smtClean="0">
                <a:latin typeface="Consolas" panose="020B0609020204030204" pitchFamily="49" charset="0"/>
              </a:rPr>
              <a:t>$ </a:t>
            </a:r>
            <a:r>
              <a:rPr lang="es-MX" sz="1200" dirty="0" err="1" smtClean="0">
                <a:latin typeface="Consolas" panose="020B0609020204030204" pitchFamily="49" charset="0"/>
              </a:rPr>
              <a:t>select</a:t>
            </a:r>
            <a:r>
              <a:rPr lang="es-MX" sz="1200" dirty="0" smtClean="0">
                <a:latin typeface="Consolas" panose="020B0609020204030204" pitchFamily="49" charset="0"/>
              </a:rPr>
              <a:t> </a:t>
            </a:r>
            <a:r>
              <a:rPr lang="es-MX" sz="1200" dirty="0" err="1">
                <a:latin typeface="Consolas" panose="020B0609020204030204" pitchFamily="49" charset="0"/>
              </a:rPr>
              <a:t>d.TABLE_NAME</a:t>
            </a:r>
            <a:r>
              <a:rPr lang="es-MX" sz="1200" dirty="0">
                <a:latin typeface="Consolas" panose="020B0609020204030204" pitchFamily="49" charset="0"/>
              </a:rPr>
              <a:t>, </a:t>
            </a:r>
            <a:r>
              <a:rPr lang="es-MX" sz="1200" dirty="0" err="1">
                <a:latin typeface="Consolas" panose="020B0609020204030204" pitchFamily="49" charset="0"/>
              </a:rPr>
              <a:t>dc.COLUMN_NAME</a:t>
            </a:r>
            <a:r>
              <a:rPr lang="es-MX" sz="1200" dirty="0">
                <a:latin typeface="Consolas" panose="020B0609020204030204" pitchFamily="49" charset="0"/>
              </a:rPr>
              <a:t>, </a:t>
            </a:r>
            <a:r>
              <a:rPr lang="es-MX" sz="1200" dirty="0" err="1">
                <a:latin typeface="Consolas" panose="020B0609020204030204" pitchFamily="49" charset="0"/>
              </a:rPr>
              <a:t>dc.COMMENTS</a:t>
            </a:r>
            <a:r>
              <a:rPr lang="es-MX" sz="1200" dirty="0">
                <a:latin typeface="Consolas" panose="020B0609020204030204" pitchFamily="49" charset="0"/>
              </a:rPr>
              <a:t> </a:t>
            </a:r>
            <a:r>
              <a:rPr lang="es-MX" sz="1200" dirty="0" err="1">
                <a:latin typeface="Consolas" panose="020B0609020204030204" pitchFamily="49" charset="0"/>
              </a:rPr>
              <a:t>from</a:t>
            </a:r>
            <a:r>
              <a:rPr lang="es-MX" sz="1200" dirty="0">
                <a:latin typeface="Consolas" panose="020B0609020204030204" pitchFamily="49" charset="0"/>
              </a:rPr>
              <a:t> DICT d </a:t>
            </a:r>
          </a:p>
          <a:p>
            <a:pPr lvl="1"/>
            <a:r>
              <a:rPr lang="es-MX" sz="1200" dirty="0" err="1" smtClean="0">
                <a:latin typeface="Consolas" panose="020B0609020204030204" pitchFamily="49" charset="0"/>
              </a:rPr>
              <a:t>join</a:t>
            </a:r>
            <a:r>
              <a:rPr lang="es-MX" sz="1200" dirty="0" smtClean="0">
                <a:latin typeface="Consolas" panose="020B0609020204030204" pitchFamily="49" charset="0"/>
              </a:rPr>
              <a:t> </a:t>
            </a:r>
            <a:r>
              <a:rPr lang="es-MX" sz="1200" dirty="0">
                <a:latin typeface="Consolas" panose="020B0609020204030204" pitchFamily="49" charset="0"/>
              </a:rPr>
              <a:t>DICT_COLUMNS dc  </a:t>
            </a:r>
            <a:r>
              <a:rPr lang="es-MX" sz="1200" dirty="0" err="1">
                <a:latin typeface="Consolas" panose="020B0609020204030204" pitchFamily="49" charset="0"/>
              </a:rPr>
              <a:t>on</a:t>
            </a:r>
            <a:r>
              <a:rPr lang="es-MX" sz="1200" dirty="0">
                <a:latin typeface="Consolas" panose="020B0609020204030204" pitchFamily="49" charset="0"/>
              </a:rPr>
              <a:t> </a:t>
            </a:r>
            <a:r>
              <a:rPr lang="es-MX" sz="1200" dirty="0" err="1">
                <a:latin typeface="Consolas" panose="020B0609020204030204" pitchFamily="49" charset="0"/>
              </a:rPr>
              <a:t>d.TABLE_NAME</a:t>
            </a:r>
            <a:r>
              <a:rPr lang="es-MX" sz="1200" dirty="0">
                <a:latin typeface="Consolas" panose="020B0609020204030204" pitchFamily="49" charset="0"/>
              </a:rPr>
              <a:t> = </a:t>
            </a:r>
            <a:r>
              <a:rPr lang="es-MX" sz="1200" dirty="0" err="1">
                <a:latin typeface="Consolas" panose="020B0609020204030204" pitchFamily="49" charset="0"/>
              </a:rPr>
              <a:t>dc.TABLE_NAME</a:t>
            </a:r>
            <a:r>
              <a:rPr lang="es-MX" sz="1200" dirty="0">
                <a:latin typeface="Consolas" panose="020B0609020204030204" pitchFamily="49" charset="0"/>
              </a:rPr>
              <a:t> </a:t>
            </a:r>
            <a:endParaRPr lang="es-MX" sz="1200" dirty="0" smtClean="0">
              <a:latin typeface="Consolas" panose="020B0609020204030204" pitchFamily="49" charset="0"/>
            </a:endParaRPr>
          </a:p>
          <a:p>
            <a:pPr lvl="1"/>
            <a:r>
              <a:rPr lang="es-MX" sz="1200" dirty="0" err="1" smtClean="0">
                <a:latin typeface="Consolas" panose="020B0609020204030204" pitchFamily="49" charset="0"/>
              </a:rPr>
              <a:t>where</a:t>
            </a:r>
            <a:r>
              <a:rPr lang="es-MX" sz="1200" dirty="0" smtClean="0">
                <a:latin typeface="Consolas" panose="020B0609020204030204" pitchFamily="49" charset="0"/>
              </a:rPr>
              <a:t> </a:t>
            </a:r>
            <a:r>
              <a:rPr lang="es-MX" sz="1200" dirty="0" err="1">
                <a:latin typeface="Consolas" panose="020B0609020204030204" pitchFamily="49" charset="0"/>
              </a:rPr>
              <a:t>d.TABLE_NAME</a:t>
            </a:r>
            <a:r>
              <a:rPr lang="es-MX" sz="1200" dirty="0">
                <a:latin typeface="Consolas" panose="020B0609020204030204" pitchFamily="49" charset="0"/>
              </a:rPr>
              <a:t> = 'V$SQL';</a:t>
            </a:r>
          </a:p>
          <a:p>
            <a:pPr lvl="1"/>
            <a:r>
              <a:rPr lang="es-MX" sz="1200" dirty="0">
                <a:latin typeface="Consolas" panose="020B0609020204030204" pitchFamily="49" charset="0"/>
              </a:rPr>
              <a:t>	</a:t>
            </a:r>
          </a:p>
          <a:p>
            <a:pPr lvl="1"/>
            <a:r>
              <a:rPr lang="es-MX" sz="1200" dirty="0" smtClean="0">
                <a:latin typeface="Consolas" panose="020B0609020204030204" pitchFamily="49" charset="0"/>
              </a:rPr>
              <a:t>$ SELECT </a:t>
            </a:r>
            <a:r>
              <a:rPr lang="es-MX" sz="1200" dirty="0" err="1">
                <a:latin typeface="Consolas" panose="020B0609020204030204" pitchFamily="49" charset="0"/>
              </a:rPr>
              <a:t>sql_text</a:t>
            </a:r>
            <a:r>
              <a:rPr lang="es-MX" sz="1200" dirty="0">
                <a:latin typeface="Consolas" panose="020B0609020204030204" pitchFamily="49" charset="0"/>
              </a:rPr>
              <a:t>, </a:t>
            </a:r>
            <a:r>
              <a:rPr lang="es-MX" sz="1200" dirty="0" err="1">
                <a:latin typeface="Consolas" panose="020B0609020204030204" pitchFamily="49" charset="0"/>
              </a:rPr>
              <a:t>executions</a:t>
            </a:r>
            <a:r>
              <a:rPr lang="es-MX" sz="1200" dirty="0">
                <a:latin typeface="Consolas" panose="020B0609020204030204" pitchFamily="49" charset="0"/>
              </a:rPr>
              <a:t> FROM </a:t>
            </a:r>
            <a:r>
              <a:rPr lang="es-MX" sz="1200" dirty="0" err="1">
                <a:latin typeface="Consolas" panose="020B0609020204030204" pitchFamily="49" charset="0"/>
              </a:rPr>
              <a:t>v$sql</a:t>
            </a:r>
            <a:r>
              <a:rPr lang="es-MX" sz="1200" dirty="0">
                <a:latin typeface="Consolas" panose="020B0609020204030204" pitchFamily="49" charset="0"/>
              </a:rPr>
              <a:t> WHERE </a:t>
            </a:r>
            <a:r>
              <a:rPr lang="es-MX" sz="1200" dirty="0" err="1">
                <a:latin typeface="Consolas" panose="020B0609020204030204" pitchFamily="49" charset="0"/>
              </a:rPr>
              <a:t>cpu_time</a:t>
            </a:r>
            <a:r>
              <a:rPr lang="es-MX" sz="1200" dirty="0">
                <a:latin typeface="Consolas" panose="020B0609020204030204" pitchFamily="49" charset="0"/>
              </a:rPr>
              <a:t> &gt; 200000</a:t>
            </a:r>
            <a:r>
              <a:rPr lang="es-MX" sz="1200" dirty="0" smtClean="0">
                <a:latin typeface="Consolas" panose="020B0609020204030204" pitchFamily="49" charset="0"/>
              </a:rPr>
              <a:t>;</a:t>
            </a:r>
            <a:endParaRPr lang="es-MX" sz="1200" dirty="0">
              <a:latin typeface="Consolas" panose="020B0609020204030204" pitchFamily="49" charset="0"/>
            </a:endParaRPr>
          </a:p>
          <a:p>
            <a:pPr lvl="1"/>
            <a:r>
              <a:rPr lang="es-MX" sz="1200" dirty="0" smtClean="0">
                <a:latin typeface="Consolas" panose="020B0609020204030204" pitchFamily="49" charset="0"/>
              </a:rPr>
              <a:t>$ SELECT </a:t>
            </a:r>
            <a:r>
              <a:rPr lang="es-MX" sz="1200" dirty="0">
                <a:latin typeface="Consolas" panose="020B0609020204030204" pitchFamily="49" charset="0"/>
              </a:rPr>
              <a:t>* FROM </a:t>
            </a:r>
            <a:r>
              <a:rPr lang="es-MX" sz="1200" dirty="0" err="1">
                <a:latin typeface="Consolas" panose="020B0609020204030204" pitchFamily="49" charset="0"/>
              </a:rPr>
              <a:t>v$session</a:t>
            </a:r>
            <a:r>
              <a:rPr lang="es-MX" sz="1200" dirty="0">
                <a:latin typeface="Consolas" panose="020B0609020204030204" pitchFamily="49" charset="0"/>
              </a:rPr>
              <a:t> WHERE machine ='EDRSR9P1' and </a:t>
            </a:r>
            <a:r>
              <a:rPr lang="es-MX" sz="1200" dirty="0" err="1">
                <a:latin typeface="Consolas" panose="020B0609020204030204" pitchFamily="49" charset="0"/>
              </a:rPr>
              <a:t>logon_time</a:t>
            </a:r>
            <a:r>
              <a:rPr lang="es-MX" sz="1200" dirty="0">
                <a:latin typeface="Consolas" panose="020B0609020204030204" pitchFamily="49" charset="0"/>
              </a:rPr>
              <a:t> &gt; SYSDATE - 1</a:t>
            </a:r>
            <a:r>
              <a:rPr lang="es-MX" sz="1200" dirty="0" smtClean="0">
                <a:latin typeface="Consolas" panose="020B0609020204030204" pitchFamily="49" charset="0"/>
              </a:rPr>
              <a:t>;</a:t>
            </a:r>
            <a:endParaRPr lang="es-MX" sz="1200" dirty="0">
              <a:latin typeface="Consolas" panose="020B0609020204030204" pitchFamily="49" charset="0"/>
            </a:endParaRPr>
          </a:p>
          <a:p>
            <a:pPr lvl="1"/>
            <a:r>
              <a:rPr lang="es-MX" sz="1200" dirty="0" smtClean="0">
                <a:latin typeface="Consolas" panose="020B0609020204030204" pitchFamily="49" charset="0"/>
              </a:rPr>
              <a:t>$ SELECT </a:t>
            </a:r>
            <a:r>
              <a:rPr lang="es-MX" sz="1200" dirty="0" err="1">
                <a:latin typeface="Consolas" panose="020B0609020204030204" pitchFamily="49" charset="0"/>
              </a:rPr>
              <a:t>sid</a:t>
            </a:r>
            <a:r>
              <a:rPr lang="es-MX" sz="1200" dirty="0">
                <a:latin typeface="Consolas" panose="020B0609020204030204" pitchFamily="49" charset="0"/>
              </a:rPr>
              <a:t>, </a:t>
            </a:r>
            <a:r>
              <a:rPr lang="es-MX" sz="1200" dirty="0" err="1">
                <a:latin typeface="Consolas" panose="020B0609020204030204" pitchFamily="49" charset="0"/>
              </a:rPr>
              <a:t>ctime</a:t>
            </a:r>
            <a:r>
              <a:rPr lang="es-MX" sz="1200" dirty="0">
                <a:latin typeface="Consolas" panose="020B0609020204030204" pitchFamily="49" charset="0"/>
              </a:rPr>
              <a:t> FROM </a:t>
            </a:r>
            <a:r>
              <a:rPr lang="es-MX" sz="1200" dirty="0" err="1">
                <a:latin typeface="Consolas" panose="020B0609020204030204" pitchFamily="49" charset="0"/>
              </a:rPr>
              <a:t>v$lock</a:t>
            </a:r>
            <a:r>
              <a:rPr lang="es-MX" sz="1200" dirty="0">
                <a:latin typeface="Consolas" panose="020B0609020204030204" pitchFamily="49" charset="0"/>
              </a:rPr>
              <a:t> WHERE block &gt; 0;</a:t>
            </a:r>
            <a:endParaRPr lang="en-US" sz="12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2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4911" y="627960"/>
            <a:ext cx="8251634" cy="396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 dirty="0" smtClean="0"/>
              <a:t>Sentencia para Administración de Base de Datos</a:t>
            </a:r>
            <a:endParaRPr lang="es-MX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94911" y="1132259"/>
            <a:ext cx="7976213" cy="33711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lvl="1"/>
            <a:r>
              <a:rPr lang="en-US" sz="1200" dirty="0">
                <a:latin typeface="Consolas" panose="020B0609020204030204" pitchFamily="49" charset="0"/>
              </a:rPr>
              <a:t>-- </a:t>
            </a:r>
            <a:r>
              <a:rPr lang="en-US" sz="1200" dirty="0" err="1">
                <a:latin typeface="Consolas" panose="020B0609020204030204" pitchFamily="49" charset="0"/>
              </a:rPr>
              <a:t>Obtener</a:t>
            </a:r>
            <a:r>
              <a:rPr lang="en-US" sz="1200" dirty="0">
                <a:latin typeface="Consolas" panose="020B0609020204030204" pitchFamily="49" charset="0"/>
              </a:rPr>
              <a:t> el </a:t>
            </a:r>
            <a:r>
              <a:rPr lang="en-US" sz="1200" dirty="0" err="1">
                <a:latin typeface="Consolas" panose="020B0609020204030204" pitchFamily="49" charset="0"/>
              </a:rPr>
              <a:t>usuario</a:t>
            </a:r>
            <a:r>
              <a:rPr lang="en-US" sz="1200" dirty="0">
                <a:latin typeface="Consolas" panose="020B0609020204030204" pitchFamily="49" charset="0"/>
              </a:rPr>
              <a:t> actual</a:t>
            </a:r>
          </a:p>
          <a:p>
            <a:pPr lvl="1"/>
            <a:r>
              <a:rPr lang="en-US" sz="1200" dirty="0" smtClean="0">
                <a:latin typeface="Consolas" panose="020B0609020204030204" pitchFamily="49" charset="0"/>
              </a:rPr>
              <a:t>$ select </a:t>
            </a:r>
            <a:r>
              <a:rPr lang="en-US" sz="1200" dirty="0">
                <a:latin typeface="Consolas" panose="020B0609020204030204" pitchFamily="49" charset="0"/>
              </a:rPr>
              <a:t>user from dual;</a:t>
            </a:r>
          </a:p>
          <a:p>
            <a:pPr lvl="1"/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-- </a:t>
            </a:r>
            <a:r>
              <a:rPr lang="en-US" sz="1200" dirty="0" err="1">
                <a:latin typeface="Consolas" panose="020B0609020204030204" pitchFamily="49" charset="0"/>
              </a:rPr>
              <a:t>Nombre</a:t>
            </a:r>
            <a:r>
              <a:rPr lang="en-US" sz="1200" dirty="0">
                <a:latin typeface="Consolas" panose="020B0609020204030204" pitchFamily="49" charset="0"/>
              </a:rPr>
              <a:t> de la </a:t>
            </a:r>
            <a:r>
              <a:rPr lang="en-US" sz="1200" dirty="0" err="1">
                <a:latin typeface="Consolas" panose="020B0609020204030204" pitchFamily="49" charset="0"/>
              </a:rPr>
              <a:t>instancia</a:t>
            </a:r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 smtClean="0">
                <a:latin typeface="Consolas" panose="020B0609020204030204" pitchFamily="49" charset="0"/>
              </a:rPr>
              <a:t>$ select </a:t>
            </a:r>
            <a:r>
              <a:rPr lang="en-US" sz="1200" dirty="0" err="1">
                <a:latin typeface="Consolas" panose="020B0609020204030204" pitchFamily="49" charset="0"/>
              </a:rPr>
              <a:t>sys_context</a:t>
            </a:r>
            <a:r>
              <a:rPr lang="en-US" sz="1200" dirty="0">
                <a:latin typeface="Consolas" panose="020B0609020204030204" pitchFamily="49" charset="0"/>
              </a:rPr>
              <a:t>('</a:t>
            </a:r>
            <a:r>
              <a:rPr lang="en-US" sz="1200" dirty="0" err="1">
                <a:latin typeface="Consolas" panose="020B0609020204030204" pitchFamily="49" charset="0"/>
              </a:rPr>
              <a:t>userenv</a:t>
            </a:r>
            <a:r>
              <a:rPr lang="en-US" sz="1200" dirty="0">
                <a:latin typeface="Consolas" panose="020B0609020204030204" pitchFamily="49" charset="0"/>
              </a:rPr>
              <a:t>','</a:t>
            </a:r>
            <a:r>
              <a:rPr lang="en-US" sz="1200" dirty="0" err="1">
                <a:latin typeface="Consolas" panose="020B0609020204030204" pitchFamily="49" charset="0"/>
              </a:rPr>
              <a:t>instance_name</a:t>
            </a:r>
            <a:r>
              <a:rPr lang="en-US" sz="1200" dirty="0">
                <a:latin typeface="Consolas" panose="020B0609020204030204" pitchFamily="49" charset="0"/>
              </a:rPr>
              <a:t>') from dual;</a:t>
            </a:r>
          </a:p>
          <a:p>
            <a:pPr lvl="1"/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-- </a:t>
            </a:r>
            <a:r>
              <a:rPr lang="en-US" sz="1200" dirty="0" err="1">
                <a:latin typeface="Consolas" panose="020B0609020204030204" pitchFamily="49" charset="0"/>
              </a:rPr>
              <a:t>Obtener</a:t>
            </a:r>
            <a:r>
              <a:rPr lang="en-US" sz="1200" dirty="0">
                <a:latin typeface="Consolas" panose="020B0609020204030204" pitchFamily="49" charset="0"/>
              </a:rPr>
              <a:t> el SID</a:t>
            </a:r>
          </a:p>
          <a:p>
            <a:pPr lvl="1"/>
            <a:r>
              <a:rPr lang="en-US" sz="1200" dirty="0" smtClean="0">
                <a:latin typeface="Consolas" panose="020B0609020204030204" pitchFamily="49" charset="0"/>
              </a:rPr>
              <a:t>$ SELECT </a:t>
            </a:r>
            <a:r>
              <a:rPr lang="en-US" sz="1200" dirty="0" err="1">
                <a:latin typeface="Consolas" panose="020B0609020204030204" pitchFamily="49" charset="0"/>
              </a:rPr>
              <a:t>sys_context</a:t>
            </a:r>
            <a:r>
              <a:rPr lang="en-US" sz="1200" dirty="0">
                <a:latin typeface="Consolas" panose="020B0609020204030204" pitchFamily="49" charset="0"/>
              </a:rPr>
              <a:t>('USERENV', 'SID') FROM DUAL;</a:t>
            </a:r>
          </a:p>
          <a:p>
            <a:pPr lvl="1"/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-- Query para </a:t>
            </a:r>
            <a:r>
              <a:rPr lang="en-US" sz="1200" dirty="0" err="1">
                <a:latin typeface="Consolas" panose="020B0609020204030204" pitchFamily="49" charset="0"/>
              </a:rPr>
              <a:t>buscar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bloqueos</a:t>
            </a:r>
            <a:r>
              <a:rPr lang="en-US" sz="1200" dirty="0">
                <a:latin typeface="Consolas" panose="020B0609020204030204" pitchFamily="49" charset="0"/>
              </a:rPr>
              <a:t> de </a:t>
            </a:r>
            <a:r>
              <a:rPr lang="en-US" sz="1200" dirty="0" err="1">
                <a:latin typeface="Consolas" panose="020B0609020204030204" pitchFamily="49" charset="0"/>
              </a:rPr>
              <a:t>tablas</a:t>
            </a:r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 smtClean="0">
                <a:latin typeface="Consolas" panose="020B0609020204030204" pitchFamily="49" charset="0"/>
              </a:rPr>
              <a:t>$ select </a:t>
            </a:r>
            <a:r>
              <a:rPr lang="en-US" sz="1200" dirty="0">
                <a:latin typeface="Consolas" panose="020B0609020204030204" pitchFamily="49" charset="0"/>
              </a:rPr>
              <a:t>SID,SERIAL# USERNAME from </a:t>
            </a:r>
            <a:r>
              <a:rPr lang="en-US" sz="1200" dirty="0" err="1">
                <a:latin typeface="Consolas" panose="020B0609020204030204" pitchFamily="49" charset="0"/>
              </a:rPr>
              <a:t>v$SESSION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where </a:t>
            </a:r>
            <a:r>
              <a:rPr lang="en-US" sz="1200" dirty="0">
                <a:latin typeface="Consolas" panose="020B0609020204030204" pitchFamily="49" charset="0"/>
              </a:rPr>
              <a:t>SID in (select BLOCKING_SESSION FROM </a:t>
            </a:r>
            <a:r>
              <a:rPr lang="en-US" sz="1200" dirty="0" err="1">
                <a:latin typeface="Consolas" panose="020B0609020204030204" pitchFamily="49" charset="0"/>
              </a:rPr>
              <a:t>v$SESSION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 lvl="1"/>
            <a:endParaRPr lang="en-US" sz="1200" dirty="0" smtClean="0"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-- </a:t>
            </a:r>
            <a:r>
              <a:rPr lang="en-US" sz="1200" dirty="0" err="1">
                <a:latin typeface="Consolas" panose="020B0609020204030204" pitchFamily="49" charset="0"/>
              </a:rPr>
              <a:t>Matar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una</a:t>
            </a:r>
            <a:r>
              <a:rPr lang="en-US" sz="1200" dirty="0">
                <a:latin typeface="Consolas" panose="020B0609020204030204" pitchFamily="49" charset="0"/>
              </a:rPr>
              <a:t> session </a:t>
            </a:r>
            <a:r>
              <a:rPr lang="en-US" sz="1200" dirty="0" err="1">
                <a:latin typeface="Consolas" panose="020B0609020204030204" pitchFamily="49" charset="0"/>
              </a:rPr>
              <a:t>desde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consola</a:t>
            </a:r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 smtClean="0">
                <a:latin typeface="Consolas" panose="020B0609020204030204" pitchFamily="49" charset="0"/>
              </a:rPr>
              <a:t>$ ALTER </a:t>
            </a:r>
            <a:r>
              <a:rPr lang="en-US" sz="1200" dirty="0">
                <a:latin typeface="Consolas" panose="020B0609020204030204" pitchFamily="49" charset="0"/>
              </a:rPr>
              <a:t>SYSTEM KILL SESSION </a:t>
            </a:r>
            <a:r>
              <a:rPr lang="en-US" sz="1200" dirty="0" smtClean="0">
                <a:latin typeface="Consolas" panose="020B0609020204030204" pitchFamily="49" charset="0"/>
              </a:rPr>
              <a:t>‘{</a:t>
            </a:r>
            <a:r>
              <a:rPr lang="en-US" sz="1200" dirty="0" err="1" smtClean="0">
                <a:latin typeface="Consolas" panose="020B0609020204030204" pitchFamily="49" charset="0"/>
              </a:rPr>
              <a:t>sid</a:t>
            </a:r>
            <a:r>
              <a:rPr lang="en-US" sz="1200" dirty="0" smtClean="0">
                <a:latin typeface="Consolas" panose="020B0609020204030204" pitchFamily="49" charset="0"/>
              </a:rPr>
              <a:t>},{serial#}';</a:t>
            </a:r>
            <a:endParaRPr lang="en-US" sz="1200" dirty="0">
              <a:latin typeface="Consolas" panose="020B0609020204030204" pitchFamily="49" charset="0"/>
            </a:endParaRPr>
          </a:p>
          <a:p>
            <a:pPr lvl="1"/>
            <a:endParaRPr lang="en-US" sz="12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91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45754" y="1112703"/>
            <a:ext cx="7028762" cy="214828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es-MX" sz="3600" b="1" dirty="0" smtClean="0">
                <a:latin typeface="Consolas" panose="020B0609020204030204" pitchFamily="49" charset="0"/>
              </a:rPr>
              <a:t>Instalación, </a:t>
            </a:r>
            <a:r>
              <a:rPr lang="es-MX" sz="3600" b="1" dirty="0">
                <a:latin typeface="Consolas" panose="020B0609020204030204" pitchFamily="49" charset="0"/>
              </a:rPr>
              <a:t>configuración y administración de Base datos Oracle</a:t>
            </a:r>
            <a:endParaRPr lang="es-MX" sz="3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43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4911" y="627960"/>
            <a:ext cx="8251634" cy="396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 dirty="0"/>
              <a:t>Administración de la Seguridad del Usuario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94911" y="1132259"/>
            <a:ext cx="7976213" cy="33711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lvl="1"/>
            <a:r>
              <a:rPr lang="es-MX" sz="1400" dirty="0"/>
              <a:t>Cada cuenta de usuario de base de datos tiene lo siguiente:</a:t>
            </a:r>
          </a:p>
          <a:p>
            <a:pPr marL="627063" lvl="2" indent="-285750">
              <a:buFont typeface="Arial" panose="020B0604020202020204" pitchFamily="34" charset="0"/>
              <a:buChar char="•"/>
            </a:pPr>
            <a:r>
              <a:rPr lang="es-MX" sz="1400" dirty="0"/>
              <a:t>Nombre de usuario único</a:t>
            </a:r>
          </a:p>
          <a:p>
            <a:pPr marL="627063" lvl="2" indent="-285750">
              <a:buFont typeface="Arial" panose="020B0604020202020204" pitchFamily="34" charset="0"/>
              <a:buChar char="•"/>
            </a:pPr>
            <a:r>
              <a:rPr lang="es-MX" sz="1400" dirty="0"/>
              <a:t>Método de autenticación</a:t>
            </a:r>
          </a:p>
          <a:p>
            <a:pPr marL="627063" lvl="2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Tablespace</a:t>
            </a:r>
            <a:r>
              <a:rPr lang="es-MX" sz="1400" dirty="0"/>
              <a:t> por defecto</a:t>
            </a:r>
          </a:p>
          <a:p>
            <a:pPr marL="627063" lvl="2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Tablespace</a:t>
            </a:r>
            <a:r>
              <a:rPr lang="es-MX" sz="1400" dirty="0"/>
              <a:t> temporal</a:t>
            </a:r>
          </a:p>
          <a:p>
            <a:pPr marL="627063" lvl="2" indent="-285750">
              <a:buFont typeface="Arial" panose="020B0604020202020204" pitchFamily="34" charset="0"/>
              <a:buChar char="•"/>
            </a:pPr>
            <a:r>
              <a:rPr lang="es-MX" sz="1400" dirty="0"/>
              <a:t>Perfil de usuario</a:t>
            </a:r>
          </a:p>
          <a:p>
            <a:pPr marL="627063" lvl="2" indent="-285750">
              <a:buFont typeface="Arial" panose="020B0604020202020204" pitchFamily="34" charset="0"/>
              <a:buChar char="•"/>
            </a:pPr>
            <a:r>
              <a:rPr lang="es-MX" sz="1400" dirty="0"/>
              <a:t>Grupo de consumidores inicial</a:t>
            </a:r>
          </a:p>
          <a:p>
            <a:pPr marL="627063" lvl="2" indent="-285750">
              <a:buFont typeface="Arial" panose="020B0604020202020204" pitchFamily="34" charset="0"/>
              <a:buChar char="•"/>
            </a:pPr>
            <a:r>
              <a:rPr lang="es-MX" sz="1400" dirty="0"/>
              <a:t>Estado de cuenta</a:t>
            </a:r>
          </a:p>
          <a:p>
            <a:pPr lvl="1"/>
            <a:endParaRPr lang="es-MX" sz="1400" dirty="0"/>
          </a:p>
          <a:p>
            <a:pPr lvl="1"/>
            <a:r>
              <a:rPr lang="es-MX" sz="1400" dirty="0"/>
              <a:t>Un esquema:</a:t>
            </a:r>
          </a:p>
          <a:p>
            <a:pPr marL="627063" lvl="2" indent="-285750">
              <a:buFont typeface="Arial" panose="020B0604020202020204" pitchFamily="34" charset="0"/>
              <a:buChar char="•"/>
            </a:pPr>
            <a:r>
              <a:rPr lang="es-MX" sz="1400" dirty="0"/>
              <a:t>Es una recopilación de objetos de base de datos propiedad de un usuario </a:t>
            </a:r>
            <a:r>
              <a:rPr lang="es-MX" sz="1400" dirty="0" smtClean="0"/>
              <a:t>de base </a:t>
            </a:r>
            <a:r>
              <a:rPr lang="es-MX" sz="1400" dirty="0"/>
              <a:t>de datos</a:t>
            </a:r>
          </a:p>
          <a:p>
            <a:pPr marL="627063" lvl="2" indent="-285750">
              <a:buFont typeface="Arial" panose="020B0604020202020204" pitchFamily="34" charset="0"/>
              <a:buChar char="•"/>
            </a:pPr>
            <a:r>
              <a:rPr lang="es-MX" sz="1400" dirty="0"/>
              <a:t>Posee el mismo nombre que la cuenta de usuario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05317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4911" y="627960"/>
            <a:ext cx="8251634" cy="396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 dirty="0"/>
              <a:t>Cuentas Administrativas Predefinidas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95760" y="1024569"/>
            <a:ext cx="8097397" cy="33711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La cuenta </a:t>
            </a:r>
            <a:r>
              <a:rPr lang="es-MX" sz="1400" b="1" dirty="0"/>
              <a:t>SYS</a:t>
            </a:r>
            <a:r>
              <a:rPr lang="es-MX" sz="1400" dirty="0"/>
              <a:t>:</a:t>
            </a:r>
          </a:p>
          <a:p>
            <a:pPr marL="741363" lvl="2" indent="-400050">
              <a:buFont typeface="+mj-lt"/>
              <a:buAutoNum type="romanLcPeriod"/>
            </a:pPr>
            <a:r>
              <a:rPr lang="es-MX" sz="1400" dirty="0"/>
              <a:t>Tiene otorgado el rol </a:t>
            </a:r>
            <a:r>
              <a:rPr lang="es-MX" sz="1400" dirty="0" smtClean="0"/>
              <a:t>DBA</a:t>
            </a:r>
            <a:endParaRPr lang="es-MX" sz="1400" dirty="0"/>
          </a:p>
          <a:p>
            <a:pPr marL="741363" lvl="2" indent="-400050">
              <a:buFont typeface="+mj-lt"/>
              <a:buAutoNum type="romanLcPeriod"/>
            </a:pPr>
            <a:r>
              <a:rPr lang="es-MX" sz="1400" dirty="0"/>
              <a:t>Tiene todos los privilegios con ADMIN OPTION</a:t>
            </a:r>
          </a:p>
          <a:p>
            <a:pPr marL="741363" lvl="2" indent="-400050">
              <a:buFont typeface="+mj-lt"/>
              <a:buAutoNum type="romanLcPeriod"/>
            </a:pPr>
            <a:r>
              <a:rPr lang="es-MX" sz="1400" dirty="0"/>
              <a:t>Es necesaria para el inicio, el cierre y para algunos comandos de mantenimiento</a:t>
            </a:r>
          </a:p>
          <a:p>
            <a:pPr marL="741363" lvl="2" indent="-400050">
              <a:buFont typeface="+mj-lt"/>
              <a:buAutoNum type="romanLcPeriod"/>
            </a:pPr>
            <a:r>
              <a:rPr lang="es-MX" sz="1400" dirty="0"/>
              <a:t>Es propietaria del diccionario de datos y del repositorio </a:t>
            </a:r>
            <a:r>
              <a:rPr lang="es-MX" sz="1400" dirty="0" smtClean="0"/>
              <a:t>de carga </a:t>
            </a:r>
            <a:r>
              <a:rPr lang="es-MX" sz="1400" dirty="0"/>
              <a:t>de trabajo automática (AWR</a:t>
            </a:r>
            <a:r>
              <a:rPr lang="es-MX" sz="1400" dirty="0" smtClean="0"/>
              <a:t>)</a:t>
            </a:r>
          </a:p>
          <a:p>
            <a:pPr lvl="1"/>
            <a:endParaRPr lang="es-MX" sz="1400" dirty="0"/>
          </a:p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La cuenta </a:t>
            </a:r>
            <a:r>
              <a:rPr lang="es-MX" sz="1400" b="1" dirty="0" smtClean="0"/>
              <a:t>SYSTEM</a:t>
            </a:r>
            <a:r>
              <a:rPr lang="es-MX" sz="1400" dirty="0" smtClean="0"/>
              <a:t>:</a:t>
            </a:r>
          </a:p>
          <a:p>
            <a:pPr marL="741363" lvl="2" indent="-400050">
              <a:buFont typeface="+mj-lt"/>
              <a:buAutoNum type="romanLcPeriod"/>
            </a:pPr>
            <a:r>
              <a:rPr lang="es-MX" sz="1400" dirty="0"/>
              <a:t>T</a:t>
            </a:r>
            <a:r>
              <a:rPr lang="es-MX" sz="1400" dirty="0" smtClean="0"/>
              <a:t>iene </a:t>
            </a:r>
            <a:r>
              <a:rPr lang="es-MX" sz="1400" dirty="0"/>
              <a:t>otorgados los roles DBA, MGMT_USER y AQ_ADMINISTRATOR_ROLE</a:t>
            </a:r>
            <a:r>
              <a:rPr lang="es-MX" sz="1400" dirty="0" smtClean="0"/>
              <a:t>.</a:t>
            </a:r>
          </a:p>
          <a:p>
            <a:pPr lvl="1" indent="0"/>
            <a:endParaRPr lang="es-MX" sz="1400" dirty="0"/>
          </a:p>
          <a:p>
            <a:pPr lvl="1" indent="0"/>
            <a:endParaRPr lang="es-MX" sz="1400" dirty="0"/>
          </a:p>
          <a:p>
            <a:pPr lvl="1"/>
            <a:r>
              <a:rPr lang="es-MX" sz="1400" dirty="0"/>
              <a:t>Estas cuentas no se utilizan para operaciones </a:t>
            </a:r>
            <a:r>
              <a:rPr lang="es-MX" sz="1400" dirty="0" smtClean="0"/>
              <a:t>rutinarias.</a:t>
            </a:r>
            <a:endParaRPr lang="es-MX" sz="1400" dirty="0"/>
          </a:p>
          <a:p>
            <a:pPr lvl="1"/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23255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4911" y="627960"/>
            <a:ext cx="8251634" cy="396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 dirty="0" smtClean="0"/>
              <a:t>Comprobación de status de usuario </a:t>
            </a:r>
            <a:endParaRPr lang="es-MX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94911" y="1132259"/>
            <a:ext cx="7976213" cy="33711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lvl="1"/>
            <a:r>
              <a:rPr lang="es-MX" sz="1200" dirty="0" smtClean="0"/>
              <a:t>* Únicamente</a:t>
            </a:r>
            <a:r>
              <a:rPr lang="en-US" sz="1200" dirty="0" smtClean="0"/>
              <a:t> </a:t>
            </a:r>
            <a:r>
              <a:rPr lang="es-MX" sz="1200" dirty="0"/>
              <a:t>los</a:t>
            </a:r>
            <a:r>
              <a:rPr lang="en-US" sz="1200" dirty="0"/>
              <a:t> </a:t>
            </a:r>
            <a:r>
              <a:rPr lang="en-US" sz="1200" dirty="0" err="1" smtClean="0"/>
              <a:t>usuarios</a:t>
            </a:r>
            <a:r>
              <a:rPr lang="en-US" sz="1200" dirty="0" smtClean="0"/>
              <a:t> </a:t>
            </a:r>
            <a:r>
              <a:rPr lang="es-MX" sz="1200" dirty="0"/>
              <a:t>desbloqueados</a:t>
            </a:r>
            <a:r>
              <a:rPr lang="en-US" sz="1200" dirty="0"/>
              <a:t>(ACCOUNT_STATUS &lt;&gt; LOCKED) </a:t>
            </a:r>
            <a:r>
              <a:rPr lang="en-US" sz="1200" dirty="0" err="1"/>
              <a:t>pueden</a:t>
            </a:r>
            <a:r>
              <a:rPr lang="en-US" sz="1200" dirty="0"/>
              <a:t> </a:t>
            </a:r>
            <a:r>
              <a:rPr lang="en-US" sz="1200" dirty="0" err="1"/>
              <a:t>cambiar</a:t>
            </a:r>
            <a:r>
              <a:rPr lang="en-US" sz="1200" dirty="0"/>
              <a:t> la </a:t>
            </a:r>
          </a:p>
          <a:p>
            <a:pPr lvl="1"/>
            <a:r>
              <a:rPr lang="en-US" sz="1200" dirty="0"/>
              <a:t>  </a:t>
            </a:r>
            <a:r>
              <a:rPr lang="en-US" sz="1200" dirty="0" err="1"/>
              <a:t>fecha</a:t>
            </a:r>
            <a:r>
              <a:rPr lang="en-US" sz="1200" dirty="0"/>
              <a:t> de </a:t>
            </a:r>
            <a:r>
              <a:rPr lang="en-US" sz="1200" dirty="0" err="1"/>
              <a:t>expiracion</a:t>
            </a:r>
            <a:r>
              <a:rPr lang="en-US" sz="1200" dirty="0"/>
              <a:t> de </a:t>
            </a:r>
            <a:r>
              <a:rPr lang="en-US" sz="1200" dirty="0" err="1" smtClean="0"/>
              <a:t>su</a:t>
            </a:r>
            <a:r>
              <a:rPr lang="en-US" sz="1200" dirty="0" smtClean="0"/>
              <a:t> </a:t>
            </a:r>
            <a:r>
              <a:rPr lang="en-US" sz="1200" dirty="0" err="1" smtClean="0"/>
              <a:t>contraseña</a:t>
            </a:r>
            <a:r>
              <a:rPr lang="en-US" sz="1200" dirty="0" smtClean="0"/>
              <a:t>.</a:t>
            </a:r>
          </a:p>
          <a:p>
            <a:pPr lvl="1"/>
            <a:endParaRPr lang="en-US" sz="1200" dirty="0" smtClean="0">
              <a:latin typeface="Consolas" panose="020B0609020204030204" pitchFamily="49" charset="0"/>
            </a:endParaRPr>
          </a:p>
          <a:p>
            <a:pPr lvl="1"/>
            <a:r>
              <a:rPr lang="en-US" sz="1200" dirty="0" smtClean="0">
                <a:latin typeface="Consolas" panose="020B0609020204030204" pitchFamily="49" charset="0"/>
              </a:rPr>
              <a:t>$ </a:t>
            </a:r>
            <a:r>
              <a:rPr lang="en-US" sz="1200" dirty="0">
                <a:latin typeface="Consolas" panose="020B0609020204030204" pitchFamily="49" charset="0"/>
              </a:rPr>
              <a:t>SELECT username, </a:t>
            </a:r>
            <a:r>
              <a:rPr lang="en-US" sz="1200" dirty="0" err="1">
                <a:latin typeface="Consolas" panose="020B0609020204030204" pitchFamily="49" charset="0"/>
              </a:rPr>
              <a:t>account_status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expiry_date</a:t>
            </a:r>
            <a:r>
              <a:rPr lang="en-US" sz="1200" dirty="0">
                <a:latin typeface="Consolas" panose="020B0609020204030204" pitchFamily="49" charset="0"/>
              </a:rPr>
              <a:t> FROM </a:t>
            </a:r>
            <a:r>
              <a:rPr lang="en-US" sz="1200" dirty="0" err="1">
                <a:latin typeface="Consolas" panose="020B0609020204030204" pitchFamily="49" charset="0"/>
              </a:rPr>
              <a:t>dba_users</a:t>
            </a:r>
            <a:r>
              <a:rPr lang="en-US" sz="1200" dirty="0">
                <a:latin typeface="Consolas" panose="020B0609020204030204" pitchFamily="49" charset="0"/>
              </a:rPr>
              <a:t> WHERE username='{USUARIO</a:t>
            </a:r>
            <a:r>
              <a:rPr lang="en-US" sz="1200" dirty="0" smtClean="0">
                <a:latin typeface="Consolas" panose="020B0609020204030204" pitchFamily="49" charset="0"/>
              </a:rPr>
              <a:t>}';</a:t>
            </a:r>
          </a:p>
          <a:p>
            <a:pPr lvl="1"/>
            <a:r>
              <a:rPr lang="en-US" sz="1200" dirty="0" smtClean="0">
                <a:latin typeface="Consolas" panose="020B0609020204030204" pitchFamily="49" charset="0"/>
              </a:rPr>
              <a:t>$ ALTER USER {USUARIO} ACCOUNT LOCK;   -- </a:t>
            </a:r>
            <a:r>
              <a:rPr lang="en-US" sz="1200" dirty="0" err="1" smtClean="0">
                <a:latin typeface="Consolas" panose="020B0609020204030204" pitchFamily="49" charset="0"/>
              </a:rPr>
              <a:t>Bloquear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usuario</a:t>
            </a:r>
            <a:r>
              <a:rPr lang="en-US" sz="1200" dirty="0" smtClean="0">
                <a:latin typeface="Consolas" panose="020B0609020204030204" pitchFamily="49" charset="0"/>
              </a:rPr>
              <a:t> de Oracle</a:t>
            </a:r>
          </a:p>
          <a:p>
            <a:pPr lvl="1"/>
            <a:r>
              <a:rPr lang="en-US" sz="1200" dirty="0" smtClean="0">
                <a:latin typeface="Consolas" panose="020B0609020204030204" pitchFamily="49" charset="0"/>
              </a:rPr>
              <a:t>$ </a:t>
            </a:r>
            <a:r>
              <a:rPr lang="en-US" sz="1200" dirty="0">
                <a:latin typeface="Consolas" panose="020B0609020204030204" pitchFamily="49" charset="0"/>
              </a:rPr>
              <a:t>ALTER USER {USUARIO} ACCOUNT UNLOCK</a:t>
            </a:r>
            <a:r>
              <a:rPr lang="en-US" sz="1200" dirty="0" smtClean="0">
                <a:latin typeface="Consolas" panose="020B0609020204030204" pitchFamily="49" charset="0"/>
              </a:rPr>
              <a:t>; </a:t>
            </a:r>
            <a:r>
              <a:rPr lang="en-US" sz="1200" dirty="0">
                <a:latin typeface="Consolas" panose="020B0609020204030204" pitchFamily="49" charset="0"/>
              </a:rPr>
              <a:t>-- </a:t>
            </a:r>
            <a:r>
              <a:rPr lang="en-US" sz="1200" dirty="0" err="1">
                <a:latin typeface="Consolas" panose="020B0609020204030204" pitchFamily="49" charset="0"/>
              </a:rPr>
              <a:t>Desbloquear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usuario</a:t>
            </a:r>
            <a:r>
              <a:rPr lang="en-US" sz="1200" dirty="0">
                <a:latin typeface="Consolas" panose="020B0609020204030204" pitchFamily="49" charset="0"/>
              </a:rPr>
              <a:t> de </a:t>
            </a:r>
            <a:r>
              <a:rPr lang="en-US" sz="1200" dirty="0" smtClean="0">
                <a:latin typeface="Consolas" panose="020B0609020204030204" pitchFamily="49" charset="0"/>
              </a:rPr>
              <a:t>Oracle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</a:t>
            </a:r>
          </a:p>
          <a:p>
            <a:pPr lvl="1"/>
            <a:r>
              <a:rPr lang="en-US" sz="1200" dirty="0" smtClean="0">
                <a:latin typeface="Consolas" panose="020B0609020204030204" pitchFamily="49" charset="0"/>
              </a:rPr>
              <a:t>* </a:t>
            </a:r>
            <a:r>
              <a:rPr lang="en-US" sz="1200" dirty="0" smtClean="0"/>
              <a:t>El </a:t>
            </a:r>
            <a:r>
              <a:rPr lang="en-US" sz="1200" dirty="0" err="1"/>
              <a:t>cambio</a:t>
            </a:r>
            <a:r>
              <a:rPr lang="en-US" sz="1200" dirty="0"/>
              <a:t> para la </a:t>
            </a:r>
            <a:r>
              <a:rPr lang="en-US" sz="1200" dirty="0" err="1"/>
              <a:t>expiración</a:t>
            </a:r>
            <a:r>
              <a:rPr lang="en-US" sz="1200" dirty="0"/>
              <a:t> de </a:t>
            </a:r>
            <a:r>
              <a:rPr lang="en-US" sz="1200" dirty="0" err="1"/>
              <a:t>contraseñas</a:t>
            </a:r>
            <a:r>
              <a:rPr lang="en-US" sz="1200" dirty="0"/>
              <a:t> se </a:t>
            </a:r>
            <a:r>
              <a:rPr lang="en-US" sz="1200" dirty="0" err="1"/>
              <a:t>realiza</a:t>
            </a:r>
            <a:r>
              <a:rPr lang="en-US" sz="1200" dirty="0"/>
              <a:t> a </a:t>
            </a:r>
            <a:r>
              <a:rPr lang="en-US" sz="1200" dirty="0" err="1"/>
              <a:t>través</a:t>
            </a:r>
            <a:r>
              <a:rPr lang="en-US" sz="1200" dirty="0"/>
              <a:t> de un </a:t>
            </a:r>
            <a:r>
              <a:rPr lang="en-US" sz="1200" dirty="0" err="1"/>
              <a:t>perfil</a:t>
            </a:r>
            <a:r>
              <a:rPr lang="en-US" sz="1200" dirty="0"/>
              <a:t>.  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 smtClean="0">
                <a:latin typeface="Consolas" panose="020B0609020204030204" pitchFamily="49" charset="0"/>
              </a:rPr>
              <a:t>-- </a:t>
            </a:r>
            <a:r>
              <a:rPr lang="en-US" sz="1200" dirty="0" err="1">
                <a:latin typeface="Consolas" panose="020B0609020204030204" pitchFamily="49" charset="0"/>
              </a:rPr>
              <a:t>Verificar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perfil</a:t>
            </a:r>
            <a:r>
              <a:rPr lang="en-US" sz="1200" dirty="0">
                <a:latin typeface="Consolas" panose="020B0609020204030204" pitchFamily="49" charset="0"/>
              </a:rPr>
              <a:t> de </a:t>
            </a:r>
            <a:r>
              <a:rPr lang="en-US" sz="1200" dirty="0" err="1">
                <a:latin typeface="Consolas" panose="020B0609020204030204" pitchFamily="49" charset="0"/>
              </a:rPr>
              <a:t>usuario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lvl="1"/>
            <a:r>
              <a:rPr lang="en-US" sz="1200" dirty="0" smtClean="0">
                <a:latin typeface="Consolas" panose="020B0609020204030204" pitchFamily="49" charset="0"/>
              </a:rPr>
              <a:t>$ </a:t>
            </a:r>
            <a:r>
              <a:rPr lang="en-US" sz="1200" dirty="0">
                <a:latin typeface="Consolas" panose="020B0609020204030204" pitchFamily="49" charset="0"/>
              </a:rPr>
              <a:t>SELECT username, profile FROM </a:t>
            </a:r>
            <a:r>
              <a:rPr lang="en-US" sz="1200" dirty="0" err="1">
                <a:latin typeface="Consolas" panose="020B0609020204030204" pitchFamily="49" charset="0"/>
              </a:rPr>
              <a:t>dba_users</a:t>
            </a:r>
            <a:r>
              <a:rPr lang="en-US" sz="1200" dirty="0">
                <a:latin typeface="Consolas" panose="020B0609020204030204" pitchFamily="49" charset="0"/>
              </a:rPr>
              <a:t> WHERE username='{USUARIO}';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</a:p>
          <a:p>
            <a:pPr lvl="1"/>
            <a:r>
              <a:rPr lang="en-US" sz="1200" dirty="0" smtClean="0"/>
              <a:t>-- </a:t>
            </a:r>
            <a:r>
              <a:rPr lang="en-US" sz="1200" dirty="0" err="1"/>
              <a:t>Modificar</a:t>
            </a:r>
            <a:r>
              <a:rPr lang="en-US" sz="1200" dirty="0"/>
              <a:t> para </a:t>
            </a:r>
            <a:r>
              <a:rPr lang="en-US" sz="1200" dirty="0" err="1"/>
              <a:t>evitar</a:t>
            </a:r>
            <a:r>
              <a:rPr lang="en-US" sz="1200" dirty="0"/>
              <a:t> la </a:t>
            </a:r>
            <a:r>
              <a:rPr lang="en-US" sz="1200" dirty="0" err="1" smtClean="0"/>
              <a:t>expiración</a:t>
            </a:r>
            <a:r>
              <a:rPr lang="en-US" sz="1200" dirty="0" smtClean="0"/>
              <a:t> </a:t>
            </a:r>
            <a:r>
              <a:rPr lang="en-US" sz="1200" dirty="0"/>
              <a:t>de </a:t>
            </a:r>
            <a:r>
              <a:rPr lang="en-US" sz="1200" dirty="0" err="1"/>
              <a:t>los</a:t>
            </a:r>
            <a:r>
              <a:rPr lang="en-US" sz="1200" dirty="0"/>
              <a:t> </a:t>
            </a:r>
            <a:r>
              <a:rPr lang="en-US" sz="1200" dirty="0" smtClean="0"/>
              <a:t>passwords</a:t>
            </a:r>
            <a:endParaRPr lang="en-US" sz="1200" dirty="0"/>
          </a:p>
          <a:p>
            <a:pPr lvl="1"/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 smtClean="0">
                <a:latin typeface="Consolas" panose="020B0609020204030204" pitchFamily="49" charset="0"/>
              </a:rPr>
              <a:t>$ </a:t>
            </a:r>
            <a:r>
              <a:rPr lang="en-US" sz="1200" dirty="0">
                <a:latin typeface="Consolas" panose="020B0609020204030204" pitchFamily="49" charset="0"/>
              </a:rPr>
              <a:t>alter profile </a:t>
            </a:r>
            <a:r>
              <a:rPr lang="en-US" sz="1200" dirty="0" smtClean="0">
                <a:latin typeface="Consolas" panose="020B0609020204030204" pitchFamily="49" charset="0"/>
              </a:rPr>
              <a:t>{PERFIL} </a:t>
            </a:r>
            <a:r>
              <a:rPr lang="en-US" sz="1200" dirty="0">
                <a:latin typeface="Consolas" panose="020B0609020204030204" pitchFamily="49" charset="0"/>
              </a:rPr>
              <a:t>limit PASSWORD_REUSE_TIME UNLIMITED;</a:t>
            </a:r>
          </a:p>
          <a:p>
            <a:pPr lvl="1"/>
            <a:r>
              <a:rPr lang="en-US" sz="1200" dirty="0" smtClean="0">
                <a:latin typeface="Consolas" panose="020B0609020204030204" pitchFamily="49" charset="0"/>
              </a:rPr>
              <a:t>$ </a:t>
            </a:r>
            <a:r>
              <a:rPr lang="en-US" sz="1200" dirty="0">
                <a:latin typeface="Consolas" panose="020B0609020204030204" pitchFamily="49" charset="0"/>
              </a:rPr>
              <a:t>alter </a:t>
            </a:r>
            <a:r>
              <a:rPr lang="en-US" sz="1200">
                <a:latin typeface="Consolas" panose="020B0609020204030204" pitchFamily="49" charset="0"/>
              </a:rPr>
              <a:t>profile </a:t>
            </a:r>
            <a:r>
              <a:rPr lang="en-US" sz="1200" smtClean="0">
                <a:latin typeface="Consolas" panose="020B0609020204030204" pitchFamily="49" charset="0"/>
              </a:rPr>
              <a:t>{PERFIL} </a:t>
            </a:r>
            <a:r>
              <a:rPr lang="en-US" sz="1200" dirty="0">
                <a:latin typeface="Consolas" panose="020B0609020204030204" pitchFamily="49" charset="0"/>
              </a:rPr>
              <a:t>limit PASSWORD_LIFE_TIME  UNLIMITED;</a:t>
            </a:r>
            <a:endParaRPr lang="en-US" sz="12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2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4911" y="627960"/>
            <a:ext cx="8251634" cy="396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 dirty="0" smtClean="0"/>
              <a:t>Simultaneidad </a:t>
            </a:r>
            <a:r>
              <a:rPr lang="es-MX" sz="2000" b="1" dirty="0"/>
              <a:t>de Datos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94911" y="1132259"/>
            <a:ext cx="7976213" cy="33711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lvl="1" algn="ctr"/>
            <a:r>
              <a:rPr lang="es-MX" sz="1600" b="1" dirty="0" smtClean="0"/>
              <a:t>Bloqueos</a:t>
            </a:r>
          </a:p>
          <a:p>
            <a:pPr lvl="1" algn="ctr"/>
            <a:endParaRPr lang="es-MX" sz="1600" b="1" dirty="0"/>
          </a:p>
          <a:p>
            <a:pPr marL="627063" lvl="2" indent="-285750">
              <a:buFont typeface="Arial" panose="020B0604020202020204" pitchFamily="34" charset="0"/>
              <a:buChar char="•"/>
            </a:pPr>
            <a:r>
              <a:rPr lang="es-MX" sz="1400" dirty="0"/>
              <a:t>Evitan que varias sesiones cambien los mismos datos al mismo tiempo</a:t>
            </a:r>
          </a:p>
          <a:p>
            <a:pPr marL="627063" lvl="2" indent="-285750">
              <a:buFont typeface="Arial" panose="020B0604020202020204" pitchFamily="34" charset="0"/>
              <a:buChar char="•"/>
            </a:pPr>
            <a:r>
              <a:rPr lang="es-MX" sz="1400" dirty="0"/>
              <a:t>Se obtienen automáticamente en el nivel más bajo posible para una sentencia determinada</a:t>
            </a:r>
          </a:p>
          <a:p>
            <a:pPr marL="627063" lvl="2" indent="-285750">
              <a:buFont typeface="Arial" panose="020B0604020202020204" pitchFamily="34" charset="0"/>
              <a:buChar char="•"/>
            </a:pPr>
            <a:r>
              <a:rPr lang="es-MX" sz="1400" dirty="0"/>
              <a:t>No </a:t>
            </a:r>
            <a:r>
              <a:rPr lang="es-MX" sz="1400" dirty="0" smtClean="0"/>
              <a:t>escalan</a:t>
            </a:r>
          </a:p>
          <a:p>
            <a:pPr marL="627063" lvl="2" indent="-285750">
              <a:buFont typeface="Arial" panose="020B0604020202020204" pitchFamily="34" charset="0"/>
              <a:buChar char="•"/>
            </a:pPr>
            <a:endParaRPr lang="es-MX" sz="1400" dirty="0"/>
          </a:p>
          <a:p>
            <a:pPr lvl="2" indent="0" algn="ctr"/>
            <a:r>
              <a:rPr lang="es-MX" sz="1600" b="1" dirty="0"/>
              <a:t>Posibles Causas de Conflictos de </a:t>
            </a:r>
            <a:r>
              <a:rPr lang="es-MX" sz="1600" b="1" dirty="0" smtClean="0"/>
              <a:t>Bloqueo</a:t>
            </a:r>
          </a:p>
          <a:p>
            <a:pPr lvl="2" indent="0" algn="ctr"/>
            <a:endParaRPr lang="es-MX" sz="1600" b="1" dirty="0"/>
          </a:p>
          <a:p>
            <a:pPr marL="627063" lvl="2" indent="-285750">
              <a:buFont typeface="Arial" panose="020B0604020202020204" pitchFamily="34" charset="0"/>
              <a:buChar char="•"/>
            </a:pPr>
            <a:r>
              <a:rPr lang="es-MX" sz="1400" dirty="0"/>
              <a:t>Cambios sin confirmar</a:t>
            </a:r>
          </a:p>
          <a:p>
            <a:pPr marL="627063" lvl="2" indent="-285750">
              <a:buFont typeface="Arial" panose="020B0604020202020204" pitchFamily="34" charset="0"/>
              <a:buChar char="•"/>
            </a:pPr>
            <a:r>
              <a:rPr lang="es-MX" sz="1400" dirty="0"/>
              <a:t>Transacciones con una ejecución muy larga</a:t>
            </a:r>
          </a:p>
          <a:p>
            <a:pPr marL="627063" lvl="2" indent="-285750">
              <a:buFont typeface="Arial" panose="020B0604020202020204" pitchFamily="34" charset="0"/>
              <a:buChar char="•"/>
            </a:pPr>
            <a:r>
              <a:rPr lang="es-MX" sz="1400" dirty="0"/>
              <a:t>Niveles altos de bloqueo innecesarios</a:t>
            </a:r>
            <a:endParaRPr lang="es-MX" sz="1400" dirty="0" smtClean="0"/>
          </a:p>
        </p:txBody>
      </p:sp>
    </p:spTree>
    <p:extLst>
      <p:ext uri="{BB962C8B-B14F-4D97-AF65-F5344CB8AC3E}">
        <p14:creationId xmlns:p14="http://schemas.microsoft.com/office/powerpoint/2010/main" val="20386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4911" y="627960"/>
            <a:ext cx="8251634" cy="396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/>
              <a:t>Resolución de Conflictos de Bloqueo </a:t>
            </a:r>
            <a:endParaRPr lang="es-MX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94911" y="1132259"/>
            <a:ext cx="7976213" cy="33711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lvl="1"/>
            <a:r>
              <a:rPr lang="es-MX" sz="1400" dirty="0"/>
              <a:t>Para resolver un conflicto de bloqueo</a:t>
            </a:r>
            <a:r>
              <a:rPr lang="es-MX" sz="1400" dirty="0" smtClean="0"/>
              <a:t>:</a:t>
            </a:r>
          </a:p>
          <a:p>
            <a:pPr lvl="1"/>
            <a:endParaRPr lang="es-MX" sz="1400" dirty="0"/>
          </a:p>
          <a:p>
            <a:pPr marL="627063" lvl="2" indent="-285750">
              <a:buFont typeface="Arial" panose="020B0604020202020204" pitchFamily="34" charset="0"/>
              <a:buChar char="•"/>
            </a:pPr>
            <a:r>
              <a:rPr lang="es-MX" sz="1400" dirty="0"/>
              <a:t>Verificar que la sesión que retiene el bloqueo realice un </a:t>
            </a:r>
            <a:r>
              <a:rPr lang="es-MX" sz="1400" dirty="0" err="1"/>
              <a:t>commit</a:t>
            </a:r>
            <a:r>
              <a:rPr lang="es-MX" sz="1400" dirty="0"/>
              <a:t> o un </a:t>
            </a:r>
            <a:r>
              <a:rPr lang="es-MX" sz="1400" dirty="0" err="1"/>
              <a:t>rollback</a:t>
            </a:r>
            <a:r>
              <a:rPr lang="es-MX" sz="1400" dirty="0"/>
              <a:t>.</a:t>
            </a:r>
          </a:p>
          <a:p>
            <a:pPr marL="627063" lvl="2" indent="-285750">
              <a:buFont typeface="Arial" panose="020B0604020202020204" pitchFamily="34" charset="0"/>
              <a:buChar char="•"/>
            </a:pPr>
            <a:r>
              <a:rPr lang="es-MX" sz="1400" dirty="0"/>
              <a:t>Finalizar la sesión que retiene el bloqueo (en caso de emergencia</a:t>
            </a:r>
            <a:r>
              <a:rPr lang="es-MX" sz="1400" dirty="0" smtClean="0"/>
              <a:t>).</a:t>
            </a:r>
          </a:p>
          <a:p>
            <a:pPr marL="627063" lvl="2" indent="-285750">
              <a:buFont typeface="Arial" panose="020B0604020202020204" pitchFamily="34" charset="0"/>
              <a:buChar char="•"/>
            </a:pPr>
            <a:endParaRPr lang="es-MX" sz="1400" dirty="0"/>
          </a:p>
          <a:p>
            <a:pPr lvl="2" indent="0"/>
            <a:r>
              <a:rPr lang="es-MX" sz="1200" dirty="0">
                <a:latin typeface="Consolas" panose="020B0609020204030204" pitchFamily="49" charset="0"/>
              </a:rPr>
              <a:t>-- sentencia para ubicar alguna </a:t>
            </a:r>
            <a:r>
              <a:rPr lang="es-MX" sz="1200" dirty="0" smtClean="0">
                <a:latin typeface="Consolas" panose="020B0609020204030204" pitchFamily="49" charset="0"/>
              </a:rPr>
              <a:t>sesión </a:t>
            </a:r>
            <a:r>
              <a:rPr lang="es-MX" sz="1200" dirty="0">
                <a:latin typeface="Consolas" panose="020B0609020204030204" pitchFamily="49" charset="0"/>
              </a:rPr>
              <a:t>de bloqueo</a:t>
            </a:r>
          </a:p>
          <a:p>
            <a:pPr lvl="2" indent="0"/>
            <a:r>
              <a:rPr lang="es-MX" sz="1200" dirty="0" smtClean="0">
                <a:latin typeface="Consolas" panose="020B0609020204030204" pitchFamily="49" charset="0"/>
              </a:rPr>
              <a:t>$ </a:t>
            </a:r>
            <a:r>
              <a:rPr lang="es-MX" sz="1200" dirty="0" err="1" smtClean="0">
                <a:latin typeface="Consolas" panose="020B0609020204030204" pitchFamily="49" charset="0"/>
              </a:rPr>
              <a:t>select</a:t>
            </a:r>
            <a:r>
              <a:rPr lang="es-MX" sz="1200" dirty="0" smtClean="0">
                <a:latin typeface="Consolas" panose="020B0609020204030204" pitchFamily="49" charset="0"/>
              </a:rPr>
              <a:t> </a:t>
            </a:r>
            <a:r>
              <a:rPr lang="es-MX" sz="1200" dirty="0">
                <a:latin typeface="Consolas" panose="020B0609020204030204" pitchFamily="49" charset="0"/>
              </a:rPr>
              <a:t>SID, SERIAL#, USERNAME </a:t>
            </a:r>
            <a:r>
              <a:rPr lang="es-MX" sz="1200" dirty="0" err="1">
                <a:latin typeface="Consolas" panose="020B0609020204030204" pitchFamily="49" charset="0"/>
              </a:rPr>
              <a:t>from</a:t>
            </a:r>
            <a:r>
              <a:rPr lang="es-MX" sz="1200" dirty="0">
                <a:latin typeface="Consolas" panose="020B0609020204030204" pitchFamily="49" charset="0"/>
              </a:rPr>
              <a:t> V$SESSION </a:t>
            </a:r>
            <a:r>
              <a:rPr lang="es-MX" sz="1200" dirty="0" err="1">
                <a:latin typeface="Consolas" panose="020B0609020204030204" pitchFamily="49" charset="0"/>
              </a:rPr>
              <a:t>where</a:t>
            </a:r>
            <a:r>
              <a:rPr lang="es-MX" sz="1200" dirty="0">
                <a:latin typeface="Consolas" panose="020B0609020204030204" pitchFamily="49" charset="0"/>
              </a:rPr>
              <a:t> SID </a:t>
            </a:r>
            <a:endParaRPr lang="es-MX" sz="1200" dirty="0" smtClean="0">
              <a:latin typeface="Consolas" panose="020B0609020204030204" pitchFamily="49" charset="0"/>
            </a:endParaRPr>
          </a:p>
          <a:p>
            <a:pPr lvl="2" indent="0"/>
            <a:r>
              <a:rPr lang="es-MX" sz="1200" dirty="0">
                <a:latin typeface="Consolas" panose="020B0609020204030204" pitchFamily="49" charset="0"/>
              </a:rPr>
              <a:t> </a:t>
            </a:r>
            <a:r>
              <a:rPr lang="es-MX" sz="1200" dirty="0" smtClean="0">
                <a:latin typeface="Consolas" panose="020B0609020204030204" pitchFamily="49" charset="0"/>
              </a:rPr>
              <a:t> in(</a:t>
            </a:r>
            <a:r>
              <a:rPr lang="es-MX" sz="1200" dirty="0" err="1" smtClean="0">
                <a:latin typeface="Consolas" panose="020B0609020204030204" pitchFamily="49" charset="0"/>
              </a:rPr>
              <a:t>select</a:t>
            </a:r>
            <a:r>
              <a:rPr lang="es-MX" sz="1200" dirty="0" smtClean="0">
                <a:latin typeface="Consolas" panose="020B0609020204030204" pitchFamily="49" charset="0"/>
              </a:rPr>
              <a:t> </a:t>
            </a:r>
            <a:r>
              <a:rPr lang="es-MX" sz="1200" dirty="0">
                <a:latin typeface="Consolas" panose="020B0609020204030204" pitchFamily="49" charset="0"/>
              </a:rPr>
              <a:t>BLOCKING_SESSION </a:t>
            </a:r>
            <a:r>
              <a:rPr lang="es-MX" sz="1200" dirty="0" err="1">
                <a:latin typeface="Consolas" panose="020B0609020204030204" pitchFamily="49" charset="0"/>
              </a:rPr>
              <a:t>from</a:t>
            </a:r>
            <a:r>
              <a:rPr lang="es-MX" sz="1200" dirty="0">
                <a:latin typeface="Consolas" panose="020B0609020204030204" pitchFamily="49" charset="0"/>
              </a:rPr>
              <a:t> V$SESSION);</a:t>
            </a:r>
          </a:p>
          <a:p>
            <a:pPr lvl="2" indent="0"/>
            <a:endParaRPr lang="es-MX" sz="1200" dirty="0">
              <a:latin typeface="Consolas" panose="020B0609020204030204" pitchFamily="49" charset="0"/>
            </a:endParaRPr>
          </a:p>
          <a:p>
            <a:pPr lvl="2" indent="0"/>
            <a:endParaRPr lang="es-MX" sz="1200" dirty="0">
              <a:latin typeface="Consolas" panose="020B0609020204030204" pitchFamily="49" charset="0"/>
            </a:endParaRPr>
          </a:p>
          <a:p>
            <a:pPr lvl="2" indent="0"/>
            <a:r>
              <a:rPr lang="es-MX" sz="1200" dirty="0">
                <a:latin typeface="Consolas" panose="020B0609020204030204" pitchFamily="49" charset="0"/>
              </a:rPr>
              <a:t>-- eliminar la </a:t>
            </a:r>
            <a:r>
              <a:rPr lang="es-MX" sz="1200" dirty="0" smtClean="0">
                <a:latin typeface="Consolas" panose="020B0609020204030204" pitchFamily="49" charset="0"/>
              </a:rPr>
              <a:t>sesión </a:t>
            </a:r>
            <a:r>
              <a:rPr lang="es-MX" sz="1200" dirty="0">
                <a:latin typeface="Consolas" panose="020B0609020204030204" pitchFamily="49" charset="0"/>
              </a:rPr>
              <a:t>directamente</a:t>
            </a:r>
          </a:p>
          <a:p>
            <a:pPr lvl="2" indent="0"/>
            <a:r>
              <a:rPr lang="es-MX" sz="1200" dirty="0" smtClean="0">
                <a:latin typeface="Consolas" panose="020B0609020204030204" pitchFamily="49" charset="0"/>
              </a:rPr>
              <a:t>$ alter </a:t>
            </a:r>
            <a:r>
              <a:rPr lang="es-MX" sz="1200" dirty="0" err="1">
                <a:latin typeface="Consolas" panose="020B0609020204030204" pitchFamily="49" charset="0"/>
              </a:rPr>
              <a:t>system</a:t>
            </a:r>
            <a:r>
              <a:rPr lang="es-MX" sz="1200" dirty="0">
                <a:latin typeface="Consolas" panose="020B0609020204030204" pitchFamily="49" charset="0"/>
              </a:rPr>
              <a:t> </a:t>
            </a:r>
            <a:r>
              <a:rPr lang="es-MX" sz="1200" dirty="0" err="1">
                <a:latin typeface="Consolas" panose="020B0609020204030204" pitchFamily="49" charset="0"/>
              </a:rPr>
              <a:t>kill</a:t>
            </a:r>
            <a:r>
              <a:rPr lang="es-MX" sz="1200" dirty="0">
                <a:latin typeface="Consolas" panose="020B0609020204030204" pitchFamily="49" charset="0"/>
              </a:rPr>
              <a:t> </a:t>
            </a:r>
            <a:r>
              <a:rPr lang="es-MX" sz="1200" dirty="0" err="1">
                <a:latin typeface="Consolas" panose="020B0609020204030204" pitchFamily="49" charset="0"/>
              </a:rPr>
              <a:t>session</a:t>
            </a:r>
            <a:r>
              <a:rPr lang="es-MX" sz="1200" dirty="0">
                <a:latin typeface="Consolas" panose="020B0609020204030204" pitchFamily="49" charset="0"/>
              </a:rPr>
              <a:t> '144,8982' </a:t>
            </a:r>
            <a:r>
              <a:rPr lang="es-MX" sz="1200" dirty="0" err="1">
                <a:latin typeface="Consolas" panose="020B0609020204030204" pitchFamily="49" charset="0"/>
              </a:rPr>
              <a:t>immediate</a:t>
            </a:r>
            <a:r>
              <a:rPr lang="es-MX" sz="1200" dirty="0">
                <a:latin typeface="Consolas" panose="020B0609020204030204" pitchFamily="49" charset="0"/>
              </a:rPr>
              <a:t>;</a:t>
            </a:r>
          </a:p>
          <a:p>
            <a:pPr marL="627063" lvl="2" indent="-285750">
              <a:buFont typeface="Arial" panose="020B0604020202020204" pitchFamily="34" charset="0"/>
              <a:buChar char="•"/>
            </a:pPr>
            <a:endParaRPr lang="es-MX" sz="1400" dirty="0" smtClean="0"/>
          </a:p>
        </p:txBody>
      </p:sp>
    </p:spTree>
    <p:extLst>
      <p:ext uri="{BB962C8B-B14F-4D97-AF65-F5344CB8AC3E}">
        <p14:creationId xmlns:p14="http://schemas.microsoft.com/office/powerpoint/2010/main" val="151946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4911" y="627960"/>
            <a:ext cx="8251634" cy="396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 dirty="0"/>
              <a:t>Configuración a contra la pérdida de datos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94911" y="1132259"/>
            <a:ext cx="7976213" cy="33711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lvl="2" indent="0"/>
            <a:r>
              <a:rPr lang="es-MX" sz="1400" dirty="0"/>
              <a:t>El modo </a:t>
            </a:r>
            <a:r>
              <a:rPr lang="es-MX" sz="1400" b="1" dirty="0" err="1"/>
              <a:t>archivelog</a:t>
            </a:r>
            <a:r>
              <a:rPr lang="es-MX" sz="1400" dirty="0"/>
              <a:t> de una base de datos Oracle protege contra la pérdida de datos </a:t>
            </a:r>
          </a:p>
          <a:p>
            <a:pPr lvl="2" indent="0"/>
            <a:r>
              <a:rPr lang="es-MX" sz="1400" dirty="0"/>
              <a:t>cuando se produce un fallo en el medio físico.</a:t>
            </a:r>
          </a:p>
          <a:p>
            <a:pPr lvl="2" indent="0"/>
            <a:endParaRPr lang="es-MX" sz="1400" dirty="0"/>
          </a:p>
          <a:p>
            <a:pPr lvl="2" indent="0"/>
            <a:r>
              <a:rPr lang="es-MX" sz="1200" dirty="0">
                <a:latin typeface="Consolas" panose="020B0609020204030204" pitchFamily="49" charset="0"/>
              </a:rPr>
              <a:t>-- Listar los archivos </a:t>
            </a:r>
            <a:r>
              <a:rPr lang="es-MX" sz="1200" dirty="0" smtClean="0">
                <a:latin typeface="Consolas" panose="020B0609020204030204" pitchFamily="49" charset="0"/>
              </a:rPr>
              <a:t>físicos </a:t>
            </a:r>
            <a:r>
              <a:rPr lang="es-MX" sz="1200" dirty="0">
                <a:latin typeface="Consolas" panose="020B0609020204030204" pitchFamily="49" charset="0"/>
              </a:rPr>
              <a:t>del REDO </a:t>
            </a:r>
            <a:r>
              <a:rPr lang="es-MX" sz="1200" dirty="0" err="1">
                <a:latin typeface="Consolas" panose="020B0609020204030204" pitchFamily="49" charset="0"/>
              </a:rPr>
              <a:t>Logs</a:t>
            </a:r>
            <a:endParaRPr lang="es-MX" sz="1200" dirty="0">
              <a:latin typeface="Consolas" panose="020B0609020204030204" pitchFamily="49" charset="0"/>
            </a:endParaRPr>
          </a:p>
          <a:p>
            <a:pPr lvl="2" indent="0"/>
            <a:r>
              <a:rPr lang="es-MX" sz="1200" dirty="0" smtClean="0">
                <a:latin typeface="Consolas" panose="020B0609020204030204" pitchFamily="49" charset="0"/>
              </a:rPr>
              <a:t>$ </a:t>
            </a:r>
            <a:r>
              <a:rPr lang="es-MX" sz="1200" dirty="0" err="1" smtClean="0">
                <a:latin typeface="Consolas" panose="020B0609020204030204" pitchFamily="49" charset="0"/>
              </a:rPr>
              <a:t>select</a:t>
            </a:r>
            <a:r>
              <a:rPr lang="es-MX" sz="1200" dirty="0" smtClean="0">
                <a:latin typeface="Consolas" panose="020B0609020204030204" pitchFamily="49" charset="0"/>
              </a:rPr>
              <a:t> </a:t>
            </a:r>
            <a:r>
              <a:rPr lang="es-MX" sz="1200" dirty="0">
                <a:latin typeface="Consolas" panose="020B0609020204030204" pitchFamily="49" charset="0"/>
              </a:rPr>
              <a:t>* </a:t>
            </a:r>
            <a:r>
              <a:rPr lang="es-MX" sz="1200" dirty="0" err="1">
                <a:latin typeface="Consolas" panose="020B0609020204030204" pitchFamily="49" charset="0"/>
              </a:rPr>
              <a:t>from</a:t>
            </a:r>
            <a:r>
              <a:rPr lang="es-MX" sz="1200" dirty="0">
                <a:latin typeface="Consolas" panose="020B0609020204030204" pitchFamily="49" charset="0"/>
              </a:rPr>
              <a:t> </a:t>
            </a:r>
            <a:r>
              <a:rPr lang="es-MX" sz="1200" dirty="0" err="1">
                <a:latin typeface="Consolas" panose="020B0609020204030204" pitchFamily="49" charset="0"/>
              </a:rPr>
              <a:t>v$Logfile</a:t>
            </a:r>
            <a:r>
              <a:rPr lang="es-MX" sz="1200" dirty="0">
                <a:latin typeface="Consolas" panose="020B0609020204030204" pitchFamily="49" charset="0"/>
              </a:rPr>
              <a:t>;</a:t>
            </a:r>
          </a:p>
          <a:p>
            <a:pPr lvl="2" indent="0"/>
            <a:endParaRPr lang="es-MX" sz="1200" dirty="0">
              <a:latin typeface="Consolas" panose="020B0609020204030204" pitchFamily="49" charset="0"/>
            </a:endParaRPr>
          </a:p>
          <a:p>
            <a:pPr lvl="2" indent="0"/>
            <a:r>
              <a:rPr lang="es-MX" sz="1200" dirty="0">
                <a:latin typeface="Consolas" panose="020B0609020204030204" pitchFamily="49" charset="0"/>
              </a:rPr>
              <a:t>-- Verificar si el servidor esta configurado a prueba de fallos</a:t>
            </a:r>
          </a:p>
          <a:p>
            <a:pPr lvl="2" indent="0"/>
            <a:r>
              <a:rPr lang="es-MX" sz="1200" dirty="0" smtClean="0">
                <a:latin typeface="Consolas" panose="020B0609020204030204" pitchFamily="49" charset="0"/>
              </a:rPr>
              <a:t>$ </a:t>
            </a:r>
            <a:r>
              <a:rPr lang="es-MX" sz="1200" dirty="0" err="1" smtClean="0">
                <a:latin typeface="Consolas" panose="020B0609020204030204" pitchFamily="49" charset="0"/>
              </a:rPr>
              <a:t>select</a:t>
            </a:r>
            <a:r>
              <a:rPr lang="es-MX" sz="1200" dirty="0" smtClean="0">
                <a:latin typeface="Consolas" panose="020B0609020204030204" pitchFamily="49" charset="0"/>
              </a:rPr>
              <a:t> </a:t>
            </a:r>
            <a:r>
              <a:rPr lang="es-MX" sz="1200" dirty="0" err="1">
                <a:latin typeface="Consolas" panose="020B0609020204030204" pitchFamily="49" charset="0"/>
              </a:rPr>
              <a:t>Log_mode</a:t>
            </a:r>
            <a:r>
              <a:rPr lang="es-MX" sz="1200" dirty="0">
                <a:latin typeface="Consolas" panose="020B0609020204030204" pitchFamily="49" charset="0"/>
              </a:rPr>
              <a:t> </a:t>
            </a:r>
            <a:r>
              <a:rPr lang="es-MX" sz="1200" dirty="0" err="1">
                <a:latin typeface="Consolas" panose="020B0609020204030204" pitchFamily="49" charset="0"/>
              </a:rPr>
              <a:t>from</a:t>
            </a:r>
            <a:r>
              <a:rPr lang="es-MX" sz="1200" dirty="0">
                <a:latin typeface="Consolas" panose="020B0609020204030204" pitchFamily="49" charset="0"/>
              </a:rPr>
              <a:t> </a:t>
            </a:r>
            <a:r>
              <a:rPr lang="es-MX" sz="1200" dirty="0" err="1">
                <a:latin typeface="Consolas" panose="020B0609020204030204" pitchFamily="49" charset="0"/>
              </a:rPr>
              <a:t>v$database</a:t>
            </a:r>
            <a:r>
              <a:rPr lang="es-MX" sz="1200" dirty="0">
                <a:latin typeface="Consolas" panose="020B0609020204030204" pitchFamily="49" charset="0"/>
              </a:rPr>
              <a:t>;</a:t>
            </a:r>
          </a:p>
          <a:p>
            <a:pPr lvl="2" indent="0"/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50734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4911" y="627960"/>
            <a:ext cx="8251634" cy="396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 dirty="0"/>
              <a:t>Cambiar la configuración para activar el modo </a:t>
            </a:r>
            <a:r>
              <a:rPr lang="es-MX" sz="2000" b="1" dirty="0" err="1"/>
              <a:t>archivelog</a:t>
            </a:r>
            <a:endParaRPr lang="es-MX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94911" y="1132259"/>
            <a:ext cx="7976213" cy="33711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lvl="2" indent="0"/>
            <a:r>
              <a:rPr lang="es-MX" sz="1200" dirty="0">
                <a:latin typeface="Consolas" panose="020B0609020204030204" pitchFamily="49" charset="0"/>
              </a:rPr>
              <a:t>-- Iniciar </a:t>
            </a:r>
            <a:r>
              <a:rPr lang="es-MX" sz="1200" dirty="0" smtClean="0">
                <a:latin typeface="Consolas" panose="020B0609020204030204" pitchFamily="49" charset="0"/>
              </a:rPr>
              <a:t>sesión </a:t>
            </a:r>
            <a:r>
              <a:rPr lang="es-MX" sz="1200" dirty="0">
                <a:latin typeface="Consolas" panose="020B0609020204030204" pitchFamily="49" charset="0"/>
              </a:rPr>
              <a:t>como SYSDBA </a:t>
            </a:r>
          </a:p>
          <a:p>
            <a:pPr lvl="2" indent="0"/>
            <a:r>
              <a:rPr lang="es-MX" sz="1200" dirty="0" smtClean="0">
                <a:latin typeface="Consolas" panose="020B0609020204030204" pitchFamily="49" charset="0"/>
              </a:rPr>
              <a:t>$ </a:t>
            </a:r>
            <a:r>
              <a:rPr lang="es-MX" sz="1200" dirty="0" err="1" smtClean="0">
                <a:latin typeface="Consolas" panose="020B0609020204030204" pitchFamily="49" charset="0"/>
              </a:rPr>
              <a:t>sqlplus</a:t>
            </a:r>
            <a:r>
              <a:rPr lang="es-MX" sz="1200" dirty="0" smtClean="0">
                <a:latin typeface="Consolas" panose="020B0609020204030204" pitchFamily="49" charset="0"/>
              </a:rPr>
              <a:t> </a:t>
            </a:r>
            <a:r>
              <a:rPr lang="es-MX" sz="1200" dirty="0">
                <a:latin typeface="Consolas" panose="020B0609020204030204" pitchFamily="49" charset="0"/>
              </a:rPr>
              <a:t>/ as </a:t>
            </a:r>
            <a:r>
              <a:rPr lang="es-MX" sz="1200" dirty="0" err="1">
                <a:latin typeface="Consolas" panose="020B0609020204030204" pitchFamily="49" charset="0"/>
              </a:rPr>
              <a:t>sysdba</a:t>
            </a:r>
            <a:endParaRPr lang="es-MX" sz="1200" dirty="0">
              <a:latin typeface="Consolas" panose="020B0609020204030204" pitchFamily="49" charset="0"/>
            </a:endParaRPr>
          </a:p>
          <a:p>
            <a:pPr lvl="2" indent="0"/>
            <a:endParaRPr lang="es-MX" sz="1200" dirty="0">
              <a:latin typeface="Consolas" panose="020B0609020204030204" pitchFamily="49" charset="0"/>
            </a:endParaRPr>
          </a:p>
          <a:p>
            <a:pPr lvl="2" indent="0"/>
            <a:r>
              <a:rPr lang="es-MX" sz="1200" dirty="0">
                <a:latin typeface="Consolas" panose="020B0609020204030204" pitchFamily="49" charset="0"/>
              </a:rPr>
              <a:t>-- Para detener el servicio de base de datos: </a:t>
            </a:r>
          </a:p>
          <a:p>
            <a:pPr lvl="2" indent="0"/>
            <a:r>
              <a:rPr lang="es-MX" sz="1200" dirty="0" smtClean="0">
                <a:latin typeface="Consolas" panose="020B0609020204030204" pitchFamily="49" charset="0"/>
              </a:rPr>
              <a:t>$ SHUTDOWN </a:t>
            </a:r>
            <a:r>
              <a:rPr lang="es-MX" sz="1200" dirty="0">
                <a:latin typeface="Consolas" panose="020B0609020204030204" pitchFamily="49" charset="0"/>
              </a:rPr>
              <a:t>IMMEDIATE;</a:t>
            </a:r>
          </a:p>
          <a:p>
            <a:pPr lvl="2" indent="0"/>
            <a:endParaRPr lang="es-MX" sz="1200" dirty="0">
              <a:latin typeface="Consolas" panose="020B0609020204030204" pitchFamily="49" charset="0"/>
            </a:endParaRPr>
          </a:p>
          <a:p>
            <a:pPr lvl="2" indent="0"/>
            <a:r>
              <a:rPr lang="es-MX" sz="1200" dirty="0">
                <a:latin typeface="Consolas" panose="020B0609020204030204" pitchFamily="49" charset="0"/>
              </a:rPr>
              <a:t>-- Iniciar el servicio de base de datos: </a:t>
            </a:r>
          </a:p>
          <a:p>
            <a:pPr lvl="2" indent="0"/>
            <a:r>
              <a:rPr lang="es-MX" sz="1200" dirty="0" smtClean="0">
                <a:latin typeface="Consolas" panose="020B0609020204030204" pitchFamily="49" charset="0"/>
              </a:rPr>
              <a:t>$ STARTUP </a:t>
            </a:r>
            <a:r>
              <a:rPr lang="es-MX" sz="1200" dirty="0">
                <a:latin typeface="Consolas" panose="020B0609020204030204" pitchFamily="49" charset="0"/>
              </a:rPr>
              <a:t>MOUNT;</a:t>
            </a:r>
          </a:p>
          <a:p>
            <a:pPr lvl="2" indent="0"/>
            <a:endParaRPr lang="es-MX" sz="1200" dirty="0">
              <a:latin typeface="Consolas" panose="020B0609020204030204" pitchFamily="49" charset="0"/>
            </a:endParaRPr>
          </a:p>
          <a:p>
            <a:pPr lvl="2" indent="0"/>
            <a:r>
              <a:rPr lang="es-MX" sz="1200" dirty="0">
                <a:latin typeface="Consolas" panose="020B0609020204030204" pitchFamily="49" charset="0"/>
              </a:rPr>
              <a:t>-- Cambiar a modo </a:t>
            </a:r>
            <a:r>
              <a:rPr lang="es-MX" sz="1200" dirty="0" err="1">
                <a:latin typeface="Consolas" panose="020B0609020204030204" pitchFamily="49" charset="0"/>
              </a:rPr>
              <a:t>archivelog</a:t>
            </a:r>
            <a:endParaRPr lang="es-MX" sz="1200" dirty="0">
              <a:latin typeface="Consolas" panose="020B0609020204030204" pitchFamily="49" charset="0"/>
            </a:endParaRPr>
          </a:p>
          <a:p>
            <a:pPr lvl="2" indent="0"/>
            <a:r>
              <a:rPr lang="es-MX" sz="1200" dirty="0" smtClean="0">
                <a:latin typeface="Consolas" panose="020B0609020204030204" pitchFamily="49" charset="0"/>
              </a:rPr>
              <a:t>$ ALTER </a:t>
            </a:r>
            <a:r>
              <a:rPr lang="es-MX" sz="1200" dirty="0">
                <a:latin typeface="Consolas" panose="020B0609020204030204" pitchFamily="49" charset="0"/>
              </a:rPr>
              <a:t>DATABASE ARCHIVELOG;</a:t>
            </a:r>
          </a:p>
          <a:p>
            <a:pPr lvl="2" indent="0"/>
            <a:r>
              <a:rPr lang="es-MX" sz="1200" dirty="0">
                <a:latin typeface="Consolas" panose="020B0609020204030204" pitchFamily="49" charset="0"/>
              </a:rPr>
              <a:t> </a:t>
            </a:r>
          </a:p>
          <a:p>
            <a:pPr lvl="2" indent="0"/>
            <a:r>
              <a:rPr lang="es-MX" sz="1200" dirty="0">
                <a:latin typeface="Consolas" panose="020B0609020204030204" pitchFamily="49" charset="0"/>
              </a:rPr>
              <a:t>-- Levantar la base de datos</a:t>
            </a:r>
          </a:p>
          <a:p>
            <a:pPr lvl="2" indent="0"/>
            <a:r>
              <a:rPr lang="es-MX" sz="1200" dirty="0" smtClean="0">
                <a:latin typeface="Consolas" panose="020B0609020204030204" pitchFamily="49" charset="0"/>
              </a:rPr>
              <a:t>$ ALTER </a:t>
            </a:r>
            <a:r>
              <a:rPr lang="es-MX" sz="1200" dirty="0">
                <a:latin typeface="Consolas" panose="020B0609020204030204" pitchFamily="49" charset="0"/>
              </a:rPr>
              <a:t>DATABASE OPEN;</a:t>
            </a:r>
          </a:p>
          <a:p>
            <a:pPr lvl="2" indent="0"/>
            <a:r>
              <a:rPr lang="es-MX" sz="1200" dirty="0">
                <a:latin typeface="Consolas" panose="020B0609020204030204" pitchFamily="49" charset="0"/>
              </a:rPr>
              <a:t>   </a:t>
            </a:r>
          </a:p>
          <a:p>
            <a:pPr lvl="2" indent="0"/>
            <a:r>
              <a:rPr lang="es-MX" sz="1200" dirty="0">
                <a:latin typeface="Consolas" panose="020B0609020204030204" pitchFamily="49" charset="0"/>
              </a:rPr>
              <a:t>-- En modo </a:t>
            </a:r>
            <a:r>
              <a:rPr lang="es-MX" sz="1200" dirty="0" err="1">
                <a:latin typeface="Consolas" panose="020B0609020204030204" pitchFamily="49" charset="0"/>
              </a:rPr>
              <a:t>archivelog</a:t>
            </a:r>
            <a:r>
              <a:rPr lang="es-MX" sz="1200" dirty="0">
                <a:latin typeface="Consolas" panose="020B0609020204030204" pitchFamily="49" charset="0"/>
              </a:rPr>
              <a:t> es necesario ampliar el tamaño del área de recuperación </a:t>
            </a:r>
          </a:p>
          <a:p>
            <a:pPr lvl="2" indent="0"/>
            <a:r>
              <a:rPr lang="es-MX" sz="1200" dirty="0">
                <a:latin typeface="Consolas" panose="020B0609020204030204" pitchFamily="49" charset="0"/>
              </a:rPr>
              <a:t>-- a un </a:t>
            </a:r>
            <a:r>
              <a:rPr lang="es-MX" sz="1200" dirty="0" smtClean="0">
                <a:latin typeface="Consolas" panose="020B0609020204030204" pitchFamily="49" charset="0"/>
              </a:rPr>
              <a:t>valor superior </a:t>
            </a:r>
            <a:r>
              <a:rPr lang="es-MX" sz="1200" dirty="0">
                <a:latin typeface="Consolas" panose="020B0609020204030204" pitchFamily="49" charset="0"/>
              </a:rPr>
              <a:t>a 15 GB</a:t>
            </a:r>
          </a:p>
          <a:p>
            <a:pPr lvl="2" indent="0"/>
            <a:r>
              <a:rPr lang="es-MX" sz="1200" dirty="0">
                <a:latin typeface="Consolas" panose="020B0609020204030204" pitchFamily="49" charset="0"/>
              </a:rPr>
              <a:t>ALTER SYSTEM SET DB_RECOVERY_FILE_DEST_SIZE = 20G; </a:t>
            </a:r>
          </a:p>
        </p:txBody>
      </p:sp>
    </p:spTree>
    <p:extLst>
      <p:ext uri="{BB962C8B-B14F-4D97-AF65-F5344CB8AC3E}">
        <p14:creationId xmlns:p14="http://schemas.microsoft.com/office/powerpoint/2010/main" val="26327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4911" y="627960"/>
            <a:ext cx="8251634" cy="396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800" b="1" dirty="0" smtClean="0"/>
              <a:t>Temario</a:t>
            </a:r>
            <a:endParaRPr lang="es-MX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94911" y="1132259"/>
            <a:ext cx="7976213" cy="33711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627063" lvl="2" indent="-285750">
              <a:buFont typeface="Arial" panose="020B0604020202020204" pitchFamily="34" charset="0"/>
              <a:buChar char="•"/>
            </a:pPr>
            <a:endParaRPr lang="es-MX" sz="1600" dirty="0" smtClean="0"/>
          </a:p>
          <a:p>
            <a:pPr marL="627063" lvl="2" indent="-285750">
              <a:buFont typeface="Arial" panose="020B0604020202020204" pitchFamily="34" charset="0"/>
              <a:buChar char="•"/>
            </a:pPr>
            <a:r>
              <a:rPr lang="es-MX" sz="1600" dirty="0" smtClean="0"/>
              <a:t>Instalación </a:t>
            </a:r>
            <a:r>
              <a:rPr lang="es-MX" sz="1600" dirty="0"/>
              <a:t>y creación de instancias de Base de datos Oracle</a:t>
            </a:r>
          </a:p>
          <a:p>
            <a:pPr marL="627063" lvl="2" indent="-285750">
              <a:buFont typeface="Arial" panose="020B0604020202020204" pitchFamily="34" charset="0"/>
              <a:buChar char="•"/>
            </a:pPr>
            <a:r>
              <a:rPr lang="es-MX" sz="1600" dirty="0"/>
              <a:t>Configuración de entorno de red y administración de </a:t>
            </a:r>
            <a:r>
              <a:rPr lang="es-MX" sz="1600" dirty="0" err="1"/>
              <a:t>Listeners</a:t>
            </a:r>
            <a:endParaRPr lang="es-MX" sz="1600" dirty="0"/>
          </a:p>
          <a:p>
            <a:pPr marL="627063" lvl="2" indent="-285750">
              <a:buFont typeface="Arial" panose="020B0604020202020204" pitchFamily="34" charset="0"/>
              <a:buChar char="•"/>
            </a:pPr>
            <a:r>
              <a:rPr lang="es-MX" sz="1600" dirty="0"/>
              <a:t>Configuraciones post instalación y verificación de disponibilidad de </a:t>
            </a:r>
            <a:r>
              <a:rPr lang="es-MX" sz="1600" dirty="0" smtClean="0"/>
              <a:t>servicios</a:t>
            </a:r>
          </a:p>
          <a:p>
            <a:pPr marL="627063" lvl="2" indent="-285750">
              <a:buFont typeface="Arial" panose="020B0604020202020204" pitchFamily="34" charset="0"/>
              <a:buChar char="•"/>
            </a:pPr>
            <a:r>
              <a:rPr lang="es-MX" sz="1600" dirty="0"/>
              <a:t>Gestión de rendimiento de Base de </a:t>
            </a:r>
            <a:r>
              <a:rPr lang="es-MX" sz="1600" dirty="0" smtClean="0"/>
              <a:t>datos</a:t>
            </a:r>
            <a:endParaRPr lang="es-MX" sz="1600" dirty="0"/>
          </a:p>
          <a:p>
            <a:pPr marL="627063" lvl="2" indent="-285750">
              <a:buFont typeface="Arial" panose="020B0604020202020204" pitchFamily="34" charset="0"/>
              <a:buChar char="•"/>
            </a:pPr>
            <a:r>
              <a:rPr lang="es-MX" sz="1600" dirty="0"/>
              <a:t>Gestión de base de datos desde SQL* Plus(Comandos</a:t>
            </a:r>
            <a:r>
              <a:rPr lang="es-MX" sz="1600" dirty="0" smtClean="0"/>
              <a:t>)</a:t>
            </a:r>
          </a:p>
          <a:p>
            <a:pPr lvl="2" indent="0"/>
            <a:endParaRPr lang="es-MX" sz="1600" dirty="0"/>
          </a:p>
          <a:p>
            <a:pPr marL="627063" lvl="2" indent="-285750">
              <a:buFont typeface="Arial" panose="020B0604020202020204" pitchFamily="34" charset="0"/>
              <a:buChar char="•"/>
            </a:pPr>
            <a:r>
              <a:rPr lang="es-MX" sz="1600" dirty="0"/>
              <a:t>Administración de usuarios y roles</a:t>
            </a:r>
          </a:p>
          <a:p>
            <a:pPr marL="627063" lvl="2" indent="-285750">
              <a:buFont typeface="Arial" panose="020B0604020202020204" pitchFamily="34" charset="0"/>
              <a:buChar char="•"/>
            </a:pPr>
            <a:r>
              <a:rPr lang="es-MX" sz="1600" dirty="0"/>
              <a:t>Desbloqueo de usuario y restablecimiento de </a:t>
            </a:r>
            <a:r>
              <a:rPr lang="es-MX" sz="1600" dirty="0" smtClean="0"/>
              <a:t>contraseñas</a:t>
            </a:r>
            <a:endParaRPr lang="es-MX" sz="1600" dirty="0"/>
          </a:p>
          <a:p>
            <a:pPr marL="627063" lvl="2" indent="-285750">
              <a:buFont typeface="Arial" panose="020B0604020202020204" pitchFamily="34" charset="0"/>
              <a:buChar char="•"/>
            </a:pPr>
            <a:r>
              <a:rPr lang="es-MX" sz="1600" dirty="0"/>
              <a:t>Copias de seguridad y recuperación de datos</a:t>
            </a:r>
          </a:p>
          <a:p>
            <a:pPr marL="627063" lvl="2" indent="-285750">
              <a:buFont typeface="Arial" panose="020B0604020202020204" pitchFamily="34" charset="0"/>
              <a:buChar char="•"/>
            </a:pPr>
            <a:r>
              <a:rPr lang="es-MX" sz="1600" dirty="0" smtClean="0"/>
              <a:t>Implantación </a:t>
            </a:r>
            <a:r>
              <a:rPr lang="es-MX" sz="1600" dirty="0"/>
              <a:t>y administración de Auditorias en Oracle</a:t>
            </a:r>
          </a:p>
          <a:p>
            <a:pPr marL="627063" lvl="2" indent="-285750">
              <a:buFont typeface="Arial" panose="020B0604020202020204" pitchFamily="34" charset="0"/>
              <a:buChar char="•"/>
            </a:pPr>
            <a:r>
              <a:rPr lang="es-MX" sz="1600" dirty="0"/>
              <a:t>Programación PL/SQL, Bloques anónimos, </a:t>
            </a:r>
            <a:r>
              <a:rPr lang="es-MX" sz="1600" dirty="0" err="1"/>
              <a:t>Procedures</a:t>
            </a:r>
            <a:r>
              <a:rPr lang="es-MX" sz="1600" dirty="0"/>
              <a:t> y </a:t>
            </a:r>
            <a:r>
              <a:rPr lang="es-MX" sz="1600" dirty="0" err="1"/>
              <a:t>Packages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78466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83895" y="925417"/>
            <a:ext cx="8273666" cy="18067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s-MX" sz="3200" dirty="0" smtClean="0">
                <a:latin typeface="Consolas" panose="020B0609020204030204" pitchFamily="49" charset="0"/>
              </a:rPr>
              <a:t>Documentación oficial:</a:t>
            </a:r>
          </a:p>
          <a:p>
            <a:pPr algn="l"/>
            <a:endParaRPr lang="es-MX" sz="1600" dirty="0">
              <a:latin typeface="Consolas" panose="020B0609020204030204" pitchFamily="49" charset="0"/>
            </a:endParaRPr>
          </a:p>
          <a:p>
            <a:r>
              <a:rPr lang="es-MX" sz="1600" dirty="0">
                <a:latin typeface="Consolas" panose="020B0609020204030204" pitchFamily="49" charset="0"/>
              </a:rPr>
              <a:t>https://docs.oracle.com/en/database/oracle/oracle-database/index.html</a:t>
            </a:r>
            <a:endParaRPr lang="es-MX" sz="1600" dirty="0" smtClean="0">
              <a:latin typeface="Consolas" panose="020B0609020204030204" pitchFamily="49" charset="0"/>
            </a:endParaRPr>
          </a:p>
          <a:p>
            <a:pPr algn="l"/>
            <a:endParaRPr lang="es-MX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11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83895" y="616945"/>
            <a:ext cx="8273666" cy="384488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3200" dirty="0" smtClean="0">
                <a:latin typeface="Consolas" panose="020B0609020204030204" pitchFamily="49" charset="0"/>
              </a:rPr>
              <a:t>Herramientas Administrativas: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 smtClean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1" dirty="0" smtClean="0">
                <a:latin typeface="Consolas" panose="020B0609020204030204" pitchFamily="49" charset="0"/>
              </a:rPr>
              <a:t>SQL*Plus</a:t>
            </a:r>
            <a:r>
              <a:rPr lang="es-MX" sz="1600" dirty="0">
                <a:latin typeface="Consolas" panose="020B0609020204030204" pitchFamily="49" charset="0"/>
              </a:rPr>
              <a:t>: </a:t>
            </a:r>
            <a:endParaRPr lang="es-MX" sz="1600" dirty="0" smtClean="0">
              <a:latin typeface="Consolas" panose="020B0609020204030204" pitchFamily="49" charset="0"/>
            </a:endParaRPr>
          </a:p>
          <a:p>
            <a:r>
              <a:rPr lang="es-MX" sz="1400" dirty="0">
                <a:latin typeface="Consolas" panose="020B0609020204030204" pitchFamily="49" charset="0"/>
              </a:rPr>
              <a:t> </a:t>
            </a:r>
            <a:r>
              <a:rPr lang="es-MX" sz="1400" dirty="0" smtClean="0">
                <a:latin typeface="Consolas" panose="020B0609020204030204" pitchFamily="49" charset="0"/>
              </a:rPr>
              <a:t> </a:t>
            </a:r>
            <a:r>
              <a:rPr lang="es-MX" sz="1400" dirty="0" smtClean="0">
                <a:latin typeface="Consolas" panose="020B0609020204030204" pitchFamily="49" charset="0"/>
                <a:hlinkClick r:id="rId3"/>
              </a:rPr>
              <a:t>https</a:t>
            </a:r>
            <a:r>
              <a:rPr lang="es-MX" sz="1400" dirty="0">
                <a:latin typeface="Consolas" panose="020B0609020204030204" pitchFamily="49" charset="0"/>
                <a:hlinkClick r:id="rId3"/>
              </a:rPr>
              <a:t>://</a:t>
            </a:r>
            <a:r>
              <a:rPr lang="es-MX" sz="1400" dirty="0" smtClean="0">
                <a:latin typeface="Consolas" panose="020B0609020204030204" pitchFamily="49" charset="0"/>
                <a:hlinkClick r:id="rId3"/>
              </a:rPr>
              <a:t>www.oracle.com/database/technologies/instant-client/downloads.html</a:t>
            </a:r>
            <a:endParaRPr lang="es-MX" sz="1400" dirty="0" smtClean="0">
              <a:latin typeface="Consolas" panose="020B0609020204030204" pitchFamily="49" charset="0"/>
            </a:endParaRPr>
          </a:p>
          <a:p>
            <a:endParaRPr lang="es-MX" sz="1400" dirty="0" smtClean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1" dirty="0">
                <a:latin typeface="Consolas" panose="020B0609020204030204" pitchFamily="49" charset="0"/>
              </a:rPr>
              <a:t>Oracle SQL Developer</a:t>
            </a:r>
            <a:r>
              <a:rPr lang="es-MX" sz="1400" dirty="0">
                <a:latin typeface="Consolas" panose="020B0609020204030204" pitchFamily="49" charset="0"/>
              </a:rPr>
              <a:t>:</a:t>
            </a:r>
            <a:endParaRPr lang="es-MX" sz="1400" dirty="0" smtClean="0">
              <a:latin typeface="Consolas" panose="020B0609020204030204" pitchFamily="49" charset="0"/>
            </a:endParaRPr>
          </a:p>
          <a:p>
            <a:r>
              <a:rPr lang="es-MX" sz="1400" dirty="0" smtClean="0">
                <a:latin typeface="Consolas" panose="020B0609020204030204" pitchFamily="49" charset="0"/>
              </a:rPr>
              <a:t>  </a:t>
            </a:r>
            <a:r>
              <a:rPr lang="es-MX" sz="1400" dirty="0" smtClean="0">
                <a:latin typeface="Consolas" panose="020B0609020204030204" pitchFamily="49" charset="0"/>
                <a:hlinkClick r:id="rId4"/>
              </a:rPr>
              <a:t>https</a:t>
            </a:r>
            <a:r>
              <a:rPr lang="es-MX" sz="1400" dirty="0">
                <a:latin typeface="Consolas" panose="020B0609020204030204" pitchFamily="49" charset="0"/>
                <a:hlinkClick r:id="rId4"/>
              </a:rPr>
              <a:t>://</a:t>
            </a:r>
            <a:r>
              <a:rPr lang="es-MX" sz="1400" dirty="0" smtClean="0">
                <a:latin typeface="Consolas" panose="020B0609020204030204" pitchFamily="49" charset="0"/>
                <a:hlinkClick r:id="rId4"/>
              </a:rPr>
              <a:t>www.oracle.com/mx/database/technologies/appdev/sql-developer.html</a:t>
            </a:r>
            <a:endParaRPr lang="es-MX" sz="1400" dirty="0" smtClean="0">
              <a:latin typeface="Consolas" panose="020B0609020204030204" pitchFamily="49" charset="0"/>
            </a:endParaRPr>
          </a:p>
          <a:p>
            <a:endParaRPr lang="es-MX" sz="14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Consolas" panose="020B0609020204030204" pitchFamily="49" charset="0"/>
              </a:rPr>
              <a:t>DBeaver</a:t>
            </a:r>
            <a:r>
              <a:rPr lang="en-US" sz="1800" b="1" dirty="0">
                <a:latin typeface="Consolas" panose="020B0609020204030204" pitchFamily="49" charset="0"/>
              </a:rPr>
              <a:t> Free Universal Database </a:t>
            </a:r>
            <a:r>
              <a:rPr lang="en-US" sz="1800" b="1" dirty="0" smtClean="0">
                <a:latin typeface="Consolas" panose="020B0609020204030204" pitchFamily="49" charset="0"/>
              </a:rPr>
              <a:t>Tool</a:t>
            </a:r>
            <a:r>
              <a:rPr lang="en-US" sz="1400" b="1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s-MX" sz="1400" b="1" dirty="0" smtClean="0">
                <a:latin typeface="Consolas" panose="020B0609020204030204" pitchFamily="49" charset="0"/>
              </a:rPr>
              <a:t> </a:t>
            </a:r>
            <a:r>
              <a:rPr lang="es-MX" sz="1400" dirty="0">
                <a:latin typeface="Consolas" panose="020B0609020204030204" pitchFamily="49" charset="0"/>
                <a:hlinkClick r:id="rId5"/>
              </a:rPr>
              <a:t>https://dbeaver.io</a:t>
            </a:r>
            <a:r>
              <a:rPr lang="es-MX" sz="1400" dirty="0" smtClean="0">
                <a:latin typeface="Consolas" panose="020B0609020204030204" pitchFamily="49" charset="0"/>
                <a:hlinkClick r:id="rId5"/>
              </a:rPr>
              <a:t>/</a:t>
            </a:r>
            <a:endParaRPr lang="es-MX" sz="1400" dirty="0" smtClean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4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1" dirty="0" err="1">
                <a:latin typeface="Consolas" panose="020B0609020204030204" pitchFamily="49" charset="0"/>
              </a:rPr>
              <a:t>Toad</a:t>
            </a:r>
            <a:r>
              <a:rPr lang="es-MX" sz="1800" b="1" dirty="0">
                <a:latin typeface="Consolas" panose="020B0609020204030204" pitchFamily="49" charset="0"/>
              </a:rPr>
              <a:t> </a:t>
            </a:r>
            <a:r>
              <a:rPr lang="es-MX" sz="1800" b="1" dirty="0" err="1">
                <a:latin typeface="Consolas" panose="020B0609020204030204" pitchFamily="49" charset="0"/>
              </a:rPr>
              <a:t>for</a:t>
            </a:r>
            <a:r>
              <a:rPr lang="es-MX" sz="1800" b="1" dirty="0">
                <a:latin typeface="Consolas" panose="020B0609020204030204" pitchFamily="49" charset="0"/>
              </a:rPr>
              <a:t> Oracle </a:t>
            </a:r>
            <a:r>
              <a:rPr lang="es-MX" sz="14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s-MX" sz="1400" dirty="0" smtClean="0">
                <a:latin typeface="Consolas" panose="020B0609020204030204" pitchFamily="49" charset="0"/>
              </a:rPr>
              <a:t>  </a:t>
            </a:r>
            <a:r>
              <a:rPr lang="es-MX" sz="1400" dirty="0" smtClean="0">
                <a:latin typeface="Consolas" panose="020B0609020204030204" pitchFamily="49" charset="0"/>
                <a:hlinkClick r:id="rId6"/>
              </a:rPr>
              <a:t>https</a:t>
            </a:r>
            <a:r>
              <a:rPr lang="es-MX" sz="1400" dirty="0">
                <a:latin typeface="Consolas" panose="020B0609020204030204" pitchFamily="49" charset="0"/>
                <a:hlinkClick r:id="rId6"/>
              </a:rPr>
              <a:t>://www.quest.com/mx-es/products/toad-for-oracle</a:t>
            </a:r>
            <a:r>
              <a:rPr lang="es-MX" sz="1400" dirty="0" smtClean="0">
                <a:latin typeface="Consolas" panose="020B0609020204030204" pitchFamily="49" charset="0"/>
                <a:hlinkClick r:id="rId6"/>
              </a:rPr>
              <a:t>/</a:t>
            </a:r>
            <a:endParaRPr lang="es-MX" sz="1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43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83895" y="627961"/>
            <a:ext cx="8273666" cy="392200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 dirty="0"/>
              <a:t>Introducción a las base de datos Oracle </a:t>
            </a:r>
            <a:endParaRPr lang="es-MX" sz="2000" b="1" dirty="0" smtClean="0"/>
          </a:p>
          <a:p>
            <a:pPr algn="ctr"/>
            <a:endParaRPr lang="es-MX" sz="2000" b="1" dirty="0"/>
          </a:p>
          <a:p>
            <a:r>
              <a:rPr lang="es-MX" sz="1600" dirty="0">
                <a:latin typeface="Consolas" panose="020B0609020204030204" pitchFamily="49" charset="0"/>
              </a:rPr>
              <a:t>Una base de datos Oracle está compuesta principalmente por tres partes</a:t>
            </a:r>
            <a:r>
              <a:rPr lang="es-MX" sz="1600" dirty="0" smtClean="0">
                <a:latin typeface="Consolas" panose="020B0609020204030204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 smtClean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b="1" dirty="0" smtClean="0">
                <a:latin typeface="Consolas" panose="020B0609020204030204" pitchFamily="49" charset="0"/>
              </a:rPr>
              <a:t>MEMORIA</a:t>
            </a:r>
            <a:r>
              <a:rPr lang="es-MX" sz="1600" dirty="0" smtClean="0">
                <a:latin typeface="Consolas" panose="020B0609020204030204" pitchFamily="49" charset="0"/>
              </a:rPr>
              <a:t>: Asociada </a:t>
            </a:r>
            <a:r>
              <a:rPr lang="es-MX" sz="1600" dirty="0">
                <a:latin typeface="Consolas" panose="020B0609020204030204" pitchFamily="49" charset="0"/>
              </a:rPr>
              <a:t>a los procesos de usuario </a:t>
            </a:r>
            <a:r>
              <a:rPr lang="es-MX" sz="1600" dirty="0" smtClean="0">
                <a:latin typeface="Consolas" panose="020B0609020204030204" pitchFamily="49" charset="0"/>
              </a:rPr>
              <a:t>o asociada </a:t>
            </a:r>
            <a:r>
              <a:rPr lang="es-MX" sz="1600" dirty="0">
                <a:latin typeface="Consolas" panose="020B0609020204030204" pitchFamily="49" charset="0"/>
              </a:rPr>
              <a:t>al </a:t>
            </a:r>
            <a:r>
              <a:rPr lang="es-MX" sz="1600" dirty="0" smtClean="0">
                <a:latin typeface="Consolas" panose="020B0609020204030204" pitchFamily="49" charset="0"/>
              </a:rPr>
              <a:t>servidor.</a:t>
            </a:r>
          </a:p>
          <a:p>
            <a:endParaRPr lang="es-MX" sz="1600" dirty="0" smtClean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b="1" dirty="0" smtClean="0">
                <a:latin typeface="Consolas" panose="020B0609020204030204" pitchFamily="49" charset="0"/>
              </a:rPr>
              <a:t>PROCESOS: </a:t>
            </a:r>
            <a:r>
              <a:rPr lang="es-MX" sz="1600" dirty="0" smtClean="0">
                <a:latin typeface="Consolas" panose="020B0609020204030204" pitchFamily="49" charset="0"/>
              </a:rPr>
              <a:t>Procesos </a:t>
            </a:r>
            <a:r>
              <a:rPr lang="es-MX" sz="1600" dirty="0">
                <a:latin typeface="Consolas" panose="020B0609020204030204" pitchFamily="49" charset="0"/>
              </a:rPr>
              <a:t>de usuario y procesos </a:t>
            </a:r>
            <a:r>
              <a:rPr lang="es-MX" sz="1600" dirty="0" err="1">
                <a:latin typeface="Consolas" panose="020B0609020204030204" pitchFamily="49" charset="0"/>
              </a:rPr>
              <a:t>background</a:t>
            </a:r>
            <a:r>
              <a:rPr lang="es-MX" sz="1600" dirty="0">
                <a:latin typeface="Consolas" panose="020B0609020204030204" pitchFamily="49" charset="0"/>
              </a:rPr>
              <a:t> del </a:t>
            </a:r>
            <a:r>
              <a:rPr lang="es-MX" sz="1600" dirty="0" smtClean="0">
                <a:latin typeface="Consolas" panose="020B0609020204030204" pitchFamily="49" charset="0"/>
              </a:rPr>
              <a:t>servidor.</a:t>
            </a:r>
          </a:p>
          <a:p>
            <a:endParaRPr lang="es-MX" sz="1600" dirty="0" smtClean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b="1" dirty="0" smtClean="0">
                <a:latin typeface="Consolas" panose="020B0609020204030204" pitchFamily="49" charset="0"/>
              </a:rPr>
              <a:t>JERAQUIA DE ARCHIVOS: </a:t>
            </a:r>
            <a:r>
              <a:rPr lang="es-MX" sz="1600" dirty="0" smtClean="0">
                <a:latin typeface="Consolas" panose="020B0609020204030204" pitchFamily="49" charset="0"/>
              </a:rPr>
              <a:t>Archivos </a:t>
            </a:r>
            <a:r>
              <a:rPr lang="es-MX" sz="1600" dirty="0">
                <a:latin typeface="Consolas" panose="020B0609020204030204" pitchFamily="49" charset="0"/>
              </a:rPr>
              <a:t>de Parámetros, Archivos</a:t>
            </a:r>
            <a:r>
              <a:rPr lang="es-MX" sz="1600" dirty="0" smtClean="0">
                <a:latin typeface="Consolas" panose="020B0609020204030204" pitchFamily="49" charset="0"/>
              </a:rPr>
              <a:t> </a:t>
            </a:r>
            <a:r>
              <a:rPr lang="es-MX" sz="1600" dirty="0">
                <a:latin typeface="Consolas" panose="020B0609020204030204" pitchFamily="49" charset="0"/>
              </a:rPr>
              <a:t>de </a:t>
            </a:r>
            <a:endParaRPr lang="es-MX" sz="1600" dirty="0" smtClean="0">
              <a:latin typeface="Consolas" panose="020B0609020204030204" pitchFamily="49" charset="0"/>
            </a:endParaRPr>
          </a:p>
          <a:p>
            <a:r>
              <a:rPr lang="es-MX" sz="1600" dirty="0" smtClean="0">
                <a:latin typeface="Consolas" panose="020B0609020204030204" pitchFamily="49" charset="0"/>
              </a:rPr>
              <a:t>  Control(Control </a:t>
            </a:r>
            <a:r>
              <a:rPr lang="es-MX" sz="1600" dirty="0">
                <a:latin typeface="Consolas" panose="020B0609020204030204" pitchFamily="49" charset="0"/>
              </a:rPr>
              <a:t>Files) y Archivos</a:t>
            </a:r>
            <a:r>
              <a:rPr lang="es-MX" sz="1600" dirty="0" smtClean="0">
                <a:latin typeface="Consolas" panose="020B0609020204030204" pitchFamily="49" charset="0"/>
              </a:rPr>
              <a:t> </a:t>
            </a:r>
            <a:r>
              <a:rPr lang="es-MX" sz="1600" dirty="0">
                <a:latin typeface="Consolas" panose="020B0609020204030204" pitchFamily="49" charset="0"/>
              </a:rPr>
              <a:t>de datos.</a:t>
            </a:r>
            <a:endParaRPr lang="es-MX" sz="1600" dirty="0" smtClean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5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4911" y="627960"/>
            <a:ext cx="8251634" cy="396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 dirty="0"/>
              <a:t>Diferencia entre </a:t>
            </a:r>
            <a:r>
              <a:rPr lang="es-MX" sz="2000" b="1" dirty="0" smtClean="0"/>
              <a:t>Instancia </a:t>
            </a:r>
            <a:r>
              <a:rPr lang="es-MX" sz="2000" b="1" dirty="0"/>
              <a:t>vs </a:t>
            </a:r>
            <a:r>
              <a:rPr lang="es-MX" sz="2000" b="1" dirty="0" smtClean="0"/>
              <a:t>Bases </a:t>
            </a:r>
            <a:r>
              <a:rPr lang="es-MX" sz="2000" b="1" dirty="0"/>
              <a:t>de </a:t>
            </a:r>
            <a:r>
              <a:rPr lang="es-MX" sz="2000" b="1" dirty="0" smtClean="0"/>
              <a:t>Datos(1/2)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05079" y="1277958"/>
            <a:ext cx="7976213" cy="307370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1" dirty="0" smtClean="0"/>
              <a:t>Instancia </a:t>
            </a:r>
            <a:r>
              <a:rPr lang="es-MX" sz="1800" b="1" dirty="0"/>
              <a:t>Oracle</a:t>
            </a:r>
            <a:r>
              <a:rPr lang="es-MX" sz="1800" dirty="0"/>
              <a:t>: Es la combinación de los </a:t>
            </a:r>
            <a:r>
              <a:rPr lang="es-MX" sz="1800" dirty="0" smtClean="0"/>
              <a:t>procesos y estructuras </a:t>
            </a:r>
          </a:p>
          <a:p>
            <a:r>
              <a:rPr lang="es-MX" sz="1800" dirty="0" smtClean="0"/>
              <a:t>de </a:t>
            </a:r>
            <a:r>
              <a:rPr lang="es-MX" sz="1800" dirty="0"/>
              <a:t>memoria que permiten acceder a los </a:t>
            </a:r>
            <a:r>
              <a:rPr lang="es-MX" sz="1800" dirty="0" smtClean="0"/>
              <a:t>datos. </a:t>
            </a:r>
          </a:p>
          <a:p>
            <a:endParaRPr lang="es-MX" sz="1800" dirty="0" smtClean="0"/>
          </a:p>
          <a:p>
            <a:r>
              <a:rPr lang="es-MX" sz="1800" dirty="0" smtClean="0"/>
              <a:t>Cada </a:t>
            </a:r>
            <a:r>
              <a:rPr lang="es-MX" sz="1800" dirty="0"/>
              <a:t>vez que se inicia una instancia se asigna un área global del </a:t>
            </a:r>
            <a:endParaRPr lang="es-MX" sz="1800" dirty="0" smtClean="0"/>
          </a:p>
          <a:p>
            <a:r>
              <a:rPr lang="es-MX" sz="1800" dirty="0" smtClean="0"/>
              <a:t>sistema </a:t>
            </a:r>
            <a:r>
              <a:rPr lang="es-MX" sz="1800" dirty="0"/>
              <a:t>(SGA</a:t>
            </a:r>
            <a:r>
              <a:rPr lang="es-MX" sz="1800" dirty="0" smtClean="0"/>
              <a:t>), esta área de memoria se </a:t>
            </a:r>
            <a:r>
              <a:rPr lang="es-MX" sz="1800" dirty="0"/>
              <a:t>utiliza para </a:t>
            </a:r>
            <a:r>
              <a:rPr lang="es-MX" sz="1800" dirty="0" smtClean="0"/>
              <a:t>almacenar la </a:t>
            </a:r>
            <a:r>
              <a:rPr lang="es-MX" sz="1800" dirty="0"/>
              <a:t>información </a:t>
            </a:r>
            <a:endParaRPr lang="es-MX" sz="1800" dirty="0" smtClean="0"/>
          </a:p>
          <a:p>
            <a:r>
              <a:rPr lang="es-MX" sz="1800" dirty="0" smtClean="0"/>
              <a:t>de </a:t>
            </a:r>
            <a:r>
              <a:rPr lang="es-MX" sz="1800" dirty="0"/>
              <a:t>la base de datos que </a:t>
            </a:r>
            <a:r>
              <a:rPr lang="es-MX" sz="1800" dirty="0" smtClean="0"/>
              <a:t>comparten </a:t>
            </a:r>
            <a:r>
              <a:rPr lang="es-MX" sz="1800" dirty="0"/>
              <a:t>los </a:t>
            </a:r>
            <a:r>
              <a:rPr lang="es-MX" sz="1800" dirty="0" smtClean="0"/>
              <a:t>procesos asociados.</a:t>
            </a:r>
          </a:p>
          <a:p>
            <a:endParaRPr lang="es-MX" sz="1800" dirty="0" smtClean="0"/>
          </a:p>
          <a:p>
            <a:r>
              <a:rPr lang="es-MX" sz="1800" dirty="0" smtClean="0"/>
              <a:t>Los </a:t>
            </a:r>
            <a:r>
              <a:rPr lang="es-MX" sz="1800" dirty="0"/>
              <a:t>procesos en </a:t>
            </a:r>
            <a:r>
              <a:rPr lang="es-MX" sz="1800" dirty="0" err="1" smtClean="0"/>
              <a:t>background</a:t>
            </a:r>
            <a:r>
              <a:rPr lang="es-MX" sz="1800" dirty="0"/>
              <a:t> </a:t>
            </a:r>
            <a:r>
              <a:rPr lang="es-MX" sz="1800" dirty="0" smtClean="0"/>
              <a:t>desempeñan </a:t>
            </a:r>
            <a:r>
              <a:rPr lang="es-MX" sz="1800" dirty="0"/>
              <a:t>funciones de E/S y </a:t>
            </a:r>
            <a:r>
              <a:rPr lang="es-MX" sz="1800" dirty="0" smtClean="0"/>
              <a:t>proporcionan </a:t>
            </a:r>
          </a:p>
          <a:p>
            <a:r>
              <a:rPr lang="es-MX" sz="1800" dirty="0" smtClean="0"/>
              <a:t>un </a:t>
            </a:r>
            <a:r>
              <a:rPr lang="es-MX" sz="1800" dirty="0"/>
              <a:t>mayor paralelismo con el fin de conseguir un </a:t>
            </a:r>
            <a:r>
              <a:rPr lang="es-MX" sz="1800" dirty="0" smtClean="0"/>
              <a:t>mejor </a:t>
            </a:r>
            <a:r>
              <a:rPr lang="es-MX" sz="1800" dirty="0"/>
              <a:t>rendimiento y fiabilidad.</a:t>
            </a:r>
            <a:endParaRPr lang="es-MX" sz="1800" dirty="0" smtClean="0"/>
          </a:p>
        </p:txBody>
      </p:sp>
    </p:spTree>
    <p:extLst>
      <p:ext uri="{BB962C8B-B14F-4D97-AF65-F5344CB8AC3E}">
        <p14:creationId xmlns:p14="http://schemas.microsoft.com/office/powerpoint/2010/main" val="1432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4911" y="627960"/>
            <a:ext cx="8251634" cy="396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 dirty="0"/>
              <a:t>Diferencia entre </a:t>
            </a:r>
            <a:r>
              <a:rPr lang="es-MX" sz="2000" b="1" dirty="0" smtClean="0"/>
              <a:t>Instancia </a:t>
            </a:r>
            <a:r>
              <a:rPr lang="es-MX" sz="2000" b="1" dirty="0"/>
              <a:t>vs </a:t>
            </a:r>
            <a:r>
              <a:rPr lang="es-MX" sz="2000" b="1" dirty="0" smtClean="0"/>
              <a:t>Bases </a:t>
            </a:r>
            <a:r>
              <a:rPr lang="es-MX" sz="2000" b="1" dirty="0"/>
              <a:t>de </a:t>
            </a:r>
            <a:r>
              <a:rPr lang="es-MX" sz="2000" b="1" dirty="0" smtClean="0"/>
              <a:t>Datos(2/2)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05079" y="1200839"/>
            <a:ext cx="7976213" cy="31508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1" dirty="0" smtClean="0"/>
              <a:t>Base de Datos</a:t>
            </a:r>
            <a:r>
              <a:rPr lang="es-MX" sz="1800" dirty="0"/>
              <a:t>: Es una estructura almacenamiento conformada por una </a:t>
            </a:r>
            <a:endParaRPr lang="es-MX" sz="1800" dirty="0" smtClean="0"/>
          </a:p>
          <a:p>
            <a:r>
              <a:rPr lang="es-MX" sz="1800" dirty="0" smtClean="0"/>
              <a:t>sección </a:t>
            </a:r>
            <a:r>
              <a:rPr lang="es-MX" sz="1800" dirty="0"/>
              <a:t>lógica y una física. </a:t>
            </a:r>
            <a:r>
              <a:rPr lang="es-MX" sz="1800" dirty="0" smtClean="0"/>
              <a:t>La </a:t>
            </a:r>
            <a:r>
              <a:rPr lang="es-MX" sz="1800" dirty="0"/>
              <a:t>estructura física corresponde al conjunto de </a:t>
            </a:r>
            <a:endParaRPr lang="es-MX" sz="1800" dirty="0" smtClean="0"/>
          </a:p>
          <a:p>
            <a:r>
              <a:rPr lang="es-MX" sz="1800" dirty="0" smtClean="0"/>
              <a:t>ficheros </a:t>
            </a:r>
            <a:r>
              <a:rPr lang="es-MX" sz="1800" dirty="0"/>
              <a:t>del sistema operativo </a:t>
            </a:r>
            <a:r>
              <a:rPr lang="es-MX" sz="1800" dirty="0" smtClean="0"/>
              <a:t>asociados </a:t>
            </a:r>
            <a:r>
              <a:rPr lang="es-MX" sz="1800" dirty="0"/>
              <a:t>a la base de </a:t>
            </a:r>
            <a:r>
              <a:rPr lang="es-MX" sz="1800" dirty="0" smtClean="0"/>
              <a:t>datos. </a:t>
            </a:r>
          </a:p>
          <a:p>
            <a:r>
              <a:rPr lang="es-MX" sz="1800" dirty="0" smtClean="0"/>
              <a:t>La </a:t>
            </a:r>
            <a:r>
              <a:rPr lang="es-MX" sz="1800" dirty="0"/>
              <a:t>estructura lógica hace referencia a la distribución de tablas, columnas, </a:t>
            </a:r>
            <a:endParaRPr lang="es-MX" sz="1800" dirty="0" smtClean="0"/>
          </a:p>
          <a:p>
            <a:r>
              <a:rPr lang="es-MX" sz="1800" dirty="0" smtClean="0"/>
              <a:t>usuarios</a:t>
            </a:r>
            <a:r>
              <a:rPr lang="es-MX" sz="1800" dirty="0"/>
              <a:t>, índices, vistas, secuenciadores, procedimientos, funciones </a:t>
            </a:r>
            <a:endParaRPr lang="es-MX" sz="1800" dirty="0" smtClean="0"/>
          </a:p>
          <a:p>
            <a:r>
              <a:rPr lang="es-MX" sz="1800" dirty="0" smtClean="0"/>
              <a:t>y </a:t>
            </a:r>
            <a:r>
              <a:rPr lang="es-MX" sz="1800" dirty="0" err="1"/>
              <a:t>packages</a:t>
            </a:r>
            <a:r>
              <a:rPr lang="es-MX" sz="1800" dirty="0"/>
              <a:t> que conforman a la base de </a:t>
            </a:r>
            <a:r>
              <a:rPr lang="es-MX" sz="1800" dirty="0" smtClean="0"/>
              <a:t>datos. </a:t>
            </a:r>
          </a:p>
          <a:p>
            <a:endParaRPr lang="es-MX" sz="1800" dirty="0" smtClean="0"/>
          </a:p>
          <a:p>
            <a:r>
              <a:rPr lang="es-MX" sz="1800" dirty="0" smtClean="0"/>
              <a:t>Una </a:t>
            </a:r>
            <a:r>
              <a:rPr lang="es-MX" sz="1800" dirty="0"/>
              <a:t>instancia sólo podrá abrir y utilizar una base de datos a la vez, </a:t>
            </a:r>
            <a:r>
              <a:rPr lang="es-MX" sz="1800" dirty="0" smtClean="0"/>
              <a:t>aunque </a:t>
            </a:r>
          </a:p>
          <a:p>
            <a:r>
              <a:rPr lang="es-MX" sz="1800" dirty="0" smtClean="0"/>
              <a:t>una </a:t>
            </a:r>
            <a:r>
              <a:rPr lang="es-MX" sz="1800" dirty="0"/>
              <a:t>base de datos podría ser utilizada por varias instancias, </a:t>
            </a:r>
            <a:r>
              <a:rPr lang="es-MX" sz="1800" dirty="0" smtClean="0"/>
              <a:t>como </a:t>
            </a:r>
            <a:r>
              <a:rPr lang="es-MX" sz="1800" dirty="0"/>
              <a:t>ocurre </a:t>
            </a:r>
            <a:endParaRPr lang="es-MX" sz="1800" dirty="0" smtClean="0"/>
          </a:p>
          <a:p>
            <a:r>
              <a:rPr lang="es-MX" sz="1800" dirty="0" smtClean="0"/>
              <a:t>en </a:t>
            </a:r>
            <a:r>
              <a:rPr lang="es-MX" sz="1800" dirty="0"/>
              <a:t>el sistema de alta disponibilidad de </a:t>
            </a:r>
            <a:r>
              <a:rPr lang="es-MX" sz="1800" dirty="0" smtClean="0"/>
              <a:t>Oracle </a:t>
            </a:r>
            <a:r>
              <a:rPr lang="es-MX" sz="1800" dirty="0"/>
              <a:t>Real </a:t>
            </a:r>
            <a:r>
              <a:rPr lang="es-MX" sz="1800" dirty="0" err="1"/>
              <a:t>Application</a:t>
            </a:r>
            <a:r>
              <a:rPr lang="es-MX" sz="1800" dirty="0"/>
              <a:t> </a:t>
            </a:r>
            <a:r>
              <a:rPr lang="es-MX" sz="1800" dirty="0" err="1"/>
              <a:t>Cluster</a:t>
            </a:r>
            <a:r>
              <a:rPr lang="es-MX" sz="1800" dirty="0"/>
              <a:t> (RAC).</a:t>
            </a:r>
            <a:endParaRPr lang="es-MX" sz="1800" dirty="0" smtClean="0"/>
          </a:p>
        </p:txBody>
      </p:sp>
    </p:spTree>
    <p:extLst>
      <p:ext uri="{BB962C8B-B14F-4D97-AF65-F5344CB8AC3E}">
        <p14:creationId xmlns:p14="http://schemas.microsoft.com/office/powerpoint/2010/main" val="261329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4911" y="627960"/>
            <a:ext cx="8251634" cy="396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 dirty="0"/>
              <a:t>Componentes del marco de gestión de Oracle </a:t>
            </a:r>
            <a:r>
              <a:rPr lang="es-MX" sz="2000" b="1" dirty="0" err="1"/>
              <a:t>Database</a:t>
            </a:r>
            <a:endParaRPr lang="es-MX" sz="2000" b="1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705079" y="1200839"/>
            <a:ext cx="7976213" cy="31508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endParaRPr lang="es-MX" sz="2000" dirty="0" smtClean="0"/>
          </a:p>
          <a:p>
            <a:r>
              <a:rPr lang="es-MX" sz="2000" dirty="0" smtClean="0"/>
              <a:t>- Instancia de Base de Datos</a:t>
            </a:r>
          </a:p>
          <a:p>
            <a:r>
              <a:rPr lang="es-MX" sz="2000" dirty="0" smtClean="0"/>
              <a:t>- </a:t>
            </a:r>
            <a:r>
              <a:rPr lang="es-MX" sz="2000" dirty="0" err="1" smtClean="0"/>
              <a:t>Listener</a:t>
            </a:r>
            <a:r>
              <a:rPr lang="es-MX" sz="2000" dirty="0" smtClean="0"/>
              <a:t>. </a:t>
            </a:r>
          </a:p>
          <a:p>
            <a:r>
              <a:rPr lang="es-MX" sz="2000" dirty="0" smtClean="0"/>
              <a:t>- Interfaz de Gestión(consola de Base de Datos)</a:t>
            </a:r>
          </a:p>
        </p:txBody>
      </p:sp>
    </p:spTree>
    <p:extLst>
      <p:ext uri="{BB962C8B-B14F-4D97-AF65-F5344CB8AC3E}">
        <p14:creationId xmlns:p14="http://schemas.microsoft.com/office/powerpoint/2010/main" val="11973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a:spPr>
      <a:bodyPr lIns="0" tIns="0" rIns="0" bIns="0" rtlCol="0" anchor="t" anchorCtr="0"/>
      <a:lstStyle>
        <a:defPPr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square" lIns="0" tIns="0" rIns="0" bIns="0" rtlCol="0">
        <a:noAutofit/>
      </a:bodyPr>
      <a:lstStyle>
        <a:defPPr algn="l">
          <a:defRPr sz="18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lIns="0" tIns="0" rIns="0" bIns="0" rtlCol="0" anchor="t" anchorCtr="0"/>
      <a:lstStyle>
        <a:defPPr algn="l">
          <a:defRPr sz="1600" dirty="0" err="1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square" lIns="0" tIns="0" rIns="0" bIns="0" rtlCol="0">
        <a:noAutofit/>
      </a:bodyPr>
      <a:lstStyle>
        <a:defPPr algn="l">
          <a:defRPr sz="18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Corporate_PPT_Template_10x5.6_v2.potx</Template>
  <TotalTime>18620</TotalTime>
  <Words>1664</Words>
  <Application>Microsoft Office PowerPoint</Application>
  <PresentationFormat>Presentación en pantalla (16:9)</PresentationFormat>
  <Paragraphs>312</Paragraphs>
  <Slides>26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ＭＳ Ｐゴシック</vt:lpstr>
      <vt:lpstr>Arial</vt:lpstr>
      <vt:lpstr>Consolas</vt:lpstr>
      <vt:lpstr>Times</vt:lpstr>
      <vt:lpstr>Corporate_PPT_Template_10x5.6_v2</vt:lpstr>
      <vt:lpstr>1_Corporate_PPT_Template_10x5.6_v2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Maricel Lennon</dc:creator>
  <dc:description>This presentation contains information proprietary to Oracle Corporation</dc:description>
  <cp:lastModifiedBy>Usuario de Windows</cp:lastModifiedBy>
  <cp:revision>1123</cp:revision>
  <cp:lastPrinted>2011-07-26T01:11:56Z</cp:lastPrinted>
  <dcterms:created xsi:type="dcterms:W3CDTF">2013-02-22T04:57:24Z</dcterms:created>
  <dcterms:modified xsi:type="dcterms:W3CDTF">2019-09-21T02:52:27Z</dcterms:modified>
</cp:coreProperties>
</file>