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959" r:id="rId2"/>
  </p:sldMasterIdLst>
  <p:notesMasterIdLst>
    <p:notesMasterId r:id="rId22"/>
  </p:notesMasterIdLst>
  <p:handoutMasterIdLst>
    <p:handoutMasterId r:id="rId23"/>
  </p:handoutMasterIdLst>
  <p:sldIdLst>
    <p:sldId id="576" r:id="rId3"/>
    <p:sldId id="831" r:id="rId4"/>
    <p:sldId id="854" r:id="rId5"/>
    <p:sldId id="855" r:id="rId6"/>
    <p:sldId id="856" r:id="rId7"/>
    <p:sldId id="857" r:id="rId8"/>
    <p:sldId id="858" r:id="rId9"/>
    <p:sldId id="859" r:id="rId10"/>
    <p:sldId id="860" r:id="rId11"/>
    <p:sldId id="861" r:id="rId12"/>
    <p:sldId id="862" r:id="rId13"/>
    <p:sldId id="863" r:id="rId14"/>
    <p:sldId id="864" r:id="rId15"/>
    <p:sldId id="865" r:id="rId16"/>
    <p:sldId id="866" r:id="rId17"/>
    <p:sldId id="867" r:id="rId18"/>
    <p:sldId id="868" r:id="rId19"/>
    <p:sldId id="869" r:id="rId20"/>
    <p:sldId id="870" r:id="rId21"/>
  </p:sldIdLst>
  <p:sldSz cx="9144000" cy="5143500" type="screen16x9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1pPr>
    <a:lvl2pPr marL="169863" indent="1143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2pPr>
    <a:lvl3pPr marL="341313" indent="228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3pPr>
    <a:lvl4pPr marL="512763" indent="3429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4pPr>
    <a:lvl5pPr marL="684213" indent="455613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7">
          <p15:clr>
            <a:srgbClr val="A4A3A4"/>
          </p15:clr>
        </p15:guide>
        <p15:guide id="2" orient="horz" pos="700">
          <p15:clr>
            <a:srgbClr val="A4A3A4"/>
          </p15:clr>
        </p15:guide>
        <p15:guide id="3" pos="509">
          <p15:clr>
            <a:srgbClr val="A4A3A4"/>
          </p15:clr>
        </p15:guide>
        <p15:guide id="4" pos="5759">
          <p15:clr>
            <a:srgbClr val="A4A3A4"/>
          </p15:clr>
        </p15:guide>
        <p15:guide id="5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rmann Baer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3A9"/>
    <a:srgbClr val="777777"/>
    <a:srgbClr val="B9BE78"/>
    <a:srgbClr val="0070C0"/>
    <a:srgbClr val="B8B8B8"/>
    <a:srgbClr val="4D4D4D"/>
    <a:srgbClr val="5E4847"/>
    <a:srgbClr val="604847"/>
    <a:srgbClr val="AB9E4B"/>
    <a:srgbClr val="707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8" autoAdjust="0"/>
    <p:restoredTop sz="90191" autoAdjust="0"/>
  </p:normalViewPr>
  <p:slideViewPr>
    <p:cSldViewPr snapToGrid="0" showGuides="1">
      <p:cViewPr varScale="1">
        <p:scale>
          <a:sx n="87" d="100"/>
          <a:sy n="87" d="100"/>
        </p:scale>
        <p:origin x="936" y="84"/>
      </p:cViewPr>
      <p:guideLst>
        <p:guide orient="horz" pos="347"/>
        <p:guide orient="horz" pos="700"/>
        <p:guide pos="509"/>
        <p:guide pos="5759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4" d="100"/>
        <a:sy n="184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20081F73-A3D6-48AF-B321-CCF67B639CA5}" type="datetime1">
              <a:rPr lang="en-US"/>
              <a:pPr>
                <a:defRPr/>
              </a:pPr>
              <a:t>9/27/2019</a:t>
            </a:fld>
            <a:endParaRPr lang="en-US" dirty="0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600825"/>
            <a:ext cx="39624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BC2084C9-A309-4861-9B00-572BD194BB2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92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C87FD523-6A9D-431F-9006-8F984D4E0CC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293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400" b="1" kern="1200">
        <a:solidFill>
          <a:schemeClr val="tx1"/>
        </a:solidFill>
        <a:latin typeface="Arial" pitchFamily="-106" charset="0"/>
        <a:ea typeface="ＭＳ Ｐゴシック" charset="-128"/>
        <a:cs typeface="ＭＳ Ｐゴシック" charset="-128"/>
      </a:defRPr>
    </a:lvl1pPr>
    <a:lvl2pPr marL="4127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125413" indent="-39688" algn="l" rtl="0" eaLnBrk="0" fontAlgn="base" hangingPunct="0">
      <a:spcBef>
        <a:spcPct val="30000"/>
      </a:spcBef>
      <a:spcAft>
        <a:spcPct val="0"/>
      </a:spcAft>
      <a:buSzPct val="100000"/>
      <a:buFont typeface="Times" pitchFamily="18" charset="0"/>
      <a:buChar char="•"/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215900" indent="-44450" algn="l" rtl="0" eaLnBrk="0" fontAlgn="base" hangingPunct="0">
      <a:spcBef>
        <a:spcPct val="30000"/>
      </a:spcBef>
      <a:spcAft>
        <a:spcPct val="0"/>
      </a:spcAft>
      <a:buChar char="–"/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258763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856575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1027891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1199206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370521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7588" y="514350"/>
            <a:ext cx="4567237" cy="2570163"/>
          </a:xfrm>
          <a:ln w="12700" cap="flat">
            <a:solidFill>
              <a:schemeClr val="tx1"/>
            </a:solidFill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7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44" tIns="46023" rIns="92044" bIns="46023"/>
          <a:lstStyle/>
          <a:p>
            <a:pPr eaLnBrk="1" hangingPunct="1"/>
            <a:endParaRPr lang="nl-NL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922" y="3596148"/>
            <a:ext cx="7772797" cy="670855"/>
          </a:xfrm>
        </p:spPr>
        <p:txBody>
          <a:bodyPr anchor="b" anchorCtr="0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22" y="4410273"/>
            <a:ext cx="7075289" cy="532642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FF0000"/>
              </a:buClr>
              <a:buSzTx/>
              <a:buFont typeface="Arial" pitchFamily="127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285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6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7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3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99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3101679"/>
            <a:ext cx="2227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4" descr="Tall Red"/>
          <p:cNvPicPr>
            <a:picLocks noChangeArrowheads="1"/>
          </p:cNvPicPr>
          <p:nvPr userDrawn="1"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1144588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1" name="Picture 75" descr="Wide Red"/>
          <p:cNvPicPr>
            <a:picLocks noChangeArrowheads="1"/>
          </p:cNvPicPr>
          <p:nvPr userDrawn="1"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685800"/>
            <a:ext cx="5881687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35530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3304977"/>
            <a:ext cx="7772797" cy="1021953"/>
          </a:xfrm>
        </p:spPr>
        <p:txBody>
          <a:bodyPr/>
          <a:lstStyle>
            <a:lvl1pPr algn="l">
              <a:defRPr sz="2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179839"/>
            <a:ext cx="7772797" cy="1125141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55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14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67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229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78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34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990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458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99" y="1200547"/>
            <a:ext cx="4066976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00547"/>
            <a:ext cx="4066977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87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01" y="1150938"/>
            <a:ext cx="4040187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573" indent="0">
              <a:buNone/>
              <a:defRPr sz="1200" b="1"/>
            </a:lvl2pPr>
            <a:lvl3pPr marL="571145" indent="0">
              <a:buNone/>
              <a:defRPr sz="1100" b="1"/>
            </a:lvl3pPr>
            <a:lvl4pPr marL="856718" indent="0">
              <a:buNone/>
              <a:defRPr sz="1000" b="1"/>
            </a:lvl4pPr>
            <a:lvl5pPr marL="1142291" indent="0">
              <a:buNone/>
              <a:defRPr sz="1000" b="1"/>
            </a:lvl5pPr>
            <a:lvl6pPr marL="1427864" indent="0">
              <a:buNone/>
              <a:defRPr sz="1000" b="1"/>
            </a:lvl6pPr>
            <a:lvl7pPr marL="1713437" indent="0">
              <a:buNone/>
              <a:defRPr sz="1000" b="1"/>
            </a:lvl7pPr>
            <a:lvl8pPr marL="1999011" indent="0">
              <a:buNone/>
              <a:defRPr sz="1000" b="1"/>
            </a:lvl8pPr>
            <a:lvl9pPr marL="228458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01" y="1631157"/>
            <a:ext cx="4040187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22" y="1150938"/>
            <a:ext cx="4041180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573" indent="0">
              <a:buNone/>
              <a:defRPr sz="1200" b="1"/>
            </a:lvl2pPr>
            <a:lvl3pPr marL="571145" indent="0">
              <a:buNone/>
              <a:defRPr sz="1100" b="1"/>
            </a:lvl3pPr>
            <a:lvl4pPr marL="856718" indent="0">
              <a:buNone/>
              <a:defRPr sz="1000" b="1"/>
            </a:lvl4pPr>
            <a:lvl5pPr marL="1142291" indent="0">
              <a:buNone/>
              <a:defRPr sz="1000" b="1"/>
            </a:lvl5pPr>
            <a:lvl6pPr marL="1427864" indent="0">
              <a:buNone/>
              <a:defRPr sz="1000" b="1"/>
            </a:lvl6pPr>
            <a:lvl7pPr marL="1713437" indent="0">
              <a:buNone/>
              <a:defRPr sz="1000" b="1"/>
            </a:lvl7pPr>
            <a:lvl8pPr marL="1999011" indent="0">
              <a:buNone/>
              <a:defRPr sz="1000" b="1"/>
            </a:lvl8pPr>
            <a:lvl9pPr marL="228458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22" y="1631157"/>
            <a:ext cx="4041180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99" y="204393"/>
            <a:ext cx="3008312" cy="872133"/>
          </a:xfrm>
        </p:spPr>
        <p:txBody>
          <a:bodyPr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391"/>
            <a:ext cx="5111750" cy="43904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99" y="1076526"/>
            <a:ext cx="3008312" cy="3518297"/>
          </a:xfrm>
        </p:spPr>
        <p:txBody>
          <a:bodyPr/>
          <a:lstStyle>
            <a:lvl1pPr marL="0" indent="0">
              <a:buNone/>
              <a:defRPr sz="900"/>
            </a:lvl1pPr>
            <a:lvl2pPr marL="285573" indent="0">
              <a:buNone/>
              <a:defRPr sz="700"/>
            </a:lvl2pPr>
            <a:lvl3pPr marL="571145" indent="0">
              <a:buNone/>
              <a:defRPr sz="600"/>
            </a:lvl3pPr>
            <a:lvl4pPr marL="856718" indent="0">
              <a:buNone/>
              <a:defRPr sz="600"/>
            </a:lvl4pPr>
            <a:lvl5pPr marL="1142291" indent="0">
              <a:buNone/>
              <a:defRPr sz="600"/>
            </a:lvl5pPr>
            <a:lvl6pPr marL="1427864" indent="0">
              <a:buNone/>
              <a:defRPr sz="600"/>
            </a:lvl6pPr>
            <a:lvl7pPr marL="1713437" indent="0">
              <a:buNone/>
              <a:defRPr sz="600"/>
            </a:lvl7pPr>
            <a:lvl8pPr marL="1999011" indent="0">
              <a:buNone/>
              <a:defRPr sz="600"/>
            </a:lvl8pPr>
            <a:lvl9pPr marL="228458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37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8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798" y="206375"/>
            <a:ext cx="2056805" cy="43884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99" y="206375"/>
            <a:ext cx="6077148" cy="43884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39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7950200" cy="473075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1" y="1111250"/>
            <a:ext cx="7900974" cy="3648075"/>
          </a:xfrm>
        </p:spPr>
        <p:txBody>
          <a:bodyPr wrap="square"/>
          <a:lstStyle>
            <a:lvl1pPr marL="117475" indent="-117475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  <a:defRPr sz="1200" b="0"/>
            </a:lvl1pPr>
            <a:lvl2pPr marL="344488" indent="-177800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100"/>
            </a:lvl2pPr>
            <a:lvl3pPr marL="574675" indent="-171450">
              <a:buClr>
                <a:schemeClr val="tx2"/>
              </a:buClr>
              <a:buFont typeface="Arial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855663" indent="-107950">
              <a:buClr>
                <a:schemeClr val="tx1"/>
              </a:buClr>
              <a:buFont typeface="Arial" pitchFamily="34" charset="0"/>
              <a:buChar char="–"/>
              <a:defRPr lang="en-US" sz="11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4pPr>
            <a:lvl5pPr marL="1200150" indent="-166688">
              <a:buClr>
                <a:schemeClr val="tx2"/>
              </a:buClr>
              <a:buFont typeface="Arial" pitchFamily="34" charset="0"/>
              <a:buChar char="•"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24267" y="4758191"/>
            <a:ext cx="2895600" cy="274637"/>
          </a:xfrm>
          <a:prstGeom prst="rect">
            <a:avLst/>
          </a:prstGeom>
        </p:spPr>
        <p:txBody>
          <a:bodyPr wrap="square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63523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60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858449" y="4875874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</a:t>
            </a:r>
            <a:r>
              <a:rPr lang="en-US" sz="600" baseline="0" dirty="0" smtClean="0">
                <a:solidFill>
                  <a:srgbClr val="292929"/>
                </a:solidFill>
              </a:rPr>
              <a:t> </a:t>
            </a:r>
            <a:r>
              <a:rPr lang="en-US" sz="600" dirty="0" smtClean="0">
                <a:solidFill>
                  <a:srgbClr val="292929"/>
                </a:solidFill>
              </a:rPr>
              <a:t>©</a:t>
            </a:r>
            <a:r>
              <a:rPr lang="en-US" sz="600" baseline="0" dirty="0" smtClean="0">
                <a:solidFill>
                  <a:srgbClr val="292929"/>
                </a:solidFill>
              </a:rPr>
              <a:t> 2011, Oracle and/or its affiliates. All rights reserved.</a:t>
            </a:r>
            <a:endParaRPr lang="en-US" sz="600" dirty="0" smtClean="0">
              <a:solidFill>
                <a:srgbClr val="292929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824370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094495" y="4875691"/>
            <a:ext cx="2289387" cy="219168"/>
            <a:chOff x="3094495" y="4875691"/>
            <a:chExt cx="2289387" cy="219168"/>
          </a:xfrm>
        </p:grpSpPr>
        <p:sp>
          <p:nvSpPr>
            <p:cNvPr id="19" name="Text Box 14"/>
            <p:cNvSpPr txBox="1">
              <a:spLocks noChangeArrowheads="1"/>
            </p:cNvSpPr>
            <p:nvPr userDrawn="1"/>
          </p:nvSpPr>
          <p:spPr bwMode="auto">
            <a:xfrm>
              <a:off x="3124525" y="4875691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rgbClr val="292929"/>
                  </a:solidFill>
                </a:rPr>
                <a:t>Insert Information Protection Policy Classification from Slide 8</a:t>
              </a:r>
              <a:endParaRPr lang="en-US" sz="800" dirty="0" smtClean="0">
                <a:solidFill>
                  <a:srgbClr val="292929"/>
                </a:solidFill>
              </a:endParaRPr>
            </a:p>
          </p:txBody>
        </p:sp>
        <p:cxnSp>
          <p:nvCxnSpPr>
            <p:cNvPr id="20" name="Straight Connector 19"/>
            <p:cNvCxnSpPr/>
            <p:nvPr userDrawn="1"/>
          </p:nvCxnSpPr>
          <p:spPr>
            <a:xfrm flipH="1">
              <a:off x="3094495" y="4897874"/>
              <a:ext cx="1092" cy="96623"/>
            </a:xfrm>
            <a:prstGeom prst="line">
              <a:avLst/>
            </a:prstGeom>
            <a:ln w="63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36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6"/>
            <a:ext cx="7950200" cy="530224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58211" y="4800037"/>
            <a:ext cx="2895600" cy="274637"/>
          </a:xfrm>
          <a:prstGeom prst="rect">
            <a:avLst/>
          </a:prstGeom>
        </p:spPr>
        <p:txBody>
          <a:bodyPr wrap="square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3523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60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 userDrawn="1"/>
        </p:nvSpPr>
        <p:spPr bwMode="auto">
          <a:xfrm>
            <a:off x="858449" y="4875874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</a:t>
            </a:r>
            <a:r>
              <a:rPr lang="en-US" sz="600" baseline="0" dirty="0" smtClean="0">
                <a:solidFill>
                  <a:srgbClr val="292929"/>
                </a:solidFill>
              </a:rPr>
              <a:t> </a:t>
            </a:r>
            <a:r>
              <a:rPr lang="en-US" sz="600" dirty="0" smtClean="0">
                <a:solidFill>
                  <a:srgbClr val="292929"/>
                </a:solidFill>
              </a:rPr>
              <a:t>©</a:t>
            </a:r>
            <a:r>
              <a:rPr lang="en-US" sz="600" baseline="0" dirty="0" smtClean="0">
                <a:solidFill>
                  <a:srgbClr val="292929"/>
                </a:solidFill>
              </a:rPr>
              <a:t> 2011, Oracle and/or its affiliates. All rights reserved.</a:t>
            </a:r>
            <a:endParaRPr lang="en-US" sz="600" dirty="0" smtClean="0">
              <a:solidFill>
                <a:srgbClr val="292929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824370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>
            <a:off x="3094495" y="4875691"/>
            <a:ext cx="2289387" cy="219168"/>
            <a:chOff x="3094495" y="4875691"/>
            <a:chExt cx="2289387" cy="21916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auto">
            <a:xfrm>
              <a:off x="3124525" y="4875691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rgbClr val="292929"/>
                  </a:solidFill>
                </a:rPr>
                <a:t>Insert Information Protection Policy Classification from Slide 8</a:t>
              </a:r>
              <a:endParaRPr lang="en-US" sz="800" dirty="0" smtClean="0">
                <a:solidFill>
                  <a:srgbClr val="292929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3094495" y="4897874"/>
              <a:ext cx="1092" cy="96623"/>
            </a:xfrm>
            <a:prstGeom prst="line">
              <a:avLst/>
            </a:prstGeom>
            <a:ln w="63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1929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925" y="3596155"/>
            <a:ext cx="7772797" cy="670855"/>
          </a:xfrm>
        </p:spPr>
        <p:txBody>
          <a:bodyPr anchor="b" anchorCtr="0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25" y="4410273"/>
            <a:ext cx="7075289" cy="532642"/>
          </a:xfrm>
        </p:spPr>
        <p:txBody>
          <a:bodyPr/>
          <a:lstStyle>
            <a:lvl1pPr marL="0" marR="0" indent="0" algn="l" defTabSz="913608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FF0000"/>
              </a:buClr>
              <a:buSzTx/>
              <a:buFont typeface="Arial" pitchFamily="127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285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0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5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1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6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1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97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2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105525" y="4868870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3101679"/>
            <a:ext cx="2227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4" descr="Tall Red"/>
          <p:cNvPicPr>
            <a:picLocks noChangeArrowheads="1"/>
          </p:cNvPicPr>
          <p:nvPr userDrawn="1"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5"/>
            <a:ext cx="1144588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1" name="Picture 75" descr="Wide Red"/>
          <p:cNvPicPr>
            <a:picLocks noChangeArrowheads="1"/>
          </p:cNvPicPr>
          <p:nvPr userDrawn="1"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20" y="685805"/>
            <a:ext cx="5881687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78641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6"/>
            <a:ext cx="7910512" cy="329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8038" y="658579"/>
            <a:ext cx="8139112" cy="31869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8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5"/>
            <a:ext cx="7910512" cy="329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8038" y="658572"/>
            <a:ext cx="8139112" cy="31869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2268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40" y="201076"/>
            <a:ext cx="6569039" cy="4460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8" y="1164166"/>
            <a:ext cx="8140700" cy="3325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206" y="3"/>
            <a:ext cx="1608794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494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81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557349" y="4825638"/>
            <a:ext cx="5242560" cy="31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18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038" y="318062"/>
            <a:ext cx="7779072" cy="5044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Announcement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8" y="858762"/>
            <a:ext cx="7792822" cy="1867582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Product Name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480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5468" y="357653"/>
            <a:ext cx="7779072" cy="1244269"/>
          </a:xfrm>
        </p:spPr>
        <p:txBody>
          <a:bodyPr/>
          <a:lstStyle>
            <a:lvl1pPr marL="91360" indent="-91360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8" y="1817691"/>
            <a:ext cx="7792822" cy="85463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285502" indent="0"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28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586" y="0"/>
            <a:ext cx="9145587" cy="3625850"/>
            <a:chOff x="-1587" y="0"/>
            <a:chExt cx="9145587" cy="3625850"/>
          </a:xfrm>
        </p:grpSpPr>
        <p:pic>
          <p:nvPicPr>
            <p:cNvPr id="7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4" descr="Small Red Square"/>
            <p:cNvPicPr>
              <a:picLocks noChangeAspect="1" noChangeArrowheads="1"/>
            </p:cNvPicPr>
            <p:nvPr userDrawn="1"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7" y="1041400"/>
              <a:ext cx="9144000" cy="25844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" y="1821932"/>
            <a:ext cx="9142413" cy="900649"/>
          </a:xfrm>
          <a:noFill/>
          <a:ln>
            <a:noFill/>
          </a:ln>
        </p:spPr>
        <p:txBody>
          <a:bodyPr/>
          <a:lstStyle>
            <a:lvl1pPr algn="ctr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21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80" y="2094112"/>
              <a:ext cx="5998766" cy="75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1189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3304980"/>
            <a:ext cx="7772797" cy="1021953"/>
          </a:xfrm>
        </p:spPr>
        <p:txBody>
          <a:bodyPr/>
          <a:lstStyle>
            <a:lvl1pPr algn="l">
              <a:defRPr sz="2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179842"/>
            <a:ext cx="7772797" cy="1125141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53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06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59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13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66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195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9727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26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50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99" y="1200547"/>
            <a:ext cx="4066976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31" y="1200547"/>
            <a:ext cx="4066977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30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07" y="1150941"/>
            <a:ext cx="4040187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325" indent="0">
              <a:buNone/>
              <a:defRPr sz="1200" b="1"/>
            </a:lvl2pPr>
            <a:lvl3pPr marL="570649" indent="0">
              <a:buNone/>
              <a:defRPr sz="1100" b="1"/>
            </a:lvl3pPr>
            <a:lvl4pPr marL="855975" indent="0">
              <a:buNone/>
              <a:defRPr sz="1000" b="1"/>
            </a:lvl4pPr>
            <a:lvl5pPr marL="1141303" indent="0">
              <a:buNone/>
              <a:defRPr sz="1000" b="1"/>
            </a:lvl5pPr>
            <a:lvl6pPr marL="1426628" indent="0">
              <a:buNone/>
              <a:defRPr sz="1000" b="1"/>
            </a:lvl6pPr>
            <a:lvl7pPr marL="1711953" indent="0">
              <a:buNone/>
              <a:defRPr sz="1000" b="1"/>
            </a:lvl7pPr>
            <a:lvl8pPr marL="1997279" indent="0">
              <a:buNone/>
              <a:defRPr sz="1000" b="1"/>
            </a:lvl8pPr>
            <a:lvl9pPr marL="228260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07" y="1631157"/>
            <a:ext cx="4040187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22" y="1150941"/>
            <a:ext cx="4041180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325" indent="0">
              <a:buNone/>
              <a:defRPr sz="1200" b="1"/>
            </a:lvl2pPr>
            <a:lvl3pPr marL="570649" indent="0">
              <a:buNone/>
              <a:defRPr sz="1100" b="1"/>
            </a:lvl3pPr>
            <a:lvl4pPr marL="855975" indent="0">
              <a:buNone/>
              <a:defRPr sz="1000" b="1"/>
            </a:lvl4pPr>
            <a:lvl5pPr marL="1141303" indent="0">
              <a:buNone/>
              <a:defRPr sz="1000" b="1"/>
            </a:lvl5pPr>
            <a:lvl6pPr marL="1426628" indent="0">
              <a:buNone/>
              <a:defRPr sz="1000" b="1"/>
            </a:lvl6pPr>
            <a:lvl7pPr marL="1711953" indent="0">
              <a:buNone/>
              <a:defRPr sz="1000" b="1"/>
            </a:lvl7pPr>
            <a:lvl8pPr marL="1997279" indent="0">
              <a:buNone/>
              <a:defRPr sz="1000" b="1"/>
            </a:lvl8pPr>
            <a:lvl9pPr marL="228260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22" y="1631157"/>
            <a:ext cx="4041180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8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6"/>
            <a:ext cx="6569039" cy="4460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8" y="1164165"/>
            <a:ext cx="8140700" cy="3325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206" y="0"/>
            <a:ext cx="1608794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509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99" y="204394"/>
            <a:ext cx="3008312" cy="872133"/>
          </a:xfrm>
        </p:spPr>
        <p:txBody>
          <a:bodyPr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391"/>
            <a:ext cx="5111750" cy="43904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99" y="1076533"/>
            <a:ext cx="3008312" cy="3518297"/>
          </a:xfrm>
        </p:spPr>
        <p:txBody>
          <a:bodyPr/>
          <a:lstStyle>
            <a:lvl1pPr marL="0" indent="0">
              <a:buNone/>
              <a:defRPr sz="900"/>
            </a:lvl1pPr>
            <a:lvl2pPr marL="285325" indent="0">
              <a:buNone/>
              <a:defRPr sz="700"/>
            </a:lvl2pPr>
            <a:lvl3pPr marL="570649" indent="0">
              <a:buNone/>
              <a:defRPr sz="600"/>
            </a:lvl3pPr>
            <a:lvl4pPr marL="855975" indent="0">
              <a:buNone/>
              <a:defRPr sz="600"/>
            </a:lvl4pPr>
            <a:lvl5pPr marL="1141303" indent="0">
              <a:buNone/>
              <a:defRPr sz="600"/>
            </a:lvl5pPr>
            <a:lvl6pPr marL="1426628" indent="0">
              <a:buNone/>
              <a:defRPr sz="600"/>
            </a:lvl6pPr>
            <a:lvl7pPr marL="1711953" indent="0">
              <a:buNone/>
              <a:defRPr sz="600"/>
            </a:lvl7pPr>
            <a:lvl8pPr marL="1997279" indent="0">
              <a:buNone/>
              <a:defRPr sz="600"/>
            </a:lvl8pPr>
            <a:lvl9pPr marL="228260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95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804" y="206376"/>
            <a:ext cx="2056805" cy="43884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99" y="206376"/>
            <a:ext cx="6077148" cy="43884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45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81"/>
            <a:ext cx="7950200" cy="473075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1" y="1111251"/>
            <a:ext cx="7900974" cy="3648075"/>
          </a:xfrm>
        </p:spPr>
        <p:txBody>
          <a:bodyPr wrap="square"/>
          <a:lstStyle>
            <a:lvl1pPr marL="117373" indent="-117373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  <a:defRPr sz="1200" b="0"/>
            </a:lvl1pPr>
            <a:lvl2pPr marL="344189" indent="-177644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100"/>
            </a:lvl2pPr>
            <a:lvl3pPr marL="574177" indent="-171302">
              <a:buClr>
                <a:schemeClr val="tx2"/>
              </a:buClr>
              <a:buFont typeface="Arial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854923" indent="-107856">
              <a:buClr>
                <a:schemeClr val="tx1"/>
              </a:buClr>
              <a:buFont typeface="Arial" pitchFamily="34" charset="0"/>
              <a:buChar char="–"/>
              <a:defRPr lang="en-US" sz="11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4pPr>
            <a:lvl5pPr marL="1199110" indent="-166544">
              <a:buClr>
                <a:schemeClr val="tx2"/>
              </a:buClr>
              <a:buFont typeface="Arial" pitchFamily="34" charset="0"/>
              <a:buChar char="•"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24267" y="4758198"/>
            <a:ext cx="2895600" cy="274637"/>
          </a:xfrm>
        </p:spPr>
        <p:txBody>
          <a:bodyPr wrap="square"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63524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493" tIns="17246" rIns="34493" bIns="17246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algn="r" defTabSz="342555" eaLnBrk="1" hangingPunct="1">
              <a:spcBef>
                <a:spcPts val="0"/>
              </a:spcBef>
              <a:buClr>
                <a:srgbClr val="829E7E"/>
              </a:buClr>
              <a:buFont typeface="Arial"/>
              <a:buNone/>
              <a:defRPr/>
            </a:pPr>
            <a:fld id="{DF43EDC1-DE77-47A3-B56B-F28176B942E3}" type="slidenum">
              <a:rPr lang="en-US" sz="600" smtClean="0">
                <a:solidFill>
                  <a:srgbClr val="000000"/>
                </a:solidFill>
              </a:rPr>
              <a:pPr algn="r" defTabSz="342555" eaLnBrk="1" hangingPunct="1">
                <a:spcBef>
                  <a:spcPts val="0"/>
                </a:spcBef>
                <a:buClr>
                  <a:srgbClr val="829E7E"/>
                </a:buClr>
                <a:buFont typeface="Arial"/>
                <a:buNone/>
                <a:defRPr/>
              </a:pPr>
              <a:t>‹Nº›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858449" y="4875876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493" tIns="17246" rIns="34493" bIns="17246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defTabSz="342555" eaLnBrk="1" hangingPunct="1">
              <a:spcBef>
                <a:spcPts val="0"/>
              </a:spcBef>
              <a:buClr>
                <a:srgbClr val="829E7E"/>
              </a:buClr>
              <a:buFont typeface="Arial"/>
              <a:buNone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 © 2011, Oracle and/or its affiliates. All rights reserved.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824370" y="4897881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094505" y="4875691"/>
            <a:ext cx="2289387" cy="219168"/>
            <a:chOff x="3094495" y="4875691"/>
            <a:chExt cx="2289387" cy="219168"/>
          </a:xfrm>
        </p:grpSpPr>
        <p:sp>
          <p:nvSpPr>
            <p:cNvPr id="19" name="Text Box 14"/>
            <p:cNvSpPr txBox="1">
              <a:spLocks noChangeArrowheads="1"/>
            </p:cNvSpPr>
            <p:nvPr userDrawn="1"/>
          </p:nvSpPr>
          <p:spPr bwMode="auto">
            <a:xfrm>
              <a:off x="3124525" y="4875691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555" eaLnBrk="1" hangingPunct="1">
                <a:spcBef>
                  <a:spcPts val="0"/>
                </a:spcBef>
                <a:buClr>
                  <a:srgbClr val="829E7E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292929"/>
                  </a:solidFill>
                </a:rPr>
                <a:t>Insert Information Protection Policy Classification from Slide 8</a:t>
              </a:r>
              <a:endParaRPr lang="en-US" sz="800" dirty="0" smtClean="0">
                <a:solidFill>
                  <a:srgbClr val="292929"/>
                </a:solidFill>
              </a:endParaRPr>
            </a:p>
          </p:txBody>
        </p:sp>
        <p:cxnSp>
          <p:nvCxnSpPr>
            <p:cNvPr id="20" name="Straight Connector 19"/>
            <p:cNvCxnSpPr/>
            <p:nvPr userDrawn="1"/>
          </p:nvCxnSpPr>
          <p:spPr>
            <a:xfrm flipH="1">
              <a:off x="3094495" y="4897874"/>
              <a:ext cx="1092" cy="96623"/>
            </a:xfrm>
            <a:prstGeom prst="line">
              <a:avLst/>
            </a:prstGeom>
            <a:ln w="63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79718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8"/>
            <a:ext cx="7950200" cy="530224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58211" y="4800044"/>
            <a:ext cx="2895600" cy="274637"/>
          </a:xfrm>
        </p:spPr>
        <p:txBody>
          <a:bodyPr wrap="square"/>
          <a:lstStyle>
            <a:lvl1pPr>
              <a:defRPr/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3524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493" tIns="17246" rIns="34493" bIns="17246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algn="r" defTabSz="342555" eaLnBrk="1" hangingPunct="1">
              <a:spcBef>
                <a:spcPts val="0"/>
              </a:spcBef>
              <a:buClr>
                <a:srgbClr val="829E7E"/>
              </a:buClr>
              <a:buFont typeface="Arial"/>
              <a:buNone/>
              <a:defRPr/>
            </a:pPr>
            <a:fld id="{DF43EDC1-DE77-47A3-B56B-F28176B942E3}" type="slidenum">
              <a:rPr lang="en-US" sz="600" smtClean="0">
                <a:solidFill>
                  <a:srgbClr val="000000"/>
                </a:solidFill>
              </a:rPr>
              <a:pPr algn="r" defTabSz="342555" eaLnBrk="1" hangingPunct="1">
                <a:spcBef>
                  <a:spcPts val="0"/>
                </a:spcBef>
                <a:buClr>
                  <a:srgbClr val="829E7E"/>
                </a:buClr>
                <a:buFont typeface="Arial"/>
                <a:buNone/>
                <a:defRPr/>
              </a:pPr>
              <a:t>‹Nº›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 userDrawn="1"/>
        </p:nvSpPr>
        <p:spPr bwMode="auto">
          <a:xfrm>
            <a:off x="858449" y="4875876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493" tIns="17246" rIns="34493" bIns="17246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defTabSz="342555" eaLnBrk="1" hangingPunct="1">
              <a:spcBef>
                <a:spcPts val="0"/>
              </a:spcBef>
              <a:buClr>
                <a:srgbClr val="829E7E"/>
              </a:buClr>
              <a:buFont typeface="Arial"/>
              <a:buNone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 © 2011, Oracle and/or its affiliates. All rights reserved.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824370" y="4897881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>
            <a:off x="3094505" y="4875691"/>
            <a:ext cx="2289387" cy="219168"/>
            <a:chOff x="3094495" y="4875691"/>
            <a:chExt cx="2289387" cy="21916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auto">
            <a:xfrm>
              <a:off x="3124525" y="4875691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555" eaLnBrk="1" hangingPunct="1">
                <a:spcBef>
                  <a:spcPts val="0"/>
                </a:spcBef>
                <a:buClr>
                  <a:srgbClr val="829E7E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292929"/>
                  </a:solidFill>
                </a:rPr>
                <a:t>Insert Information Protection Policy Classification from Slide 8</a:t>
              </a:r>
              <a:endParaRPr lang="en-US" sz="800" dirty="0" smtClean="0">
                <a:solidFill>
                  <a:srgbClr val="292929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3094495" y="4897874"/>
              <a:ext cx="1092" cy="96623"/>
            </a:xfrm>
            <a:prstGeom prst="line">
              <a:avLst/>
            </a:prstGeom>
            <a:ln w="63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50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7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038" y="318055"/>
            <a:ext cx="7779072" cy="5044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Announcement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8" y="858762"/>
            <a:ext cx="7792822" cy="1867582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Product Name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0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5468" y="357650"/>
            <a:ext cx="7779072" cy="1244269"/>
          </a:xfrm>
        </p:spPr>
        <p:txBody>
          <a:bodyPr/>
          <a:lstStyle>
            <a:lvl1pPr marL="91440" indent="-91440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8" y="1817688"/>
            <a:ext cx="7792822" cy="85463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285750" indent="0"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4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587" y="0"/>
            <a:ext cx="9145587" cy="3625850"/>
            <a:chOff x="-1587" y="0"/>
            <a:chExt cx="9145587" cy="3625850"/>
          </a:xfrm>
        </p:grpSpPr>
        <p:pic>
          <p:nvPicPr>
            <p:cNvPr id="7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4" descr="Small Red Square"/>
            <p:cNvPicPr>
              <a:picLocks noChangeAspect="1" noChangeArrowheads="1"/>
            </p:cNvPicPr>
            <p:nvPr userDrawn="1"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7" y="1041400"/>
              <a:ext cx="9144000" cy="25844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0" y="1821925"/>
            <a:ext cx="9142413" cy="900649"/>
          </a:xfrm>
          <a:noFill/>
          <a:ln>
            <a:noFill/>
          </a:ln>
        </p:spPr>
        <p:txBody>
          <a:bodyPr/>
          <a:lstStyle>
            <a:lvl1pPr algn="ctr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0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1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80" y="2094112"/>
              <a:ext cx="5998766" cy="75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20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8038" y="201075"/>
            <a:ext cx="8132762" cy="4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8038" y="1164165"/>
            <a:ext cx="8126412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24" descr="Small Red Square"/>
          <p:cNvPicPr>
            <a:picLocks noChangeAspect="1" noChangeArrowheads="1"/>
          </p:cNvPicPr>
          <p:nvPr/>
        </p:nvPicPr>
        <p:blipFill>
          <a:blip r:embed="rId19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3088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Group 5"/>
          <p:cNvGrpSpPr>
            <a:grpSpLocks/>
          </p:cNvGrpSpPr>
          <p:nvPr/>
        </p:nvGrpSpPr>
        <p:grpSpPr bwMode="auto"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1033" name="Picture 25" descr="Red Bar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3" descr="O_redbox_clr_rgb.jp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654" y="4651456"/>
              <a:ext cx="755707" cy="11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523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60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858449" y="4875874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</a:t>
            </a:r>
            <a:r>
              <a:rPr lang="en-US" sz="600" baseline="0" dirty="0" smtClean="0">
                <a:solidFill>
                  <a:srgbClr val="292929"/>
                </a:solidFill>
              </a:rPr>
              <a:t> </a:t>
            </a:r>
            <a:r>
              <a:rPr lang="en-US" sz="600" dirty="0" smtClean="0">
                <a:solidFill>
                  <a:srgbClr val="292929"/>
                </a:solidFill>
              </a:rPr>
              <a:t>©</a:t>
            </a:r>
            <a:r>
              <a:rPr lang="en-US" sz="600" baseline="0" dirty="0" smtClean="0">
                <a:solidFill>
                  <a:srgbClr val="292929"/>
                </a:solidFill>
              </a:rPr>
              <a:t> 2011, Oracle and/or its affiliates. All rights reserved.</a:t>
            </a:r>
            <a:endParaRPr lang="en-US" sz="600" dirty="0" smtClean="0">
              <a:solidFill>
                <a:srgbClr val="292929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824370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6" r:id="rId2"/>
    <p:sldLayoutId id="2147483812" r:id="rId3"/>
    <p:sldLayoutId id="2147483816" r:id="rId4"/>
    <p:sldLayoutId id="2147483817" r:id="rId5"/>
    <p:sldLayoutId id="2147483827" r:id="rId6"/>
    <p:sldLayoutId id="2147483828" r:id="rId7"/>
    <p:sldLayoutId id="2147483829" r:id="rId8"/>
    <p:sldLayoutId id="2147483822" r:id="rId9"/>
    <p:sldLayoutId id="2147483813" r:id="rId10"/>
    <p:sldLayoutId id="2147483814" r:id="rId11"/>
    <p:sldLayoutId id="2147483815" r:id="rId12"/>
    <p:sldLayoutId id="2147483818" r:id="rId13"/>
    <p:sldLayoutId id="2147483819" r:id="rId14"/>
    <p:sldLayoutId id="2147483820" r:id="rId15"/>
    <p:sldLayoutId id="2147483824" r:id="rId16"/>
    <p:sldLayoutId id="214748382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5pPr>
      <a:lvl6pPr marL="285573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571145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856718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142291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12725" indent="-212725" algn="l" rtl="0" eaLnBrk="0" fontAlgn="base" hangingPunct="0">
        <a:spcBef>
          <a:spcPts val="5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marL="512763" indent="-227013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2pPr>
      <a:lvl3pPr marL="712788" indent="-141288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3pPr>
      <a:lvl4pPr marL="1085850" indent="-228600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4pPr>
      <a:lvl5pPr marL="1374775" indent="-231775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5pPr>
      <a:lvl6pPr marL="1570651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6224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1797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7369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573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145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6718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291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7864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437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9011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4583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8038" y="201077"/>
            <a:ext cx="8132762" cy="4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8038" y="1164165"/>
            <a:ext cx="8126412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7593" y="4791852"/>
            <a:ext cx="2895600" cy="274637"/>
          </a:xfrm>
          <a:prstGeom prst="rect">
            <a:avLst/>
          </a:prstGeom>
        </p:spPr>
        <p:txBody>
          <a:bodyPr vert="horz" wrap="square" lIns="57067" tIns="28534" rIns="57067" bIns="28534" rtlCol="0" anchor="ctr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7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buClr>
                <a:srgbClr val="829E7E"/>
              </a:buCl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29" name="Picture 24" descr="Small Red Square"/>
          <p:cNvPicPr>
            <a:picLocks noChangeAspect="1" noChangeArrowheads="1"/>
          </p:cNvPicPr>
          <p:nvPr/>
        </p:nvPicPr>
        <p:blipFill>
          <a:blip r:embed="rId19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573088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Group 5"/>
          <p:cNvGrpSpPr>
            <a:grpSpLocks/>
          </p:cNvGrpSpPr>
          <p:nvPr/>
        </p:nvGrpSpPr>
        <p:grpSpPr bwMode="auto">
          <a:xfrm>
            <a:off x="0" y="4629157"/>
            <a:ext cx="9144000" cy="168275"/>
            <a:chOff x="0" y="4629150"/>
            <a:chExt cx="9144000" cy="168275"/>
          </a:xfrm>
        </p:grpSpPr>
        <p:pic>
          <p:nvPicPr>
            <p:cNvPr id="1033" name="Picture 25" descr="Red Bar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3" descr="O_redbox_clr_rgb.jp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654" y="4651456"/>
              <a:ext cx="755707" cy="11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63524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493" tIns="17246" rIns="34493" bIns="17246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algn="r" defTabSz="342555" eaLnBrk="1" hangingPunct="1">
              <a:spcBef>
                <a:spcPts val="0"/>
              </a:spcBef>
              <a:buClr>
                <a:srgbClr val="829E7E"/>
              </a:buClr>
              <a:buFont typeface="Arial"/>
              <a:buNone/>
              <a:defRPr/>
            </a:pPr>
            <a:fld id="{DF43EDC1-DE77-47A3-B56B-F28176B942E3}" type="slidenum">
              <a:rPr lang="en-US" sz="600" smtClean="0">
                <a:solidFill>
                  <a:srgbClr val="000000"/>
                </a:solidFill>
              </a:rPr>
              <a:pPr algn="r" defTabSz="342555" eaLnBrk="1" hangingPunct="1">
                <a:spcBef>
                  <a:spcPts val="0"/>
                </a:spcBef>
                <a:buClr>
                  <a:srgbClr val="829E7E"/>
                </a:buClr>
                <a:buFont typeface="Arial"/>
                <a:buNone/>
                <a:defRPr/>
              </a:pPr>
              <a:t>‹Nº›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>
            <a:off x="858449" y="4875876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493" tIns="17246" rIns="34493" bIns="17246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defTabSz="342555" eaLnBrk="1" hangingPunct="1">
              <a:spcBef>
                <a:spcPts val="0"/>
              </a:spcBef>
              <a:buClr>
                <a:srgbClr val="829E7E"/>
              </a:buClr>
              <a:buFont typeface="Arial"/>
              <a:buNone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 © 2011, Oracle and/or its affiliates. All rights reserved.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824370" y="4897881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3094505" y="4875691"/>
            <a:ext cx="2289387" cy="219168"/>
            <a:chOff x="3094495" y="4875691"/>
            <a:chExt cx="2289387" cy="219168"/>
          </a:xfrm>
        </p:grpSpPr>
        <p:sp>
          <p:nvSpPr>
            <p:cNvPr id="21" name="Text Box 14"/>
            <p:cNvSpPr txBox="1">
              <a:spLocks noChangeArrowheads="1"/>
            </p:cNvSpPr>
            <p:nvPr userDrawn="1"/>
          </p:nvSpPr>
          <p:spPr bwMode="auto">
            <a:xfrm>
              <a:off x="3124525" y="4875691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defTabSz="342555" eaLnBrk="1" hangingPunct="1">
                <a:spcBef>
                  <a:spcPts val="0"/>
                </a:spcBef>
                <a:buClr>
                  <a:srgbClr val="829E7E"/>
                </a:buClr>
                <a:buFont typeface="Arial"/>
                <a:buNone/>
                <a:defRPr/>
              </a:pPr>
              <a:r>
                <a:rPr lang="en-US" sz="600" dirty="0" smtClean="0">
                  <a:solidFill>
                    <a:srgbClr val="292929"/>
                  </a:solidFill>
                </a:rPr>
                <a:t>Insert Information Protection Policy Classification from Slide 8</a:t>
              </a:r>
              <a:endParaRPr lang="en-US" sz="800" dirty="0" smtClean="0">
                <a:solidFill>
                  <a:srgbClr val="292929"/>
                </a:solidFill>
              </a:endParaRPr>
            </a:p>
          </p:txBody>
        </p:sp>
        <p:cxnSp>
          <p:nvCxnSpPr>
            <p:cNvPr id="22" name="Straight Connector 21"/>
            <p:cNvCxnSpPr/>
            <p:nvPr userDrawn="1"/>
          </p:nvCxnSpPr>
          <p:spPr>
            <a:xfrm flipH="1">
              <a:off x="3094495" y="4897874"/>
              <a:ext cx="1092" cy="96623"/>
            </a:xfrm>
            <a:prstGeom prst="line">
              <a:avLst/>
            </a:prstGeom>
            <a:ln w="63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12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5pPr>
      <a:lvl6pPr marL="285325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570649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855975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141303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12541" indent="-212541" algn="l" rtl="0" eaLnBrk="0" fontAlgn="base" hangingPunct="0">
        <a:spcBef>
          <a:spcPts val="5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marL="512319" indent="-226817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2pPr>
      <a:lvl3pPr marL="712171" indent="-141164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3pPr>
      <a:lvl4pPr marL="1084910" indent="-228401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4pPr>
      <a:lvl5pPr marL="1373583" indent="-231575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5pPr>
      <a:lvl6pPr marL="1569291" indent="-142662" algn="l" defTabSz="570649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4616" indent="-142662" algn="l" defTabSz="570649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9941" indent="-142662" algn="l" defTabSz="570649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5265" indent="-142662" algn="l" defTabSz="570649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325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0649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5975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1303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6628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1953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7279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2603" algn="l" defTabSz="570649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Especificación de Opciones de </a:t>
            </a:r>
            <a:r>
              <a:rPr lang="es-MX" sz="2000" b="1" dirty="0" smtClean="0"/>
              <a:t>Auditoría (1/2)</a:t>
            </a:r>
            <a:endParaRPr lang="es-MX" sz="2000" b="1" dirty="0"/>
          </a:p>
          <a:p>
            <a:pPr algn="ctr"/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Auditoría de sentencias SQL</a:t>
            </a:r>
            <a:r>
              <a:rPr lang="es-MX" sz="1400" dirty="0"/>
              <a:t>: Esta auditoría puede auditar </a:t>
            </a:r>
            <a:r>
              <a:rPr lang="es-MX" sz="1400" dirty="0" smtClean="0"/>
              <a:t>cualquier sentencia </a:t>
            </a:r>
            <a:r>
              <a:rPr lang="es-MX" sz="1400" dirty="0"/>
              <a:t>de lenguaje </a:t>
            </a:r>
            <a:endParaRPr lang="es-MX" sz="1400" dirty="0" smtClean="0"/>
          </a:p>
          <a:p>
            <a:pPr lvl="1" indent="0"/>
            <a:r>
              <a:rPr lang="es-MX" sz="1400" dirty="0"/>
              <a:t> </a:t>
            </a:r>
            <a:r>
              <a:rPr lang="es-MX" sz="1400" dirty="0" smtClean="0"/>
              <a:t>de </a:t>
            </a:r>
            <a:r>
              <a:rPr lang="es-MX" sz="1400" dirty="0"/>
              <a:t>definición de datos (DDL) que afecte a una tabla, incluidas </a:t>
            </a:r>
            <a:r>
              <a:rPr lang="es-MX" sz="1400" dirty="0" smtClean="0"/>
              <a:t>CREATE TABLE</a:t>
            </a:r>
            <a:r>
              <a:rPr lang="es-MX" sz="1400" dirty="0"/>
              <a:t>, DROP TABLE,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 TRUNCATE </a:t>
            </a:r>
            <a:r>
              <a:rPr lang="es-MX" sz="1400" dirty="0"/>
              <a:t>TABLE, </a:t>
            </a:r>
            <a:r>
              <a:rPr lang="es-MX" sz="1400" dirty="0" smtClean="0"/>
              <a:t>etc. Se </a:t>
            </a:r>
            <a:r>
              <a:rPr lang="es-MX" sz="1400" dirty="0"/>
              <a:t>puede centrar por usuario o por el resultado de correcto/fallo</a:t>
            </a:r>
            <a:r>
              <a:rPr lang="es-MX" sz="1400" dirty="0" smtClean="0"/>
              <a:t>.</a:t>
            </a:r>
          </a:p>
          <a:p>
            <a:pPr lvl="1" indent="0"/>
            <a:endParaRPr lang="en-US" sz="1200" dirty="0" smtClean="0">
              <a:latin typeface="Consolas" panose="020B0609020204030204" pitchFamily="49" charset="0"/>
            </a:endParaRPr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b="1" dirty="0" smtClean="0"/>
              <a:t>Auditoría </a:t>
            </a:r>
            <a:r>
              <a:rPr lang="es-MX" sz="1400" b="1" dirty="0"/>
              <a:t>de privilegios del sistema</a:t>
            </a:r>
            <a:r>
              <a:rPr lang="es-MX" sz="1400" dirty="0"/>
              <a:t>: se puede utilizar para auditar el ejercicio de cualquier</a:t>
            </a:r>
          </a:p>
          <a:p>
            <a:pPr lvl="1" indent="0"/>
            <a:r>
              <a:rPr lang="es-MX" sz="1400" dirty="0" smtClean="0"/>
              <a:t> privilegio </a:t>
            </a:r>
            <a:r>
              <a:rPr lang="es-MX" sz="1400" dirty="0"/>
              <a:t>del sistema (como DROP ANY TABLE). Se puede centrar por usuario o por el </a:t>
            </a:r>
            <a:endParaRPr lang="es-MX" sz="1400" dirty="0" smtClean="0"/>
          </a:p>
          <a:p>
            <a:pPr lvl="1" indent="0"/>
            <a:r>
              <a:rPr lang="es-MX" sz="1400" dirty="0"/>
              <a:t> </a:t>
            </a:r>
            <a:r>
              <a:rPr lang="es-MX" sz="1400" dirty="0" smtClean="0"/>
              <a:t>resultado de correcto </a:t>
            </a:r>
            <a:r>
              <a:rPr lang="es-MX" sz="1400" dirty="0"/>
              <a:t>o fallo. Por defecto, la auditoría es BY ACCESS. Cada vez que se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 ejerce </a:t>
            </a:r>
            <a:r>
              <a:rPr lang="es-MX" sz="1400" dirty="0"/>
              <a:t>un privilegio </a:t>
            </a:r>
            <a:r>
              <a:rPr lang="es-MX" sz="1400" dirty="0" smtClean="0"/>
              <a:t>del sistema </a:t>
            </a:r>
            <a:r>
              <a:rPr lang="es-MX" sz="1400" dirty="0"/>
              <a:t>auditado, se genera un registro de auditoría. Puede agrupar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 esos </a:t>
            </a:r>
            <a:r>
              <a:rPr lang="es-MX" sz="1400" dirty="0"/>
              <a:t>registros con la cláusula </a:t>
            </a:r>
            <a:r>
              <a:rPr lang="es-MX" sz="1400" dirty="0" smtClean="0"/>
              <a:t>BY SESSION</a:t>
            </a:r>
            <a:r>
              <a:rPr lang="es-MX" sz="1400" dirty="0"/>
              <a:t>, de manera que sólo se genere un registro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por </a:t>
            </a:r>
            <a:r>
              <a:rPr lang="es-MX" sz="1400" dirty="0"/>
              <a:t>sesión. (De esta forma, si un usuario </a:t>
            </a:r>
            <a:r>
              <a:rPr lang="es-MX" sz="1400" dirty="0" smtClean="0"/>
              <a:t>emite varias </a:t>
            </a:r>
            <a:r>
              <a:rPr lang="es-MX" sz="1400" dirty="0"/>
              <a:t>sentencias de actualización en una tabla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que </a:t>
            </a:r>
            <a:r>
              <a:rPr lang="es-MX" sz="1400" dirty="0"/>
              <a:t>pertenece a otro usuario, sólo recopilará un </a:t>
            </a:r>
            <a:r>
              <a:rPr lang="es-MX" sz="1400" dirty="0" smtClean="0"/>
              <a:t>único registro </a:t>
            </a:r>
            <a:r>
              <a:rPr lang="es-MX" sz="1400" dirty="0"/>
              <a:t>de auditoría.)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Puede </a:t>
            </a:r>
            <a:r>
              <a:rPr lang="es-MX" sz="1400" dirty="0"/>
              <a:t>utilizar la cláusula BY SESSION para limitar el impacto de la </a:t>
            </a:r>
            <a:r>
              <a:rPr lang="es-MX" sz="1400" dirty="0" smtClean="0"/>
              <a:t>auditoría de </a:t>
            </a:r>
            <a:r>
              <a:rPr lang="es-MX" sz="1400" dirty="0"/>
              <a:t>privilegios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del </a:t>
            </a:r>
            <a:r>
              <a:rPr lang="es-MX" sz="1400" dirty="0"/>
              <a:t>sistema en el rendimiento y el almacenamiento.</a:t>
            </a:r>
            <a:endParaRPr lang="en-US" sz="1400" dirty="0" smtClean="0"/>
          </a:p>
          <a:p>
            <a:pPr lvl="1" indent="0"/>
            <a:endParaRPr lang="en-US" sz="1200" dirty="0">
              <a:latin typeface="Consolas" panose="020B0609020204030204" pitchFamily="49" charset="0"/>
            </a:endParaRPr>
          </a:p>
          <a:p>
            <a:pPr lvl="1" indent="0"/>
            <a:endParaRPr lang="es-MX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Especificación de Opciones de </a:t>
            </a:r>
            <a:r>
              <a:rPr lang="es-MX" sz="2000" b="1" dirty="0" smtClean="0"/>
              <a:t>Auditoría (2/2)</a:t>
            </a:r>
            <a:endParaRPr lang="es-MX" sz="2000" b="1" dirty="0"/>
          </a:p>
          <a:p>
            <a:pPr algn="ctr"/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Auditoría de privilegios de objeto</a:t>
            </a:r>
            <a:r>
              <a:rPr lang="es-MX" sz="1400" dirty="0"/>
              <a:t>: se puede utilizar para auditar acciones en las tablas, </a:t>
            </a:r>
            <a:endParaRPr lang="es-MX" sz="1400" dirty="0" smtClean="0"/>
          </a:p>
          <a:p>
            <a:pPr lvl="1" indent="0"/>
            <a:r>
              <a:rPr lang="es-MX" sz="1400" dirty="0"/>
              <a:t> </a:t>
            </a:r>
            <a:r>
              <a:rPr lang="es-MX" sz="1400" dirty="0" smtClean="0"/>
              <a:t>vistas, procedimientos</a:t>
            </a:r>
            <a:r>
              <a:rPr lang="es-MX" sz="1400" dirty="0"/>
              <a:t>, secuencias, directorios y tipos de dato definidos por el usuario. Este tipo </a:t>
            </a:r>
            <a:endParaRPr lang="es-MX" sz="1400" dirty="0" smtClean="0"/>
          </a:p>
          <a:p>
            <a:pPr lvl="1" indent="0"/>
            <a:r>
              <a:rPr lang="es-MX" sz="1400" dirty="0"/>
              <a:t> </a:t>
            </a:r>
            <a:r>
              <a:rPr lang="es-MX" sz="1400" dirty="0" smtClean="0"/>
              <a:t>de auditoría se </a:t>
            </a:r>
            <a:r>
              <a:rPr lang="es-MX" sz="1400" dirty="0"/>
              <a:t>puede centrar en el resultado de correcto o fallo y agrupar por sesión o por acceso.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 A </a:t>
            </a:r>
            <a:r>
              <a:rPr lang="es-MX" sz="1400" dirty="0"/>
              <a:t>diferencia </a:t>
            </a:r>
            <a:r>
              <a:rPr lang="es-MX" sz="1400" dirty="0" smtClean="0"/>
              <a:t>de la </a:t>
            </a:r>
            <a:r>
              <a:rPr lang="es-MX" sz="1400" dirty="0"/>
              <a:t>auditoría de privilegios del sistema, la agrupación por defecto es por sesión. </a:t>
            </a:r>
            <a:endParaRPr lang="es-MX" sz="1400" dirty="0" smtClean="0"/>
          </a:p>
          <a:p>
            <a:pPr lvl="1" indent="0"/>
            <a:r>
              <a:rPr lang="es-MX" sz="1400" dirty="0"/>
              <a:t> </a:t>
            </a:r>
            <a:r>
              <a:rPr lang="es-MX" sz="1400" dirty="0" smtClean="0"/>
              <a:t>Debe especificar explícitamente </a:t>
            </a:r>
            <a:r>
              <a:rPr lang="es-MX" sz="1400" dirty="0"/>
              <a:t>BY ACCESS si desea que se genere un registro de pista de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auditoría independiente para </a:t>
            </a:r>
            <a:r>
              <a:rPr lang="es-MX" sz="1400" dirty="0"/>
              <a:t>cada </a:t>
            </a:r>
            <a:r>
              <a:rPr lang="es-MX" sz="1400" dirty="0" smtClean="0"/>
              <a:t>acción.</a:t>
            </a:r>
          </a:p>
          <a:p>
            <a:pPr lvl="1" indent="0"/>
            <a:endParaRPr lang="es-MX" sz="1400" dirty="0"/>
          </a:p>
          <a:p>
            <a:pPr lvl="1" indent="0"/>
            <a:r>
              <a:rPr lang="es-MX" sz="1400" dirty="0" smtClean="0"/>
              <a:t>Ejemplos:</a:t>
            </a:r>
          </a:p>
          <a:p>
            <a:pPr lvl="1" indent="0"/>
            <a:endParaRPr lang="es-MX" sz="1400" dirty="0" smtClean="0"/>
          </a:p>
          <a:p>
            <a:pPr lvl="1" indent="0"/>
            <a:r>
              <a:rPr lang="es-MX" sz="1200" dirty="0" smtClean="0">
                <a:latin typeface="Consolas" panose="020B0609020204030204" pitchFamily="49" charset="0"/>
              </a:rPr>
              <a:t>$ </a:t>
            </a:r>
            <a:r>
              <a:rPr lang="en-US" sz="1200" dirty="0">
                <a:latin typeface="Consolas" panose="020B0609020204030204" pitchFamily="49" charset="0"/>
              </a:rPr>
              <a:t>AUDIT TABLE BY DESARROLLO WHENEVER NOT SUCCESSFUL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</a:p>
          <a:p>
            <a:pPr lvl="1" indent="0"/>
            <a:r>
              <a:rPr lang="en-US" sz="1200" dirty="0" smtClean="0">
                <a:latin typeface="Consolas" panose="020B0609020204030204" pitchFamily="49" charset="0"/>
              </a:rPr>
              <a:t>$ AUDIT </a:t>
            </a:r>
            <a:r>
              <a:rPr lang="en-US" sz="1200" dirty="0">
                <a:latin typeface="Consolas" panose="020B0609020204030204" pitchFamily="49" charset="0"/>
              </a:rPr>
              <a:t>SELECT, INSERT, UPDATE, DELETE ON </a:t>
            </a:r>
            <a:r>
              <a:rPr lang="en-US" sz="1200" dirty="0" smtClean="0">
                <a:latin typeface="Consolas" panose="020B0609020204030204" pitchFamily="49" charset="0"/>
              </a:rPr>
              <a:t>DESARROLLO.TBL_CONFIGURACION </a:t>
            </a:r>
          </a:p>
          <a:p>
            <a:pPr lvl="1" indent="0"/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BY </a:t>
            </a:r>
            <a:r>
              <a:rPr lang="en-US" sz="1200" dirty="0">
                <a:latin typeface="Consolas" panose="020B0609020204030204" pitchFamily="49" charset="0"/>
              </a:rPr>
              <a:t>ACCESS WHENEVER SUCCESSFUL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</a:p>
          <a:p>
            <a:pPr lvl="1" indent="0"/>
            <a:r>
              <a:rPr lang="en-US" sz="1200" dirty="0">
                <a:latin typeface="Consolas" panose="020B0609020204030204" pitchFamily="49" charset="0"/>
              </a:rPr>
              <a:t>$ AUDIT select any table, create any trigger</a:t>
            </a:r>
          </a:p>
          <a:p>
            <a:pPr lvl="1" indent="0"/>
            <a:r>
              <a:rPr lang="en-US" sz="1200" dirty="0" smtClean="0">
                <a:latin typeface="Consolas" panose="020B0609020204030204" pitchFamily="49" charset="0"/>
              </a:rPr>
              <a:t>$ </a:t>
            </a:r>
            <a:r>
              <a:rPr lang="en-US" sz="1200" dirty="0">
                <a:latin typeface="Consolas" panose="020B0609020204030204" pitchFamily="49" charset="0"/>
              </a:rPr>
              <a:t>AUDIT select any table by DESARROLLO by session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</a:p>
          <a:p>
            <a:pPr lvl="1" indent="0"/>
            <a:r>
              <a:rPr lang="en-US" sz="1200" dirty="0" smtClean="0">
                <a:latin typeface="Consolas" panose="020B0609020204030204" pitchFamily="49" charset="0"/>
              </a:rPr>
              <a:t>$ AUDIT </a:t>
            </a:r>
            <a:r>
              <a:rPr lang="en-US" sz="1200" dirty="0">
                <a:latin typeface="Consolas" panose="020B0609020204030204" pitchFamily="49" charset="0"/>
              </a:rPr>
              <a:t>UPDATE, DELETE ON DESARROLLO.TBL_CONFIGURACION BY ACCESS;</a:t>
            </a:r>
          </a:p>
          <a:p>
            <a:pPr lvl="1" indent="0"/>
            <a:endParaRPr lang="en-US" sz="1200" dirty="0">
              <a:latin typeface="Consolas" panose="020B0609020204030204" pitchFamily="49" charset="0"/>
            </a:endParaRPr>
          </a:p>
          <a:p>
            <a:pPr lvl="1" indent="0"/>
            <a:endParaRPr lang="es-MX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Auditoría por Defecto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6508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 indent="0"/>
            <a:r>
              <a:rPr lang="es-MX" sz="1400" dirty="0"/>
              <a:t>Cuando la auditoría está activada en </a:t>
            </a:r>
            <a:r>
              <a:rPr lang="es-MX" sz="1400" dirty="0" smtClean="0"/>
              <a:t>Oracle, </a:t>
            </a:r>
            <a:r>
              <a:rPr lang="es-MX" sz="1400" dirty="0"/>
              <a:t>determinados privilegios y </a:t>
            </a:r>
            <a:r>
              <a:rPr lang="es-MX" sz="1400" dirty="0" smtClean="0"/>
              <a:t>ciertas sentencias </a:t>
            </a:r>
            <a:r>
              <a:rPr lang="es-MX" sz="1400" dirty="0"/>
              <a:t>que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son </a:t>
            </a:r>
            <a:r>
              <a:rPr lang="es-MX" sz="1400" dirty="0"/>
              <a:t>muy importantes para la seguridad se auditan por </a:t>
            </a:r>
            <a:r>
              <a:rPr lang="es-MX" sz="1400" dirty="0" smtClean="0"/>
              <a:t>defecto. Estos </a:t>
            </a:r>
            <a:r>
              <a:rPr lang="es-MX" sz="1400" dirty="0"/>
              <a:t>privilegios </a:t>
            </a:r>
            <a:r>
              <a:rPr lang="es-MX" sz="1400" dirty="0" smtClean="0"/>
              <a:t>y estas sentencias,</a:t>
            </a:r>
          </a:p>
          <a:p>
            <a:pPr lvl="1" indent="0"/>
            <a:r>
              <a:rPr lang="es-MX" sz="1400" dirty="0" smtClean="0"/>
              <a:t>se </a:t>
            </a:r>
            <a:r>
              <a:rPr lang="es-MX" sz="1400" dirty="0"/>
              <a:t>auditan para todos los </a:t>
            </a:r>
            <a:r>
              <a:rPr lang="es-MX" sz="1400" dirty="0" smtClean="0"/>
              <a:t>usuarios:</a:t>
            </a:r>
          </a:p>
          <a:p>
            <a:pPr lvl="1" indent="0"/>
            <a:endParaRPr lang="es-MX" sz="1400" dirty="0" smtClean="0"/>
          </a:p>
          <a:p>
            <a:pPr lvl="1" indent="0"/>
            <a:endParaRPr lang="es-MX" sz="1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77240" y="2023110"/>
            <a:ext cx="7793884" cy="24917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numCol="3" rtlCol="0">
            <a:noAutofit/>
          </a:bodyPr>
          <a:lstStyle/>
          <a:p>
            <a:endParaRPr lang="en-US" sz="1400" dirty="0" smtClean="0"/>
          </a:p>
          <a:p>
            <a:r>
              <a:rPr lang="en-US" sz="1400" b="1" dirty="0" smtClean="0"/>
              <a:t>ALTER </a:t>
            </a:r>
            <a:r>
              <a:rPr lang="en-US" sz="1400" b="1" dirty="0"/>
              <a:t>ANY PROCEDURE</a:t>
            </a:r>
          </a:p>
          <a:p>
            <a:r>
              <a:rPr lang="en-US" sz="1400" b="1" dirty="0"/>
              <a:t>ALTER ANY TABLE</a:t>
            </a:r>
          </a:p>
          <a:p>
            <a:r>
              <a:rPr lang="en-US" sz="1400" b="1" dirty="0"/>
              <a:t>ALTER DATABASE</a:t>
            </a:r>
          </a:p>
          <a:p>
            <a:r>
              <a:rPr lang="en-US" sz="1400" b="1" dirty="0"/>
              <a:t>ALTER PROFILE</a:t>
            </a:r>
          </a:p>
          <a:p>
            <a:r>
              <a:rPr lang="en-US" sz="1400" b="1" dirty="0"/>
              <a:t>ALTER SYSTEM</a:t>
            </a:r>
          </a:p>
          <a:p>
            <a:r>
              <a:rPr lang="en-US" sz="1400" b="1" dirty="0"/>
              <a:t>ALTER USER</a:t>
            </a:r>
          </a:p>
          <a:p>
            <a:r>
              <a:rPr lang="en-US" sz="1400" b="1" dirty="0"/>
              <a:t>AUDIT SYSTEM</a:t>
            </a:r>
          </a:p>
          <a:p>
            <a:r>
              <a:rPr lang="en-US" sz="1400" b="1" dirty="0"/>
              <a:t>CREATE ANY </a:t>
            </a:r>
            <a:r>
              <a:rPr lang="en-US" sz="1400" b="1" dirty="0" smtClean="0"/>
              <a:t>JOB</a:t>
            </a:r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CREATE </a:t>
            </a:r>
            <a:r>
              <a:rPr lang="en-US" sz="1400" b="1" dirty="0"/>
              <a:t>ANY LIBRARY</a:t>
            </a:r>
          </a:p>
          <a:p>
            <a:r>
              <a:rPr lang="en-US" sz="1400" b="1" dirty="0"/>
              <a:t>CREATE ANY PROCEDURE</a:t>
            </a:r>
          </a:p>
          <a:p>
            <a:r>
              <a:rPr lang="en-US" sz="1400" b="1" dirty="0"/>
              <a:t>CREATE ANY TABLE</a:t>
            </a:r>
          </a:p>
          <a:p>
            <a:r>
              <a:rPr lang="en-US" sz="1400" b="1" dirty="0"/>
              <a:t>CREATE EXTERNAL JOB</a:t>
            </a:r>
          </a:p>
          <a:p>
            <a:r>
              <a:rPr lang="en-US" sz="1400" b="1" dirty="0"/>
              <a:t>CREATE PUBLIC DATABASE LINK</a:t>
            </a:r>
          </a:p>
          <a:p>
            <a:r>
              <a:rPr lang="en-US" sz="1400" b="1" dirty="0"/>
              <a:t>CREATE SESSION</a:t>
            </a:r>
          </a:p>
          <a:p>
            <a:r>
              <a:rPr lang="en-US" sz="1400" b="1" dirty="0"/>
              <a:t>CREATE </a:t>
            </a:r>
            <a:r>
              <a:rPr lang="en-US" sz="1400" b="1" dirty="0" smtClean="0"/>
              <a:t>USER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 smtClean="0"/>
          </a:p>
          <a:p>
            <a:r>
              <a:rPr lang="en-US" sz="1400" b="1" dirty="0" smtClean="0"/>
              <a:t>GRANT </a:t>
            </a:r>
            <a:r>
              <a:rPr lang="en-US" sz="1400" b="1" dirty="0"/>
              <a:t>ANY OBJECT </a:t>
            </a:r>
            <a:r>
              <a:rPr lang="en-US" sz="1400" b="1" dirty="0" smtClean="0"/>
              <a:t>PRIVILEGE</a:t>
            </a:r>
            <a:endParaRPr lang="en-US" sz="1400" b="1" dirty="0"/>
          </a:p>
          <a:p>
            <a:r>
              <a:rPr lang="en-US" sz="1400" b="1" dirty="0"/>
              <a:t>GRANT ANY PRIVILEGE</a:t>
            </a:r>
          </a:p>
          <a:p>
            <a:r>
              <a:rPr lang="en-US" sz="1400" b="1" dirty="0"/>
              <a:t>GRANT ANY ROLE</a:t>
            </a:r>
          </a:p>
          <a:p>
            <a:r>
              <a:rPr lang="en-US" sz="1400" b="1" dirty="0"/>
              <a:t>DROP ANY PROCEDURE</a:t>
            </a:r>
          </a:p>
          <a:p>
            <a:r>
              <a:rPr lang="en-US" sz="1400" b="1" dirty="0"/>
              <a:t>DROP ANY TABLE</a:t>
            </a:r>
          </a:p>
          <a:p>
            <a:r>
              <a:rPr lang="en-US" sz="1400" b="1" dirty="0"/>
              <a:t>DROP PROFILE</a:t>
            </a:r>
          </a:p>
          <a:p>
            <a:r>
              <a:rPr lang="en-US" sz="1400" b="1" dirty="0"/>
              <a:t>DROP USER</a:t>
            </a:r>
          </a:p>
        </p:txBody>
      </p:sp>
    </p:spTree>
    <p:extLst>
      <p:ext uri="{BB962C8B-B14F-4D97-AF65-F5344CB8AC3E}">
        <p14:creationId xmlns:p14="http://schemas.microsoft.com/office/powerpoint/2010/main" val="21965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/>
              <a:t>Auditoría Detallada(Granular)</a:t>
            </a:r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 indent="0"/>
            <a:r>
              <a:rPr lang="es-MX" sz="1400" dirty="0"/>
              <a:t>La auditoría de la base de datos registra que se ha producido una operación, pero no captura</a:t>
            </a:r>
          </a:p>
          <a:p>
            <a:pPr lvl="1" indent="0"/>
            <a:r>
              <a:rPr lang="es-MX" sz="1400" dirty="0"/>
              <a:t>información sobre la sentencia que causó la operación. La auditoría detallada (FGA) amplía dicha</a:t>
            </a:r>
          </a:p>
          <a:p>
            <a:pPr lvl="1" indent="0"/>
            <a:r>
              <a:rPr lang="es-MX" sz="1400" dirty="0"/>
              <a:t>función para permitir la captura de las sentencias SQL reales que consultan o manipulan los datos.</a:t>
            </a:r>
          </a:p>
          <a:p>
            <a:pPr lvl="1" indent="0"/>
            <a:r>
              <a:rPr lang="es-MX" sz="1400" dirty="0"/>
              <a:t>FGA también permite que la auditoría se centre de forma más restringida que la auditoría de la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Base de </a:t>
            </a:r>
            <a:r>
              <a:rPr lang="es-MX" sz="1400" dirty="0"/>
              <a:t>datos estándar o basada en valores.</a:t>
            </a:r>
          </a:p>
          <a:p>
            <a:pPr lvl="1" indent="0"/>
            <a:r>
              <a:rPr lang="es-MX" sz="1400" dirty="0"/>
              <a:t>Las opciones de FGA se pueden centrar en columnas individuales de una tabla o vista e incluso</a:t>
            </a:r>
          </a:p>
          <a:p>
            <a:pPr lvl="1" indent="0"/>
            <a:r>
              <a:rPr lang="es-MX" sz="1400" dirty="0"/>
              <a:t>pueden ser condicionales para que sólo se capturen auditorías si se cumplen determinadas</a:t>
            </a:r>
          </a:p>
          <a:p>
            <a:pPr lvl="1" indent="0"/>
            <a:r>
              <a:rPr lang="es-MX" sz="1400" dirty="0"/>
              <a:t>especificaciones definidas por el administrador. </a:t>
            </a:r>
          </a:p>
          <a:p>
            <a:pPr lvl="1" indent="0"/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Supervisa </a:t>
            </a:r>
            <a:r>
              <a:rPr lang="es-MX" sz="1400" dirty="0"/>
              <a:t>el acceso a datos según el contenido</a:t>
            </a:r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Audita SELECT, INSERT, UPDATE, DELETE y MERGE</a:t>
            </a:r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Se puede enlazar a una o más columnas de una tabla o vista</a:t>
            </a:r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Puede ejecutar un procedimiento</a:t>
            </a:r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Se administra con el paquete DBMS_FGA</a:t>
            </a:r>
          </a:p>
        </p:txBody>
      </p:sp>
    </p:spTree>
    <p:extLst>
      <p:ext uri="{BB962C8B-B14F-4D97-AF65-F5344CB8AC3E}">
        <p14:creationId xmlns:p14="http://schemas.microsoft.com/office/powerpoint/2010/main" val="16943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/>
              <a:t>Mantenimiento de la Pista de Auditoría</a:t>
            </a:r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 indent="0"/>
            <a:r>
              <a:rPr lang="es-MX" sz="1400" dirty="0"/>
              <a:t>La auditoría conlleva una penalización del rendimiento proporcional al número de escrituras</a:t>
            </a:r>
          </a:p>
          <a:p>
            <a:pPr lvl="1" indent="0"/>
            <a:r>
              <a:rPr lang="es-MX" sz="1400" dirty="0" smtClean="0"/>
              <a:t>realizadas. </a:t>
            </a:r>
            <a:r>
              <a:rPr lang="es-MX" sz="1400" dirty="0"/>
              <a:t>Para adecuar las opciones de auditoría a las necesidades de </a:t>
            </a:r>
            <a:r>
              <a:rPr lang="es-MX" sz="1400" dirty="0" smtClean="0"/>
              <a:t>su aplicativo, </a:t>
            </a:r>
          </a:p>
          <a:p>
            <a:pPr lvl="1" indent="0"/>
            <a:r>
              <a:rPr lang="es-MX" sz="1400" dirty="0" smtClean="0"/>
              <a:t>active </a:t>
            </a:r>
            <a:r>
              <a:rPr lang="es-MX" sz="1400" dirty="0"/>
              <a:t>sólo las opciones imprescindibles para cumplir la política de seguridad. </a:t>
            </a:r>
          </a:p>
          <a:p>
            <a:pPr lvl="1" indent="0"/>
            <a:r>
              <a:rPr lang="es-MX" sz="1400" dirty="0"/>
              <a:t>Centre el objetivo de la auditoría para reducir el número de entradas de la pista de auditoría</a:t>
            </a:r>
            <a:r>
              <a:rPr lang="es-MX" sz="1400" dirty="0" smtClean="0"/>
              <a:t>.</a:t>
            </a:r>
          </a:p>
          <a:p>
            <a:pPr lvl="1" indent="0"/>
            <a:endParaRPr lang="es-MX" sz="1400" dirty="0" smtClean="0"/>
          </a:p>
          <a:p>
            <a:pPr lvl="1" indent="0"/>
            <a:r>
              <a:rPr lang="es-MX" sz="1400" dirty="0" smtClean="0"/>
              <a:t>El </a:t>
            </a:r>
            <a:r>
              <a:rPr lang="es-MX" sz="1400" dirty="0"/>
              <a:t>mantenimiento básico debe incluir </a:t>
            </a:r>
            <a:r>
              <a:rPr lang="es-MX" sz="1400" dirty="0" smtClean="0"/>
              <a:t>la revisión </a:t>
            </a:r>
            <a:r>
              <a:rPr lang="es-MX" sz="1400" dirty="0"/>
              <a:t>de los registros de auditoría y la eliminación de los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antiguos </a:t>
            </a:r>
            <a:r>
              <a:rPr lang="es-MX" sz="1400" dirty="0"/>
              <a:t>en la base de datos. </a:t>
            </a:r>
            <a:r>
              <a:rPr lang="es-MX" sz="1400" dirty="0" smtClean="0"/>
              <a:t>Las </a:t>
            </a:r>
            <a:r>
              <a:rPr lang="es-MX" sz="1400" dirty="0"/>
              <a:t>pistas de auditoría pueden crecer de tamaño hasta llenar todo el</a:t>
            </a:r>
          </a:p>
          <a:p>
            <a:pPr lvl="1" indent="0"/>
            <a:r>
              <a:rPr lang="es-MX" sz="1400" dirty="0"/>
              <a:t>almacenamiento disponible. </a:t>
            </a:r>
          </a:p>
          <a:p>
            <a:pPr lvl="1" indent="0"/>
            <a:r>
              <a:rPr lang="es-MX" sz="1400" dirty="0"/>
              <a:t>Si la pista de auditoría de la base de datos llena </a:t>
            </a:r>
            <a:r>
              <a:rPr lang="es-MX" sz="1400" dirty="0" smtClean="0"/>
              <a:t>el </a:t>
            </a:r>
            <a:r>
              <a:rPr lang="es-MX" sz="1400" dirty="0" err="1" smtClean="0"/>
              <a:t>tablespace</a:t>
            </a:r>
            <a:r>
              <a:rPr lang="es-MX" sz="1400" dirty="0"/>
              <a:t>, no se completarán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las </a:t>
            </a:r>
            <a:r>
              <a:rPr lang="es-MX" sz="1400" dirty="0"/>
              <a:t>acciones </a:t>
            </a:r>
            <a:r>
              <a:rPr lang="es-MX" sz="1400" dirty="0" smtClean="0"/>
              <a:t>auditadas y se verá </a:t>
            </a:r>
            <a:r>
              <a:rPr lang="es-MX" sz="1400" dirty="0"/>
              <a:t>afectado el rendimiento de </a:t>
            </a:r>
            <a:r>
              <a:rPr lang="es-MX" sz="1400" dirty="0" smtClean="0"/>
              <a:t>otras </a:t>
            </a:r>
            <a:r>
              <a:rPr lang="es-MX" sz="1400" dirty="0"/>
              <a:t>operaciones del sistema</a:t>
            </a:r>
            <a:r>
              <a:rPr lang="es-MX" sz="1400" dirty="0" smtClean="0"/>
              <a:t>.</a:t>
            </a:r>
            <a:endParaRPr lang="es-MX" sz="1400" dirty="0"/>
          </a:p>
          <a:p>
            <a:pPr lvl="1" indent="0"/>
            <a:r>
              <a:rPr lang="es-MX" sz="1400" smtClean="0"/>
              <a:t>La </a:t>
            </a:r>
            <a:r>
              <a:rPr lang="es-MX" sz="1400" dirty="0"/>
              <a:t>pista de auditoría estándar se almacena en la tabla </a:t>
            </a:r>
            <a:r>
              <a:rPr lang="es-MX" sz="1400" b="1" dirty="0"/>
              <a:t>AUD$</a:t>
            </a:r>
            <a:r>
              <a:rPr lang="es-MX" sz="1400" dirty="0"/>
              <a:t>.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La </a:t>
            </a:r>
            <a:r>
              <a:rPr lang="es-MX" sz="1400" dirty="0"/>
              <a:t>pista de auditoría para FGA es </a:t>
            </a:r>
            <a:r>
              <a:rPr lang="es-MX" sz="1400" dirty="0" smtClean="0"/>
              <a:t>la tabla </a:t>
            </a:r>
            <a:r>
              <a:rPr lang="es-MX" sz="1400" b="1" dirty="0"/>
              <a:t>FGA_LOG$</a:t>
            </a:r>
            <a:r>
              <a:rPr lang="es-MX" sz="1400" dirty="0"/>
              <a:t>.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Estas </a:t>
            </a:r>
            <a:r>
              <a:rPr lang="es-MX" sz="1400" dirty="0"/>
              <a:t>dos tablas se crean por defecto en el </a:t>
            </a:r>
            <a:r>
              <a:rPr lang="es-MX" sz="1400" dirty="0" err="1"/>
              <a:t>tablespace</a:t>
            </a:r>
            <a:r>
              <a:rPr lang="es-MX" sz="1400" dirty="0"/>
              <a:t> </a:t>
            </a:r>
            <a:r>
              <a:rPr lang="es-MX" sz="1400" b="1" dirty="0"/>
              <a:t>SYSTEM</a:t>
            </a:r>
            <a:r>
              <a:rPr lang="es-MX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04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/>
              <a:t>Conceptos de Copia de Seguridad y Recuperación</a:t>
            </a:r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 indent="0" algn="ctr"/>
            <a:r>
              <a:rPr lang="es-MX" sz="1400" b="1" dirty="0"/>
              <a:t>Categorías de </a:t>
            </a:r>
            <a:r>
              <a:rPr lang="es-MX" sz="1400" b="1" dirty="0" smtClean="0"/>
              <a:t>Fallo</a:t>
            </a:r>
          </a:p>
          <a:p>
            <a:pPr lvl="1" indent="0" algn="ctr"/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Fallo de sentencia: fallo de una única operación de base de datos (</a:t>
            </a:r>
            <a:r>
              <a:rPr lang="es-MX" sz="1400" dirty="0" err="1"/>
              <a:t>select</a:t>
            </a:r>
            <a:r>
              <a:rPr lang="es-MX" sz="1400" dirty="0"/>
              <a:t>, </a:t>
            </a:r>
            <a:r>
              <a:rPr lang="es-MX" sz="1400" dirty="0" err="1"/>
              <a:t>insert</a:t>
            </a:r>
            <a:r>
              <a:rPr lang="es-MX" sz="1400" dirty="0"/>
              <a:t>, </a:t>
            </a:r>
            <a:r>
              <a:rPr lang="es-MX" sz="1400" dirty="0" err="1" smtClean="0"/>
              <a:t>update</a:t>
            </a:r>
            <a:r>
              <a:rPr lang="es-MX" sz="1400" dirty="0" smtClean="0"/>
              <a:t>, </a:t>
            </a:r>
            <a:r>
              <a:rPr lang="es-MX" sz="1400" dirty="0" err="1" smtClean="0"/>
              <a:t>delete</a:t>
            </a:r>
            <a:r>
              <a:rPr lang="es-MX" sz="1400" dirty="0" smtClean="0"/>
              <a:t>).</a:t>
            </a:r>
          </a:p>
          <a:p>
            <a:pPr lvl="1" indent="0"/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Fallo de proceso de usuario: fallo de una única sesión de base de datos</a:t>
            </a:r>
            <a:r>
              <a:rPr lang="es-MX" sz="1400" dirty="0" smtClean="0"/>
              <a:t>.</a:t>
            </a:r>
          </a:p>
          <a:p>
            <a:pPr lvl="1" indent="0"/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Fallo de red: se pierde la conectividad a la base de datos</a:t>
            </a:r>
            <a:r>
              <a:rPr lang="es-MX" sz="1400" dirty="0" smtClean="0"/>
              <a:t>.</a:t>
            </a:r>
          </a:p>
          <a:p>
            <a:pPr lvl="1" indent="0"/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Error del usuario: un usuario termina correctamente una operación, pero ésta no es </a:t>
            </a:r>
            <a:r>
              <a:rPr lang="es-MX" sz="1400" dirty="0" smtClean="0"/>
              <a:t>correcta</a:t>
            </a:r>
          </a:p>
          <a:p>
            <a:pPr lvl="1" indent="0"/>
            <a:r>
              <a:rPr lang="es-MX" sz="1400" dirty="0" smtClean="0"/>
              <a:t>      (borrado de una tabla o introducción de datos erróneos).</a:t>
            </a:r>
          </a:p>
          <a:p>
            <a:pPr lvl="1" indent="0"/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Fallo de la instancia: la instancia de la base de datos se cierra de forma inesperada</a:t>
            </a:r>
            <a:r>
              <a:rPr lang="es-MX" sz="1400" dirty="0" smtClean="0"/>
              <a:t>.</a:t>
            </a:r>
          </a:p>
          <a:p>
            <a:pPr lvl="1" indent="0"/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Fallo del medio físico: se pierde algún archivo necesario para el funcionamiento de la base de</a:t>
            </a:r>
          </a:p>
          <a:p>
            <a:pPr lvl="1" indent="0"/>
            <a:r>
              <a:rPr lang="es-MX" sz="1400" dirty="0" smtClean="0"/>
              <a:t>      datos </a:t>
            </a:r>
            <a:r>
              <a:rPr lang="es-MX" sz="1400" dirty="0"/>
              <a:t>(es decir, se han suprimido los archivos o el disco ha fallado</a:t>
            </a:r>
            <a:r>
              <a:rPr lang="es-MX" sz="1400" dirty="0" smtClean="0"/>
              <a:t>).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5863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/>
              <a:t>Realización de Copias de Seguridad de Bases de Datos</a:t>
            </a:r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455613" lvl="1" indent="-285750">
              <a:buFont typeface="Arial" panose="020B0604020202020204" pitchFamily="34" charset="0"/>
              <a:buChar char="•"/>
            </a:pPr>
            <a:endParaRPr lang="es-MX" sz="1400" dirty="0" smtClean="0"/>
          </a:p>
          <a:p>
            <a:pPr marL="455613" lvl="1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 err="1" smtClean="0"/>
              <a:t>Recovery</a:t>
            </a:r>
            <a:r>
              <a:rPr lang="es-MX" sz="1400" dirty="0" smtClean="0"/>
              <a:t> Manager(RMAN)</a:t>
            </a:r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Oracle </a:t>
            </a:r>
            <a:r>
              <a:rPr lang="es-MX" sz="1400" dirty="0" err="1"/>
              <a:t>Secure</a:t>
            </a:r>
            <a:r>
              <a:rPr lang="es-MX" sz="1400" dirty="0"/>
              <a:t> </a:t>
            </a:r>
            <a:r>
              <a:rPr lang="es-MX" sz="1400" dirty="0" err="1"/>
              <a:t>Backup</a:t>
            </a:r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Copia de seguridad gestionada por </a:t>
            </a:r>
            <a:r>
              <a:rPr lang="es-MX" sz="1400" dirty="0" smtClean="0"/>
              <a:t>usuario(scripts).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8689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02168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Tipos de copia de </a:t>
            </a:r>
            <a:r>
              <a:rPr lang="es-MX" sz="2000" b="1" dirty="0" smtClean="0"/>
              <a:t>seguridad (1/2)</a:t>
            </a:r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Copia de seguridad de la base de datos completa: incluye todos los archivos de datos y al </a:t>
            </a:r>
            <a:endParaRPr lang="es-MX" sz="1400" dirty="0" smtClean="0"/>
          </a:p>
          <a:p>
            <a:pPr lvl="1" indent="0"/>
            <a:r>
              <a:rPr lang="es-MX" sz="1400" dirty="0"/>
              <a:t> </a:t>
            </a:r>
            <a:r>
              <a:rPr lang="es-MX" sz="1400" dirty="0" smtClean="0"/>
              <a:t>     menos un </a:t>
            </a:r>
            <a:r>
              <a:rPr lang="es-MX" sz="1400" dirty="0"/>
              <a:t>archivo de </a:t>
            </a:r>
            <a:r>
              <a:rPr lang="es-MX" sz="1400" dirty="0" smtClean="0"/>
              <a:t>control.</a:t>
            </a:r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Copia de seguridad de la base de datos parcial: puede incluir cero o más </a:t>
            </a:r>
            <a:r>
              <a:rPr lang="es-MX" sz="1400" dirty="0" err="1"/>
              <a:t>tablespaces</a:t>
            </a:r>
            <a:r>
              <a:rPr lang="es-MX" sz="1400" dirty="0"/>
              <a:t> y </a:t>
            </a:r>
            <a:endParaRPr lang="es-MX" sz="1400" dirty="0" smtClean="0"/>
          </a:p>
          <a:p>
            <a:pPr lvl="1" indent="0"/>
            <a:r>
              <a:rPr lang="es-MX" sz="1400" dirty="0"/>
              <a:t> </a:t>
            </a:r>
            <a:r>
              <a:rPr lang="es-MX" sz="1400" dirty="0" smtClean="0"/>
              <a:t>     cero </a:t>
            </a:r>
            <a:r>
              <a:rPr lang="es-MX" sz="1400" dirty="0"/>
              <a:t>o </a:t>
            </a:r>
            <a:r>
              <a:rPr lang="es-MX" sz="1400" dirty="0" smtClean="0"/>
              <a:t>más archivos </a:t>
            </a:r>
            <a:r>
              <a:rPr lang="es-MX" sz="1400" dirty="0"/>
              <a:t>de datos; puede incluir o no un archivo de control.</a:t>
            </a:r>
          </a:p>
          <a:p>
            <a:pPr marL="455613" lvl="1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Copia de seguridad completa: realiza una copia de todos los bloques de datos que contienen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      datos y que </a:t>
            </a:r>
            <a:r>
              <a:rPr lang="es-MX" sz="1400" dirty="0"/>
              <a:t>están dentro de los archivos de los que se está realizando la copia de seguridad.</a:t>
            </a:r>
          </a:p>
          <a:p>
            <a:pPr marL="455613" lvl="1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Copia de seguridad incremental: realiza una copia de todos los bloques de datos que han </a:t>
            </a:r>
            <a:endParaRPr lang="es-MX" sz="1400" dirty="0" smtClean="0"/>
          </a:p>
          <a:p>
            <a:pPr lvl="1" indent="0"/>
            <a:r>
              <a:rPr lang="es-MX" sz="1400" dirty="0"/>
              <a:t> </a:t>
            </a:r>
            <a:r>
              <a:rPr lang="es-MX" sz="1400" dirty="0" smtClean="0"/>
              <a:t>     cambiado desde </a:t>
            </a:r>
            <a:r>
              <a:rPr lang="es-MX" sz="1400" dirty="0"/>
              <a:t>una copia de seguridad anterior. </a:t>
            </a:r>
          </a:p>
        </p:txBody>
      </p:sp>
    </p:spTree>
    <p:extLst>
      <p:ext uri="{BB962C8B-B14F-4D97-AF65-F5344CB8AC3E}">
        <p14:creationId xmlns:p14="http://schemas.microsoft.com/office/powerpoint/2010/main" val="27590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Tipos de copia de </a:t>
            </a:r>
            <a:r>
              <a:rPr lang="es-MX" sz="2000" b="1" dirty="0" smtClean="0"/>
              <a:t>seguridad(2/2)</a:t>
            </a:r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Copias de seguridad fuera de línea </a:t>
            </a:r>
            <a:r>
              <a:rPr lang="es-MX" sz="1400" dirty="0" smtClean="0"/>
              <a:t>(copias </a:t>
            </a:r>
            <a:r>
              <a:rPr lang="es-MX" sz="1400" dirty="0"/>
              <a:t>de seguridad </a:t>
            </a:r>
            <a:r>
              <a:rPr lang="es-MX" sz="1400" dirty="0" smtClean="0"/>
              <a:t>“en frío” o consistentes</a:t>
            </a:r>
            <a:r>
              <a:rPr lang="es-MX" sz="1400" dirty="0"/>
              <a:t>): se realizan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      mientras </a:t>
            </a:r>
            <a:r>
              <a:rPr lang="es-MX" sz="1400" dirty="0"/>
              <a:t>la base de datos no está abierta. Son consistentes porque, en </a:t>
            </a:r>
            <a:r>
              <a:rPr lang="es-MX" sz="1400" dirty="0" smtClean="0"/>
              <a:t>el</a:t>
            </a:r>
          </a:p>
          <a:p>
            <a:pPr lvl="1" indent="0"/>
            <a:r>
              <a:rPr lang="es-MX" sz="1400" dirty="0" smtClean="0"/>
              <a:t>      momento de la copia de seguridad, el número de cambio del sistema (SCN) de las cabeceras </a:t>
            </a:r>
          </a:p>
          <a:p>
            <a:pPr lvl="1" indent="0"/>
            <a:r>
              <a:rPr lang="es-MX" sz="1400" dirty="0" smtClean="0"/>
              <a:t>      de los archivos </a:t>
            </a:r>
            <a:r>
              <a:rPr lang="es-MX" sz="1400" dirty="0"/>
              <a:t>de datos coincide con los SCN de los archivos de control.</a:t>
            </a:r>
          </a:p>
          <a:p>
            <a:pPr marL="455613" lvl="1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Copias de seguridad en línea </a:t>
            </a:r>
            <a:r>
              <a:rPr lang="es-MX" sz="1400" dirty="0" smtClean="0"/>
              <a:t>(copias </a:t>
            </a:r>
            <a:r>
              <a:rPr lang="es-MX" sz="1400" dirty="0"/>
              <a:t>de seguridad </a:t>
            </a:r>
            <a:r>
              <a:rPr lang="es-MX" sz="1400" dirty="0" smtClean="0"/>
              <a:t>“en caliente” </a:t>
            </a:r>
            <a:r>
              <a:rPr lang="es-MX" sz="1400" dirty="0"/>
              <a:t>o inconsistentes): se realizan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      mientras </a:t>
            </a:r>
            <a:r>
              <a:rPr lang="es-MX" sz="1400" dirty="0"/>
              <a:t>la base de datos está abierta. Son </a:t>
            </a:r>
            <a:r>
              <a:rPr lang="es-MX" sz="1400" dirty="0" smtClean="0"/>
              <a:t>inconsistentes porque</a:t>
            </a:r>
            <a:r>
              <a:rPr lang="es-MX" sz="1400" dirty="0"/>
              <a:t>, con la base de datos abierta,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      no </a:t>
            </a:r>
            <a:r>
              <a:rPr lang="es-MX" sz="1400" dirty="0"/>
              <a:t>hay garantía de que los archivos de datos estén </a:t>
            </a:r>
            <a:r>
              <a:rPr lang="es-MX" sz="1400" dirty="0" smtClean="0"/>
              <a:t>sincronizados con </a:t>
            </a:r>
            <a:r>
              <a:rPr lang="es-MX" sz="1400" dirty="0"/>
              <a:t>los archivos de control.</a:t>
            </a:r>
          </a:p>
        </p:txBody>
      </p:sp>
    </p:spTree>
    <p:extLst>
      <p:ext uri="{BB962C8B-B14F-4D97-AF65-F5344CB8AC3E}">
        <p14:creationId xmlns:p14="http://schemas.microsoft.com/office/powerpoint/2010/main" val="7338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 err="1"/>
              <a:t>Recovery</a:t>
            </a:r>
            <a:r>
              <a:rPr lang="es-MX" sz="2000" b="1" dirty="0"/>
              <a:t> Manager (RMAN)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 indent="0"/>
            <a:r>
              <a:rPr lang="es-MX" sz="1400" b="1" dirty="0"/>
              <a:t>RMAN</a:t>
            </a:r>
            <a:r>
              <a:rPr lang="es-MX" sz="1400" dirty="0"/>
              <a:t> es el componente de Oracle </a:t>
            </a:r>
            <a:r>
              <a:rPr lang="es-MX" sz="1400" dirty="0" err="1"/>
              <a:t>Database</a:t>
            </a:r>
            <a:r>
              <a:rPr lang="es-MX" sz="1400" dirty="0"/>
              <a:t> que se utiliza para realizar operaciones de copia de</a:t>
            </a:r>
          </a:p>
          <a:p>
            <a:pPr lvl="1" indent="0"/>
            <a:r>
              <a:rPr lang="es-MX" sz="1400" dirty="0"/>
              <a:t>seguridad y recuperación. Puede realizar copias de seguridad consistentes e inconsistentes,</a:t>
            </a:r>
          </a:p>
          <a:p>
            <a:pPr lvl="1" indent="0"/>
            <a:r>
              <a:rPr lang="es-MX" sz="1400" dirty="0"/>
              <a:t>incrementales y completas, de la base de datos completa o de una parte de la misma.</a:t>
            </a:r>
          </a:p>
          <a:p>
            <a:pPr lvl="1" indent="0"/>
            <a:r>
              <a:rPr lang="es-MX" sz="1400" dirty="0"/>
              <a:t>RMAN utiliza un potente lenguaje de control de trabajos y de scripts propio.</a:t>
            </a:r>
            <a:endParaRPr lang="es-MX" sz="1400" dirty="0" smtClean="0"/>
          </a:p>
          <a:p>
            <a:pPr marL="455613" lvl="1" indent="-285750">
              <a:buFont typeface="Arial" panose="020B0604020202020204" pitchFamily="34" charset="0"/>
              <a:buChar char="•"/>
            </a:pPr>
            <a:endParaRPr lang="es-MX" sz="1400" dirty="0" smtClean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 smtClean="0"/>
              <a:t>Potente </a:t>
            </a:r>
            <a:r>
              <a:rPr lang="es-MX" sz="1400" dirty="0"/>
              <a:t>lenguaje de control y de </a:t>
            </a:r>
            <a:r>
              <a:rPr lang="es-MX" sz="1400" dirty="0" smtClean="0"/>
              <a:t>script.</a:t>
            </a:r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Integrado con Enterprise </a:t>
            </a:r>
            <a:r>
              <a:rPr lang="es-MX" sz="1400" dirty="0" smtClean="0"/>
              <a:t>Manager.</a:t>
            </a:r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API publicada que permite interactuar con el software </a:t>
            </a:r>
            <a:r>
              <a:rPr lang="es-MX" sz="1400" dirty="0" smtClean="0"/>
              <a:t>de copia </a:t>
            </a:r>
            <a:r>
              <a:rPr lang="es-MX" sz="1400" dirty="0"/>
              <a:t>de seguridad más </a:t>
            </a:r>
            <a:r>
              <a:rPr lang="es-MX" sz="1400" dirty="0" smtClean="0"/>
              <a:t>conocido.</a:t>
            </a:r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Copia de seguridad de archivos de datos, de </a:t>
            </a:r>
            <a:r>
              <a:rPr lang="es-MX" sz="1400" dirty="0" smtClean="0"/>
              <a:t>control, archive </a:t>
            </a:r>
            <a:r>
              <a:rPr lang="es-MX" sz="1400" dirty="0"/>
              <a:t>log y de parámetros de </a:t>
            </a:r>
            <a:r>
              <a:rPr lang="es-MX" sz="1400" dirty="0" smtClean="0"/>
              <a:t>servidor.</a:t>
            </a:r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Copia de seguridad de los archivos en disco o </a:t>
            </a:r>
            <a:r>
              <a:rPr lang="es-MX" sz="1400" dirty="0" smtClean="0"/>
              <a:t>cinta.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5879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45754" y="1112703"/>
            <a:ext cx="7028762" cy="21482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s-MX" sz="3600" b="1" dirty="0">
                <a:latin typeface="Consolas" panose="020B0609020204030204" pitchFamily="49" charset="0"/>
              </a:rPr>
              <a:t>A</a:t>
            </a:r>
            <a:r>
              <a:rPr lang="es-MX" sz="3600" b="1" dirty="0" smtClean="0">
                <a:latin typeface="Consolas" panose="020B0609020204030204" pitchFamily="49" charset="0"/>
              </a:rPr>
              <a:t>dministración </a:t>
            </a:r>
            <a:r>
              <a:rPr lang="es-MX" sz="3600" b="1" dirty="0">
                <a:latin typeface="Consolas" panose="020B0609020204030204" pitchFamily="49" charset="0"/>
              </a:rPr>
              <a:t>de Base datos </a:t>
            </a:r>
            <a:r>
              <a:rPr lang="es-MX" sz="3600" b="1" smtClean="0">
                <a:latin typeface="Consolas" panose="020B0609020204030204" pitchFamily="49" charset="0"/>
              </a:rPr>
              <a:t>Oracle II</a:t>
            </a:r>
            <a:endParaRPr lang="es-MX" sz="3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Implantación de Auditorías en Oracle</a:t>
            </a:r>
            <a:endParaRPr lang="es-MX" sz="2000" b="1" dirty="0" smtClean="0"/>
          </a:p>
          <a:p>
            <a:pPr algn="ctr"/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La auditoría, que consiste en la captura y el almacenamiento de información sobre lo que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sucede en el </a:t>
            </a:r>
            <a:r>
              <a:rPr lang="es-MX" sz="1400" dirty="0"/>
              <a:t>sistema, aumenta la cantidad de trabajo que debe realizar la base de datos. </a:t>
            </a:r>
            <a:endParaRPr lang="es-MX" sz="1400" dirty="0" smtClean="0"/>
          </a:p>
          <a:p>
            <a:pPr lvl="1" indent="0"/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La auditoría se debe centrar para que sólo se capturen los eventos que sean de interés. </a:t>
            </a:r>
            <a:endParaRPr lang="es-MX" sz="1400" dirty="0" smtClean="0"/>
          </a:p>
          <a:p>
            <a:pPr marL="455613" lvl="1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Una auditoría bien centrada tiene un impacto mínimo en el rendimiento del sistema. </a:t>
            </a:r>
            <a:endParaRPr lang="es-MX" sz="1400" dirty="0" smtClean="0"/>
          </a:p>
          <a:p>
            <a:pPr lvl="1" indent="0"/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Una auditoría centrada incorrectamente puede afectar de forma significativa al rendimiento.</a:t>
            </a:r>
          </a:p>
        </p:txBody>
      </p:sp>
    </p:spTree>
    <p:extLst>
      <p:ext uri="{BB962C8B-B14F-4D97-AF65-F5344CB8AC3E}">
        <p14:creationId xmlns:p14="http://schemas.microsoft.com/office/powerpoint/2010/main" val="26327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 smtClean="0"/>
              <a:t>Tipos de Auditorías </a:t>
            </a:r>
            <a:r>
              <a:rPr lang="es-MX" sz="2000" b="1" dirty="0"/>
              <a:t>en </a:t>
            </a:r>
            <a:r>
              <a:rPr lang="es-MX" sz="2000" b="1" dirty="0" smtClean="0"/>
              <a:t>Oracle(1/2)</a:t>
            </a:r>
          </a:p>
          <a:p>
            <a:pPr algn="ctr"/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Auditoría obligatoria</a:t>
            </a:r>
            <a:r>
              <a:rPr lang="es-MX" sz="1400" dirty="0"/>
              <a:t>: todas las </a:t>
            </a:r>
            <a:r>
              <a:rPr lang="es-MX" sz="1400" dirty="0" smtClean="0"/>
              <a:t>base de datos Oracle auditan </a:t>
            </a:r>
            <a:r>
              <a:rPr lang="es-MX" sz="1400" dirty="0"/>
              <a:t>algunas acciones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independientemente de </a:t>
            </a:r>
            <a:r>
              <a:rPr lang="es-MX" sz="1400" dirty="0"/>
              <a:t>otros parámetros u opciones de auditoría. El motivo de los </a:t>
            </a:r>
            <a:r>
              <a:rPr lang="es-MX" sz="1400" dirty="0" err="1"/>
              <a:t>logs</a:t>
            </a:r>
            <a:r>
              <a:rPr lang="es-MX" sz="1400" dirty="0"/>
              <a:t> </a:t>
            </a:r>
            <a:r>
              <a:rPr lang="es-MX" sz="1400" dirty="0" smtClean="0"/>
              <a:t>de </a:t>
            </a:r>
          </a:p>
          <a:p>
            <a:pPr lvl="1" indent="0"/>
            <a:r>
              <a:rPr lang="es-MX" sz="1400" dirty="0" smtClean="0"/>
              <a:t>auditoría obligatoria </a:t>
            </a:r>
            <a:r>
              <a:rPr lang="es-MX" sz="1400" dirty="0"/>
              <a:t>es que la base de datos necesita registrar algunas actividades,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como </a:t>
            </a:r>
            <a:r>
              <a:rPr lang="es-MX" sz="1400" dirty="0"/>
              <a:t>las </a:t>
            </a:r>
            <a:r>
              <a:rPr lang="es-MX" sz="1400" dirty="0" smtClean="0"/>
              <a:t>conexiones de </a:t>
            </a:r>
            <a:r>
              <a:rPr lang="es-MX" sz="1400" dirty="0"/>
              <a:t>los usuarios con privilegios.</a:t>
            </a:r>
          </a:p>
          <a:p>
            <a:pPr lvl="1" indent="0"/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Auditoría de la base de datos estándar</a:t>
            </a:r>
            <a:r>
              <a:rPr lang="es-MX" sz="1400" dirty="0"/>
              <a:t>: se activa a nivel del sistema al utilizar el parámetro</a:t>
            </a:r>
          </a:p>
          <a:p>
            <a:pPr lvl="1" indent="0"/>
            <a:r>
              <a:rPr lang="es-MX" sz="1400" dirty="0"/>
              <a:t>de inicialización AUDIT_TRAIL. Tras activar la auditoría, seleccione los objetos y privilegios</a:t>
            </a:r>
          </a:p>
          <a:p>
            <a:pPr lvl="1" indent="0"/>
            <a:r>
              <a:rPr lang="es-MX" sz="1400" dirty="0"/>
              <a:t>que desee auditar y defina las propiedades de auditoría con el comando AUDIT</a:t>
            </a:r>
            <a:r>
              <a:rPr lang="es-MX" sz="1400" dirty="0" smtClean="0"/>
              <a:t>.</a:t>
            </a:r>
          </a:p>
          <a:p>
            <a:pPr lvl="1" indent="0"/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Auditoría basada en valores</a:t>
            </a:r>
            <a:r>
              <a:rPr lang="es-MX" sz="1400" dirty="0"/>
              <a:t>: amplía la auditoría de la base de datos estándar, con la captura</a:t>
            </a:r>
          </a:p>
          <a:p>
            <a:pPr lvl="1" indent="0"/>
            <a:r>
              <a:rPr lang="es-MX" sz="1400" dirty="0"/>
              <a:t>no sólo del evento auditado que se ha producido, sino de los valores reales que se insertaron,</a:t>
            </a:r>
          </a:p>
          <a:p>
            <a:pPr lvl="1" indent="0"/>
            <a:r>
              <a:rPr lang="es-MX" sz="1400" dirty="0"/>
              <a:t>actualizaron o suprimieron. La auditoría basada en valores se implanta mediante disparadores</a:t>
            </a:r>
          </a:p>
          <a:p>
            <a:pPr lvl="1" indent="0"/>
            <a:r>
              <a:rPr lang="es-MX" sz="1400" dirty="0"/>
              <a:t>de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36520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 smtClean="0"/>
              <a:t>Tipos de Auditorías </a:t>
            </a:r>
            <a:r>
              <a:rPr lang="es-MX" sz="2000" b="1" dirty="0"/>
              <a:t>en </a:t>
            </a:r>
            <a:r>
              <a:rPr lang="es-MX" sz="2000" b="1" dirty="0" smtClean="0"/>
              <a:t>Oracle(2/2)</a:t>
            </a:r>
          </a:p>
          <a:p>
            <a:pPr algn="ctr"/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Auditoría detallada (FGA): </a:t>
            </a:r>
            <a:r>
              <a:rPr lang="es-MX" sz="1400" dirty="0"/>
              <a:t>amplía la auditoría de la base de datos estándar, con la captura de</a:t>
            </a:r>
          </a:p>
          <a:p>
            <a:pPr lvl="1" indent="0"/>
            <a:r>
              <a:rPr lang="es-MX" sz="1400" dirty="0"/>
              <a:t>la sentencia SQL real emitida en lugar de tan sólo el hecho de que se haya producido el evento.</a:t>
            </a:r>
          </a:p>
          <a:p>
            <a:pPr lvl="1" indent="0"/>
            <a:endParaRPr lang="es-MX" sz="1400" dirty="0"/>
          </a:p>
          <a:p>
            <a:pPr marL="455613" lvl="1" indent="-285750">
              <a:buFont typeface="Arial" panose="020B0604020202020204" pitchFamily="34" charset="0"/>
              <a:buChar char="•"/>
            </a:pPr>
            <a:r>
              <a:rPr lang="es-MX" sz="1400" b="1" dirty="0"/>
              <a:t>Auditoría de SYSDBA (y SYSOPER): </a:t>
            </a:r>
            <a:r>
              <a:rPr lang="es-MX" sz="1400" dirty="0"/>
              <a:t>separa las tareas de auditoría entre el DBA y el auditor</a:t>
            </a:r>
          </a:p>
          <a:p>
            <a:pPr lvl="1" indent="0"/>
            <a:r>
              <a:rPr lang="es-MX" sz="1400" dirty="0"/>
              <a:t>o administrador de la seguridad que supervisa las actividades del DBA en una pista de auditoría</a:t>
            </a:r>
          </a:p>
          <a:p>
            <a:pPr lvl="1" indent="0"/>
            <a:r>
              <a:rPr lang="es-MX" sz="1400" dirty="0"/>
              <a:t>del sistema operativo.</a:t>
            </a:r>
          </a:p>
        </p:txBody>
      </p:sp>
    </p:spTree>
    <p:extLst>
      <p:ext uri="{BB962C8B-B14F-4D97-AF65-F5344CB8AC3E}">
        <p14:creationId xmlns:p14="http://schemas.microsoft.com/office/powerpoint/2010/main" val="13896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Auditoría de la Base de Datos </a:t>
            </a:r>
            <a:r>
              <a:rPr lang="es-MX" sz="2000" b="1" dirty="0" smtClean="0"/>
              <a:t>Estándar (1/4)</a:t>
            </a:r>
          </a:p>
          <a:p>
            <a:pPr algn="ctr"/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 indent="0"/>
            <a:r>
              <a:rPr lang="es-MX" sz="1400" dirty="0"/>
              <a:t>Para utilizar la auditoría de la base de datos, primero </a:t>
            </a:r>
            <a:r>
              <a:rPr lang="es-MX" sz="1400" dirty="0" smtClean="0"/>
              <a:t>se debe </a:t>
            </a:r>
            <a:r>
              <a:rPr lang="es-MX" sz="1400" dirty="0"/>
              <a:t>definir que el parámetro estático</a:t>
            </a:r>
          </a:p>
          <a:p>
            <a:pPr lvl="1" indent="0"/>
            <a:r>
              <a:rPr lang="es-MX" sz="1400" b="1" dirty="0"/>
              <a:t>AUDIT_TRAIL</a:t>
            </a:r>
            <a:r>
              <a:rPr lang="es-MX" sz="1400" dirty="0"/>
              <a:t> apunte a una ubicación de almacenamiento para los registros de </a:t>
            </a:r>
            <a:r>
              <a:rPr lang="es-MX" sz="1400" dirty="0" smtClean="0"/>
              <a:t>auditoría. </a:t>
            </a:r>
          </a:p>
          <a:p>
            <a:pPr lvl="1" indent="0"/>
            <a:r>
              <a:rPr lang="es-MX" sz="1400" dirty="0" smtClean="0"/>
              <a:t>Después </a:t>
            </a:r>
            <a:r>
              <a:rPr lang="es-MX" sz="1400" dirty="0"/>
              <a:t>de activar la auditoría de la base de datos </a:t>
            </a:r>
            <a:r>
              <a:rPr lang="es-MX" sz="1400" dirty="0" smtClean="0"/>
              <a:t>y especificar </a:t>
            </a:r>
            <a:r>
              <a:rPr lang="es-MX" sz="1400" dirty="0"/>
              <a:t>las opciones  </a:t>
            </a:r>
            <a:r>
              <a:rPr lang="es-MX" sz="1400" dirty="0" smtClean="0"/>
              <a:t>de </a:t>
            </a:r>
            <a:r>
              <a:rPr lang="es-MX" sz="1400" dirty="0"/>
              <a:t>auditoría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(</a:t>
            </a:r>
            <a:r>
              <a:rPr lang="es-MX" sz="1400" dirty="0"/>
              <a:t>los eventos de conexión, el ejercicio de privilegios del </a:t>
            </a:r>
            <a:r>
              <a:rPr lang="es-MX" sz="1400" dirty="0" smtClean="0"/>
              <a:t>sistema y </a:t>
            </a:r>
            <a:r>
              <a:rPr lang="es-MX" sz="1400" dirty="0"/>
              <a:t>de objeto o el uso de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sentencias </a:t>
            </a:r>
            <a:r>
              <a:rPr lang="es-MX" sz="1400" dirty="0"/>
              <a:t>SQL), la base de datos inicia la recopilación de información </a:t>
            </a:r>
            <a:r>
              <a:rPr lang="es-MX" sz="1400" dirty="0" smtClean="0"/>
              <a:t>de auditoría</a:t>
            </a:r>
            <a:r>
              <a:rPr lang="es-MX" sz="1400" dirty="0"/>
              <a:t>.</a:t>
            </a:r>
          </a:p>
          <a:p>
            <a:pPr lvl="1" indent="0"/>
            <a:endParaRPr lang="es-MX" sz="1400" dirty="0"/>
          </a:p>
          <a:p>
            <a:pPr lvl="1" indent="0"/>
            <a:r>
              <a:rPr lang="es-MX" sz="1400" dirty="0"/>
              <a:t>Si se define </a:t>
            </a:r>
            <a:r>
              <a:rPr lang="es-MX" sz="1400" b="1" dirty="0"/>
              <a:t>AUDIT_TRAIL</a:t>
            </a:r>
            <a:r>
              <a:rPr lang="es-MX" sz="1400" dirty="0"/>
              <a:t> en OS, los registros de auditoría se almacenan en el sistema de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Auditoría del </a:t>
            </a:r>
            <a:r>
              <a:rPr lang="es-MX" sz="1400" dirty="0"/>
              <a:t>sistema operativo. En un entorno de Windows, éste es el log de eventos. En un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entorno </a:t>
            </a:r>
            <a:r>
              <a:rPr lang="es-MX" sz="1400" dirty="0"/>
              <a:t>de </a:t>
            </a:r>
            <a:r>
              <a:rPr lang="es-MX" sz="1400" dirty="0" smtClean="0"/>
              <a:t>UNIX o </a:t>
            </a:r>
            <a:r>
              <a:rPr lang="es-MX" sz="1400" dirty="0"/>
              <a:t>Linux, los registros de auditoría se almacenan en un archivo que se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especifica </a:t>
            </a:r>
            <a:r>
              <a:rPr lang="es-MX" sz="1400" dirty="0"/>
              <a:t>con el </a:t>
            </a:r>
            <a:r>
              <a:rPr lang="es-MX" sz="1400" dirty="0" smtClean="0"/>
              <a:t>parámetro AUDIT_FILE_DEST.</a:t>
            </a:r>
          </a:p>
          <a:p>
            <a:pPr lvl="1" indent="0"/>
            <a:endParaRPr lang="es-MX" sz="1400" dirty="0"/>
          </a:p>
          <a:p>
            <a:pPr lvl="1" indent="0"/>
            <a:r>
              <a:rPr lang="es-MX" sz="1400" dirty="0"/>
              <a:t>Si el parámetro </a:t>
            </a:r>
            <a:r>
              <a:rPr lang="es-MX" sz="1400" b="1" dirty="0"/>
              <a:t>AUDIT_TRAIL</a:t>
            </a:r>
            <a:r>
              <a:rPr lang="es-MX" sz="1400" dirty="0"/>
              <a:t> se define en </a:t>
            </a:r>
            <a:r>
              <a:rPr lang="es-MX" sz="1400" dirty="0" smtClean="0"/>
              <a:t>“</a:t>
            </a:r>
            <a:r>
              <a:rPr lang="es-MX" sz="1400" b="1" dirty="0" smtClean="0"/>
              <a:t>DB </a:t>
            </a:r>
            <a:r>
              <a:rPr lang="es-MX" sz="1400" b="1" dirty="0"/>
              <a:t>o DB, </a:t>
            </a:r>
            <a:r>
              <a:rPr lang="es-MX" sz="1400" b="1" dirty="0" smtClean="0"/>
              <a:t>EXTENDED</a:t>
            </a:r>
            <a:r>
              <a:rPr lang="es-MX" sz="1400" dirty="0" smtClean="0"/>
              <a:t>”, </a:t>
            </a:r>
            <a:r>
              <a:rPr lang="es-MX" sz="1400" dirty="0"/>
              <a:t>podrá revisar los registros de</a:t>
            </a:r>
          </a:p>
          <a:p>
            <a:pPr lvl="1" indent="0"/>
            <a:r>
              <a:rPr lang="es-MX" sz="1400" dirty="0"/>
              <a:t>auditoría en la vista </a:t>
            </a:r>
            <a:r>
              <a:rPr lang="es-MX" sz="1400" b="1" dirty="0"/>
              <a:t>DBA_AUDIT_TRAIL</a:t>
            </a:r>
            <a:r>
              <a:rPr lang="es-MX" sz="1400" dirty="0"/>
              <a:t>, que forma parte del esquema SYS.</a:t>
            </a:r>
          </a:p>
        </p:txBody>
      </p:sp>
    </p:spTree>
    <p:extLst>
      <p:ext uri="{BB962C8B-B14F-4D97-AF65-F5344CB8AC3E}">
        <p14:creationId xmlns:p14="http://schemas.microsoft.com/office/powerpoint/2010/main" val="31641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Auditoría de la Base de Datos </a:t>
            </a:r>
            <a:r>
              <a:rPr lang="es-MX" sz="2000" b="1" dirty="0" smtClean="0"/>
              <a:t>Estándar (2/4)</a:t>
            </a:r>
          </a:p>
          <a:p>
            <a:pPr algn="ctr"/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 indent="0"/>
            <a:r>
              <a:rPr lang="es-MX" sz="1400" dirty="0"/>
              <a:t>Si </a:t>
            </a:r>
            <a:r>
              <a:rPr lang="es-MX" sz="1400" b="1" dirty="0"/>
              <a:t>AUDIT_TRAIL</a:t>
            </a:r>
            <a:r>
              <a:rPr lang="es-MX" sz="1400" dirty="0"/>
              <a:t> se define en </a:t>
            </a:r>
            <a:r>
              <a:rPr lang="es-MX" sz="1400" b="1" dirty="0"/>
              <a:t>XML</a:t>
            </a:r>
            <a:r>
              <a:rPr lang="es-MX" sz="1400" dirty="0"/>
              <a:t> o en </a:t>
            </a:r>
            <a:r>
              <a:rPr lang="es-MX" sz="1400" b="1" dirty="0"/>
              <a:t>XML,EXTENDED</a:t>
            </a:r>
            <a:r>
              <a:rPr lang="es-MX" sz="1400" dirty="0"/>
              <a:t>, los registros de auditoría se escriben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en archivos </a:t>
            </a:r>
            <a:r>
              <a:rPr lang="es-MX" sz="1400" dirty="0"/>
              <a:t>XML en el directorio hacia el que apunta el parámetro </a:t>
            </a:r>
            <a:r>
              <a:rPr lang="es-MX" sz="1400" b="1" dirty="0"/>
              <a:t>AUDIT_FILE_DEST</a:t>
            </a:r>
            <a:r>
              <a:rPr lang="es-MX" sz="1400" dirty="0"/>
              <a:t>.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La vista </a:t>
            </a:r>
            <a:r>
              <a:rPr lang="es-MX" sz="1400" b="1" dirty="0" smtClean="0"/>
              <a:t>V$XML_AUDIT_TRAIL</a:t>
            </a:r>
            <a:r>
              <a:rPr lang="es-MX" sz="1400" dirty="0" smtClean="0"/>
              <a:t> </a:t>
            </a:r>
            <a:r>
              <a:rPr lang="es-MX" sz="1400" dirty="0"/>
              <a:t>permite visualizar todos los archivos </a:t>
            </a:r>
            <a:r>
              <a:rPr lang="es-MX" sz="1400" b="1" dirty="0"/>
              <a:t>XML</a:t>
            </a:r>
            <a:r>
              <a:rPr lang="es-MX" sz="1400" dirty="0"/>
              <a:t> de este directorio.</a:t>
            </a:r>
          </a:p>
          <a:p>
            <a:pPr lvl="1" indent="0"/>
            <a:endParaRPr lang="es-MX" sz="1400" dirty="0" smtClean="0"/>
          </a:p>
          <a:p>
            <a:pPr lvl="1" indent="0"/>
            <a:r>
              <a:rPr lang="es-MX" sz="1400" dirty="0" smtClean="0"/>
              <a:t>El </a:t>
            </a:r>
            <a:r>
              <a:rPr lang="es-MX" sz="1400" dirty="0"/>
              <a:t>mantenimiento de la pista de auditoría es una tarea administrativa importante. En función del</a:t>
            </a:r>
          </a:p>
          <a:p>
            <a:pPr lvl="1" indent="0"/>
            <a:r>
              <a:rPr lang="es-MX" sz="1400" dirty="0"/>
              <a:t>enfoque de las opciones de auditoría, la pista de auditoría puede aumentar muy rápidamente</a:t>
            </a:r>
            <a:r>
              <a:rPr lang="es-MX" sz="1400" dirty="0" smtClean="0"/>
              <a:t>.</a:t>
            </a:r>
          </a:p>
          <a:p>
            <a:pPr lvl="1" indent="0"/>
            <a:endParaRPr lang="es-MX" sz="1400" dirty="0"/>
          </a:p>
          <a:p>
            <a:pPr lvl="1" indent="0"/>
            <a:r>
              <a:rPr lang="es-MX" sz="1400" dirty="0"/>
              <a:t>Si no se mantiene correctamente, la pista de auditoría puede crear tantos registros que afectarán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Al rendimiento </a:t>
            </a:r>
            <a:r>
              <a:rPr lang="es-MX" sz="1400" dirty="0"/>
              <a:t>del sistema. La sobrecarga de auditoría está directamente relacionada </a:t>
            </a:r>
            <a:endParaRPr lang="es-MX" sz="1400" dirty="0" smtClean="0"/>
          </a:p>
          <a:p>
            <a:pPr lvl="1" indent="0"/>
            <a:r>
              <a:rPr lang="es-MX" sz="1400" dirty="0" smtClean="0"/>
              <a:t>con </a:t>
            </a:r>
            <a:r>
              <a:rPr lang="es-MX" sz="1400" dirty="0"/>
              <a:t>el número </a:t>
            </a:r>
            <a:r>
              <a:rPr lang="es-MX" sz="1400" dirty="0" smtClean="0"/>
              <a:t>de registros producidos.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1467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Auditoría de la Base de Datos </a:t>
            </a:r>
            <a:r>
              <a:rPr lang="es-MX" sz="2000" b="1" dirty="0" smtClean="0"/>
              <a:t>Estándar (3/4)</a:t>
            </a:r>
          </a:p>
          <a:p>
            <a:pPr algn="ctr"/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 indent="0"/>
            <a:r>
              <a:rPr lang="es-MX" sz="1200" dirty="0">
                <a:latin typeface="Consolas" panose="020B0609020204030204" pitchFamily="49" charset="0"/>
              </a:rPr>
              <a:t>-- Verificar si esta </a:t>
            </a:r>
            <a:r>
              <a:rPr lang="es-MX" sz="1200" dirty="0" smtClean="0">
                <a:latin typeface="Consolas" panose="020B0609020204030204" pitchFamily="49" charset="0"/>
              </a:rPr>
              <a:t>habilitado </a:t>
            </a:r>
            <a:r>
              <a:rPr lang="es-MX" sz="1200" dirty="0">
                <a:latin typeface="Consolas" panose="020B0609020204030204" pitchFamily="49" charset="0"/>
              </a:rPr>
              <a:t>el </a:t>
            </a:r>
            <a:r>
              <a:rPr lang="es-MX" sz="1200" dirty="0" smtClean="0">
                <a:latin typeface="Consolas" panose="020B0609020204030204" pitchFamily="49" charset="0"/>
              </a:rPr>
              <a:t>parámetro </a:t>
            </a:r>
            <a:r>
              <a:rPr lang="es-MX" sz="1200" dirty="0">
                <a:latin typeface="Consolas" panose="020B0609020204030204" pitchFamily="49" charset="0"/>
              </a:rPr>
              <a:t>AUDIT_TRAIL</a:t>
            </a:r>
          </a:p>
          <a:p>
            <a:pPr lvl="1" indent="0"/>
            <a:r>
              <a:rPr lang="es-MX" sz="1200" dirty="0">
                <a:latin typeface="Consolas" panose="020B0609020204030204" pitchFamily="49" charset="0"/>
              </a:rPr>
              <a:t>$ </a:t>
            </a:r>
            <a:r>
              <a:rPr lang="es-MX" sz="1200" dirty="0" err="1">
                <a:latin typeface="Consolas" panose="020B0609020204030204" pitchFamily="49" charset="0"/>
              </a:rPr>
              <a:t>select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name</a:t>
            </a:r>
            <a:r>
              <a:rPr lang="es-MX" sz="1200" dirty="0">
                <a:latin typeface="Consolas" panose="020B0609020204030204" pitchFamily="49" charset="0"/>
              </a:rPr>
              <a:t>, </a:t>
            </a:r>
            <a:r>
              <a:rPr lang="es-MX" sz="1200" dirty="0" err="1">
                <a:latin typeface="Consolas" panose="020B0609020204030204" pitchFamily="49" charset="0"/>
              </a:rPr>
              <a:t>value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from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v$parameter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where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name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like</a:t>
            </a:r>
            <a:r>
              <a:rPr lang="es-MX" sz="1200" dirty="0">
                <a:latin typeface="Consolas" panose="020B0609020204030204" pitchFamily="49" charset="0"/>
              </a:rPr>
              <a:t> '</a:t>
            </a:r>
            <a:r>
              <a:rPr lang="es-MX" sz="1200" dirty="0" err="1">
                <a:latin typeface="Consolas" panose="020B0609020204030204" pitchFamily="49" charset="0"/>
              </a:rPr>
              <a:t>audit_trail</a:t>
            </a:r>
            <a:r>
              <a:rPr lang="es-MX" sz="1200" dirty="0">
                <a:latin typeface="Consolas" panose="020B0609020204030204" pitchFamily="49" charset="0"/>
              </a:rPr>
              <a:t>';</a:t>
            </a:r>
          </a:p>
          <a:p>
            <a:pPr lvl="1" indent="0"/>
            <a:r>
              <a:rPr lang="es-MX" sz="1200" dirty="0" smtClean="0">
                <a:latin typeface="Consolas" panose="020B0609020204030204" pitchFamily="49" charset="0"/>
              </a:rPr>
              <a:t>$ </a:t>
            </a:r>
            <a:r>
              <a:rPr lang="es-MX" sz="1200" dirty="0">
                <a:latin typeface="Consolas" panose="020B0609020204030204" pitchFamily="49" charset="0"/>
              </a:rPr>
              <a:t>show PARAMETER AUDIT;</a:t>
            </a:r>
          </a:p>
          <a:p>
            <a:pPr lvl="1" indent="0"/>
            <a:endParaRPr lang="es-MX" sz="1200" dirty="0">
              <a:latin typeface="Consolas" panose="020B0609020204030204" pitchFamily="49" charset="0"/>
            </a:endParaRPr>
          </a:p>
          <a:p>
            <a:pPr lvl="1" indent="0"/>
            <a:r>
              <a:rPr lang="es-MX" sz="1200" dirty="0">
                <a:latin typeface="Consolas" panose="020B0609020204030204" pitchFamily="49" charset="0"/>
              </a:rPr>
              <a:t>-- Para habilitar la auditoria</a:t>
            </a:r>
          </a:p>
          <a:p>
            <a:pPr lvl="1" indent="0"/>
            <a:r>
              <a:rPr lang="es-MX" sz="1200" dirty="0">
                <a:latin typeface="Consolas" panose="020B0609020204030204" pitchFamily="49" charset="0"/>
              </a:rPr>
              <a:t>$ alter </a:t>
            </a:r>
            <a:r>
              <a:rPr lang="es-MX" sz="1200" dirty="0" err="1">
                <a:latin typeface="Consolas" panose="020B0609020204030204" pitchFamily="49" charset="0"/>
              </a:rPr>
              <a:t>system</a:t>
            </a:r>
            <a:r>
              <a:rPr lang="es-MX" sz="1200" dirty="0">
                <a:latin typeface="Consolas" panose="020B0609020204030204" pitchFamily="49" charset="0"/>
              </a:rPr>
              <a:t> set </a:t>
            </a:r>
            <a:r>
              <a:rPr lang="es-MX" sz="1200" dirty="0" err="1">
                <a:latin typeface="Consolas" panose="020B0609020204030204" pitchFamily="49" charset="0"/>
              </a:rPr>
              <a:t>audit_trail</a:t>
            </a:r>
            <a:r>
              <a:rPr lang="es-MX" sz="1200" dirty="0">
                <a:latin typeface="Consolas" panose="020B0609020204030204" pitchFamily="49" charset="0"/>
              </a:rPr>
              <a:t>='DB','EXTENDED' </a:t>
            </a:r>
            <a:r>
              <a:rPr lang="es-MX" sz="1200" dirty="0" err="1">
                <a:latin typeface="Consolas" panose="020B0609020204030204" pitchFamily="49" charset="0"/>
              </a:rPr>
              <a:t>scope</a:t>
            </a:r>
            <a:r>
              <a:rPr lang="es-MX" sz="1200" dirty="0">
                <a:latin typeface="Consolas" panose="020B0609020204030204" pitchFamily="49" charset="0"/>
              </a:rPr>
              <a:t>=</a:t>
            </a:r>
            <a:r>
              <a:rPr lang="es-MX" sz="1200" dirty="0" err="1">
                <a:latin typeface="Consolas" panose="020B0609020204030204" pitchFamily="49" charset="0"/>
              </a:rPr>
              <a:t>spfile</a:t>
            </a:r>
            <a:r>
              <a:rPr lang="es-MX" sz="1200" dirty="0">
                <a:latin typeface="Consolas" panose="020B0609020204030204" pitchFamily="49" charset="0"/>
              </a:rPr>
              <a:t>;</a:t>
            </a:r>
          </a:p>
          <a:p>
            <a:pPr lvl="1" indent="0"/>
            <a:endParaRPr lang="es-MX" sz="1200" dirty="0">
              <a:latin typeface="Consolas" panose="020B0609020204030204" pitchFamily="49" charset="0"/>
            </a:endParaRPr>
          </a:p>
          <a:p>
            <a:pPr lvl="1" indent="0"/>
            <a:r>
              <a:rPr lang="es-MX" sz="1200" dirty="0">
                <a:latin typeface="Consolas" panose="020B0609020204030204" pitchFamily="49" charset="0"/>
              </a:rPr>
              <a:t>-- Para deshabilitar la auditoría </a:t>
            </a:r>
          </a:p>
          <a:p>
            <a:pPr lvl="1" indent="0"/>
            <a:r>
              <a:rPr lang="es-MX" sz="1200" dirty="0">
                <a:latin typeface="Consolas" panose="020B0609020204030204" pitchFamily="49" charset="0"/>
              </a:rPr>
              <a:t>$ ALTER SYSTEM SET </a:t>
            </a:r>
            <a:r>
              <a:rPr lang="es-MX" sz="1200" dirty="0" err="1">
                <a:latin typeface="Consolas" panose="020B0609020204030204" pitchFamily="49" charset="0"/>
              </a:rPr>
              <a:t>audit_trail</a:t>
            </a:r>
            <a:r>
              <a:rPr lang="es-MX" sz="1200" dirty="0">
                <a:latin typeface="Consolas" panose="020B0609020204030204" pitchFamily="49" charset="0"/>
              </a:rPr>
              <a:t>='NONE' SCOPE=SPFILE;</a:t>
            </a:r>
          </a:p>
          <a:p>
            <a:pPr lvl="1" indent="0"/>
            <a:endParaRPr lang="es-MX" sz="1200" dirty="0">
              <a:latin typeface="Consolas" panose="020B0609020204030204" pitchFamily="49" charset="0"/>
            </a:endParaRPr>
          </a:p>
          <a:p>
            <a:pPr lvl="1" indent="0"/>
            <a:r>
              <a:rPr lang="es-MX" sz="1200" dirty="0">
                <a:latin typeface="Consolas" panose="020B0609020204030204" pitchFamily="49" charset="0"/>
              </a:rPr>
              <a:t>-- Para ambos casos en necesario reiniciar la base de </a:t>
            </a:r>
            <a:r>
              <a:rPr lang="es-MX" sz="1200" dirty="0" smtClean="0">
                <a:latin typeface="Consolas" panose="020B0609020204030204" pitchFamily="49" charset="0"/>
              </a:rPr>
              <a:t>datos</a:t>
            </a:r>
            <a:endParaRPr lang="es-MX" sz="1200" dirty="0">
              <a:latin typeface="Consolas" panose="020B0609020204030204" pitchFamily="49" charset="0"/>
            </a:endParaRPr>
          </a:p>
          <a:p>
            <a:pPr lvl="1" indent="0"/>
            <a:r>
              <a:rPr lang="es-MX" sz="1200" dirty="0">
                <a:latin typeface="Consolas" panose="020B0609020204030204" pitchFamily="49" charset="0"/>
              </a:rPr>
              <a:t>$ </a:t>
            </a:r>
            <a:r>
              <a:rPr lang="es-MX" sz="1200" dirty="0" err="1">
                <a:latin typeface="Consolas" panose="020B0609020204030204" pitchFamily="49" charset="0"/>
              </a:rPr>
              <a:t>shutdown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immediate</a:t>
            </a:r>
            <a:r>
              <a:rPr lang="es-MX" sz="1200" dirty="0">
                <a:latin typeface="Consolas" panose="020B0609020204030204" pitchFamily="49" charset="0"/>
              </a:rPr>
              <a:t>;</a:t>
            </a:r>
          </a:p>
          <a:p>
            <a:pPr lvl="1" indent="0"/>
            <a:endParaRPr lang="es-MX" sz="1200" dirty="0">
              <a:latin typeface="Consolas" panose="020B0609020204030204" pitchFamily="49" charset="0"/>
            </a:endParaRPr>
          </a:p>
          <a:p>
            <a:pPr lvl="1" indent="0"/>
            <a:r>
              <a:rPr lang="es-MX" sz="1200" dirty="0">
                <a:latin typeface="Consolas" panose="020B0609020204030204" pitchFamily="49" charset="0"/>
              </a:rPr>
              <a:t>$ </a:t>
            </a:r>
            <a:r>
              <a:rPr lang="es-MX" sz="1200" dirty="0" err="1">
                <a:latin typeface="Consolas" panose="020B0609020204030204" pitchFamily="49" charset="0"/>
              </a:rPr>
              <a:t>startup</a:t>
            </a:r>
            <a:r>
              <a:rPr lang="es-MX" sz="1200" dirty="0" smtClean="0">
                <a:latin typeface="Consolas" panose="020B0609020204030204" pitchFamily="49" charset="0"/>
              </a:rPr>
              <a:t>;</a:t>
            </a:r>
          </a:p>
          <a:p>
            <a:pPr lvl="1" indent="0"/>
            <a:endParaRPr lang="es-MX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94911" y="627960"/>
            <a:ext cx="8251634" cy="396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/>
              <a:t>Auditoría de la Base de Datos </a:t>
            </a:r>
            <a:r>
              <a:rPr lang="es-MX" sz="2000" b="1" dirty="0" smtClean="0"/>
              <a:t>Estándar (4/4)</a:t>
            </a:r>
          </a:p>
          <a:p>
            <a:pPr algn="ctr"/>
            <a:endParaRPr lang="es-MX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94911" y="1132259"/>
            <a:ext cx="7976213" cy="33711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lvl="1" indent="0"/>
            <a:r>
              <a:rPr lang="es-MX" sz="1200" dirty="0" smtClean="0">
                <a:latin typeface="Consolas" panose="020B0609020204030204" pitchFamily="49" charset="0"/>
              </a:rPr>
              <a:t>-- La </a:t>
            </a:r>
            <a:r>
              <a:rPr lang="es-MX" sz="1200" dirty="0">
                <a:latin typeface="Consolas" panose="020B0609020204030204" pitchFamily="49" charset="0"/>
              </a:rPr>
              <a:t>vista DBA_COMMON_AUDIT_TRAIL combina los </a:t>
            </a:r>
            <a:r>
              <a:rPr lang="es-MX" sz="1200" dirty="0" smtClean="0">
                <a:latin typeface="Consolas" panose="020B0609020204030204" pitchFamily="49" charset="0"/>
              </a:rPr>
              <a:t>registros de </a:t>
            </a:r>
            <a:r>
              <a:rPr lang="es-MX" sz="1200" dirty="0">
                <a:latin typeface="Consolas" panose="020B0609020204030204" pitchFamily="49" charset="0"/>
              </a:rPr>
              <a:t>auditoría estándar y </a:t>
            </a:r>
            <a:r>
              <a:rPr lang="es-MX" sz="1200" dirty="0" smtClean="0">
                <a:latin typeface="Consolas" panose="020B0609020204030204" pitchFamily="49" charset="0"/>
              </a:rPr>
              <a:t>detallada</a:t>
            </a:r>
            <a:endParaRPr lang="es-MX" sz="1200" dirty="0">
              <a:latin typeface="Consolas" panose="020B0609020204030204" pitchFamily="49" charset="0"/>
            </a:endParaRPr>
          </a:p>
          <a:p>
            <a:pPr lvl="1" indent="0"/>
            <a:r>
              <a:rPr lang="es-MX" sz="1200" dirty="0">
                <a:latin typeface="Consolas" panose="020B0609020204030204" pitchFamily="49" charset="0"/>
              </a:rPr>
              <a:t>$ </a:t>
            </a:r>
            <a:r>
              <a:rPr lang="es-MX" sz="1200" dirty="0" err="1">
                <a:latin typeface="Consolas" panose="020B0609020204030204" pitchFamily="49" charset="0"/>
              </a:rPr>
              <a:t>select</a:t>
            </a:r>
            <a:r>
              <a:rPr lang="es-MX" sz="1200" dirty="0">
                <a:latin typeface="Consolas" panose="020B0609020204030204" pitchFamily="49" charset="0"/>
              </a:rPr>
              <a:t> * </a:t>
            </a:r>
            <a:r>
              <a:rPr lang="es-MX" sz="1200" dirty="0" err="1">
                <a:latin typeface="Consolas" panose="020B0609020204030204" pitchFamily="49" charset="0"/>
              </a:rPr>
              <a:t>from</a:t>
            </a:r>
            <a:r>
              <a:rPr lang="es-MX" sz="1200" dirty="0">
                <a:latin typeface="Consolas" panose="020B0609020204030204" pitchFamily="49" charset="0"/>
              </a:rPr>
              <a:t> DBA_COMMON_AUDIT_TRAIL;</a:t>
            </a:r>
          </a:p>
          <a:p>
            <a:pPr lvl="1" indent="0"/>
            <a:endParaRPr lang="es-MX" sz="1200" dirty="0">
              <a:latin typeface="Consolas" panose="020B0609020204030204" pitchFamily="49" charset="0"/>
            </a:endParaRPr>
          </a:p>
          <a:p>
            <a:pPr lvl="1" indent="0"/>
            <a:r>
              <a:rPr lang="es-MX" sz="1200" dirty="0">
                <a:latin typeface="Consolas" panose="020B0609020204030204" pitchFamily="49" charset="0"/>
              </a:rPr>
              <a:t>$ </a:t>
            </a:r>
            <a:r>
              <a:rPr lang="es-MX" sz="1200" dirty="0" err="1">
                <a:latin typeface="Consolas" panose="020B0609020204030204" pitchFamily="49" charset="0"/>
              </a:rPr>
              <a:t>select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s.AUDIT_TYPE</a:t>
            </a:r>
            <a:r>
              <a:rPr lang="es-MX" sz="1200" dirty="0">
                <a:latin typeface="Consolas" panose="020B0609020204030204" pitchFamily="49" charset="0"/>
              </a:rPr>
              <a:t>, </a:t>
            </a:r>
            <a:r>
              <a:rPr lang="es-MX" sz="1200" dirty="0" err="1">
                <a:latin typeface="Consolas" panose="020B0609020204030204" pitchFamily="49" charset="0"/>
              </a:rPr>
              <a:t>s.SESSION_ID</a:t>
            </a:r>
            <a:r>
              <a:rPr lang="es-MX" sz="1200" dirty="0">
                <a:latin typeface="Consolas" panose="020B0609020204030204" pitchFamily="49" charset="0"/>
              </a:rPr>
              <a:t>, </a:t>
            </a:r>
            <a:endParaRPr lang="es-MX" sz="1200" dirty="0" smtClean="0">
              <a:latin typeface="Consolas" panose="020B0609020204030204" pitchFamily="49" charset="0"/>
            </a:endParaRPr>
          </a:p>
          <a:p>
            <a:pPr lvl="1" indent="0"/>
            <a:r>
              <a:rPr lang="es-MX" sz="1200" dirty="0" smtClean="0">
                <a:latin typeface="Consolas" panose="020B0609020204030204" pitchFamily="49" charset="0"/>
              </a:rPr>
              <a:t>  </a:t>
            </a:r>
            <a:r>
              <a:rPr lang="es-MX" sz="1200" dirty="0" err="1" smtClean="0">
                <a:latin typeface="Consolas" panose="020B0609020204030204" pitchFamily="49" charset="0"/>
              </a:rPr>
              <a:t>to_char</a:t>
            </a:r>
            <a:r>
              <a:rPr lang="es-MX" sz="1200" dirty="0" smtClean="0">
                <a:latin typeface="Consolas" panose="020B0609020204030204" pitchFamily="49" charset="0"/>
              </a:rPr>
              <a:t>(</a:t>
            </a:r>
            <a:r>
              <a:rPr lang="es-MX" sz="1200" dirty="0" err="1" smtClean="0">
                <a:latin typeface="Consolas" panose="020B0609020204030204" pitchFamily="49" charset="0"/>
              </a:rPr>
              <a:t>s.EXTENDED_TIMESTAMP</a:t>
            </a:r>
            <a:r>
              <a:rPr lang="es-MX" sz="1200" dirty="0">
                <a:latin typeface="Consolas" panose="020B0609020204030204" pitchFamily="49" charset="0"/>
              </a:rPr>
              <a:t>, 'DD/MM/YYYY HH24:MI:SS') as </a:t>
            </a:r>
            <a:r>
              <a:rPr lang="es-MX" sz="1200" dirty="0" err="1">
                <a:latin typeface="Consolas" panose="020B0609020204030204" pitchFamily="49" charset="0"/>
              </a:rPr>
              <a:t>FechaOper</a:t>
            </a:r>
            <a:r>
              <a:rPr lang="es-MX" sz="1200" dirty="0">
                <a:latin typeface="Consolas" panose="020B0609020204030204" pitchFamily="49" charset="0"/>
              </a:rPr>
              <a:t>, </a:t>
            </a:r>
            <a:endParaRPr lang="es-MX" sz="1200" dirty="0" smtClean="0">
              <a:latin typeface="Consolas" panose="020B0609020204030204" pitchFamily="49" charset="0"/>
            </a:endParaRPr>
          </a:p>
          <a:p>
            <a:pPr lvl="1" indent="0"/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smtClean="0">
                <a:latin typeface="Consolas" panose="020B0609020204030204" pitchFamily="49" charset="0"/>
              </a:rPr>
              <a:t> </a:t>
            </a:r>
            <a:r>
              <a:rPr lang="es-MX" sz="1200" dirty="0" err="1" smtClean="0">
                <a:latin typeface="Consolas" panose="020B0609020204030204" pitchFamily="49" charset="0"/>
              </a:rPr>
              <a:t>s.DB_USER,COMMENT_TEXT</a:t>
            </a:r>
            <a:r>
              <a:rPr lang="es-MX" sz="1200" dirty="0">
                <a:latin typeface="Consolas" panose="020B0609020204030204" pitchFamily="49" charset="0"/>
              </a:rPr>
              <a:t>, </a:t>
            </a:r>
            <a:r>
              <a:rPr lang="es-MX" sz="1200" dirty="0" err="1">
                <a:latin typeface="Consolas" panose="020B0609020204030204" pitchFamily="49" charset="0"/>
              </a:rPr>
              <a:t>s.SQL_TEXT</a:t>
            </a:r>
            <a:r>
              <a:rPr lang="es-MX" sz="1200" dirty="0">
                <a:latin typeface="Consolas" panose="020B0609020204030204" pitchFamily="49" charset="0"/>
              </a:rPr>
              <a:t>, </a:t>
            </a:r>
            <a:r>
              <a:rPr lang="es-MX" sz="1200" dirty="0" err="1" smtClean="0">
                <a:latin typeface="Consolas" panose="020B0609020204030204" pitchFamily="49" charset="0"/>
              </a:rPr>
              <a:t>s.PRIV_USED</a:t>
            </a:r>
            <a:r>
              <a:rPr lang="es-MX" sz="1200" dirty="0" smtClean="0">
                <a:latin typeface="Consolas" panose="020B0609020204030204" pitchFamily="49" charset="0"/>
              </a:rPr>
              <a:t> </a:t>
            </a:r>
            <a:r>
              <a:rPr lang="es-MX" sz="1200" dirty="0" err="1" smtClean="0">
                <a:latin typeface="Consolas" panose="020B0609020204030204" pitchFamily="49" charset="0"/>
              </a:rPr>
              <a:t>from</a:t>
            </a:r>
            <a:r>
              <a:rPr lang="es-MX" sz="1200" dirty="0" smtClean="0">
                <a:latin typeface="Consolas" panose="020B0609020204030204" pitchFamily="49" charset="0"/>
              </a:rPr>
              <a:t> </a:t>
            </a:r>
            <a:r>
              <a:rPr lang="es-MX" sz="1200" dirty="0">
                <a:latin typeface="Consolas" panose="020B0609020204030204" pitchFamily="49" charset="0"/>
              </a:rPr>
              <a:t>DBA_COMMON_AUDIT_TRAIL s</a:t>
            </a:r>
          </a:p>
          <a:p>
            <a:pPr lvl="1" indent="0"/>
            <a:r>
              <a:rPr lang="es-MX" sz="1200" dirty="0" smtClean="0">
                <a:latin typeface="Consolas" panose="020B0609020204030204" pitchFamily="49" charset="0"/>
              </a:rPr>
              <a:t>  </a:t>
            </a:r>
            <a:r>
              <a:rPr lang="es-MX" sz="1200" dirty="0" err="1" smtClean="0">
                <a:latin typeface="Consolas" panose="020B0609020204030204" pitchFamily="49" charset="0"/>
              </a:rPr>
              <a:t>where</a:t>
            </a:r>
            <a:r>
              <a:rPr lang="es-MX" sz="1200" dirty="0" smtClean="0">
                <a:latin typeface="Consolas" panose="020B0609020204030204" pitchFamily="49" charset="0"/>
              </a:rPr>
              <a:t> </a:t>
            </a:r>
            <a:r>
              <a:rPr lang="es-MX" sz="1200" dirty="0">
                <a:latin typeface="Consolas" panose="020B0609020204030204" pitchFamily="49" charset="0"/>
              </a:rPr>
              <a:t>EXTENDED_TIMESTAMP &gt; (CURRENT_DATE - 1) </a:t>
            </a:r>
            <a:r>
              <a:rPr lang="es-MX" sz="1200" dirty="0" err="1">
                <a:latin typeface="Consolas" panose="020B0609020204030204" pitchFamily="49" charset="0"/>
              </a:rPr>
              <a:t>order</a:t>
            </a:r>
            <a:r>
              <a:rPr lang="es-MX" sz="1200" dirty="0">
                <a:latin typeface="Consolas" panose="020B0609020204030204" pitchFamily="49" charset="0"/>
              </a:rPr>
              <a:t> </a:t>
            </a:r>
            <a:r>
              <a:rPr lang="es-MX" sz="1200" dirty="0" err="1">
                <a:latin typeface="Consolas" panose="020B0609020204030204" pitchFamily="49" charset="0"/>
              </a:rPr>
              <a:t>by</a:t>
            </a:r>
            <a:r>
              <a:rPr lang="es-MX" sz="1200" dirty="0">
                <a:latin typeface="Consolas" panose="020B0609020204030204" pitchFamily="49" charset="0"/>
              </a:rPr>
              <a:t> EXTENDED_TIMESTAMP </a:t>
            </a:r>
            <a:r>
              <a:rPr lang="es-MX" sz="1200" dirty="0" err="1">
                <a:latin typeface="Consolas" panose="020B0609020204030204" pitchFamily="49" charset="0"/>
              </a:rPr>
              <a:t>desc</a:t>
            </a:r>
            <a:r>
              <a:rPr lang="es-MX" sz="1200" dirty="0" smtClean="0">
                <a:latin typeface="Consolas" panose="020B0609020204030204" pitchFamily="49" charset="0"/>
              </a:rPr>
              <a:t>;</a:t>
            </a:r>
          </a:p>
          <a:p>
            <a:pPr lvl="1" indent="0"/>
            <a:endParaRPr lang="es-MX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7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lIns="0" tIns="0" rIns="0" bIns="0" rtlCol="0" anchor="t" anchorCtr="0"/>
      <a:lstStyle>
        <a:defPPr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lIns="0" tIns="0" rIns="0" bIns="0" rtlCol="0">
        <a:noAutofit/>
      </a:bodyPr>
      <a:lstStyle>
        <a:defPPr algn="l">
          <a:defRPr sz="18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lIns="0" tIns="0" rIns="0" bIns="0" rtlCol="0" anchor="t" anchorCtr="0"/>
      <a:lstStyle>
        <a:defPPr algn="l"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lIns="0" tIns="0" rIns="0" bIns="0" rtlCol="0">
        <a:noAutofit/>
      </a:bodyPr>
      <a:lstStyle>
        <a:defPPr algn="l">
          <a:defRPr sz="18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Corporate_PPT_Template_10x5.6_v2.potx</Template>
  <TotalTime>19149</TotalTime>
  <Words>2123</Words>
  <Application>Microsoft Office PowerPoint</Application>
  <PresentationFormat>Presentación en pantalla (16:9)</PresentationFormat>
  <Paragraphs>225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Consolas</vt:lpstr>
      <vt:lpstr>Times</vt:lpstr>
      <vt:lpstr>Corporate_PPT_Template_10x5.6_v2</vt:lpstr>
      <vt:lpstr>1_Corporate_PPT_Template_10x5.6_v2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Maricel Lennon</dc:creator>
  <dc:description>This presentation contains information proprietary to Oracle Corporation</dc:description>
  <cp:lastModifiedBy>Usuario de Windows</cp:lastModifiedBy>
  <cp:revision>1166</cp:revision>
  <cp:lastPrinted>2011-07-26T01:11:56Z</cp:lastPrinted>
  <dcterms:created xsi:type="dcterms:W3CDTF">2013-02-22T04:57:24Z</dcterms:created>
  <dcterms:modified xsi:type="dcterms:W3CDTF">2019-09-28T03:32:41Z</dcterms:modified>
</cp:coreProperties>
</file>