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6000" dirty="0"/>
              <a:t>Protocolo </a:t>
            </a:r>
            <a:r>
              <a:rPr lang="es-MX" sz="6000" dirty="0" err="1"/>
              <a:t>OAuth</a:t>
            </a:r>
            <a:r>
              <a:rPr lang="es-MX" sz="6000" dirty="0"/>
              <a:t> 2 </a:t>
            </a:r>
            <a:r>
              <a:rPr lang="es-MX" sz="6000" dirty="0" smtClean="0"/>
              <a:t>Y JWT</a:t>
            </a:r>
            <a:endParaRPr lang="es-MX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59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806"/>
          </a:xfrm>
        </p:spPr>
        <p:txBody>
          <a:bodyPr/>
          <a:lstStyle/>
          <a:p>
            <a:pPr algn="ctr"/>
            <a:r>
              <a:rPr lang="es-MX" dirty="0" smtClean="0"/>
              <a:t>Conceptos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580605"/>
            <a:ext cx="9601200" cy="4950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err="1"/>
              <a:t>OAuth</a:t>
            </a:r>
            <a:r>
              <a:rPr lang="es-MX" sz="2400" dirty="0"/>
              <a:t> es un </a:t>
            </a:r>
            <a:r>
              <a:rPr lang="es-MX" sz="2400" dirty="0" err="1"/>
              <a:t>framework</a:t>
            </a:r>
            <a:r>
              <a:rPr lang="es-MX" sz="2400" dirty="0"/>
              <a:t> de autorización que permite a las aplicaciones(terceros) un acceso limitado (</a:t>
            </a:r>
            <a:r>
              <a:rPr lang="es-MX" sz="2400" dirty="0" err="1"/>
              <a:t>scopes</a:t>
            </a:r>
            <a:r>
              <a:rPr lang="es-MX" sz="2400" dirty="0"/>
              <a:t>) a los datos de los usuarios, sin tener que proporcionar las credenciales de dicho usuario, desacoplando la autenticación y la autorización a los datos</a:t>
            </a:r>
            <a:r>
              <a:rPr lang="es-MX" sz="2400" dirty="0" smtClean="0"/>
              <a:t>.</a:t>
            </a:r>
          </a:p>
          <a:p>
            <a:pPr marL="0" indent="0">
              <a:buNone/>
            </a:pPr>
            <a:r>
              <a:rPr lang="es-MX" sz="2400" dirty="0"/>
              <a:t>En el protocolo que define </a:t>
            </a:r>
            <a:r>
              <a:rPr lang="es-MX" sz="2400" dirty="0" err="1"/>
              <a:t>OAuth</a:t>
            </a:r>
            <a:r>
              <a:rPr lang="es-MX" sz="2400" dirty="0"/>
              <a:t> podemos identificar 4 roles.</a:t>
            </a:r>
          </a:p>
          <a:p>
            <a:pPr marL="0" indent="0">
              <a:buNone/>
            </a:pPr>
            <a:endParaRPr lang="es-MX" sz="2400" dirty="0"/>
          </a:p>
          <a:p>
            <a:pPr lvl="1"/>
            <a:r>
              <a:rPr lang="es-MX" sz="2400" dirty="0" smtClean="0"/>
              <a:t>Cliente</a:t>
            </a:r>
          </a:p>
          <a:p>
            <a:pPr lvl="1"/>
            <a:r>
              <a:rPr lang="es-MX" sz="2400" dirty="0" err="1" smtClean="0"/>
              <a:t>Resource</a:t>
            </a:r>
            <a:r>
              <a:rPr lang="es-MX" sz="2400" dirty="0" smtClean="0"/>
              <a:t> </a:t>
            </a:r>
            <a:r>
              <a:rPr lang="es-MX" sz="2400" dirty="0" err="1"/>
              <a:t>Owner</a:t>
            </a:r>
            <a:endParaRPr lang="es-MX" sz="2400" dirty="0"/>
          </a:p>
          <a:p>
            <a:pPr lvl="1"/>
            <a:r>
              <a:rPr lang="es-MX" sz="2400" dirty="0" err="1" smtClean="0"/>
              <a:t>Resource</a:t>
            </a:r>
            <a:r>
              <a:rPr lang="es-MX" sz="2400" dirty="0" smtClean="0"/>
              <a:t> </a:t>
            </a:r>
            <a:r>
              <a:rPr lang="es-MX" sz="2400" dirty="0"/>
              <a:t>Server</a:t>
            </a:r>
          </a:p>
          <a:p>
            <a:pPr lvl="1"/>
            <a:r>
              <a:rPr lang="es-MX" sz="2400" dirty="0" err="1" smtClean="0"/>
              <a:t>Authorization</a:t>
            </a:r>
            <a:r>
              <a:rPr lang="es-MX" sz="2400" dirty="0" smtClean="0"/>
              <a:t> </a:t>
            </a:r>
            <a:r>
              <a:rPr lang="es-MX" sz="24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4305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806"/>
          </a:xfrm>
        </p:spPr>
        <p:txBody>
          <a:bodyPr/>
          <a:lstStyle/>
          <a:p>
            <a:pPr algn="ctr"/>
            <a:r>
              <a:rPr lang="es-MX" dirty="0" smtClean="0"/>
              <a:t>Conceptos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397727"/>
            <a:ext cx="9601200" cy="5133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/>
              <a:t>Cliente</a:t>
            </a:r>
            <a:r>
              <a:rPr lang="es-MX" sz="2400" dirty="0"/>
              <a:t>: E</a:t>
            </a:r>
            <a:r>
              <a:rPr lang="es-MX" sz="2400" dirty="0" smtClean="0"/>
              <a:t>s </a:t>
            </a:r>
            <a:r>
              <a:rPr lang="es-MX" sz="2400" dirty="0"/>
              <a:t>la aplicación que quiere acceder a la cuenta de un usuario, en un servicio determinado. </a:t>
            </a:r>
            <a:r>
              <a:rPr lang="es-MX" sz="2400" dirty="0" smtClean="0"/>
              <a:t>A </a:t>
            </a:r>
            <a:r>
              <a:rPr lang="es-MX" sz="2400" dirty="0"/>
              <a:t>fin de conseguir ello, debe contar con una autorización del usuario, y esta autorización se debe validar (a través de la API del servicio</a:t>
            </a:r>
            <a:r>
              <a:rPr lang="es-MX" sz="2400" dirty="0" smtClean="0"/>
              <a:t>).</a:t>
            </a:r>
            <a:endParaRPr lang="es-MX" sz="2400" dirty="0"/>
          </a:p>
          <a:p>
            <a:pPr marL="0" indent="0">
              <a:buNone/>
            </a:pPr>
            <a:r>
              <a:rPr lang="es-MX" sz="2400" b="1" dirty="0" err="1" smtClean="0"/>
              <a:t>Resource</a:t>
            </a:r>
            <a:r>
              <a:rPr lang="es-MX" sz="2400" b="1" dirty="0" smtClean="0"/>
              <a:t> </a:t>
            </a:r>
            <a:r>
              <a:rPr lang="es-MX" sz="2400" b="1" dirty="0" err="1"/>
              <a:t>Owner</a:t>
            </a:r>
            <a:r>
              <a:rPr lang="es-MX" sz="2400" dirty="0" err="1"/>
              <a:t>:El</a:t>
            </a:r>
            <a:r>
              <a:rPr lang="es-MX" sz="2400" dirty="0"/>
              <a:t> "dueño del recurso" es el usuario que autoriza a una aplicación, </a:t>
            </a:r>
            <a:r>
              <a:rPr lang="es-MX" sz="2400" dirty="0" smtClean="0"/>
              <a:t>para </a:t>
            </a:r>
            <a:r>
              <a:rPr lang="es-MX" sz="2400" dirty="0"/>
              <a:t>que pueda acceder a su cuenta. El acceso está limitado en función del "</a:t>
            </a:r>
            <a:r>
              <a:rPr lang="es-MX" sz="2400" dirty="0" err="1"/>
              <a:t>scope</a:t>
            </a:r>
            <a:r>
              <a:rPr lang="es-MX" sz="2400" dirty="0"/>
              <a:t>" </a:t>
            </a:r>
            <a:r>
              <a:rPr lang="es-MX" sz="2400" dirty="0" smtClean="0"/>
              <a:t>que </a:t>
            </a:r>
            <a:r>
              <a:rPr lang="es-MX" sz="2400" dirty="0"/>
              <a:t>ha concedido el usuario en la autorización.</a:t>
            </a:r>
          </a:p>
          <a:p>
            <a:pPr marL="0" indent="0">
              <a:buNone/>
            </a:pPr>
            <a:r>
              <a:rPr lang="es-MX" sz="2400" b="1" dirty="0" err="1" smtClean="0"/>
              <a:t>Resource</a:t>
            </a:r>
            <a:r>
              <a:rPr lang="es-MX" sz="2400" b="1" dirty="0" smtClean="0"/>
              <a:t> </a:t>
            </a:r>
            <a:r>
              <a:rPr lang="es-MX" sz="2400" b="1" dirty="0"/>
              <a:t>Server y </a:t>
            </a:r>
            <a:r>
              <a:rPr lang="es-MX" sz="2400" b="1" dirty="0" err="1"/>
              <a:t>Authorization</a:t>
            </a:r>
            <a:r>
              <a:rPr lang="es-MX" sz="2400" b="1" dirty="0"/>
              <a:t> Server</a:t>
            </a:r>
            <a:r>
              <a:rPr lang="es-MX" sz="2400" dirty="0" smtClean="0"/>
              <a:t>: "</a:t>
            </a:r>
            <a:r>
              <a:rPr lang="es-MX" sz="2400" dirty="0" err="1"/>
              <a:t>Resource</a:t>
            </a:r>
            <a:r>
              <a:rPr lang="es-MX" sz="2400" dirty="0"/>
              <a:t> server" es el servidor que almacena las cuentas de usuarios, y "</a:t>
            </a:r>
            <a:r>
              <a:rPr lang="es-MX" sz="2400" dirty="0" err="1"/>
              <a:t>Authorization</a:t>
            </a:r>
            <a:r>
              <a:rPr lang="es-MX" sz="2400" dirty="0"/>
              <a:t> Server" es el servidor que verifica la identidad de los usuarios y emite </a:t>
            </a:r>
            <a:r>
              <a:rPr lang="es-MX" sz="2400" dirty="0" err="1"/>
              <a:t>tokens</a:t>
            </a:r>
            <a:r>
              <a:rPr lang="es-MX" sz="2400" dirty="0"/>
              <a:t> a la aplicación cliente</a:t>
            </a:r>
            <a:r>
              <a:rPr lang="es-MX" sz="2400" dirty="0" smtClean="0"/>
              <a:t>.</a:t>
            </a:r>
          </a:p>
          <a:p>
            <a:pPr marL="0" indent="0">
              <a:buNone/>
            </a:pPr>
            <a:r>
              <a:rPr lang="nl-NL" sz="2400" dirty="0"/>
              <a:t>Google, Facebook, Microsoft, Twitter son proveedores de servicios Oauth2.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7451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80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¿Qué es y qué no es </a:t>
            </a:r>
            <a:r>
              <a:rPr lang="es-MX" dirty="0" err="1"/>
              <a:t>OAuth</a:t>
            </a:r>
            <a:r>
              <a:rPr lang="es-MX" dirty="0"/>
              <a:t> 2.0?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397727"/>
            <a:ext cx="9601200" cy="51337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dirty="0"/>
              <a:t>Autenticación vs </a:t>
            </a:r>
            <a:r>
              <a:rPr lang="es-MX" sz="3200" dirty="0" smtClean="0"/>
              <a:t>autorización</a:t>
            </a:r>
            <a:endParaRPr lang="es-MX" sz="3200" dirty="0"/>
          </a:p>
          <a:p>
            <a:pPr marL="0" indent="0">
              <a:buNone/>
            </a:pPr>
            <a:r>
              <a:rPr lang="es-MX" sz="2400" dirty="0"/>
              <a:t>Cuando se habla de seguridad y de </a:t>
            </a:r>
            <a:r>
              <a:rPr lang="es-MX" sz="2400" dirty="0" err="1"/>
              <a:t>OAuth</a:t>
            </a:r>
            <a:r>
              <a:rPr lang="es-MX" sz="2400" dirty="0"/>
              <a:t>, los conceptos de autenticación y autorización se solapan, sin embargo son completamente diferentes</a:t>
            </a:r>
            <a:r>
              <a:rPr lang="es-MX" sz="2400" dirty="0" smtClean="0"/>
              <a:t>: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La autenticación se define como el proceso mediante el cual se verifica quién eres, es decir, su ámbito se refiere a la identificación.</a:t>
            </a:r>
          </a:p>
          <a:p>
            <a:pPr marL="0" indent="0">
              <a:buNone/>
            </a:pPr>
            <a:r>
              <a:rPr lang="es-MX" sz="2400" dirty="0"/>
              <a:t>La autorización es el proceso mediante el cual se verifica a qué tienes acceso, es decir, su ámbito se limita al control de acceso.</a:t>
            </a:r>
          </a:p>
          <a:p>
            <a:pPr marL="0" indent="0">
              <a:buNone/>
            </a:pPr>
            <a:r>
              <a:rPr lang="es-MX" sz="2400" dirty="0"/>
              <a:t>Atendiendo a esos conceptos, </a:t>
            </a:r>
            <a:r>
              <a:rPr lang="es-MX" sz="2400" dirty="0" err="1"/>
              <a:t>OAuth</a:t>
            </a:r>
            <a:r>
              <a:rPr lang="es-MX" sz="2400" dirty="0"/>
              <a:t> es un </a:t>
            </a:r>
            <a:r>
              <a:rPr lang="es-MX" sz="2400" dirty="0" err="1"/>
              <a:t>framework</a:t>
            </a:r>
            <a:r>
              <a:rPr lang="es-MX" sz="2400" dirty="0"/>
              <a:t> que permite delegar la autorización de acceso a las </a:t>
            </a:r>
            <a:r>
              <a:rPr lang="es-MX" sz="2400" dirty="0" err="1"/>
              <a:t>APIs</a:t>
            </a:r>
            <a:r>
              <a:rPr lang="es-MX" sz="2400" dirty="0"/>
              <a:t>, NO es un protocolo de </a:t>
            </a:r>
            <a:r>
              <a:rPr lang="es-MX" sz="2400" dirty="0" smtClean="0"/>
              <a:t>autenticación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966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80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¿Qué es y qué no es </a:t>
            </a:r>
            <a:r>
              <a:rPr lang="es-MX" dirty="0" err="1"/>
              <a:t>OAuth</a:t>
            </a:r>
            <a:r>
              <a:rPr lang="es-MX" dirty="0"/>
              <a:t> 2.0?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397727"/>
            <a:ext cx="9601200" cy="51337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Hay </a:t>
            </a:r>
            <a:r>
              <a:rPr lang="es-MX" sz="2400" dirty="0"/>
              <a:t>que destacar que importantes empresas como son Facebook y Twitter emplean </a:t>
            </a:r>
            <a:r>
              <a:rPr lang="es-MX" sz="2400" dirty="0" err="1"/>
              <a:t>OAuth</a:t>
            </a:r>
            <a:r>
              <a:rPr lang="es-MX" sz="2400" dirty="0"/>
              <a:t>, no solo para la autorización, sino como </a:t>
            </a:r>
            <a:r>
              <a:rPr lang="es-MX" sz="2400" dirty="0" err="1"/>
              <a:t>pseudoautenticación</a:t>
            </a:r>
            <a:r>
              <a:rPr lang="es-MX" sz="2400" dirty="0"/>
              <a:t> habilitando un recurso/me que mediante un </a:t>
            </a:r>
            <a:r>
              <a:rPr lang="es-MX" sz="2400" dirty="0" err="1"/>
              <a:t>token</a:t>
            </a:r>
            <a:r>
              <a:rPr lang="es-MX" sz="2400" dirty="0"/>
              <a:t> de acceso </a:t>
            </a:r>
            <a:r>
              <a:rPr lang="es-MX" sz="2400" dirty="0" smtClean="0"/>
              <a:t>ofrece </a:t>
            </a:r>
            <a:r>
              <a:rPr lang="es-MX" sz="2400" dirty="0"/>
              <a:t>información básica de dicho </a:t>
            </a:r>
            <a:r>
              <a:rPr lang="es-MX" sz="2400" dirty="0" smtClean="0"/>
              <a:t>usuario.</a:t>
            </a:r>
          </a:p>
          <a:p>
            <a:pPr marL="0" indent="0">
              <a:buNone/>
            </a:pPr>
            <a:r>
              <a:rPr lang="es-MX" sz="2400" dirty="0"/>
              <a:t>Pero también hay que recalcar que en todo el estándar no se requiere la implementación de este recurso en absoluto</a:t>
            </a:r>
          </a:p>
        </p:txBody>
      </p:sp>
    </p:spTree>
    <p:extLst>
      <p:ext uri="{BB962C8B-B14F-4D97-AF65-F5344CB8AC3E}">
        <p14:creationId xmlns:p14="http://schemas.microsoft.com/office/powerpoint/2010/main" val="27377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806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JSON Web </a:t>
            </a:r>
            <a:r>
              <a:rPr lang="es-MX" b="1" dirty="0" err="1"/>
              <a:t>Tokens</a:t>
            </a:r>
            <a:r>
              <a:rPr lang="es-MX" b="1" dirty="0"/>
              <a:t> (JWT)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397727"/>
            <a:ext cx="9601200" cy="5133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JSON Web </a:t>
            </a:r>
            <a:r>
              <a:rPr lang="es-MX" sz="2400" dirty="0" err="1"/>
              <a:t>Token</a:t>
            </a:r>
            <a:r>
              <a:rPr lang="es-MX" sz="2400" dirty="0"/>
              <a:t> (JWT) es un estándar abierto (RFC-7519) basado en JSON para crear un </a:t>
            </a:r>
            <a:r>
              <a:rPr lang="es-MX" sz="2400" dirty="0" err="1"/>
              <a:t>token</a:t>
            </a:r>
            <a:r>
              <a:rPr lang="es-MX" sz="2400" dirty="0"/>
              <a:t> que sirva para enviar datos entre aplicaciones o servicios y garantizar que sean válidos y seguros</a:t>
            </a:r>
            <a:r>
              <a:rPr lang="es-MX" sz="2400" dirty="0" smtClean="0"/>
              <a:t>.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Los JWT tienen una estructura definida y estándar basada en tres partes</a:t>
            </a:r>
            <a:r>
              <a:rPr lang="es-MX" sz="2400" dirty="0" smtClean="0"/>
              <a:t>:</a:t>
            </a:r>
            <a:endParaRPr lang="es-MX" sz="2400" dirty="0"/>
          </a:p>
          <a:p>
            <a:pPr marL="0" indent="0" algn="ctr">
              <a:buNone/>
            </a:pPr>
            <a:r>
              <a:rPr lang="es-MX" sz="2400" dirty="0" err="1" smtClean="0"/>
              <a:t>header.payload.signature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Las primeras dos partes (</a:t>
            </a:r>
            <a:r>
              <a:rPr lang="es-MX" sz="2400" dirty="0" err="1"/>
              <a:t>header</a:t>
            </a:r>
            <a:r>
              <a:rPr lang="es-MX" sz="2400" dirty="0"/>
              <a:t> y </a:t>
            </a:r>
            <a:r>
              <a:rPr lang="es-MX" sz="2400" dirty="0" err="1"/>
              <a:t>payload</a:t>
            </a:r>
            <a:r>
              <a:rPr lang="es-MX" sz="2400" dirty="0"/>
              <a:t>) son </a:t>
            </a:r>
            <a:r>
              <a:rPr lang="es-MX" sz="2400" dirty="0" err="1"/>
              <a:t>strings</a:t>
            </a:r>
            <a:r>
              <a:rPr lang="es-MX" sz="2400" dirty="0"/>
              <a:t> en base64 creados a partir dos JSON. La tercer parte (</a:t>
            </a:r>
            <a:r>
              <a:rPr lang="es-MX" sz="2400" dirty="0" err="1"/>
              <a:t>signature</a:t>
            </a:r>
            <a:r>
              <a:rPr lang="es-MX" sz="2400" dirty="0"/>
              <a:t>) toma las otras dos partes y las encripta usando un algoritmo (normalmente SHA-256).</a:t>
            </a:r>
          </a:p>
          <a:p>
            <a:pPr marL="0" indent="0">
              <a:buNone/>
            </a:pP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20423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806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JSON Web </a:t>
            </a:r>
            <a:r>
              <a:rPr lang="es-MX" b="1" dirty="0" err="1"/>
              <a:t>Tokens</a:t>
            </a:r>
            <a:r>
              <a:rPr lang="es-MX" b="1" dirty="0"/>
              <a:t> (JWT)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397727"/>
            <a:ext cx="9601200" cy="51337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sz="2400" b="1" dirty="0" err="1"/>
              <a:t>H</a:t>
            </a:r>
            <a:r>
              <a:rPr lang="es-MX" sz="2400" b="1" dirty="0" err="1" smtClean="0"/>
              <a:t>eader</a:t>
            </a:r>
            <a:r>
              <a:rPr lang="es-MX" sz="2400" dirty="0" smtClean="0"/>
              <a:t> </a:t>
            </a:r>
          </a:p>
          <a:p>
            <a:pPr marL="0" indent="0">
              <a:buNone/>
            </a:pPr>
            <a:r>
              <a:rPr lang="es-MX" sz="2400" dirty="0" smtClean="0"/>
              <a:t>El </a:t>
            </a:r>
            <a:r>
              <a:rPr lang="es-MX" sz="2400" dirty="0" err="1" smtClean="0"/>
              <a:t>header</a:t>
            </a:r>
            <a:r>
              <a:rPr lang="es-MX" sz="2400" dirty="0" smtClean="0"/>
              <a:t> de </a:t>
            </a:r>
            <a:r>
              <a:rPr lang="es-MX" sz="2400" dirty="0"/>
              <a:t>un JWT tiene la siguiente forma</a:t>
            </a:r>
            <a:r>
              <a:rPr lang="es-MX" sz="2400" dirty="0" smtClean="0"/>
              <a:t>: {"</a:t>
            </a:r>
            <a:r>
              <a:rPr lang="es-MX" sz="2400" dirty="0" err="1"/>
              <a:t>alg</a:t>
            </a:r>
            <a:r>
              <a:rPr lang="es-MX" sz="2400" dirty="0"/>
              <a:t>": "HS256", "</a:t>
            </a:r>
            <a:r>
              <a:rPr lang="es-MX" sz="2400" dirty="0" err="1"/>
              <a:t>typ</a:t>
            </a:r>
            <a:r>
              <a:rPr lang="es-MX" sz="2400" dirty="0"/>
              <a:t>": "JWT" </a:t>
            </a:r>
            <a:r>
              <a:rPr lang="es-MX" sz="2400" dirty="0" smtClean="0"/>
              <a:t>}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La propiedad "</a:t>
            </a:r>
            <a:r>
              <a:rPr lang="es-MX" sz="2400" dirty="0" err="1"/>
              <a:t>alg</a:t>
            </a:r>
            <a:r>
              <a:rPr lang="es-MX" sz="2400" dirty="0"/>
              <a:t>" indica el algoritmo usado para en la firma y la propiedad "</a:t>
            </a:r>
            <a:r>
              <a:rPr lang="es-MX" sz="2400" dirty="0" err="1"/>
              <a:t>typ</a:t>
            </a:r>
            <a:r>
              <a:rPr lang="es-MX" sz="2400" dirty="0"/>
              <a:t>" define el tipo de </a:t>
            </a:r>
            <a:r>
              <a:rPr lang="es-MX" sz="2400" dirty="0" err="1"/>
              <a:t>token</a:t>
            </a:r>
            <a:r>
              <a:rPr lang="es-MX" sz="2400" dirty="0" smtClean="0"/>
              <a:t>.</a:t>
            </a:r>
            <a:endParaRPr lang="es-MX" sz="2400" dirty="0"/>
          </a:p>
          <a:p>
            <a:pPr marL="0" indent="0">
              <a:buNone/>
            </a:pPr>
            <a:r>
              <a:rPr lang="es-MX" sz="2400" b="1" dirty="0" err="1" smtClean="0"/>
              <a:t>Payload</a:t>
            </a:r>
            <a:endParaRPr lang="es-MX" sz="2400" b="1" dirty="0"/>
          </a:p>
          <a:p>
            <a:pPr marL="0" indent="0">
              <a:buNone/>
            </a:pPr>
            <a:r>
              <a:rPr lang="es-MX" sz="2400" dirty="0"/>
              <a:t>El </a:t>
            </a:r>
            <a:r>
              <a:rPr lang="es-MX" sz="2400" dirty="0" err="1"/>
              <a:t>payload</a:t>
            </a:r>
            <a:r>
              <a:rPr lang="es-MX" sz="2400" dirty="0"/>
              <a:t> de un JWT es un JSON que puede tener cualquier propiedad, aunque hay una serie de nombres de propiedades definidos en el estándar</a:t>
            </a:r>
            <a:r>
              <a:rPr lang="es-MX" sz="2400" dirty="0" smtClean="0"/>
              <a:t>.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{ "id": "1", "</a:t>
            </a:r>
            <a:r>
              <a:rPr lang="es-MX" sz="2400" dirty="0" err="1"/>
              <a:t>username</a:t>
            </a:r>
            <a:r>
              <a:rPr lang="es-MX" sz="2400" dirty="0"/>
              <a:t>": "</a:t>
            </a:r>
            <a:r>
              <a:rPr lang="es-MX" sz="2400" dirty="0" err="1"/>
              <a:t>sergiodxa</a:t>
            </a:r>
            <a:r>
              <a:rPr lang="es-MX" sz="2400" dirty="0"/>
              <a:t>" </a:t>
            </a:r>
            <a:r>
              <a:rPr lang="es-MX" sz="2400" dirty="0" smtClean="0"/>
              <a:t>}</a:t>
            </a:r>
            <a:endParaRPr lang="es-MX" sz="2400" dirty="0"/>
          </a:p>
          <a:p>
            <a:pPr marL="0" indent="0">
              <a:buNone/>
            </a:pPr>
            <a:r>
              <a:rPr lang="es-MX" sz="2400" b="1" dirty="0" err="1" smtClean="0"/>
              <a:t>Signature</a:t>
            </a:r>
            <a:endParaRPr lang="es-MX" sz="2400" b="1" dirty="0" smtClean="0"/>
          </a:p>
          <a:p>
            <a:pPr marL="0" indent="0">
              <a:buNone/>
            </a:pPr>
            <a:r>
              <a:rPr lang="es-MX" sz="2400" dirty="0" smtClean="0"/>
              <a:t>Representa </a:t>
            </a:r>
            <a:r>
              <a:rPr lang="es-MX" sz="2400" dirty="0"/>
              <a:t>la firma del JWT y se genera usando los anteriores dos campos en base64 y una </a:t>
            </a:r>
            <a:r>
              <a:rPr lang="es-MX" sz="2400" dirty="0" err="1"/>
              <a:t>key</a:t>
            </a:r>
            <a:r>
              <a:rPr lang="es-MX" sz="2400" dirty="0"/>
              <a:t> secreta (que solo se sepa en los servidores que creen o usen el JWT) para usar un algoritmo de encriptación</a:t>
            </a:r>
            <a:r>
              <a:rPr lang="es-MX" sz="2400" dirty="0" smtClean="0"/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5174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806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¿Qué diferencia </a:t>
            </a:r>
            <a:r>
              <a:rPr lang="es-MX" dirty="0" err="1"/>
              <a:t>OAuth</a:t>
            </a:r>
            <a:r>
              <a:rPr lang="es-MX" dirty="0"/>
              <a:t> de JWT?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397727"/>
            <a:ext cx="9601200" cy="5133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Lo más importante es comprender que ni son comparables ni son excluyentes</a:t>
            </a:r>
            <a:r>
              <a:rPr lang="es-MX" sz="2400" dirty="0" smtClean="0"/>
              <a:t>:</a:t>
            </a:r>
            <a:endParaRPr lang="es-MX" sz="2400" dirty="0"/>
          </a:p>
          <a:p>
            <a:r>
              <a:rPr lang="es-MX" sz="2400" dirty="0"/>
              <a:t>JWT es un protocolo de autenticación basado en un estándar abierto (RFC 7519), que define el conjunto de operaciones para emitir y validar </a:t>
            </a:r>
            <a:r>
              <a:rPr lang="es-MX" sz="2400" dirty="0" err="1"/>
              <a:t>tokens</a:t>
            </a:r>
            <a:r>
              <a:rPr lang="es-MX" sz="2400" dirty="0"/>
              <a:t> firmados. </a:t>
            </a:r>
            <a:r>
              <a:rPr lang="es-MX" sz="2400" dirty="0" smtClean="0"/>
              <a:t>El </a:t>
            </a:r>
            <a:r>
              <a:rPr lang="es-MX" sz="2400" dirty="0"/>
              <a:t>estándar define la estructura interna que contiene el </a:t>
            </a:r>
            <a:r>
              <a:rPr lang="es-MX" sz="2400" dirty="0" err="1" smtClean="0"/>
              <a:t>token</a:t>
            </a:r>
            <a:r>
              <a:rPr lang="es-MX" sz="2400" dirty="0" smtClean="0"/>
              <a:t>. La </a:t>
            </a:r>
            <a:r>
              <a:rPr lang="es-MX" sz="2400" dirty="0"/>
              <a:t>información incluida dentro de este </a:t>
            </a:r>
            <a:r>
              <a:rPr lang="es-MX" sz="2400" dirty="0" err="1"/>
              <a:t>token</a:t>
            </a:r>
            <a:r>
              <a:rPr lang="es-MX" sz="2400" dirty="0"/>
              <a:t> es un formato JSON y el método de firmado puede </a:t>
            </a:r>
            <a:r>
              <a:rPr lang="es-MX" sz="2400" dirty="0" smtClean="0"/>
              <a:t>variar.</a:t>
            </a:r>
            <a:endParaRPr lang="es-MX" sz="2400" dirty="0"/>
          </a:p>
          <a:p>
            <a:r>
              <a:rPr lang="es-MX" sz="2400" dirty="0" err="1"/>
              <a:t>OAuth</a:t>
            </a:r>
            <a:r>
              <a:rPr lang="es-MX" sz="2400" dirty="0"/>
              <a:t> es un </a:t>
            </a:r>
            <a:r>
              <a:rPr lang="es-MX" sz="2400" dirty="0" err="1"/>
              <a:t>framework</a:t>
            </a:r>
            <a:r>
              <a:rPr lang="es-MX" sz="2400" dirty="0"/>
              <a:t> de autorización, que proporciona una guía en la que definen los flujos de autorización específicos para acceder a los datos del usuario desde diferentes tipos de aplicaciones consumidoras. En </a:t>
            </a:r>
            <a:r>
              <a:rPr lang="es-MX" sz="2400" dirty="0" err="1"/>
              <a:t>OAuth</a:t>
            </a:r>
            <a:r>
              <a:rPr lang="es-MX" sz="2400" dirty="0"/>
              <a:t> se utilizan diferentes tipos de </a:t>
            </a:r>
            <a:r>
              <a:rPr lang="es-MX" sz="2400" dirty="0" err="1"/>
              <a:t>tokens</a:t>
            </a:r>
            <a:r>
              <a:rPr lang="es-MX" sz="2400" dirty="0"/>
              <a:t> entre ellos el propio </a:t>
            </a:r>
            <a:r>
              <a:rPr lang="es-MX" sz="2400" dirty="0" err="1"/>
              <a:t>token</a:t>
            </a:r>
            <a:r>
              <a:rPr lang="es-MX" sz="2400" dirty="0"/>
              <a:t> JWT.</a:t>
            </a:r>
          </a:p>
        </p:txBody>
      </p:sp>
    </p:spTree>
    <p:extLst>
      <p:ext uri="{BB962C8B-B14F-4D97-AF65-F5344CB8AC3E}">
        <p14:creationId xmlns:p14="http://schemas.microsoft.com/office/powerpoint/2010/main" val="26348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806"/>
          </a:xfrm>
        </p:spPr>
        <p:txBody>
          <a:bodyPr>
            <a:normAutofit/>
          </a:bodyPr>
          <a:lstStyle/>
          <a:p>
            <a:r>
              <a:rPr lang="es-MX" b="1" dirty="0" smtClean="0"/>
              <a:t>Referencias: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397727"/>
            <a:ext cx="9601200" cy="5133702"/>
          </a:xfrm>
        </p:spPr>
        <p:txBody>
          <a:bodyPr>
            <a:normAutofit/>
          </a:bodyPr>
          <a:lstStyle/>
          <a:p>
            <a:endParaRPr lang="es-MX" sz="2400" smtClean="0"/>
          </a:p>
          <a:p>
            <a:r>
              <a:rPr lang="es-MX" sz="2400" smtClean="0"/>
              <a:t>https</a:t>
            </a:r>
            <a:r>
              <a:rPr lang="es-MX" sz="2400" dirty="0"/>
              <a:t>://oauth.net/2/</a:t>
            </a:r>
          </a:p>
          <a:p>
            <a:r>
              <a:rPr lang="es-MX" sz="2400" dirty="0"/>
              <a:t>https://jwt.io/introduction/</a:t>
            </a:r>
          </a:p>
          <a:p>
            <a:r>
              <a:rPr lang="es-MX" sz="2400" dirty="0"/>
              <a:t>https://oauth.net/code/php/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2860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87</TotalTime>
  <Words>780</Words>
  <Application>Microsoft Office PowerPoint</Application>
  <PresentationFormat>Panorámica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Protocolo OAuth 2 Y JWT</vt:lpstr>
      <vt:lpstr>Conceptos</vt:lpstr>
      <vt:lpstr>Conceptos</vt:lpstr>
      <vt:lpstr>¿Qué es y qué no es OAuth 2.0? </vt:lpstr>
      <vt:lpstr>¿Qué es y qué no es OAuth 2.0? </vt:lpstr>
      <vt:lpstr>JSON Web Tokens (JWT) </vt:lpstr>
      <vt:lpstr>JSON Web Tokens (JWT) </vt:lpstr>
      <vt:lpstr>¿Qué diferencia OAuth de JWT?</vt:lpstr>
      <vt:lpstr>Referencias: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OAuth 2 con PHP</dc:title>
  <dc:creator>Usuario de Windows</dc:creator>
  <cp:lastModifiedBy>Usuario de Windows</cp:lastModifiedBy>
  <cp:revision>19</cp:revision>
  <dcterms:created xsi:type="dcterms:W3CDTF">2019-10-08T23:34:52Z</dcterms:created>
  <dcterms:modified xsi:type="dcterms:W3CDTF">2019-10-09T01:40:40Z</dcterms:modified>
</cp:coreProperties>
</file>