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72" r:id="rId3"/>
    <p:sldMasterId id="2147483684" r:id="rId4"/>
  </p:sldMasterIdLst>
  <p:notesMasterIdLst>
    <p:notesMasterId r:id="rId15"/>
  </p:notesMasterIdLst>
  <p:sldIdLst>
    <p:sldId id="270" r:id="rId5"/>
    <p:sldId id="258" r:id="rId6"/>
    <p:sldId id="273" r:id="rId7"/>
    <p:sldId id="264" r:id="rId8"/>
    <p:sldId id="261" r:id="rId9"/>
    <p:sldId id="276" r:id="rId10"/>
    <p:sldId id="275" r:id="rId11"/>
    <p:sldId id="277" r:id="rId12"/>
    <p:sldId id="279" r:id="rId13"/>
    <p:sldId id="280" r:id="rId1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65"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65"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65"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65"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65" charset="-128"/>
        <a:cs typeface="+mn-cs"/>
      </a:defRPr>
    </a:lvl5pPr>
    <a:lvl6pPr marL="2286000" algn="l" defTabSz="914400" rtl="0" eaLnBrk="1" latinLnBrk="0" hangingPunct="1">
      <a:defRPr kern="1200">
        <a:solidFill>
          <a:schemeClr val="tx1"/>
        </a:solidFill>
        <a:latin typeface="Arial" charset="0"/>
        <a:ea typeface="ＭＳ Ｐゴシック" pitchFamily="-65" charset="-128"/>
        <a:cs typeface="+mn-cs"/>
      </a:defRPr>
    </a:lvl6pPr>
    <a:lvl7pPr marL="2743200" algn="l" defTabSz="914400" rtl="0" eaLnBrk="1" latinLnBrk="0" hangingPunct="1">
      <a:defRPr kern="1200">
        <a:solidFill>
          <a:schemeClr val="tx1"/>
        </a:solidFill>
        <a:latin typeface="Arial" charset="0"/>
        <a:ea typeface="ＭＳ Ｐゴシック" pitchFamily="-65" charset="-128"/>
        <a:cs typeface="+mn-cs"/>
      </a:defRPr>
    </a:lvl7pPr>
    <a:lvl8pPr marL="3200400" algn="l" defTabSz="914400" rtl="0" eaLnBrk="1" latinLnBrk="0" hangingPunct="1">
      <a:defRPr kern="1200">
        <a:solidFill>
          <a:schemeClr val="tx1"/>
        </a:solidFill>
        <a:latin typeface="Arial" charset="0"/>
        <a:ea typeface="ＭＳ Ｐゴシック" pitchFamily="-65" charset="-128"/>
        <a:cs typeface="+mn-cs"/>
      </a:defRPr>
    </a:lvl8pPr>
    <a:lvl9pPr marL="3657600" algn="l" defTabSz="914400" rtl="0" eaLnBrk="1" latinLnBrk="0" hangingPunct="1">
      <a:defRPr kern="1200">
        <a:solidFill>
          <a:schemeClr val="tx1"/>
        </a:solidFill>
        <a:latin typeface="Arial" charset="0"/>
        <a:ea typeface="ＭＳ Ｐゴシック" pitchFamily="-65"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43A"/>
    <a:srgbClr val="8BAD47"/>
    <a:srgbClr val="A1C852"/>
    <a:srgbClr val="ABD557"/>
    <a:srgbClr val="377049"/>
    <a:srgbClr val="00804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55" autoAdjust="0"/>
    <p:restoredTop sz="90929"/>
  </p:normalViewPr>
  <p:slideViewPr>
    <p:cSldViewPr snapToObjects="1">
      <p:cViewPr varScale="1">
        <p:scale>
          <a:sx n="91" d="100"/>
          <a:sy n="91" d="100"/>
        </p:scale>
        <p:origin x="-114" y="-3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82109F-5D5C-4DDB-B383-24D4F4F75704}" type="datetimeFigureOut">
              <a:rPr lang="en-GB" smtClean="0"/>
              <a:pPr/>
              <a:t>19/07/2010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2043A8-87DA-4BF5-8D02-1B88BEC0EDB8}"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B2043A8-87DA-4BF5-8D02-1B88BEC0EDB8}"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MOT feedback</a:t>
            </a:r>
            <a:endParaRPr lang="en-GB" dirty="0"/>
          </a:p>
        </p:txBody>
      </p:sp>
      <p:sp>
        <p:nvSpPr>
          <p:cNvPr id="4" name="Slide Number Placeholder 3"/>
          <p:cNvSpPr>
            <a:spLocks noGrp="1"/>
          </p:cNvSpPr>
          <p:nvPr>
            <p:ph type="sldNum" sz="quarter" idx="10"/>
          </p:nvPr>
        </p:nvSpPr>
        <p:spPr/>
        <p:txBody>
          <a:bodyPr/>
          <a:lstStyle/>
          <a:p>
            <a:fld id="{6B2043A8-87DA-4BF5-8D02-1B88BEC0EDB8}" type="slidenum">
              <a:rPr lang="en-GB" smtClean="0"/>
              <a:pPr/>
              <a:t>10</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66688" indent="-166688">
              <a:lnSpc>
                <a:spcPct val="80000"/>
              </a:lnSpc>
              <a:spcAft>
                <a:spcPct val="25000"/>
              </a:spcAft>
              <a:buClr>
                <a:schemeClr val="hlink"/>
              </a:buClr>
              <a:buFont typeface="Times" charset="0"/>
              <a:buChar char="•"/>
            </a:pPr>
            <a:r>
              <a:rPr lang="en-GB" dirty="0" smtClean="0"/>
              <a:t>Accountants sell Professional Services – Efficiency, Quality and Accuracy are key</a:t>
            </a:r>
          </a:p>
          <a:p>
            <a:pPr marL="166688" indent="-166688">
              <a:lnSpc>
                <a:spcPct val="80000"/>
              </a:lnSpc>
              <a:spcAft>
                <a:spcPct val="25000"/>
              </a:spcAft>
              <a:buClr>
                <a:schemeClr val="hlink"/>
              </a:buClr>
              <a:buFont typeface="Times" charset="0"/>
              <a:buChar char="•"/>
            </a:pPr>
            <a:r>
              <a:rPr lang="en-GB" dirty="0" smtClean="0"/>
              <a:t>We need to be “The Accountants’ Accountant” for Legislation and Compliance</a:t>
            </a:r>
          </a:p>
          <a:p>
            <a:pPr marL="166688" indent="-166688">
              <a:lnSpc>
                <a:spcPct val="80000"/>
              </a:lnSpc>
              <a:spcAft>
                <a:spcPct val="25000"/>
              </a:spcAft>
              <a:buClr>
                <a:schemeClr val="hlink"/>
              </a:buClr>
              <a:buFont typeface="Times" charset="0"/>
              <a:buChar char="•"/>
            </a:pPr>
            <a:r>
              <a:rPr lang="en-GB" dirty="0" smtClean="0"/>
              <a:t>Complete Requirement – Compliance is no longer enough</a:t>
            </a:r>
          </a:p>
          <a:p>
            <a:pPr marL="166688" indent="-166688">
              <a:lnSpc>
                <a:spcPct val="80000"/>
              </a:lnSpc>
              <a:spcAft>
                <a:spcPct val="25000"/>
              </a:spcAft>
              <a:buClr>
                <a:schemeClr val="hlink"/>
              </a:buClr>
              <a:buFont typeface="Times" charset="0"/>
              <a:buChar char="•"/>
            </a:pPr>
            <a:r>
              <a:rPr lang="en-GB" dirty="0" smtClean="0"/>
              <a:t>Connected</a:t>
            </a:r>
            <a:r>
              <a:rPr lang="en-GB" baseline="0" dirty="0" smtClean="0"/>
              <a:t> services – What could Accountants provide?</a:t>
            </a:r>
          </a:p>
          <a:p>
            <a:pPr marL="166688" indent="-166688">
              <a:lnSpc>
                <a:spcPct val="80000"/>
              </a:lnSpc>
              <a:spcAft>
                <a:spcPct val="25000"/>
              </a:spcAft>
              <a:buClr>
                <a:schemeClr val="hlink"/>
              </a:buClr>
              <a:buFont typeface="Times" charset="0"/>
              <a:buChar char="•"/>
            </a:pPr>
            <a:r>
              <a:rPr lang="en-GB" baseline="0" dirty="0" smtClean="0"/>
              <a:t>Platforms – </a:t>
            </a:r>
            <a:r>
              <a:rPr lang="en-GB" baseline="0" dirty="0" err="1" smtClean="0"/>
              <a:t>Autoupdate</a:t>
            </a:r>
            <a:r>
              <a:rPr lang="en-GB" baseline="0" dirty="0" smtClean="0"/>
              <a:t> service, Mobile Platform, On-line Platforms</a:t>
            </a:r>
          </a:p>
          <a:p>
            <a:pPr marL="166688" indent="-166688">
              <a:lnSpc>
                <a:spcPct val="80000"/>
              </a:lnSpc>
              <a:spcAft>
                <a:spcPct val="25000"/>
              </a:spcAft>
              <a:buClr>
                <a:schemeClr val="hlink"/>
              </a:buClr>
              <a:buFont typeface="Times" charset="0"/>
              <a:buChar char="•"/>
            </a:pPr>
            <a:r>
              <a:rPr lang="en-GB" baseline="0" dirty="0" smtClean="0"/>
              <a:t>Data Integration – Own products plus others (</a:t>
            </a:r>
            <a:r>
              <a:rPr lang="en-GB" baseline="0" dirty="0" err="1" smtClean="0"/>
              <a:t>xbrl</a:t>
            </a:r>
            <a:r>
              <a:rPr lang="en-GB" baseline="0" dirty="0" smtClean="0"/>
              <a:t> as a data standard?)</a:t>
            </a:r>
          </a:p>
          <a:p>
            <a:pPr marL="166688" indent="-166688">
              <a:lnSpc>
                <a:spcPct val="80000"/>
              </a:lnSpc>
              <a:spcAft>
                <a:spcPct val="25000"/>
              </a:spcAft>
              <a:buClr>
                <a:schemeClr val="hlink"/>
              </a:buClr>
              <a:buFont typeface="Times" charset="0"/>
              <a:buChar char="•"/>
            </a:pPr>
            <a:r>
              <a:rPr lang="en-GB" baseline="0" dirty="0" smtClean="0"/>
              <a:t>Customer Integration – Collaborative environments, integrating with their systems, data access, Client Manager, Accountants Link</a:t>
            </a:r>
          </a:p>
          <a:p>
            <a:pPr marL="166688" indent="-166688">
              <a:lnSpc>
                <a:spcPct val="80000"/>
              </a:lnSpc>
              <a:spcAft>
                <a:spcPct val="25000"/>
              </a:spcAft>
              <a:buClr>
                <a:schemeClr val="hlink"/>
              </a:buClr>
              <a:buFont typeface="Times" charset="0"/>
              <a:buChar char="•"/>
            </a:pPr>
            <a:r>
              <a:rPr lang="en-GB" baseline="0" dirty="0" smtClean="0"/>
              <a:t>Government Integration – HMRC for Taxation and Accounts (under CT). Companies House for Company Accounts</a:t>
            </a:r>
            <a:endParaRPr lang="en-GB" dirty="0" smtClean="0"/>
          </a:p>
          <a:p>
            <a:endParaRPr lang="en-GB" dirty="0"/>
          </a:p>
        </p:txBody>
      </p:sp>
      <p:sp>
        <p:nvSpPr>
          <p:cNvPr id="4" name="Slide Number Placeholder 3"/>
          <p:cNvSpPr>
            <a:spLocks noGrp="1"/>
          </p:cNvSpPr>
          <p:nvPr>
            <p:ph type="sldNum" sz="quarter" idx="10"/>
          </p:nvPr>
        </p:nvSpPr>
        <p:spPr/>
        <p:txBody>
          <a:bodyPr/>
          <a:lstStyle/>
          <a:p>
            <a:fld id="{6B2043A8-87DA-4BF5-8D02-1B88BEC0EDB8}" type="slidenum">
              <a:rPr lang="en-GB" smtClean="0"/>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Software, Service, Support,</a:t>
            </a:r>
            <a:r>
              <a:rPr lang="en-GB" baseline="0" dirty="0" smtClean="0"/>
              <a:t> Collaborations</a:t>
            </a:r>
          </a:p>
          <a:p>
            <a:r>
              <a:rPr lang="en-GB" baseline="0" dirty="0" smtClean="0"/>
              <a:t>Collaborative environment for Accountants and their clients. Exposing and sharing data at the right level of fidelity to enable decisions, collaboration and sign off.</a:t>
            </a:r>
          </a:p>
          <a:p>
            <a:r>
              <a:rPr lang="en-GB" baseline="0" dirty="0" smtClean="0"/>
              <a:t>Facilitate and automate workflow where possible for efficiency</a:t>
            </a:r>
          </a:p>
          <a:p>
            <a:r>
              <a:rPr lang="en-GB" baseline="0" dirty="0" smtClean="0"/>
              <a:t>Client Manager and accountants link facilitating collaboration with your customers from a workflow, transactional and data perspective.</a:t>
            </a:r>
          </a:p>
          <a:p>
            <a:r>
              <a:rPr lang="en-GB" baseline="0" dirty="0" smtClean="0"/>
              <a:t>Utilising Sage pedigree alongside our other submission services (Payroll, VAT, P11D) to enable better integration with HMRC services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6B2043A8-87DA-4BF5-8D02-1B88BEC0EDB8}" type="slidenum">
              <a:rPr lang="en-GB" smtClean="0"/>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Recognition</a:t>
            </a:r>
            <a:r>
              <a:rPr lang="en-GB" baseline="0" dirty="0" smtClean="0"/>
              <a:t> – your business is similar to any other business. Same topology of interaction and same requirements of your suppliers, banks, legislative bodies etc. </a:t>
            </a:r>
          </a:p>
          <a:p>
            <a:r>
              <a:rPr lang="en-GB" baseline="0" dirty="0" smtClean="0"/>
              <a:t>Work closely within Sage to ensure that anything we do that benefits customers can be delivered to all of our relevant customers.</a:t>
            </a:r>
          </a:p>
          <a:p>
            <a:r>
              <a:rPr lang="en-GB" baseline="0" dirty="0" smtClean="0"/>
              <a:t>Practice solutions slightly different in that we also know we deliver expert user systems for many of our practices. However – you are running a business and need all of the tools for client management, tracking, marketing, supplier </a:t>
            </a:r>
            <a:r>
              <a:rPr lang="en-GB" baseline="0" dirty="0" err="1" smtClean="0"/>
              <a:t>managament</a:t>
            </a:r>
            <a:r>
              <a:rPr lang="en-GB" baseline="0" dirty="0" smtClean="0"/>
              <a:t> etc that are similar to any other organisation.</a:t>
            </a:r>
            <a:endParaRPr lang="en-GB" dirty="0"/>
          </a:p>
        </p:txBody>
      </p:sp>
      <p:sp>
        <p:nvSpPr>
          <p:cNvPr id="4" name="Slide Number Placeholder 3"/>
          <p:cNvSpPr>
            <a:spLocks noGrp="1"/>
          </p:cNvSpPr>
          <p:nvPr>
            <p:ph type="sldNum" sz="quarter" idx="10"/>
          </p:nvPr>
        </p:nvSpPr>
        <p:spPr/>
        <p:txBody>
          <a:bodyPr/>
          <a:lstStyle/>
          <a:p>
            <a:fld id="{6B2043A8-87DA-4BF5-8D02-1B88BEC0EDB8}" type="slidenum">
              <a:rPr lang="en-GB" smtClean="0"/>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MOT feedback</a:t>
            </a:r>
            <a:endParaRPr lang="en-GB" dirty="0"/>
          </a:p>
        </p:txBody>
      </p:sp>
      <p:sp>
        <p:nvSpPr>
          <p:cNvPr id="4" name="Slide Number Placeholder 3"/>
          <p:cNvSpPr>
            <a:spLocks noGrp="1"/>
          </p:cNvSpPr>
          <p:nvPr>
            <p:ph type="sldNum" sz="quarter" idx="10"/>
          </p:nvPr>
        </p:nvSpPr>
        <p:spPr/>
        <p:txBody>
          <a:bodyPr/>
          <a:lstStyle/>
          <a:p>
            <a:fld id="{6B2043A8-87DA-4BF5-8D02-1B88BEC0EDB8}" type="slidenum">
              <a:rPr lang="en-GB" smtClean="0"/>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533400" indent="-533400" eaLnBrk="1" hangingPunct="1">
              <a:lnSpc>
                <a:spcPct val="90000"/>
              </a:lnSpc>
              <a:buFontTx/>
              <a:buNone/>
            </a:pPr>
            <a:r>
              <a:rPr lang="en-GB" sz="1200" dirty="0" smtClean="0"/>
              <a:t>Immediate/short term roadmap includes:</a:t>
            </a:r>
          </a:p>
          <a:p>
            <a:pPr marL="533400" indent="-533400" eaLnBrk="1" hangingPunct="1">
              <a:lnSpc>
                <a:spcPct val="90000"/>
              </a:lnSpc>
              <a:buFontTx/>
              <a:buNone/>
            </a:pPr>
            <a:r>
              <a:rPr lang="en-GB" sz="1200" dirty="0" smtClean="0"/>
              <a:t>Work for HMRC compliance. In Taxation this is mainly around the changes to Capital Allowances that we will be delivering in Q3.</a:t>
            </a:r>
          </a:p>
          <a:p>
            <a:pPr marL="533400" indent="-533400" eaLnBrk="1" hangingPunct="1">
              <a:lnSpc>
                <a:spcPct val="90000"/>
              </a:lnSpc>
              <a:buFontTx/>
              <a:buNone/>
            </a:pPr>
            <a:r>
              <a:rPr lang="en-GB" sz="1200" dirty="0" smtClean="0"/>
              <a:t>In relation to the HMRC </a:t>
            </a:r>
            <a:r>
              <a:rPr lang="en-GB" sz="1200" dirty="0" err="1" smtClean="0"/>
              <a:t>iXBRL</a:t>
            </a:r>
            <a:r>
              <a:rPr lang="en-GB" sz="1200" dirty="0" smtClean="0"/>
              <a:t> program this affects a number of</a:t>
            </a:r>
            <a:r>
              <a:rPr lang="en-GB" sz="1200" baseline="0" dirty="0" smtClean="0"/>
              <a:t> our products:</a:t>
            </a:r>
          </a:p>
          <a:p>
            <a:pPr marL="533400" indent="-533400" eaLnBrk="1" hangingPunct="1">
              <a:lnSpc>
                <a:spcPct val="90000"/>
              </a:lnSpc>
              <a:buFontTx/>
              <a:buNone/>
            </a:pPr>
            <a:r>
              <a:rPr lang="en-GB" sz="1200" baseline="0" dirty="0" smtClean="0"/>
              <a:t>CT – First delivery of the </a:t>
            </a:r>
            <a:r>
              <a:rPr lang="en-GB" sz="1200" baseline="0" dirty="0" err="1" smtClean="0"/>
              <a:t>ixbrl</a:t>
            </a:r>
            <a:r>
              <a:rPr lang="en-GB" sz="1200" baseline="0" dirty="0" smtClean="0"/>
              <a:t> enabled products have been signed off and are being released later this week</a:t>
            </a:r>
          </a:p>
          <a:p>
            <a:pPr marL="533400" indent="-533400" eaLnBrk="1" hangingPunct="1">
              <a:lnSpc>
                <a:spcPct val="90000"/>
              </a:lnSpc>
              <a:buFontTx/>
              <a:buNone/>
            </a:pPr>
            <a:r>
              <a:rPr lang="en-GB" sz="1200" baseline="0" dirty="0" smtClean="0"/>
              <a:t>There will be a further update in line with our normal release program in Q4</a:t>
            </a:r>
          </a:p>
          <a:p>
            <a:pPr marL="533400" indent="-533400" eaLnBrk="1" hangingPunct="1">
              <a:lnSpc>
                <a:spcPct val="90000"/>
              </a:lnSpc>
              <a:buFontTx/>
              <a:buNone/>
            </a:pPr>
            <a:r>
              <a:rPr lang="en-GB" sz="1200" baseline="0" dirty="0" smtClean="0"/>
              <a:t>Accounts production – again our primary focus has been on delivering </a:t>
            </a:r>
            <a:r>
              <a:rPr lang="en-GB" sz="1200" baseline="0" dirty="0" err="1" smtClean="0"/>
              <a:t>ixBRL</a:t>
            </a:r>
            <a:r>
              <a:rPr lang="en-GB" sz="1200" baseline="0" dirty="0" smtClean="0"/>
              <a:t> for HMRC compliance. Work is progressing well on the solution and again we expect to deliver in Q4 alongside the next release of CT</a:t>
            </a:r>
          </a:p>
          <a:p>
            <a:pPr marL="533400" indent="-533400" eaLnBrk="1" hangingPunct="1">
              <a:lnSpc>
                <a:spcPct val="90000"/>
              </a:lnSpc>
              <a:buFontTx/>
              <a:buNone/>
            </a:pPr>
            <a:r>
              <a:rPr lang="en-GB" sz="1200" baseline="0" dirty="0" smtClean="0"/>
              <a:t>In addition we have been focussing on Platform compliance to ensure that our products will operate of 64 bit platforms, Windows 7 and also alongside Office 2010 both 32 and 64 bit.</a:t>
            </a:r>
          </a:p>
          <a:p>
            <a:pPr marL="533400" indent="-533400" eaLnBrk="1" hangingPunct="1">
              <a:lnSpc>
                <a:spcPct val="90000"/>
              </a:lnSpc>
              <a:buFontTx/>
              <a:buNone/>
            </a:pPr>
            <a:r>
              <a:rPr lang="en-GB" sz="1200" baseline="0" dirty="0" smtClean="0"/>
              <a:t>Last but not least, we have also worked with our colleagues on the Sage 50 product to ensure compliance with our Sage Practice Solution for the 2011 release.</a:t>
            </a:r>
            <a:endParaRPr lang="en-GB" dirty="0"/>
          </a:p>
        </p:txBody>
      </p:sp>
      <p:sp>
        <p:nvSpPr>
          <p:cNvPr id="4" name="Slide Number Placeholder 3"/>
          <p:cNvSpPr>
            <a:spLocks noGrp="1"/>
          </p:cNvSpPr>
          <p:nvPr>
            <p:ph type="sldNum" sz="quarter" idx="10"/>
          </p:nvPr>
        </p:nvSpPr>
        <p:spPr/>
        <p:txBody>
          <a:bodyPr/>
          <a:lstStyle/>
          <a:p>
            <a:fld id="{6B2043A8-87DA-4BF5-8D02-1B88BEC0EDB8}" type="slidenum">
              <a:rPr lang="en-GB" smtClean="0"/>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MOT feedback</a:t>
            </a:r>
            <a:endParaRPr lang="en-GB" dirty="0"/>
          </a:p>
        </p:txBody>
      </p:sp>
      <p:sp>
        <p:nvSpPr>
          <p:cNvPr id="4" name="Slide Number Placeholder 3"/>
          <p:cNvSpPr>
            <a:spLocks noGrp="1"/>
          </p:cNvSpPr>
          <p:nvPr>
            <p:ph type="sldNum" sz="quarter" idx="10"/>
          </p:nvPr>
        </p:nvSpPr>
        <p:spPr/>
        <p:txBody>
          <a:bodyPr/>
          <a:lstStyle/>
          <a:p>
            <a:fld id="{6B2043A8-87DA-4BF5-8D02-1B88BEC0EDB8}" type="slidenum">
              <a:rPr lang="en-GB" smtClean="0"/>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Our business as usual activities will focus on adding incremental value to the desktop products whilst ensuring the maintenance of</a:t>
            </a:r>
            <a:r>
              <a:rPr lang="en-GB" baseline="0" dirty="0" smtClean="0"/>
              <a:t> key compliance and legislative updates. In addition we will continue to deliver on the enhancements within Accounts Production that were first delivered under the </a:t>
            </a:r>
            <a:r>
              <a:rPr lang="en-GB" baseline="0" dirty="0" err="1" smtClean="0"/>
              <a:t>iXBRL</a:t>
            </a:r>
            <a:r>
              <a:rPr lang="en-GB" baseline="0" dirty="0" smtClean="0"/>
              <a:t> program</a:t>
            </a:r>
          </a:p>
          <a:p>
            <a:r>
              <a:rPr lang="en-GB" baseline="0" dirty="0" smtClean="0"/>
              <a:t>From a practice management perspective we will be delivering a new Workflow module – which you can see today in one of the afternoon sessions. This allows your practice to set up standard workflows, assign and manage the tasks and activities associated with these and track overall progress.</a:t>
            </a:r>
          </a:p>
          <a:p>
            <a:r>
              <a:rPr lang="en-GB" baseline="0" dirty="0" smtClean="0"/>
              <a:t>We will also continue to keep a close watching brief on IFRS for SME. From our analysis to date, we have ensured that changes we have made to the products to implement </a:t>
            </a:r>
            <a:r>
              <a:rPr lang="en-GB" baseline="0" dirty="0" err="1" smtClean="0"/>
              <a:t>iXBRL</a:t>
            </a:r>
            <a:r>
              <a:rPr lang="en-GB" baseline="0" dirty="0" smtClean="0"/>
              <a:t> also provide us with a platform upon which to implement IFRS for SME at the relevant time.</a:t>
            </a:r>
            <a:endParaRPr lang="en-GB" dirty="0"/>
          </a:p>
        </p:txBody>
      </p:sp>
      <p:sp>
        <p:nvSpPr>
          <p:cNvPr id="4" name="Slide Number Placeholder 3"/>
          <p:cNvSpPr>
            <a:spLocks noGrp="1"/>
          </p:cNvSpPr>
          <p:nvPr>
            <p:ph type="sldNum" sz="quarter" idx="10"/>
          </p:nvPr>
        </p:nvSpPr>
        <p:spPr/>
        <p:txBody>
          <a:bodyPr/>
          <a:lstStyle/>
          <a:p>
            <a:fld id="{6B2043A8-87DA-4BF5-8D02-1B88BEC0EDB8}" type="slidenum">
              <a:rPr lang="en-GB" smtClean="0"/>
              <a:pPr/>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 big part of our product focus for</a:t>
            </a:r>
            <a:r>
              <a:rPr lang="en-GB" baseline="0" dirty="0" smtClean="0"/>
              <a:t> 2011.</a:t>
            </a:r>
            <a:endParaRPr lang="en-GB" dirty="0" smtClean="0"/>
          </a:p>
          <a:p>
            <a:r>
              <a:rPr lang="en-GB" dirty="0" smtClean="0"/>
              <a:t>Priority to work with Accountants to understand the ways in which they want to interact with their customers.</a:t>
            </a:r>
          </a:p>
          <a:p>
            <a:r>
              <a:rPr lang="en-GB" dirty="0" smtClean="0"/>
              <a:t>This can range from simple document and message sharing to complex</a:t>
            </a:r>
            <a:r>
              <a:rPr lang="en-GB" baseline="0" dirty="0" smtClean="0"/>
              <a:t> workflow around Taxation or Accounts production.</a:t>
            </a:r>
          </a:p>
          <a:p>
            <a:r>
              <a:rPr lang="en-GB" baseline="0" dirty="0" smtClean="0"/>
              <a:t>Critical for us to deliver this in a format that meets the Accountants requirements and also their customers.</a:t>
            </a:r>
          </a:p>
          <a:p>
            <a:r>
              <a:rPr lang="en-GB" baseline="0" dirty="0" smtClean="0"/>
              <a:t>We need to also ensure that the solution is secure, highly intuitive and usable and </a:t>
            </a:r>
            <a:r>
              <a:rPr lang="en-GB" baseline="0" dirty="0" err="1" smtClean="0"/>
              <a:t>performant</a:t>
            </a:r>
            <a:r>
              <a:rPr lang="en-GB" baseline="0" dirty="0" smtClean="0"/>
              <a:t>.</a:t>
            </a:r>
          </a:p>
          <a:p>
            <a:r>
              <a:rPr lang="en-GB" baseline="0" dirty="0" smtClean="0"/>
              <a:t>Likely focus will be on simple use cases to enable us to build the correct platform and environment to deliver a robust and secure solution.</a:t>
            </a:r>
          </a:p>
          <a:p>
            <a:r>
              <a:rPr lang="en-GB" baseline="0" dirty="0" smtClean="0"/>
              <a:t>Internally we are collaborating with a number of other regions within Sage who are in the process of or already have implemented similar solutions for their customers.</a:t>
            </a:r>
          </a:p>
          <a:p>
            <a:endParaRPr lang="en-GB" dirty="0"/>
          </a:p>
        </p:txBody>
      </p:sp>
      <p:sp>
        <p:nvSpPr>
          <p:cNvPr id="4" name="Slide Number Placeholder 3"/>
          <p:cNvSpPr>
            <a:spLocks noGrp="1"/>
          </p:cNvSpPr>
          <p:nvPr>
            <p:ph type="sldNum" sz="quarter" idx="10"/>
          </p:nvPr>
        </p:nvSpPr>
        <p:spPr/>
        <p:txBody>
          <a:bodyPr/>
          <a:lstStyle/>
          <a:p>
            <a:fld id="{6B2043A8-87DA-4BF5-8D02-1B88BEC0EDB8}" type="slidenum">
              <a:rPr lang="en-GB" smtClean="0"/>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F8745872-B437-4A9A-A3E2-A2F85C4A622A}" type="datetime1">
              <a:rPr lang="en-US"/>
              <a:pPr/>
              <a:t>7/19/2010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ACAA257-6364-4E8D-B240-4A797A16953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1C87A690-F98B-4494-94F5-FEAAEF4F9455}" type="datetime1">
              <a:rPr lang="en-US"/>
              <a:pPr/>
              <a:t>7/19/2010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2A669EF-AFAF-4086-A0DD-5EC38837465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46DDB3E9-63F0-4DED-A879-DB0940F5E5C2}" type="datetime1">
              <a:rPr lang="en-US"/>
              <a:pPr/>
              <a:t>7/19/2010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57B8E3A-9470-472F-A913-C4BE9D3A5EA7}"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AC4F5FA8-CA2C-47D2-BBAC-ABA210EF950A}" type="datetime1">
              <a:rPr lang="en-US"/>
              <a:pPr/>
              <a:t>7/19/2010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FCFEF4F-7A6B-48A1-8088-8626EF77CCA2}"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GB"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68903D0E-8256-4316-9FE1-BBAB64022C5A}" type="datetime1">
              <a:rPr lang="en-US"/>
              <a:pPr/>
              <a:t>7/19/2010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5197C8D-3652-407B-A6C8-04C44087277F}"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CC06AA51-DFED-48A4-885F-CFC376F07AAF}" type="datetime1">
              <a:rPr lang="en-US"/>
              <a:pPr/>
              <a:t>7/19/2010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CA5FB05-D929-4DE8-A7A5-8F75D81B06A3}"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48087A17-F25C-4B4F-9052-B2CD9652D73C}" type="datetime1">
              <a:rPr lang="en-US"/>
              <a:pPr/>
              <a:t>7/19/2010</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57A67932-A324-49B5-85A3-A787CA78804F}"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239103AB-D36B-405A-98A3-1EDB19C75132}" type="datetime1">
              <a:rPr lang="en-US"/>
              <a:pPr/>
              <a:t>7/19/2010</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749F9525-B4DC-41A3-9954-E373908E461D}"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6A32E66F-255D-46D8-812E-9ECCBB1A3BB2}" type="datetime1">
              <a:rPr lang="en-US"/>
              <a:pPr/>
              <a:t>7/19/2010</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88BA7ABA-5097-4F25-B2B9-FEBA224FBF53}"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F9FA6D18-48B5-4B3A-A0B3-08B13E50C6A7}" type="datetime1">
              <a:rPr lang="en-US"/>
              <a:pPr/>
              <a:t>7/19/2010</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2A440200-AA60-46BE-B0A1-853C7127A014}"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3CF866AF-1B94-4F36-8863-3499446EEC2C}" type="datetime1">
              <a:rPr lang="en-US"/>
              <a:pPr/>
              <a:t>7/19/2010</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B0D3206A-7CDF-41ED-8DEC-593913FF6C1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GB"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D766E517-9F00-4AD2-B8D5-25939BC20C93}" type="datetime1">
              <a:rPr lang="en-US"/>
              <a:pPr/>
              <a:t>7/19/2010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938EE5D-8B42-4350-AA50-4130CBBC5676}"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41F5DF55-1788-4D13-96C9-3C9EBFF076F3}" type="datetime1">
              <a:rPr lang="en-US"/>
              <a:pPr/>
              <a:t>7/19/2010</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0783ECA-C193-4832-A300-C35C1997876A}"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9862E133-6AC1-4ABC-97C8-346E1780FF1D}" type="datetime1">
              <a:rPr lang="en-US"/>
              <a:pPr/>
              <a:t>7/19/2010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F37C1F-4E6A-4C8F-800F-60BA5FE16D50}"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3011FF00-E60D-4A3A-9918-C250E2139985}" type="datetime1">
              <a:rPr lang="en-US"/>
              <a:pPr/>
              <a:t>7/19/2010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576230-DA71-41B6-A021-00BE2472F203}"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E8E76611-80F5-49CA-A9CC-76315C4525E9}" type="datetime1">
              <a:rPr lang="en-US"/>
              <a:pPr/>
              <a:t>7/19/2010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CEDC6AF-B4C1-435D-ACC0-B2184546206D}" type="slidenum">
              <a:rPr lang="en-US"/>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GB"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A4617B0B-2912-43AF-AC7D-3F9F9903B614}" type="datetime1">
              <a:rPr lang="en-US"/>
              <a:pPr/>
              <a:t>7/19/2010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B85B121-37B3-45BA-AECD-6AA936AAE48D}" type="slidenum">
              <a:rPr lang="en-US"/>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91CB2FFF-0E51-40CA-B335-ACE65C619243}" type="datetime1">
              <a:rPr lang="en-US"/>
              <a:pPr/>
              <a:t>7/19/2010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7C21DD2-1421-4B49-9207-4A10B9758C15}" type="slidenum">
              <a:rPr lang="en-US"/>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2F8600C8-FA7F-43C9-8696-1F348529E778}" type="datetime1">
              <a:rPr lang="en-US"/>
              <a:pPr/>
              <a:t>7/19/2010</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5623AC02-26E4-4E17-A49F-9734BC8D77E7}" type="slidenum">
              <a:rPr lang="en-US"/>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FB5730A5-62A1-4C65-85A7-1A4A9F6AB301}" type="datetime1">
              <a:rPr lang="en-US"/>
              <a:pPr/>
              <a:t>7/19/2010</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E8C1F6B8-75B0-4A83-902B-74FFC540B38E}" type="slidenum">
              <a:rPr lang="en-US"/>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04E5EE1-94F2-4627-92C3-DB8C4FD067B5}" type="datetime1">
              <a:rPr lang="en-US"/>
              <a:pPr/>
              <a:t>7/19/2010</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8E3C5D4E-7F03-4291-88CE-ACA84EE3B22C}" type="slidenum">
              <a:rPr lang="en-US"/>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0BEEB6C-32FC-4B94-BF2A-E4FFB07A1239}" type="datetime1">
              <a:rPr lang="en-US"/>
              <a:pPr/>
              <a:t>7/19/2010</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472CA1C8-71F0-49E1-9956-DAC4F35A1A5D}"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F6AEE900-767D-4B73-B3E3-B9D7AED76FF3}" type="datetime1">
              <a:rPr lang="en-US"/>
              <a:pPr/>
              <a:t>7/19/2010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CB96E77-D5B8-4F86-A716-674A50F7D29A}" type="slidenum">
              <a:rPr lang="en-US"/>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268DCCE3-F260-4826-86AE-C2E039D4F261}" type="datetime1">
              <a:rPr lang="en-US"/>
              <a:pPr/>
              <a:t>7/19/2010</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2FF19D94-EFC8-4215-B3FE-3F744DD3D685}" type="slidenum">
              <a:rPr lang="en-US"/>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4A567223-E38B-4733-BE1E-C0853E445686}" type="datetime1">
              <a:rPr lang="en-US"/>
              <a:pPr/>
              <a:t>7/19/2010</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0EC4E3B1-F27E-49A8-9ED4-B49C27252D50}" type="slidenum">
              <a:rPr lang="en-US"/>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5C1F892F-80D0-4002-BF31-3F784C56E5E0}" type="datetime1">
              <a:rPr lang="en-US"/>
              <a:pPr/>
              <a:t>7/19/2010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041401D-5031-4D1A-AAB5-78984A2C99D2}" type="slidenum">
              <a:rPr lang="en-US"/>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9CA4C7E4-0471-4A02-9B8D-73B81ED584B3}" type="datetime1">
              <a:rPr lang="en-US"/>
              <a:pPr/>
              <a:t>7/19/2010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EA046EE-F9CD-48D4-B0DB-4B12A8FE859D}" type="slidenum">
              <a:rPr lang="en-US"/>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8595D499-BF4B-4693-B2A2-E434AE299538}" type="datetime1">
              <a:rPr lang="en-US"/>
              <a:pPr/>
              <a:t>7/19/2010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E3469FC-E46E-4FA3-88F9-6731FA216189}" type="slidenum">
              <a:rPr lang="en-US"/>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GB"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68D17B0C-43F4-4F2D-B5B5-BA535DB52586}" type="datetime1">
              <a:rPr lang="en-US"/>
              <a:pPr/>
              <a:t>7/19/2010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9642299-556F-4983-A15E-FED2CF687CE8}" type="slidenum">
              <a:rPr lang="en-US"/>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ADE84E4A-3FFA-45A0-9F0B-3FECEE5F1E1A}" type="datetime1">
              <a:rPr lang="en-US"/>
              <a:pPr/>
              <a:t>7/19/2010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B638A6E-BC30-4623-888F-E8093B9709A3}" type="slidenum">
              <a:rPr lang="en-US"/>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91959310-3C26-49BC-8179-6E58EB3FD003}" type="datetime1">
              <a:rPr lang="en-US"/>
              <a:pPr/>
              <a:t>7/19/2010</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5038181-23D9-4972-A08D-77994DDA6246}" type="slidenum">
              <a:rPr lang="en-US"/>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2DACFB64-1706-4749-8C3B-B3EC1E4B488F}" type="datetime1">
              <a:rPr lang="en-US"/>
              <a:pPr/>
              <a:t>7/19/2010</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10598252-B28C-4DCF-A179-5617E0FFE02A}" type="slidenum">
              <a:rPr lang="en-US"/>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F400C07C-05B2-4701-9CFC-C2604D2E428B}" type="datetime1">
              <a:rPr lang="en-US"/>
              <a:pPr/>
              <a:t>7/19/2010</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4A838CD8-6F0A-4DB4-AEF1-442098BC9F7E}"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B0E85EE7-8C53-4A0B-9E83-6334215FE070}" type="datetime1">
              <a:rPr lang="en-US"/>
              <a:pPr/>
              <a:t>7/19/2010</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AE516DE8-19AF-4969-AFEC-460FB7F0C7AA}" type="slidenum">
              <a:rPr lang="en-US"/>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9E32CDD4-69FD-4261-9FB0-9E59ABCCC7BA}" type="datetime1">
              <a:rPr lang="en-US"/>
              <a:pPr/>
              <a:t>7/19/2010</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50150332-BDCF-44EC-BF4A-70D98F260D14}" type="slidenum">
              <a:rPr lang="en-US"/>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665C9E00-8866-433C-9189-B56E544181BA}" type="datetime1">
              <a:rPr lang="en-US"/>
              <a:pPr/>
              <a:t>7/19/2010</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344D1BE3-48C6-4654-B8B9-DB902E63BB7A}" type="slidenum">
              <a:rPr lang="en-US"/>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5DA4BAC6-F57A-450A-B3A1-8A45AFDB52E3}" type="datetime1">
              <a:rPr lang="en-US"/>
              <a:pPr/>
              <a:t>7/19/2010</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55FCFE1D-2D22-4065-9987-B59EEA0056B7}" type="slidenum">
              <a:rPr lang="en-US"/>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E561BDF3-1457-4A7D-9F06-DB9EEC7686CA}" type="datetime1">
              <a:rPr lang="en-US"/>
              <a:pPr/>
              <a:t>7/19/2010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3078C06-36C0-4B67-A62C-D7BE9CC51E5B}" type="slidenum">
              <a:rPr lang="en-US"/>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BC9003D3-3425-44EB-A7B0-5CC9A72ABC9B}" type="datetime1">
              <a:rPr lang="en-US"/>
              <a:pPr/>
              <a:t>7/19/2010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9FF53A9-51BD-4147-AE1A-5B215958A0A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FDFE3AFD-BBC2-4F7E-A7E9-2595D975772F}" type="datetime1">
              <a:rPr lang="en-US"/>
              <a:pPr/>
              <a:t>7/19/2010</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89D0955C-8B63-4078-9443-CA0E4B1CB142}"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9C4A3C6A-C3AA-40A9-B38C-D0D19736999C}" type="datetime1">
              <a:rPr lang="en-US"/>
              <a:pPr/>
              <a:t>7/19/2010</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4F85E9EC-5D21-43E3-8499-B81635D23C9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4D83204-3893-4478-B8E7-9B0D7488ACAB}" type="datetime1">
              <a:rPr lang="en-US"/>
              <a:pPr/>
              <a:t>7/19/2010</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F0A9F1E9-4E5F-4332-B164-36211063EC7A}"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A0ECDC7B-D85B-44B9-9157-38F3870935D3}" type="datetime1">
              <a:rPr lang="en-US"/>
              <a:pPr/>
              <a:t>7/19/2010</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27F20CFE-1A0C-49E7-BEE7-94D8A7A4D441}"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7E0DA77F-4298-4F3E-8E6D-1C2AE6C159B3}" type="datetime1">
              <a:rPr lang="en-US"/>
              <a:pPr/>
              <a:t>7/19/2010</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2226CB9C-CBD7-471C-9811-6C89CDC1B7C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4.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65" charset="0"/>
              </a:defRPr>
            </a:lvl1pPr>
          </a:lstStyle>
          <a:p>
            <a:fld id="{C50EFD81-9510-4F91-B72E-534D22CF23BA}" type="datetime1">
              <a:rPr lang="en-US"/>
              <a:pPr/>
              <a:t>7/19/2010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65"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65" charset="0"/>
              </a:defRPr>
            </a:lvl1pPr>
          </a:lstStyle>
          <a:p>
            <a:fld id="{6A87587D-78E2-4DCC-9B06-85E90EAC8A58}" type="slidenum">
              <a:rPr lang="en-US"/>
              <a:pPr/>
              <a:t>‹#›</a:t>
            </a:fld>
            <a:endParaRPr lang="en-US"/>
          </a:p>
        </p:txBody>
      </p:sp>
      <p:pic>
        <p:nvPicPr>
          <p:cNvPr id="1029" name="Picture 6" descr="sage_connect_PPT_v2.jpg"/>
          <p:cNvPicPr>
            <a:picLocks noChangeAspect="1"/>
          </p:cNvPicPr>
          <p:nvPr userDrawn="1"/>
        </p:nvPicPr>
        <p:blipFill>
          <a:blip r:embed="rId13"/>
          <a:srcRect/>
          <a:stretch>
            <a:fillRect/>
          </a:stretch>
        </p:blipFill>
        <p:spPr bwMode="auto">
          <a:xfrm>
            <a:off x="0" y="0"/>
            <a:ext cx="91440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pitchFamily="-65" charset="-128"/>
          <a:cs typeface="ＭＳ Ｐゴシック" pitchFamily="-65" charset="-128"/>
        </a:defRPr>
      </a:lvl1pPr>
      <a:lvl2pPr algn="ctr" defTabSz="457200" rtl="0" eaLnBrk="0" fontAlgn="base" hangingPunct="0">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2pPr>
      <a:lvl3pPr algn="ctr" defTabSz="457200" rtl="0" eaLnBrk="0" fontAlgn="base" hangingPunct="0">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3pPr>
      <a:lvl4pPr algn="ctr" defTabSz="457200" rtl="0" eaLnBrk="0" fontAlgn="base" hangingPunct="0">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4pPr>
      <a:lvl5pPr algn="ctr" defTabSz="457200" rtl="0" eaLnBrk="0" fontAlgn="base" hangingPunct="0">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5pPr>
      <a:lvl6pPr marL="4572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6pPr>
      <a:lvl7pPr marL="9144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7pPr>
      <a:lvl8pPr marL="13716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8pPr>
      <a:lvl9pPr marL="18288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65" charset="-128"/>
          <a:cs typeface="ＭＳ Ｐゴシック" pitchFamily="-65"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65"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65" charset="0"/>
              </a:defRPr>
            </a:lvl1pPr>
          </a:lstStyle>
          <a:p>
            <a:fld id="{A921F303-275D-4BE0-A3C1-132D1ADF5C16}" type="datetime1">
              <a:rPr lang="en-US"/>
              <a:pPr/>
              <a:t>7/19/2010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65"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65" charset="0"/>
              </a:defRPr>
            </a:lvl1pPr>
          </a:lstStyle>
          <a:p>
            <a:fld id="{E9E31AE8-4FC6-4883-8198-5BB8C168D464}" type="slidenum">
              <a:rPr lang="en-US"/>
              <a:pPr/>
              <a:t>‹#›</a:t>
            </a:fld>
            <a:endParaRPr lang="en-US"/>
          </a:p>
        </p:txBody>
      </p:sp>
      <p:pic>
        <p:nvPicPr>
          <p:cNvPr id="13317" name="Picture 6" descr="sage_connect_PPT_v22.jpg"/>
          <p:cNvPicPr>
            <a:picLocks noChangeAspect="1"/>
          </p:cNvPicPr>
          <p:nvPr userDrawn="1"/>
        </p:nvPicPr>
        <p:blipFill>
          <a:blip r:embed="rId13"/>
          <a:srcRect/>
          <a:stretch>
            <a:fillRect/>
          </a:stretch>
        </p:blipFill>
        <p:spPr bwMode="auto">
          <a:xfrm>
            <a:off x="0" y="0"/>
            <a:ext cx="91440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pitchFamily="-65" charset="-128"/>
          <a:cs typeface="ＭＳ Ｐゴシック" pitchFamily="-65" charset="-128"/>
        </a:defRPr>
      </a:lvl1pPr>
      <a:lvl2pPr algn="ctr" defTabSz="457200" rtl="0" eaLnBrk="0" fontAlgn="base" hangingPunct="0">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2pPr>
      <a:lvl3pPr algn="ctr" defTabSz="457200" rtl="0" eaLnBrk="0" fontAlgn="base" hangingPunct="0">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3pPr>
      <a:lvl4pPr algn="ctr" defTabSz="457200" rtl="0" eaLnBrk="0" fontAlgn="base" hangingPunct="0">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4pPr>
      <a:lvl5pPr algn="ctr" defTabSz="457200" rtl="0" eaLnBrk="0" fontAlgn="base" hangingPunct="0">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5pPr>
      <a:lvl6pPr marL="4572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6pPr>
      <a:lvl7pPr marL="9144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7pPr>
      <a:lvl8pPr marL="13716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8pPr>
      <a:lvl9pPr marL="18288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65" charset="-128"/>
          <a:cs typeface="ＭＳ Ｐゴシック" pitchFamily="-65"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65"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65" charset="0"/>
              </a:defRPr>
            </a:lvl1pPr>
          </a:lstStyle>
          <a:p>
            <a:fld id="{732EBE57-1A94-4A39-A0A7-76D182A191E7}" type="datetime1">
              <a:rPr lang="en-US"/>
              <a:pPr/>
              <a:t>7/19/2010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65"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65" charset="0"/>
              </a:defRPr>
            </a:lvl1pPr>
          </a:lstStyle>
          <a:p>
            <a:fld id="{DFA18598-DB75-467F-9A86-BECE46B0DAD7}" type="slidenum">
              <a:rPr lang="en-US"/>
              <a:pPr/>
              <a:t>‹#›</a:t>
            </a:fld>
            <a:endParaRPr lang="en-US"/>
          </a:p>
        </p:txBody>
      </p:sp>
      <p:pic>
        <p:nvPicPr>
          <p:cNvPr id="25605" name="Picture 6" descr="sage_connect_PPT_v23.jpg"/>
          <p:cNvPicPr>
            <a:picLocks noChangeAspect="1"/>
          </p:cNvPicPr>
          <p:nvPr userDrawn="1"/>
        </p:nvPicPr>
        <p:blipFill>
          <a:blip r:embed="rId13"/>
          <a:srcRect/>
          <a:stretch>
            <a:fillRect/>
          </a:stretch>
        </p:blipFill>
        <p:spPr bwMode="auto">
          <a:xfrm>
            <a:off x="0" y="0"/>
            <a:ext cx="91440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pitchFamily="-65" charset="-128"/>
          <a:cs typeface="ＭＳ Ｐゴシック" pitchFamily="-65" charset="-128"/>
        </a:defRPr>
      </a:lvl1pPr>
      <a:lvl2pPr algn="ctr" defTabSz="457200" rtl="0" eaLnBrk="0" fontAlgn="base" hangingPunct="0">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2pPr>
      <a:lvl3pPr algn="ctr" defTabSz="457200" rtl="0" eaLnBrk="0" fontAlgn="base" hangingPunct="0">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3pPr>
      <a:lvl4pPr algn="ctr" defTabSz="457200" rtl="0" eaLnBrk="0" fontAlgn="base" hangingPunct="0">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4pPr>
      <a:lvl5pPr algn="ctr" defTabSz="457200" rtl="0" eaLnBrk="0" fontAlgn="base" hangingPunct="0">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5pPr>
      <a:lvl6pPr marL="4572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6pPr>
      <a:lvl7pPr marL="9144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7pPr>
      <a:lvl8pPr marL="13716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8pPr>
      <a:lvl9pPr marL="18288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65" charset="-128"/>
          <a:cs typeface="ＭＳ Ｐゴシック" pitchFamily="-65"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65"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65" charset="0"/>
              </a:defRPr>
            </a:lvl1pPr>
          </a:lstStyle>
          <a:p>
            <a:fld id="{90A0CA8E-7830-47E3-800F-385263C7DF09}" type="datetime1">
              <a:rPr lang="en-US"/>
              <a:pPr/>
              <a:t>7/19/2010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65"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65" charset="0"/>
              </a:defRPr>
            </a:lvl1pPr>
          </a:lstStyle>
          <a:p>
            <a:fld id="{47F7411F-5C8C-4E8A-B954-A6DECC295E5B}" type="slidenum">
              <a:rPr lang="en-US"/>
              <a:pPr/>
              <a:t>‹#›</a:t>
            </a:fld>
            <a:endParaRPr lang="en-US"/>
          </a:p>
        </p:txBody>
      </p:sp>
      <p:pic>
        <p:nvPicPr>
          <p:cNvPr id="37893" name="Picture 6" descr="sage_connect_PPT_v24.jpg"/>
          <p:cNvPicPr>
            <a:picLocks noChangeAspect="1"/>
          </p:cNvPicPr>
          <p:nvPr userDrawn="1"/>
        </p:nvPicPr>
        <p:blipFill>
          <a:blip r:embed="rId13"/>
          <a:srcRect/>
          <a:stretch>
            <a:fillRect/>
          </a:stretch>
        </p:blipFill>
        <p:spPr bwMode="auto">
          <a:xfrm>
            <a:off x="0" y="0"/>
            <a:ext cx="91440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pitchFamily="-65" charset="-128"/>
          <a:cs typeface="ＭＳ Ｐゴシック" pitchFamily="-65" charset="-128"/>
        </a:defRPr>
      </a:lvl1pPr>
      <a:lvl2pPr algn="ctr" defTabSz="457200" rtl="0" eaLnBrk="0" fontAlgn="base" hangingPunct="0">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2pPr>
      <a:lvl3pPr algn="ctr" defTabSz="457200" rtl="0" eaLnBrk="0" fontAlgn="base" hangingPunct="0">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3pPr>
      <a:lvl4pPr algn="ctr" defTabSz="457200" rtl="0" eaLnBrk="0" fontAlgn="base" hangingPunct="0">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4pPr>
      <a:lvl5pPr algn="ctr" defTabSz="457200" rtl="0" eaLnBrk="0" fontAlgn="base" hangingPunct="0">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5pPr>
      <a:lvl6pPr marL="4572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6pPr>
      <a:lvl7pPr marL="9144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7pPr>
      <a:lvl8pPr marL="13716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8pPr>
      <a:lvl9pPr marL="18288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65" charset="-128"/>
          <a:cs typeface="ＭＳ Ｐゴシック" pitchFamily="-65"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65"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3.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34.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34.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jpe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3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ctrTitle"/>
          </p:nvPr>
        </p:nvSpPr>
        <p:spPr bwMode="auto">
          <a:xfrm>
            <a:off x="152400" y="4321175"/>
            <a:ext cx="4800600" cy="1470025"/>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900" dirty="0" smtClean="0">
                <a:solidFill>
                  <a:srgbClr val="00743A"/>
                </a:solidFill>
                <a:latin typeface="Foco" pitchFamily="34" charset="0"/>
              </a:rPr>
              <a:t>Ben Bishop</a:t>
            </a:r>
            <a:br>
              <a:rPr lang="en-US" sz="3900" dirty="0" smtClean="0">
                <a:solidFill>
                  <a:srgbClr val="00743A"/>
                </a:solidFill>
                <a:latin typeface="Foco" pitchFamily="34" charset="0"/>
              </a:rPr>
            </a:br>
            <a:r>
              <a:rPr lang="en-GB" sz="2400" dirty="0" smtClean="0">
                <a:solidFill>
                  <a:srgbClr val="377049"/>
                </a:solidFill>
              </a:rPr>
              <a:t>Head of Research &amp; Development </a:t>
            </a:r>
            <a:br>
              <a:rPr lang="en-GB" sz="2400" dirty="0" smtClean="0">
                <a:solidFill>
                  <a:srgbClr val="377049"/>
                </a:solidFill>
              </a:rPr>
            </a:br>
            <a:r>
              <a:rPr lang="en-GB" sz="2400" dirty="0" smtClean="0">
                <a:solidFill>
                  <a:srgbClr val="377049"/>
                </a:solidFill>
              </a:rPr>
              <a:t>Sage Accountants Division</a:t>
            </a:r>
            <a:endParaRPr lang="en-US" sz="2400" dirty="0" smtClean="0">
              <a:solidFill>
                <a:srgbClr val="377049"/>
              </a:solidFil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Title 1"/>
          <p:cNvSpPr txBox="1">
            <a:spLocks/>
          </p:cNvSpPr>
          <p:nvPr/>
        </p:nvSpPr>
        <p:spPr bwMode="auto">
          <a:xfrm>
            <a:off x="228600" y="2636912"/>
            <a:ext cx="9296400" cy="1470025"/>
          </a:xfrm>
          <a:prstGeom prst="rect">
            <a:avLst/>
          </a:prstGeom>
          <a:noFill/>
          <a:ln w="9525">
            <a:noFill/>
            <a:miter lim="800000"/>
            <a:headEnd/>
            <a:tailEnd/>
          </a:ln>
        </p:spPr>
        <p:txBody>
          <a:bodyPr/>
          <a:lstStyle/>
          <a:p>
            <a:r>
              <a:rPr lang="en-US" sz="4000" dirty="0" smtClean="0">
                <a:solidFill>
                  <a:srgbClr val="00743A"/>
                </a:solidFill>
                <a:latin typeface="Foco" pitchFamily="-65" charset="0"/>
              </a:rPr>
              <a:t>Thank You</a:t>
            </a:r>
            <a:endParaRPr lang="en-US" sz="4000" dirty="0">
              <a:solidFill>
                <a:srgbClr val="00743A"/>
              </a:solidFill>
              <a:latin typeface="Foco" pitchFamily="-65"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txBox="1">
            <a:spLocks/>
          </p:cNvSpPr>
          <p:nvPr/>
        </p:nvSpPr>
        <p:spPr bwMode="auto">
          <a:xfrm>
            <a:off x="304800" y="2708920"/>
            <a:ext cx="8371656" cy="1659111"/>
          </a:xfrm>
          <a:prstGeom prst="rect">
            <a:avLst/>
          </a:prstGeom>
          <a:noFill/>
          <a:ln w="9525">
            <a:noFill/>
            <a:miter lim="800000"/>
            <a:headEnd/>
            <a:tailEnd/>
          </a:ln>
        </p:spPr>
        <p:txBody>
          <a:bodyPr/>
          <a:lstStyle/>
          <a:p>
            <a:r>
              <a:rPr lang="en-US" sz="2100" dirty="0" smtClean="0">
                <a:solidFill>
                  <a:srgbClr val="00743A"/>
                </a:solidFill>
                <a:latin typeface="Foco" pitchFamily="-65" charset="0"/>
              </a:rPr>
              <a:t>To deliver </a:t>
            </a:r>
            <a:r>
              <a:rPr lang="en-US" sz="2100" b="1" dirty="0" smtClean="0">
                <a:solidFill>
                  <a:srgbClr val="00743A"/>
                </a:solidFill>
                <a:latin typeface="Foco" pitchFamily="-65" charset="0"/>
              </a:rPr>
              <a:t>Extraordinary User Experience </a:t>
            </a:r>
            <a:r>
              <a:rPr lang="en-US" sz="2100" dirty="0" smtClean="0">
                <a:solidFill>
                  <a:srgbClr val="00743A"/>
                </a:solidFill>
                <a:latin typeface="Foco" pitchFamily="-65" charset="0"/>
              </a:rPr>
              <a:t>by providing </a:t>
            </a:r>
            <a:r>
              <a:rPr lang="en-GB" sz="2100" dirty="0" smtClean="0">
                <a:solidFill>
                  <a:srgbClr val="00743A"/>
                </a:solidFill>
                <a:latin typeface="Foco" pitchFamily="-65" charset="0"/>
              </a:rPr>
              <a:t>highly </a:t>
            </a:r>
            <a:r>
              <a:rPr lang="en-GB" sz="2100" b="1" dirty="0" smtClean="0">
                <a:solidFill>
                  <a:srgbClr val="00743A"/>
                </a:solidFill>
                <a:latin typeface="Foco" pitchFamily="-65" charset="0"/>
              </a:rPr>
              <a:t>collaborative</a:t>
            </a:r>
            <a:r>
              <a:rPr lang="en-GB" sz="2100" dirty="0" smtClean="0">
                <a:solidFill>
                  <a:srgbClr val="00743A"/>
                </a:solidFill>
                <a:latin typeface="Foco" pitchFamily="-65" charset="0"/>
              </a:rPr>
              <a:t> and </a:t>
            </a:r>
            <a:r>
              <a:rPr lang="en-GB" sz="2100" b="1" dirty="0" smtClean="0">
                <a:solidFill>
                  <a:srgbClr val="00743A"/>
                </a:solidFill>
                <a:latin typeface="Foco" pitchFamily="-65" charset="0"/>
              </a:rPr>
              <a:t>compliant</a:t>
            </a:r>
            <a:r>
              <a:rPr lang="en-GB" sz="2100" dirty="0" smtClean="0">
                <a:solidFill>
                  <a:srgbClr val="00743A"/>
                </a:solidFill>
                <a:latin typeface="Foco" pitchFamily="-65" charset="0"/>
              </a:rPr>
              <a:t> solutions, working with your </a:t>
            </a:r>
            <a:r>
              <a:rPr lang="en-GB" sz="2100" b="1" dirty="0" smtClean="0">
                <a:solidFill>
                  <a:srgbClr val="00743A"/>
                </a:solidFill>
                <a:latin typeface="Foco" pitchFamily="-65" charset="0"/>
              </a:rPr>
              <a:t>customers </a:t>
            </a:r>
            <a:r>
              <a:rPr lang="en-GB" sz="2100" dirty="0" smtClean="0">
                <a:solidFill>
                  <a:srgbClr val="00743A"/>
                </a:solidFill>
                <a:latin typeface="Foco" pitchFamily="-65" charset="0"/>
              </a:rPr>
              <a:t>and their </a:t>
            </a:r>
            <a:r>
              <a:rPr lang="en-GB" sz="2100" b="1" dirty="0" smtClean="0">
                <a:solidFill>
                  <a:srgbClr val="00743A"/>
                </a:solidFill>
                <a:latin typeface="Foco" pitchFamily="-65" charset="0"/>
              </a:rPr>
              <a:t>data</a:t>
            </a:r>
            <a:r>
              <a:rPr lang="en-GB" sz="2100" dirty="0" smtClean="0">
                <a:solidFill>
                  <a:srgbClr val="00743A"/>
                </a:solidFill>
                <a:latin typeface="Foco" pitchFamily="-65" charset="0"/>
              </a:rPr>
              <a:t> through intelligent use of </a:t>
            </a:r>
            <a:r>
              <a:rPr lang="en-GB" sz="2100" b="1" dirty="0" smtClean="0">
                <a:solidFill>
                  <a:srgbClr val="00743A"/>
                </a:solidFill>
                <a:latin typeface="Foco" pitchFamily="-65" charset="0"/>
              </a:rPr>
              <a:t>Sage Connected Services</a:t>
            </a:r>
            <a:r>
              <a:rPr lang="en-GB" sz="2100" dirty="0" smtClean="0">
                <a:solidFill>
                  <a:srgbClr val="00743A"/>
                </a:solidFill>
                <a:latin typeface="Foco" pitchFamily="-65" charset="0"/>
              </a:rPr>
              <a:t>, </a:t>
            </a:r>
            <a:r>
              <a:rPr lang="en-GB" sz="2100" b="1" dirty="0" smtClean="0">
                <a:solidFill>
                  <a:srgbClr val="00743A"/>
                </a:solidFill>
                <a:latin typeface="Foco" pitchFamily="-65" charset="0"/>
              </a:rPr>
              <a:t>Platforms</a:t>
            </a:r>
            <a:r>
              <a:rPr lang="en-GB" sz="2100" dirty="0" smtClean="0">
                <a:solidFill>
                  <a:srgbClr val="00743A"/>
                </a:solidFill>
                <a:latin typeface="Foco" pitchFamily="-65" charset="0"/>
              </a:rPr>
              <a:t>, </a:t>
            </a:r>
            <a:r>
              <a:rPr lang="en-GB" sz="2100" b="1" dirty="0" smtClean="0">
                <a:solidFill>
                  <a:srgbClr val="00743A"/>
                </a:solidFill>
                <a:latin typeface="Foco" pitchFamily="-65" charset="0"/>
              </a:rPr>
              <a:t>Products and Government integration.</a:t>
            </a:r>
          </a:p>
          <a:p>
            <a:endParaRPr lang="en-US" sz="2100" b="1" dirty="0" smtClean="0">
              <a:solidFill>
                <a:srgbClr val="00743A"/>
              </a:solidFill>
              <a:latin typeface="Foco" pitchFamily="-65" charset="0"/>
            </a:endParaRPr>
          </a:p>
        </p:txBody>
      </p:sp>
      <p:sp>
        <p:nvSpPr>
          <p:cNvPr id="89091" name="Title 1"/>
          <p:cNvSpPr txBox="1">
            <a:spLocks/>
          </p:cNvSpPr>
          <p:nvPr/>
        </p:nvSpPr>
        <p:spPr bwMode="auto">
          <a:xfrm>
            <a:off x="304800" y="4797152"/>
            <a:ext cx="5562600" cy="2895600"/>
          </a:xfrm>
          <a:prstGeom prst="rect">
            <a:avLst/>
          </a:prstGeom>
          <a:noFill/>
          <a:ln w="9525">
            <a:noFill/>
            <a:miter lim="800000"/>
            <a:headEnd/>
            <a:tailEnd/>
          </a:ln>
        </p:spPr>
        <p:txBody>
          <a:bodyPr/>
          <a:lstStyle/>
          <a:p>
            <a:endParaRPr lang="en-US" sz="1600" dirty="0">
              <a:solidFill>
                <a:srgbClr val="00743A"/>
              </a:solidFill>
              <a:latin typeface="Foco" pitchFamily="-65" charset="0"/>
            </a:endParaRPr>
          </a:p>
        </p:txBody>
      </p:sp>
      <p:sp>
        <p:nvSpPr>
          <p:cNvPr id="89092" name="Title 1"/>
          <p:cNvSpPr txBox="1">
            <a:spLocks/>
          </p:cNvSpPr>
          <p:nvPr/>
        </p:nvSpPr>
        <p:spPr bwMode="auto">
          <a:xfrm>
            <a:off x="0" y="1501775"/>
            <a:ext cx="9525000" cy="1470025"/>
          </a:xfrm>
          <a:prstGeom prst="rect">
            <a:avLst/>
          </a:prstGeom>
          <a:noFill/>
          <a:ln w="9525">
            <a:noFill/>
            <a:miter lim="800000"/>
            <a:headEnd/>
            <a:tailEnd/>
          </a:ln>
        </p:spPr>
        <p:txBody>
          <a:bodyPr/>
          <a:lstStyle/>
          <a:p>
            <a:r>
              <a:rPr lang="en-US" sz="7200" dirty="0" smtClean="0">
                <a:solidFill>
                  <a:srgbClr val="00743A"/>
                </a:solidFill>
                <a:latin typeface="Foco" pitchFamily="-65" charset="0"/>
              </a:rPr>
              <a:t>Vision for Accountants</a:t>
            </a:r>
            <a:endParaRPr lang="en-US" sz="7200" dirty="0">
              <a:solidFill>
                <a:srgbClr val="00743A"/>
              </a:solidFill>
              <a:latin typeface="Foco" pitchFamily="-65"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3275856" y="306288"/>
            <a:ext cx="2376264" cy="739775"/>
          </a:xfrm>
          <a:prstGeom prst="rect">
            <a:avLst/>
          </a:prstGeom>
          <a:noFill/>
          <a:ln w="9525">
            <a:noFill/>
            <a:miter lim="800000"/>
            <a:headEnd/>
            <a:tailEnd/>
          </a:ln>
        </p:spPr>
        <p:txBody>
          <a:bodyPr/>
          <a:lstStyle/>
          <a:p>
            <a:r>
              <a:rPr lang="en-US" sz="3200" dirty="0" smtClean="0">
                <a:solidFill>
                  <a:srgbClr val="00743A"/>
                </a:solidFill>
                <a:latin typeface="Foco" pitchFamily="-65" charset="0"/>
              </a:rPr>
              <a:t>The Vision</a:t>
            </a:r>
            <a:endParaRPr lang="en-US" sz="3200" dirty="0">
              <a:solidFill>
                <a:srgbClr val="00743A"/>
              </a:solidFill>
              <a:latin typeface="Foco" pitchFamily="-65" charset="0"/>
            </a:endParaRPr>
          </a:p>
        </p:txBody>
      </p:sp>
      <p:sp>
        <p:nvSpPr>
          <p:cNvPr id="5" name="Slide Number Placeholder 3"/>
          <p:cNvSpPr>
            <a:spLocks noGrp="1"/>
          </p:cNvSpPr>
          <p:nvPr>
            <p:ph type="sldNum" sz="quarter" idx="10"/>
          </p:nvPr>
        </p:nvSpPr>
        <p:spPr>
          <a:xfrm>
            <a:off x="3829534" y="6593135"/>
            <a:ext cx="349250" cy="207963"/>
          </a:xfrm>
          <a:noFill/>
        </p:spPr>
        <p:txBody>
          <a:bodyPr/>
          <a:lstStyle/>
          <a:p>
            <a:fld id="{B9C8634B-99D9-4947-8817-04AB5025C2E7}" type="slidenum">
              <a:rPr lang="en-GB"/>
              <a:pPr/>
              <a:t>3</a:t>
            </a:fld>
            <a:endParaRPr lang="en-GB"/>
          </a:p>
        </p:txBody>
      </p:sp>
      <p:grpSp>
        <p:nvGrpSpPr>
          <p:cNvPr id="2" name="Group 71"/>
          <p:cNvGrpSpPr/>
          <p:nvPr/>
        </p:nvGrpSpPr>
        <p:grpSpPr>
          <a:xfrm>
            <a:off x="2483768" y="1046063"/>
            <a:ext cx="3260130" cy="5632589"/>
            <a:chOff x="2391990" y="1046063"/>
            <a:chExt cx="3260130" cy="5632589"/>
          </a:xfrm>
        </p:grpSpPr>
        <p:sp>
          <p:nvSpPr>
            <p:cNvPr id="57" name="Rounded Rectangle 56"/>
            <p:cNvSpPr/>
            <p:nvPr/>
          </p:nvSpPr>
          <p:spPr>
            <a:xfrm>
              <a:off x="2391990" y="1046063"/>
              <a:ext cx="3260130" cy="484857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pic>
          <p:nvPicPr>
            <p:cNvPr id="41" name="Picture 125"/>
            <p:cNvPicPr preferRelativeResize="0">
              <a:picLocks noChangeAspect="1" noChangeArrowheads="1"/>
            </p:cNvPicPr>
            <p:nvPr/>
          </p:nvPicPr>
          <p:blipFill>
            <a:blip r:embed="rId3" cstate="print"/>
            <a:srcRect/>
            <a:stretch>
              <a:fillRect/>
            </a:stretch>
          </p:blipFill>
          <p:spPr bwMode="auto">
            <a:xfrm>
              <a:off x="3404815" y="5119935"/>
              <a:ext cx="519112" cy="647700"/>
            </a:xfrm>
            <a:prstGeom prst="rect">
              <a:avLst/>
            </a:prstGeom>
            <a:solidFill>
              <a:schemeClr val="hlink"/>
            </a:solidFill>
            <a:ln w="9525">
              <a:noFill/>
              <a:miter lim="800000"/>
              <a:headEnd/>
              <a:tailEnd/>
            </a:ln>
          </p:spPr>
        </p:pic>
        <p:pic>
          <p:nvPicPr>
            <p:cNvPr id="45" name="Picture 157"/>
            <p:cNvPicPr>
              <a:picLocks noChangeAspect="1" noChangeArrowheads="1"/>
            </p:cNvPicPr>
            <p:nvPr/>
          </p:nvPicPr>
          <p:blipFill>
            <a:blip r:embed="rId4" cstate="print"/>
            <a:srcRect/>
            <a:stretch>
              <a:fillRect/>
            </a:stretch>
          </p:blipFill>
          <p:spPr bwMode="auto">
            <a:xfrm>
              <a:off x="4139951" y="5181136"/>
              <a:ext cx="515144" cy="545447"/>
            </a:xfrm>
            <a:prstGeom prst="rect">
              <a:avLst/>
            </a:prstGeom>
            <a:noFill/>
            <a:ln w="9525">
              <a:noFill/>
              <a:miter lim="800000"/>
              <a:headEnd/>
              <a:tailEnd/>
            </a:ln>
          </p:spPr>
        </p:pic>
        <p:sp>
          <p:nvSpPr>
            <p:cNvPr id="48" name="Text Box 132"/>
            <p:cNvSpPr txBox="1">
              <a:spLocks noChangeArrowheads="1"/>
            </p:cNvSpPr>
            <p:nvPr/>
          </p:nvSpPr>
          <p:spPr bwMode="auto">
            <a:xfrm>
              <a:off x="3659633" y="6309320"/>
              <a:ext cx="889987" cy="369332"/>
            </a:xfrm>
            <a:prstGeom prst="rect">
              <a:avLst/>
            </a:prstGeom>
            <a:noFill/>
            <a:ln w="9525">
              <a:noFill/>
              <a:miter lim="800000"/>
              <a:headEnd/>
              <a:tailEnd/>
            </a:ln>
          </p:spPr>
          <p:txBody>
            <a:bodyPr wrap="none">
              <a:spAutoFit/>
            </a:bodyPr>
            <a:lstStyle/>
            <a:p>
              <a:r>
                <a:rPr lang="en-GB" sz="1800" dirty="0" smtClean="0"/>
                <a:t>Clients</a:t>
              </a:r>
              <a:endParaRPr lang="en-GB" sz="1800" dirty="0"/>
            </a:p>
          </p:txBody>
        </p:sp>
        <p:pic>
          <p:nvPicPr>
            <p:cNvPr id="49" name="Picture 147"/>
            <p:cNvPicPr>
              <a:picLocks noChangeAspect="1" noChangeArrowheads="1"/>
            </p:cNvPicPr>
            <p:nvPr/>
          </p:nvPicPr>
          <p:blipFill>
            <a:blip r:embed="rId5" cstate="print"/>
            <a:srcRect/>
            <a:stretch>
              <a:fillRect/>
            </a:stretch>
          </p:blipFill>
          <p:spPr bwMode="auto">
            <a:xfrm>
              <a:off x="3830535" y="5949280"/>
              <a:ext cx="348249" cy="435011"/>
            </a:xfrm>
            <a:prstGeom prst="rect">
              <a:avLst/>
            </a:prstGeom>
            <a:noFill/>
            <a:ln w="9525">
              <a:noFill/>
              <a:miter lim="800000"/>
              <a:headEnd/>
              <a:tailEnd/>
            </a:ln>
          </p:spPr>
        </p:pic>
        <p:pic>
          <p:nvPicPr>
            <p:cNvPr id="1029" name="Picture 5"/>
            <p:cNvPicPr>
              <a:picLocks noChangeAspect="1" noChangeArrowheads="1"/>
            </p:cNvPicPr>
            <p:nvPr/>
          </p:nvPicPr>
          <p:blipFill>
            <a:blip r:embed="rId6"/>
            <a:srcRect/>
            <a:stretch>
              <a:fillRect/>
            </a:stretch>
          </p:blipFill>
          <p:spPr bwMode="auto">
            <a:xfrm>
              <a:off x="2483767" y="3293642"/>
              <a:ext cx="3007281" cy="1784869"/>
            </a:xfrm>
            <a:prstGeom prst="rect">
              <a:avLst/>
            </a:prstGeom>
            <a:noFill/>
            <a:ln w="9525">
              <a:noFill/>
              <a:miter lim="800000"/>
              <a:headEnd/>
              <a:tailEnd/>
            </a:ln>
          </p:spPr>
        </p:pic>
        <p:pic>
          <p:nvPicPr>
            <p:cNvPr id="1030" name="Picture 6"/>
            <p:cNvPicPr>
              <a:picLocks noChangeAspect="1" noChangeArrowheads="1"/>
            </p:cNvPicPr>
            <p:nvPr/>
          </p:nvPicPr>
          <p:blipFill>
            <a:blip r:embed="rId7"/>
            <a:srcRect/>
            <a:stretch>
              <a:fillRect/>
            </a:stretch>
          </p:blipFill>
          <p:spPr bwMode="auto">
            <a:xfrm>
              <a:off x="2483767" y="1550119"/>
              <a:ext cx="2946607" cy="1753591"/>
            </a:xfrm>
            <a:prstGeom prst="rect">
              <a:avLst/>
            </a:prstGeom>
            <a:noFill/>
            <a:ln w="9525">
              <a:noFill/>
              <a:miter lim="800000"/>
              <a:headEnd/>
              <a:tailEnd/>
            </a:ln>
          </p:spPr>
        </p:pic>
        <p:sp>
          <p:nvSpPr>
            <p:cNvPr id="58" name="Rounded Rectangle 57"/>
            <p:cNvSpPr/>
            <p:nvPr/>
          </p:nvSpPr>
          <p:spPr>
            <a:xfrm>
              <a:off x="2627783" y="1189857"/>
              <a:ext cx="2791257" cy="28825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Collaboration</a:t>
              </a:r>
              <a:endParaRPr lang="en-GB" dirty="0"/>
            </a:p>
          </p:txBody>
        </p:sp>
      </p:grpSp>
      <p:grpSp>
        <p:nvGrpSpPr>
          <p:cNvPr id="3" name="Group 70"/>
          <p:cNvGrpSpPr/>
          <p:nvPr/>
        </p:nvGrpSpPr>
        <p:grpSpPr>
          <a:xfrm>
            <a:off x="2483767" y="1852548"/>
            <a:ext cx="3168352" cy="4539123"/>
            <a:chOff x="5868143" y="2132856"/>
            <a:chExt cx="3168352" cy="4539123"/>
          </a:xfrm>
        </p:grpSpPr>
        <p:sp>
          <p:nvSpPr>
            <p:cNvPr id="60" name="Rounded Rectangle 59"/>
            <p:cNvSpPr/>
            <p:nvPr/>
          </p:nvSpPr>
          <p:spPr>
            <a:xfrm>
              <a:off x="5868143" y="2132856"/>
              <a:ext cx="3168352" cy="30482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pic>
          <p:nvPicPr>
            <p:cNvPr id="1031" name="Picture 7"/>
            <p:cNvPicPr>
              <a:picLocks noChangeAspect="1" noChangeArrowheads="1"/>
            </p:cNvPicPr>
            <p:nvPr/>
          </p:nvPicPr>
          <p:blipFill>
            <a:blip r:embed="rId8"/>
            <a:srcRect/>
            <a:stretch>
              <a:fillRect/>
            </a:stretch>
          </p:blipFill>
          <p:spPr bwMode="auto">
            <a:xfrm>
              <a:off x="6012159" y="2855564"/>
              <a:ext cx="2844084" cy="1657821"/>
            </a:xfrm>
            <a:prstGeom prst="rect">
              <a:avLst/>
            </a:prstGeom>
            <a:noFill/>
            <a:ln w="9525">
              <a:noFill/>
              <a:miter lim="800000"/>
              <a:headEnd/>
              <a:tailEnd/>
            </a:ln>
          </p:spPr>
        </p:pic>
        <p:sp>
          <p:nvSpPr>
            <p:cNvPr id="43" name="Text Box 131"/>
            <p:cNvSpPr txBox="1">
              <a:spLocks noChangeArrowheads="1"/>
            </p:cNvSpPr>
            <p:nvPr/>
          </p:nvSpPr>
          <p:spPr bwMode="auto">
            <a:xfrm>
              <a:off x="6876256" y="6302647"/>
              <a:ext cx="1454244" cy="369332"/>
            </a:xfrm>
            <a:prstGeom prst="rect">
              <a:avLst/>
            </a:prstGeom>
            <a:noFill/>
            <a:ln w="9525">
              <a:noFill/>
              <a:miter lim="800000"/>
              <a:headEnd/>
              <a:tailEnd/>
            </a:ln>
          </p:spPr>
          <p:txBody>
            <a:bodyPr wrap="none">
              <a:spAutoFit/>
            </a:bodyPr>
            <a:lstStyle/>
            <a:p>
              <a:r>
                <a:rPr lang="en-GB" sz="1800" dirty="0" smtClean="0"/>
                <a:t>Accountants</a:t>
              </a:r>
              <a:endParaRPr lang="en-GB" sz="1800" dirty="0"/>
            </a:p>
          </p:txBody>
        </p:sp>
        <p:pic>
          <p:nvPicPr>
            <p:cNvPr id="44" name="Picture 148"/>
            <p:cNvPicPr>
              <a:picLocks noChangeAspect="1" noChangeArrowheads="1"/>
            </p:cNvPicPr>
            <p:nvPr/>
          </p:nvPicPr>
          <p:blipFill>
            <a:blip r:embed="rId9" cstate="print"/>
            <a:srcRect/>
            <a:stretch>
              <a:fillRect/>
            </a:stretch>
          </p:blipFill>
          <p:spPr bwMode="auto">
            <a:xfrm>
              <a:off x="7164288" y="5767635"/>
              <a:ext cx="577339" cy="624036"/>
            </a:xfrm>
            <a:prstGeom prst="rect">
              <a:avLst/>
            </a:prstGeom>
            <a:noFill/>
            <a:ln w="9525">
              <a:noFill/>
              <a:miter lim="800000"/>
              <a:headEnd/>
              <a:tailEnd/>
            </a:ln>
          </p:spPr>
        </p:pic>
        <p:sp>
          <p:nvSpPr>
            <p:cNvPr id="69" name="Rounded Rectangle 68"/>
            <p:cNvSpPr/>
            <p:nvPr/>
          </p:nvSpPr>
          <p:spPr>
            <a:xfrm>
              <a:off x="6012160" y="2348086"/>
              <a:ext cx="2791257" cy="28825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Practice Solutions</a:t>
              </a:r>
              <a:endParaRPr lang="en-GB" dirty="0"/>
            </a:p>
          </p:txBody>
        </p:sp>
      </p:grpSp>
      <p:grpSp>
        <p:nvGrpSpPr>
          <p:cNvPr id="6" name="Group 72"/>
          <p:cNvGrpSpPr/>
          <p:nvPr/>
        </p:nvGrpSpPr>
        <p:grpSpPr>
          <a:xfrm>
            <a:off x="3000537" y="1852548"/>
            <a:ext cx="2356494" cy="4468367"/>
            <a:chOff x="35496" y="2285256"/>
            <a:chExt cx="2356494" cy="4468367"/>
          </a:xfrm>
        </p:grpSpPr>
        <p:sp>
          <p:nvSpPr>
            <p:cNvPr id="67" name="Rounded Rectangle 66"/>
            <p:cNvSpPr/>
            <p:nvPr/>
          </p:nvSpPr>
          <p:spPr>
            <a:xfrm>
              <a:off x="35496" y="2285256"/>
              <a:ext cx="2232248" cy="30482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pic>
          <p:nvPicPr>
            <p:cNvPr id="38" name="Picture 141"/>
            <p:cNvPicPr>
              <a:picLocks noChangeAspect="1" noChangeArrowheads="1"/>
            </p:cNvPicPr>
            <p:nvPr/>
          </p:nvPicPr>
          <p:blipFill>
            <a:blip r:embed="rId10" cstate="print"/>
            <a:srcRect/>
            <a:stretch>
              <a:fillRect/>
            </a:stretch>
          </p:blipFill>
          <p:spPr bwMode="auto">
            <a:xfrm>
              <a:off x="467543" y="2865438"/>
              <a:ext cx="1390650" cy="563562"/>
            </a:xfrm>
            <a:prstGeom prst="roundRect">
              <a:avLst/>
            </a:prstGeom>
            <a:noFill/>
            <a:ln w="9525">
              <a:noFill/>
              <a:miter lim="800000"/>
              <a:headEnd/>
              <a:tailEnd/>
            </a:ln>
            <a:scene3d>
              <a:camera prst="orthographicFront"/>
              <a:lightRig rig="threePt" dir="t"/>
            </a:scene3d>
            <a:sp3d>
              <a:bevelT w="114300"/>
            </a:sp3d>
          </p:spPr>
        </p:pic>
        <p:pic>
          <p:nvPicPr>
            <p:cNvPr id="39" name="Picture 142"/>
            <p:cNvPicPr>
              <a:picLocks noChangeAspect="1" noChangeArrowheads="1"/>
            </p:cNvPicPr>
            <p:nvPr/>
          </p:nvPicPr>
          <p:blipFill>
            <a:blip r:embed="rId11" cstate="print"/>
            <a:srcRect/>
            <a:stretch>
              <a:fillRect/>
            </a:stretch>
          </p:blipFill>
          <p:spPr bwMode="auto">
            <a:xfrm>
              <a:off x="467543" y="3589511"/>
              <a:ext cx="1389062" cy="1063625"/>
            </a:xfrm>
            <a:prstGeom prst="roundRect">
              <a:avLst/>
            </a:prstGeom>
            <a:noFill/>
            <a:ln w="9525">
              <a:noFill/>
              <a:miter lim="800000"/>
              <a:headEnd/>
              <a:tailEnd/>
            </a:ln>
            <a:scene3d>
              <a:camera prst="orthographicFront"/>
              <a:lightRig rig="threePt" dir="t"/>
            </a:scene3d>
            <a:sp3d>
              <a:bevelT w="114300"/>
            </a:sp3d>
          </p:spPr>
        </p:pic>
        <p:pic>
          <p:nvPicPr>
            <p:cNvPr id="62" name="Picture 188"/>
            <p:cNvPicPr>
              <a:picLocks noChangeAspect="1" noChangeArrowheads="1"/>
            </p:cNvPicPr>
            <p:nvPr/>
          </p:nvPicPr>
          <p:blipFill>
            <a:blip r:embed="rId12" cstate="print"/>
            <a:srcRect/>
            <a:stretch>
              <a:fillRect/>
            </a:stretch>
          </p:blipFill>
          <p:spPr bwMode="auto">
            <a:xfrm>
              <a:off x="467544" y="4818611"/>
              <a:ext cx="1407113" cy="482597"/>
            </a:xfrm>
            <a:prstGeom prst="rect">
              <a:avLst/>
            </a:prstGeom>
            <a:noFill/>
            <a:ln w="9525">
              <a:noFill/>
              <a:miter lim="800000"/>
              <a:headEnd/>
              <a:tailEnd/>
            </a:ln>
          </p:spPr>
        </p:pic>
        <p:sp>
          <p:nvSpPr>
            <p:cNvPr id="68" name="Rounded Rectangle 67"/>
            <p:cNvSpPr/>
            <p:nvPr/>
          </p:nvSpPr>
          <p:spPr>
            <a:xfrm>
              <a:off x="107503" y="2492213"/>
              <a:ext cx="2088234" cy="28825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Connected Services</a:t>
              </a:r>
              <a:endParaRPr lang="en-GB" dirty="0"/>
            </a:p>
          </p:txBody>
        </p:sp>
        <p:pic>
          <p:nvPicPr>
            <p:cNvPr id="1032" name="Picture 8"/>
            <p:cNvPicPr>
              <a:picLocks noChangeAspect="1" noChangeArrowheads="1"/>
            </p:cNvPicPr>
            <p:nvPr/>
          </p:nvPicPr>
          <p:blipFill>
            <a:blip r:embed="rId13"/>
            <a:srcRect/>
            <a:stretch>
              <a:fillRect/>
            </a:stretch>
          </p:blipFill>
          <p:spPr bwMode="auto">
            <a:xfrm>
              <a:off x="767134" y="5717541"/>
              <a:ext cx="923925" cy="666750"/>
            </a:xfrm>
            <a:prstGeom prst="rect">
              <a:avLst/>
            </a:prstGeom>
            <a:noFill/>
            <a:ln w="9525">
              <a:noFill/>
              <a:miter lim="800000"/>
              <a:headEnd/>
              <a:tailEnd/>
            </a:ln>
          </p:spPr>
        </p:pic>
        <p:sp>
          <p:nvSpPr>
            <p:cNvPr id="70" name="Text Box 132"/>
            <p:cNvSpPr txBox="1">
              <a:spLocks noChangeArrowheads="1"/>
            </p:cNvSpPr>
            <p:nvPr/>
          </p:nvSpPr>
          <p:spPr bwMode="auto">
            <a:xfrm>
              <a:off x="309369" y="6384291"/>
              <a:ext cx="2082621" cy="369332"/>
            </a:xfrm>
            <a:prstGeom prst="rect">
              <a:avLst/>
            </a:prstGeom>
            <a:noFill/>
            <a:ln w="9525">
              <a:noFill/>
              <a:miter lim="800000"/>
              <a:headEnd/>
              <a:tailEnd/>
            </a:ln>
          </p:spPr>
          <p:txBody>
            <a:bodyPr wrap="none">
              <a:spAutoFit/>
            </a:bodyPr>
            <a:lstStyle/>
            <a:p>
              <a:r>
                <a:rPr lang="en-GB" sz="1800" dirty="0" smtClean="0"/>
                <a:t>Suppliers/Partners</a:t>
              </a:r>
              <a:endParaRPr lang="en-GB" sz="1800" dirty="0"/>
            </a:p>
          </p:txBody>
        </p:sp>
      </p:grpSp>
      <p:pic>
        <p:nvPicPr>
          <p:cNvPr id="40" name="Picture 181"/>
          <p:cNvPicPr>
            <a:picLocks noChangeAspect="1" noChangeArrowheads="1"/>
          </p:cNvPicPr>
          <p:nvPr/>
        </p:nvPicPr>
        <p:blipFill>
          <a:blip r:embed="rId14" cstate="print"/>
          <a:srcRect/>
          <a:stretch>
            <a:fillRect/>
          </a:stretch>
        </p:blipFill>
        <p:spPr bwMode="auto">
          <a:xfrm>
            <a:off x="2123727" y="3241834"/>
            <a:ext cx="419358" cy="403190"/>
          </a:xfrm>
          <a:prstGeom prst="rect">
            <a:avLst/>
          </a:prstGeom>
          <a:noFill/>
          <a:ln w="9525">
            <a:noFill/>
            <a:miter lim="800000"/>
            <a:headEnd/>
            <a:tailEnd/>
          </a:ln>
          <a:scene3d>
            <a:camera prst="orthographicFront"/>
            <a:lightRig rig="threePt" dir="t"/>
          </a:scene3d>
          <a:sp3d>
            <a:bevelT w="0" h="0"/>
          </a:sp3d>
        </p:spPr>
      </p:pic>
      <p:pic>
        <p:nvPicPr>
          <p:cNvPr id="65" name="Picture 181"/>
          <p:cNvPicPr>
            <a:picLocks noChangeAspect="1" noChangeArrowheads="1"/>
          </p:cNvPicPr>
          <p:nvPr/>
        </p:nvPicPr>
        <p:blipFill>
          <a:blip r:embed="rId14" cstate="print"/>
          <a:srcRect/>
          <a:stretch>
            <a:fillRect/>
          </a:stretch>
        </p:blipFill>
        <p:spPr bwMode="auto">
          <a:xfrm>
            <a:off x="5580111" y="3303710"/>
            <a:ext cx="419358" cy="403190"/>
          </a:xfrm>
          <a:prstGeom prst="rect">
            <a:avLst/>
          </a:prstGeom>
          <a:noFill/>
          <a:ln w="9525">
            <a:noFill/>
            <a:miter lim="800000"/>
            <a:headEnd/>
            <a:tailEnd/>
          </a:ln>
          <a:scene3d>
            <a:camera prst="orthographicFront"/>
            <a:lightRig rig="threePt" dir="t"/>
          </a:scene3d>
          <a:sp3d>
            <a:bevelT w="0" h="0"/>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0.12604 -0.00209 L 0.37604 -0.00209 " pathEditMode="relative" rAng="0" ptsTypes="AA">
                                      <p:cBhvr>
                                        <p:cTn id="10" dur="2000" fill="hold"/>
                                        <p:tgtEl>
                                          <p:spTgt spid="3"/>
                                        </p:tgtEl>
                                        <p:attrNameLst>
                                          <p:attrName>ppt_x</p:attrName>
                                          <p:attrName>ppt_y</p:attrName>
                                        </p:attrNameLst>
                                      </p:cBhvr>
                                      <p:rCtr x="125" y="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5" presetClass="path" presetSubtype="0" accel="50000" decel="50000" fill="hold" nodeType="clickEffect">
                                  <p:stCondLst>
                                    <p:cond delay="0"/>
                                  </p:stCondLst>
                                  <p:childTnLst>
                                    <p:animMotion origin="layout" path="M -4.44444E-6 3.33333E-6 L -0.31927 3.33333E-6 " pathEditMode="relative" rAng="0" ptsTypes="AA">
                                      <p:cBhvr>
                                        <p:cTn id="18" dur="2000" fill="hold"/>
                                        <p:tgtEl>
                                          <p:spTgt spid="6"/>
                                        </p:tgtEl>
                                        <p:attrNameLst>
                                          <p:attrName>ppt_x</p:attrName>
                                          <p:attrName>ppt_y</p:attrName>
                                        </p:attrNameLst>
                                      </p:cBhvr>
                                      <p:rCtr x="-160" y="0"/>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s24.jpg                                                        002425B7Mac HD                         C46763D2:"/>
          <p:cNvPicPr>
            <a:picLocks noChangeAspect="1" noChangeArrowheads="1"/>
          </p:cNvPicPr>
          <p:nvPr/>
        </p:nvPicPr>
        <p:blipFill>
          <a:blip r:embed="rId3"/>
          <a:srcRect/>
          <a:stretch>
            <a:fillRect/>
          </a:stretch>
        </p:blipFill>
        <p:spPr bwMode="auto">
          <a:xfrm>
            <a:off x="609600" y="1517309"/>
            <a:ext cx="6986736" cy="5147016"/>
          </a:xfrm>
          <a:prstGeom prst="rect">
            <a:avLst/>
          </a:prstGeom>
          <a:noFill/>
          <a:ln w="9525">
            <a:noFill/>
            <a:miter lim="800000"/>
            <a:headEnd/>
            <a:tailEnd/>
          </a:ln>
        </p:spPr>
      </p:pic>
      <p:pic>
        <p:nvPicPr>
          <p:cNvPr id="1026" name="Picture 2"/>
          <p:cNvPicPr>
            <a:picLocks noChangeAspect="1" noChangeArrowheads="1"/>
          </p:cNvPicPr>
          <p:nvPr/>
        </p:nvPicPr>
        <p:blipFill>
          <a:blip r:embed="rId4"/>
          <a:srcRect/>
          <a:stretch>
            <a:fillRect/>
          </a:stretch>
        </p:blipFill>
        <p:spPr bwMode="auto">
          <a:xfrm>
            <a:off x="251520" y="1517309"/>
            <a:ext cx="7596336" cy="5340691"/>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Title 1"/>
          <p:cNvSpPr txBox="1">
            <a:spLocks/>
          </p:cNvSpPr>
          <p:nvPr/>
        </p:nvSpPr>
        <p:spPr bwMode="auto">
          <a:xfrm>
            <a:off x="228600" y="2636912"/>
            <a:ext cx="9296400" cy="1470025"/>
          </a:xfrm>
          <a:prstGeom prst="rect">
            <a:avLst/>
          </a:prstGeom>
          <a:noFill/>
          <a:ln w="9525">
            <a:noFill/>
            <a:miter lim="800000"/>
            <a:headEnd/>
            <a:tailEnd/>
          </a:ln>
        </p:spPr>
        <p:txBody>
          <a:bodyPr/>
          <a:lstStyle/>
          <a:p>
            <a:r>
              <a:rPr lang="en-US" sz="4000" dirty="0" smtClean="0">
                <a:solidFill>
                  <a:srgbClr val="00743A"/>
                </a:solidFill>
                <a:latin typeface="Foco" pitchFamily="-65" charset="0"/>
              </a:rPr>
              <a:t>Our Immediate Focus</a:t>
            </a:r>
            <a:endParaRPr lang="en-US" sz="4000" dirty="0">
              <a:solidFill>
                <a:srgbClr val="00743A"/>
              </a:solidFill>
              <a:latin typeface="Foco" pitchFamily="-65"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36" name="Picture 16"/>
          <p:cNvPicPr>
            <a:picLocks noChangeAspect="1" noChangeArrowheads="1"/>
          </p:cNvPicPr>
          <p:nvPr/>
        </p:nvPicPr>
        <p:blipFill>
          <a:blip r:embed="rId3"/>
          <a:srcRect/>
          <a:stretch>
            <a:fillRect/>
          </a:stretch>
        </p:blipFill>
        <p:spPr bwMode="auto">
          <a:xfrm>
            <a:off x="3294200" y="3933056"/>
            <a:ext cx="1333500" cy="2076450"/>
          </a:xfrm>
          <a:prstGeom prst="rect">
            <a:avLst/>
          </a:prstGeom>
          <a:noFill/>
          <a:ln w="9525">
            <a:noFill/>
            <a:miter lim="800000"/>
            <a:headEnd/>
            <a:tailEnd/>
          </a:ln>
        </p:spPr>
      </p:pic>
      <p:pic>
        <p:nvPicPr>
          <p:cNvPr id="5129" name="Picture 9"/>
          <p:cNvPicPr>
            <a:picLocks noChangeAspect="1" noChangeArrowheads="1"/>
          </p:cNvPicPr>
          <p:nvPr/>
        </p:nvPicPr>
        <p:blipFill>
          <a:blip r:embed="rId4"/>
          <a:srcRect/>
          <a:stretch>
            <a:fillRect/>
          </a:stretch>
        </p:blipFill>
        <p:spPr bwMode="auto">
          <a:xfrm rot="1099338">
            <a:off x="6460517" y="1842616"/>
            <a:ext cx="2230178" cy="3172768"/>
          </a:xfrm>
          <a:prstGeom prst="rect">
            <a:avLst/>
          </a:prstGeom>
          <a:noFill/>
          <a:ln w="9525">
            <a:noFill/>
            <a:miter lim="800000"/>
            <a:headEnd/>
            <a:tailEnd/>
          </a:ln>
        </p:spPr>
      </p:pic>
      <p:pic>
        <p:nvPicPr>
          <p:cNvPr id="5122" name="Picture 2" descr="http://www.cch.co.uk/cch09/images/products/Capital-Allowances-200x200.jpg"/>
          <p:cNvPicPr>
            <a:picLocks noChangeAspect="1" noChangeArrowheads="1"/>
          </p:cNvPicPr>
          <p:nvPr/>
        </p:nvPicPr>
        <p:blipFill>
          <a:blip r:embed="rId5"/>
          <a:srcRect/>
          <a:stretch>
            <a:fillRect/>
          </a:stretch>
        </p:blipFill>
        <p:spPr bwMode="auto">
          <a:xfrm rot="20109204">
            <a:off x="4470264" y="2751202"/>
            <a:ext cx="2455977" cy="2455977"/>
          </a:xfrm>
          <a:prstGeom prst="rect">
            <a:avLst/>
          </a:prstGeom>
          <a:noFill/>
        </p:spPr>
      </p:pic>
      <p:pic>
        <p:nvPicPr>
          <p:cNvPr id="5123" name="Picture 3"/>
          <p:cNvPicPr>
            <a:picLocks noChangeAspect="1" noChangeArrowheads="1"/>
          </p:cNvPicPr>
          <p:nvPr/>
        </p:nvPicPr>
        <p:blipFill>
          <a:blip r:embed="rId6"/>
          <a:srcRect/>
          <a:stretch>
            <a:fillRect/>
          </a:stretch>
        </p:blipFill>
        <p:spPr bwMode="auto">
          <a:xfrm>
            <a:off x="6248443" y="852419"/>
            <a:ext cx="2160240" cy="720080"/>
          </a:xfrm>
          <a:prstGeom prst="rect">
            <a:avLst/>
          </a:prstGeom>
          <a:noFill/>
          <a:ln w="9525">
            <a:noFill/>
            <a:miter lim="800000"/>
            <a:headEnd/>
            <a:tailEnd/>
          </a:ln>
        </p:spPr>
      </p:pic>
      <p:pic>
        <p:nvPicPr>
          <p:cNvPr id="5125" name="Picture 5"/>
          <p:cNvPicPr>
            <a:picLocks noChangeAspect="1" noChangeArrowheads="1"/>
          </p:cNvPicPr>
          <p:nvPr/>
        </p:nvPicPr>
        <p:blipFill>
          <a:blip r:embed="rId7"/>
          <a:srcRect/>
          <a:stretch>
            <a:fillRect/>
          </a:stretch>
        </p:blipFill>
        <p:spPr bwMode="auto">
          <a:xfrm>
            <a:off x="6357727" y="5412308"/>
            <a:ext cx="2354002" cy="1029072"/>
          </a:xfrm>
          <a:prstGeom prst="rect">
            <a:avLst/>
          </a:prstGeom>
          <a:noFill/>
          <a:ln w="9525">
            <a:noFill/>
            <a:miter lim="800000"/>
            <a:headEnd/>
            <a:tailEnd/>
          </a:ln>
        </p:spPr>
      </p:pic>
      <p:pic>
        <p:nvPicPr>
          <p:cNvPr id="5126" name="Picture 6"/>
          <p:cNvPicPr>
            <a:picLocks noChangeAspect="1" noChangeArrowheads="1"/>
          </p:cNvPicPr>
          <p:nvPr/>
        </p:nvPicPr>
        <p:blipFill>
          <a:blip r:embed="rId8"/>
          <a:srcRect/>
          <a:stretch>
            <a:fillRect/>
          </a:stretch>
        </p:blipFill>
        <p:spPr bwMode="auto">
          <a:xfrm>
            <a:off x="971600" y="3664446"/>
            <a:ext cx="2009775" cy="628650"/>
          </a:xfrm>
          <a:prstGeom prst="rect">
            <a:avLst/>
          </a:prstGeom>
          <a:noFill/>
          <a:ln w="9525">
            <a:noFill/>
            <a:miter lim="800000"/>
            <a:headEnd/>
            <a:tailEnd/>
          </a:ln>
        </p:spPr>
      </p:pic>
      <p:pic>
        <p:nvPicPr>
          <p:cNvPr id="5127" name="Picture 7"/>
          <p:cNvPicPr>
            <a:picLocks noChangeAspect="1" noChangeArrowheads="1"/>
          </p:cNvPicPr>
          <p:nvPr/>
        </p:nvPicPr>
        <p:blipFill>
          <a:blip r:embed="rId9"/>
          <a:srcRect/>
          <a:stretch>
            <a:fillRect/>
          </a:stretch>
        </p:blipFill>
        <p:spPr bwMode="auto">
          <a:xfrm>
            <a:off x="1997596" y="5431730"/>
            <a:ext cx="1638300" cy="1009650"/>
          </a:xfrm>
          <a:prstGeom prst="rect">
            <a:avLst/>
          </a:prstGeom>
          <a:noFill/>
          <a:ln w="9525">
            <a:noFill/>
            <a:miter lim="800000"/>
            <a:headEnd/>
            <a:tailEnd/>
          </a:ln>
        </p:spPr>
      </p:pic>
      <p:pic>
        <p:nvPicPr>
          <p:cNvPr id="5128" name="Picture 8"/>
          <p:cNvPicPr>
            <a:picLocks noChangeAspect="1" noChangeArrowheads="1"/>
          </p:cNvPicPr>
          <p:nvPr/>
        </p:nvPicPr>
        <p:blipFill>
          <a:blip r:embed="rId10"/>
          <a:srcRect/>
          <a:stretch>
            <a:fillRect/>
          </a:stretch>
        </p:blipFill>
        <p:spPr bwMode="auto">
          <a:xfrm>
            <a:off x="463724" y="4293096"/>
            <a:ext cx="1447800" cy="1447800"/>
          </a:xfrm>
          <a:prstGeom prst="rect">
            <a:avLst/>
          </a:prstGeom>
          <a:noFill/>
          <a:ln w="9525">
            <a:noFill/>
            <a:miter lim="800000"/>
            <a:headEnd/>
            <a:tailEnd/>
          </a:ln>
        </p:spPr>
      </p:pic>
      <p:pic>
        <p:nvPicPr>
          <p:cNvPr id="5130" name="Picture 10"/>
          <p:cNvPicPr>
            <a:picLocks noChangeAspect="1" noChangeArrowheads="1"/>
          </p:cNvPicPr>
          <p:nvPr/>
        </p:nvPicPr>
        <p:blipFill>
          <a:blip r:embed="rId11"/>
          <a:srcRect/>
          <a:stretch>
            <a:fillRect/>
          </a:stretch>
        </p:blipFill>
        <p:spPr bwMode="auto">
          <a:xfrm>
            <a:off x="712925" y="1789956"/>
            <a:ext cx="3714750" cy="428625"/>
          </a:xfrm>
          <a:prstGeom prst="rect">
            <a:avLst/>
          </a:prstGeom>
          <a:noFill/>
          <a:ln w="9525">
            <a:noFill/>
            <a:miter lim="800000"/>
            <a:headEnd/>
            <a:tailEnd/>
          </a:ln>
        </p:spPr>
      </p:pic>
      <p:pic>
        <p:nvPicPr>
          <p:cNvPr id="5132" name="Picture 12"/>
          <p:cNvPicPr>
            <a:picLocks noChangeAspect="1" noChangeArrowheads="1"/>
          </p:cNvPicPr>
          <p:nvPr/>
        </p:nvPicPr>
        <p:blipFill>
          <a:blip r:embed="rId12"/>
          <a:srcRect/>
          <a:stretch>
            <a:fillRect/>
          </a:stretch>
        </p:blipFill>
        <p:spPr bwMode="auto">
          <a:xfrm>
            <a:off x="712925" y="2609850"/>
            <a:ext cx="3914775" cy="819150"/>
          </a:xfrm>
          <a:prstGeom prst="rect">
            <a:avLst/>
          </a:prstGeom>
          <a:noFill/>
          <a:ln w="9525">
            <a:noFill/>
            <a:miter lim="800000"/>
            <a:headEnd/>
            <a:tailEnd/>
          </a:ln>
        </p:spPr>
      </p:pic>
      <p:pic>
        <p:nvPicPr>
          <p:cNvPr id="5133" name="Picture 13"/>
          <p:cNvPicPr>
            <a:picLocks noChangeAspect="1" noChangeArrowheads="1"/>
          </p:cNvPicPr>
          <p:nvPr/>
        </p:nvPicPr>
        <p:blipFill>
          <a:blip r:embed="rId13"/>
          <a:srcRect/>
          <a:stretch>
            <a:fillRect/>
          </a:stretch>
        </p:blipFill>
        <p:spPr bwMode="auto">
          <a:xfrm>
            <a:off x="4627699" y="1444005"/>
            <a:ext cx="1390650" cy="904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Title 1"/>
          <p:cNvSpPr txBox="1">
            <a:spLocks/>
          </p:cNvSpPr>
          <p:nvPr/>
        </p:nvSpPr>
        <p:spPr bwMode="auto">
          <a:xfrm>
            <a:off x="228600" y="2636912"/>
            <a:ext cx="9296400" cy="1470025"/>
          </a:xfrm>
          <a:prstGeom prst="rect">
            <a:avLst/>
          </a:prstGeom>
          <a:noFill/>
          <a:ln w="9525">
            <a:noFill/>
            <a:miter lim="800000"/>
            <a:headEnd/>
            <a:tailEnd/>
          </a:ln>
        </p:spPr>
        <p:txBody>
          <a:bodyPr/>
          <a:lstStyle/>
          <a:p>
            <a:r>
              <a:rPr lang="en-US" sz="4000" dirty="0" smtClean="0">
                <a:solidFill>
                  <a:srgbClr val="00743A"/>
                </a:solidFill>
                <a:latin typeface="Foco" pitchFamily="-65" charset="0"/>
              </a:rPr>
              <a:t>Medium Term Plan (2011)</a:t>
            </a:r>
            <a:endParaRPr lang="en-US" sz="4000" dirty="0">
              <a:solidFill>
                <a:srgbClr val="00743A"/>
              </a:solidFill>
              <a:latin typeface="Foco" pitchFamily="-65"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96218" y="2398871"/>
            <a:ext cx="2015542" cy="2264296"/>
            <a:chOff x="3618235" y="1124744"/>
            <a:chExt cx="1547490" cy="1612950"/>
          </a:xfrm>
        </p:grpSpPr>
        <p:pic>
          <p:nvPicPr>
            <p:cNvPr id="3" name="Picture 26" descr="PracticeSolutions_256x256"/>
            <p:cNvPicPr>
              <a:picLocks noChangeAspect="1" noChangeArrowheads="1"/>
            </p:cNvPicPr>
            <p:nvPr/>
          </p:nvPicPr>
          <p:blipFill>
            <a:blip r:embed="rId3" cstate="print"/>
            <a:srcRect/>
            <a:stretch>
              <a:fillRect/>
            </a:stretch>
          </p:blipFill>
          <p:spPr bwMode="auto">
            <a:xfrm>
              <a:off x="4111178" y="2132856"/>
              <a:ext cx="604838" cy="604838"/>
            </a:xfrm>
            <a:prstGeom prst="rect">
              <a:avLst/>
            </a:prstGeom>
            <a:noFill/>
            <a:ln w="9525">
              <a:noFill/>
              <a:miter lim="800000"/>
              <a:headEnd/>
              <a:tailEnd/>
            </a:ln>
          </p:spPr>
        </p:pic>
        <p:pic>
          <p:nvPicPr>
            <p:cNvPr id="4" name="Picture 38" descr="Taxation_Corporation_256x256"/>
            <p:cNvPicPr>
              <a:picLocks noChangeAspect="1" noChangeArrowheads="1"/>
            </p:cNvPicPr>
            <p:nvPr/>
          </p:nvPicPr>
          <p:blipFill>
            <a:blip r:embed="rId4" cstate="print"/>
            <a:srcRect/>
            <a:stretch>
              <a:fillRect/>
            </a:stretch>
          </p:blipFill>
          <p:spPr bwMode="auto">
            <a:xfrm>
              <a:off x="3995936" y="1124744"/>
              <a:ext cx="593725" cy="593725"/>
            </a:xfrm>
            <a:prstGeom prst="rect">
              <a:avLst/>
            </a:prstGeom>
            <a:noFill/>
            <a:ln w="9525">
              <a:noFill/>
              <a:miter lim="800000"/>
              <a:headEnd/>
              <a:tailEnd/>
            </a:ln>
          </p:spPr>
        </p:pic>
        <p:pic>
          <p:nvPicPr>
            <p:cNvPr id="5" name="Picture 39" descr="Taxation_Trust_256x256"/>
            <p:cNvPicPr>
              <a:picLocks noChangeAspect="1" noChangeArrowheads="1"/>
            </p:cNvPicPr>
            <p:nvPr/>
          </p:nvPicPr>
          <p:blipFill>
            <a:blip r:embed="rId5" cstate="print"/>
            <a:srcRect/>
            <a:stretch>
              <a:fillRect/>
            </a:stretch>
          </p:blipFill>
          <p:spPr bwMode="auto">
            <a:xfrm>
              <a:off x="4572000" y="2132856"/>
              <a:ext cx="593725" cy="593725"/>
            </a:xfrm>
            <a:prstGeom prst="rect">
              <a:avLst/>
            </a:prstGeom>
            <a:noFill/>
            <a:ln w="9525">
              <a:noFill/>
              <a:miter lim="800000"/>
              <a:headEnd/>
              <a:tailEnd/>
            </a:ln>
          </p:spPr>
        </p:pic>
        <p:pic>
          <p:nvPicPr>
            <p:cNvPr id="6" name="Picture 40" descr="Taxation_Business_256x256"/>
            <p:cNvPicPr>
              <a:picLocks noChangeAspect="1" noChangeArrowheads="1"/>
            </p:cNvPicPr>
            <p:nvPr/>
          </p:nvPicPr>
          <p:blipFill>
            <a:blip r:embed="rId6" cstate="print"/>
            <a:srcRect/>
            <a:stretch>
              <a:fillRect/>
            </a:stretch>
          </p:blipFill>
          <p:spPr bwMode="auto">
            <a:xfrm>
              <a:off x="4499992" y="1611139"/>
              <a:ext cx="593725" cy="593725"/>
            </a:xfrm>
            <a:prstGeom prst="rect">
              <a:avLst/>
            </a:prstGeom>
            <a:noFill/>
            <a:ln w="9525">
              <a:noFill/>
              <a:miter lim="800000"/>
              <a:headEnd/>
              <a:tailEnd/>
            </a:ln>
          </p:spPr>
        </p:pic>
        <p:pic>
          <p:nvPicPr>
            <p:cNvPr id="7" name="Picture 41" descr="Taxation_Personal_256x256"/>
            <p:cNvPicPr>
              <a:picLocks noChangeAspect="1" noChangeArrowheads="1"/>
            </p:cNvPicPr>
            <p:nvPr/>
          </p:nvPicPr>
          <p:blipFill>
            <a:blip r:embed="rId7" cstate="print"/>
            <a:srcRect/>
            <a:stretch>
              <a:fillRect/>
            </a:stretch>
          </p:blipFill>
          <p:spPr bwMode="auto">
            <a:xfrm>
              <a:off x="3618235" y="2115195"/>
              <a:ext cx="593725" cy="593725"/>
            </a:xfrm>
            <a:prstGeom prst="rect">
              <a:avLst/>
            </a:prstGeom>
            <a:noFill/>
            <a:ln w="9525">
              <a:noFill/>
              <a:miter lim="800000"/>
              <a:headEnd/>
              <a:tailEnd/>
            </a:ln>
          </p:spPr>
        </p:pic>
        <p:pic>
          <p:nvPicPr>
            <p:cNvPr id="8" name="Picture 57" descr="Taxation_Partnership_256x256"/>
            <p:cNvPicPr>
              <a:picLocks noChangeAspect="1" noChangeArrowheads="1"/>
            </p:cNvPicPr>
            <p:nvPr/>
          </p:nvPicPr>
          <p:blipFill>
            <a:blip r:embed="rId8" cstate="print"/>
            <a:srcRect/>
            <a:stretch>
              <a:fillRect/>
            </a:stretch>
          </p:blipFill>
          <p:spPr bwMode="auto">
            <a:xfrm>
              <a:off x="3618235" y="1611139"/>
              <a:ext cx="593725" cy="593725"/>
            </a:xfrm>
            <a:prstGeom prst="rect">
              <a:avLst/>
            </a:prstGeom>
            <a:noFill/>
            <a:ln w="9525">
              <a:noFill/>
              <a:miter lim="800000"/>
              <a:headEnd/>
              <a:tailEnd/>
            </a:ln>
          </p:spPr>
        </p:pic>
        <p:pic>
          <p:nvPicPr>
            <p:cNvPr id="9" name="Picture 5" descr="AccountsProduction_256x256"/>
            <p:cNvPicPr>
              <a:picLocks noChangeAspect="1" noChangeArrowheads="1"/>
            </p:cNvPicPr>
            <p:nvPr/>
          </p:nvPicPr>
          <p:blipFill>
            <a:blip r:embed="rId9" cstate="print"/>
            <a:srcRect/>
            <a:stretch>
              <a:fillRect/>
            </a:stretch>
          </p:blipFill>
          <p:spPr bwMode="auto">
            <a:xfrm>
              <a:off x="4050282" y="1611138"/>
              <a:ext cx="610245" cy="610245"/>
            </a:xfrm>
            <a:prstGeom prst="rect">
              <a:avLst/>
            </a:prstGeom>
            <a:noFill/>
            <a:ln w="9525">
              <a:noFill/>
              <a:miter lim="800000"/>
              <a:headEnd/>
              <a:tailEnd/>
            </a:ln>
          </p:spPr>
        </p:pic>
      </p:grpSp>
      <p:sp>
        <p:nvSpPr>
          <p:cNvPr id="11" name="TextBox 10"/>
          <p:cNvSpPr txBox="1"/>
          <p:nvPr/>
        </p:nvSpPr>
        <p:spPr>
          <a:xfrm>
            <a:off x="2411760" y="1916832"/>
            <a:ext cx="6288966" cy="3970318"/>
          </a:xfrm>
          <a:prstGeom prst="rect">
            <a:avLst/>
          </a:prstGeom>
          <a:noFill/>
        </p:spPr>
        <p:txBody>
          <a:bodyPr wrap="square" rtlCol="0">
            <a:spAutoFit/>
          </a:bodyPr>
          <a:lstStyle/>
          <a:p>
            <a:r>
              <a:rPr lang="en-GB" dirty="0" smtClean="0"/>
              <a:t>HMRC/Companies House/Accounting Compliance</a:t>
            </a:r>
          </a:p>
          <a:p>
            <a:pPr lvl="1">
              <a:buFont typeface="Arial" pitchFamily="34" charset="0"/>
              <a:buChar char="•"/>
            </a:pPr>
            <a:r>
              <a:rPr lang="en-GB" dirty="0" smtClean="0"/>
              <a:t>Taxation V14.00/14/01</a:t>
            </a:r>
          </a:p>
          <a:p>
            <a:pPr lvl="1">
              <a:buFont typeface="Arial" pitchFamily="34" charset="0"/>
              <a:buChar char="•"/>
            </a:pPr>
            <a:r>
              <a:rPr lang="en-GB" dirty="0" smtClean="0"/>
              <a:t>Accounts Production V12</a:t>
            </a:r>
          </a:p>
          <a:p>
            <a:pPr lvl="1">
              <a:buFont typeface="Arial" pitchFamily="34" charset="0"/>
              <a:buChar char="•"/>
            </a:pPr>
            <a:r>
              <a:rPr lang="en-GB" dirty="0" smtClean="0"/>
              <a:t>Continued focus on </a:t>
            </a:r>
            <a:r>
              <a:rPr lang="en-GB" dirty="0" err="1" smtClean="0"/>
              <a:t>iXBRL</a:t>
            </a:r>
            <a:r>
              <a:rPr lang="en-GB" dirty="0" smtClean="0"/>
              <a:t> </a:t>
            </a:r>
          </a:p>
          <a:p>
            <a:endParaRPr lang="en-GB" dirty="0" smtClean="0"/>
          </a:p>
          <a:p>
            <a:r>
              <a:rPr lang="en-GB" dirty="0" smtClean="0"/>
              <a:t>Workflow for Practice Management</a:t>
            </a:r>
          </a:p>
          <a:p>
            <a:pPr lvl="1">
              <a:buFont typeface="Arial" pitchFamily="34" charset="0"/>
              <a:buChar char="•"/>
            </a:pPr>
            <a:r>
              <a:rPr lang="en-GB" dirty="0" smtClean="0"/>
              <a:t>SPS V2.0</a:t>
            </a:r>
          </a:p>
          <a:p>
            <a:endParaRPr lang="en-GB" dirty="0" smtClean="0"/>
          </a:p>
          <a:p>
            <a:r>
              <a:rPr lang="en-GB" dirty="0" smtClean="0"/>
              <a:t>Significant Usability Enhancements for Accounts Production</a:t>
            </a:r>
          </a:p>
          <a:p>
            <a:pPr lvl="1">
              <a:buFont typeface="Arial" pitchFamily="34" charset="0"/>
              <a:buChar char="•"/>
            </a:pPr>
            <a:r>
              <a:rPr lang="en-GB" dirty="0" smtClean="0"/>
              <a:t>Enhancement of Interactive Financial Statements across all AP products</a:t>
            </a:r>
          </a:p>
          <a:p>
            <a:endParaRPr lang="en-GB" dirty="0" smtClean="0"/>
          </a:p>
          <a:p>
            <a:r>
              <a:rPr lang="en-GB" dirty="0" smtClean="0"/>
              <a:t>Close watching brief on IFRS for SME</a:t>
            </a:r>
          </a:p>
          <a:p>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bloggism.net/wp-content/uploads/2008/12/windowslivewritercollaborationtoolsnomadesk-11e57nomadesk-screen-4.jpg"/>
          <p:cNvPicPr>
            <a:picLocks noChangeAspect="1" noChangeArrowheads="1"/>
          </p:cNvPicPr>
          <p:nvPr/>
        </p:nvPicPr>
        <p:blipFill>
          <a:blip r:embed="rId3"/>
          <a:srcRect/>
          <a:stretch>
            <a:fillRect/>
          </a:stretch>
        </p:blipFill>
        <p:spPr bwMode="auto">
          <a:xfrm>
            <a:off x="-252536" y="2086344"/>
            <a:ext cx="4815802" cy="3608641"/>
          </a:xfrm>
          <a:prstGeom prst="rect">
            <a:avLst/>
          </a:prstGeom>
          <a:noFill/>
        </p:spPr>
      </p:pic>
      <p:sp>
        <p:nvSpPr>
          <p:cNvPr id="12" name="TextBox 11"/>
          <p:cNvSpPr txBox="1"/>
          <p:nvPr/>
        </p:nvSpPr>
        <p:spPr>
          <a:xfrm>
            <a:off x="2339752" y="1556792"/>
            <a:ext cx="4169731" cy="584775"/>
          </a:xfrm>
          <a:prstGeom prst="rect">
            <a:avLst/>
          </a:prstGeom>
          <a:noFill/>
        </p:spPr>
        <p:txBody>
          <a:bodyPr wrap="none" rtlCol="0">
            <a:spAutoFit/>
          </a:bodyPr>
          <a:lstStyle/>
          <a:p>
            <a:r>
              <a:rPr lang="en-GB" sz="3200" dirty="0" smtClean="0">
                <a:solidFill>
                  <a:srgbClr val="00743A"/>
                </a:solidFill>
                <a:latin typeface="Foco" pitchFamily="-65" charset="0"/>
              </a:rPr>
              <a:t>On-Line Collaboration</a:t>
            </a:r>
          </a:p>
        </p:txBody>
      </p:sp>
      <p:sp>
        <p:nvSpPr>
          <p:cNvPr id="13" name="Rectangle 12"/>
          <p:cNvSpPr/>
          <p:nvPr/>
        </p:nvSpPr>
        <p:spPr>
          <a:xfrm>
            <a:off x="4248472" y="2505670"/>
            <a:ext cx="4932040" cy="1384995"/>
          </a:xfrm>
          <a:prstGeom prst="rect">
            <a:avLst/>
          </a:prstGeom>
        </p:spPr>
        <p:txBody>
          <a:bodyPr wrap="square">
            <a:spAutoFit/>
          </a:bodyPr>
          <a:lstStyle/>
          <a:p>
            <a:r>
              <a:rPr lang="en-US" sz="2100" b="1" dirty="0" smtClean="0">
                <a:solidFill>
                  <a:srgbClr val="00743A"/>
                </a:solidFill>
                <a:latin typeface="Foco" pitchFamily="-65" charset="0"/>
              </a:rPr>
              <a:t>Customer Engagement </a:t>
            </a:r>
            <a:r>
              <a:rPr lang="en-US" sz="2100" dirty="0" smtClean="0">
                <a:solidFill>
                  <a:srgbClr val="00743A"/>
                </a:solidFill>
                <a:latin typeface="Foco" pitchFamily="-65" charset="0"/>
              </a:rPr>
              <a:t>following </a:t>
            </a:r>
            <a:r>
              <a:rPr lang="en-US" sz="2100" b="1" dirty="0" smtClean="0">
                <a:solidFill>
                  <a:srgbClr val="00743A"/>
                </a:solidFill>
                <a:latin typeface="Foco" pitchFamily="-65" charset="0"/>
              </a:rPr>
              <a:t>User Centered Design </a:t>
            </a:r>
            <a:r>
              <a:rPr lang="en-US" sz="2100" dirty="0" smtClean="0">
                <a:solidFill>
                  <a:srgbClr val="00743A"/>
                </a:solidFill>
                <a:latin typeface="Foco" pitchFamily="-65" charset="0"/>
              </a:rPr>
              <a:t>for </a:t>
            </a:r>
            <a:r>
              <a:rPr lang="en-US" sz="2100" b="1" dirty="0" smtClean="0">
                <a:solidFill>
                  <a:srgbClr val="00743A"/>
                </a:solidFill>
                <a:latin typeface="Foco" pitchFamily="-65" charset="0"/>
              </a:rPr>
              <a:t>Use Cases</a:t>
            </a:r>
            <a:r>
              <a:rPr lang="en-US" sz="2100" dirty="0" smtClean="0">
                <a:solidFill>
                  <a:srgbClr val="00743A"/>
                </a:solidFill>
                <a:latin typeface="Foco" pitchFamily="-65" charset="0"/>
              </a:rPr>
              <a:t> to deliver </a:t>
            </a:r>
            <a:r>
              <a:rPr lang="en-US" sz="2100" b="1" dirty="0" smtClean="0">
                <a:solidFill>
                  <a:srgbClr val="00743A"/>
                </a:solidFill>
                <a:latin typeface="Foco" pitchFamily="-65" charset="0"/>
              </a:rPr>
              <a:t>priority Collaboration elements</a:t>
            </a:r>
            <a:endParaRPr lang="en-GB" sz="2100" b="1" dirty="0" smtClean="0">
              <a:solidFill>
                <a:srgbClr val="00743A"/>
              </a:solidFill>
              <a:latin typeface="Foco" pitchFamily="-65" charset="0"/>
            </a:endParaRPr>
          </a:p>
        </p:txBody>
      </p:sp>
      <p:sp>
        <p:nvSpPr>
          <p:cNvPr id="14" name="Rectangle 13"/>
          <p:cNvSpPr/>
          <p:nvPr/>
        </p:nvSpPr>
        <p:spPr>
          <a:xfrm>
            <a:off x="4320480" y="4421579"/>
            <a:ext cx="4572000" cy="1061829"/>
          </a:xfrm>
          <a:prstGeom prst="rect">
            <a:avLst/>
          </a:prstGeom>
        </p:spPr>
        <p:txBody>
          <a:bodyPr>
            <a:spAutoFit/>
          </a:bodyPr>
          <a:lstStyle/>
          <a:p>
            <a:r>
              <a:rPr lang="en-US" sz="2100" dirty="0" smtClean="0">
                <a:solidFill>
                  <a:srgbClr val="00743A"/>
                </a:solidFill>
                <a:latin typeface="Foco" pitchFamily="-65" charset="0"/>
              </a:rPr>
              <a:t>Proof of concept development for Accountants to Client online collaboration </a:t>
            </a:r>
            <a:endParaRPr lang="en-GB" sz="2100" dirty="0" smtClean="0">
              <a:solidFill>
                <a:srgbClr val="00743A"/>
              </a:solidFill>
              <a:latin typeface="Foco" pitchFamily="-65" charset="0"/>
            </a:endParaRPr>
          </a:p>
        </p:txBody>
      </p:sp>
      <p:sp>
        <p:nvSpPr>
          <p:cNvPr id="15" name="Down Arrow 14"/>
          <p:cNvSpPr/>
          <p:nvPr/>
        </p:nvSpPr>
        <p:spPr>
          <a:xfrm>
            <a:off x="6156176" y="3890665"/>
            <a:ext cx="353307" cy="402431"/>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1761</TotalTime>
  <Words>901</Words>
  <Application>Microsoft Office PowerPoint</Application>
  <PresentationFormat>On-screen Show (4:3)</PresentationFormat>
  <Paragraphs>76</Paragraphs>
  <Slides>10</Slides>
  <Notes>10</Notes>
  <HiddenSlides>0</HiddenSlides>
  <MMClips>0</MMClips>
  <ScaleCrop>false</ScaleCrop>
  <HeadingPairs>
    <vt:vector size="4" baseType="variant">
      <vt:variant>
        <vt:lpstr>Theme</vt:lpstr>
      </vt:variant>
      <vt:variant>
        <vt:i4>4</vt:i4>
      </vt:variant>
      <vt:variant>
        <vt:lpstr>Slide Titles</vt:lpstr>
      </vt:variant>
      <vt:variant>
        <vt:i4>10</vt:i4>
      </vt:variant>
    </vt:vector>
  </HeadingPairs>
  <TitlesOfParts>
    <vt:vector size="14" baseType="lpstr">
      <vt:lpstr>Office Theme</vt:lpstr>
      <vt:lpstr>1_Office Theme</vt:lpstr>
      <vt:lpstr>2_Office Theme</vt:lpstr>
      <vt:lpstr>3_Office Theme</vt:lpstr>
      <vt:lpstr>Ben Bishop Head of Research &amp; Development  Sage Accountants Division</vt:lpstr>
      <vt:lpstr>Slide 2</vt:lpstr>
      <vt:lpstr>Slide 3</vt:lpstr>
      <vt:lpstr>Slide 4</vt:lpstr>
      <vt:lpstr>Slide 5</vt:lpstr>
      <vt:lpstr>Slide 6</vt:lpstr>
      <vt:lpstr>Slide 7</vt:lpstr>
      <vt:lpstr>Slide 8</vt:lpstr>
      <vt:lpstr>Slide 9</vt:lpstr>
      <vt:lpstr>Slide 10</vt:lpstr>
    </vt:vector>
  </TitlesOfParts>
  <Company>BDA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Alex Lewis</dc:creator>
  <cp:lastModifiedBy>Ben.bishop</cp:lastModifiedBy>
  <cp:revision>45</cp:revision>
  <dcterms:created xsi:type="dcterms:W3CDTF">2010-07-07T10:06:12Z</dcterms:created>
  <dcterms:modified xsi:type="dcterms:W3CDTF">2010-07-20T11:44:58Z</dcterms:modified>
</cp:coreProperties>
</file>