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6" r:id="rId10"/>
    <p:sldId id="267" r:id="rId11"/>
    <p:sldId id="268" r:id="rId12"/>
    <p:sldId id="270" r:id="rId13"/>
    <p:sldId id="263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EDE83-66B4-4FFB-A79A-2934AF6B02B2}" v="1003" dt="2024-01-27T04:06:35.162"/>
    <p1510:client id="{E4ABBCC3-B69D-4B81-9AD0-E14719A52E08}" v="48" dt="2024-01-26T21:48:46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1A82E-8828-18CE-A1FD-353AD733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45311-2529-F144-9BCC-B35A51934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FACAD-E56E-7D9A-9DB7-CADB3558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90A67-AE32-E399-7A57-15348D2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67BA48-4B91-9970-31A4-990F87F9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6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87430-BF08-E59E-D29A-0C4D37AB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8E48C7-A4BE-37AE-E3B4-184563EAB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92928-849C-C5B7-C316-6D23C8E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856A7-0E89-0042-4AFE-C3D3E82A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29776-A1FD-FC88-08F7-90CA61DC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57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49B2F8-3F88-D804-8040-D0E03F264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D7FDD2-16CE-1290-A312-133A76742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30014-3738-8331-E5EC-C3F5554E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8E224-FA24-C91F-4EEE-F6CF9A67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0388D-CEF6-058E-A438-CD7D270C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2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E89F8-7FE2-A174-E5ED-6647566A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E28C6-E8EA-416E-3101-3B236B8A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0AC88-DB6F-DA02-E0B3-C1D8653E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56C0C-A9FD-076C-BEB3-4C2B9B76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B0772-54C9-1023-6DDE-E23C0608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83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694CD-98C8-EE3C-BEB8-B8CB8793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51E145-62D6-D4D0-D689-F546AD9A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3622C-E007-32AC-85E8-C7A2EADA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6CC83-20FD-2CBD-129E-EF52094A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E6010-4F52-26A1-9697-E688252D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51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9F7EE-B0A0-A671-3683-095F0F10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F1E67-6483-FE2D-936A-D468FF7D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7FDAB5-CA85-6BD5-DC93-F3B708DCE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17FD16-E80B-21BA-555E-2D2A5CD5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9EC99C-4563-8D32-2F86-B2009C58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D8CC7-D33A-22AE-58F7-118C02DB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92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A2EEF-854F-02A6-C8EF-92F126A2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4C3DD1-A5AF-6FC2-A147-A0AAA27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56088B-402E-3DE2-0764-DEDA6BF6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8273D-EAC7-C6C9-0163-34443DEF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5B3EFF-F3BF-9532-BEC5-D432D6402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44AD50-24EB-A1D4-B911-6E5A71AB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845ED0-F6DC-0AD6-D8AE-CDA811FC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319298-E125-EC27-C0AC-4F5FED05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0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8C5B-03D8-1022-D814-3530AACE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B8650F-500B-46D8-AB41-52FE4473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5E511-3B0D-AABC-CDAE-C8A47750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CF36C8-0F66-871C-A5F9-5008A2B4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6D6D72-9678-2CB3-E609-E34EEEAB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5007A9-3EDD-169C-1884-D9333FBC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EDC641-084F-9060-769E-23247330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00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0B3B-D86B-8B25-5E72-91CF2D07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AA8B1-9670-E247-FD1B-562C742C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E2EB1D-FD60-5543-7716-1A731DCB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82557F-E32A-421D-F138-F3B9EFA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57C189-BD6F-2A34-ED20-BDDFBC8F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783C76-B0BA-4373-9BA4-3562F0C1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94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679A-F56E-E206-29A6-AB868343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7B231E-3D3B-E03A-E78C-946082578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B3BDE9-2C59-0631-FCEC-CFAD4ACFA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A321FA-D781-4ECC-CDDA-17DF27F3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54AF2-7A87-1E3F-CB30-3C9A6161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1A7F95-3687-85B5-8CF5-ACEE80D4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95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C58238-2ACE-49A6-67D2-274916C2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485AA1-D2D6-7578-3DD0-40098207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A18C8-1611-337A-5521-DB2D3ABB8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E590B-AE35-4F17-BEDA-794F51276A2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8679C-B192-DE6A-9CA7-EF2543719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E6F02-AB50-3B74-AA17-08C34E13D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9A1F4-EB89-4217-A90F-61F87CC0AC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1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DEC1EF-3B98-84AA-CF4E-7B12D1605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1567" y="837216"/>
            <a:ext cx="8443812" cy="3178689"/>
          </a:xfrm>
        </p:spPr>
        <p:txBody>
          <a:bodyPr>
            <a:normAutofit/>
          </a:bodyPr>
          <a:lstStyle/>
          <a:p>
            <a:pPr algn="l"/>
            <a:r>
              <a:rPr lang="pt-BR" sz="3600" b="1" i="0" dirty="0">
                <a:solidFill>
                  <a:srgbClr val="FFFFFF"/>
                </a:solidFill>
                <a:effectLst/>
                <a:latin typeface="Arial"/>
                <a:cs typeface="Arial"/>
              </a:rPr>
              <a:t>PROJETO </a:t>
            </a:r>
            <a:r>
              <a:rPr lang="pt-BR" sz="3600" b="1" dirty="0">
                <a:solidFill>
                  <a:srgbClr val="FFFFFF"/>
                </a:solidFill>
                <a:latin typeface="Arial"/>
                <a:cs typeface="Arial"/>
              </a:rPr>
              <a:t>OTIMIZAÇÃO E COMPUTAÇÃO EVOLUCIONÁRIA</a:t>
            </a:r>
            <a:br>
              <a:rPr lang="pt-B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400" b="0" i="0" dirty="0">
                <a:effectLst/>
                <a:latin typeface="Google Sans"/>
              </a:rPr>
            </a:br>
            <a:endParaRPr lang="pt-BR" sz="48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4EFA344-EEDC-6E59-243A-F7A03CA3F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71" y="5766889"/>
            <a:ext cx="3716655" cy="11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tipo&#10;&#10;Descrição gerada automaticamente">
            <a:extLst>
              <a:ext uri="{FF2B5EF4-FFF2-40B4-BE49-F238E27FC236}">
                <a16:creationId xmlns:a16="http://schemas.microsoft.com/office/drawing/2014/main" id="{96406935-4FEC-A7AF-67DE-B0323EFD6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50" y="5608320"/>
            <a:ext cx="2065467" cy="145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5BE5C4-46D4-C346-0499-E3A04C892BF1}"/>
              </a:ext>
            </a:extLst>
          </p:cNvPr>
          <p:cNvSpPr txBox="1"/>
          <p:nvPr/>
        </p:nvSpPr>
        <p:spPr>
          <a:xfrm>
            <a:off x="33467" y="5523604"/>
            <a:ext cx="425881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/>
                <a:cs typeface="Arial"/>
              </a:rPr>
              <a:t>Prof. Adiel Teixeira de Almeida Filho</a:t>
            </a:r>
            <a:endParaRPr lang="pt-BR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pt-BR" dirty="0">
                <a:solidFill>
                  <a:schemeClr val="bg1"/>
                </a:solidFill>
                <a:latin typeface="Arial"/>
                <a:cs typeface="Arial"/>
              </a:rPr>
              <a:t>David A. </a:t>
            </a:r>
            <a:r>
              <a:rPr lang="pt-BR" dirty="0" err="1">
                <a:solidFill>
                  <a:schemeClr val="bg1"/>
                </a:solidFill>
                <a:latin typeface="Arial"/>
                <a:cs typeface="Arial"/>
              </a:rPr>
              <a:t>Panduro</a:t>
            </a:r>
            <a:r>
              <a:rPr lang="pt-B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/>
                <a:cs typeface="Arial"/>
              </a:rPr>
              <a:t>Vazquez</a:t>
            </a:r>
            <a:endParaRPr lang="pt-BR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err="1">
                <a:solidFill>
                  <a:schemeClr val="bg1"/>
                </a:solidFill>
                <a:latin typeface="Arial"/>
                <a:cs typeface="Arial"/>
              </a:rPr>
              <a:t>Thaina</a:t>
            </a:r>
            <a:r>
              <a:rPr lang="pt-BR" dirty="0">
                <a:solidFill>
                  <a:schemeClr val="bg1"/>
                </a:solidFill>
                <a:latin typeface="Arial"/>
                <a:cs typeface="Arial"/>
              </a:rPr>
              <a:t> M. Ramos Cordeiro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4E3D691-6A14-942F-9053-C692B555B032}"/>
              </a:ext>
            </a:extLst>
          </p:cNvPr>
          <p:cNvSpPr txBox="1">
            <a:spLocks/>
          </p:cNvSpPr>
          <p:nvPr/>
        </p:nvSpPr>
        <p:spPr>
          <a:xfrm>
            <a:off x="3963572" y="1841853"/>
            <a:ext cx="8052786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rgbClr val="FFFFFF"/>
                </a:solidFill>
                <a:latin typeface="Arial"/>
                <a:cs typeface="Arial"/>
              </a:rPr>
              <a:t>Previsão de Séries Temporais Financeiras, uma abordagem híbrida MLP + LSTM + Algoritmos genéticos</a:t>
            </a:r>
            <a:b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400" dirty="0">
                <a:latin typeface="Google Sans"/>
              </a:rPr>
            </a:br>
            <a:endParaRPr lang="pt-BR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5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9E58-F45D-D1AC-BCBC-851C15816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30C7E-58AC-4F54-E6CC-981BBCC4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50574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000" b="1" dirty="0">
                <a:solidFill>
                  <a:schemeClr val="tx2"/>
                </a:solidFill>
              </a:rPr>
              <a:t>Execução GA</a:t>
            </a:r>
            <a:br>
              <a:rPr lang="pt-BR" sz="3000" b="1" dirty="0">
                <a:solidFill>
                  <a:schemeClr val="tx2"/>
                </a:solidFill>
              </a:rPr>
            </a:br>
            <a:r>
              <a:rPr lang="pt-BR" sz="3000" b="1" dirty="0">
                <a:solidFill>
                  <a:schemeClr val="tx2"/>
                </a:solidFill>
              </a:rPr>
              <a:t>Obtenção Melhor Individuo</a:t>
            </a:r>
            <a:br>
              <a:rPr lang="pt-BR" sz="3000" b="1" dirty="0"/>
            </a:br>
            <a:endParaRPr lang="pt-BR" sz="3000" err="1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5D39976-1417-3E6E-A5B3-4BC7C9C84710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0F212EA-94CC-3F73-B66B-36CE5F627DE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tx2"/>
                </a:solidFill>
              </a:rPr>
              <a:t>Algoritmo Genético -  DEAP (</a:t>
            </a:r>
            <a:r>
              <a:rPr lang="pt-BR" sz="3000" b="1" dirty="0" err="1">
                <a:solidFill>
                  <a:schemeClr val="tx2"/>
                </a:solidFill>
              </a:rPr>
              <a:t>eaMuPlusLambda</a:t>
            </a:r>
            <a:r>
              <a:rPr lang="pt-BR" sz="3000" b="1" dirty="0">
                <a:solidFill>
                  <a:schemeClr val="tx2"/>
                </a:solidFill>
              </a:rPr>
              <a:t>).</a:t>
            </a:r>
            <a:endParaRPr lang="pt-BR" sz="3000" dirty="0" err="1">
              <a:solidFill>
                <a:schemeClr val="tx2"/>
              </a:solidFill>
            </a:endParaRP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F765E5D-83B5-1509-E939-A81AFE50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164682"/>
            <a:ext cx="8282739" cy="25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2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7F65A-357C-BC89-7F59-54A587F50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2EC430-032D-7135-ABD7-04AF067FDF42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0AC9B4E-96B0-1BBB-EE09-43FE6C93EFDE}"/>
              </a:ext>
            </a:extLst>
          </p:cNvPr>
          <p:cNvSpPr txBox="1">
            <a:spLocks/>
          </p:cNvSpPr>
          <p:nvPr/>
        </p:nvSpPr>
        <p:spPr>
          <a:xfrm>
            <a:off x="990600" y="4373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tx2"/>
                </a:solidFill>
              </a:rPr>
              <a:t>Algoritmo Genético -  DEAP (</a:t>
            </a:r>
            <a:r>
              <a:rPr lang="pt-BR" sz="3000" b="1" dirty="0" err="1">
                <a:solidFill>
                  <a:schemeClr val="tx2"/>
                </a:solidFill>
              </a:rPr>
              <a:t>eaMuPlusLambda</a:t>
            </a:r>
            <a:r>
              <a:rPr lang="pt-BR" sz="3000" b="1" dirty="0">
                <a:solidFill>
                  <a:schemeClr val="tx2"/>
                </a:solidFill>
              </a:rPr>
              <a:t>).</a:t>
            </a:r>
            <a:endParaRPr lang="pt-BR" sz="3000" dirty="0" err="1">
              <a:solidFill>
                <a:schemeClr val="tx2"/>
              </a:solidFill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03AFA02-C91F-F83B-0650-13558C8D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02" y="1584909"/>
            <a:ext cx="5787190" cy="4430127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BC15CE8-BF35-E7CD-F29B-6E8FFA51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888"/>
            <a:ext cx="4559969" cy="46320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1900" dirty="0"/>
              <a:t>O algoritmo </a:t>
            </a:r>
            <a:r>
              <a:rPr lang="pt-BR" sz="1900" err="1"/>
              <a:t>eaMuPlusLambda</a:t>
            </a:r>
            <a:r>
              <a:rPr lang="pt-BR" sz="1900" dirty="0"/>
              <a:t> faz parte da biblioteca DEAP (</a:t>
            </a:r>
            <a:r>
              <a:rPr lang="pt-BR" sz="1900" err="1"/>
              <a:t>Distributed</a:t>
            </a:r>
            <a:r>
              <a:rPr lang="pt-BR" sz="1900" dirty="0"/>
              <a:t> </a:t>
            </a:r>
            <a:r>
              <a:rPr lang="pt-BR" sz="1900" err="1"/>
              <a:t>Evolutionary</a:t>
            </a:r>
            <a:r>
              <a:rPr lang="pt-BR" sz="1900" dirty="0"/>
              <a:t> </a:t>
            </a:r>
            <a:r>
              <a:rPr lang="pt-BR" sz="1900" err="1"/>
              <a:t>Algorithms</a:t>
            </a:r>
            <a:r>
              <a:rPr lang="pt-BR" sz="1900" dirty="0"/>
              <a:t> in Python) e é um algoritmo evolutivo utilizado para maximizar ou minimizar uma função de aptidão durante a otimização.</a:t>
            </a:r>
            <a:endParaRPr lang="en-US" sz="1900"/>
          </a:p>
          <a:p>
            <a:pPr marL="0" indent="0" algn="just">
              <a:buNone/>
            </a:pPr>
            <a:r>
              <a:rPr lang="pt-BR" sz="1900" dirty="0" err="1"/>
              <a:t>eaMuPlusLambda</a:t>
            </a:r>
            <a:r>
              <a:rPr lang="pt-BR" sz="1900" dirty="0"/>
              <a:t> realiza uma evolução geracional de uma população através da combinação de estratégias de "mu" e "lambda". </a:t>
            </a:r>
          </a:p>
          <a:p>
            <a:pPr marL="0" indent="0" algn="just">
              <a:buNone/>
            </a:pPr>
            <a:r>
              <a:rPr lang="pt-BR" sz="1900" dirty="0"/>
              <a:t>"mu" indivíduos são selecionados para a próxima geração, e "lambda" novos indivíduos são gerados para compor a nova população. O processo envolve seleção, cruzamento (crossover), mutação e avaliação dos indivíduos.</a:t>
            </a:r>
          </a:p>
        </p:txBody>
      </p:sp>
    </p:spTree>
    <p:extLst>
      <p:ext uri="{BB962C8B-B14F-4D97-AF65-F5344CB8AC3E}">
        <p14:creationId xmlns:p14="http://schemas.microsoft.com/office/powerpoint/2010/main" val="310119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65BD3-6858-3F6D-A6C5-B65281E08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C129-8A10-6E68-A4E0-C8DD4C3A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/>
                </a:solidFill>
              </a:rPr>
              <a:t>Step </a:t>
            </a:r>
            <a:r>
              <a:rPr lang="pt-BR" b="1" dirty="0" err="1">
                <a:solidFill>
                  <a:schemeClr val="tx2"/>
                </a:solidFill>
              </a:rPr>
              <a:t>to</a:t>
            </a:r>
            <a:r>
              <a:rPr lang="pt-BR" b="1" dirty="0">
                <a:solidFill>
                  <a:schemeClr val="tx2"/>
                </a:solidFill>
              </a:rPr>
              <a:t> Step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4EFF7-5D1D-683B-9E9C-61AC63A5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25626" cy="4892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600" dirty="0"/>
              <a:t>1. Definição da Função de Avaliação: </a:t>
            </a:r>
            <a:r>
              <a:rPr lang="pt-BR" sz="2000" dirty="0"/>
              <a:t>Criamos um modelo combinado MLP e LSTM com arquiteturas especificadas pelos indivíduos do algoritmo genético.</a:t>
            </a:r>
            <a:endParaRPr lang="en-US" dirty="0"/>
          </a:p>
          <a:p>
            <a:pPr marL="0" indent="0">
              <a:buNone/>
            </a:pPr>
            <a:r>
              <a:rPr lang="pt-BR" sz="2600" dirty="0"/>
              <a:t>2. </a:t>
            </a:r>
            <a:r>
              <a:rPr lang="pt-BR" sz="2600" dirty="0">
                <a:ea typeface="+mn-lt"/>
                <a:cs typeface="+mn-lt"/>
              </a:rPr>
              <a:t>Configuração do Algoritmo Genético: </a:t>
            </a:r>
            <a:r>
              <a:rPr lang="pt-BR" sz="2000" dirty="0">
                <a:ea typeface="+mn-lt"/>
                <a:cs typeface="+mn-lt"/>
              </a:rPr>
              <a:t>São criados tipos e criadores para a definição do algoritmo genético (</a:t>
            </a:r>
            <a:r>
              <a:rPr lang="pt-BR" sz="2000" err="1">
                <a:ea typeface="+mn-lt"/>
                <a:cs typeface="+mn-lt"/>
              </a:rPr>
              <a:t>FitnessMin</a:t>
            </a:r>
            <a:r>
              <a:rPr lang="pt-BR" sz="2000" dirty="0">
                <a:ea typeface="+mn-lt"/>
                <a:cs typeface="+mn-lt"/>
              </a:rPr>
              <a:t> para minimização da perda).</a:t>
            </a:r>
          </a:p>
          <a:p>
            <a:pPr marL="0" indent="0">
              <a:buNone/>
            </a:pPr>
            <a:r>
              <a:rPr lang="pt-BR" sz="2600" dirty="0"/>
              <a:t>3. Execução do Algoritmo Genético: </a:t>
            </a:r>
            <a:r>
              <a:rPr lang="pt-BR" sz="2000" dirty="0"/>
              <a:t>Uma população inicial é criada e o algoritmo genético (</a:t>
            </a:r>
            <a:r>
              <a:rPr lang="pt-BR" sz="2000" dirty="0" err="1"/>
              <a:t>algorithms.eaMuPlusLambda</a:t>
            </a:r>
            <a:r>
              <a:rPr lang="pt-BR" sz="2000" dirty="0"/>
              <a:t>) é executado para evoluir a população ao longo de várias gerações.</a:t>
            </a:r>
          </a:p>
          <a:p>
            <a:pPr marL="0" indent="0">
              <a:buNone/>
            </a:pPr>
            <a:r>
              <a:rPr lang="pt-BR" sz="2600" dirty="0"/>
              <a:t>4. Obtenção do Melhor Indivíduo: </a:t>
            </a:r>
            <a:r>
              <a:rPr lang="pt-BR" sz="2000" err="1"/>
              <a:t>gen</a:t>
            </a:r>
            <a:r>
              <a:rPr lang="pt-BR" sz="2000" dirty="0"/>
              <a:t>=5 (geração), </a:t>
            </a:r>
            <a:r>
              <a:rPr lang="pt-BR" sz="2000" err="1"/>
              <a:t>nevals</a:t>
            </a:r>
            <a:r>
              <a:rPr lang="pt-BR" sz="2000" dirty="0"/>
              <a:t>=15 (avaliações).</a:t>
            </a:r>
          </a:p>
          <a:p>
            <a:pPr marL="0" indent="0">
              <a:buNone/>
            </a:pPr>
            <a:r>
              <a:rPr lang="pt-BR" sz="2600" dirty="0"/>
              <a:t>5. Criação do Modelo Final:</a:t>
            </a:r>
            <a:r>
              <a:rPr lang="pt-BR" dirty="0"/>
              <a:t> </a:t>
            </a:r>
            <a:r>
              <a:rPr lang="pt-BR" sz="2000" dirty="0"/>
              <a:t>O modelo final é construído usando os melhores hiper parâmetros obtidos do melhor indivíduo. </a:t>
            </a:r>
            <a:r>
              <a:rPr lang="pt-BR" sz="2000" dirty="0">
                <a:solidFill>
                  <a:srgbClr val="000000"/>
                </a:solidFill>
                <a:ea typeface="+mn-lt"/>
                <a:cs typeface="+mn-lt"/>
              </a:rPr>
              <a:t>São criados modelos MLP e LSTM separados, e a saída média de ambos é calculada usando a camada de média do </a:t>
            </a:r>
            <a:r>
              <a:rPr lang="pt-BR" sz="2000" err="1">
                <a:solidFill>
                  <a:srgbClr val="000000"/>
                </a:solidFill>
                <a:ea typeface="+mn-lt"/>
                <a:cs typeface="+mn-lt"/>
              </a:rPr>
              <a:t>Keras</a:t>
            </a:r>
            <a:r>
              <a:rPr lang="pt-BR" sz="2000" dirty="0">
                <a:solidFill>
                  <a:srgbClr val="000000"/>
                </a:solidFill>
                <a:ea typeface="+mn-lt"/>
                <a:cs typeface="+mn-lt"/>
              </a:rPr>
              <a:t>. O modelo final é compilado usando o otimizador 'adam' e a função de perda '</a:t>
            </a:r>
            <a:r>
              <a:rPr lang="pt-BR" sz="2000" err="1">
                <a:solidFill>
                  <a:srgbClr val="000000"/>
                </a:solidFill>
                <a:ea typeface="+mn-lt"/>
                <a:cs typeface="+mn-lt"/>
              </a:rPr>
              <a:t>mean_squared_error</a:t>
            </a:r>
            <a:r>
              <a:rPr lang="pt-BR" sz="2000" dirty="0">
                <a:solidFill>
                  <a:srgbClr val="000000"/>
                </a:solidFill>
                <a:ea typeface="+mn-lt"/>
                <a:cs typeface="+mn-lt"/>
              </a:rPr>
              <a:t>' 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9CAE5A-7EF9-DC04-526E-32AD71C4DE42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35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1D4A3-FD27-C06A-2FF2-9E023B5B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tx2"/>
                </a:solidFill>
              </a:rPr>
              <a:t>Gráfico de Previsão (próximas 3 semanas)</a:t>
            </a:r>
            <a:endParaRPr lang="pt-BR" sz="40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5FF62-1152-4D6F-7D8B-F56A51CE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678"/>
            <a:ext cx="3888206" cy="2887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44A5118-6F05-9686-3584-7824BCF1822A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graph on a screen&#10;&#10;Description automatically generated">
            <a:extLst>
              <a:ext uri="{FF2B5EF4-FFF2-40B4-BE49-F238E27FC236}">
                <a16:creationId xmlns:a16="http://schemas.microsoft.com/office/drawing/2014/main" id="{8C5C13B7-B39E-7789-48FE-A07314D0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74" y="1539040"/>
            <a:ext cx="9012654" cy="44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7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4E3C0-E9DC-E3F8-06FF-59C6EA327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5AEB6-D2B1-7996-A5E5-0920DFFD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/>
                </a:solidFill>
              </a:rPr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684A0-BFEC-C57C-56EC-8B8C2AE0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678"/>
            <a:ext cx="3888206" cy="2887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616A20-E148-A112-BA20-840B9BED42F1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1BC6C3-C9A6-8770-A511-149AEFACC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52654"/>
              </p:ext>
            </p:extLst>
          </p:nvPr>
        </p:nvGraphicFramePr>
        <p:xfrm>
          <a:off x="1670785" y="2186218"/>
          <a:ext cx="8857950" cy="247719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428975">
                  <a:extLst>
                    <a:ext uri="{9D8B030D-6E8A-4147-A177-3AD203B41FA5}">
                      <a16:colId xmlns:a16="http://schemas.microsoft.com/office/drawing/2014/main" val="1165676917"/>
                    </a:ext>
                  </a:extLst>
                </a:gridCol>
                <a:gridCol w="4428975">
                  <a:extLst>
                    <a:ext uri="{9D8B030D-6E8A-4147-A177-3AD203B41FA5}">
                      <a16:colId xmlns:a16="http://schemas.microsoft.com/office/drawing/2014/main" val="1217573896"/>
                    </a:ext>
                  </a:extLst>
                </a:gridCol>
              </a:tblGrid>
              <a:tr h="4954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MODELO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47926"/>
                  </a:ext>
                </a:extLst>
              </a:tr>
              <a:tr h="4954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MLP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3.44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53146"/>
                  </a:ext>
                </a:extLst>
              </a:tr>
              <a:tr h="4954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LSTM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2.09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75241"/>
                  </a:ext>
                </a:extLst>
              </a:tr>
              <a:tr h="4954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MLP + LSTM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2.20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07955"/>
                  </a:ext>
                </a:extLst>
              </a:tr>
              <a:tr h="4954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MLP + LSTM + GA (100 epoch)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95568"/>
                  </a:ext>
                </a:extLst>
              </a:tr>
            </a:tbl>
          </a:graphicData>
        </a:graphic>
      </p:graphicFrame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B5CCEA1-6D60-CAD3-B1CD-DA4090289560}"/>
              </a:ext>
            </a:extLst>
          </p:cNvPr>
          <p:cNvSpPr txBox="1">
            <a:spLocks/>
          </p:cNvSpPr>
          <p:nvPr/>
        </p:nvSpPr>
        <p:spPr>
          <a:xfrm>
            <a:off x="1540042" y="5435098"/>
            <a:ext cx="8991600" cy="741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Cabe mencionar que considerando 1000 </a:t>
            </a:r>
            <a:r>
              <a:rPr lang="pt-BR" sz="1600" err="1"/>
              <a:t>epoch</a:t>
            </a:r>
            <a:r>
              <a:rPr lang="pt-BR" sz="1600" dirty="0"/>
              <a:t>, o modelo obteve um MSE=0.70</a:t>
            </a:r>
          </a:p>
        </p:txBody>
      </p:sp>
    </p:spTree>
    <p:extLst>
      <p:ext uri="{BB962C8B-B14F-4D97-AF65-F5344CB8AC3E}">
        <p14:creationId xmlns:p14="http://schemas.microsoft.com/office/powerpoint/2010/main" val="151869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03109-23FB-AABF-170B-14FEB53C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2"/>
                </a:solidFill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F1ECF-0E9E-4F5F-BF02-BCE47CB8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Desenvolvemos a previsão de preços de ações da empresa Vale (vale3), mediante uma abordagem híbrida, combinando algoritmos de aprendizado profundo e </a:t>
            </a:r>
            <a:r>
              <a:rPr lang="pt-BR" dirty="0" err="1"/>
              <a:t>multilayer</a:t>
            </a:r>
            <a:r>
              <a:rPr lang="pt-BR" dirty="0"/>
              <a:t> </a:t>
            </a:r>
            <a:r>
              <a:rPr lang="pt-BR" dirty="0" err="1"/>
              <a:t>perceptron</a:t>
            </a:r>
            <a:r>
              <a:rPr lang="pt-BR" dirty="0"/>
              <a:t> (LSTM + MLP) baseado no </a:t>
            </a:r>
            <a:r>
              <a:rPr lang="pt-BR" dirty="0" err="1"/>
              <a:t>Avarege</a:t>
            </a:r>
            <a:r>
              <a:rPr lang="pt-BR" dirty="0"/>
              <a:t> de ambos modelos, somado a isso a aplicação de algoritmo genético para otimização dos hiper parâmetros.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pt-BR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dirty="0"/>
              <a:t>Avaliaremos cada um dos resultados para concluir em qual dos cenários as previsões apresentam maior performance.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91BF9C-AD31-0A4D-D692-3E62D5B6507B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E73EE-0AEF-7292-2EFC-35F6D73A3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8E2D5-07D4-CA36-1954-DBAFF321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2"/>
                </a:solidFill>
              </a:rPr>
              <a:t>Coletando 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12956-9F9E-7B5A-CF7A-52F269F4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600"/>
              <a:t>No estudo, consideramos dados de movimentações da Bolsa de Valores Brasileira, no período desde 2018-01-01 até 2023-06-30. Totalizando cinco (05) anos e seis (06) meses. </a:t>
            </a:r>
          </a:p>
          <a:p>
            <a:endParaRPr lang="pt-BR" sz="26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7603367-4C12-AFA4-1DA0-A798AC080885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392BA54-2321-B778-53A1-AD3B6A55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68" y="3222458"/>
            <a:ext cx="4867275" cy="20574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443F5AE-81D8-3D75-BB10-41FEA7BB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162" y="3217695"/>
            <a:ext cx="1590675" cy="20669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C0E642-EDF2-263F-E9F0-2D5FB355A374}"/>
              </a:ext>
            </a:extLst>
          </p:cNvPr>
          <p:cNvSpPr/>
          <p:nvPr/>
        </p:nvSpPr>
        <p:spPr>
          <a:xfrm>
            <a:off x="6657473" y="4000500"/>
            <a:ext cx="1303420" cy="551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6CAEA-9AE2-99BF-902F-0842D27E6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B0D74-9D18-0727-DD74-377A7909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2"/>
                </a:solidFill>
              </a:rPr>
              <a:t>Analisando os Dados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3B4A8-C5CF-2CE6-6AC3-82DB8411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35"/>
            <a:ext cx="6304548" cy="38901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A distribuição dos dados indica que na faixa de 40-60 apresenta maior concentração (localizando a mediana próximo de 60) com valores se estendendo até 120 de valor de fechamento. </a:t>
            </a:r>
            <a:endParaRPr lang="en-US"/>
          </a:p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7041DD-3E8D-5C0E-4C5B-44EBF5D25C85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4548BCB4-8DD5-A7E9-689B-B931B060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81" y="764006"/>
            <a:ext cx="3387392" cy="2703096"/>
          </a:xfrm>
          <a:prstGeom prst="rect">
            <a:avLst/>
          </a:prstGeom>
        </p:spPr>
      </p:pic>
      <p:pic>
        <p:nvPicPr>
          <p:cNvPr id="5" name="Picture 4" descr="A graph with a blue rectangle&#10;&#10;Description automatically generated">
            <a:extLst>
              <a:ext uri="{FF2B5EF4-FFF2-40B4-BE49-F238E27FC236}">
                <a16:creationId xmlns:a16="http://schemas.microsoft.com/office/drawing/2014/main" id="{DB93C132-8439-2512-B93F-43C4E629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570" y="3523247"/>
            <a:ext cx="3376363" cy="27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0CE4-6B91-1B5D-2ABF-27EF0CD0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2"/>
                </a:solidFill>
              </a:rPr>
              <a:t>Analisando os Dados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BC9C1-36FC-EE71-2531-A88819EF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493"/>
            <a:ext cx="3697707" cy="4020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/>
              <a:t>O histórico mostra que após pandemia os preços das ações alcançaram seus valores mais altos.</a:t>
            </a: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E2D33D9-7532-A09D-AF00-4E33CD672971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4DB76855-F4AE-3B13-DD10-CEAC7FFC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58" y="1618749"/>
            <a:ext cx="7029953" cy="35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7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12983-F96F-FDEC-971A-6DE2DD67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>
                <a:solidFill>
                  <a:schemeClr val="tx2"/>
                </a:solidFill>
              </a:rPr>
              <a:t>Separando os Dados em treinamento, validação e teste</a:t>
            </a:r>
            <a:endParaRPr lang="pt-BR" sz="3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9737A-9D1A-E011-FD1B-44EF2D0C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08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/>
              <a:t>Separamos 70% dos dados para treinamento e 25% dos dados para validação.</a:t>
            </a:r>
            <a:endParaRPr lang="en-US"/>
          </a:p>
          <a:p>
            <a:pPr marL="0" indent="0" algn="just">
              <a:buNone/>
            </a:pPr>
            <a:endParaRPr lang="pt-BR">
              <a:latin typeface="Aptos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Aptos"/>
              </a:rPr>
              <a:t>x_test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: Contém as sequências a partir do índice </a:t>
            </a:r>
            <a:r>
              <a:rPr lang="pt-BR" sz="2400" dirty="0" err="1">
                <a:latin typeface="Aptos"/>
              </a:rPr>
              <a:t>split_val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até o final das sequências. Este conjunto será usado para avaliar o desempenho final do modelo em dados não vistos durante o treinamento e validação.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C02AF-DE05-E847-128E-08496D104747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D1C4FACD-4635-7C5A-BB03-A1C84C6F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502" y="2105025"/>
            <a:ext cx="5353050" cy="27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2038-4C53-E5BB-3E14-0E80E3C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2"/>
                </a:solidFill>
              </a:rPr>
              <a:t>Selecionando 4 algoritmos de predição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B67F0-AD23-00CC-52C3-31034F07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799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 err="1"/>
              <a:t>Desenvolvimos</a:t>
            </a:r>
            <a:r>
              <a:rPr lang="pt-BR" sz="2400" dirty="0"/>
              <a:t> 04 algoritmos:</a:t>
            </a:r>
            <a:endParaRPr lang="en-US" dirty="0"/>
          </a:p>
          <a:p>
            <a:r>
              <a:rPr lang="pt-BR" sz="2400" dirty="0"/>
              <a:t>MLP.</a:t>
            </a:r>
          </a:p>
          <a:p>
            <a:r>
              <a:rPr lang="pt-BR" sz="2400" dirty="0"/>
              <a:t>LSTM.</a:t>
            </a:r>
          </a:p>
          <a:p>
            <a:r>
              <a:rPr lang="pt-BR" sz="2400" dirty="0"/>
              <a:t>MLP + LSTM.</a:t>
            </a:r>
          </a:p>
          <a:p>
            <a:r>
              <a:rPr lang="pt-BR" sz="2400" dirty="0"/>
              <a:t>MLP + LSTM + GA.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F74E7E-60C0-3DEC-58F3-844DE5126A33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239C34-AA4F-DF97-80CD-6B7ADD59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82" y="1946359"/>
            <a:ext cx="6210300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21FCD-58C8-7CBA-6D4E-6E99EBF6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396" y="3024689"/>
            <a:ext cx="7629525" cy="447675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AE49428-3BE3-239D-3CF2-277427A89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300" y="3915778"/>
            <a:ext cx="6619875" cy="590550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74A3389-1980-6AE7-4D3E-7D309D79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221" y="4861760"/>
            <a:ext cx="7751847" cy="6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B8A84-60D0-36BA-997A-E2F64DB5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5057441"/>
            <a:ext cx="10515600" cy="1325563"/>
          </a:xfrm>
        </p:spPr>
        <p:txBody>
          <a:bodyPr>
            <a:norm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tx2"/>
                </a:solidFill>
              </a:rPr>
              <a:t>Configuração do GA</a:t>
            </a:r>
            <a:endParaRPr lang="pt-BR" sz="3000" dirty="0" err="1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9D8E7D-2AE7-2750-77E9-A8F3897E854D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706EBFD-1372-32DE-6A44-ACA0F90D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19" y="1798471"/>
            <a:ext cx="8634161" cy="325103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844307-7380-CDF6-21A8-5C50A5F2088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tx2"/>
                </a:solidFill>
              </a:rPr>
              <a:t>Algoritmo Genético -  DEAP (</a:t>
            </a:r>
            <a:r>
              <a:rPr lang="pt-BR" sz="3000" b="1" dirty="0" err="1">
                <a:solidFill>
                  <a:schemeClr val="tx2"/>
                </a:solidFill>
              </a:rPr>
              <a:t>eaMuPlusLambda</a:t>
            </a:r>
            <a:r>
              <a:rPr lang="pt-BR" sz="3000" b="1" dirty="0">
                <a:solidFill>
                  <a:schemeClr val="tx2"/>
                </a:solidFill>
              </a:rPr>
              <a:t>).</a:t>
            </a:r>
            <a:endParaRPr lang="pt-BR" sz="30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5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C07C1-B2B1-C162-2C26-0408B549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26BA-70FB-E7DE-40B2-B9CD43BA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50574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000" b="1" dirty="0">
                <a:solidFill>
                  <a:schemeClr val="tx2"/>
                </a:solidFill>
              </a:rPr>
              <a:t>Execução GA</a:t>
            </a:r>
            <a:br>
              <a:rPr lang="pt-BR" sz="3000" b="1" dirty="0">
                <a:solidFill>
                  <a:schemeClr val="tx2"/>
                </a:solidFill>
              </a:rPr>
            </a:br>
            <a:r>
              <a:rPr lang="pt-BR" sz="3000" b="1" dirty="0">
                <a:solidFill>
                  <a:schemeClr val="tx2"/>
                </a:solidFill>
              </a:rPr>
              <a:t>Obtenção Melhor Individuo</a:t>
            </a:r>
            <a:br>
              <a:rPr lang="pt-BR" sz="3000" b="1" dirty="0"/>
            </a:br>
            <a:endParaRPr lang="pt-BR" sz="3000" err="1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4CD712-EAAA-3EEB-503A-66595342E971}"/>
              </a:ext>
            </a:extLst>
          </p:cNvPr>
          <p:cNvSpPr/>
          <p:nvPr/>
        </p:nvSpPr>
        <p:spPr>
          <a:xfrm>
            <a:off x="0" y="0"/>
            <a:ext cx="406400" cy="6939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1DF41B2-C7F5-D55D-90DE-82FD32944BB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tx2"/>
                </a:solidFill>
              </a:rPr>
              <a:t>Algoritmo Genético -  DEAP (</a:t>
            </a:r>
            <a:r>
              <a:rPr lang="pt-BR" sz="3000" b="1" dirty="0" err="1">
                <a:solidFill>
                  <a:schemeClr val="tx2"/>
                </a:solidFill>
              </a:rPr>
              <a:t>eaMuPlusLambda</a:t>
            </a:r>
            <a:r>
              <a:rPr lang="pt-BR" sz="3000" b="1" dirty="0">
                <a:solidFill>
                  <a:schemeClr val="tx2"/>
                </a:solidFill>
              </a:rPr>
              <a:t>).</a:t>
            </a:r>
            <a:endParaRPr lang="pt-BR" sz="3000" dirty="0" err="1">
              <a:solidFill>
                <a:schemeClr val="tx2"/>
              </a:solidFill>
            </a:endParaRP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7E138AC-E0FA-C60A-24B2-04E8A7B3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164682"/>
            <a:ext cx="8282739" cy="25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79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PROJETO OTIMIZAÇÃO E COMPUTAÇÃO EVOLUCIONÁRIA  </vt:lpstr>
      <vt:lpstr>Contexto</vt:lpstr>
      <vt:lpstr>Coletando os Dados</vt:lpstr>
      <vt:lpstr>Analisando os Dados</vt:lpstr>
      <vt:lpstr>Analisando os Dados</vt:lpstr>
      <vt:lpstr>Separando os Dados em treinamento, validação e teste</vt:lpstr>
      <vt:lpstr>Selecionando 4 algoritmos de predição</vt:lpstr>
      <vt:lpstr>Configuração do GA</vt:lpstr>
      <vt:lpstr>Execução GA Obtenção Melhor Individuo </vt:lpstr>
      <vt:lpstr>Execução GA Obtenção Melhor Individuo </vt:lpstr>
      <vt:lpstr>PowerPoint Presentation</vt:lpstr>
      <vt:lpstr>Step to Step</vt:lpstr>
      <vt:lpstr>Gráfico de Previsão (próximas 3 semanas)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EM CIÊNCIA DE DADOS  </dc:title>
  <dc:creator>Thaina Cordeiro</dc:creator>
  <cp:revision>272</cp:revision>
  <dcterms:created xsi:type="dcterms:W3CDTF">2024-01-24T02:15:00Z</dcterms:created>
  <dcterms:modified xsi:type="dcterms:W3CDTF">2024-01-27T04:11:08Z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2024-01-24T02:38:04Z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94bbb01f-f9f4-4570-a81a-463638121e35</vt:lpwstr>
  </property>
  <property fmtid="{D5CDD505-2E9C-101B-9397-08002B2CF9AE}" pid="7" name="MSIP_Label_defa4170-0d19-0005-0004-bc88714345d2_ActionId">
    <vt:lpwstr>f9936734-98af-44a7-b903-eb52d4619b23</vt:lpwstr>
  </property>
  <property fmtid="{D5CDD505-2E9C-101B-9397-08002B2CF9AE}" pid="8" name="MSIP_Label_defa4170-0d19-0005-0004-bc88714345d2_ContentBits">
    <vt:lpwstr>0</vt:lpwstr>
  </property>
</Properties>
</file>