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4" d="100"/>
          <a:sy n="34" d="100"/>
        </p:scale>
        <p:origin x="427" y="-14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427F-C575-40E7-A3F8-2D23674C963B}" type="datetimeFigureOut">
              <a:rPr lang="en-IL" smtClean="0"/>
              <a:t>12/06/2019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C297-41F7-40B5-BEDE-EFD6F7180BF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3929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427F-C575-40E7-A3F8-2D23674C963B}" type="datetimeFigureOut">
              <a:rPr lang="en-IL" smtClean="0"/>
              <a:t>12/06/2019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C297-41F7-40B5-BEDE-EFD6F7180BF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19543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427F-C575-40E7-A3F8-2D23674C963B}" type="datetimeFigureOut">
              <a:rPr lang="en-IL" smtClean="0"/>
              <a:t>12/06/2019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C297-41F7-40B5-BEDE-EFD6F7180BF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4537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427F-C575-40E7-A3F8-2D23674C963B}" type="datetimeFigureOut">
              <a:rPr lang="en-IL" smtClean="0"/>
              <a:t>12/06/2019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C297-41F7-40B5-BEDE-EFD6F7180BF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9248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427F-C575-40E7-A3F8-2D23674C963B}" type="datetimeFigureOut">
              <a:rPr lang="en-IL" smtClean="0"/>
              <a:t>12/06/2019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C297-41F7-40B5-BEDE-EFD6F7180BF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526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427F-C575-40E7-A3F8-2D23674C963B}" type="datetimeFigureOut">
              <a:rPr lang="en-IL" smtClean="0"/>
              <a:t>12/06/2019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C297-41F7-40B5-BEDE-EFD6F7180BF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716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427F-C575-40E7-A3F8-2D23674C963B}" type="datetimeFigureOut">
              <a:rPr lang="en-IL" smtClean="0"/>
              <a:t>12/06/2019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C297-41F7-40B5-BEDE-EFD6F7180BF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1500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427F-C575-40E7-A3F8-2D23674C963B}" type="datetimeFigureOut">
              <a:rPr lang="en-IL" smtClean="0"/>
              <a:t>12/06/2019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C297-41F7-40B5-BEDE-EFD6F7180BF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171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427F-C575-40E7-A3F8-2D23674C963B}" type="datetimeFigureOut">
              <a:rPr lang="en-IL" smtClean="0"/>
              <a:t>12/06/2019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C297-41F7-40B5-BEDE-EFD6F7180BF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940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427F-C575-40E7-A3F8-2D23674C963B}" type="datetimeFigureOut">
              <a:rPr lang="en-IL" smtClean="0"/>
              <a:t>12/06/2019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C297-41F7-40B5-BEDE-EFD6F7180BF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9703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427F-C575-40E7-A3F8-2D23674C963B}" type="datetimeFigureOut">
              <a:rPr lang="en-IL" smtClean="0"/>
              <a:t>12/06/2019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C297-41F7-40B5-BEDE-EFD6F7180BF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9916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8427F-C575-40E7-A3F8-2D23674C963B}" type="datetimeFigureOut">
              <a:rPr lang="en-IL" smtClean="0"/>
              <a:t>12/06/2019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3C297-41F7-40B5-BEDE-EFD6F7180BF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833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0.png"/><Relationship Id="rId3" Type="http://schemas.openxmlformats.org/officeDocument/2006/relationships/hyperlink" Target="mailto:davidpeleg6@gmail.com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emf"/><Relationship Id="rId16" Type="http://schemas.microsoft.com/office/2007/relationships/hdphoto" Target="../media/hdphoto3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jpe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תמונה 1">
            <a:extLst>
              <a:ext uri="{FF2B5EF4-FFF2-40B4-BE49-F238E27FC236}">
                <a16:creationId xmlns:a16="http://schemas.microsoft.com/office/drawing/2014/main" id="{F5595EF7-63C2-4DFD-B4C3-08C4484A0B8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32399287" cy="43200638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03FCD2-2BB1-49AA-99A7-89EABACE6742}"/>
              </a:ext>
            </a:extLst>
          </p:cNvPr>
          <p:cNvSpPr/>
          <p:nvPr/>
        </p:nvSpPr>
        <p:spPr>
          <a:xfrm>
            <a:off x="8421570" y="2070376"/>
            <a:ext cx="12243870" cy="1438214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800" b="1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</a:t>
            </a:r>
            <a:r>
              <a:rPr lang="en-US" sz="8800" b="1" dirty="0" err="1">
                <a:ln>
                  <a:solidFill>
                    <a:schemeClr val="accent5"/>
                  </a:solidFill>
                </a:ln>
                <a:effectLst>
                  <a:reflection blurRad="6350" stA="50000" endA="300" endPos="50000" dist="60007" dir="5400000" sy="-100000" algn="bl" rotWithShape="0"/>
                </a:effectLst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ExperiMate</a:t>
            </a:r>
            <a:endParaRPr lang="en-US" sz="8800" b="1" dirty="0">
              <a:ln>
                <a:solidFill>
                  <a:schemeClr val="accent5"/>
                </a:solidFill>
              </a:ln>
              <a:effectLst>
                <a:reflection blurRad="6350" stA="50000" endA="300" endPos="50000" dist="60007" dir="5400000" sy="-100000" algn="bl" rotWithShape="0"/>
              </a:effectLst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3A662F-297A-49FE-94D3-DA85B7D1FB43}"/>
              </a:ext>
            </a:extLst>
          </p:cNvPr>
          <p:cNvSpPr/>
          <p:nvPr/>
        </p:nvSpPr>
        <p:spPr>
          <a:xfrm>
            <a:off x="8421570" y="5771320"/>
            <a:ext cx="16198850" cy="19336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David Peleg</a:t>
            </a:r>
            <a:r>
              <a:rPr lang="en-US" sz="540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5400" u="sng" dirty="0">
                <a:solidFill>
                  <a:srgbClr val="0563C1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davidpeleg6@gmail.com</a:t>
            </a:r>
            <a:endParaRPr lang="en-IL" sz="5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80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Supervisor: </a:t>
            </a:r>
            <a:r>
              <a:rPr lang="en-IL" sz="4800" dirty="0">
                <a:solidFill>
                  <a:srgbClr val="333333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Noa Kurzweil</a:t>
            </a:r>
            <a:endParaRPr lang="en-IL" sz="4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D77E7A-FBE6-427E-B09E-93D8F0A1377C}"/>
              </a:ext>
            </a:extLst>
          </p:cNvPr>
          <p:cNvSpPr/>
          <p:nvPr/>
        </p:nvSpPr>
        <p:spPr>
          <a:xfrm>
            <a:off x="1402080" y="8467502"/>
            <a:ext cx="28163520" cy="635449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4800" dirty="0">
                <a:solidFill>
                  <a:schemeClr val="accent1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													Background and Goals</a:t>
            </a:r>
            <a:endParaRPr lang="en-IL" sz="4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0" indent="-685800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Symbol" panose="05050102010706020507" pitchFamily="18" charset="2"/>
              <a:buChar char=""/>
            </a:pPr>
            <a:r>
              <a:rPr lang="en-US" sz="480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 is an AVR microcontroller that provides an interface for interacting with sensors.</a:t>
            </a:r>
            <a:endParaRPr lang="en-IL" sz="4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0" indent="-685800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Symbol" panose="05050102010706020507" pitchFamily="18" charset="2"/>
              <a:buChar char=""/>
            </a:pPr>
            <a:r>
              <a:rPr lang="en-US" sz="480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Arduino board is programmed using a dialect of C++ language.</a:t>
            </a:r>
            <a:endParaRPr lang="en-IL" sz="4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0" indent="-685800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Symbol" panose="05050102010706020507" pitchFamily="18" charset="2"/>
              <a:buChar char=""/>
            </a:pPr>
            <a:r>
              <a:rPr lang="en-US" sz="480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 provides a low-cost way for novices and professionals to create devices and experiments.</a:t>
            </a:r>
            <a:endParaRPr lang="en-IL" sz="4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0" indent="-6858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Symbol" panose="05050102010706020507" pitchFamily="18" charset="2"/>
              <a:buChar char=""/>
            </a:pPr>
            <a:r>
              <a:rPr lang="en-US" sz="480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Since coding could be daunting for novices, a GUI interface is needed for quick experiment creation and extraction of data.</a:t>
            </a:r>
            <a:endParaRPr lang="en-IL" sz="4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3DD95F-E63C-4F1F-A09C-D3F7B48B956D}"/>
              </a:ext>
            </a:extLst>
          </p:cNvPr>
          <p:cNvSpPr/>
          <p:nvPr/>
        </p:nvSpPr>
        <p:spPr>
          <a:xfrm>
            <a:off x="462891" y="15447981"/>
            <a:ext cx="14971485" cy="10709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800" dirty="0">
                <a:solidFill>
                  <a:schemeClr val="accent2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										Back end</a:t>
            </a:r>
            <a:endParaRPr lang="en-IL" sz="4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0" indent="-9144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80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backend API to support basic menu options such as: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1" indent="-914400">
              <a:lnSpc>
                <a:spcPct val="107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480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compilation and upload of Arduino code.</a:t>
            </a:r>
            <a:endParaRPr lang="en-IL" sz="4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1" indent="-9144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480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creation of new experiments and sensors.</a:t>
            </a:r>
          </a:p>
          <a:p>
            <a:pPr marL="914400" lvl="0" indent="-9144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480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 of results using pandas.</a:t>
            </a:r>
          </a:p>
          <a:p>
            <a:pPr marL="914400" lvl="0" indent="-914400">
              <a:spcAft>
                <a:spcPts val="0"/>
              </a:spcAft>
              <a:buFont typeface="+mj-lt"/>
              <a:buAutoNum type="arabicPeriod"/>
            </a:pPr>
            <a:r>
              <a:rPr lang="en-US" sz="480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system to analyze code using a custom tag system and support:</a:t>
            </a:r>
            <a:endParaRPr lang="en-IL" sz="4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1" indent="-914400">
              <a:lnSpc>
                <a:spcPct val="107000"/>
              </a:lnSpc>
              <a:spcBef>
                <a:spcPts val="18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480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Merging code of 2 or more sensors into an experiment.</a:t>
            </a:r>
            <a:endParaRPr lang="en-IL" sz="4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1" indent="-91440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480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Changing experiment attributes such as the sampling frequency and pin numbers.</a:t>
            </a:r>
            <a:endParaRPr lang="en-IL" sz="4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C8D0DF-840D-45C2-B888-67E30CCF1C96}"/>
              </a:ext>
            </a:extLst>
          </p:cNvPr>
          <p:cNvSpPr/>
          <p:nvPr/>
        </p:nvSpPr>
        <p:spPr>
          <a:xfrm>
            <a:off x="16412279" y="15447981"/>
            <a:ext cx="15823258" cy="9603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800" dirty="0">
                <a:solidFill>
                  <a:schemeClr val="accent6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						Front end</a:t>
            </a:r>
            <a:endParaRPr lang="en-IL" sz="4800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0" indent="-914400">
              <a:spcAft>
                <a:spcPts val="0"/>
              </a:spcAft>
              <a:buFont typeface="+mj-lt"/>
              <a:buAutoNum type="arabicPeriod"/>
            </a:pPr>
            <a:r>
              <a:rPr lang="en-US" sz="480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graphic interface using PyQt5 to support:</a:t>
            </a:r>
            <a:endParaRPr lang="en-IL" sz="4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1" indent="-91440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sz="480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Loading and display of current and past projects.</a:t>
            </a:r>
          </a:p>
          <a:p>
            <a:pPr marL="1371600" lvl="1" indent="-91440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sz="480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Changing project and sensor attributes</a:t>
            </a:r>
            <a:endParaRPr lang="en-IL" sz="4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0" indent="-914400">
              <a:spcBef>
                <a:spcPts val="30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80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a Text editor to enable quick access to sensor/project code for non-trivial changes.</a:t>
            </a:r>
          </a:p>
          <a:p>
            <a:pPr marL="914400" indent="-914400">
              <a:spcBef>
                <a:spcPts val="30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80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an interface for plotting results and manipulating data using matplotlib and PyQt5</a:t>
            </a:r>
            <a:endParaRPr lang="en-IL" sz="4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0" indent="-914400">
              <a:spcBef>
                <a:spcPts val="30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480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dedicated option for adding new sensor code/project from the PC</a:t>
            </a:r>
            <a:endParaRPr lang="en-IL" sz="4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4C1B85-1258-433F-B63C-6001A7FF6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520" y="38427659"/>
            <a:ext cx="5486411" cy="1224949"/>
          </a:xfrm>
          <a:prstGeom prst="rect">
            <a:avLst/>
          </a:prstGeom>
        </p:spPr>
      </p:pic>
      <p:pic>
        <p:nvPicPr>
          <p:cNvPr id="17" name="Picture 16" descr="../Dropbox/Graphics/CS%20Bar%20Ilan/CSBIUProfileWhite.jpg">
            <a:extLst>
              <a:ext uri="{FF2B5EF4-FFF2-40B4-BE49-F238E27FC236}">
                <a16:creationId xmlns:a16="http://schemas.microsoft.com/office/drawing/2014/main" id="{B5C4EA2B-A4C2-41E4-8CB9-5F7AAE818FC6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6" b="22245"/>
          <a:stretch/>
        </p:blipFill>
        <p:spPr bwMode="auto">
          <a:xfrm>
            <a:off x="1007507" y="2132624"/>
            <a:ext cx="6185773" cy="35033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2E83D2B-BA3D-4429-970C-8701AFE8E2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472" y="37174675"/>
            <a:ext cx="3174603" cy="3174603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C63F8D0-8440-441B-A425-0F499E204062}"/>
              </a:ext>
            </a:extLst>
          </p:cNvPr>
          <p:cNvSpPr/>
          <p:nvPr/>
        </p:nvSpPr>
        <p:spPr>
          <a:xfrm>
            <a:off x="629877" y="8467502"/>
            <a:ext cx="28935723" cy="6230953"/>
          </a:xfrm>
          <a:prstGeom prst="roundRect">
            <a:avLst/>
          </a:prstGeom>
          <a:noFill/>
          <a:ln w="1079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8906F30-F0CE-41F9-B820-64E25AD2A44F}"/>
              </a:ext>
            </a:extLst>
          </p:cNvPr>
          <p:cNvSpPr/>
          <p:nvPr/>
        </p:nvSpPr>
        <p:spPr>
          <a:xfrm>
            <a:off x="163751" y="15123438"/>
            <a:ext cx="15569767" cy="11489727"/>
          </a:xfrm>
          <a:prstGeom prst="roundRect">
            <a:avLst/>
          </a:prstGeom>
          <a:noFill/>
          <a:ln w="1079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8D59193-390B-492E-A31A-F40C888DC6A2}"/>
              </a:ext>
            </a:extLst>
          </p:cNvPr>
          <p:cNvSpPr/>
          <p:nvPr/>
        </p:nvSpPr>
        <p:spPr>
          <a:xfrm>
            <a:off x="16065748" y="15156318"/>
            <a:ext cx="16169789" cy="11489727"/>
          </a:xfrm>
          <a:prstGeom prst="roundRect">
            <a:avLst/>
          </a:prstGeom>
          <a:noFill/>
          <a:ln w="1079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4A5AFA0-8218-4E5D-9FBC-1B635723C0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419" y="27948639"/>
            <a:ext cx="13896441" cy="9034940"/>
          </a:xfrm>
          <a:prstGeom prst="rect">
            <a:avLst/>
          </a:prstGeom>
          <a:noFill/>
          <a:ln w="31750">
            <a:noFill/>
          </a:ln>
          <a:effectLst>
            <a:softEdge rad="0"/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AE128BA-773C-4AD9-8E41-6953B128B2B0}"/>
              </a:ext>
            </a:extLst>
          </p:cNvPr>
          <p:cNvSpPr txBox="1"/>
          <p:nvPr/>
        </p:nvSpPr>
        <p:spPr>
          <a:xfrm>
            <a:off x="8867007" y="4220776"/>
            <a:ext cx="173623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 experiment creator</a:t>
            </a:r>
            <a:endParaRPr lang="en-IL" sz="6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L" sz="66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62E62-99F1-4811-884F-6FA42D5642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42" y="5667222"/>
            <a:ext cx="6836996" cy="202278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8F3556D-F022-4C9B-B934-49C46C3F4D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2880" y="37276535"/>
            <a:ext cx="4397041" cy="317460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8359BDA-0F5B-49A2-98D3-B30EEF2CF2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9311" y="37289283"/>
            <a:ext cx="4800202" cy="305999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0975CE1-2E50-403A-8410-9DC61E33A1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5440" y="37307449"/>
            <a:ext cx="3822841" cy="30418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3B6763-7B9B-4039-8F06-493B26FC600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4580" y="28274286"/>
            <a:ext cx="8492566" cy="67876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5532B2-CED1-4DDC-8184-F2A94F1045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3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982" y="28077200"/>
            <a:ext cx="6865237" cy="725233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8D3E87F-50D5-4ED6-9E92-A639461AEE6D}"/>
              </a:ext>
            </a:extLst>
          </p:cNvPr>
          <p:cNvSpPr/>
          <p:nvPr/>
        </p:nvSpPr>
        <p:spPr>
          <a:xfrm>
            <a:off x="2335262" y="26862845"/>
            <a:ext cx="3530262" cy="9233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Arduino IDE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F1FB6A-DB00-4C22-9B34-AC2C0EF7611E}"/>
              </a:ext>
            </a:extLst>
          </p:cNvPr>
          <p:cNvSpPr/>
          <p:nvPr/>
        </p:nvSpPr>
        <p:spPr>
          <a:xfrm>
            <a:off x="10985143" y="26893093"/>
            <a:ext cx="82252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 builder interface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CE9AF8-ABFF-420D-B185-CDEE54220C1C}"/>
              </a:ext>
            </a:extLst>
          </p:cNvPr>
          <p:cNvSpPr/>
          <p:nvPr/>
        </p:nvSpPr>
        <p:spPr>
          <a:xfrm>
            <a:off x="25084339" y="26893093"/>
            <a:ext cx="3999236" cy="9233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plotter</a:t>
            </a:r>
          </a:p>
        </p:txBody>
      </p:sp>
    </p:spTree>
    <p:extLst>
      <p:ext uri="{BB962C8B-B14F-4D97-AF65-F5344CB8AC3E}">
        <p14:creationId xmlns:p14="http://schemas.microsoft.com/office/powerpoint/2010/main" val="3174393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573</TotalTime>
  <Words>13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Times New Roman</vt:lpstr>
      <vt:lpstr>Trebuchet MS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Peleg</dc:creator>
  <cp:lastModifiedBy>David Peleg</cp:lastModifiedBy>
  <cp:revision>49</cp:revision>
  <dcterms:created xsi:type="dcterms:W3CDTF">2019-06-01T11:12:00Z</dcterms:created>
  <dcterms:modified xsi:type="dcterms:W3CDTF">2019-06-12T11:05:32Z</dcterms:modified>
</cp:coreProperties>
</file>