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56" r:id="rId2"/>
    <p:sldId id="262" r:id="rId3"/>
    <p:sldId id="261" r:id="rId4"/>
    <p:sldId id="263" r:id="rId5"/>
    <p:sldId id="264" r:id="rId6"/>
    <p:sldId id="265" r:id="rId7"/>
    <p:sldId id="296" r:id="rId8"/>
    <p:sldId id="267" r:id="rId9"/>
    <p:sldId id="266" r:id="rId10"/>
    <p:sldId id="282" r:id="rId11"/>
    <p:sldId id="279" r:id="rId12"/>
    <p:sldId id="297" r:id="rId13"/>
    <p:sldId id="300" r:id="rId14"/>
    <p:sldId id="281" r:id="rId15"/>
    <p:sldId id="292" r:id="rId16"/>
    <p:sldId id="295" r:id="rId17"/>
    <p:sldId id="293" r:id="rId18"/>
    <p:sldId id="294" r:id="rId19"/>
    <p:sldId id="276" r:id="rId20"/>
    <p:sldId id="268" r:id="rId21"/>
    <p:sldId id="298" r:id="rId22"/>
    <p:sldId id="269" r:id="rId23"/>
    <p:sldId id="283" r:id="rId24"/>
    <p:sldId id="284" r:id="rId25"/>
    <p:sldId id="270" r:id="rId26"/>
    <p:sldId id="271" r:id="rId27"/>
    <p:sldId id="272" r:id="rId28"/>
    <p:sldId id="277" r:id="rId29"/>
    <p:sldId id="278" r:id="rId30"/>
    <p:sldId id="273" r:id="rId31"/>
    <p:sldId id="280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9" r:id="rId4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Open Sans Light" panose="020B0604020202020204" charset="0"/>
      <p:regular r:id="rId46"/>
    </p:embeddedFont>
    <p:embeddedFont>
      <p:font typeface="腾祥嘉丽线黑简" panose="02010600030101010101" charset="-122"/>
      <p:regular r:id="rId4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4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6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2018/6/21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jJyVQ1S" TargetMode="External"/><Relationship Id="rId2" Type="http://schemas.openxmlformats.org/officeDocument/2006/relationships/hyperlink" Target="https://www.coursera.org/learn/machine-learning/home/welc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hyperlink" Target="https://github.com/wangjin0818/Coursera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mooc.study.163.com/smartSpec/detail/1001319001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v.qq.com/vplus/578e2d6f5e1fadc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dblp.uni-trier.de/db/conf/acl/" TargetMode="External"/><Relationship Id="rId3" Type="http://schemas.openxmlformats.org/officeDocument/2006/relationships/hyperlink" Target="http://dblp.uni-trier.de/db/conf/cvpr/" TargetMode="External"/><Relationship Id="rId7" Type="http://schemas.openxmlformats.org/officeDocument/2006/relationships/hyperlink" Target="http://dblp.uni-trier.de/db/conf/nips/" TargetMode="External"/><Relationship Id="rId2" Type="http://schemas.openxmlformats.org/officeDocument/2006/relationships/hyperlink" Target="http://dblp.uni-trier.de/db/conf/aa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lp.uni-trier.de/db/conf/ijcai/" TargetMode="External"/><Relationship Id="rId5" Type="http://schemas.openxmlformats.org/officeDocument/2006/relationships/hyperlink" Target="http://dblp.uni-trier.de/db/conf/icml/" TargetMode="External"/><Relationship Id="rId4" Type="http://schemas.openxmlformats.org/officeDocument/2006/relationships/hyperlink" Target="http://dblp.uni-trier.de/db/conf/iccv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blp.uni-trier.de/db/journals/pami/" TargetMode="External"/><Relationship Id="rId2" Type="http://schemas.openxmlformats.org/officeDocument/2006/relationships/hyperlink" Target="http://dblp.uni-trier.de/db/journals/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lp.uni-trier.de/db/journals/jmlr/" TargetMode="External"/><Relationship Id="rId4" Type="http://schemas.openxmlformats.org/officeDocument/2006/relationships/hyperlink" Target="http://dblp.uni-trier.de/db/journals/ijcv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in@yn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sublimetext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exacity/deeplearningbook-chinese/releases/download/v0.5-beta/dlbook_cn_v0.5-beta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jd.com/writer/%E9%87%8C%E5%BD%BB%E7%89%B9%E7%A7%91%E5%9F%83%E7%95%A5_1.html" TargetMode="External"/><Relationship Id="rId2" Type="http://schemas.openxmlformats.org/officeDocument/2006/relationships/hyperlink" Target="http://download.csdn.net/detail/sunxkd/937286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hyperlink" Target="https://book.jd.com/writer/%E5%88%98%E5%B3%B0_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jd.com/writer/%E5%94%90%E6%BA%90_1.html" TargetMode="External"/><Relationship Id="rId2" Type="http://schemas.openxmlformats.org/officeDocument/2006/relationships/hyperlink" Target="https://book.jd.com/writer/%E9%BB%84%E6%96%87%E5%9D%9A_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人工智能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2018-3-8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Deep Learning with Python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PDF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学习用</a:t>
            </a:r>
            <a:r>
              <a:rPr lang="en-US" altLang="zh-CN" dirty="0" smtClean="0"/>
              <a:t>Theano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Keras</a:t>
            </a:r>
            <a:r>
              <a:rPr lang="zh-CN" altLang="en-US" dirty="0" smtClean="0"/>
              <a:t>实现深度学习模型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80928"/>
            <a:ext cx="2204887" cy="312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Andrew 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《Machine Learning》</a:t>
            </a:r>
            <a:r>
              <a:rPr lang="zh-CN" altLang="en-US" dirty="0" smtClean="0"/>
              <a:t>在线课程</a:t>
            </a:r>
            <a:endParaRPr lang="en-US" altLang="zh-CN" dirty="0" smtClean="0"/>
          </a:p>
          <a:p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www.coursera.org/learn/machine-learning/home/welcome</a:t>
            </a:r>
            <a:r>
              <a:rPr lang="en-US" altLang="zh-CN" sz="2000" dirty="0" smtClean="0"/>
              <a:t> or</a:t>
            </a:r>
          </a:p>
          <a:p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pan.baidu.com/s/1jJyVQ1S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密码：</a:t>
            </a:r>
            <a:r>
              <a:rPr lang="en-US" altLang="zh-CN" sz="2000" dirty="0" smtClean="0"/>
              <a:t>hq2x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斯坦福大学 吴恩达教授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github.com/wangjin0818/CourseraML</a:t>
            </a:r>
            <a:r>
              <a:rPr lang="en-US" altLang="zh-CN" dirty="0" smtClean="0"/>
              <a:t>  (Python</a:t>
            </a:r>
            <a:r>
              <a:rPr lang="zh-CN" altLang="en-US" dirty="0" smtClean="0"/>
              <a:t>课程源码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26" y="3557499"/>
            <a:ext cx="4038600" cy="304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72" y="3598540"/>
            <a:ext cx="2415768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3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Andrew Ng</a:t>
            </a:r>
            <a:r>
              <a:rPr lang="zh-CN" altLang="en-US" dirty="0"/>
              <a:t>的</a:t>
            </a:r>
            <a:r>
              <a:rPr lang="en-US" altLang="zh-CN" dirty="0"/>
              <a:t>《Machine Learning》</a:t>
            </a:r>
            <a:r>
              <a:rPr lang="zh-CN" altLang="en-US" dirty="0"/>
              <a:t>在线</a:t>
            </a:r>
            <a:r>
              <a:rPr lang="zh-CN" altLang="en-US" dirty="0" smtClean="0"/>
              <a:t>课程</a:t>
            </a:r>
            <a:r>
              <a:rPr lang="en-US" altLang="zh-CN" dirty="0" smtClean="0"/>
              <a:t>   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mooc.study.163.com/smartSpec/detail/1001319001.htm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课程完全免费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4080762" cy="23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7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陈蕴侬   </a:t>
            </a:r>
            <a:r>
              <a:rPr lang="en-US" altLang="zh-CN" dirty="0" smtClean="0"/>
              <a:t>&amp;   </a:t>
            </a:r>
            <a:r>
              <a:rPr lang="zh-CN" altLang="en-US" dirty="0" smtClean="0"/>
              <a:t>李</a:t>
            </a:r>
            <a:r>
              <a:rPr lang="zh-CN" altLang="en-US" dirty="0"/>
              <a:t>宏</a:t>
            </a:r>
            <a:r>
              <a:rPr lang="zh-CN" altLang="en-US" dirty="0" smtClean="0"/>
              <a:t>毅</a:t>
            </a:r>
            <a:endParaRPr lang="en-US" altLang="zh-CN" dirty="0" smtClean="0"/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v.qq.com/vplus/578e2d6f5e1fadc1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台湾大学应用机器学习视频</a:t>
            </a:r>
            <a:endParaRPr lang="zh-CN" altLang="en-US" dirty="0"/>
          </a:p>
        </p:txBody>
      </p:sp>
      <p:pic>
        <p:nvPicPr>
          <p:cNvPr id="1026" name="Picture 2" descr="https://wx3.sinaimg.cn/mw690/5396ee05ly1fkqzvchlavj20xa0x77w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80928"/>
            <a:ext cx="2729929" cy="272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18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Kaggle</a:t>
            </a:r>
            <a:r>
              <a:rPr lang="en-US" altLang="zh-CN" dirty="0" smtClean="0"/>
              <a:t> Tutorial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www.kaggle.com/competitions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" y="2636912"/>
            <a:ext cx="906906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5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CCF</a:t>
            </a:r>
            <a:r>
              <a:rPr lang="zh-CN" altLang="en-US" dirty="0" smtClean="0"/>
              <a:t>推荐列表</a:t>
            </a:r>
            <a:r>
              <a:rPr lang="en-US" altLang="zh-CN" dirty="0" smtClean="0"/>
              <a:t>(A</a:t>
            </a:r>
            <a:r>
              <a:rPr lang="zh-CN" altLang="en-US" dirty="0" smtClean="0"/>
              <a:t>类会议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相关研究领域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00231"/>
              </p:ext>
            </p:extLst>
          </p:nvPr>
        </p:nvGraphicFramePr>
        <p:xfrm>
          <a:off x="523874" y="1772816"/>
          <a:ext cx="8096251" cy="4327181"/>
        </p:xfrm>
        <a:graphic>
          <a:graphicData uri="http://schemas.openxmlformats.org/drawingml/2006/table">
            <a:tbl>
              <a:tblPr/>
              <a:tblGrid>
                <a:gridCol w="381899"/>
                <a:gridCol w="859272"/>
                <a:gridCol w="2768765"/>
                <a:gridCol w="1050221"/>
                <a:gridCol w="3036094"/>
              </a:tblGrid>
              <a:tr h="221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会议简称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会议全称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出版社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网址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AAAI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AAAI Conference on Artificial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AAAI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"/>
                        </a:rPr>
                        <a:t>http://dblp.uni-trier.de/db/conf/aaai/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CVPR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 Conference on Computer Vision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and Pattern Recognition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3"/>
                        </a:rPr>
                        <a:t>http://dblp.uni-trier.de/db/conf/cvpr/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ICCV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International Conference on Computer 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Vision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4"/>
                        </a:rPr>
                        <a:t>http://dblp.uni-trier.de/db/conf/iccv/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ICML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International Conference on Machine 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Learning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ACM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5"/>
                        </a:rPr>
                        <a:t>http://dblp.uni-trier.de/db/conf/icml/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IJCAI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International Joint Conference on </a:t>
                      </a:r>
                      <a:b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Artificial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Morgan Kaufmann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6"/>
                        </a:rPr>
                        <a:t>http://dblp.uni-trier.de/db/conf/ijcai/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NIPS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Annual Conference on Neural Information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Processing Systems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MIT Press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7"/>
                        </a:rPr>
                        <a:t>http://dblp.uni-trier.de/db/conf/nips/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ACL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Annual Meeting of the Association for 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Computational Linguistics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ACL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8"/>
                        </a:rPr>
                        <a:t>http://dblp.uni-trier.de/db/conf/acl/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CCF</a:t>
            </a:r>
            <a:r>
              <a:rPr lang="zh-CN" altLang="en-US" dirty="0"/>
              <a:t>推荐列表</a:t>
            </a:r>
            <a:r>
              <a:rPr lang="en-US" altLang="zh-CN" dirty="0"/>
              <a:t>(A</a:t>
            </a:r>
            <a:r>
              <a:rPr lang="zh-CN" altLang="en-US" dirty="0"/>
              <a:t>类会议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相关研究领域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74005"/>
              </p:ext>
            </p:extLst>
          </p:nvPr>
        </p:nvGraphicFramePr>
        <p:xfrm>
          <a:off x="523874" y="1844824"/>
          <a:ext cx="8096251" cy="2592287"/>
        </p:xfrm>
        <a:graphic>
          <a:graphicData uri="http://schemas.openxmlformats.org/drawingml/2006/table">
            <a:tbl>
              <a:tblPr/>
              <a:tblGrid>
                <a:gridCol w="381899"/>
                <a:gridCol w="859272"/>
                <a:gridCol w="2768765"/>
                <a:gridCol w="1050221"/>
                <a:gridCol w="3036094"/>
              </a:tblGrid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刊物简称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刊物全称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出版社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网址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Artificial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Elsevier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"/>
                        </a:rPr>
                        <a:t>http://dblp.uni-trier.de/db/journals/ai/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0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TPAMI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IEEE Trans on Pattern Analysis and Machine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3"/>
                        </a:rPr>
                        <a:t>http://dblp.uni-trier.de/db/journals/pami/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0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IJCV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International Journal of Computer Vision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Springer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4"/>
                        </a:rPr>
                        <a:t>http://dblp.uni-trier.de/db/journals/ijcv/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JMLR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Journal of Machine Learning Research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MIT Press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5"/>
                        </a:rPr>
                        <a:t>http://dblp.uni-trier.de/db/journals/jmlr/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75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ACL Anthology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相关研究领域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5" y="1772816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9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AAAI Proceedings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相关研究领域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54</a:t>
            </a:r>
            <a:r>
              <a:rPr lang="zh-CN" altLang="en-US" dirty="0" smtClean="0"/>
              <a:t>个课时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</a:t>
            </a:r>
            <a:r>
              <a:rPr lang="zh-CN" altLang="en-US" dirty="0" smtClean="0"/>
              <a:t>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个课时，安排</a:t>
            </a:r>
            <a:r>
              <a:rPr lang="en-US" altLang="zh-CN" dirty="0" smtClean="0"/>
              <a:t>18</a:t>
            </a:r>
            <a:r>
              <a:rPr lang="zh-CN" altLang="en-US" dirty="0" smtClean="0"/>
              <a:t>周学习时间。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每次上课前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个课时为讲解课时，后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个小时为程序演示的部分。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任何内容都可以进行自学，所有代码在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中都可以下载。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任何缺少的知识点或是不了解的技术，可以举手提问或者电话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询问。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zh-CN" altLang="en-US" b="1" dirty="0"/>
              <a:t>王</a:t>
            </a:r>
            <a:r>
              <a:rPr lang="zh-CN" altLang="en-US" b="1" dirty="0" smtClean="0"/>
              <a:t>津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29600" cy="395128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- 2016</a:t>
            </a:r>
            <a:r>
              <a:rPr lang="zh-CN" altLang="en-US" dirty="0" smtClean="0"/>
              <a:t>年毕业于台湾元智大学资讯工程专业，获工学博士学位</a:t>
            </a:r>
            <a:endParaRPr lang="en-US" altLang="zh-CN" dirty="0" smtClean="0"/>
          </a:p>
          <a:p>
            <a:r>
              <a:rPr lang="en-US" altLang="zh-CN" dirty="0" smtClean="0"/>
              <a:t>  - </a:t>
            </a:r>
            <a:r>
              <a:rPr lang="zh-CN" altLang="en-US" dirty="0" smtClean="0"/>
              <a:t>同年毕业于云南大学通信与信息系统专业，获工学博士学位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主要研究领域：自然语言处理、机器学习和大数据分析。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Tel: 13308859600</a:t>
            </a:r>
          </a:p>
          <a:p>
            <a:r>
              <a:rPr lang="en-US" altLang="zh-CN" dirty="0" smtClean="0"/>
              <a:t>E-mail: </a:t>
            </a:r>
            <a:r>
              <a:rPr lang="en-US" altLang="zh-CN" dirty="0" smtClean="0">
                <a:hlinkClick r:id="rId2"/>
              </a:rPr>
              <a:t>wangjin@ynu.edu.cn</a:t>
            </a:r>
            <a:endParaRPr lang="en-US" altLang="zh-CN" dirty="0" smtClean="0"/>
          </a:p>
          <a:p>
            <a:r>
              <a:rPr lang="en-US" altLang="zh-CN" dirty="0" smtClean="0"/>
              <a:t>Github: https://github.com/wangjin0818/artificial_intelligence_2018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1: </a:t>
            </a:r>
            <a:r>
              <a:rPr lang="zh-CN" altLang="en-US" dirty="0" smtClean="0"/>
              <a:t>课程介绍</a:t>
            </a:r>
            <a:r>
              <a:rPr lang="zh-CN" altLang="en-US" dirty="0"/>
              <a:t>和单变量线性回归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2: </a:t>
            </a:r>
            <a:r>
              <a:rPr lang="zh-CN" altLang="en-US" dirty="0" smtClean="0"/>
              <a:t>多变量线性回归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3: </a:t>
            </a:r>
            <a:r>
              <a:rPr lang="zh-CN" altLang="en-US" dirty="0" smtClean="0"/>
              <a:t>逻辑回归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4: </a:t>
            </a:r>
            <a:r>
              <a:rPr lang="zh-CN" altLang="en-US" dirty="0" smtClean="0"/>
              <a:t>决策树、</a:t>
            </a:r>
            <a:r>
              <a:rPr lang="en-US" altLang="zh-CN" dirty="0" smtClean="0"/>
              <a:t>kNN</a:t>
            </a:r>
            <a:r>
              <a:rPr lang="zh-CN" altLang="en-US" dirty="0" smtClean="0"/>
              <a:t>和朴素贝叶斯模型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5: </a:t>
            </a:r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6: </a:t>
            </a:r>
            <a:r>
              <a:rPr lang="zh-CN" altLang="en-US" dirty="0" smtClean="0"/>
              <a:t>反向传播算法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7: </a:t>
            </a:r>
            <a:r>
              <a:rPr lang="zh-CN" altLang="en-US" dirty="0" smtClean="0"/>
              <a:t>课程设计开题报告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</a:rPr>
              <a:t>Week 8: </a:t>
            </a:r>
            <a:r>
              <a:rPr lang="zh-CN" altLang="en-US" dirty="0" smtClean="0">
                <a:solidFill>
                  <a:srgbClr val="FF0000"/>
                </a:solidFill>
              </a:rPr>
              <a:t>论文写作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</a:rPr>
              <a:t>Week 9: Latex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10~11: </a:t>
            </a:r>
            <a:r>
              <a:rPr lang="zh-CN" altLang="en-US" dirty="0" smtClean="0"/>
              <a:t>图像识别，卷积神经网络与对抗网络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12~13: </a:t>
            </a:r>
            <a:r>
              <a:rPr lang="zh-CN" altLang="en-US" dirty="0" smtClean="0"/>
              <a:t>自然语言处理，词向量和长短期记忆模型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14: </a:t>
            </a:r>
            <a:r>
              <a:rPr lang="zh-CN" altLang="en-US" dirty="0"/>
              <a:t>机器学习系统设计，模型调参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15: </a:t>
            </a:r>
            <a:r>
              <a:rPr lang="zh-CN" altLang="en-US" dirty="0"/>
              <a:t>支持向量机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16: </a:t>
            </a:r>
            <a:r>
              <a:rPr lang="zh-CN" altLang="en-US" dirty="0"/>
              <a:t>非监督学习与降</a:t>
            </a:r>
            <a:r>
              <a:rPr lang="zh-CN" altLang="en-US" dirty="0" smtClean="0"/>
              <a:t>维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17~18: </a:t>
            </a:r>
            <a:r>
              <a:rPr lang="zh-CN" altLang="en-US" dirty="0" smtClean="0"/>
              <a:t>课程设计项目报告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6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House Price Regression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Titanic: Machine Learning from Disaster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Latex Programming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CNN for Digital Recognizer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LSTM for Movie Review</a:t>
            </a:r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39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出席情况</a:t>
            </a:r>
            <a:r>
              <a:rPr lang="en-US" altLang="zh-CN" dirty="0" smtClean="0"/>
              <a:t>(20%)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实验报告</a:t>
            </a:r>
            <a:r>
              <a:rPr lang="en-US" altLang="zh-CN" dirty="0" smtClean="0"/>
              <a:t>(20</a:t>
            </a:r>
            <a:r>
              <a:rPr lang="en-US" altLang="zh-CN" dirty="0"/>
              <a:t>%)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课程设计开题，演示及报告</a:t>
            </a:r>
            <a:r>
              <a:rPr lang="en-US" altLang="zh-CN" dirty="0" smtClean="0"/>
              <a:t>(60%)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课程评分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4"/>
            <a:ext cx="9144000" cy="28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err="1"/>
              <a:t>Kaggle</a:t>
            </a:r>
            <a:r>
              <a:rPr lang="en-US" altLang="zh-CN" dirty="0"/>
              <a:t> Competition</a:t>
            </a:r>
            <a:r>
              <a:rPr lang="zh-CN" altLang="en-US" dirty="0"/>
              <a:t>中任意参加一个竞赛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https://www.kaggle.com/competitions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所有的评分方式均采用</a:t>
            </a:r>
            <a:r>
              <a:rPr lang="en-US" altLang="zh-CN" dirty="0"/>
              <a:t>Peer Review</a:t>
            </a:r>
            <a:r>
              <a:rPr lang="zh-CN" altLang="en-US" dirty="0"/>
              <a:t>的方式。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3-4</a:t>
            </a:r>
            <a:r>
              <a:rPr lang="zh-CN" altLang="en-US" dirty="0"/>
              <a:t>人组成一个小组，并分别说明所负责的工作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需要</a:t>
            </a:r>
            <a:r>
              <a:rPr lang="zh-CN" altLang="en-US" dirty="0"/>
              <a:t>上台演示及陈述报告，并将所完成的系统发布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github</a:t>
            </a:r>
            <a:r>
              <a:rPr lang="zh-CN" altLang="en-US" dirty="0"/>
              <a:t>中，制作成</a:t>
            </a:r>
            <a:r>
              <a:rPr lang="en-US" altLang="zh-CN" dirty="0" smtClean="0"/>
              <a:t>Poster (A0)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实现过程以论文形式提交，采用</a:t>
            </a:r>
            <a:r>
              <a:rPr lang="en-US" altLang="zh-CN" dirty="0" err="1" smtClean="0"/>
              <a:t>IEEE_Trans_journal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template </a:t>
            </a:r>
            <a:r>
              <a:rPr lang="en-US" altLang="zh-CN" dirty="0" smtClean="0"/>
              <a:t>(</a:t>
            </a:r>
            <a:r>
              <a:rPr lang="zh-CN" altLang="en-US" dirty="0"/>
              <a:t>备选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课程评分</a:t>
            </a:r>
          </a:p>
        </p:txBody>
      </p:sp>
    </p:spTree>
    <p:extLst>
      <p:ext uri="{BB962C8B-B14F-4D97-AF65-F5344CB8AC3E}">
        <p14:creationId xmlns:p14="http://schemas.microsoft.com/office/powerpoint/2010/main" val="3946561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8" y="1124744"/>
            <a:ext cx="3648138" cy="48577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课程评分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36" y="1124744"/>
            <a:ext cx="3605156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6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Anaconda</a:t>
            </a:r>
            <a:r>
              <a:rPr lang="zh-CN" altLang="en-US" dirty="0"/>
              <a:t>：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https://www.continuum.io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Anaconda</a:t>
            </a:r>
            <a:r>
              <a:rPr lang="zh-CN" altLang="en-US" dirty="0" smtClean="0"/>
              <a:t>包含了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中所使用的很多必须的运行库（包括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），并集成了</a:t>
            </a:r>
            <a:r>
              <a:rPr lang="en-US" altLang="zh-CN" dirty="0" smtClean="0"/>
              <a:t>pip</a:t>
            </a:r>
            <a:r>
              <a:rPr lang="zh-CN" altLang="en-US" dirty="0" smtClean="0"/>
              <a:t>等安装工具，方便我们后期扩展。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 2.7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3.x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2.7</a:t>
            </a:r>
            <a:r>
              <a:rPr lang="zh-CN" altLang="en-US" dirty="0" smtClean="0"/>
              <a:t>版本可以安装</a:t>
            </a:r>
            <a:r>
              <a:rPr lang="en-US" altLang="zh-CN" dirty="0" smtClean="0"/>
              <a:t>(Theano</a:t>
            </a:r>
            <a:r>
              <a:rPr lang="zh-CN" altLang="en-US" dirty="0" smtClean="0"/>
              <a:t>推荐使用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版本，</a:t>
            </a:r>
            <a:r>
              <a:rPr lang="en-US" altLang="zh-CN" b="1" dirty="0" smtClean="0">
                <a:solidFill>
                  <a:srgbClr val="FF0000"/>
                </a:solidFill>
              </a:rPr>
              <a:t>TensorFlow</a:t>
            </a:r>
            <a:r>
              <a:rPr lang="zh-CN" altLang="en-US" b="1" dirty="0" smtClean="0">
                <a:solidFill>
                  <a:srgbClr val="FF0000"/>
                </a:solidFill>
              </a:rPr>
              <a:t>推荐使用</a:t>
            </a:r>
            <a:r>
              <a:rPr lang="en-US" altLang="zh-CN" b="1" dirty="0" smtClean="0">
                <a:solidFill>
                  <a:srgbClr val="FF0000"/>
                </a:solidFill>
              </a:rPr>
              <a:t>3.5</a:t>
            </a:r>
            <a:r>
              <a:rPr lang="zh-CN" altLang="en-US" b="1" dirty="0" smtClean="0">
                <a:solidFill>
                  <a:srgbClr val="FF0000"/>
                </a:solidFill>
              </a:rPr>
              <a:t>版本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1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IDE(</a:t>
            </a:r>
            <a:r>
              <a:rPr lang="en-US" altLang="zh-CN" dirty="0"/>
              <a:t>Integrated Development Environment</a:t>
            </a:r>
            <a:r>
              <a:rPr lang="en-US" altLang="zh-CN" dirty="0" smtClean="0"/>
              <a:t>)</a:t>
            </a:r>
            <a:r>
              <a:rPr lang="zh-CN" altLang="en-US" dirty="0"/>
              <a:t>，是用于提供程序开发环境的应用程序，一般包括代码编辑器、编译器、调试器和图形用户界面等工具。集成了代码编写功能、分析功能、编译功能、调试功能等一体化的开发软件服务套。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8515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Sublime Text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http://www.sublimetext.com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6053733" cy="37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Sublime Text Package 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https://packagecontrol.io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Sublime</a:t>
            </a:r>
            <a:r>
              <a:rPr lang="zh-CN" altLang="en-US" dirty="0" smtClean="0"/>
              <a:t>中按</a:t>
            </a:r>
            <a:r>
              <a:rPr lang="en-US" altLang="zh-CN" dirty="0" smtClean="0"/>
              <a:t>ctrl+`     (shift+</a:t>
            </a:r>
            <a:r>
              <a:rPr lang="zh-CN" altLang="en-US" dirty="0" smtClean="0"/>
              <a:t>键盘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左边那个健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在命令行窗口输入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import </a:t>
            </a:r>
            <a:r>
              <a:rPr lang="en-US" altLang="zh-CN" dirty="0" err="1"/>
              <a:t>urllib.request,os,hashlib</a:t>
            </a:r>
            <a:r>
              <a:rPr lang="en-US" altLang="zh-CN" dirty="0"/>
              <a:t>; h = 'df21e130d211cfc94d9b0905775a7c0f' + '1e3d39e33b79698005270310898eea76'; pf = 'Package </a:t>
            </a:r>
            <a:r>
              <a:rPr lang="en-US" altLang="zh-CN" dirty="0" err="1"/>
              <a:t>Control.sublime</a:t>
            </a:r>
            <a:r>
              <a:rPr lang="en-US" altLang="zh-CN" dirty="0"/>
              <a:t>-package'; </a:t>
            </a:r>
            <a:r>
              <a:rPr lang="en-US" altLang="zh-CN" dirty="0" err="1"/>
              <a:t>ipp</a:t>
            </a:r>
            <a:r>
              <a:rPr lang="en-US" altLang="zh-CN" dirty="0"/>
              <a:t> = </a:t>
            </a:r>
            <a:r>
              <a:rPr lang="en-US" altLang="zh-CN" dirty="0" err="1"/>
              <a:t>sublime.installed_packages_path</a:t>
            </a:r>
            <a:r>
              <a:rPr lang="en-US" altLang="zh-CN" dirty="0"/>
              <a:t>(); </a:t>
            </a:r>
            <a:r>
              <a:rPr lang="en-US" altLang="zh-CN" dirty="0" err="1"/>
              <a:t>urllib.request.install_opener</a:t>
            </a:r>
            <a:r>
              <a:rPr lang="en-US" altLang="zh-CN" dirty="0"/>
              <a:t>( </a:t>
            </a:r>
            <a:r>
              <a:rPr lang="en-US" altLang="zh-CN" dirty="0" err="1"/>
              <a:t>urllib.request.build_opener</a:t>
            </a:r>
            <a:r>
              <a:rPr lang="en-US" altLang="zh-CN" dirty="0"/>
              <a:t>( </a:t>
            </a:r>
            <a:r>
              <a:rPr lang="en-US" altLang="zh-CN" dirty="0" err="1"/>
              <a:t>urllib.request.ProxyHandler</a:t>
            </a:r>
            <a:r>
              <a:rPr lang="en-US" altLang="zh-CN" dirty="0"/>
              <a:t>()) ); by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 'http://packagecontrol.io/' + </a:t>
            </a:r>
            <a:r>
              <a:rPr lang="en-US" altLang="zh-CN" dirty="0" err="1"/>
              <a:t>pf.replace</a:t>
            </a:r>
            <a:r>
              <a:rPr lang="en-US" altLang="zh-CN" dirty="0"/>
              <a:t>(' ', '%20')).read(); dh = hashlib.sha256(by).</a:t>
            </a:r>
            <a:r>
              <a:rPr lang="en-US" altLang="zh-CN" dirty="0" err="1"/>
              <a:t>hexdigest</a:t>
            </a:r>
            <a:r>
              <a:rPr lang="en-US" altLang="zh-CN" dirty="0"/>
              <a:t>(); print('Error validating download (got %s instead of %s), please try manual install' % (dh, h)) if dh != h else open(</a:t>
            </a:r>
            <a:r>
              <a:rPr lang="en-US" altLang="zh-CN" dirty="0" err="1"/>
              <a:t>os.path.join</a:t>
            </a:r>
            <a:r>
              <a:rPr lang="en-US" altLang="zh-CN" dirty="0"/>
              <a:t>( </a:t>
            </a:r>
            <a:r>
              <a:rPr lang="en-US" altLang="zh-CN" dirty="0" err="1"/>
              <a:t>ipp</a:t>
            </a:r>
            <a:r>
              <a:rPr lang="en-US" altLang="zh-CN" dirty="0"/>
              <a:t>, pf), '</a:t>
            </a:r>
            <a:r>
              <a:rPr lang="en-US" altLang="zh-CN" dirty="0" err="1"/>
              <a:t>wb</a:t>
            </a:r>
            <a:r>
              <a:rPr lang="en-US" altLang="zh-CN" dirty="0"/>
              <a:t>' ).write(by)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4081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Sublime Text Package </a:t>
            </a:r>
            <a:r>
              <a:rPr lang="en-US" altLang="zh-CN" dirty="0" smtClean="0"/>
              <a:t>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安装完成，点击工具条</a:t>
            </a:r>
            <a:r>
              <a:rPr lang="en-US" altLang="zh-CN" dirty="0" smtClean="0"/>
              <a:t>Preferences-&gt;Package 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Install Package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SideBarEnhance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Jedi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97" y="3068960"/>
            <a:ext cx="5452651" cy="31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人工智能的领域非常广，需要说明的一点就是，为了比较深入，本课程主要关注机器学习和深度学习两个内容。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 smtClean="0"/>
              <a:t>本课程需要同学具有线性代数的基础，熟悉矩阵的各种运算。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课程设计与编程和实现密切相关。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思考并实现。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欢迎学习这门课程！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3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PyCharm</a:t>
            </a:r>
            <a:r>
              <a:rPr lang="en-US" altLang="zh-CN" dirty="0" smtClean="0"/>
              <a:t> (Community Edition)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https://www.jetbrains.com/pycharm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0" y="2348880"/>
            <a:ext cx="6468124" cy="37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Theano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Keras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首先安装主版本，在这里我们选择</a:t>
            </a:r>
            <a:r>
              <a:rPr lang="en-US" altLang="zh-CN" dirty="0"/>
              <a:t>Anaconda2</a:t>
            </a:r>
            <a:r>
              <a:rPr lang="zh-CN" altLang="en-US" dirty="0"/>
              <a:t>，按照正常步骤安装即可，这里假定安装目录为</a:t>
            </a:r>
            <a:r>
              <a:rPr lang="en-US" altLang="zh-CN" dirty="0"/>
              <a:t>D:\Anaconda2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(2.7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3.5</a:t>
            </a:r>
            <a:r>
              <a:rPr lang="zh-CN" altLang="en-US" dirty="0" smtClean="0"/>
              <a:t>并存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92896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58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1052736"/>
            <a:ext cx="8229600" cy="485740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在这一步打上那两个勾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第一个选项是将安装目录加入到系统的</a:t>
            </a:r>
            <a:r>
              <a:rPr lang="en-US" altLang="zh-CN" dirty="0"/>
              <a:t>PATH</a:t>
            </a:r>
            <a:r>
              <a:rPr lang="zh-CN" altLang="en-US" dirty="0"/>
              <a:t>环境变量中，以后在</a:t>
            </a:r>
            <a:r>
              <a:rPr lang="en-US" altLang="zh-CN" dirty="0"/>
              <a:t>CMD</a:t>
            </a:r>
            <a:r>
              <a:rPr lang="zh-CN" altLang="en-US" dirty="0"/>
              <a:t>中便可以直接用</a:t>
            </a:r>
            <a:r>
              <a:rPr lang="en-US" altLang="zh-CN" dirty="0"/>
              <a:t>python</a:t>
            </a:r>
            <a:r>
              <a:rPr lang="zh-CN" altLang="en-US" dirty="0"/>
              <a:t>命令启动</a:t>
            </a:r>
            <a:r>
              <a:rPr lang="en-US" altLang="zh-CN" dirty="0"/>
              <a:t>python</a:t>
            </a:r>
            <a:r>
              <a:rPr lang="zh-CN" altLang="en-US" dirty="0"/>
              <a:t>。 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</a:t>
            </a:r>
            <a:r>
              <a:rPr lang="zh-CN" altLang="en-US" dirty="0"/>
              <a:t>个选项是让其他</a:t>
            </a:r>
            <a:r>
              <a:rPr lang="en-US" altLang="zh-CN" dirty="0"/>
              <a:t>IDE</a:t>
            </a:r>
            <a:r>
              <a:rPr lang="zh-CN" altLang="en-US" dirty="0"/>
              <a:t>能够检测到</a:t>
            </a:r>
            <a:r>
              <a:rPr lang="en-US" altLang="zh-CN" dirty="0"/>
              <a:t>Anaconda2</a:t>
            </a:r>
            <a:r>
              <a:rPr lang="zh-CN" altLang="en-US" dirty="0"/>
              <a:t>并将</a:t>
            </a:r>
            <a:r>
              <a:rPr lang="en-US" altLang="zh-CN" dirty="0"/>
              <a:t>Anaconda2</a:t>
            </a:r>
            <a:r>
              <a:rPr lang="zh-CN" altLang="en-US" dirty="0"/>
              <a:t>作为默认的</a:t>
            </a:r>
            <a:r>
              <a:rPr lang="en-US" altLang="zh-CN" dirty="0"/>
              <a:t>Python 2.7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48" y="306896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安装好</a:t>
            </a:r>
            <a:r>
              <a:rPr lang="en-US" altLang="zh-CN" dirty="0"/>
              <a:t>Anaconda2</a:t>
            </a:r>
            <a:r>
              <a:rPr lang="zh-CN" altLang="en-US" dirty="0"/>
              <a:t>之后，再安装</a:t>
            </a:r>
            <a:r>
              <a:rPr lang="en-US" altLang="zh-CN" dirty="0"/>
              <a:t>Anaconda3</a:t>
            </a:r>
            <a:r>
              <a:rPr lang="zh-CN" altLang="en-US" dirty="0"/>
              <a:t>，这里</a:t>
            </a:r>
            <a:r>
              <a:rPr lang="en-US" altLang="zh-CN" dirty="0"/>
              <a:t>Anaconda3</a:t>
            </a:r>
            <a:r>
              <a:rPr lang="zh-CN" altLang="en-US" dirty="0"/>
              <a:t>的安装目录必须选在</a:t>
            </a:r>
            <a:r>
              <a:rPr lang="en-US" altLang="zh-CN" b="1" dirty="0"/>
              <a:t>D:\Anaconda2\envs</a:t>
            </a:r>
            <a:r>
              <a:rPr lang="zh-CN" altLang="en-US" dirty="0"/>
              <a:t>子目录下，如图所示，最后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”py3</a:t>
            </a:r>
            <a:r>
              <a:rPr lang="en-US" altLang="zh-CN" dirty="0"/>
              <a:t>”</a:t>
            </a:r>
            <a:r>
              <a:rPr lang="zh-CN" altLang="en-US" dirty="0"/>
              <a:t>可以自己另取。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96" y="256490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这里取消掉那两个勾（按照字面意思理解，打上第二个勾应该是没有影响的。至于第一个选项，由于之前已经把</a:t>
            </a:r>
            <a:r>
              <a:rPr lang="en-US" altLang="zh-CN" sz="2000" dirty="0"/>
              <a:t>Anaconda2</a:t>
            </a:r>
            <a:r>
              <a:rPr lang="zh-CN" altLang="en-US" sz="2000" dirty="0"/>
              <a:t>添加到系统</a:t>
            </a:r>
            <a:r>
              <a:rPr lang="en-US" altLang="zh-CN" sz="2000" dirty="0"/>
              <a:t>PATH</a:t>
            </a:r>
            <a:r>
              <a:rPr lang="zh-CN" altLang="en-US" sz="2000" dirty="0"/>
              <a:t>路径下了，因此再把</a:t>
            </a:r>
            <a:r>
              <a:rPr lang="en-US" altLang="zh-CN" sz="2000" dirty="0"/>
              <a:t>Anaconda3</a:t>
            </a:r>
            <a:r>
              <a:rPr lang="zh-CN" altLang="en-US" sz="2000" dirty="0"/>
              <a:t>添加进去，由于顺序在</a:t>
            </a:r>
            <a:r>
              <a:rPr lang="en-US" altLang="zh-CN" sz="2000" dirty="0"/>
              <a:t>Anaconda2</a:t>
            </a:r>
            <a:r>
              <a:rPr lang="zh-CN" altLang="en-US" sz="2000" dirty="0"/>
              <a:t>的后面，几乎是没有作用的，所以这里没有勾上）。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636912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安装完成之后，在</a:t>
            </a:r>
            <a:r>
              <a:rPr lang="en-US" altLang="zh-CN" dirty="0"/>
              <a:t>CMD</a:t>
            </a:r>
            <a:r>
              <a:rPr lang="zh-CN" altLang="en-US" dirty="0"/>
              <a:t>里面直接输入</a:t>
            </a:r>
            <a:r>
              <a:rPr lang="en-US" altLang="zh-CN" dirty="0"/>
              <a:t>python</a:t>
            </a:r>
            <a:r>
              <a:rPr lang="zh-CN" altLang="en-US" dirty="0"/>
              <a:t>会启动</a:t>
            </a:r>
            <a:r>
              <a:rPr lang="en-US" altLang="zh-CN" dirty="0"/>
              <a:t>Python2</a:t>
            </a:r>
            <a:r>
              <a:rPr lang="zh-CN" altLang="en-US" dirty="0"/>
              <a:t>，而使用</a:t>
            </a:r>
            <a:r>
              <a:rPr lang="en-US" altLang="zh-CN" dirty="0"/>
              <a:t>activate py3</a:t>
            </a:r>
            <a:r>
              <a:rPr lang="zh-CN" altLang="en-US" dirty="0"/>
              <a:t>（</a:t>
            </a:r>
            <a:r>
              <a:rPr lang="en-US" altLang="zh-CN" dirty="0"/>
              <a:t>py3</a:t>
            </a:r>
            <a:r>
              <a:rPr lang="zh-CN" altLang="en-US" dirty="0"/>
              <a:t>即之前</a:t>
            </a:r>
            <a:r>
              <a:rPr lang="en-US" altLang="zh-CN" dirty="0"/>
              <a:t>Python3</a:t>
            </a:r>
            <a:r>
              <a:rPr lang="zh-CN" altLang="en-US" dirty="0"/>
              <a:t>安装目录文件夹的名字）命令之后，再使用</a:t>
            </a:r>
            <a:r>
              <a:rPr lang="en-US" altLang="zh-CN" dirty="0"/>
              <a:t>python</a:t>
            </a:r>
            <a:r>
              <a:rPr lang="zh-CN" altLang="en-US" dirty="0"/>
              <a:t>即可切换至</a:t>
            </a:r>
            <a:r>
              <a:rPr lang="en-US" altLang="zh-CN" dirty="0"/>
              <a:t>Python3</a:t>
            </a:r>
            <a:r>
              <a:rPr lang="zh-CN" altLang="en-US" dirty="0"/>
              <a:t>，如下图所示。使用</a:t>
            </a:r>
            <a:r>
              <a:rPr lang="en-US" altLang="zh-CN" dirty="0"/>
              <a:t>activate py3</a:t>
            </a:r>
            <a:r>
              <a:rPr lang="zh-CN" altLang="en-US" dirty="0"/>
              <a:t>命令之后，在命令行前面会出现一个</a:t>
            </a:r>
            <a:r>
              <a:rPr lang="en-US" altLang="zh-CN" dirty="0"/>
              <a:t>[py3]</a:t>
            </a:r>
            <a:r>
              <a:rPr lang="zh-CN" altLang="en-US" dirty="0"/>
              <a:t>标记，此时使用任何的</a:t>
            </a:r>
            <a:r>
              <a:rPr lang="en-US" altLang="zh-CN" dirty="0"/>
              <a:t>python</a:t>
            </a:r>
            <a:r>
              <a:rPr lang="zh-CN" altLang="en-US" dirty="0"/>
              <a:t>命令都是在</a:t>
            </a:r>
            <a:r>
              <a:rPr lang="en-US" altLang="zh-CN" dirty="0"/>
              <a:t>Python3</a:t>
            </a:r>
            <a:r>
              <a:rPr lang="zh-CN" altLang="en-US" dirty="0"/>
              <a:t>下进行的。使用</a:t>
            </a:r>
            <a:r>
              <a:rPr lang="en-US" altLang="zh-CN" dirty="0"/>
              <a:t>deactivate</a:t>
            </a:r>
            <a:r>
              <a:rPr lang="zh-CN" altLang="en-US" dirty="0"/>
              <a:t>命令可取消激活</a:t>
            </a:r>
            <a:r>
              <a:rPr lang="en-US" altLang="zh-CN" dirty="0"/>
              <a:t>Python3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切换</a:t>
            </a:r>
            <a:r>
              <a:rPr lang="en-US" altLang="zh-CN" dirty="0" smtClean="0"/>
              <a:t>3.5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activate py3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切</a:t>
            </a:r>
            <a:r>
              <a:rPr lang="zh-CN" altLang="en-US" dirty="0" smtClean="0"/>
              <a:t>回</a:t>
            </a:r>
            <a:r>
              <a:rPr lang="en-US" altLang="zh-CN" dirty="0" smtClean="0"/>
              <a:t>2.7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deactivate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Python2.7</a:t>
            </a:r>
            <a:r>
              <a:rPr lang="zh-CN" altLang="en-US" dirty="0" smtClean="0"/>
              <a:t>的解释器位于</a:t>
            </a:r>
            <a:r>
              <a:rPr lang="en-US" altLang="zh-CN" b="1" dirty="0"/>
              <a:t>D:\</a:t>
            </a:r>
            <a:r>
              <a:rPr lang="en-US" altLang="zh-CN" b="1" dirty="0" smtClean="0"/>
              <a:t>Anaconda2\bin\python.exe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Python3.5</a:t>
            </a:r>
            <a:r>
              <a:rPr lang="zh-CN" altLang="en-US" dirty="0"/>
              <a:t>的解释器</a:t>
            </a:r>
            <a:r>
              <a:rPr lang="zh-CN" altLang="en-US" dirty="0" smtClean="0"/>
              <a:t>位于</a:t>
            </a:r>
            <a:r>
              <a:rPr lang="en-US" altLang="zh-CN" b="1" dirty="0"/>
              <a:t>D:\</a:t>
            </a:r>
            <a:r>
              <a:rPr lang="en-US" altLang="zh-CN" b="1" dirty="0" smtClean="0"/>
              <a:t>Anaconda2\env\py3\bin\python.exe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591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29600" cy="4825117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4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的环境下安装</a:t>
            </a:r>
            <a:r>
              <a:rPr lang="en-US" altLang="zh-CN" dirty="0" err="1" smtClean="0"/>
              <a:t>theano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keras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pip install </a:t>
            </a:r>
            <a:r>
              <a:rPr lang="en-US" altLang="zh-CN" dirty="0" err="1" smtClean="0"/>
              <a:t>theano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keras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7121980" cy="372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54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3.5</a:t>
            </a:r>
            <a:r>
              <a:rPr lang="zh-CN" altLang="en-US" dirty="0" smtClean="0"/>
              <a:t>的</a:t>
            </a:r>
            <a:r>
              <a:rPr lang="zh-CN" altLang="en-US" dirty="0"/>
              <a:t>环境下安装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keras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activate py3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pip install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keras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36912"/>
            <a:ext cx="6452421" cy="33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83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测试脚本</a:t>
            </a:r>
            <a:r>
              <a:rPr lang="en-US" altLang="zh-CN" dirty="0" smtClean="0"/>
              <a:t>test.py</a:t>
            </a:r>
          </a:p>
          <a:p>
            <a:r>
              <a:rPr lang="en-US" altLang="zh-CN" dirty="0"/>
              <a:t>import sklearn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sklearn.__version</a:t>
            </a:r>
            <a:r>
              <a:rPr lang="en-US" altLang="zh-CN" dirty="0"/>
              <a:t>__)</a:t>
            </a:r>
          </a:p>
          <a:p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tensorflow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tensorflow</a:t>
            </a:r>
            <a:r>
              <a:rPr lang="en-US" altLang="zh-CN" dirty="0"/>
              <a:t>.__version__)</a:t>
            </a:r>
          </a:p>
          <a:p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keras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keras</a:t>
            </a:r>
            <a:r>
              <a:rPr lang="en-US" altLang="zh-CN" dirty="0"/>
              <a:t>.__version__)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46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机器学习算法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深度学习编程 </a:t>
            </a:r>
            <a:r>
              <a:rPr lang="en-US" altLang="zh-CN" dirty="0" smtClean="0"/>
              <a:t>(Theano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Keras)</a:t>
            </a:r>
          </a:p>
          <a:p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b="1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课程所学习的知识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8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</a:t>
            </a:r>
            <a:r>
              <a:rPr lang="zh-CN" altLang="en-US" dirty="0" smtClean="0"/>
              <a:t>人工智能：一种现代的方法</a:t>
            </a:r>
            <a:r>
              <a:rPr lang="en-US" altLang="zh-CN" dirty="0" smtClean="0"/>
              <a:t>》(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</a:t>
            </a:r>
          </a:p>
          <a:p>
            <a:r>
              <a:rPr lang="en-US" altLang="zh-CN" sz="2000" dirty="0"/>
              <a:t> </a:t>
            </a:r>
            <a:r>
              <a:rPr lang="en-US" altLang="zh-CN" dirty="0" smtClean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罗素（</a:t>
            </a:r>
            <a:r>
              <a:rPr lang="en-US" altLang="zh-CN" dirty="0"/>
              <a:t>Stuart J</a:t>
            </a:r>
            <a:r>
              <a:rPr lang="en-US" altLang="zh-CN" dirty="0" smtClean="0"/>
              <a:t>. Russell</a:t>
            </a:r>
            <a:r>
              <a:rPr lang="zh-CN" altLang="en-US" dirty="0"/>
              <a:t>），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诺维格（</a:t>
            </a:r>
            <a:r>
              <a:rPr lang="en-US" altLang="zh-CN" dirty="0"/>
              <a:t>Peter </a:t>
            </a:r>
            <a:r>
              <a:rPr lang="en-US" altLang="zh-CN" dirty="0" err="1"/>
              <a:t>Norvig</a:t>
            </a:r>
            <a:r>
              <a:rPr lang="zh-CN" altLang="en-US" dirty="0"/>
              <a:t>） 著；殷建平，祝恩，刘越 等 译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PDF</a:t>
            </a:r>
            <a:r>
              <a:rPr lang="zh-CN" altLang="en-US" dirty="0"/>
              <a:t>在</a:t>
            </a:r>
            <a:r>
              <a:rPr lang="en-US" altLang="zh-CN" dirty="0"/>
              <a:t>github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38" y="3039567"/>
            <a:ext cx="3086596" cy="30865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36912"/>
            <a:ext cx="233395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</a:t>
            </a:r>
            <a:r>
              <a:rPr lang="zh-CN" altLang="en-US" dirty="0" smtClean="0"/>
              <a:t>机器学习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      周志华 著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因为教材非常新，至今没有</a:t>
            </a:r>
            <a:r>
              <a:rPr lang="en-US" altLang="zh-CN" dirty="0" smtClean="0"/>
              <a:t>PDF</a:t>
            </a:r>
            <a:r>
              <a:rPr lang="zh-CN" altLang="en-US" dirty="0" smtClean="0"/>
              <a:t>版，需要同学自行购买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80928"/>
            <a:ext cx="3076848" cy="30768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57140"/>
            <a:ext cx="334374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</a:t>
            </a:r>
            <a:r>
              <a:rPr lang="zh-CN" altLang="en-US" dirty="0" smtClean="0"/>
              <a:t>深度学习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/>
              <a:t>AI</a:t>
            </a:r>
            <a:r>
              <a:rPr lang="zh-CN" altLang="en-US" dirty="0"/>
              <a:t>圣经 </a:t>
            </a:r>
            <a:r>
              <a:rPr lang="en-US" altLang="zh-CN" dirty="0"/>
              <a:t>Deep Learning</a:t>
            </a:r>
            <a:r>
              <a:rPr lang="zh-CN" altLang="en-US" dirty="0"/>
              <a:t>中文版</a:t>
            </a:r>
            <a:endParaRPr lang="en-US" altLang="zh-CN" dirty="0"/>
          </a:p>
          <a:p>
            <a:r>
              <a:rPr lang="zh-CN" altLang="en-US" dirty="0"/>
              <a:t>      </a:t>
            </a:r>
            <a:r>
              <a:rPr lang="en-US" altLang="zh-CN" dirty="0"/>
              <a:t>Ian</a:t>
            </a:r>
            <a:r>
              <a:rPr lang="zh-CN" altLang="en-US" dirty="0"/>
              <a:t>，</a:t>
            </a:r>
            <a:r>
              <a:rPr lang="en-US" altLang="zh-CN" dirty="0" smtClean="0"/>
              <a:t>Goodfellow</a:t>
            </a:r>
            <a:r>
              <a:rPr lang="zh-CN" altLang="en-US" dirty="0" smtClean="0"/>
              <a:t>，</a:t>
            </a:r>
            <a:r>
              <a:rPr lang="en-US" altLang="zh-CN" dirty="0"/>
              <a:t> Yoshua</a:t>
            </a:r>
            <a:r>
              <a:rPr lang="zh-CN" altLang="en-US" dirty="0"/>
              <a:t>，</a:t>
            </a:r>
            <a:r>
              <a:rPr lang="en-US" altLang="zh-CN" dirty="0"/>
              <a:t>Bengio</a:t>
            </a:r>
            <a:r>
              <a:rPr lang="zh-CN" altLang="en-US" dirty="0" smtClean="0"/>
              <a:t>著</a:t>
            </a:r>
            <a:endParaRPr lang="en-US" altLang="zh-CN" dirty="0" smtClean="0"/>
          </a:p>
          <a:p>
            <a:r>
              <a:rPr lang="en-US" altLang="zh-CN" dirty="0"/>
              <a:t>     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github.com/exacity/deeplearningbook-chinese/releases/download/v0.5-beta/dlbook_cn_v0.5-beta.pdf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72377"/>
            <a:ext cx="3277057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机器学习系统设计</a:t>
            </a:r>
            <a:endParaRPr lang="en-US" altLang="zh-CN" dirty="0" smtClean="0"/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download.csdn.net/detail/sunxkd/9372869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 </a:t>
            </a:r>
            <a:r>
              <a:rPr lang="zh-CN" altLang="en-US" dirty="0">
                <a:hlinkClick r:id="rId3"/>
              </a:rPr>
              <a:t>里彻特科埃略</a:t>
            </a:r>
            <a:r>
              <a:rPr lang="zh-CN" altLang="en-US" dirty="0"/>
              <a:t> 著；</a:t>
            </a:r>
            <a:r>
              <a:rPr lang="zh-CN" altLang="en-US" dirty="0">
                <a:hlinkClick r:id="rId4"/>
              </a:rPr>
              <a:t>刘峰</a:t>
            </a:r>
            <a:r>
              <a:rPr lang="zh-CN" altLang="en-US" dirty="0"/>
              <a:t> 译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2936"/>
            <a:ext cx="2909664" cy="29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《TensorFlow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》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2"/>
              </a:rPr>
              <a:t>黄文坚</a:t>
            </a:r>
            <a:r>
              <a:rPr lang="zh-CN" altLang="en-US" dirty="0"/>
              <a:t>，</a:t>
            </a:r>
            <a:r>
              <a:rPr lang="zh-CN" altLang="en-US" dirty="0">
                <a:hlinkClick r:id="rId3"/>
              </a:rPr>
              <a:t>唐源</a:t>
            </a:r>
            <a:r>
              <a:rPr lang="zh-CN" altLang="en-US" dirty="0"/>
              <a:t> </a:t>
            </a:r>
            <a:r>
              <a:rPr lang="zh-CN" altLang="en-US" dirty="0" smtClean="0"/>
              <a:t>著   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因为</a:t>
            </a:r>
            <a:r>
              <a:rPr lang="zh-CN" altLang="en-US" dirty="0"/>
              <a:t>教材非常新，至今没有</a:t>
            </a:r>
            <a:r>
              <a:rPr lang="en-US" altLang="zh-CN" dirty="0"/>
              <a:t>PDF</a:t>
            </a:r>
            <a:r>
              <a:rPr lang="zh-CN" altLang="en-US" dirty="0"/>
              <a:t>版，需要同学自行购买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792413"/>
            <a:ext cx="3333750" cy="3333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3" y="270892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1533</Words>
  <Application>Microsoft Office PowerPoint</Application>
  <PresentationFormat>全屏显示(4:3)</PresentationFormat>
  <Paragraphs>239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Calibri</vt:lpstr>
      <vt:lpstr>Open Sans Light</vt:lpstr>
      <vt:lpstr>Wingdings</vt:lpstr>
      <vt:lpstr>Times New Roman</vt:lpstr>
      <vt:lpstr>腾祥嘉丽线黑简</vt:lpstr>
      <vt:lpstr>思源黑体 CN Light</vt:lpstr>
      <vt:lpstr>Arial</vt:lpstr>
      <vt:lpstr>宋体</vt:lpstr>
      <vt:lpstr>Source Han Sans Light</vt:lpstr>
      <vt:lpstr>Office 主题​​</vt:lpstr>
      <vt:lpstr>人工智能</vt:lpstr>
      <vt:lpstr>自我介绍</vt:lpstr>
      <vt:lpstr>欢迎学习这门课程！</vt:lpstr>
      <vt:lpstr>课程所学习的知识</vt:lpstr>
      <vt:lpstr>课程教材</vt:lpstr>
      <vt:lpstr>课程教材</vt:lpstr>
      <vt:lpstr>课程教材</vt:lpstr>
      <vt:lpstr>课程教材</vt:lpstr>
      <vt:lpstr>课程教材</vt:lpstr>
      <vt:lpstr>课程教材</vt:lpstr>
      <vt:lpstr>课程教材</vt:lpstr>
      <vt:lpstr>课程教材</vt:lpstr>
      <vt:lpstr>台湾大学应用机器学习视频</vt:lpstr>
      <vt:lpstr>课程教材</vt:lpstr>
      <vt:lpstr>相关研究领域</vt:lpstr>
      <vt:lpstr>相关研究领域</vt:lpstr>
      <vt:lpstr>相关研究领域</vt:lpstr>
      <vt:lpstr>相关研究领域</vt:lpstr>
      <vt:lpstr>课程安排</vt:lpstr>
      <vt:lpstr>课程大纲</vt:lpstr>
      <vt:lpstr>实验报告</vt:lpstr>
      <vt:lpstr>课程评分</vt:lpstr>
      <vt:lpstr>课程评分</vt:lpstr>
      <vt:lpstr>课程评分</vt:lpstr>
      <vt:lpstr>环境安装</vt:lpstr>
      <vt:lpstr>集成开发环境</vt:lpstr>
      <vt:lpstr>集成开发环境</vt:lpstr>
      <vt:lpstr>集成开发环境</vt:lpstr>
      <vt:lpstr>集成开发环境</vt:lpstr>
      <vt:lpstr>集成开发环境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测试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 津</cp:lastModifiedBy>
  <cp:revision>54</cp:revision>
  <dcterms:created xsi:type="dcterms:W3CDTF">2016-11-29T04:36:55Z</dcterms:created>
  <dcterms:modified xsi:type="dcterms:W3CDTF">2018-06-21T02:13:06Z</dcterms:modified>
</cp:coreProperties>
</file>