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7030A0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03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AE53593-E0B9-139C-70BE-C8AFFA32AD83}"/>
              </a:ext>
            </a:extLst>
          </p:cNvPr>
          <p:cNvGrpSpPr/>
          <p:nvPr/>
        </p:nvGrpSpPr>
        <p:grpSpPr>
          <a:xfrm>
            <a:off x="5852407" y="288046"/>
            <a:ext cx="4275094" cy="2379415"/>
            <a:chOff x="6812006" y="559056"/>
            <a:chExt cx="4275094" cy="23794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080B8-42F3-4F8D-FBB2-8CB777385CE7}"/>
                </a:ext>
              </a:extLst>
            </p:cNvPr>
            <p:cNvSpPr/>
            <p:nvPr/>
          </p:nvSpPr>
          <p:spPr>
            <a:xfrm>
              <a:off x="6812006" y="1113086"/>
              <a:ext cx="4275094" cy="1825385"/>
            </a:xfrm>
            <a:prstGeom prst="rect">
              <a:avLst/>
            </a:prstGeom>
            <a:solidFill>
              <a:srgbClr val="7030A0">
                <a:alpha val="30980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66AE72-54D8-447C-43C4-C50DB237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450" y="1131684"/>
              <a:ext cx="2015528" cy="852600"/>
            </a:xfrm>
            <a:prstGeom prst="rect">
              <a:avLst/>
            </a:prstGeom>
            <a:solidFill>
              <a:srgbClr val="7030A0">
                <a:alpha val="30980"/>
              </a:srgbClr>
            </a:solidFill>
            <a:scene3d>
              <a:camera prst="isometricOffAxis1Right"/>
              <a:lightRig rig="threePt" dir="t"/>
            </a:scene3d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F7E915-F4BF-CADF-ECD7-9DA2EED5F1B5}"/>
                </a:ext>
              </a:extLst>
            </p:cNvPr>
            <p:cNvSpPr txBox="1"/>
            <p:nvPr/>
          </p:nvSpPr>
          <p:spPr>
            <a:xfrm>
              <a:off x="7599456" y="2222271"/>
              <a:ext cx="2757293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Intensionally Defined Relations</a:t>
              </a:r>
              <a:br>
                <a:rPr lang="en-AU" sz="1600" dirty="0"/>
              </a:br>
              <a:r>
                <a:rPr lang="en-AU" sz="1600" dirty="0"/>
                <a:t>(Rules)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B707429-710A-D467-C4EB-D3B65485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611" y="1454069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AFEC12-1DA4-76B6-0B88-08E038EEFD7B}"/>
                </a:ext>
              </a:extLst>
            </p:cNvPr>
            <p:cNvSpPr txBox="1"/>
            <p:nvPr/>
          </p:nvSpPr>
          <p:spPr>
            <a:xfrm>
              <a:off x="6812006" y="559056"/>
              <a:ext cx="3884261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Logic, Constraints, Search, Numerical Methods, Linear Programming, Symbolic Computation, Termination, Negation, Stratification, Type Theory, Multiple Semantics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317216B-3692-9959-E8B5-8A7A18E4748D}"/>
              </a:ext>
            </a:extLst>
          </p:cNvPr>
          <p:cNvGrpSpPr/>
          <p:nvPr/>
        </p:nvGrpSpPr>
        <p:grpSpPr>
          <a:xfrm>
            <a:off x="6107952" y="3429300"/>
            <a:ext cx="6026413" cy="2980218"/>
            <a:chOff x="5746685" y="3283686"/>
            <a:chExt cx="4794382" cy="2980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9D2A6D-12CF-41CA-9B39-4855A57C3F80}"/>
                </a:ext>
              </a:extLst>
            </p:cNvPr>
            <p:cNvSpPr/>
            <p:nvPr/>
          </p:nvSpPr>
          <p:spPr>
            <a:xfrm>
              <a:off x="5746685" y="3770185"/>
              <a:ext cx="4794382" cy="2493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BD2DF-BBB9-B531-19FD-F3E5D549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971" y="4101855"/>
              <a:ext cx="2662710" cy="12400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isometricOffAxis1Right"/>
              <a:lightRig rig="threePt" dir="t"/>
            </a:scene3d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AA5EA-4BF5-C3B1-43B1-353DDA63A2D7}"/>
                </a:ext>
              </a:extLst>
            </p:cNvPr>
            <p:cNvSpPr txBox="1"/>
            <p:nvPr/>
          </p:nvSpPr>
          <p:spPr>
            <a:xfrm>
              <a:off x="6032521" y="3283686"/>
              <a:ext cx="3548105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Relational Queries with Fixed-Point Operators</a:t>
              </a:r>
            </a:p>
            <a:p>
              <a:pPr algn="ctr"/>
              <a:r>
                <a:rPr lang="en-AU" dirty="0">
                  <a:solidFill>
                    <a:schemeClr val="bg1"/>
                  </a:solidFill>
                </a:rPr>
                <a:t>SQL, Datalog, LINQ, …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BEA76-225A-F196-32D0-7D3F0329890D}"/>
                </a:ext>
              </a:extLst>
            </p:cNvPr>
            <p:cNvSpPr txBox="1"/>
            <p:nvPr/>
          </p:nvSpPr>
          <p:spPr>
            <a:xfrm>
              <a:off x="7131154" y="5255736"/>
              <a:ext cx="2482445" cy="830997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/>
                <a:t>Derived Relations</a:t>
              </a:r>
              <a:br>
                <a:rPr lang="en-AU" sz="2400" dirty="0"/>
              </a:br>
              <a:r>
                <a:rPr lang="en-AU" sz="2400" dirty="0"/>
                <a:t>(Rules applied to Data)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0A8652-5981-F36C-00B2-3CB537AD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4781" y="379217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D92E49A-7139-DDA9-FE30-4BB696D37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4781" y="4401974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48090"/>
            <a:ext cx="4753889" cy="2380910"/>
            <a:chOff x="817513" y="717181"/>
            <a:chExt cx="4753889" cy="23809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163718" y="717181"/>
              <a:ext cx="3884261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 replication, concurrency, recovery, distributed systems,  materialisation…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C3A0BF-B139-96FC-2061-90B83E6FB236}"/>
              </a:ext>
            </a:extLst>
          </p:cNvPr>
          <p:cNvSpPr/>
          <p:nvPr/>
        </p:nvSpPr>
        <p:spPr>
          <a:xfrm>
            <a:off x="3338744" y="3219450"/>
            <a:ext cx="1271118" cy="917662"/>
          </a:xfrm>
          <a:prstGeom prst="rightArrow">
            <a:avLst/>
          </a:prstGeom>
          <a:scene3d>
            <a:camera prst="isometricOffAxis2Top">
              <a:rot lat="19432908" lon="4182868" rev="16806596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74FD497-86E5-0335-2069-C5CDD78E24BC}"/>
              </a:ext>
            </a:extLst>
          </p:cNvPr>
          <p:cNvSpPr/>
          <p:nvPr/>
        </p:nvSpPr>
        <p:spPr>
          <a:xfrm>
            <a:off x="7662736" y="2516307"/>
            <a:ext cx="1190625" cy="771525"/>
          </a:xfrm>
          <a:prstGeom prst="rightArrow">
            <a:avLst/>
          </a:prstGeom>
          <a:scene3d>
            <a:camera prst="isometricOffAxis2Top">
              <a:rot lat="19736190" lon="4107550" rev="16820653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336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14</cp:revision>
  <dcterms:created xsi:type="dcterms:W3CDTF">2023-02-06T07:58:43Z</dcterms:created>
  <dcterms:modified xsi:type="dcterms:W3CDTF">2023-02-15T06:40:20Z</dcterms:modified>
</cp:coreProperties>
</file>