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D6A"/>
    <a:srgbClr val="522276"/>
    <a:srgbClr val="3E5E28"/>
    <a:srgbClr val="D8C4E8"/>
    <a:srgbClr val="E4D0F5"/>
    <a:srgbClr val="B3C8ED"/>
    <a:srgbClr val="B4DD98"/>
    <a:srgbClr val="7030A0"/>
    <a:srgbClr val="CDAB94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4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7785E4CE-B10A-495E-B83C-E20D05083635}">
      <dgm:prSet phldrT="[Text]"/>
      <dgm:spPr/>
      <dgm:t>
        <a:bodyPr/>
        <a:lstStyle/>
        <a:p>
          <a:r>
            <a:rPr lang="en-AU" dirty="0"/>
            <a:t>Extensionally defined relations</a:t>
          </a:r>
        </a:p>
        <a:p>
          <a:r>
            <a:rPr lang="en-AU" i="1" dirty="0"/>
            <a:t>Data</a:t>
          </a:r>
        </a:p>
      </dgm:t>
    </dgm:pt>
    <dgm:pt modelId="{881A8E14-F589-4D8B-BFB0-880213223FBC}" type="parTrans" cxnId="{568E6C3C-29A3-4271-8957-45418CCBABDE}">
      <dgm:prSet/>
      <dgm:spPr/>
      <dgm:t>
        <a:bodyPr/>
        <a:lstStyle/>
        <a:p>
          <a:endParaRPr lang="en-AU"/>
        </a:p>
      </dgm:t>
    </dgm:pt>
    <dgm:pt modelId="{2381569D-BBC7-49F0-861D-2B2F30811196}" type="sibTrans" cxnId="{568E6C3C-29A3-4271-8957-45418CCBABDE}">
      <dgm:prSet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…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Any computational artifact that that meets the invariants of a relation. Implementation could be using:</a:t>
          </a:r>
          <a:br>
            <a:rPr lang="en-AU" dirty="0"/>
          </a:br>
          <a:r>
            <a:rPr lang="en-AU" dirty="0"/>
            <a:t>Logic, Constraints, Search, Numerical Methods, Linear Programming, Symbolic Computation, Termination, Negation, Stratification, Neural Networks, Functional Programming, O-O Programming, Procedural P.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D91B45A-4074-4537-B522-BB55EE6FF1B8}">
      <dgm:prSet phldrT="[Text]"/>
      <dgm:spPr/>
      <dgm:t>
        <a:bodyPr/>
        <a:lstStyle/>
        <a:p>
          <a:r>
            <a:rPr lang="en-AU" dirty="0"/>
            <a:t>Intensionally defined relations</a:t>
          </a:r>
        </a:p>
        <a:p>
          <a:r>
            <a:rPr lang="en-AU" i="1" dirty="0"/>
            <a:t>Rules / Code</a:t>
          </a:r>
        </a:p>
      </dgm:t>
    </dgm:pt>
    <dgm:pt modelId="{C187C149-39E2-4379-AB94-FB3115EC2033}" type="parTrans" cxnId="{2A5BDE76-F7E7-4EA1-877B-9CDD181E29FB}">
      <dgm:prSet/>
      <dgm:spPr/>
      <dgm:t>
        <a:bodyPr/>
        <a:lstStyle/>
        <a:p>
          <a:endParaRPr lang="en-AU"/>
        </a:p>
      </dgm:t>
    </dgm:pt>
    <dgm:pt modelId="{D5FBDCE7-5030-4C11-A2F1-4D52ACE950E4}" type="sibTrans" cxnId="{2A5BDE76-F7E7-4EA1-877B-9CDD181E29FB}">
      <dgm:prSet/>
      <dgm:spPr/>
      <dgm:t>
        <a:bodyPr/>
        <a:lstStyle/>
        <a:p>
          <a:endParaRPr lang="en-AU"/>
        </a:p>
      </dgm:t>
    </dgm:pt>
    <dgm:pt modelId="{7B3EB5DE-D0D9-4E75-BC55-6F86FE26280A}">
      <dgm:prSet phldrT="[Text]" custT="1"/>
      <dgm:spPr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gm:t>
    </dgm:pt>
    <dgm:pt modelId="{1BE53F4D-ECB5-4E53-BD06-698A80F5FB54}" type="parTrans" cxnId="{C289F093-33B2-49A4-B1E2-C2B726D41BD6}">
      <dgm:prSet/>
      <dgm:spPr/>
      <dgm:t>
        <a:bodyPr/>
        <a:lstStyle/>
        <a:p>
          <a:endParaRPr lang="en-AU"/>
        </a:p>
      </dgm:t>
    </dgm:pt>
    <dgm:pt modelId="{9AE81E3D-B201-43CA-98C0-EAB719928CB3}" type="sibTrans" cxnId="{C289F093-33B2-49A4-B1E2-C2B726D41BD6}">
      <dgm:prSet/>
      <dgm:spPr/>
      <dgm:t>
        <a:bodyPr/>
        <a:lstStyle/>
        <a:p>
          <a:endParaRPr lang="en-AU"/>
        </a:p>
      </dgm:t>
    </dgm:pt>
    <dgm:pt modelId="{CAAA703A-0C69-41E9-99CD-C18AF244CD36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sz="1400" i="0" dirty="0"/>
            <a:t>Relational Algebra, SQL, Datalog, (incl. Fixed Point Operators) </a:t>
          </a:r>
        </a:p>
        <a:p>
          <a:r>
            <a:rPr lang="en-AU" sz="1400" i="0" dirty="0"/>
            <a:t>Query Optimisation</a:t>
          </a:r>
        </a:p>
      </dgm:t>
    </dgm:pt>
    <dgm:pt modelId="{9AD14D52-7820-452E-967A-695F6D4A1D4E}" type="parTrans" cxnId="{98357C43-1C77-4AD4-808E-59AEB6B164F2}">
      <dgm:prSet/>
      <dgm:spPr/>
      <dgm:t>
        <a:bodyPr/>
        <a:lstStyle/>
        <a:p>
          <a:endParaRPr lang="en-AU"/>
        </a:p>
      </dgm:t>
    </dgm:pt>
    <dgm:pt modelId="{98DAD3B3-FCFE-4C6C-AD66-23A76242DC2E}" type="sibTrans" cxnId="{98357C43-1C77-4AD4-808E-59AEB6B164F2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152957-6859-4918-B2B7-DB6A58F7E683}" type="pres">
      <dgm:prSet presAssocID="{7B3EB5DE-D0D9-4E75-BC55-6F86FE26280A}" presName="vertOne" presStyleCnt="0"/>
      <dgm:spPr/>
    </dgm:pt>
    <dgm:pt modelId="{AF5DC4A9-9275-4855-8CEC-B47579DA9D1B}" type="pres">
      <dgm:prSet presAssocID="{7B3EB5DE-D0D9-4E75-BC55-6F86FE26280A}" presName="txOne" presStyleLbl="node0" presStyleIdx="0" presStyleCnt="1" custScaleY="44862">
        <dgm:presLayoutVars>
          <dgm:chPref val="3"/>
        </dgm:presLayoutVars>
      </dgm:prSet>
      <dgm:spPr>
        <a:xfrm>
          <a:off x="3313" y="1701"/>
          <a:ext cx="7077663" cy="412965"/>
        </a:xfrm>
        <a:prstGeom prst="roundRect">
          <a:avLst>
            <a:gd name="adj" fmla="val 10000"/>
          </a:avLst>
        </a:prstGeom>
      </dgm:spPr>
    </dgm:pt>
    <dgm:pt modelId="{79A4832B-5060-478A-A8AC-1D61705AE2EA}" type="pres">
      <dgm:prSet presAssocID="{7B3EB5DE-D0D9-4E75-BC55-6F86FE26280A}" presName="parTransOne" presStyleCnt="0"/>
      <dgm:spPr/>
    </dgm:pt>
    <dgm:pt modelId="{23BD4732-5B87-4B1B-8201-7CE0FFCAF04C}" type="pres">
      <dgm:prSet presAssocID="{7B3EB5DE-D0D9-4E75-BC55-6F86FE26280A}" presName="horzOne" presStyleCnt="0"/>
      <dgm:spPr/>
    </dgm:pt>
    <dgm:pt modelId="{DC94571B-173F-4D2F-A5C3-94D23E1B56AA}" type="pres">
      <dgm:prSet presAssocID="{CAAA703A-0C69-41E9-99CD-C18AF244CD36}" presName="vertTwo" presStyleCnt="0"/>
      <dgm:spPr/>
    </dgm:pt>
    <dgm:pt modelId="{A471717D-D0D2-4C15-978B-CEE41D1C0B91}" type="pres">
      <dgm:prSet presAssocID="{CAAA703A-0C69-41E9-99CD-C18AF244CD36}" presName="txTwo" presStyleLbl="node2" presStyleIdx="0" presStyleCnt="1" custScaleY="59491">
        <dgm:presLayoutVars>
          <dgm:chPref val="3"/>
        </dgm:presLayoutVars>
      </dgm:prSet>
      <dgm:spPr/>
    </dgm:pt>
    <dgm:pt modelId="{96CDECB9-5851-4F58-9564-B2D158D0ADE3}" type="pres">
      <dgm:prSet presAssocID="{CAAA703A-0C69-41E9-99CD-C18AF244CD36}" presName="parTransTwo" presStyleCnt="0"/>
      <dgm:spPr/>
    </dgm:pt>
    <dgm:pt modelId="{8AB4B3B3-4AF3-4FDE-8D80-6F19E9E1EED6}" type="pres">
      <dgm:prSet presAssocID="{CAAA703A-0C69-41E9-99CD-C18AF244CD36}" presName="horzTwo" presStyleCnt="0"/>
      <dgm:spPr/>
    </dgm:pt>
    <dgm:pt modelId="{53028D5A-BF6A-47B6-96DF-0EF1B25C0F65}" type="pres">
      <dgm:prSet presAssocID="{BD91B45A-4074-4537-B522-BB55EE6FF1B8}" presName="vertThree" presStyleCnt="0"/>
      <dgm:spPr/>
    </dgm:pt>
    <dgm:pt modelId="{20AF201B-7B2A-4D61-A09D-9285180F6E9A}" type="pres">
      <dgm:prSet presAssocID="{BD91B45A-4074-4537-B522-BB55EE6FF1B8}" presName="txThree" presStyleLbl="node3" presStyleIdx="0" presStyleCnt="2" custScaleY="66452">
        <dgm:presLayoutVars>
          <dgm:chPref val="3"/>
        </dgm:presLayoutVars>
      </dgm:prSet>
      <dgm:spPr/>
    </dgm:pt>
    <dgm:pt modelId="{655747C7-CC7C-4301-8ADA-7178BDCABBDE}" type="pres">
      <dgm:prSet presAssocID="{BD91B45A-4074-4537-B522-BB55EE6FF1B8}" presName="parTransThree" presStyleCnt="0"/>
      <dgm:spPr/>
    </dgm:pt>
    <dgm:pt modelId="{C7FF1F1B-B00C-4CEE-9C6B-C049A5358753}" type="pres">
      <dgm:prSet presAssocID="{BD91B45A-4074-4537-B522-BB55EE6FF1B8}" presName="horzThree" presStyleCnt="0"/>
      <dgm:spPr/>
    </dgm:pt>
    <dgm:pt modelId="{3C3A3D07-584F-4746-9204-95BC8DED5C70}" type="pres">
      <dgm:prSet presAssocID="{D7B5B611-1518-402B-B1A5-3C42FC2A2824}" presName="vertFour" presStyleCnt="0">
        <dgm:presLayoutVars>
          <dgm:chPref val="3"/>
        </dgm:presLayoutVars>
      </dgm:prSet>
      <dgm:spPr/>
    </dgm:pt>
    <dgm:pt modelId="{15356AAF-2929-4408-ABF7-F4992FD1738F}" type="pres">
      <dgm:prSet presAssocID="{D7B5B611-1518-402B-B1A5-3C42FC2A2824}" presName="txFour" presStyleLbl="node4" presStyleIdx="0" presStyleCnt="2">
        <dgm:presLayoutVars>
          <dgm:chPref val="3"/>
        </dgm:presLayoutVars>
      </dgm:prSet>
      <dgm:spPr/>
    </dgm:pt>
    <dgm:pt modelId="{F7778798-4F49-43FC-8172-1FF901DC7EF3}" type="pres">
      <dgm:prSet presAssocID="{D7B5B611-1518-402B-B1A5-3C42FC2A2824}" presName="horzFour" presStyleCnt="0"/>
      <dgm:spPr/>
    </dgm:pt>
    <dgm:pt modelId="{BA4A0851-E619-47B6-B798-52E7BED61B45}" type="pres">
      <dgm:prSet presAssocID="{D5FBDCE7-5030-4C11-A2F1-4D52ACE950E4}" presName="sibSpaceThree" presStyleCnt="0"/>
      <dgm:spPr/>
    </dgm:pt>
    <dgm:pt modelId="{579683DB-26F0-412A-860C-53EC4DE8A934}" type="pres">
      <dgm:prSet presAssocID="{7785E4CE-B10A-495E-B83C-E20D05083635}" presName="vertThree" presStyleCnt="0"/>
      <dgm:spPr/>
    </dgm:pt>
    <dgm:pt modelId="{8C5FC567-E152-4427-8ECA-30FE08D8D2A9}" type="pres">
      <dgm:prSet presAssocID="{7785E4CE-B10A-495E-B83C-E20D05083635}" presName="txThree" presStyleLbl="node3" presStyleIdx="1" presStyleCnt="2" custScaleY="65861">
        <dgm:presLayoutVars>
          <dgm:chPref val="3"/>
        </dgm:presLayoutVars>
      </dgm:prSet>
      <dgm:spPr/>
    </dgm:pt>
    <dgm:pt modelId="{B80DD2D2-0FF3-478B-A3AD-D8A96769602D}" type="pres">
      <dgm:prSet presAssocID="{7785E4CE-B10A-495E-B83C-E20D05083635}" presName="parTransThree" presStyleCnt="0"/>
      <dgm:spPr/>
    </dgm:pt>
    <dgm:pt modelId="{0A257BC9-3EC1-4B5E-AAE9-445CE4BF618A}" type="pres">
      <dgm:prSet presAssocID="{7785E4CE-B10A-495E-B83C-E20D05083635}" presName="horzThree" presStyleCnt="0"/>
      <dgm:spPr/>
    </dgm:pt>
    <dgm:pt modelId="{90EFD2EE-E47F-432C-AA07-9E8013535B2B}" type="pres">
      <dgm:prSet presAssocID="{F4670B0F-B2F2-44EE-A7FB-65748987173F}" presName="vertFour" presStyleCnt="0">
        <dgm:presLayoutVars>
          <dgm:chPref val="3"/>
        </dgm:presLayoutVars>
      </dgm:prSet>
      <dgm:spPr/>
    </dgm:pt>
    <dgm:pt modelId="{91DBD856-DD3A-434E-8044-F510F90E0C54}" type="pres">
      <dgm:prSet presAssocID="{F4670B0F-B2F2-44EE-A7FB-65748987173F}" presName="txFour" presStyleLbl="node4" presStyleIdx="1" presStyleCnt="2">
        <dgm:presLayoutVars>
          <dgm:chPref val="3"/>
        </dgm:presLayoutVars>
      </dgm:prSet>
      <dgm:spPr/>
    </dgm:pt>
    <dgm:pt modelId="{3BE1FE16-E89A-49D6-B4EE-3ACB244CDCA2}" type="pres">
      <dgm:prSet presAssocID="{F4670B0F-B2F2-44EE-A7FB-65748987173F}" presName="horzFour" presStyleCnt="0"/>
      <dgm:spPr/>
    </dgm:pt>
  </dgm:ptLst>
  <dgm:cxnLst>
    <dgm:cxn modelId="{568E6C3C-29A3-4271-8957-45418CCBABDE}" srcId="{CAAA703A-0C69-41E9-99CD-C18AF244CD36}" destId="{7785E4CE-B10A-495E-B83C-E20D05083635}" srcOrd="1" destOrd="0" parTransId="{881A8E14-F589-4D8B-BFB0-880213223FBC}" sibTransId="{2381569D-BBC7-49F0-861D-2B2F30811196}"/>
    <dgm:cxn modelId="{98357C43-1C77-4AD4-808E-59AEB6B164F2}" srcId="{7B3EB5DE-D0D9-4E75-BC55-6F86FE26280A}" destId="{CAAA703A-0C69-41E9-99CD-C18AF244CD36}" srcOrd="0" destOrd="0" parTransId="{9AD14D52-7820-452E-967A-695F6D4A1D4E}" sibTransId="{98DAD3B3-FCFE-4C6C-AD66-23A76242DC2E}"/>
    <dgm:cxn modelId="{C257F048-CB20-4463-9B19-B5110EA04A6D}" type="presOf" srcId="{7785E4CE-B10A-495E-B83C-E20D05083635}" destId="{8C5FC567-E152-4427-8ECA-30FE08D8D2A9}" srcOrd="0" destOrd="0" presId="urn:microsoft.com/office/officeart/2005/8/layout/hierarchy4"/>
    <dgm:cxn modelId="{B8D2D34F-ECE1-4905-AB9A-05AB96C179C5}" type="presOf" srcId="{D7B5B611-1518-402B-B1A5-3C42FC2A2824}" destId="{15356AAF-2929-4408-ABF7-F4992FD1738F}" srcOrd="0" destOrd="0" presId="urn:microsoft.com/office/officeart/2005/8/layout/hierarchy4"/>
    <dgm:cxn modelId="{2A5BDE76-F7E7-4EA1-877B-9CDD181E29FB}" srcId="{CAAA703A-0C69-41E9-99CD-C18AF244CD36}" destId="{BD91B45A-4074-4537-B522-BB55EE6FF1B8}" srcOrd="0" destOrd="0" parTransId="{C187C149-39E2-4379-AB94-FB3115EC2033}" sibTransId="{D5FBDCE7-5030-4C11-A2F1-4D52ACE950E4}"/>
    <dgm:cxn modelId="{922EB78A-A5A0-4112-BA4E-1D8632F92FDE}" type="presOf" srcId="{BD91B45A-4074-4537-B522-BB55EE6FF1B8}" destId="{20AF201B-7B2A-4D61-A09D-9285180F6E9A}" srcOrd="0" destOrd="0" presId="urn:microsoft.com/office/officeart/2005/8/layout/hierarchy4"/>
    <dgm:cxn modelId="{F324D190-C5F0-4A6C-B57F-DB6C7F4D379D}" type="presOf" srcId="{F4670B0F-B2F2-44EE-A7FB-65748987173F}" destId="{91DBD856-DD3A-434E-8044-F510F90E0C54}" srcOrd="0" destOrd="0" presId="urn:microsoft.com/office/officeart/2005/8/layout/hierarchy4"/>
    <dgm:cxn modelId="{C289F093-33B2-49A4-B1E2-C2B726D41BD6}" srcId="{55089CFE-A3CD-44EB-B6B6-E86C5C838099}" destId="{7B3EB5DE-D0D9-4E75-BC55-6F86FE26280A}" srcOrd="0" destOrd="0" parTransId="{1BE53F4D-ECB5-4E53-BD06-698A80F5FB54}" sibTransId="{9AE81E3D-B201-43CA-98C0-EAB719928CB3}"/>
    <dgm:cxn modelId="{1928C9AA-9182-4BE6-B0E0-DCD0B67E1265}" type="presOf" srcId="{CAAA703A-0C69-41E9-99CD-C18AF244CD36}" destId="{A471717D-D0D2-4C15-978B-CEE41D1C0B91}" srcOrd="0" destOrd="0" presId="urn:microsoft.com/office/officeart/2005/8/layout/hierarchy4"/>
    <dgm:cxn modelId="{FF7819AD-5C2A-44BF-8E3F-E6A273753363}" srcId="{BD91B45A-4074-4537-B522-BB55EE6FF1B8}" destId="{D7B5B611-1518-402B-B1A5-3C42FC2A2824}" srcOrd="0" destOrd="0" parTransId="{D12A1DA9-FB8F-4810-990A-65B92864F8CD}" sibTransId="{CF9581BF-A2D8-499C-8640-6DFA7F5BFBE0}"/>
    <dgm:cxn modelId="{BBEC5BB6-456A-4275-BBDC-C1483FBC4B6A}" srcId="{7785E4CE-B10A-495E-B83C-E20D05083635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91479FF-E046-4161-93DD-AAAE783A8D8A}" type="presOf" srcId="{7B3EB5DE-D0D9-4E75-BC55-6F86FE26280A}" destId="{AF5DC4A9-9275-4855-8CEC-B47579DA9D1B}" srcOrd="0" destOrd="0" presId="urn:microsoft.com/office/officeart/2005/8/layout/hierarchy4"/>
    <dgm:cxn modelId="{B6650F66-CA96-4498-886C-AB83596B2F64}" type="presParOf" srcId="{850E137D-13E5-46D8-932E-6A3E3E2A15FD}" destId="{F6152957-6859-4918-B2B7-DB6A58F7E683}" srcOrd="0" destOrd="0" presId="urn:microsoft.com/office/officeart/2005/8/layout/hierarchy4"/>
    <dgm:cxn modelId="{4640269A-D1D8-450A-B78E-E2B81D4BA924}" type="presParOf" srcId="{F6152957-6859-4918-B2B7-DB6A58F7E683}" destId="{AF5DC4A9-9275-4855-8CEC-B47579DA9D1B}" srcOrd="0" destOrd="0" presId="urn:microsoft.com/office/officeart/2005/8/layout/hierarchy4"/>
    <dgm:cxn modelId="{2811A94E-7EFD-4E95-A73D-90E1F8CB87B1}" type="presParOf" srcId="{F6152957-6859-4918-B2B7-DB6A58F7E683}" destId="{79A4832B-5060-478A-A8AC-1D61705AE2EA}" srcOrd="1" destOrd="0" presId="urn:microsoft.com/office/officeart/2005/8/layout/hierarchy4"/>
    <dgm:cxn modelId="{9FB9D9F5-5919-4E58-8E2C-0208606EC77E}" type="presParOf" srcId="{F6152957-6859-4918-B2B7-DB6A58F7E683}" destId="{23BD4732-5B87-4B1B-8201-7CE0FFCAF04C}" srcOrd="2" destOrd="0" presId="urn:microsoft.com/office/officeart/2005/8/layout/hierarchy4"/>
    <dgm:cxn modelId="{50701F90-F406-4E89-A95C-95E9B0711166}" type="presParOf" srcId="{23BD4732-5B87-4B1B-8201-7CE0FFCAF04C}" destId="{DC94571B-173F-4D2F-A5C3-94D23E1B56AA}" srcOrd="0" destOrd="0" presId="urn:microsoft.com/office/officeart/2005/8/layout/hierarchy4"/>
    <dgm:cxn modelId="{F5BA8DCA-54AE-48BD-9906-0D246CD854C5}" type="presParOf" srcId="{DC94571B-173F-4D2F-A5C3-94D23E1B56AA}" destId="{A471717D-D0D2-4C15-978B-CEE41D1C0B91}" srcOrd="0" destOrd="0" presId="urn:microsoft.com/office/officeart/2005/8/layout/hierarchy4"/>
    <dgm:cxn modelId="{C8512DAB-C727-40EF-84C6-BB86B1E8F570}" type="presParOf" srcId="{DC94571B-173F-4D2F-A5C3-94D23E1B56AA}" destId="{96CDECB9-5851-4F58-9564-B2D158D0ADE3}" srcOrd="1" destOrd="0" presId="urn:microsoft.com/office/officeart/2005/8/layout/hierarchy4"/>
    <dgm:cxn modelId="{213DB10A-A7C5-4F15-BA9D-13D06D386C99}" type="presParOf" srcId="{DC94571B-173F-4D2F-A5C3-94D23E1B56AA}" destId="{8AB4B3B3-4AF3-4FDE-8D80-6F19E9E1EED6}" srcOrd="2" destOrd="0" presId="urn:microsoft.com/office/officeart/2005/8/layout/hierarchy4"/>
    <dgm:cxn modelId="{56548718-41AE-477A-909F-8CC2AB3433DC}" type="presParOf" srcId="{8AB4B3B3-4AF3-4FDE-8D80-6F19E9E1EED6}" destId="{53028D5A-BF6A-47B6-96DF-0EF1B25C0F65}" srcOrd="0" destOrd="0" presId="urn:microsoft.com/office/officeart/2005/8/layout/hierarchy4"/>
    <dgm:cxn modelId="{45CC5065-794E-468E-8ED9-E8D6477EDD1A}" type="presParOf" srcId="{53028D5A-BF6A-47B6-96DF-0EF1B25C0F65}" destId="{20AF201B-7B2A-4D61-A09D-9285180F6E9A}" srcOrd="0" destOrd="0" presId="urn:microsoft.com/office/officeart/2005/8/layout/hierarchy4"/>
    <dgm:cxn modelId="{B37CED5B-DB59-413E-8F05-F7661C4D8702}" type="presParOf" srcId="{53028D5A-BF6A-47B6-96DF-0EF1B25C0F65}" destId="{655747C7-CC7C-4301-8ADA-7178BDCABBDE}" srcOrd="1" destOrd="0" presId="urn:microsoft.com/office/officeart/2005/8/layout/hierarchy4"/>
    <dgm:cxn modelId="{D92F406C-EABC-4FE6-A327-30F0875A1FB1}" type="presParOf" srcId="{53028D5A-BF6A-47B6-96DF-0EF1B25C0F65}" destId="{C7FF1F1B-B00C-4CEE-9C6B-C049A5358753}" srcOrd="2" destOrd="0" presId="urn:microsoft.com/office/officeart/2005/8/layout/hierarchy4"/>
    <dgm:cxn modelId="{8466C7AF-84F8-41BF-8785-66757C34DF35}" type="presParOf" srcId="{C7FF1F1B-B00C-4CEE-9C6B-C049A5358753}" destId="{3C3A3D07-584F-4746-9204-95BC8DED5C70}" srcOrd="0" destOrd="0" presId="urn:microsoft.com/office/officeart/2005/8/layout/hierarchy4"/>
    <dgm:cxn modelId="{8F6244D5-5487-4D00-AC99-C0C394913D50}" type="presParOf" srcId="{3C3A3D07-584F-4746-9204-95BC8DED5C70}" destId="{15356AAF-2929-4408-ABF7-F4992FD1738F}" srcOrd="0" destOrd="0" presId="urn:microsoft.com/office/officeart/2005/8/layout/hierarchy4"/>
    <dgm:cxn modelId="{BB06B946-9E78-4A2C-943B-3A1ACEDE1B1D}" type="presParOf" srcId="{3C3A3D07-584F-4746-9204-95BC8DED5C70}" destId="{F7778798-4F49-43FC-8172-1FF901DC7EF3}" srcOrd="1" destOrd="0" presId="urn:microsoft.com/office/officeart/2005/8/layout/hierarchy4"/>
    <dgm:cxn modelId="{82FE0B6D-33AF-43E0-AC6D-BCE772B6BB4E}" type="presParOf" srcId="{8AB4B3B3-4AF3-4FDE-8D80-6F19E9E1EED6}" destId="{BA4A0851-E619-47B6-B798-52E7BED61B45}" srcOrd="1" destOrd="0" presId="urn:microsoft.com/office/officeart/2005/8/layout/hierarchy4"/>
    <dgm:cxn modelId="{C46F0388-A6C1-45A5-8B22-5E42F5755DF2}" type="presParOf" srcId="{8AB4B3B3-4AF3-4FDE-8D80-6F19E9E1EED6}" destId="{579683DB-26F0-412A-860C-53EC4DE8A934}" srcOrd="2" destOrd="0" presId="urn:microsoft.com/office/officeart/2005/8/layout/hierarchy4"/>
    <dgm:cxn modelId="{6BB94FAF-273A-4CD0-83D2-1BAFE7135A58}" type="presParOf" srcId="{579683DB-26F0-412A-860C-53EC4DE8A934}" destId="{8C5FC567-E152-4427-8ECA-30FE08D8D2A9}" srcOrd="0" destOrd="0" presId="urn:microsoft.com/office/officeart/2005/8/layout/hierarchy4"/>
    <dgm:cxn modelId="{AA27C1EF-C674-40D2-94AE-27B36B36B2F1}" type="presParOf" srcId="{579683DB-26F0-412A-860C-53EC4DE8A934}" destId="{B80DD2D2-0FF3-478B-A3AD-D8A96769602D}" srcOrd="1" destOrd="0" presId="urn:microsoft.com/office/officeart/2005/8/layout/hierarchy4"/>
    <dgm:cxn modelId="{ABD8B551-C753-47AB-BBA2-8FFE62E1DC2C}" type="presParOf" srcId="{579683DB-26F0-412A-860C-53EC4DE8A934}" destId="{0A257BC9-3EC1-4B5E-AAE9-445CE4BF618A}" srcOrd="2" destOrd="0" presId="urn:microsoft.com/office/officeart/2005/8/layout/hierarchy4"/>
    <dgm:cxn modelId="{AA83F51F-84F8-458F-AF83-67121AF54809}" type="presParOf" srcId="{0A257BC9-3EC1-4B5E-AAE9-445CE4BF618A}" destId="{90EFD2EE-E47F-432C-AA07-9E8013535B2B}" srcOrd="0" destOrd="0" presId="urn:microsoft.com/office/officeart/2005/8/layout/hierarchy4"/>
    <dgm:cxn modelId="{09A7CA1A-F33F-44DF-9EFA-B98863978182}" type="presParOf" srcId="{90EFD2EE-E47F-432C-AA07-9E8013535B2B}" destId="{91DBD856-DD3A-434E-8044-F510F90E0C54}" srcOrd="0" destOrd="0" presId="urn:microsoft.com/office/officeart/2005/8/layout/hierarchy4"/>
    <dgm:cxn modelId="{C0B7AA3E-EA2A-47D6-9525-D41BA763DA19}" type="presParOf" srcId="{90EFD2EE-E47F-432C-AA07-9E8013535B2B}" destId="{3BE1FE16-E89A-49D6-B4EE-3ACB244CDC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AU"/>
        </a:p>
      </dgm:t>
    </dgm:pt>
    <dgm:pt modelId="{1EF4BC15-92CC-440F-800A-16862F14EE0B}">
      <dgm:prSet phldrT="[Text]"/>
      <dgm:spPr/>
      <dgm:t>
        <a:bodyPr/>
        <a:lstStyle/>
        <a:p>
          <a:r>
            <a:rPr lang="en-AU" dirty="0"/>
            <a:t>Smart Contracts</a:t>
          </a:r>
        </a:p>
      </dgm:t>
    </dgm:pt>
    <dgm:pt modelId="{993C2FFE-ADBB-486F-8E12-4242839D2FEF}" type="parTrans" cxnId="{2E7674DA-6D77-4711-97E2-2FA41E483556}">
      <dgm:prSet/>
      <dgm:spPr/>
      <dgm:t>
        <a:bodyPr/>
        <a:lstStyle/>
        <a:p>
          <a:endParaRPr lang="en-AU"/>
        </a:p>
      </dgm:t>
    </dgm:pt>
    <dgm:pt modelId="{E443EA83-98C4-4C76-9AAA-556524E093E8}" type="sibTrans" cxnId="{2E7674DA-6D77-4711-97E2-2FA41E483556}">
      <dgm:prSet/>
      <dgm:spPr/>
      <dgm:t>
        <a:bodyPr/>
        <a:lstStyle/>
        <a:p>
          <a:endParaRPr lang="en-AU"/>
        </a:p>
      </dgm:t>
    </dgm:pt>
    <dgm:pt modelId="{68AFC2B8-C59A-46EE-81B4-CC1011B8F967}">
      <dgm:prSet phldrT="[Text]"/>
      <dgm:spPr/>
      <dgm:t>
        <a:bodyPr/>
        <a:lstStyle/>
        <a:p>
          <a:r>
            <a:rPr lang="en-AU" dirty="0"/>
            <a:t>Language Models</a:t>
          </a:r>
        </a:p>
      </dgm:t>
    </dgm:pt>
    <dgm:pt modelId="{2B76FDFC-8A13-4883-A7A4-89E233EE6026}" type="parTrans" cxnId="{B1B8063F-5202-4ED9-A0F0-492518100984}">
      <dgm:prSet/>
      <dgm:spPr/>
      <dgm:t>
        <a:bodyPr/>
        <a:lstStyle/>
        <a:p>
          <a:endParaRPr lang="en-AU"/>
        </a:p>
      </dgm:t>
    </dgm:pt>
    <dgm:pt modelId="{EF7044E4-CD7B-4FB1-82A7-411334790C40}" type="sibTrans" cxnId="{B1B8063F-5202-4ED9-A0F0-492518100984}">
      <dgm:prSet/>
      <dgm:spPr/>
      <dgm:t>
        <a:bodyPr/>
        <a:lstStyle/>
        <a:p>
          <a:endParaRPr lang="en-AU"/>
        </a:p>
      </dgm:t>
    </dgm:pt>
    <dgm:pt modelId="{361F7F5A-3166-42F7-B3D2-27BDCCC31182}">
      <dgm:prSet phldrT="[Text]"/>
      <dgm:spPr/>
      <dgm:t>
        <a:bodyPr/>
        <a:lstStyle/>
        <a:p>
          <a:r>
            <a:rPr lang="en-AU" dirty="0"/>
            <a:t>APIs</a:t>
          </a:r>
        </a:p>
      </dgm:t>
    </dgm:pt>
    <dgm:pt modelId="{9921C0F6-7EA2-4E81-9FB8-A1929A5B2804}" type="parTrans" cxnId="{0E4BBB63-3676-4A5C-B04A-F1F3A6ED2E09}">
      <dgm:prSet/>
      <dgm:spPr/>
      <dgm:t>
        <a:bodyPr/>
        <a:lstStyle/>
        <a:p>
          <a:endParaRPr lang="en-AU"/>
        </a:p>
      </dgm:t>
    </dgm:pt>
    <dgm:pt modelId="{4EF8311E-BD84-4505-9000-B5BD9D24507E}" type="sibTrans" cxnId="{0E4BBB63-3676-4A5C-B04A-F1F3A6ED2E09}">
      <dgm:prSet/>
      <dgm:spPr/>
      <dgm:t>
        <a:bodyPr/>
        <a:lstStyle/>
        <a:p>
          <a:endParaRPr lang="en-AU"/>
        </a:p>
      </dgm:t>
    </dgm:pt>
    <dgm:pt modelId="{553D91C3-428F-452A-BF57-BD42962F5FCC}">
      <dgm:prSet phldrT="[Text]"/>
      <dgm:spPr/>
      <dgm:t>
        <a:bodyPr/>
        <a:lstStyle/>
        <a:p>
          <a:r>
            <a:rPr lang="en-AU" dirty="0"/>
            <a:t>Web services</a:t>
          </a:r>
        </a:p>
      </dgm:t>
    </dgm:pt>
    <dgm:pt modelId="{EE40C36A-BB1C-4C66-8B1B-DF0F9B536FDE}" type="parTrans" cxnId="{0E793F03-9101-4655-BB7A-0F9D76DA4DFD}">
      <dgm:prSet/>
      <dgm:spPr/>
      <dgm:t>
        <a:bodyPr/>
        <a:lstStyle/>
        <a:p>
          <a:endParaRPr lang="en-AU"/>
        </a:p>
      </dgm:t>
    </dgm:pt>
    <dgm:pt modelId="{E0849608-121C-4F85-B010-1626F19C426B}" type="sibTrans" cxnId="{0E793F03-9101-4655-BB7A-0F9D76DA4DFD}">
      <dgm:prSet/>
      <dgm:spPr/>
      <dgm:t>
        <a:bodyPr/>
        <a:lstStyle/>
        <a:p>
          <a:endParaRPr lang="en-AU"/>
        </a:p>
      </dgm:t>
    </dgm:pt>
    <dgm:pt modelId="{350C0318-A2CD-44D0-940F-613D4529CE85}">
      <dgm:prSet phldrT="[Text]"/>
      <dgm:spPr/>
      <dgm:t>
        <a:bodyPr/>
        <a:lstStyle/>
        <a:p>
          <a:r>
            <a:rPr lang="en-AU" dirty="0"/>
            <a:t>Test cases</a:t>
          </a:r>
        </a:p>
      </dgm:t>
    </dgm:pt>
    <dgm:pt modelId="{6592A7FE-2E2C-4E96-9EC9-168E95514957}" type="parTrans" cxnId="{CDDA2A50-3D89-4915-B0E3-F47DB2A1C16C}">
      <dgm:prSet/>
      <dgm:spPr/>
      <dgm:t>
        <a:bodyPr/>
        <a:lstStyle/>
        <a:p>
          <a:endParaRPr lang="en-AU"/>
        </a:p>
      </dgm:t>
    </dgm:pt>
    <dgm:pt modelId="{CB52C253-73C3-4E39-B3DA-F8F7CB0E2A12}" type="sibTrans" cxnId="{CDDA2A50-3D89-4915-B0E3-F47DB2A1C16C}">
      <dgm:prSet/>
      <dgm:spPr/>
      <dgm:t>
        <a:bodyPr/>
        <a:lstStyle/>
        <a:p>
          <a:endParaRPr lang="en-AU"/>
        </a:p>
      </dgm:t>
    </dgm:pt>
    <dgm:pt modelId="{405BB641-1570-4BAE-9056-59D6020AD425}">
      <dgm:prSet phldrT="[Text]"/>
      <dgm:spPr/>
      <dgm:t>
        <a:bodyPr/>
        <a:lstStyle/>
        <a:p>
          <a:r>
            <a:rPr lang="en-AU" dirty="0"/>
            <a:t>…</a:t>
          </a:r>
        </a:p>
      </dgm:t>
    </dgm:pt>
    <dgm:pt modelId="{DF683AB2-614C-468F-8E40-368C5177F1F7}" type="parTrans" cxnId="{E50C17DE-1343-4F18-AA5E-10E7B5D00040}">
      <dgm:prSet/>
      <dgm:spPr/>
      <dgm:t>
        <a:bodyPr/>
        <a:lstStyle/>
        <a:p>
          <a:endParaRPr lang="en-AU"/>
        </a:p>
      </dgm:t>
    </dgm:pt>
    <dgm:pt modelId="{7E29F6A4-61BD-49DE-B610-6D67EF5194A1}" type="sibTrans" cxnId="{E50C17DE-1343-4F18-AA5E-10E7B5D00040}">
      <dgm:prSet/>
      <dgm:spPr/>
      <dgm:t>
        <a:bodyPr/>
        <a:lstStyle/>
        <a:p>
          <a:endParaRPr lang="en-AU"/>
        </a:p>
      </dgm:t>
    </dgm:pt>
    <dgm:pt modelId="{54B85003-3B77-4AD5-A9EE-6E6E52D805DE}">
      <dgm:prSet phldrT="[Text]"/>
      <dgm:spPr/>
      <dgm:t>
        <a:bodyPr/>
        <a:lstStyle/>
        <a:p>
          <a:r>
            <a:rPr lang="en-AU" dirty="0"/>
            <a:t>Analytics</a:t>
          </a:r>
        </a:p>
      </dgm:t>
    </dgm:pt>
    <dgm:pt modelId="{F11E1E5C-A5F4-41C8-AF34-D7EF688F8CB6}" type="parTrans" cxnId="{DD9C0724-F768-4C11-B009-5FF7EFF59C03}">
      <dgm:prSet/>
      <dgm:spPr/>
      <dgm:t>
        <a:bodyPr/>
        <a:lstStyle/>
        <a:p>
          <a:endParaRPr lang="en-AU"/>
        </a:p>
      </dgm:t>
    </dgm:pt>
    <dgm:pt modelId="{B8BE2BCA-665A-45BA-80AF-579D7433DF7F}" type="sibTrans" cxnId="{DD9C0724-F768-4C11-B009-5FF7EFF59C0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D0507B-F050-4E4E-AAF2-34DDFF2B4043}" type="pres">
      <dgm:prSet presAssocID="{1EF4BC15-92CC-440F-800A-16862F14EE0B}" presName="vertOne" presStyleCnt="0"/>
      <dgm:spPr/>
    </dgm:pt>
    <dgm:pt modelId="{22D51047-4C8D-48AF-BA66-156A3EFAEA0C}" type="pres">
      <dgm:prSet presAssocID="{1EF4BC15-92CC-440F-800A-16862F14EE0B}" presName="txOne" presStyleLbl="node0" presStyleIdx="0" presStyleCnt="7">
        <dgm:presLayoutVars>
          <dgm:chPref val="3"/>
        </dgm:presLayoutVars>
      </dgm:prSet>
      <dgm:spPr/>
    </dgm:pt>
    <dgm:pt modelId="{53FDAEA8-302F-411E-900B-18959B9D3E0A}" type="pres">
      <dgm:prSet presAssocID="{1EF4BC15-92CC-440F-800A-16862F14EE0B}" presName="horzOne" presStyleCnt="0"/>
      <dgm:spPr/>
    </dgm:pt>
    <dgm:pt modelId="{93F011C3-E487-455C-B35B-B8AD8A316F18}" type="pres">
      <dgm:prSet presAssocID="{E443EA83-98C4-4C76-9AAA-556524E093E8}" presName="sibSpaceOne" presStyleCnt="0"/>
      <dgm:spPr/>
    </dgm:pt>
    <dgm:pt modelId="{EEF742EA-3471-492A-B02C-11A68D045E1B}" type="pres">
      <dgm:prSet presAssocID="{68AFC2B8-C59A-46EE-81B4-CC1011B8F967}" presName="vertOne" presStyleCnt="0"/>
      <dgm:spPr/>
    </dgm:pt>
    <dgm:pt modelId="{8C1E3A4D-452A-4637-B8DE-00C4C479D395}" type="pres">
      <dgm:prSet presAssocID="{68AFC2B8-C59A-46EE-81B4-CC1011B8F967}" presName="txOne" presStyleLbl="node0" presStyleIdx="1" presStyleCnt="7">
        <dgm:presLayoutVars>
          <dgm:chPref val="3"/>
        </dgm:presLayoutVars>
      </dgm:prSet>
      <dgm:spPr/>
    </dgm:pt>
    <dgm:pt modelId="{6BD5F145-5EC9-46AB-8350-952CE822BE88}" type="pres">
      <dgm:prSet presAssocID="{68AFC2B8-C59A-46EE-81B4-CC1011B8F967}" presName="horzOne" presStyleCnt="0"/>
      <dgm:spPr/>
    </dgm:pt>
    <dgm:pt modelId="{97B90AE6-DC13-41AC-B744-A1DB9C846566}" type="pres">
      <dgm:prSet presAssocID="{EF7044E4-CD7B-4FB1-82A7-411334790C40}" presName="sibSpaceOne" presStyleCnt="0"/>
      <dgm:spPr/>
    </dgm:pt>
    <dgm:pt modelId="{5D3A743F-5EAE-4D11-9A3F-26FDE208382C}" type="pres">
      <dgm:prSet presAssocID="{54B85003-3B77-4AD5-A9EE-6E6E52D805DE}" presName="vertOne" presStyleCnt="0"/>
      <dgm:spPr/>
    </dgm:pt>
    <dgm:pt modelId="{E6C80927-EF8A-4DB6-B447-52BB07542A55}" type="pres">
      <dgm:prSet presAssocID="{54B85003-3B77-4AD5-A9EE-6E6E52D805DE}" presName="txOne" presStyleLbl="node0" presStyleIdx="2" presStyleCnt="7">
        <dgm:presLayoutVars>
          <dgm:chPref val="3"/>
        </dgm:presLayoutVars>
      </dgm:prSet>
      <dgm:spPr/>
    </dgm:pt>
    <dgm:pt modelId="{375DD799-16C8-4FF4-B229-6B4A58D7D310}" type="pres">
      <dgm:prSet presAssocID="{54B85003-3B77-4AD5-A9EE-6E6E52D805DE}" presName="horzOne" presStyleCnt="0"/>
      <dgm:spPr/>
    </dgm:pt>
    <dgm:pt modelId="{79B737C5-40D8-4DB0-8E4E-8FD39240C898}" type="pres">
      <dgm:prSet presAssocID="{B8BE2BCA-665A-45BA-80AF-579D7433DF7F}" presName="sibSpaceOne" presStyleCnt="0"/>
      <dgm:spPr/>
    </dgm:pt>
    <dgm:pt modelId="{CBA62B58-C4FC-4314-968A-D3A378EC2C20}" type="pres">
      <dgm:prSet presAssocID="{361F7F5A-3166-42F7-B3D2-27BDCCC31182}" presName="vertOne" presStyleCnt="0"/>
      <dgm:spPr/>
    </dgm:pt>
    <dgm:pt modelId="{7C20BBEA-DC21-4EF9-A87B-9A7B72F1328D}" type="pres">
      <dgm:prSet presAssocID="{361F7F5A-3166-42F7-B3D2-27BDCCC31182}" presName="txOne" presStyleLbl="node0" presStyleIdx="3" presStyleCnt="7">
        <dgm:presLayoutVars>
          <dgm:chPref val="3"/>
        </dgm:presLayoutVars>
      </dgm:prSet>
      <dgm:spPr/>
    </dgm:pt>
    <dgm:pt modelId="{E93FD2AB-A532-4092-8CB9-B4A2D89E04C4}" type="pres">
      <dgm:prSet presAssocID="{361F7F5A-3166-42F7-B3D2-27BDCCC31182}" presName="horzOne" presStyleCnt="0"/>
      <dgm:spPr/>
    </dgm:pt>
    <dgm:pt modelId="{4218F3AE-6C77-4EA0-BBFA-FA2E88AA244D}" type="pres">
      <dgm:prSet presAssocID="{4EF8311E-BD84-4505-9000-B5BD9D24507E}" presName="sibSpaceOne" presStyleCnt="0"/>
      <dgm:spPr/>
    </dgm:pt>
    <dgm:pt modelId="{8A7EE65D-CD47-4020-B037-3E7C42E32E44}" type="pres">
      <dgm:prSet presAssocID="{553D91C3-428F-452A-BF57-BD42962F5FCC}" presName="vertOne" presStyleCnt="0"/>
      <dgm:spPr/>
    </dgm:pt>
    <dgm:pt modelId="{83318E1B-DAB5-416F-BEA5-479197B5C29E}" type="pres">
      <dgm:prSet presAssocID="{553D91C3-428F-452A-BF57-BD42962F5FCC}" presName="txOne" presStyleLbl="node0" presStyleIdx="4" presStyleCnt="7">
        <dgm:presLayoutVars>
          <dgm:chPref val="3"/>
        </dgm:presLayoutVars>
      </dgm:prSet>
      <dgm:spPr/>
    </dgm:pt>
    <dgm:pt modelId="{EE83204B-5A6B-4875-A401-0509D3CDB2A5}" type="pres">
      <dgm:prSet presAssocID="{553D91C3-428F-452A-BF57-BD42962F5FCC}" presName="horzOne" presStyleCnt="0"/>
      <dgm:spPr/>
    </dgm:pt>
    <dgm:pt modelId="{8FAEC95F-18EB-4BEE-B781-BBC6F77F69CA}" type="pres">
      <dgm:prSet presAssocID="{E0849608-121C-4F85-B010-1626F19C426B}" presName="sibSpaceOne" presStyleCnt="0"/>
      <dgm:spPr/>
    </dgm:pt>
    <dgm:pt modelId="{B4AD4D62-D1F7-4F4A-8D0D-A58BAFB9CD43}" type="pres">
      <dgm:prSet presAssocID="{350C0318-A2CD-44D0-940F-613D4529CE85}" presName="vertOne" presStyleCnt="0"/>
      <dgm:spPr/>
    </dgm:pt>
    <dgm:pt modelId="{D2C2A723-CBC5-4D61-B2FD-64305A8B1569}" type="pres">
      <dgm:prSet presAssocID="{350C0318-A2CD-44D0-940F-613D4529CE85}" presName="txOne" presStyleLbl="node0" presStyleIdx="5" presStyleCnt="7">
        <dgm:presLayoutVars>
          <dgm:chPref val="3"/>
        </dgm:presLayoutVars>
      </dgm:prSet>
      <dgm:spPr/>
    </dgm:pt>
    <dgm:pt modelId="{B5919D10-038B-43FB-BD05-F0252A6003B5}" type="pres">
      <dgm:prSet presAssocID="{350C0318-A2CD-44D0-940F-613D4529CE85}" presName="horzOne" presStyleCnt="0"/>
      <dgm:spPr/>
    </dgm:pt>
    <dgm:pt modelId="{A984A97B-3F17-4AAB-889B-5ECCF8B7929F}" type="pres">
      <dgm:prSet presAssocID="{CB52C253-73C3-4E39-B3DA-F8F7CB0E2A12}" presName="sibSpaceOne" presStyleCnt="0"/>
      <dgm:spPr/>
    </dgm:pt>
    <dgm:pt modelId="{359A2CD9-7D7F-4DF5-9005-D7F81462D801}" type="pres">
      <dgm:prSet presAssocID="{405BB641-1570-4BAE-9056-59D6020AD425}" presName="vertOne" presStyleCnt="0"/>
      <dgm:spPr/>
    </dgm:pt>
    <dgm:pt modelId="{ACD1486E-A583-498D-9905-E300CA97FE67}" type="pres">
      <dgm:prSet presAssocID="{405BB641-1570-4BAE-9056-59D6020AD425}" presName="txOne" presStyleLbl="node0" presStyleIdx="6" presStyleCnt="7">
        <dgm:presLayoutVars>
          <dgm:chPref val="3"/>
        </dgm:presLayoutVars>
      </dgm:prSet>
      <dgm:spPr/>
    </dgm:pt>
    <dgm:pt modelId="{13D5C337-89E9-40A6-A35A-B69970E11FA3}" type="pres">
      <dgm:prSet presAssocID="{405BB641-1570-4BAE-9056-59D6020AD425}" presName="horzOne" presStyleCnt="0"/>
      <dgm:spPr/>
    </dgm:pt>
  </dgm:ptLst>
  <dgm:cxnLst>
    <dgm:cxn modelId="{0E793F03-9101-4655-BB7A-0F9D76DA4DFD}" srcId="{55089CFE-A3CD-44EB-B6B6-E86C5C838099}" destId="{553D91C3-428F-452A-BF57-BD42962F5FCC}" srcOrd="4" destOrd="0" parTransId="{EE40C36A-BB1C-4C66-8B1B-DF0F9B536FDE}" sibTransId="{E0849608-121C-4F85-B010-1626F19C426B}"/>
    <dgm:cxn modelId="{DD9C0724-F768-4C11-B009-5FF7EFF59C03}" srcId="{55089CFE-A3CD-44EB-B6B6-E86C5C838099}" destId="{54B85003-3B77-4AD5-A9EE-6E6E52D805DE}" srcOrd="2" destOrd="0" parTransId="{F11E1E5C-A5F4-41C8-AF34-D7EF688F8CB6}" sibTransId="{B8BE2BCA-665A-45BA-80AF-579D7433DF7F}"/>
    <dgm:cxn modelId="{B1B8063F-5202-4ED9-A0F0-492518100984}" srcId="{55089CFE-A3CD-44EB-B6B6-E86C5C838099}" destId="{68AFC2B8-C59A-46EE-81B4-CC1011B8F967}" srcOrd="1" destOrd="0" parTransId="{2B76FDFC-8A13-4883-A7A4-89E233EE6026}" sibTransId="{EF7044E4-CD7B-4FB1-82A7-411334790C40}"/>
    <dgm:cxn modelId="{0E4BBB63-3676-4A5C-B04A-F1F3A6ED2E09}" srcId="{55089CFE-A3CD-44EB-B6B6-E86C5C838099}" destId="{361F7F5A-3166-42F7-B3D2-27BDCCC31182}" srcOrd="3" destOrd="0" parTransId="{9921C0F6-7EA2-4E81-9FB8-A1929A5B2804}" sibTransId="{4EF8311E-BD84-4505-9000-B5BD9D24507E}"/>
    <dgm:cxn modelId="{08AD5166-550C-4C67-B9F8-527977A244C0}" type="presOf" srcId="{405BB641-1570-4BAE-9056-59D6020AD425}" destId="{ACD1486E-A583-498D-9905-E300CA97FE67}" srcOrd="0" destOrd="0" presId="urn:microsoft.com/office/officeart/2005/8/layout/hierarchy4"/>
    <dgm:cxn modelId="{CDDA2A50-3D89-4915-B0E3-F47DB2A1C16C}" srcId="{55089CFE-A3CD-44EB-B6B6-E86C5C838099}" destId="{350C0318-A2CD-44D0-940F-613D4529CE85}" srcOrd="5" destOrd="0" parTransId="{6592A7FE-2E2C-4E96-9EC9-168E95514957}" sibTransId="{CB52C253-73C3-4E39-B3DA-F8F7CB0E2A12}"/>
    <dgm:cxn modelId="{DD7FE17C-C73D-45B4-8AFC-11B474631ECD}" type="presOf" srcId="{361F7F5A-3166-42F7-B3D2-27BDCCC31182}" destId="{7C20BBEA-DC21-4EF9-A87B-9A7B72F1328D}" srcOrd="0" destOrd="0" presId="urn:microsoft.com/office/officeart/2005/8/layout/hierarchy4"/>
    <dgm:cxn modelId="{72E44F96-8432-49C0-AC26-37B0CD78ED7D}" type="presOf" srcId="{350C0318-A2CD-44D0-940F-613D4529CE85}" destId="{D2C2A723-CBC5-4D61-B2FD-64305A8B1569}" srcOrd="0" destOrd="0" presId="urn:microsoft.com/office/officeart/2005/8/layout/hierarchy4"/>
    <dgm:cxn modelId="{F667C9B3-A85F-423A-9FB9-6F3FB1DBD1FD}" type="presOf" srcId="{1EF4BC15-92CC-440F-800A-16862F14EE0B}" destId="{22D51047-4C8D-48AF-BA66-156A3EFAEA0C}" srcOrd="0" destOrd="0" presId="urn:microsoft.com/office/officeart/2005/8/layout/hierarchy4"/>
    <dgm:cxn modelId="{9B751CB7-287F-4A31-BB15-758F81B7F97F}" type="presOf" srcId="{54B85003-3B77-4AD5-A9EE-6E6E52D805DE}" destId="{E6C80927-EF8A-4DB6-B447-52BB07542A55}" srcOrd="0" destOrd="0" presId="urn:microsoft.com/office/officeart/2005/8/layout/hierarchy4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2F31ACBF-E3B6-47D3-874C-DD5ED7A7B9F8}" type="presOf" srcId="{68AFC2B8-C59A-46EE-81B4-CC1011B8F967}" destId="{8C1E3A4D-452A-4637-B8DE-00C4C479D395}" srcOrd="0" destOrd="0" presId="urn:microsoft.com/office/officeart/2005/8/layout/hierarchy4"/>
    <dgm:cxn modelId="{820883C1-2DEC-4ACB-841C-632C4110F6DB}" type="presOf" srcId="{553D91C3-428F-452A-BF57-BD42962F5FCC}" destId="{83318E1B-DAB5-416F-BEA5-479197B5C29E}" srcOrd="0" destOrd="0" presId="urn:microsoft.com/office/officeart/2005/8/layout/hierarchy4"/>
    <dgm:cxn modelId="{2E7674DA-6D77-4711-97E2-2FA41E483556}" srcId="{55089CFE-A3CD-44EB-B6B6-E86C5C838099}" destId="{1EF4BC15-92CC-440F-800A-16862F14EE0B}" srcOrd="0" destOrd="0" parTransId="{993C2FFE-ADBB-486F-8E12-4242839D2FEF}" sibTransId="{E443EA83-98C4-4C76-9AAA-556524E093E8}"/>
    <dgm:cxn modelId="{E50C17DE-1343-4F18-AA5E-10E7B5D00040}" srcId="{55089CFE-A3CD-44EB-B6B6-E86C5C838099}" destId="{405BB641-1570-4BAE-9056-59D6020AD425}" srcOrd="6" destOrd="0" parTransId="{DF683AB2-614C-468F-8E40-368C5177F1F7}" sibTransId="{7E29F6A4-61BD-49DE-B610-6D67EF5194A1}"/>
    <dgm:cxn modelId="{63030493-C3C4-46C9-9518-24498218F749}" type="presParOf" srcId="{850E137D-13E5-46D8-932E-6A3E3E2A15FD}" destId="{B3D0507B-F050-4E4E-AAF2-34DDFF2B4043}" srcOrd="0" destOrd="0" presId="urn:microsoft.com/office/officeart/2005/8/layout/hierarchy4"/>
    <dgm:cxn modelId="{34D8B57E-0658-4775-A5F6-A6685CF80992}" type="presParOf" srcId="{B3D0507B-F050-4E4E-AAF2-34DDFF2B4043}" destId="{22D51047-4C8D-48AF-BA66-156A3EFAEA0C}" srcOrd="0" destOrd="0" presId="urn:microsoft.com/office/officeart/2005/8/layout/hierarchy4"/>
    <dgm:cxn modelId="{A5AE3526-68A8-4830-9839-CC5E6C9F4421}" type="presParOf" srcId="{B3D0507B-F050-4E4E-AAF2-34DDFF2B4043}" destId="{53FDAEA8-302F-411E-900B-18959B9D3E0A}" srcOrd="1" destOrd="0" presId="urn:microsoft.com/office/officeart/2005/8/layout/hierarchy4"/>
    <dgm:cxn modelId="{0551C3DE-3E87-48B7-8EC5-09CA63EB127C}" type="presParOf" srcId="{850E137D-13E5-46D8-932E-6A3E3E2A15FD}" destId="{93F011C3-E487-455C-B35B-B8AD8A316F18}" srcOrd="1" destOrd="0" presId="urn:microsoft.com/office/officeart/2005/8/layout/hierarchy4"/>
    <dgm:cxn modelId="{949FCFC5-16B8-4754-AF11-E280356B2ACD}" type="presParOf" srcId="{850E137D-13E5-46D8-932E-6A3E3E2A15FD}" destId="{EEF742EA-3471-492A-B02C-11A68D045E1B}" srcOrd="2" destOrd="0" presId="urn:microsoft.com/office/officeart/2005/8/layout/hierarchy4"/>
    <dgm:cxn modelId="{1AEA18E6-56C2-4558-BE5D-646478CBD1C5}" type="presParOf" srcId="{EEF742EA-3471-492A-B02C-11A68D045E1B}" destId="{8C1E3A4D-452A-4637-B8DE-00C4C479D395}" srcOrd="0" destOrd="0" presId="urn:microsoft.com/office/officeart/2005/8/layout/hierarchy4"/>
    <dgm:cxn modelId="{77E2B161-3FB1-41EE-8C04-FCB0CEA2A7C0}" type="presParOf" srcId="{EEF742EA-3471-492A-B02C-11A68D045E1B}" destId="{6BD5F145-5EC9-46AB-8350-952CE822BE88}" srcOrd="1" destOrd="0" presId="urn:microsoft.com/office/officeart/2005/8/layout/hierarchy4"/>
    <dgm:cxn modelId="{31289AA6-4321-4E88-91FE-BC5FD7A51D0D}" type="presParOf" srcId="{850E137D-13E5-46D8-932E-6A3E3E2A15FD}" destId="{97B90AE6-DC13-41AC-B744-A1DB9C846566}" srcOrd="3" destOrd="0" presId="urn:microsoft.com/office/officeart/2005/8/layout/hierarchy4"/>
    <dgm:cxn modelId="{1DFCADC8-13A3-4DE0-A2D3-8396AD97AC9C}" type="presParOf" srcId="{850E137D-13E5-46D8-932E-6A3E3E2A15FD}" destId="{5D3A743F-5EAE-4D11-9A3F-26FDE208382C}" srcOrd="4" destOrd="0" presId="urn:microsoft.com/office/officeart/2005/8/layout/hierarchy4"/>
    <dgm:cxn modelId="{0BD1F22A-9671-4F3C-9D63-7626B70222FF}" type="presParOf" srcId="{5D3A743F-5EAE-4D11-9A3F-26FDE208382C}" destId="{E6C80927-EF8A-4DB6-B447-52BB07542A55}" srcOrd="0" destOrd="0" presId="urn:microsoft.com/office/officeart/2005/8/layout/hierarchy4"/>
    <dgm:cxn modelId="{331CEF9F-1FFE-4A00-922B-B21C682094C2}" type="presParOf" srcId="{5D3A743F-5EAE-4D11-9A3F-26FDE208382C}" destId="{375DD799-16C8-4FF4-B229-6B4A58D7D310}" srcOrd="1" destOrd="0" presId="urn:microsoft.com/office/officeart/2005/8/layout/hierarchy4"/>
    <dgm:cxn modelId="{D81BD81C-FA54-42FD-BFE9-007D078C17E2}" type="presParOf" srcId="{850E137D-13E5-46D8-932E-6A3E3E2A15FD}" destId="{79B737C5-40D8-4DB0-8E4E-8FD39240C898}" srcOrd="5" destOrd="0" presId="urn:microsoft.com/office/officeart/2005/8/layout/hierarchy4"/>
    <dgm:cxn modelId="{4FCB902E-9265-431C-800C-92E605C4C635}" type="presParOf" srcId="{850E137D-13E5-46D8-932E-6A3E3E2A15FD}" destId="{CBA62B58-C4FC-4314-968A-D3A378EC2C20}" srcOrd="6" destOrd="0" presId="urn:microsoft.com/office/officeart/2005/8/layout/hierarchy4"/>
    <dgm:cxn modelId="{080AC052-AC2F-4CC9-A74F-F49F00C8E65A}" type="presParOf" srcId="{CBA62B58-C4FC-4314-968A-D3A378EC2C20}" destId="{7C20BBEA-DC21-4EF9-A87B-9A7B72F1328D}" srcOrd="0" destOrd="0" presId="urn:microsoft.com/office/officeart/2005/8/layout/hierarchy4"/>
    <dgm:cxn modelId="{9A411A0C-E56B-4A66-9C21-03C077483938}" type="presParOf" srcId="{CBA62B58-C4FC-4314-968A-D3A378EC2C20}" destId="{E93FD2AB-A532-4092-8CB9-B4A2D89E04C4}" srcOrd="1" destOrd="0" presId="urn:microsoft.com/office/officeart/2005/8/layout/hierarchy4"/>
    <dgm:cxn modelId="{BF120B3C-1C80-480E-A691-C875C3991466}" type="presParOf" srcId="{850E137D-13E5-46D8-932E-6A3E3E2A15FD}" destId="{4218F3AE-6C77-4EA0-BBFA-FA2E88AA244D}" srcOrd="7" destOrd="0" presId="urn:microsoft.com/office/officeart/2005/8/layout/hierarchy4"/>
    <dgm:cxn modelId="{54BEF096-9C9F-41B2-BC80-63BEFF9ED5EA}" type="presParOf" srcId="{850E137D-13E5-46D8-932E-6A3E3E2A15FD}" destId="{8A7EE65D-CD47-4020-B037-3E7C42E32E44}" srcOrd="8" destOrd="0" presId="urn:microsoft.com/office/officeart/2005/8/layout/hierarchy4"/>
    <dgm:cxn modelId="{AA6728B5-E9C5-45D3-8FFB-25B363F2BF2F}" type="presParOf" srcId="{8A7EE65D-CD47-4020-B037-3E7C42E32E44}" destId="{83318E1B-DAB5-416F-BEA5-479197B5C29E}" srcOrd="0" destOrd="0" presId="urn:microsoft.com/office/officeart/2005/8/layout/hierarchy4"/>
    <dgm:cxn modelId="{2591B39C-801C-4BC9-90DF-5AE62B656FC7}" type="presParOf" srcId="{8A7EE65D-CD47-4020-B037-3E7C42E32E44}" destId="{EE83204B-5A6B-4875-A401-0509D3CDB2A5}" srcOrd="1" destOrd="0" presId="urn:microsoft.com/office/officeart/2005/8/layout/hierarchy4"/>
    <dgm:cxn modelId="{F0E82B70-62B9-41CC-ABD7-C6F000FE5995}" type="presParOf" srcId="{850E137D-13E5-46D8-932E-6A3E3E2A15FD}" destId="{8FAEC95F-18EB-4BEE-B781-BBC6F77F69CA}" srcOrd="9" destOrd="0" presId="urn:microsoft.com/office/officeart/2005/8/layout/hierarchy4"/>
    <dgm:cxn modelId="{200F1E27-627B-4CAD-8E58-54529CBCFB86}" type="presParOf" srcId="{850E137D-13E5-46D8-932E-6A3E3E2A15FD}" destId="{B4AD4D62-D1F7-4F4A-8D0D-A58BAFB9CD43}" srcOrd="10" destOrd="0" presId="urn:microsoft.com/office/officeart/2005/8/layout/hierarchy4"/>
    <dgm:cxn modelId="{5612AF60-69EB-4C2E-A33B-DB991CEE6F67}" type="presParOf" srcId="{B4AD4D62-D1F7-4F4A-8D0D-A58BAFB9CD43}" destId="{D2C2A723-CBC5-4D61-B2FD-64305A8B1569}" srcOrd="0" destOrd="0" presId="urn:microsoft.com/office/officeart/2005/8/layout/hierarchy4"/>
    <dgm:cxn modelId="{66ECBA77-CE6D-40C2-AC4F-2DA43919BF5C}" type="presParOf" srcId="{B4AD4D62-D1F7-4F4A-8D0D-A58BAFB9CD43}" destId="{B5919D10-038B-43FB-BD05-F0252A6003B5}" srcOrd="1" destOrd="0" presId="urn:microsoft.com/office/officeart/2005/8/layout/hierarchy4"/>
    <dgm:cxn modelId="{69B6F9C8-8765-4653-AEEB-CB7855223098}" type="presParOf" srcId="{850E137D-13E5-46D8-932E-6A3E3E2A15FD}" destId="{A984A97B-3F17-4AAB-889B-5ECCF8B7929F}" srcOrd="11" destOrd="0" presId="urn:microsoft.com/office/officeart/2005/8/layout/hierarchy4"/>
    <dgm:cxn modelId="{0448E0CF-8D7A-43F4-9ABF-23AB368A018C}" type="presParOf" srcId="{850E137D-13E5-46D8-932E-6A3E3E2A15FD}" destId="{359A2CD9-7D7F-4DF5-9005-D7F81462D801}" srcOrd="12" destOrd="0" presId="urn:microsoft.com/office/officeart/2005/8/layout/hierarchy4"/>
    <dgm:cxn modelId="{464DC257-D5C2-4052-B8B6-ADE4003593C2}" type="presParOf" srcId="{359A2CD9-7D7F-4DF5-9005-D7F81462D801}" destId="{ACD1486E-A583-498D-9905-E300CA97FE67}" srcOrd="0" destOrd="0" presId="urn:microsoft.com/office/officeart/2005/8/layout/hierarchy4"/>
    <dgm:cxn modelId="{5DDA5BAE-53C2-47DC-8B2B-A532AD2F03D1}" type="presParOf" srcId="{359A2CD9-7D7F-4DF5-9005-D7F81462D801}" destId="{13D5C337-89E9-40A6-A35A-B69970E11FA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sz="1600" dirty="0"/>
            <a:t>Derived Relations</a:t>
          </a:r>
          <a:endParaRPr lang="en-AU" dirty="0"/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6E627B1-5350-4CDC-BC62-B7976AD8D01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i="0" dirty="0"/>
            <a:t>Relational Algebra, SQL, Datalog, (incl. Fixed Point Operators)</a:t>
          </a:r>
          <a:br>
            <a:rPr lang="en-AU" i="0" dirty="0"/>
          </a:br>
          <a:r>
            <a:rPr lang="en-AU" i="0" dirty="0"/>
            <a:t>Query Optimisation </a:t>
          </a:r>
          <a:endParaRPr lang="en-AU" dirty="0"/>
        </a:p>
      </dgm:t>
    </dgm:pt>
    <dgm:pt modelId="{10C69C1B-3C09-4DB4-9E4B-59F89CC9DC65}" type="parTrans" cxnId="{3A63C761-B637-4EF7-AF32-8D162D15E071}">
      <dgm:prSet/>
      <dgm:spPr/>
      <dgm:t>
        <a:bodyPr/>
        <a:lstStyle/>
        <a:p>
          <a:endParaRPr lang="en-AU"/>
        </a:p>
      </dgm:t>
    </dgm:pt>
    <dgm:pt modelId="{71901393-4D77-41F5-84A6-FB6993B1A7BF}" type="sibTrans" cxnId="{3A63C761-B637-4EF7-AF32-8D162D15E071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2C46E37E-10C0-4F0A-AA5C-17BC5E4ECFB7}" type="pres">
      <dgm:prSet presAssocID="{D7B5B611-1518-402B-B1A5-3C42FC2A2824}" presName="parTransOne" presStyleCnt="0"/>
      <dgm:spPr/>
    </dgm:pt>
    <dgm:pt modelId="{97EC4FDE-1FD8-431F-9FC9-058E87E80175}" type="pres">
      <dgm:prSet presAssocID="{D7B5B611-1518-402B-B1A5-3C42FC2A2824}" presName="horzOne" presStyleCnt="0"/>
      <dgm:spPr/>
    </dgm:pt>
    <dgm:pt modelId="{BCE144F9-EF8D-411E-AE9A-25E179B67B10}" type="pres">
      <dgm:prSet presAssocID="{B6E627B1-5350-4CDC-BC62-B7976AD8D011}" presName="vertTwo" presStyleCnt="0"/>
      <dgm:spPr/>
    </dgm:pt>
    <dgm:pt modelId="{19EE0715-C5B4-4356-A8A9-63D8A49BB9DC}" type="pres">
      <dgm:prSet presAssocID="{B6E627B1-5350-4CDC-BC62-B7976AD8D011}" presName="txTwo" presStyleLbl="node2" presStyleIdx="0" presStyleCnt="1">
        <dgm:presLayoutVars>
          <dgm:chPref val="3"/>
        </dgm:presLayoutVars>
      </dgm:prSet>
      <dgm:spPr/>
    </dgm:pt>
    <dgm:pt modelId="{CEA77AD1-0D7D-421B-91CD-84120DAA7665}" type="pres">
      <dgm:prSet presAssocID="{B6E627B1-5350-4CDC-BC62-B7976AD8D011}" presName="horzTwo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3A63C761-B637-4EF7-AF32-8D162D15E071}" srcId="{D7B5B611-1518-402B-B1A5-3C42FC2A2824}" destId="{B6E627B1-5350-4CDC-BC62-B7976AD8D011}" srcOrd="0" destOrd="0" parTransId="{10C69C1B-3C09-4DB4-9E4B-59F89CC9DC65}" sibTransId="{71901393-4D77-41F5-84A6-FB6993B1A7BF}"/>
    <dgm:cxn modelId="{78C0F883-D6F4-426F-82F6-B8DD77430F89}" type="presOf" srcId="{B6E627B1-5350-4CDC-BC62-B7976AD8D011}" destId="{19EE0715-C5B4-4356-A8A9-63D8A49BB9DC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7B4C4A53-3F95-4228-ACC1-8621DC0B9930}" type="presParOf" srcId="{7C9F6E1C-B029-485C-BCB3-B53ED6B8D4BC}" destId="{2C46E37E-10C0-4F0A-AA5C-17BC5E4ECFB7}" srcOrd="1" destOrd="0" presId="urn:microsoft.com/office/officeart/2005/8/layout/hierarchy4"/>
    <dgm:cxn modelId="{03F6F207-C715-4EFD-891C-5201CDA026C3}" type="presParOf" srcId="{7C9F6E1C-B029-485C-BCB3-B53ED6B8D4BC}" destId="{97EC4FDE-1FD8-431F-9FC9-058E87E80175}" srcOrd="2" destOrd="0" presId="urn:microsoft.com/office/officeart/2005/8/layout/hierarchy4"/>
    <dgm:cxn modelId="{D5C35871-A646-47FF-BF2D-2C9AE944C12F}" type="presParOf" srcId="{97EC4FDE-1FD8-431F-9FC9-058E87E80175}" destId="{BCE144F9-EF8D-411E-AE9A-25E179B67B10}" srcOrd="0" destOrd="0" presId="urn:microsoft.com/office/officeart/2005/8/layout/hierarchy4"/>
    <dgm:cxn modelId="{F8C7A646-2916-4A17-908E-D67BDD0AE776}" type="presParOf" srcId="{BCE144F9-EF8D-411E-AE9A-25E179B67B10}" destId="{19EE0715-C5B4-4356-A8A9-63D8A49BB9DC}" srcOrd="0" destOrd="0" presId="urn:microsoft.com/office/officeart/2005/8/layout/hierarchy4"/>
    <dgm:cxn modelId="{B0AAD932-368A-4A6C-B904-2A647933844E}" type="presParOf" srcId="{BCE144F9-EF8D-411E-AE9A-25E179B67B10}" destId="{CEA77AD1-0D7D-421B-91CD-84120DAA76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Logic, Constraints, Search, Numerical Methods, Linear Programming,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Constraints, </a:t>
          </a:r>
          <a:r>
            <a:rPr lang="en-AU" i="0" dirty="0"/>
            <a:t>Relational Algebra, </a:t>
          </a:r>
          <a:r>
            <a:rPr lang="en-AU" dirty="0"/>
            <a:t>Linear Programming, </a:t>
          </a:r>
          <a:r>
            <a:rPr lang="en-AU" i="0" dirty="0"/>
            <a:t>SQL, Datalog, (incl. Fixed Point Operators) </a:t>
          </a:r>
          <a:br>
            <a:rPr lang="en-AU" i="0" dirty="0"/>
          </a:br>
          <a:r>
            <a:rPr lang="en-AU" i="0" dirty="0"/>
            <a:t>Query Optimisation, </a:t>
          </a:r>
          <a:r>
            <a:rPr lang="en-AU" dirty="0"/>
            <a:t>Logic, Search, Numerical Methods,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 with  Tuples containing constraints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DC4A9-9275-4855-8CEC-B47579DA9D1B}">
      <dsp:nvSpPr>
        <dsp:cNvPr id="0" name=""/>
        <dsp:cNvSpPr/>
      </dsp:nvSpPr>
      <dsp:spPr>
        <a:xfrm>
          <a:off x="3702" y="2608"/>
          <a:ext cx="7908347" cy="610298"/>
        </a:xfrm>
        <a:prstGeom prst="roundRect">
          <a:avLst>
            <a:gd name="adj" fmla="val 10000"/>
          </a:avLst>
        </a:prstGeom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sp:txBody>
      <dsp:txXfrm>
        <a:off x="21577" y="20483"/>
        <a:ext cx="7872597" cy="574548"/>
      </dsp:txXfrm>
    </dsp:sp>
    <dsp:sp modelId="{A471717D-D0D2-4C15-978B-CEE41D1C0B91}">
      <dsp:nvSpPr>
        <dsp:cNvPr id="0" name=""/>
        <dsp:cNvSpPr/>
      </dsp:nvSpPr>
      <dsp:spPr>
        <a:xfrm>
          <a:off x="11422" y="759007"/>
          <a:ext cx="7892908" cy="80930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Relational Algebra, SQL, Datalog, (incl. Fixed Point Operators)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Query Optimisation</a:t>
          </a:r>
        </a:p>
      </dsp:txBody>
      <dsp:txXfrm>
        <a:off x="35126" y="782711"/>
        <a:ext cx="7845500" cy="761901"/>
      </dsp:txXfrm>
    </dsp:sp>
    <dsp:sp modelId="{20AF201B-7B2A-4D61-A09D-9285180F6E9A}">
      <dsp:nvSpPr>
        <dsp:cNvPr id="0" name=""/>
        <dsp:cNvSpPr/>
      </dsp:nvSpPr>
      <dsp:spPr>
        <a:xfrm>
          <a:off x="26815" y="1714418"/>
          <a:ext cx="3850206" cy="90400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Rules / Code</a:t>
          </a:r>
        </a:p>
      </dsp:txBody>
      <dsp:txXfrm>
        <a:off x="53292" y="1740895"/>
        <a:ext cx="3797252" cy="851052"/>
      </dsp:txXfrm>
    </dsp:sp>
    <dsp:sp modelId="{15356AAF-2929-4408-ABF7-F4992FD1738F}">
      <dsp:nvSpPr>
        <dsp:cNvPr id="0" name=""/>
        <dsp:cNvSpPr/>
      </dsp:nvSpPr>
      <dsp:spPr>
        <a:xfrm>
          <a:off x="26815" y="276452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Any computational artifact that that meets the invariants of a relation. Implementation could be using:</a:t>
          </a:r>
          <a:br>
            <a:rPr lang="en-AU" sz="1200" kern="1200" dirty="0"/>
          </a:br>
          <a:r>
            <a:rPr lang="en-AU" sz="1200" kern="1200" dirty="0"/>
            <a:t>Logic, Constraints, Search, Numerical Methods, Linear Programming, Symbolic Computation, Termination, Negation, Stratification, Neural Networks, Functional Programming, O-O Programming, Procedural P.</a:t>
          </a:r>
        </a:p>
      </dsp:txBody>
      <dsp:txXfrm>
        <a:off x="66659" y="2804370"/>
        <a:ext cx="3770518" cy="1280702"/>
      </dsp:txXfrm>
    </dsp:sp>
    <dsp:sp modelId="{8C5FC567-E152-4427-8ECA-30FE08D8D2A9}">
      <dsp:nvSpPr>
        <dsp:cNvPr id="0" name=""/>
        <dsp:cNvSpPr/>
      </dsp:nvSpPr>
      <dsp:spPr>
        <a:xfrm>
          <a:off x="4038730" y="1714418"/>
          <a:ext cx="3850206" cy="89596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Extensionally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Data</a:t>
          </a:r>
        </a:p>
      </dsp:txBody>
      <dsp:txXfrm>
        <a:off x="4064972" y="1740660"/>
        <a:ext cx="3797722" cy="843482"/>
      </dsp:txXfrm>
    </dsp:sp>
    <dsp:sp modelId="{91DBD856-DD3A-434E-8044-F510F90E0C54}">
      <dsp:nvSpPr>
        <dsp:cNvPr id="0" name=""/>
        <dsp:cNvSpPr/>
      </dsp:nvSpPr>
      <dsp:spPr>
        <a:xfrm>
          <a:off x="4038730" y="275648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Hardware, scale, cloud, multi-vendors, indexing, storage, replication, concurrency, recovery, distributed systems,  …</a:t>
          </a:r>
        </a:p>
      </dsp:txBody>
      <dsp:txXfrm>
        <a:off x="4078574" y="2796330"/>
        <a:ext cx="3770518" cy="128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51047-4C8D-48AF-BA66-156A3EFAEA0C}">
      <dsp:nvSpPr>
        <dsp:cNvPr id="0" name=""/>
        <dsp:cNvSpPr/>
      </dsp:nvSpPr>
      <dsp:spPr>
        <a:xfrm>
          <a:off x="378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Smart Contracts</a:t>
          </a:r>
        </a:p>
      </dsp:txBody>
      <dsp:txXfrm>
        <a:off x="28915" y="25135"/>
        <a:ext cx="937266" cy="807913"/>
      </dsp:txXfrm>
    </dsp:sp>
    <dsp:sp modelId="{8C1E3A4D-452A-4637-B8DE-00C4C479D395}">
      <dsp:nvSpPr>
        <dsp:cNvPr id="0" name=""/>
        <dsp:cNvSpPr/>
      </dsp:nvSpPr>
      <dsp:spPr>
        <a:xfrm>
          <a:off x="1157222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Language Models</a:t>
          </a:r>
        </a:p>
      </dsp:txBody>
      <dsp:txXfrm>
        <a:off x="1182357" y="25135"/>
        <a:ext cx="937266" cy="807913"/>
      </dsp:txXfrm>
    </dsp:sp>
    <dsp:sp modelId="{E6C80927-EF8A-4DB6-B447-52BB07542A55}">
      <dsp:nvSpPr>
        <dsp:cNvPr id="0" name=""/>
        <dsp:cNvSpPr/>
      </dsp:nvSpPr>
      <dsp:spPr>
        <a:xfrm>
          <a:off x="2310665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Analytics</a:t>
          </a:r>
        </a:p>
      </dsp:txBody>
      <dsp:txXfrm>
        <a:off x="2335800" y="25135"/>
        <a:ext cx="937266" cy="807913"/>
      </dsp:txXfrm>
    </dsp:sp>
    <dsp:sp modelId="{7C20BBEA-DC21-4EF9-A87B-9A7B72F1328D}">
      <dsp:nvSpPr>
        <dsp:cNvPr id="0" name=""/>
        <dsp:cNvSpPr/>
      </dsp:nvSpPr>
      <dsp:spPr>
        <a:xfrm>
          <a:off x="3464108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APIs</a:t>
          </a:r>
        </a:p>
      </dsp:txBody>
      <dsp:txXfrm>
        <a:off x="3489243" y="25135"/>
        <a:ext cx="937266" cy="807913"/>
      </dsp:txXfrm>
    </dsp:sp>
    <dsp:sp modelId="{83318E1B-DAB5-416F-BEA5-479197B5C29E}">
      <dsp:nvSpPr>
        <dsp:cNvPr id="0" name=""/>
        <dsp:cNvSpPr/>
      </dsp:nvSpPr>
      <dsp:spPr>
        <a:xfrm>
          <a:off x="461755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Web services</a:t>
          </a:r>
        </a:p>
      </dsp:txBody>
      <dsp:txXfrm>
        <a:off x="4642685" y="25135"/>
        <a:ext cx="937266" cy="807913"/>
      </dsp:txXfrm>
    </dsp:sp>
    <dsp:sp modelId="{D2C2A723-CBC5-4D61-B2FD-64305A8B1569}">
      <dsp:nvSpPr>
        <dsp:cNvPr id="0" name=""/>
        <dsp:cNvSpPr/>
      </dsp:nvSpPr>
      <dsp:spPr>
        <a:xfrm>
          <a:off x="5770993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Test cases</a:t>
          </a:r>
        </a:p>
      </dsp:txBody>
      <dsp:txXfrm>
        <a:off x="5796128" y="25135"/>
        <a:ext cx="937266" cy="807913"/>
      </dsp:txXfrm>
    </dsp:sp>
    <dsp:sp modelId="{ACD1486E-A583-498D-9905-E300CA97FE67}">
      <dsp:nvSpPr>
        <dsp:cNvPr id="0" name=""/>
        <dsp:cNvSpPr/>
      </dsp:nvSpPr>
      <dsp:spPr>
        <a:xfrm>
          <a:off x="6924436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…</a:t>
          </a:r>
        </a:p>
      </dsp:txBody>
      <dsp:txXfrm>
        <a:off x="6949571" y="25135"/>
        <a:ext cx="937266" cy="807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1754" y="432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Derived Relations</a:t>
          </a:r>
          <a:endParaRPr lang="en-AU" kern="1200" dirty="0"/>
        </a:p>
      </dsp:txBody>
      <dsp:txXfrm>
        <a:off x="20638" y="19316"/>
        <a:ext cx="3552755" cy="606995"/>
      </dsp:txXfrm>
    </dsp:sp>
    <dsp:sp modelId="{19EE0715-C5B4-4356-A8A9-63D8A49BB9DC}">
      <dsp:nvSpPr>
        <dsp:cNvPr id="0" name=""/>
        <dsp:cNvSpPr/>
      </dsp:nvSpPr>
      <dsp:spPr>
        <a:xfrm>
          <a:off x="1754" y="738950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i="0" kern="1200" dirty="0"/>
            <a:t>Relational Algebra, SQL, Datalog, (incl. Fixed Point Operators)</a:t>
          </a:r>
          <a:br>
            <a:rPr lang="en-AU" sz="1200" i="0" kern="1200" dirty="0"/>
          </a:br>
          <a:r>
            <a:rPr lang="en-AU" sz="1200" i="0" kern="1200" dirty="0"/>
            <a:t>Query Optimisation </a:t>
          </a:r>
          <a:endParaRPr lang="en-AU" sz="1200" kern="1200" dirty="0"/>
        </a:p>
      </dsp:txBody>
      <dsp:txXfrm>
        <a:off x="20638" y="757834"/>
        <a:ext cx="3552755" cy="606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3365433" cy="138414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Logic, Constraints, Search, Numerical Methods, Linear Programming, Symbolic Computation, Termination, Negation, Stratification</a:t>
          </a:r>
        </a:p>
      </dsp:txBody>
      <dsp:txXfrm>
        <a:off x="40540" y="40540"/>
        <a:ext cx="3284353" cy="13030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7084291" cy="9834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Constraints, </a:t>
          </a:r>
          <a:r>
            <a:rPr lang="en-AU" sz="1400" i="0" kern="1200" dirty="0"/>
            <a:t>Relational Algebra, </a:t>
          </a:r>
          <a:r>
            <a:rPr lang="en-AU" sz="1400" kern="1200" dirty="0"/>
            <a:t>Linear Programming, </a:t>
          </a:r>
          <a:r>
            <a:rPr lang="en-AU" sz="1400" i="0" kern="1200" dirty="0"/>
            <a:t>SQL, Datalog, (incl. Fixed Point Operators) </a:t>
          </a:r>
          <a:br>
            <a:rPr lang="en-AU" sz="1400" i="0" kern="1200" dirty="0"/>
          </a:br>
          <a:r>
            <a:rPr lang="en-AU" sz="1400" i="0" kern="1200" dirty="0"/>
            <a:t>Query Optimisation, </a:t>
          </a:r>
          <a:r>
            <a:rPr lang="en-AU" sz="1400" kern="1200" dirty="0"/>
            <a:t>Logic, Search, Numerical Methods, Symbolic Computation, Termination, Negation, Stratification</a:t>
          </a:r>
        </a:p>
      </dsp:txBody>
      <dsp:txXfrm>
        <a:off x="28803" y="28803"/>
        <a:ext cx="7026685" cy="925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 with  Tuples containing constraints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B710-3132-553E-B10F-8DDA26F3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3366-D01D-AE7B-16D0-FCA0091AB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9F9D-0B5F-68A7-6167-2A4F1743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25/02/2023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0668-4E5C-8B6E-08FA-35E5F72F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65E1-48B6-2E16-665E-5AB291D4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1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997B-727C-3EE0-5473-FAF28434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ABB4E-27E7-F03C-E6AA-3A3C753D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0BF3-AA61-57A1-FFE0-085A608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25/02/2023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C928-F902-1557-96FB-7460A514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A689-AA85-1E54-5203-51B67950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7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74F9-AB42-1954-3560-8EB8E451E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6A312-A14D-0C97-932A-34FB7617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8D91-B946-EE16-4E14-7B6DDEA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25/02/2023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DDCA-ACCE-A05D-53C2-489E5CC9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95E6-0A03-A57A-4198-8A10B72F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04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57C-6789-1294-3306-2563980B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C8C2-CE28-6A18-2F22-A22F751F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48AE-E768-C5CA-B15C-CB87FCA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25/02/2023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BC36-5763-8F82-AA17-030A9CCA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D9AA-CA72-54B8-BF44-3750268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8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63A8-FE7B-D396-28D9-55E768EA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B512-C694-ACD8-E1DB-A39742FA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1166-DA3E-0A56-30DD-6180E667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25/02/2023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D0D4-22AA-7549-FCC4-F33F9F89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5602-1B57-2E53-C2A1-501647D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9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109-908E-82D7-30F0-118FA6E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483-E5CD-87FB-DD2C-0E0540EC1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38D0F-A1E3-4581-178A-1FE712FA1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6936-F31B-D807-32F5-FF215EB2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25/02/2023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08626-2496-F819-BCDB-05D350B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15D5-FB8B-41AF-C277-0F2F8DB0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9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5F5E-4CEA-E857-4A26-4A03A768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B8CA-3A0C-2A81-1F26-A02066FD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D4C86-3A3A-ACAD-1C37-2A710BE33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7AE5C-CFFC-5E33-E8AF-3030D4E4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6E30-FE9B-3E50-2A1E-EDC2C2B82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C5E61-199C-4DDE-8E27-1CF6C1F3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25/02/2023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9C493-EAB8-2A72-23F6-C29DA31F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7D36D-8F7C-5D2B-BE8B-D396582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22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F8A-4120-3C22-86DF-D7AEA2E5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C3016-ABB5-3B27-458F-EE6A4735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25/02/2023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7637-62C7-99E5-9A20-BDE1958F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CEE65-6CD9-40C0-DAFA-9D70354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3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5E375-A6ED-27EE-54ED-5B9716A7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25/02/2023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D0779-0C79-CCD4-4302-1F490C4C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40DD-B83F-5A16-CFF4-52951B7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7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02C5-E596-67FF-1F9C-67763F1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FE1A-E7A9-8B93-2C14-CEB2A424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43EE1-AB39-9D80-2151-D3F791C6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9027-2CBE-9A41-3CDD-1B4000B8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25/02/2023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A5EE-54F0-C5B7-8146-1CD0D05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663F-BBF0-BD92-AB78-C766CC3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3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87B0-9107-8A78-0FFE-A3864801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46228-C022-1797-A762-297F372A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D4819-780C-BA03-A1DC-147F2209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315A-FADF-B76E-ECEB-AE95E0BB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25/02/2023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BD65-C65C-0260-8E5A-336663AF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A6BE-5FFE-6ACE-3A90-62C7005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0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EDBFA-FE25-0B4A-9D7F-7FDC8C9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8EC7-C691-0381-C465-CC7BA618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3D41-663A-A599-C497-700CDCA2D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9232-E4BA-4B3A-9952-EE5A117FBC50}" type="datetimeFigureOut">
              <a:rPr lang="en-AU" smtClean="0"/>
              <a:t>25/02/2023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27C8-A243-8A57-1A16-AD25FFFF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1778-DF1F-5795-A6C5-911485CED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5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79095"/>
              </p:ext>
            </p:extLst>
          </p:nvPr>
        </p:nvGraphicFramePr>
        <p:xfrm>
          <a:off x="2954410" y="2086663"/>
          <a:ext cx="7915753" cy="41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C0A16F-1E06-40B2-99BF-663B5450E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537591"/>
              </p:ext>
            </p:extLst>
          </p:nvPr>
        </p:nvGraphicFramePr>
        <p:xfrm>
          <a:off x="2954410" y="1116337"/>
          <a:ext cx="7915753" cy="85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27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910824"/>
              </p:ext>
            </p:extLst>
          </p:nvPr>
        </p:nvGraphicFramePr>
        <p:xfrm>
          <a:off x="6565966" y="2678894"/>
          <a:ext cx="35940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28649"/>
              </p:ext>
            </p:extLst>
          </p:nvPr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1FAD72-C6DA-1032-EB4D-6573960F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014590"/>
              </p:ext>
            </p:extLst>
          </p:nvPr>
        </p:nvGraphicFramePr>
        <p:xfrm>
          <a:off x="3075708" y="2678894"/>
          <a:ext cx="33654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4270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5448"/>
              </p:ext>
            </p:extLst>
          </p:nvPr>
        </p:nvGraphicFramePr>
        <p:xfrm>
          <a:off x="3075708" y="3079630"/>
          <a:ext cx="7084291" cy="983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/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7283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952733-1A95-C66B-1C9E-DB2071759F33}"/>
              </a:ext>
            </a:extLst>
          </p:cNvPr>
          <p:cNvSpPr txBox="1"/>
          <p:nvPr/>
        </p:nvSpPr>
        <p:spPr>
          <a:xfrm>
            <a:off x="5686966" y="1192020"/>
            <a:ext cx="60190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200" b="1" kern="1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(I×D)</a:t>
            </a:r>
          </a:p>
          <a:p>
            <a:r>
              <a:rPr lang="en-AU" sz="11200" b="1" kern="1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 err="1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I</a:t>
            </a:r>
            <a:endParaRPr lang="en-AU" sz="11200" dirty="0"/>
          </a:p>
        </p:txBody>
      </p:sp>
    </p:spTree>
    <p:extLst>
      <p:ext uri="{BB962C8B-B14F-4D97-AF65-F5344CB8AC3E}">
        <p14:creationId xmlns:p14="http://schemas.microsoft.com/office/powerpoint/2010/main" val="245959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379396" y="1036355"/>
            <a:ext cx="4753889" cy="2392645"/>
            <a:chOff x="817513" y="705446"/>
            <a:chExt cx="4753889" cy="23926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004766" y="705446"/>
              <a:ext cx="4266527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FD1F3-4882-8433-8638-0361F3D28D0C}"/>
              </a:ext>
            </a:extLst>
          </p:cNvPr>
          <p:cNvGrpSpPr/>
          <p:nvPr/>
        </p:nvGrpSpPr>
        <p:grpSpPr>
          <a:xfrm>
            <a:off x="5252226" y="305301"/>
            <a:ext cx="4875275" cy="2841275"/>
            <a:chOff x="5252226" y="305301"/>
            <a:chExt cx="4875275" cy="284127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AE53593-E0B9-139C-70BE-C8AFFA32AD83}"/>
                </a:ext>
              </a:extLst>
            </p:cNvPr>
            <p:cNvGrpSpPr/>
            <p:nvPr/>
          </p:nvGrpSpPr>
          <p:grpSpPr>
            <a:xfrm>
              <a:off x="5549158" y="305301"/>
              <a:ext cx="4578343" cy="2362160"/>
              <a:chOff x="6508757" y="576311"/>
              <a:chExt cx="4578343" cy="23621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4080B8-42F3-4F8D-FBB2-8CB777385CE7}"/>
                  </a:ext>
                </a:extLst>
              </p:cNvPr>
              <p:cNvSpPr/>
              <p:nvPr/>
            </p:nvSpPr>
            <p:spPr>
              <a:xfrm>
                <a:off x="6812006" y="1113086"/>
                <a:ext cx="4275094" cy="1825385"/>
              </a:xfrm>
              <a:prstGeom prst="rect">
                <a:avLst/>
              </a:prstGeom>
              <a:solidFill>
                <a:srgbClr val="D8C4E8"/>
              </a:solidFill>
              <a:scene3d>
                <a:camera prst="isometricOffAxis1Right"/>
                <a:lightRig rig="threePt" dir="t"/>
              </a:scene3d>
              <a:sp3d extrusionH="1803400">
                <a:extrusionClr>
                  <a:srgbClr val="7030A0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466AE72-54D8-447C-43C4-C50DB237B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52450" y="1131684"/>
                <a:ext cx="2015528" cy="852600"/>
              </a:xfrm>
              <a:prstGeom prst="rect">
                <a:avLst/>
              </a:prstGeom>
              <a:solidFill>
                <a:srgbClr val="7030A0">
                  <a:alpha val="30980"/>
                </a:srgb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F7E915-F4BF-CADF-ECD7-9DA2EED5F1B5}"/>
                  </a:ext>
                </a:extLst>
              </p:cNvPr>
              <p:cNvSpPr txBox="1"/>
              <p:nvPr/>
            </p:nvSpPr>
            <p:spPr>
              <a:xfrm>
                <a:off x="7599456" y="2222271"/>
                <a:ext cx="2757293" cy="584775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Intensionally Defined Relations</a:t>
                </a:r>
                <a:br>
                  <a:rPr lang="en-AU" sz="1600" dirty="0"/>
                </a:br>
                <a:r>
                  <a:rPr lang="en-AU" sz="1600" dirty="0"/>
                  <a:t>(Rules)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B707429-710A-D467-C4EB-D3B65485D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3611" y="1454069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AFEC12-1DA4-76B6-0B88-08E038EEFD7B}"/>
                  </a:ext>
                </a:extLst>
              </p:cNvPr>
              <p:cNvSpPr txBox="1"/>
              <p:nvPr/>
            </p:nvSpPr>
            <p:spPr>
              <a:xfrm>
                <a:off x="6508757" y="576311"/>
                <a:ext cx="422715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Logic, Constraints, Search, SMT Solvers, Numerical Methods,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Linear Programming, Symbolic Computation, Termination,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Negation, Stratification, Type Theory, Multiple Semantics 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B9F781-70FD-6179-47B5-0707884D9D1A}"/>
                </a:ext>
              </a:extLst>
            </p:cNvPr>
            <p:cNvSpPr txBox="1"/>
            <p:nvPr/>
          </p:nvSpPr>
          <p:spPr>
            <a:xfrm>
              <a:off x="5252226" y="838252"/>
              <a:ext cx="1017916" cy="2308324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⇒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¬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∧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∀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∃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!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⊢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kern="1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endParaRPr lang="en-AU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4A785-DD59-6E3D-8A86-C6B36A64D744}"/>
              </a:ext>
            </a:extLst>
          </p:cNvPr>
          <p:cNvGrpSpPr/>
          <p:nvPr/>
        </p:nvGrpSpPr>
        <p:grpSpPr>
          <a:xfrm>
            <a:off x="5579699" y="3429000"/>
            <a:ext cx="6547323" cy="2980218"/>
            <a:chOff x="5587042" y="3429300"/>
            <a:chExt cx="6547323" cy="298021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6107952" y="3429300"/>
              <a:ext cx="6026413" cy="2980218"/>
              <a:chOff x="5746685" y="3283686"/>
              <a:chExt cx="4794382" cy="298021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099483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6032521" y="3283686"/>
                <a:ext cx="354810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SQL, Datalog, LINQ, PRQL, Morel,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5" cy="830997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/>
                  <a:t>Derived Relations</a:t>
                </a:r>
                <a:br>
                  <a:rPr lang="en-AU" sz="2400" dirty="0"/>
                </a:br>
                <a:r>
                  <a:rPr lang="en-AU" sz="2400" dirty="0"/>
                  <a:t>(Rules applied to Data)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7889" y="3985258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3257" y="387724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126DE3-AC48-0304-E259-867C7A07B35E}"/>
                </a:ext>
              </a:extLst>
            </p:cNvPr>
            <p:cNvSpPr txBox="1"/>
            <p:nvPr/>
          </p:nvSpPr>
          <p:spPr>
            <a:xfrm>
              <a:off x="5587042" y="4292917"/>
              <a:ext cx="1017916" cy="2062103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σ π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ρ υ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– X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⋈</a:t>
              </a:r>
              <a:endPara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253BE7-5DAB-E43F-F777-1F8EADF4AA71}"/>
              </a:ext>
            </a:extLst>
          </p:cNvPr>
          <p:cNvSpPr/>
          <p:nvPr/>
        </p:nvSpPr>
        <p:spPr>
          <a:xfrm>
            <a:off x="5437082" y="2985838"/>
            <a:ext cx="1017917" cy="71328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scene3d>
            <a:camera prst="isometricOffAxis2Top">
              <a:rot lat="1155408" lon="3076870" rev="21460309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9115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232476" y="1036355"/>
            <a:ext cx="4753889" cy="2392645"/>
            <a:chOff x="817513" y="705446"/>
            <a:chExt cx="4753889" cy="23926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134030" y="2365405"/>
              <a:ext cx="319153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004766" y="705446"/>
              <a:ext cx="4266527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FD1F3-4882-8433-8638-0361F3D28D0C}"/>
              </a:ext>
            </a:extLst>
          </p:cNvPr>
          <p:cNvGrpSpPr/>
          <p:nvPr/>
        </p:nvGrpSpPr>
        <p:grpSpPr>
          <a:xfrm>
            <a:off x="5851573" y="283122"/>
            <a:ext cx="4875275" cy="2293065"/>
            <a:chOff x="5252226" y="305302"/>
            <a:chExt cx="4875275" cy="240587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AE53593-E0B9-139C-70BE-C8AFFA32AD83}"/>
                </a:ext>
              </a:extLst>
            </p:cNvPr>
            <p:cNvGrpSpPr/>
            <p:nvPr/>
          </p:nvGrpSpPr>
          <p:grpSpPr>
            <a:xfrm>
              <a:off x="5549158" y="305302"/>
              <a:ext cx="4578343" cy="2362159"/>
              <a:chOff x="6508757" y="576312"/>
              <a:chExt cx="4578343" cy="236215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4080B8-42F3-4F8D-FBB2-8CB777385CE7}"/>
                  </a:ext>
                </a:extLst>
              </p:cNvPr>
              <p:cNvSpPr/>
              <p:nvPr/>
            </p:nvSpPr>
            <p:spPr>
              <a:xfrm>
                <a:off x="6812006" y="1113086"/>
                <a:ext cx="4275094" cy="1825385"/>
              </a:xfrm>
              <a:prstGeom prst="rect">
                <a:avLst/>
              </a:prstGeom>
              <a:solidFill>
                <a:srgbClr val="D8C4E8"/>
              </a:solidFill>
              <a:ln>
                <a:solidFill>
                  <a:srgbClr val="7030A0"/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rgbClr val="7030A0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466AE72-54D8-447C-43C4-C50DB237B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57033" y="1130816"/>
                <a:ext cx="2015528" cy="852600"/>
              </a:xfrm>
              <a:prstGeom prst="rect">
                <a:avLst/>
              </a:prstGeom>
              <a:solidFill>
                <a:srgbClr val="7030A0">
                  <a:alpha val="30980"/>
                </a:srgb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F7E915-F4BF-CADF-ECD7-9DA2EED5F1B5}"/>
                  </a:ext>
                </a:extLst>
              </p:cNvPr>
              <p:cNvSpPr txBox="1"/>
              <p:nvPr/>
            </p:nvSpPr>
            <p:spPr>
              <a:xfrm>
                <a:off x="7337655" y="2222271"/>
                <a:ext cx="3159374" cy="613543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600" dirty="0"/>
                  <a:t>Intensionally Defined Relations</a:t>
                </a:r>
                <a:r>
                  <a:rPr lang="en-AU" sz="1600" baseline="30000" dirty="0"/>
                  <a:t>1</a:t>
                </a:r>
                <a:br>
                  <a:rPr lang="en-AU" sz="1600" dirty="0"/>
                </a:br>
                <a:r>
                  <a:rPr lang="en-AU" sz="1600" dirty="0"/>
                  <a:t>(Rules)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B707429-710A-D467-C4EB-D3B65485D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3611" y="1454069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AFEC12-1DA4-76B6-0B88-08E038EEFD7B}"/>
                  </a:ext>
                </a:extLst>
              </p:cNvPr>
              <p:cNvSpPr txBox="1"/>
              <p:nvPr/>
            </p:nvSpPr>
            <p:spPr>
              <a:xfrm>
                <a:off x="6508757" y="576312"/>
                <a:ext cx="4227155" cy="60755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Logic, Constraints, Search, SMT Solvers, Numerical Methods,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Linear Programming, Symbolic Computation, Termination,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Negation, Stratification, Type Theory, Multiple Semantics 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3C1DAF0-7B8C-F161-9E7F-F6130E7886F1}"/>
                  </a:ext>
                </a:extLst>
              </p:cNvPr>
              <p:cNvSpPr txBox="1"/>
              <p:nvPr/>
            </p:nvSpPr>
            <p:spPr>
              <a:xfrm>
                <a:off x="6981530" y="1933649"/>
                <a:ext cx="1235851" cy="290626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⑮</a:t>
                </a:r>
                <a:r>
                  <a:rPr lang="en-AU" sz="1200" dirty="0"/>
                  <a:t> Effectiveness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721030-5FDC-B2DF-9B54-EDAF0022F223}"/>
                  </a:ext>
                </a:extLst>
              </p:cNvPr>
              <p:cNvSpPr txBox="1"/>
              <p:nvPr/>
            </p:nvSpPr>
            <p:spPr>
              <a:xfrm>
                <a:off x="6959905" y="2167700"/>
                <a:ext cx="1805046" cy="290626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⑱</a:t>
                </a:r>
                <a:r>
                  <a:rPr lang="en-AU" sz="1200" dirty="0"/>
                  <a:t> Encapsulation of logic.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14FE4F-CAFF-7C8F-814E-15A35E2CD8D3}"/>
                  </a:ext>
                </a:extLst>
              </p:cNvPr>
              <p:cNvSpPr txBox="1"/>
              <p:nvPr/>
            </p:nvSpPr>
            <p:spPr>
              <a:xfrm>
                <a:off x="8433439" y="1866853"/>
                <a:ext cx="2597891" cy="290626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100" dirty="0"/>
                  <a:t>⑲</a:t>
                </a:r>
                <a:r>
                  <a:rPr lang="en-AU" sz="1200" dirty="0"/>
                  <a:t> Superkeys and Func. Dependencies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AB43841-56D2-4521-EFEE-BC825709EE9E}"/>
                  </a:ext>
                </a:extLst>
              </p:cNvPr>
              <p:cNvSpPr txBox="1"/>
              <p:nvPr/>
            </p:nvSpPr>
            <p:spPr>
              <a:xfrm>
                <a:off x="10078297" y="1210450"/>
                <a:ext cx="869854" cy="516668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400" dirty="0"/>
                  <a:t>㉑</a:t>
                </a:r>
                <a:r>
                  <a:rPr lang="en-AU" sz="1200" dirty="0"/>
                  <a:t> Ground</a:t>
                </a:r>
                <a:br>
                  <a:rPr lang="en-AU" sz="1200" dirty="0"/>
                </a:br>
                <a:r>
                  <a:rPr lang="en-AU" sz="1200" dirty="0"/>
                  <a:t>facts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B9F781-70FD-6179-47B5-0707884D9D1A}"/>
                </a:ext>
              </a:extLst>
            </p:cNvPr>
            <p:cNvSpPr txBox="1"/>
            <p:nvPr/>
          </p:nvSpPr>
          <p:spPr>
            <a:xfrm>
              <a:off x="5252226" y="838252"/>
              <a:ext cx="1017916" cy="1872921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⇒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⇔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¬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∧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∨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∀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∃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!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≔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⊢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⊨</a:t>
              </a:r>
              <a:r>
                <a:rPr lang="en-AU" sz="2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200" kern="1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endParaRPr lang="en-AU" sz="2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4A785-DD59-6E3D-8A86-C6B36A64D744}"/>
              </a:ext>
            </a:extLst>
          </p:cNvPr>
          <p:cNvGrpSpPr/>
          <p:nvPr/>
        </p:nvGrpSpPr>
        <p:grpSpPr>
          <a:xfrm>
            <a:off x="5449191" y="3336330"/>
            <a:ext cx="6677829" cy="3072888"/>
            <a:chOff x="5456534" y="3336630"/>
            <a:chExt cx="6677829" cy="307288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6107951" y="3336630"/>
              <a:ext cx="6026412" cy="3072888"/>
              <a:chOff x="5746685" y="3191016"/>
              <a:chExt cx="4794382" cy="307288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236821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5975151" y="3191016"/>
                <a:ext cx="4238086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Relational Algebra, SQL, Datalog, LINQ, PRQL, Morel,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5" cy="830997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/>
                  <a:t>Derived Relations</a:t>
                </a:r>
                <a:br>
                  <a:rPr lang="en-AU" sz="2400" dirty="0"/>
                </a:br>
                <a:r>
                  <a:rPr lang="en-AU" sz="2400" dirty="0"/>
                  <a:t>(Rules applied to Data)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0363" y="4121641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41215" y="400655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97D2A3-38FA-D85E-03D6-757DA889D09D}"/>
                  </a:ext>
                </a:extLst>
              </p:cNvPr>
              <p:cNvSpPr txBox="1"/>
              <p:nvPr/>
            </p:nvSpPr>
            <p:spPr>
              <a:xfrm>
                <a:off x="7109465" y="3847097"/>
                <a:ext cx="1860139" cy="276999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⑯ </a:t>
                </a:r>
                <a:r>
                  <a:rPr lang="en-AU" sz="1200" dirty="0"/>
                  <a:t>“Intensional Database IDB”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126DE3-AC48-0304-E259-867C7A07B35E}"/>
                </a:ext>
              </a:extLst>
            </p:cNvPr>
            <p:cNvSpPr txBox="1"/>
            <p:nvPr/>
          </p:nvSpPr>
          <p:spPr>
            <a:xfrm>
              <a:off x="5456534" y="3894234"/>
              <a:ext cx="1145490" cy="2339102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σ π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ρ υ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– X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⋈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n-AU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LATERAL</a:t>
              </a:r>
              <a:endPara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775E36-1BBE-40F3-29EC-A77950327135}"/>
              </a:ext>
            </a:extLst>
          </p:cNvPr>
          <p:cNvSpPr txBox="1"/>
          <p:nvPr/>
        </p:nvSpPr>
        <p:spPr>
          <a:xfrm>
            <a:off x="-6314382" y="3915499"/>
            <a:ext cx="609456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70322-03B9-287C-3B03-BB27E93C592C}"/>
              </a:ext>
            </a:extLst>
          </p:cNvPr>
          <p:cNvSpPr txBox="1"/>
          <p:nvPr/>
        </p:nvSpPr>
        <p:spPr>
          <a:xfrm>
            <a:off x="320103" y="1352104"/>
            <a:ext cx="479087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4BE5B-45CA-567B-13E1-53C79BC907A2}"/>
              </a:ext>
            </a:extLst>
          </p:cNvPr>
          <p:cNvSpPr txBox="1"/>
          <p:nvPr/>
        </p:nvSpPr>
        <p:spPr>
          <a:xfrm>
            <a:off x="6054950" y="546668"/>
            <a:ext cx="665671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②</a:t>
            </a:r>
            <a:endParaRPr lang="en-AU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F03D79-C432-BC89-9DE6-15BA408202C5}"/>
              </a:ext>
            </a:extLst>
          </p:cNvPr>
          <p:cNvSpPr txBox="1"/>
          <p:nvPr/>
        </p:nvSpPr>
        <p:spPr>
          <a:xfrm>
            <a:off x="5931944" y="3790732"/>
            <a:ext cx="665671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③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2CB2AE-FABA-FDA3-162C-573021BF0252}"/>
              </a:ext>
            </a:extLst>
          </p:cNvPr>
          <p:cNvSpPr txBox="1"/>
          <p:nvPr/>
        </p:nvSpPr>
        <p:spPr>
          <a:xfrm>
            <a:off x="1628189" y="2888970"/>
            <a:ext cx="665671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233D6A"/>
                </a:solidFill>
              </a:rPr>
              <a:t>④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492489-724C-1171-672B-B808197F81F2}"/>
              </a:ext>
            </a:extLst>
          </p:cNvPr>
          <p:cNvSpPr txBox="1"/>
          <p:nvPr/>
        </p:nvSpPr>
        <p:spPr>
          <a:xfrm>
            <a:off x="7027900" y="2043390"/>
            <a:ext cx="665671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522276"/>
                </a:solidFill>
              </a:rPr>
              <a:t>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CA9C42-8C96-0099-4CC5-FA2573ECD17D}"/>
              </a:ext>
            </a:extLst>
          </p:cNvPr>
          <p:cNvSpPr txBox="1"/>
          <p:nvPr/>
        </p:nvSpPr>
        <p:spPr>
          <a:xfrm>
            <a:off x="7857129" y="5674795"/>
            <a:ext cx="665671" cy="40011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3E5E28"/>
                </a:solidFill>
              </a:rPr>
              <a:t>⑥</a:t>
            </a:r>
            <a:r>
              <a:rPr lang="en-AU" sz="2000" b="0" i="0" dirty="0">
                <a:solidFill>
                  <a:srgbClr val="3E5E28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000" dirty="0">
              <a:solidFill>
                <a:srgbClr val="3E5E28"/>
              </a:solidFill>
            </a:endParaRP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2BB6F345-C791-611E-88C2-09B40E46BB1D}"/>
              </a:ext>
            </a:extLst>
          </p:cNvPr>
          <p:cNvSpPr/>
          <p:nvPr/>
        </p:nvSpPr>
        <p:spPr>
          <a:xfrm>
            <a:off x="8232251" y="2626215"/>
            <a:ext cx="1017917" cy="649295"/>
          </a:xfrm>
          <a:prstGeom prst="leftArrow">
            <a:avLst/>
          </a:prstGeom>
          <a:gradFill flip="none" rotWithShape="1">
            <a:gsLst>
              <a:gs pos="0">
                <a:srgbClr val="E4D0F5"/>
              </a:gs>
              <a:gs pos="100000">
                <a:srgbClr val="B4DD98"/>
              </a:gs>
            </a:gsLst>
            <a:lin ang="0" scaled="1"/>
            <a:tileRect/>
          </a:gradFill>
          <a:scene3d>
            <a:camera prst="isometricOffAxis2Top">
              <a:rot lat="1155408" lon="3076870" rev="21460309"/>
            </a:camera>
            <a:lightRig rig="threePt" dir="t"/>
          </a:scene3d>
          <a:sp3d extrusionH="165100">
            <a:extrusionClr>
              <a:schemeClr val="accent6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Predicate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pushdown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78ACCB1D-9980-0982-BBBD-943BF2B7EDC1}"/>
              </a:ext>
            </a:extLst>
          </p:cNvPr>
          <p:cNvSpPr/>
          <p:nvPr/>
        </p:nvSpPr>
        <p:spPr>
          <a:xfrm>
            <a:off x="9358081" y="2432519"/>
            <a:ext cx="1017917" cy="649295"/>
          </a:xfrm>
          <a:prstGeom prst="leftArrow">
            <a:avLst/>
          </a:prstGeom>
          <a:gradFill>
            <a:gsLst>
              <a:gs pos="0">
                <a:srgbClr val="E4D0F5"/>
              </a:gs>
              <a:gs pos="100000">
                <a:srgbClr val="B4DD98"/>
              </a:gs>
            </a:gsLst>
            <a:lin ang="0" scaled="1"/>
          </a:gradFill>
          <a:scene3d>
            <a:camera prst="isometricOffAxis2Top">
              <a:rot lat="1155408" lon="3076870" rev="21460309"/>
            </a:camera>
            <a:lightRig rig="threePt" dir="t"/>
          </a:scene3d>
          <a:sp3d extrusionH="165100">
            <a:extrusionClr>
              <a:schemeClr val="accent6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Join ⋈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pushdown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27A63B-A432-02D9-DF1E-D5AE57737611}"/>
              </a:ext>
            </a:extLst>
          </p:cNvPr>
          <p:cNvSpPr txBox="1"/>
          <p:nvPr/>
        </p:nvSpPr>
        <p:spPr>
          <a:xfrm>
            <a:off x="-102024" y="3148490"/>
            <a:ext cx="1623067" cy="307777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8FAADC"/>
                </a:solidFill>
              </a:rPr>
              <a:t>⑦ Datasets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19C436-1DC8-141C-8950-163BE1143010}"/>
              </a:ext>
            </a:extLst>
          </p:cNvPr>
          <p:cNvSpPr txBox="1"/>
          <p:nvPr/>
        </p:nvSpPr>
        <p:spPr>
          <a:xfrm>
            <a:off x="5505303" y="2234286"/>
            <a:ext cx="2315258" cy="553998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500" dirty="0">
                <a:solidFill>
                  <a:srgbClr val="8FAADC"/>
                </a:solidFill>
              </a:rPr>
              <a:t>⑧ Variety of </a:t>
            </a:r>
            <a:br>
              <a:rPr lang="en-AU" sz="1500" dirty="0">
                <a:solidFill>
                  <a:srgbClr val="8FAADC"/>
                </a:solidFill>
              </a:rPr>
            </a:br>
            <a:r>
              <a:rPr lang="en-AU" sz="1500" dirty="0">
                <a:solidFill>
                  <a:srgbClr val="8FAADC"/>
                </a:solidFill>
              </a:rPr>
              <a:t>Logics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B7E5EE-29CE-A124-D77A-2604FC4C609E}"/>
              </a:ext>
            </a:extLst>
          </p:cNvPr>
          <p:cNvSpPr txBox="1"/>
          <p:nvPr/>
        </p:nvSpPr>
        <p:spPr>
          <a:xfrm>
            <a:off x="8726500" y="2440562"/>
            <a:ext cx="425263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76C64F-B432-F3AE-07A5-98C202AEE7EB}"/>
              </a:ext>
            </a:extLst>
          </p:cNvPr>
          <p:cNvSpPr txBox="1"/>
          <p:nvPr/>
        </p:nvSpPr>
        <p:spPr>
          <a:xfrm>
            <a:off x="5353948" y="6066917"/>
            <a:ext cx="1589113" cy="52322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8FAADC"/>
                </a:solidFill>
              </a:rPr>
              <a:t>⑨ Relational Algebra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FCCA2BC-BF3B-7E1E-0FFF-72897B648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569690" y="849448"/>
            <a:ext cx="4657480" cy="25988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9CB30F-A5BD-D174-2348-77F90A3F5B9D}"/>
              </a:ext>
            </a:extLst>
          </p:cNvPr>
          <p:cNvSpPr txBox="1"/>
          <p:nvPr/>
        </p:nvSpPr>
        <p:spPr>
          <a:xfrm>
            <a:off x="1040144" y="4475998"/>
            <a:ext cx="3816343" cy="2062103"/>
          </a:xfrm>
          <a:custGeom>
            <a:avLst/>
            <a:gdLst>
              <a:gd name="connsiteX0" fmla="*/ 0 w 3816343"/>
              <a:gd name="connsiteY0" fmla="*/ 0 h 2062103"/>
              <a:gd name="connsiteX1" fmla="*/ 636057 w 3816343"/>
              <a:gd name="connsiteY1" fmla="*/ 0 h 2062103"/>
              <a:gd name="connsiteX2" fmla="*/ 1157624 w 3816343"/>
              <a:gd name="connsiteY2" fmla="*/ 0 h 2062103"/>
              <a:gd name="connsiteX3" fmla="*/ 1717354 w 3816343"/>
              <a:gd name="connsiteY3" fmla="*/ 0 h 2062103"/>
              <a:gd name="connsiteX4" fmla="*/ 2391575 w 3816343"/>
              <a:gd name="connsiteY4" fmla="*/ 0 h 2062103"/>
              <a:gd name="connsiteX5" fmla="*/ 2989469 w 3816343"/>
              <a:gd name="connsiteY5" fmla="*/ 0 h 2062103"/>
              <a:gd name="connsiteX6" fmla="*/ 3816343 w 3816343"/>
              <a:gd name="connsiteY6" fmla="*/ 0 h 2062103"/>
              <a:gd name="connsiteX7" fmla="*/ 3816343 w 3816343"/>
              <a:gd name="connsiteY7" fmla="*/ 666747 h 2062103"/>
              <a:gd name="connsiteX8" fmla="*/ 3816343 w 3816343"/>
              <a:gd name="connsiteY8" fmla="*/ 1354114 h 2062103"/>
              <a:gd name="connsiteX9" fmla="*/ 3816343 w 3816343"/>
              <a:gd name="connsiteY9" fmla="*/ 2062103 h 2062103"/>
              <a:gd name="connsiteX10" fmla="*/ 3218449 w 3816343"/>
              <a:gd name="connsiteY10" fmla="*/ 2062103 h 2062103"/>
              <a:gd name="connsiteX11" fmla="*/ 2582392 w 3816343"/>
              <a:gd name="connsiteY11" fmla="*/ 2062103 h 2062103"/>
              <a:gd name="connsiteX12" fmla="*/ 1908172 w 3816343"/>
              <a:gd name="connsiteY12" fmla="*/ 2062103 h 2062103"/>
              <a:gd name="connsiteX13" fmla="*/ 1195787 w 3816343"/>
              <a:gd name="connsiteY13" fmla="*/ 2062103 h 2062103"/>
              <a:gd name="connsiteX14" fmla="*/ 597894 w 3816343"/>
              <a:gd name="connsiteY14" fmla="*/ 2062103 h 2062103"/>
              <a:gd name="connsiteX15" fmla="*/ 0 w 3816343"/>
              <a:gd name="connsiteY15" fmla="*/ 2062103 h 2062103"/>
              <a:gd name="connsiteX16" fmla="*/ 0 w 3816343"/>
              <a:gd name="connsiteY16" fmla="*/ 1415977 h 2062103"/>
              <a:gd name="connsiteX17" fmla="*/ 0 w 3816343"/>
              <a:gd name="connsiteY17" fmla="*/ 749231 h 2062103"/>
              <a:gd name="connsiteX18" fmla="*/ 0 w 3816343"/>
              <a:gd name="connsiteY18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6343" h="2062103" extrusionOk="0">
                <a:moveTo>
                  <a:pt x="0" y="0"/>
                </a:moveTo>
                <a:cubicBezTo>
                  <a:pt x="238342" y="893"/>
                  <a:pt x="367162" y="-23245"/>
                  <a:pt x="636057" y="0"/>
                </a:cubicBezTo>
                <a:cubicBezTo>
                  <a:pt x="904952" y="23245"/>
                  <a:pt x="933731" y="-14338"/>
                  <a:pt x="1157624" y="0"/>
                </a:cubicBezTo>
                <a:cubicBezTo>
                  <a:pt x="1381517" y="14338"/>
                  <a:pt x="1584477" y="17714"/>
                  <a:pt x="1717354" y="0"/>
                </a:cubicBezTo>
                <a:cubicBezTo>
                  <a:pt x="1850231" y="-17714"/>
                  <a:pt x="2172062" y="-5991"/>
                  <a:pt x="2391575" y="0"/>
                </a:cubicBezTo>
                <a:cubicBezTo>
                  <a:pt x="2611088" y="5991"/>
                  <a:pt x="2723509" y="2266"/>
                  <a:pt x="2989469" y="0"/>
                </a:cubicBezTo>
                <a:cubicBezTo>
                  <a:pt x="3255429" y="-2266"/>
                  <a:pt x="3543791" y="12230"/>
                  <a:pt x="3816343" y="0"/>
                </a:cubicBezTo>
                <a:cubicBezTo>
                  <a:pt x="3815604" y="223404"/>
                  <a:pt x="3801012" y="411965"/>
                  <a:pt x="3816343" y="666747"/>
                </a:cubicBezTo>
                <a:cubicBezTo>
                  <a:pt x="3831674" y="921529"/>
                  <a:pt x="3839722" y="1138524"/>
                  <a:pt x="3816343" y="1354114"/>
                </a:cubicBezTo>
                <a:cubicBezTo>
                  <a:pt x="3792964" y="1569704"/>
                  <a:pt x="3805001" y="1772471"/>
                  <a:pt x="3816343" y="2062103"/>
                </a:cubicBezTo>
                <a:cubicBezTo>
                  <a:pt x="3663356" y="2055983"/>
                  <a:pt x="3415419" y="2080343"/>
                  <a:pt x="3218449" y="2062103"/>
                </a:cubicBezTo>
                <a:cubicBezTo>
                  <a:pt x="3021479" y="2043863"/>
                  <a:pt x="2889632" y="2056654"/>
                  <a:pt x="2582392" y="2062103"/>
                </a:cubicBezTo>
                <a:cubicBezTo>
                  <a:pt x="2275152" y="2067552"/>
                  <a:pt x="2131718" y="2094788"/>
                  <a:pt x="1908172" y="2062103"/>
                </a:cubicBezTo>
                <a:cubicBezTo>
                  <a:pt x="1684626" y="2029418"/>
                  <a:pt x="1345722" y="2067464"/>
                  <a:pt x="1195787" y="2062103"/>
                </a:cubicBezTo>
                <a:cubicBezTo>
                  <a:pt x="1045852" y="2056742"/>
                  <a:pt x="736427" y="2089601"/>
                  <a:pt x="597894" y="2062103"/>
                </a:cubicBezTo>
                <a:cubicBezTo>
                  <a:pt x="459361" y="2034605"/>
                  <a:pt x="294105" y="2040660"/>
                  <a:pt x="0" y="2062103"/>
                </a:cubicBezTo>
                <a:cubicBezTo>
                  <a:pt x="-3138" y="1895705"/>
                  <a:pt x="13860" y="1690611"/>
                  <a:pt x="0" y="1415977"/>
                </a:cubicBezTo>
                <a:cubicBezTo>
                  <a:pt x="-13860" y="1141343"/>
                  <a:pt x="27302" y="1024832"/>
                  <a:pt x="0" y="749231"/>
                </a:cubicBezTo>
                <a:cubicBezTo>
                  <a:pt x="-27302" y="473630"/>
                  <a:pt x="-8872" y="285774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950046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2000" dirty="0"/>
              <a:t>⓪ The programmer’s experience  </a:t>
            </a:r>
          </a:p>
          <a:p>
            <a:r>
              <a:rPr lang="en-AU" sz="2000" dirty="0"/>
              <a:t>⑫ Working Software </a:t>
            </a:r>
          </a:p>
          <a:p>
            <a:r>
              <a:rPr lang="en-AU" sz="2000" dirty="0"/>
              <a:t>⑬ Rules as Code</a:t>
            </a:r>
          </a:p>
          <a:p>
            <a:r>
              <a:rPr lang="en-AU" sz="2000" dirty="0"/>
              <a:t>⑰ Case Studies</a:t>
            </a:r>
          </a:p>
          <a:p>
            <a:r>
              <a:rPr lang="en-AU" sz="2400" dirty="0"/>
              <a:t>㉛</a:t>
            </a:r>
            <a:r>
              <a:rPr lang="en-AU" sz="2000" dirty="0"/>
              <a:t>  Deductive Database</a:t>
            </a:r>
            <a:br>
              <a:rPr lang="en-AU" sz="2000" dirty="0"/>
            </a:br>
            <a:r>
              <a:rPr lang="en-AU" sz="2400" dirty="0"/>
              <a:t>㉜</a:t>
            </a:r>
            <a:r>
              <a:rPr lang="en-AU" sz="2000" dirty="0"/>
              <a:t>  Constraint Database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7C91D-4BBE-E97C-6DB6-F23CCBE4E283}"/>
              </a:ext>
            </a:extLst>
          </p:cNvPr>
          <p:cNvSpPr txBox="1"/>
          <p:nvPr/>
        </p:nvSpPr>
        <p:spPr>
          <a:xfrm>
            <a:off x="-6314382" y="4814553"/>
            <a:ext cx="609456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㉑ ㉒ ㉓ ㉔ ㉕ ㉖ ㉗ ㉘ ㉙ ㉚ ㉛ ㉜ ㉝ ㉞ ㉟ ㊱ ㊲ ㊳ ㊴ ㊵ ㊶ ㊷ ㊸ ㊹ ㊺ ㊻ ㊼ ㊽ ㊾ ㊿</a:t>
            </a:r>
            <a:endParaRPr lang="en-AU" sz="22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68545D-2AF8-5C62-DC95-8AAE0E6325A2}"/>
              </a:ext>
            </a:extLst>
          </p:cNvPr>
          <p:cNvSpPr txBox="1"/>
          <p:nvPr/>
        </p:nvSpPr>
        <p:spPr>
          <a:xfrm>
            <a:off x="9867039" y="2253274"/>
            <a:ext cx="425263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⑳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25D631-A826-A13E-F1C8-8D0CA35AE2FA}"/>
              </a:ext>
            </a:extLst>
          </p:cNvPr>
          <p:cNvGrpSpPr/>
          <p:nvPr/>
        </p:nvGrpSpPr>
        <p:grpSpPr>
          <a:xfrm>
            <a:off x="3570934" y="3217290"/>
            <a:ext cx="3023747" cy="776745"/>
            <a:chOff x="1700590" y="3465682"/>
            <a:chExt cx="4969512" cy="4484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EEF5EF-8232-0A2E-5139-A674FC0DF491}"/>
                </a:ext>
              </a:extLst>
            </p:cNvPr>
            <p:cNvSpPr txBox="1"/>
            <p:nvPr/>
          </p:nvSpPr>
          <p:spPr>
            <a:xfrm>
              <a:off x="1700590" y="3465682"/>
              <a:ext cx="4438700" cy="400110"/>
            </a:xfrm>
            <a:custGeom>
              <a:avLst/>
              <a:gdLst>
                <a:gd name="connsiteX0" fmla="*/ 0 w 4438700"/>
                <a:gd name="connsiteY0" fmla="*/ 0 h 400110"/>
                <a:gd name="connsiteX1" fmla="*/ 634100 w 4438700"/>
                <a:gd name="connsiteY1" fmla="*/ 0 h 400110"/>
                <a:gd name="connsiteX2" fmla="*/ 1223813 w 4438700"/>
                <a:gd name="connsiteY2" fmla="*/ 0 h 400110"/>
                <a:gd name="connsiteX3" fmla="*/ 1946687 w 4438700"/>
                <a:gd name="connsiteY3" fmla="*/ 0 h 400110"/>
                <a:gd name="connsiteX4" fmla="*/ 2447626 w 4438700"/>
                <a:gd name="connsiteY4" fmla="*/ 0 h 400110"/>
                <a:gd name="connsiteX5" fmla="*/ 3170500 w 4438700"/>
                <a:gd name="connsiteY5" fmla="*/ 0 h 400110"/>
                <a:gd name="connsiteX6" fmla="*/ 3893374 w 4438700"/>
                <a:gd name="connsiteY6" fmla="*/ 0 h 400110"/>
                <a:gd name="connsiteX7" fmla="*/ 4438700 w 4438700"/>
                <a:gd name="connsiteY7" fmla="*/ 0 h 400110"/>
                <a:gd name="connsiteX8" fmla="*/ 4438700 w 4438700"/>
                <a:gd name="connsiteY8" fmla="*/ 400110 h 400110"/>
                <a:gd name="connsiteX9" fmla="*/ 3804600 w 4438700"/>
                <a:gd name="connsiteY9" fmla="*/ 400110 h 400110"/>
                <a:gd name="connsiteX10" fmla="*/ 3126113 w 4438700"/>
                <a:gd name="connsiteY10" fmla="*/ 400110 h 400110"/>
                <a:gd name="connsiteX11" fmla="*/ 2403239 w 4438700"/>
                <a:gd name="connsiteY11" fmla="*/ 400110 h 400110"/>
                <a:gd name="connsiteX12" fmla="*/ 1902300 w 4438700"/>
                <a:gd name="connsiteY12" fmla="*/ 400110 h 400110"/>
                <a:gd name="connsiteX13" fmla="*/ 1356974 w 4438700"/>
                <a:gd name="connsiteY13" fmla="*/ 400110 h 400110"/>
                <a:gd name="connsiteX14" fmla="*/ 678487 w 4438700"/>
                <a:gd name="connsiteY14" fmla="*/ 400110 h 400110"/>
                <a:gd name="connsiteX15" fmla="*/ 0 w 4438700"/>
                <a:gd name="connsiteY15" fmla="*/ 400110 h 400110"/>
                <a:gd name="connsiteX16" fmla="*/ 0 w 4438700"/>
                <a:gd name="connsiteY16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38700" h="400110" extrusionOk="0">
                  <a:moveTo>
                    <a:pt x="0" y="0"/>
                  </a:moveTo>
                  <a:cubicBezTo>
                    <a:pt x="310635" y="1286"/>
                    <a:pt x="400506" y="28459"/>
                    <a:pt x="634100" y="0"/>
                  </a:cubicBezTo>
                  <a:cubicBezTo>
                    <a:pt x="867694" y="-28459"/>
                    <a:pt x="1093540" y="-25451"/>
                    <a:pt x="1223813" y="0"/>
                  </a:cubicBezTo>
                  <a:cubicBezTo>
                    <a:pt x="1354086" y="25451"/>
                    <a:pt x="1755683" y="-19371"/>
                    <a:pt x="1946687" y="0"/>
                  </a:cubicBezTo>
                  <a:cubicBezTo>
                    <a:pt x="2137691" y="19371"/>
                    <a:pt x="2236963" y="9293"/>
                    <a:pt x="2447626" y="0"/>
                  </a:cubicBezTo>
                  <a:cubicBezTo>
                    <a:pt x="2658289" y="-9293"/>
                    <a:pt x="2979107" y="23950"/>
                    <a:pt x="3170500" y="0"/>
                  </a:cubicBezTo>
                  <a:cubicBezTo>
                    <a:pt x="3361893" y="-23950"/>
                    <a:pt x="3633597" y="8612"/>
                    <a:pt x="3893374" y="0"/>
                  </a:cubicBezTo>
                  <a:cubicBezTo>
                    <a:pt x="4153151" y="-8612"/>
                    <a:pt x="4173159" y="-9603"/>
                    <a:pt x="4438700" y="0"/>
                  </a:cubicBezTo>
                  <a:cubicBezTo>
                    <a:pt x="4423889" y="125618"/>
                    <a:pt x="4447765" y="226275"/>
                    <a:pt x="4438700" y="400110"/>
                  </a:cubicBezTo>
                  <a:cubicBezTo>
                    <a:pt x="4177964" y="424244"/>
                    <a:pt x="4090463" y="422947"/>
                    <a:pt x="3804600" y="400110"/>
                  </a:cubicBezTo>
                  <a:cubicBezTo>
                    <a:pt x="3518737" y="377273"/>
                    <a:pt x="3333141" y="429814"/>
                    <a:pt x="3126113" y="400110"/>
                  </a:cubicBezTo>
                  <a:cubicBezTo>
                    <a:pt x="2919085" y="370406"/>
                    <a:pt x="2559276" y="407966"/>
                    <a:pt x="2403239" y="400110"/>
                  </a:cubicBezTo>
                  <a:cubicBezTo>
                    <a:pt x="2247202" y="392254"/>
                    <a:pt x="2076174" y="396539"/>
                    <a:pt x="1902300" y="400110"/>
                  </a:cubicBezTo>
                  <a:cubicBezTo>
                    <a:pt x="1728426" y="403681"/>
                    <a:pt x="1628601" y="380942"/>
                    <a:pt x="1356974" y="400110"/>
                  </a:cubicBezTo>
                  <a:cubicBezTo>
                    <a:pt x="1085347" y="419278"/>
                    <a:pt x="846596" y="366461"/>
                    <a:pt x="678487" y="400110"/>
                  </a:cubicBezTo>
                  <a:cubicBezTo>
                    <a:pt x="510378" y="433759"/>
                    <a:pt x="156186" y="404942"/>
                    <a:pt x="0" y="400110"/>
                  </a:cubicBezTo>
                  <a:cubicBezTo>
                    <a:pt x="-18205" y="301049"/>
                    <a:pt x="-12936" y="144332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2497698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sz="2000" dirty="0"/>
                <a:t>㉒</a:t>
              </a:r>
              <a:r>
                <a:rPr lang="en-AU" dirty="0"/>
                <a:t> Separation of Concerns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B3E788-60CF-A299-B073-709DE149D14D}"/>
                </a:ext>
              </a:extLst>
            </p:cNvPr>
            <p:cNvSpPr txBox="1"/>
            <p:nvPr/>
          </p:nvSpPr>
          <p:spPr>
            <a:xfrm>
              <a:off x="2231402" y="3637131"/>
              <a:ext cx="4438700" cy="276999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(Design principle)</a:t>
              </a:r>
              <a:endParaRPr lang="en-AU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71BAF9-CCEF-2753-C171-B64E033DEF94}"/>
              </a:ext>
            </a:extLst>
          </p:cNvPr>
          <p:cNvGrpSpPr/>
          <p:nvPr/>
        </p:nvGrpSpPr>
        <p:grpSpPr>
          <a:xfrm>
            <a:off x="6096000" y="2897426"/>
            <a:ext cx="2700769" cy="615553"/>
            <a:chOff x="5490442" y="2948887"/>
            <a:chExt cx="3186786" cy="61555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847323-93ED-C65E-C2FB-6C1DB85626C3}"/>
                </a:ext>
              </a:extLst>
            </p:cNvPr>
            <p:cNvSpPr txBox="1"/>
            <p:nvPr/>
          </p:nvSpPr>
          <p:spPr>
            <a:xfrm>
              <a:off x="5490442" y="2948887"/>
              <a:ext cx="2784839" cy="615553"/>
            </a:xfrm>
            <a:custGeom>
              <a:avLst/>
              <a:gdLst>
                <a:gd name="connsiteX0" fmla="*/ 0 w 2360123"/>
                <a:gd name="connsiteY0" fmla="*/ 0 h 615553"/>
                <a:gd name="connsiteX1" fmla="*/ 566430 w 2360123"/>
                <a:gd name="connsiteY1" fmla="*/ 0 h 615553"/>
                <a:gd name="connsiteX2" fmla="*/ 1085657 w 2360123"/>
                <a:gd name="connsiteY2" fmla="*/ 0 h 615553"/>
                <a:gd name="connsiteX3" fmla="*/ 1722890 w 2360123"/>
                <a:gd name="connsiteY3" fmla="*/ 0 h 615553"/>
                <a:gd name="connsiteX4" fmla="*/ 2360123 w 2360123"/>
                <a:gd name="connsiteY4" fmla="*/ 0 h 615553"/>
                <a:gd name="connsiteX5" fmla="*/ 2360123 w 2360123"/>
                <a:gd name="connsiteY5" fmla="*/ 615553 h 615553"/>
                <a:gd name="connsiteX6" fmla="*/ 1817295 w 2360123"/>
                <a:gd name="connsiteY6" fmla="*/ 615553 h 615553"/>
                <a:gd name="connsiteX7" fmla="*/ 1274466 w 2360123"/>
                <a:gd name="connsiteY7" fmla="*/ 615553 h 615553"/>
                <a:gd name="connsiteX8" fmla="*/ 637233 w 2360123"/>
                <a:gd name="connsiteY8" fmla="*/ 615553 h 615553"/>
                <a:gd name="connsiteX9" fmla="*/ 0 w 2360123"/>
                <a:gd name="connsiteY9" fmla="*/ 615553 h 615553"/>
                <a:gd name="connsiteX10" fmla="*/ 0 w 2360123"/>
                <a:gd name="connsiteY10" fmla="*/ 0 h 61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0123" h="615553" extrusionOk="0">
                  <a:moveTo>
                    <a:pt x="0" y="0"/>
                  </a:moveTo>
                  <a:cubicBezTo>
                    <a:pt x="235871" y="5422"/>
                    <a:pt x="385837" y="-20541"/>
                    <a:pt x="566430" y="0"/>
                  </a:cubicBezTo>
                  <a:cubicBezTo>
                    <a:pt x="747023" y="20541"/>
                    <a:pt x="946120" y="-22509"/>
                    <a:pt x="1085657" y="0"/>
                  </a:cubicBezTo>
                  <a:cubicBezTo>
                    <a:pt x="1225194" y="22509"/>
                    <a:pt x="1414277" y="6029"/>
                    <a:pt x="1722890" y="0"/>
                  </a:cubicBezTo>
                  <a:cubicBezTo>
                    <a:pt x="2031503" y="-6029"/>
                    <a:pt x="2222219" y="16160"/>
                    <a:pt x="2360123" y="0"/>
                  </a:cubicBezTo>
                  <a:cubicBezTo>
                    <a:pt x="2375794" y="292674"/>
                    <a:pt x="2364178" y="376191"/>
                    <a:pt x="2360123" y="615553"/>
                  </a:cubicBezTo>
                  <a:cubicBezTo>
                    <a:pt x="2121947" y="637869"/>
                    <a:pt x="2017900" y="618577"/>
                    <a:pt x="1817295" y="615553"/>
                  </a:cubicBezTo>
                  <a:cubicBezTo>
                    <a:pt x="1616690" y="612529"/>
                    <a:pt x="1397381" y="610192"/>
                    <a:pt x="1274466" y="615553"/>
                  </a:cubicBezTo>
                  <a:cubicBezTo>
                    <a:pt x="1151551" y="620914"/>
                    <a:pt x="819532" y="634561"/>
                    <a:pt x="637233" y="615553"/>
                  </a:cubicBezTo>
                  <a:cubicBezTo>
                    <a:pt x="454934" y="596545"/>
                    <a:pt x="273972" y="602867"/>
                    <a:pt x="0" y="615553"/>
                  </a:cubicBezTo>
                  <a:cubicBezTo>
                    <a:pt x="679" y="350735"/>
                    <a:pt x="-11706" y="256557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sz="1700" dirty="0"/>
                <a:t>⑭ Relational Model</a:t>
              </a:r>
              <a:br>
                <a:rPr lang="en-AU" sz="1700" dirty="0"/>
              </a:br>
              <a:endParaRPr lang="en-AU" sz="17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426B63-3B6A-7931-87B6-8F23FE7CA88D}"/>
                </a:ext>
              </a:extLst>
            </p:cNvPr>
            <p:cNvSpPr txBox="1"/>
            <p:nvPr/>
          </p:nvSpPr>
          <p:spPr>
            <a:xfrm>
              <a:off x="5785269" y="3146147"/>
              <a:ext cx="2891959" cy="307777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㉓</a:t>
              </a: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Relations defined in 3 ways</a:t>
              </a:r>
              <a:endParaRPr lang="en-AU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9FEB22D-9985-3611-EB85-C9E31B232160}"/>
              </a:ext>
            </a:extLst>
          </p:cNvPr>
          <p:cNvSpPr txBox="1"/>
          <p:nvPr/>
        </p:nvSpPr>
        <p:spPr>
          <a:xfrm>
            <a:off x="10525224" y="1401535"/>
            <a:ext cx="1666776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AU" sz="9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non-extensionally-defined </a:t>
            </a:r>
          </a:p>
          <a:p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non-derived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46FB6F-26AA-6D09-76C9-C5A862E241BC}"/>
              </a:ext>
            </a:extLst>
          </p:cNvPr>
          <p:cNvGrpSpPr/>
          <p:nvPr/>
        </p:nvGrpSpPr>
        <p:grpSpPr>
          <a:xfrm>
            <a:off x="4894215" y="2057468"/>
            <a:ext cx="1186836" cy="899485"/>
            <a:chOff x="5573846" y="2726384"/>
            <a:chExt cx="1186836" cy="899485"/>
          </a:xfrm>
        </p:grpSpPr>
        <p:sp>
          <p:nvSpPr>
            <p:cNvPr id="60" name="Arrow: Left-Right 59">
              <a:extLst>
                <a:ext uri="{FF2B5EF4-FFF2-40B4-BE49-F238E27FC236}">
                  <a16:creationId xmlns:a16="http://schemas.microsoft.com/office/drawing/2014/main" id="{C75B1F96-7F32-DE19-1C2A-E42097ECD316}"/>
                </a:ext>
              </a:extLst>
            </p:cNvPr>
            <p:cNvSpPr/>
            <p:nvPr/>
          </p:nvSpPr>
          <p:spPr>
            <a:xfrm>
              <a:off x="5573846" y="2968169"/>
              <a:ext cx="1186836" cy="657700"/>
            </a:xfrm>
            <a:prstGeom prst="leftRightArrow">
              <a:avLst/>
            </a:prstGeom>
            <a:gradFill flip="none" rotWithShape="1">
              <a:gsLst>
                <a:gs pos="0">
                  <a:srgbClr val="B3C8ED">
                    <a:lumMod val="100000"/>
                  </a:srgbClr>
                </a:gs>
                <a:gs pos="100000">
                  <a:srgbClr val="D8C4E8"/>
                </a:gs>
              </a:gsLst>
              <a:lin ang="0" scaled="1"/>
              <a:tileRect/>
            </a:gradFill>
            <a:ln>
              <a:solidFill>
                <a:srgbClr val="233D6A"/>
              </a:solidFill>
            </a:ln>
            <a:scene3d>
              <a:camera prst="isometricOffAxis1Right"/>
              <a:lightRig rig="threePt" dir="t"/>
            </a:scene3d>
            <a:sp3d extrusionH="165100">
              <a:extrusionClr>
                <a:srgbClr val="522276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LATERAL join ⋈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C04B0F-2E69-1494-DBA0-42D62EC0729A}"/>
                </a:ext>
              </a:extLst>
            </p:cNvPr>
            <p:cNvSpPr txBox="1"/>
            <p:nvPr/>
          </p:nvSpPr>
          <p:spPr>
            <a:xfrm>
              <a:off x="5904558" y="2726384"/>
              <a:ext cx="378311" cy="369332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r>
                <a:rPr lang="en-AU" dirty="0"/>
                <a:t>⑪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D141629-A1BA-ECCB-642E-853B91981066}"/>
              </a:ext>
            </a:extLst>
          </p:cNvPr>
          <p:cNvSpPr txBox="1"/>
          <p:nvPr/>
        </p:nvSpPr>
        <p:spPr>
          <a:xfrm>
            <a:off x="83676" y="53437"/>
            <a:ext cx="5848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Topics around Intensionally-defined Relations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14BD9C-9359-5766-3AB8-270792FD0916}"/>
              </a:ext>
            </a:extLst>
          </p:cNvPr>
          <p:cNvSpPr txBox="1"/>
          <p:nvPr/>
        </p:nvSpPr>
        <p:spPr>
          <a:xfrm>
            <a:off x="11103159" y="6530321"/>
            <a:ext cx="7857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" dirty="0"/>
              <a:t>David Pratten 2023</a:t>
            </a:r>
          </a:p>
        </p:txBody>
      </p:sp>
    </p:spTree>
    <p:extLst>
      <p:ext uri="{BB962C8B-B14F-4D97-AF65-F5344CB8AC3E}">
        <p14:creationId xmlns:p14="http://schemas.microsoft.com/office/powerpoint/2010/main" val="368504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EEB8D58-0F8F-5206-7660-2DA79067F2C0}"/>
              </a:ext>
            </a:extLst>
          </p:cNvPr>
          <p:cNvGrpSpPr/>
          <p:nvPr/>
        </p:nvGrpSpPr>
        <p:grpSpPr>
          <a:xfrm>
            <a:off x="1046971" y="680878"/>
            <a:ext cx="7096756" cy="3109887"/>
            <a:chOff x="1097508" y="671359"/>
            <a:chExt cx="8277053" cy="347419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A0CE737-8A5C-AF78-5F0A-42A4130CF597}"/>
                </a:ext>
              </a:extLst>
            </p:cNvPr>
            <p:cNvGrpSpPr/>
            <p:nvPr/>
          </p:nvGrpSpPr>
          <p:grpSpPr>
            <a:xfrm>
              <a:off x="1097508" y="671359"/>
              <a:ext cx="8277053" cy="2747511"/>
              <a:chOff x="1296308" y="384840"/>
              <a:chExt cx="4925841" cy="274751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710AE9-95EA-68DA-50EB-2746CEA2D507}"/>
                  </a:ext>
                </a:extLst>
              </p:cNvPr>
              <p:cNvSpPr/>
              <p:nvPr/>
            </p:nvSpPr>
            <p:spPr>
              <a:xfrm>
                <a:off x="1296308" y="1272706"/>
                <a:ext cx="4275094" cy="1859645"/>
              </a:xfrm>
              <a:prstGeom prst="rect">
                <a:avLst/>
              </a:prstGeom>
              <a:solidFill>
                <a:srgbClr val="4472C4">
                  <a:alpha val="43137"/>
                </a:srgbClr>
              </a:solidFill>
              <a:scene3d>
                <a:camera prst="isometricOffAxis1Right"/>
                <a:lightRig rig="threePt" dir="t"/>
              </a:scene3d>
              <a:sp3d extrusionH="1803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8AC0B48-A6F8-855F-DC61-F9D2AEE29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95705" y="1532518"/>
                <a:ext cx="2015528" cy="852600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DE61CC-55B2-636A-3C6D-B98EA8B560B2}"/>
                  </a:ext>
                </a:extLst>
              </p:cNvPr>
              <p:cNvSpPr txBox="1"/>
              <p:nvPr/>
            </p:nvSpPr>
            <p:spPr>
              <a:xfrm>
                <a:off x="2213993" y="2365405"/>
                <a:ext cx="2790251" cy="584775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Extensionally Defined Relations</a:t>
                </a:r>
                <a:br>
                  <a:rPr lang="en-AU" sz="1600" dirty="0"/>
                </a:br>
                <a:r>
                  <a:rPr lang="en-AU" sz="1600" dirty="0"/>
                  <a:t>(Data)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9F6BBF9-C148-0DC1-4FE9-AB515004A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39489" y="1269855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0AE2780-87D0-C164-4973-CCAFD20FF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40966" y="1786407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D22BD1-0616-732B-4C9D-19EE8D8C7C4F}"/>
                  </a:ext>
                </a:extLst>
              </p:cNvPr>
              <p:cNvSpPr txBox="1"/>
              <p:nvPr/>
            </p:nvSpPr>
            <p:spPr>
              <a:xfrm>
                <a:off x="1955622" y="384840"/>
                <a:ext cx="4266527" cy="646332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Hardware, scale, cloud, multi-vendors, indexing, storage,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replication, transactions, concurrency, recovery, distributed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systems, materialisation, backup, …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DFD1F3-4882-8433-8638-0361F3D28D0C}"/>
                </a:ext>
              </a:extLst>
            </p:cNvPr>
            <p:cNvGrpSpPr/>
            <p:nvPr/>
          </p:nvGrpSpPr>
          <p:grpSpPr>
            <a:xfrm>
              <a:off x="4879945" y="1698339"/>
              <a:ext cx="4013037" cy="2367634"/>
              <a:chOff x="5252226" y="838252"/>
              <a:chExt cx="4013037" cy="230832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AE53593-E0B9-139C-70BE-C8AFFA32AD83}"/>
                  </a:ext>
                </a:extLst>
              </p:cNvPr>
              <p:cNvGrpSpPr/>
              <p:nvPr/>
            </p:nvGrpSpPr>
            <p:grpSpPr>
              <a:xfrm>
                <a:off x="5892437" y="935990"/>
                <a:ext cx="3372826" cy="1825385"/>
                <a:chOff x="6852036" y="1207000"/>
                <a:chExt cx="3372826" cy="182538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B4080B8-42F3-4F8D-FBB2-8CB777385CE7}"/>
                    </a:ext>
                  </a:extLst>
                </p:cNvPr>
                <p:cNvSpPr/>
                <p:nvPr/>
              </p:nvSpPr>
              <p:spPr>
                <a:xfrm>
                  <a:off x="6852036" y="1207000"/>
                  <a:ext cx="3355265" cy="1825385"/>
                </a:xfrm>
                <a:prstGeom prst="rect">
                  <a:avLst/>
                </a:prstGeom>
                <a:solidFill>
                  <a:srgbClr val="D8C4E8"/>
                </a:solidFill>
                <a:ln>
                  <a:solidFill>
                    <a:srgbClr val="7030A0"/>
                  </a:solidFill>
                </a:ln>
                <a:scene3d>
                  <a:camera prst="isometricOffAxis1Right"/>
                  <a:lightRig rig="threePt" dir="t"/>
                </a:scene3d>
                <a:sp3d extrusionH="1803400">
                  <a:extrusionClr>
                    <a:srgbClr val="7030A0"/>
                  </a:extrusionClr>
                  <a:contourClr>
                    <a:schemeClr val="tx1">
                      <a:lumMod val="50000"/>
                      <a:lumOff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AFEC12-1DA4-76B6-0B88-08E038EEFD7B}"/>
                    </a:ext>
                  </a:extLst>
                </p:cNvPr>
                <p:cNvSpPr txBox="1"/>
                <p:nvPr/>
              </p:nvSpPr>
              <p:spPr>
                <a:xfrm>
                  <a:off x="7294530" y="1690787"/>
                  <a:ext cx="2930332" cy="703959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AU" sz="1200" dirty="0">
                      <a:solidFill>
                        <a:srgbClr val="7030A0"/>
                      </a:solidFill>
                    </a:rPr>
                    <a:t>Logic, Search, Termination,</a:t>
                  </a:r>
                  <a:br>
                    <a:rPr lang="en-AU" sz="1200" dirty="0">
                      <a:solidFill>
                        <a:srgbClr val="7030A0"/>
                      </a:solidFill>
                    </a:rPr>
                  </a:br>
                  <a:r>
                    <a:rPr lang="en-AU" sz="1200" dirty="0">
                      <a:solidFill>
                        <a:srgbClr val="7030A0"/>
                      </a:solidFill>
                    </a:rPr>
                    <a:t>Negation, Stratification, </a:t>
                  </a:r>
                  <a:br>
                    <a:rPr lang="en-AU" sz="1200" dirty="0">
                      <a:solidFill>
                        <a:srgbClr val="7030A0"/>
                      </a:solidFill>
                    </a:rPr>
                  </a:br>
                  <a:r>
                    <a:rPr lang="en-AU" sz="1200" dirty="0">
                      <a:solidFill>
                        <a:srgbClr val="7030A0"/>
                      </a:solidFill>
                    </a:rPr>
                    <a:t>Type Theory, Multiple Semantics 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9F781-70FD-6179-47B5-0707884D9D1A}"/>
                  </a:ext>
                </a:extLst>
              </p:cNvPr>
              <p:cNvSpPr txBox="1"/>
              <p:nvPr/>
            </p:nvSpPr>
            <p:spPr>
              <a:xfrm>
                <a:off x="5252226" y="838252"/>
                <a:ext cx="1017916" cy="230832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⇒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⇔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¬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∧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∨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∀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∃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!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≔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⊢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⊨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AU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1765374" y="1773119"/>
              <a:ext cx="4130161" cy="2372438"/>
              <a:chOff x="5368706" y="3082546"/>
              <a:chExt cx="5172361" cy="318135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099483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5368706" y="3082546"/>
                <a:ext cx="4432048" cy="691599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sz="1200" dirty="0">
                    <a:solidFill>
                      <a:schemeClr val="bg1"/>
                    </a:solidFill>
                  </a:rPr>
                  <a:t>Relational Algebra, SQL, Datalog,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6" cy="495262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Derived Relations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7889" y="3985258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3257" y="387724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775E36-1BBE-40F3-29EC-A77950327135}"/>
              </a:ext>
            </a:extLst>
          </p:cNvPr>
          <p:cNvSpPr txBox="1"/>
          <p:nvPr/>
        </p:nvSpPr>
        <p:spPr>
          <a:xfrm>
            <a:off x="-6314382" y="3915499"/>
            <a:ext cx="609456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㉑ ㉒ ㉓ ㉔ ㉕ ㉖ ㉗ ㉘ ㉙ ㉚ ㉛ ㉜ ㉝ ㉞ ㉟ ㊱ ㊲ ㊳ ㊴ ㊵ ㊶ ㊷ ㊸ ㊹ ㊺ ㊻ ㊼ ㊽ ㊾ ㊿</a:t>
            </a:r>
            <a:endParaRPr lang="en-AU" sz="2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9BC99-394E-CE73-1DB2-5428101F6490}"/>
              </a:ext>
            </a:extLst>
          </p:cNvPr>
          <p:cNvSpPr txBox="1"/>
          <p:nvPr/>
        </p:nvSpPr>
        <p:spPr>
          <a:xfrm>
            <a:off x="7206183" y="747447"/>
            <a:ext cx="460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/>
              <a:t> ㉑ *</a:t>
            </a:r>
            <a:r>
              <a:rPr lang="en-AU" sz="3200" dirty="0"/>
              <a:t>Deductive Database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A95565-47A1-73A3-9567-5A22B2DAC313}"/>
              </a:ext>
            </a:extLst>
          </p:cNvPr>
          <p:cNvGrpSpPr/>
          <p:nvPr/>
        </p:nvGrpSpPr>
        <p:grpSpPr>
          <a:xfrm>
            <a:off x="5027323" y="3308319"/>
            <a:ext cx="6719957" cy="2399176"/>
            <a:chOff x="1296308" y="452121"/>
            <a:chExt cx="4664306" cy="268023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95729DD-AA31-6440-C96E-D93F2EA3EB34}"/>
                </a:ext>
              </a:extLst>
            </p:cNvPr>
            <p:cNvSpPr/>
            <p:nvPr/>
          </p:nvSpPr>
          <p:spPr>
            <a:xfrm>
              <a:off x="1296308" y="1272706"/>
              <a:ext cx="4275094" cy="185964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E06EA52-4A39-6DE0-F78B-2095CB8D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209071-7098-BC59-A1C8-9745C835978D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C329854-E4F4-DD80-C77F-BF10B00FF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821C84A-F93D-9749-247D-28C8F6D2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1DC2395-A635-22AA-F592-A41D298FE0C7}"/>
                </a:ext>
              </a:extLst>
            </p:cNvPr>
            <p:cNvSpPr txBox="1"/>
            <p:nvPr/>
          </p:nvSpPr>
          <p:spPr>
            <a:xfrm>
              <a:off x="1694087" y="452121"/>
              <a:ext cx="4266527" cy="825196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4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400" dirty="0">
                  <a:solidFill>
                    <a:schemeClr val="bg1"/>
                  </a:solidFill>
                </a:rPr>
              </a:br>
              <a:r>
                <a:rPr lang="en-AU" sz="14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400" dirty="0">
                  <a:solidFill>
                    <a:schemeClr val="bg1"/>
                  </a:solidFill>
                </a:rPr>
              </a:br>
              <a:r>
                <a:rPr lang="en-AU" sz="14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076E31-76E4-CDB6-6CF7-2CB8C58AA001}"/>
              </a:ext>
            </a:extLst>
          </p:cNvPr>
          <p:cNvGrpSpPr/>
          <p:nvPr/>
        </p:nvGrpSpPr>
        <p:grpSpPr>
          <a:xfrm>
            <a:off x="5827053" y="4544381"/>
            <a:ext cx="6159212" cy="1675955"/>
            <a:chOff x="6865752" y="1207000"/>
            <a:chExt cx="3355265" cy="1825385"/>
          </a:xfrm>
          <a:solidFill>
            <a:srgbClr val="CDAB94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1BEF23A-9BD5-BB9F-E59F-AB33ADBF14EE}"/>
                </a:ext>
              </a:extLst>
            </p:cNvPr>
            <p:cNvSpPr/>
            <p:nvPr/>
          </p:nvSpPr>
          <p:spPr>
            <a:xfrm>
              <a:off x="6865752" y="1207000"/>
              <a:ext cx="3355265" cy="1825385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1Right"/>
              <a:lightRig rig="threePt" dir="t"/>
            </a:scene3d>
            <a:sp3d extrusionH="1803400">
              <a:extrusionClr>
                <a:schemeClr val="accent2">
                  <a:lumMod val="50000"/>
                </a:schemeClr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D6A583-EE57-EEE3-0B8C-EEDD7F0FB098}"/>
                </a:ext>
              </a:extLst>
            </p:cNvPr>
            <p:cNvSpPr txBox="1"/>
            <p:nvPr/>
          </p:nvSpPr>
          <p:spPr>
            <a:xfrm>
              <a:off x="7150331" y="1518654"/>
              <a:ext cx="2840867" cy="1039176"/>
            </a:xfrm>
            <a:prstGeom prst="rect">
              <a:avLst/>
            </a:prstGeom>
            <a:grp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400" dirty="0">
                  <a:solidFill>
                    <a:schemeClr val="accent2">
                      <a:lumMod val="50000"/>
                    </a:schemeClr>
                  </a:solidFill>
                </a:rPr>
                <a:t>Logic, Constraints, 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Relational Queries with Fixed-Point Operators</a:t>
              </a:r>
            </a:p>
            <a:p>
              <a:pPr lvl="0"/>
              <a:r>
                <a:rPr lang="en-AU" sz="1400" dirty="0">
                  <a:solidFill>
                    <a:schemeClr val="accent2">
                      <a:lumMod val="50000"/>
                    </a:schemeClr>
                  </a:solidFill>
                </a:rPr>
                <a:t>Search, SMT Solvers, Numerical Methods,  Linear Programming, Symbolic Computation, Termination, Negation, Stratification, Type Theory, Multiple Semantics 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4DE752B-E0F9-2D89-B147-E2878384D13E}"/>
              </a:ext>
            </a:extLst>
          </p:cNvPr>
          <p:cNvSpPr txBox="1"/>
          <p:nvPr/>
        </p:nvSpPr>
        <p:spPr>
          <a:xfrm>
            <a:off x="955229" y="5853956"/>
            <a:ext cx="4685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/>
              <a:t> ㉒ *</a:t>
            </a:r>
            <a:r>
              <a:rPr lang="en-AU" sz="3200" dirty="0"/>
              <a:t>Constraint Database</a:t>
            </a:r>
          </a:p>
        </p:txBody>
      </p:sp>
    </p:spTree>
    <p:extLst>
      <p:ext uri="{BB962C8B-B14F-4D97-AF65-F5344CB8AC3E}">
        <p14:creationId xmlns:p14="http://schemas.microsoft.com/office/powerpoint/2010/main" val="429217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896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Pratten</dc:creator>
  <cp:lastModifiedBy>David Pratten</cp:lastModifiedBy>
  <cp:revision>32</cp:revision>
  <dcterms:created xsi:type="dcterms:W3CDTF">2023-02-06T07:58:43Z</dcterms:created>
  <dcterms:modified xsi:type="dcterms:W3CDTF">2023-02-25T21:29:44Z</dcterms:modified>
</cp:coreProperties>
</file>