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4E8"/>
    <a:srgbClr val="7030A0"/>
    <a:srgbClr val="CDAB94"/>
    <a:srgbClr val="8FAADC"/>
    <a:srgbClr val="4472C4"/>
    <a:srgbClr val="CC66FF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* 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851573" y="283122"/>
            <a:ext cx="4875275" cy="2293065"/>
            <a:chOff x="5252226" y="305302"/>
            <a:chExt cx="4875275" cy="240587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2"/>
              <a:ext cx="4578343" cy="2362159"/>
              <a:chOff x="6508757" y="576312"/>
              <a:chExt cx="4578343" cy="236215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ln>
                <a:solidFill>
                  <a:srgbClr val="7030A0"/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349421" y="2222271"/>
                <a:ext cx="3257367" cy="613543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(non-extensional, non-derived 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2"/>
                <a:ext cx="4227155" cy="60755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C1DAF0-7B8C-F161-9E7F-F6130E7886F1}"/>
                  </a:ext>
                </a:extLst>
              </p:cNvPr>
              <p:cNvSpPr txBox="1"/>
              <p:nvPr/>
            </p:nvSpPr>
            <p:spPr>
              <a:xfrm>
                <a:off x="6981530" y="1933649"/>
                <a:ext cx="1235851" cy="29062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⑮</a:t>
                </a:r>
                <a:r>
                  <a:rPr lang="en-AU" sz="1200" dirty="0"/>
                  <a:t> Effectiveness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721030-5FDC-B2DF-9B54-EDAF0022F223}"/>
                  </a:ext>
                </a:extLst>
              </p:cNvPr>
              <p:cNvSpPr txBox="1"/>
              <p:nvPr/>
            </p:nvSpPr>
            <p:spPr>
              <a:xfrm>
                <a:off x="8045343" y="1981161"/>
                <a:ext cx="1805046" cy="29062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⑱</a:t>
                </a:r>
                <a:r>
                  <a:rPr lang="en-AU" sz="1200" dirty="0"/>
                  <a:t> Encapsulation of logic.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187292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449191" y="3336330"/>
            <a:ext cx="6677830" cy="3072888"/>
            <a:chOff x="5456534" y="3336630"/>
            <a:chExt cx="6677830" cy="307288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5624468" y="3336630"/>
              <a:ext cx="6509896" cy="3072888"/>
              <a:chOff x="5362044" y="3191016"/>
              <a:chExt cx="5179023" cy="307288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23682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975151" y="3191016"/>
                <a:ext cx="4238086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0363" y="412164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215" y="400655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97D2A3-38FA-D85E-03D6-757DA889D09D}"/>
                  </a:ext>
                </a:extLst>
              </p:cNvPr>
              <p:cNvSpPr txBox="1"/>
              <p:nvPr/>
            </p:nvSpPr>
            <p:spPr>
              <a:xfrm>
                <a:off x="5362044" y="3978316"/>
                <a:ext cx="4107925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⑯ *</a:t>
                </a:r>
                <a:r>
                  <a:rPr lang="en-AU" sz="1200" dirty="0"/>
                  <a:t>“Intensionally Defined Relations” (Derived Relations)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467023" y="1344132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BE5B-45CA-567B-13E1-53C79BC907A2}"/>
              </a:ext>
            </a:extLst>
          </p:cNvPr>
          <p:cNvSpPr txBox="1"/>
          <p:nvPr/>
        </p:nvSpPr>
        <p:spPr>
          <a:xfrm>
            <a:off x="6054950" y="546668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②</a:t>
            </a:r>
            <a:endParaRPr lang="en-A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931944" y="3790732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4450752" y="1377540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4472C4"/>
                </a:solidFill>
              </a:rPr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92489-724C-1171-672B-B808197F81F2}"/>
              </a:ext>
            </a:extLst>
          </p:cNvPr>
          <p:cNvSpPr txBox="1"/>
          <p:nvPr/>
        </p:nvSpPr>
        <p:spPr>
          <a:xfrm>
            <a:off x="10061177" y="606281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7030A0"/>
                </a:solidFill>
              </a:rPr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11353857" y="3606066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⑥</a:t>
            </a:r>
            <a:r>
              <a:rPr lang="en-AU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006D84-6831-E765-A34C-4B4D14A16A89}"/>
              </a:ext>
            </a:extLst>
          </p:cNvPr>
          <p:cNvSpPr/>
          <p:nvPr/>
        </p:nvSpPr>
        <p:spPr>
          <a:xfrm>
            <a:off x="6018265" y="292274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2BB6F345-C791-611E-88C2-09B40E46BB1D}"/>
              </a:ext>
            </a:extLst>
          </p:cNvPr>
          <p:cNvSpPr/>
          <p:nvPr/>
        </p:nvSpPr>
        <p:spPr>
          <a:xfrm>
            <a:off x="8198903" y="2623261"/>
            <a:ext cx="1017917" cy="64929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Predicate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8ACCB1D-9980-0982-BBBD-943BF2B7EDC1}"/>
              </a:ext>
            </a:extLst>
          </p:cNvPr>
          <p:cNvSpPr/>
          <p:nvPr/>
        </p:nvSpPr>
        <p:spPr>
          <a:xfrm>
            <a:off x="7502176" y="2767708"/>
            <a:ext cx="1017917" cy="64929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Join ⋈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-8165" y="3140515"/>
            <a:ext cx="1623067" cy="30777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⑦ * Datasets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19C436-1DC8-141C-8950-163BE1143010}"/>
              </a:ext>
            </a:extLst>
          </p:cNvPr>
          <p:cNvSpPr txBox="1"/>
          <p:nvPr/>
        </p:nvSpPr>
        <p:spPr>
          <a:xfrm>
            <a:off x="5505303" y="2234286"/>
            <a:ext cx="2315258" cy="55399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500" dirty="0">
                <a:solidFill>
                  <a:srgbClr val="8FAADC"/>
                </a:solidFill>
              </a:rPr>
              <a:t>⑧ Variety of </a:t>
            </a:r>
            <a:br>
              <a:rPr lang="en-AU" sz="1500" dirty="0">
                <a:solidFill>
                  <a:srgbClr val="8FAADC"/>
                </a:solidFill>
              </a:rPr>
            </a:br>
            <a:r>
              <a:rPr lang="en-AU" sz="1500" dirty="0">
                <a:solidFill>
                  <a:srgbClr val="8FAADC"/>
                </a:solidFill>
              </a:rPr>
              <a:t>Logics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3E3A3-EF40-9C8C-3E1F-4462875C7133}"/>
              </a:ext>
            </a:extLst>
          </p:cNvPr>
          <p:cNvSpPr txBox="1"/>
          <p:nvPr/>
        </p:nvSpPr>
        <p:spPr>
          <a:xfrm>
            <a:off x="54942" y="59416"/>
            <a:ext cx="38163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⓪ The programmer’s experience  </a:t>
            </a:r>
          </a:p>
          <a:p>
            <a:r>
              <a:rPr lang="en-AU" dirty="0"/>
              <a:t>⑫ Working Software </a:t>
            </a:r>
          </a:p>
          <a:p>
            <a:r>
              <a:rPr lang="en-AU" dirty="0"/>
              <a:t>⑬ Rules as Code</a:t>
            </a:r>
          </a:p>
          <a:p>
            <a:r>
              <a:rPr lang="en-AU" dirty="0"/>
              <a:t>⑰ Case Studies</a:t>
            </a:r>
          </a:p>
          <a:p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B7E5EE-29CE-A124-D77A-2604FC4C609E}"/>
              </a:ext>
            </a:extLst>
          </p:cNvPr>
          <p:cNvSpPr txBox="1"/>
          <p:nvPr/>
        </p:nvSpPr>
        <p:spPr>
          <a:xfrm>
            <a:off x="7986271" y="2579898"/>
            <a:ext cx="42526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1198C1-898C-955F-60C9-BED8E55E8FEF}"/>
              </a:ext>
            </a:extLst>
          </p:cNvPr>
          <p:cNvSpPr txBox="1"/>
          <p:nvPr/>
        </p:nvSpPr>
        <p:spPr>
          <a:xfrm>
            <a:off x="4245694" y="1522468"/>
            <a:ext cx="2333432" cy="156966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 ⑪</a:t>
            </a:r>
          </a:p>
          <a:p>
            <a:pPr algn="ctr"/>
            <a:r>
              <a:rPr lang="en-AU" sz="1600" dirty="0"/>
              <a:t>Separation </a:t>
            </a:r>
          </a:p>
          <a:p>
            <a:pPr algn="ctr"/>
            <a:r>
              <a:rPr lang="en-AU" sz="1600" dirty="0"/>
              <a:t>of Logic </a:t>
            </a:r>
            <a:br>
              <a:rPr lang="en-AU" sz="1600" dirty="0"/>
            </a:br>
            <a:r>
              <a:rPr lang="en-AU" sz="1600" dirty="0"/>
              <a:t>from </a:t>
            </a:r>
          </a:p>
          <a:p>
            <a:pPr algn="ctr"/>
            <a:r>
              <a:rPr lang="en-AU" sz="1600" dirty="0"/>
              <a:t>Database</a:t>
            </a:r>
            <a:br>
              <a:rPr lang="en-AU" sz="1600" dirty="0"/>
            </a:br>
            <a:r>
              <a:rPr lang="en-AU" sz="1600" dirty="0"/>
              <a:t>⋈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353948" y="6066917"/>
            <a:ext cx="1589113" cy="52322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⑨ Relational Algebra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47323-93ED-C65E-C2FB-6C1DB85626C3}"/>
              </a:ext>
            </a:extLst>
          </p:cNvPr>
          <p:cNvSpPr txBox="1"/>
          <p:nvPr/>
        </p:nvSpPr>
        <p:spPr>
          <a:xfrm>
            <a:off x="5801845" y="2993148"/>
            <a:ext cx="45027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/>
              <a:t>⑭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CCA2BC-BF3B-7E1E-0FFF-72897B64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63" y="3940218"/>
            <a:ext cx="4657480" cy="259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9BDB0E9-5B36-BD72-590D-C76EAC68ED71}"/>
              </a:ext>
            </a:extLst>
          </p:cNvPr>
          <p:cNvSpPr txBox="1"/>
          <p:nvPr/>
        </p:nvSpPr>
        <p:spPr>
          <a:xfrm>
            <a:off x="11042246" y="6461544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* Not salient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8D58-0F8F-5206-7660-2DA79067F2C0}"/>
              </a:ext>
            </a:extLst>
          </p:cNvPr>
          <p:cNvGrpSpPr/>
          <p:nvPr/>
        </p:nvGrpSpPr>
        <p:grpSpPr>
          <a:xfrm>
            <a:off x="1046971" y="680878"/>
            <a:ext cx="7096756" cy="3109887"/>
            <a:chOff x="1097508" y="671359"/>
            <a:chExt cx="8277053" cy="3474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0CE737-8A5C-AF78-5F0A-42A4130CF597}"/>
                </a:ext>
              </a:extLst>
            </p:cNvPr>
            <p:cNvGrpSpPr/>
            <p:nvPr/>
          </p:nvGrpSpPr>
          <p:grpSpPr>
            <a:xfrm>
              <a:off x="1097508" y="671359"/>
              <a:ext cx="8277053" cy="2747511"/>
              <a:chOff x="1296308" y="384840"/>
              <a:chExt cx="4925841" cy="27475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710AE9-95EA-68DA-50EB-2746CEA2D507}"/>
                  </a:ext>
                </a:extLst>
              </p:cNvPr>
              <p:cNvSpPr/>
              <p:nvPr/>
            </p:nvSpPr>
            <p:spPr>
              <a:xfrm>
                <a:off x="1296308" y="1272706"/>
                <a:ext cx="4275094" cy="1859645"/>
              </a:xfrm>
              <a:prstGeom prst="rect">
                <a:avLst/>
              </a:prstGeom>
              <a:solidFill>
                <a:srgbClr val="4472C4">
                  <a:alpha val="43137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AC0B48-A6F8-855F-DC61-F9D2AEE2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5705" y="1532518"/>
                <a:ext cx="2015528" cy="852600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DE61CC-55B2-636A-3C6D-B98EA8B560B2}"/>
                  </a:ext>
                </a:extLst>
              </p:cNvPr>
              <p:cNvSpPr txBox="1"/>
              <p:nvPr/>
            </p:nvSpPr>
            <p:spPr>
              <a:xfrm>
                <a:off x="2213993" y="2365405"/>
                <a:ext cx="2790251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Extensionally Defined Relations</a:t>
                </a:r>
                <a:br>
                  <a:rPr lang="en-AU" sz="1600" dirty="0"/>
                </a:br>
                <a:r>
                  <a:rPr lang="en-AU" sz="1600" dirty="0"/>
                  <a:t>(Data)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F6BBF9-C148-0DC1-4FE9-AB515004A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489" y="1269855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0AE2780-87D0-C164-4973-CCAFD20F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966" y="1786407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22BD1-0616-732B-4C9D-19EE8D8C7C4F}"/>
                  </a:ext>
                </a:extLst>
              </p:cNvPr>
              <p:cNvSpPr txBox="1"/>
              <p:nvPr/>
            </p:nvSpPr>
            <p:spPr>
              <a:xfrm>
                <a:off x="1955622" y="384840"/>
                <a:ext cx="4266527" cy="64633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Hardware, scale, cloud, multi-vendors, indexing, storage,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replication, transactions, concurrency, recovery, distributed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systems, materialisation, backup, 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4879945" y="1698339"/>
              <a:ext cx="4013037" cy="2367634"/>
              <a:chOff x="5252226" y="838252"/>
              <a:chExt cx="4013037" cy="230832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892437" y="935990"/>
                <a:ext cx="3372826" cy="1825385"/>
                <a:chOff x="6852036" y="1207000"/>
                <a:chExt cx="3372826" cy="18253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52036" y="1207000"/>
                  <a:ext cx="3355265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7294530" y="1690787"/>
                  <a:ext cx="2930332" cy="703959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rgbClr val="7030A0"/>
                      </a:solidFill>
                    </a:rPr>
                    <a:t>Logic, Search, Termination,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Negation, Stratification, 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Type Theory, Multiple Semantics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230832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1765374" y="1773119"/>
              <a:ext cx="4130161" cy="2372438"/>
              <a:chOff x="5368706" y="3082546"/>
              <a:chExt cx="5172361" cy="31813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368706" y="3082546"/>
                <a:ext cx="4432048" cy="6915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Relational Algebra, SQL, Datalog,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6" cy="495262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Derived Relations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BC99-394E-CE73-1DB2-5428101F6490}"/>
              </a:ext>
            </a:extLst>
          </p:cNvPr>
          <p:cNvSpPr txBox="1"/>
          <p:nvPr/>
        </p:nvSpPr>
        <p:spPr>
          <a:xfrm>
            <a:off x="7206183" y="747447"/>
            <a:ext cx="460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㉑ *</a:t>
            </a:r>
            <a:r>
              <a:rPr lang="en-AU" sz="3200" dirty="0"/>
              <a:t>Deductive Database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A95565-47A1-73A3-9567-5A22B2DAC313}"/>
              </a:ext>
            </a:extLst>
          </p:cNvPr>
          <p:cNvGrpSpPr/>
          <p:nvPr/>
        </p:nvGrpSpPr>
        <p:grpSpPr>
          <a:xfrm>
            <a:off x="5027323" y="3308319"/>
            <a:ext cx="6719957" cy="2399176"/>
            <a:chOff x="1296308" y="452121"/>
            <a:chExt cx="4664306" cy="26802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5729DD-AA31-6440-C96E-D93F2EA3EB34}"/>
                </a:ext>
              </a:extLst>
            </p:cNvPr>
            <p:cNvSpPr/>
            <p:nvPr/>
          </p:nvSpPr>
          <p:spPr>
            <a:xfrm>
              <a:off x="1296308" y="1272706"/>
              <a:ext cx="4275094" cy="185964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06EA52-4A39-6DE0-F78B-2095CB8D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209071-7098-BC59-A1C8-9745C835978D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C329854-E4F4-DD80-C77F-BF10B00F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21C84A-F93D-9749-247D-28C8F6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DC2395-A635-22AA-F592-A41D298FE0C7}"/>
                </a:ext>
              </a:extLst>
            </p:cNvPr>
            <p:cNvSpPr txBox="1"/>
            <p:nvPr/>
          </p:nvSpPr>
          <p:spPr>
            <a:xfrm>
              <a:off x="1694087" y="452121"/>
              <a:ext cx="4266527" cy="82519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076E31-76E4-CDB6-6CF7-2CB8C58AA001}"/>
              </a:ext>
            </a:extLst>
          </p:cNvPr>
          <p:cNvGrpSpPr/>
          <p:nvPr/>
        </p:nvGrpSpPr>
        <p:grpSpPr>
          <a:xfrm>
            <a:off x="5827053" y="4544381"/>
            <a:ext cx="6159212" cy="1675955"/>
            <a:chOff x="6865752" y="1207000"/>
            <a:chExt cx="3355265" cy="1825385"/>
          </a:xfrm>
          <a:solidFill>
            <a:srgbClr val="CDAB9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EF23A-9BD5-BB9F-E59F-AB33ADBF14EE}"/>
                </a:ext>
              </a:extLst>
            </p:cNvPr>
            <p:cNvSpPr/>
            <p:nvPr/>
          </p:nvSpPr>
          <p:spPr>
            <a:xfrm>
              <a:off x="6865752" y="1207000"/>
              <a:ext cx="3355265" cy="182538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1Right"/>
              <a:lightRig rig="threePt" dir="t"/>
            </a:scene3d>
            <a:sp3d extrusionH="1803400">
              <a:extrusionClr>
                <a:schemeClr val="accent2">
                  <a:lumMod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D6A583-EE57-EEE3-0B8C-EEDD7F0FB098}"/>
                </a:ext>
              </a:extLst>
            </p:cNvPr>
            <p:cNvSpPr txBox="1"/>
            <p:nvPr/>
          </p:nvSpPr>
          <p:spPr>
            <a:xfrm>
              <a:off x="7150331" y="1518654"/>
              <a:ext cx="2840867" cy="1039176"/>
            </a:xfrm>
            <a:prstGeom prst="rect">
              <a:avLst/>
            </a:prstGeom>
            <a:grp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Logic, Constraints,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Relational Queries with Fixed-Point Operators</a:t>
              </a:r>
            </a:p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Search, SMT Solvers, Numerical Methods,  Linear Programming, Symbolic Computation, Termination, Negation, Stratification, Type Theory, Multiple Semantics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4DE752B-E0F9-2D89-B147-E2878384D13E}"/>
              </a:ext>
            </a:extLst>
          </p:cNvPr>
          <p:cNvSpPr txBox="1"/>
          <p:nvPr/>
        </p:nvSpPr>
        <p:spPr>
          <a:xfrm>
            <a:off x="955229" y="5853956"/>
            <a:ext cx="468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㉒ *</a:t>
            </a:r>
            <a:r>
              <a:rPr lang="en-AU" sz="3200" dirty="0"/>
              <a:t>Constraint Database</a:t>
            </a:r>
          </a:p>
        </p:txBody>
      </p:sp>
    </p:spTree>
    <p:extLst>
      <p:ext uri="{BB962C8B-B14F-4D97-AF65-F5344CB8AC3E}">
        <p14:creationId xmlns:p14="http://schemas.microsoft.com/office/powerpoint/2010/main" val="42921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818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24</cp:revision>
  <dcterms:created xsi:type="dcterms:W3CDTF">2023-02-06T07:58:43Z</dcterms:created>
  <dcterms:modified xsi:type="dcterms:W3CDTF">2023-02-19T23:40:15Z</dcterms:modified>
</cp:coreProperties>
</file>