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D6A"/>
    <a:srgbClr val="522276"/>
    <a:srgbClr val="3E5E28"/>
    <a:srgbClr val="D8C4E8"/>
    <a:srgbClr val="E4D0F5"/>
    <a:srgbClr val="B3C8ED"/>
    <a:srgbClr val="B4DD98"/>
    <a:srgbClr val="7030A0"/>
    <a:srgbClr val="CDAB9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0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1268963" y="1369302"/>
            <a:ext cx="1078231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5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5400" kern="100" baseline="-25000" dirty="0" err="1"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66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53BE7-5DAB-E43F-F777-1F8EADF4AA71}"/>
              </a:ext>
            </a:extLst>
          </p:cNvPr>
          <p:cNvSpPr/>
          <p:nvPr/>
        </p:nvSpPr>
        <p:spPr>
          <a:xfrm>
            <a:off x="5437082" y="298583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697C91D-4BBE-E97C-6DB6-F23CCBE4E283}"/>
              </a:ext>
            </a:extLst>
          </p:cNvPr>
          <p:cNvSpPr txBox="1"/>
          <p:nvPr/>
        </p:nvSpPr>
        <p:spPr>
          <a:xfrm>
            <a:off x="-6527157" y="4706035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170947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134030" y="2365405"/>
              <a:ext cx="319153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309343" y="3388867"/>
            <a:ext cx="6677829" cy="3072888"/>
            <a:chOff x="5456534" y="3336630"/>
            <a:chExt cx="6677829" cy="307288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1" y="3336630"/>
              <a:ext cx="6026412" cy="3072888"/>
              <a:chOff x="5746685" y="3191016"/>
              <a:chExt cx="4794382" cy="307288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23682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975151" y="3191016"/>
                <a:ext cx="4329143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Relational Algebra, SQL, Datalog</a:t>
                </a:r>
                <a:r>
                  <a:rPr lang="en-AU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AU" dirty="0">
                    <a:solidFill>
                      <a:schemeClr val="bg1"/>
                    </a:solidFill>
                  </a:rPr>
                  <a:t>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0363" y="412164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1215" y="400655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97D2A3-38FA-D85E-03D6-757DA889D09D}"/>
                  </a:ext>
                </a:extLst>
              </p:cNvPr>
              <p:cNvSpPr txBox="1"/>
              <p:nvPr/>
            </p:nvSpPr>
            <p:spPr>
              <a:xfrm>
                <a:off x="6118751" y="4051230"/>
                <a:ext cx="1860139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⑯ </a:t>
                </a:r>
                <a:r>
                  <a:rPr lang="en-AU" sz="1200" dirty="0"/>
                  <a:t>“Intensional Database IDB”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2EBA8E-047D-0664-AE8A-489D3CA420AB}"/>
                  </a:ext>
                </a:extLst>
              </p:cNvPr>
              <p:cNvSpPr txBox="1"/>
              <p:nvPr/>
            </p:nvSpPr>
            <p:spPr>
              <a:xfrm>
                <a:off x="7805260" y="3663195"/>
                <a:ext cx="2283333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㉕ </a:t>
                </a:r>
                <a:r>
                  <a:rPr lang="en-AU" sz="1200" dirty="0"/>
                  <a:t>Summarising (or containing) constraints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456534" y="3894234"/>
              <a:ext cx="1145490" cy="233910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n-AU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LATERAL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322-03B9-287C-3B03-BB27E93C592C}"/>
              </a:ext>
            </a:extLst>
          </p:cNvPr>
          <p:cNvSpPr txBox="1"/>
          <p:nvPr/>
        </p:nvSpPr>
        <p:spPr>
          <a:xfrm>
            <a:off x="320103" y="1352104"/>
            <a:ext cx="479087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03D79-C432-BC89-9DE6-15BA408202C5}"/>
              </a:ext>
            </a:extLst>
          </p:cNvPr>
          <p:cNvSpPr txBox="1"/>
          <p:nvPr/>
        </p:nvSpPr>
        <p:spPr>
          <a:xfrm>
            <a:off x="5792096" y="3843269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③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CB2AE-FABA-FDA3-162C-573021BF0252}"/>
              </a:ext>
            </a:extLst>
          </p:cNvPr>
          <p:cNvSpPr txBox="1"/>
          <p:nvPr/>
        </p:nvSpPr>
        <p:spPr>
          <a:xfrm>
            <a:off x="1557654" y="2881771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233D6A"/>
                </a:solidFill>
              </a:rPr>
              <a:t>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9C42-8C96-0099-4CC5-FA2573ECD17D}"/>
              </a:ext>
            </a:extLst>
          </p:cNvPr>
          <p:cNvSpPr txBox="1"/>
          <p:nvPr/>
        </p:nvSpPr>
        <p:spPr>
          <a:xfrm>
            <a:off x="7717281" y="5727332"/>
            <a:ext cx="665671" cy="40011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3E5E28"/>
                </a:solidFill>
              </a:rPr>
              <a:t>⑥</a:t>
            </a:r>
            <a:r>
              <a:rPr lang="en-AU" sz="2000" b="0" i="0" dirty="0">
                <a:solidFill>
                  <a:srgbClr val="3E5E28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000" dirty="0">
              <a:solidFill>
                <a:srgbClr val="3E5E28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7A63B-A432-02D9-DF1E-D5AE57737611}"/>
              </a:ext>
            </a:extLst>
          </p:cNvPr>
          <p:cNvSpPr txBox="1"/>
          <p:nvPr/>
        </p:nvSpPr>
        <p:spPr>
          <a:xfrm>
            <a:off x="-149578" y="3156043"/>
            <a:ext cx="1623067" cy="30777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⑦ Datasets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1562DF-26FA-674C-C010-88A093124380}"/>
              </a:ext>
            </a:extLst>
          </p:cNvPr>
          <p:cNvGrpSpPr/>
          <p:nvPr/>
        </p:nvGrpSpPr>
        <p:grpSpPr>
          <a:xfrm>
            <a:off x="5731474" y="213576"/>
            <a:ext cx="5231837" cy="2611584"/>
            <a:chOff x="5611232" y="195321"/>
            <a:chExt cx="5231837" cy="26115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5967794" y="195321"/>
              <a:ext cx="4875275" cy="2453964"/>
              <a:chOff x="5252226" y="232280"/>
              <a:chExt cx="4875275" cy="2574686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619023" y="232280"/>
                <a:ext cx="4508478" cy="2574686"/>
                <a:chOff x="6578622" y="503290"/>
                <a:chExt cx="4508478" cy="257468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12006" y="1113086"/>
                  <a:ext cx="4275094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F466AE72-54D8-447C-43C4-C50DB237B6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57033" y="1130816"/>
                  <a:ext cx="2015528" cy="852600"/>
                </a:xfrm>
                <a:prstGeom prst="rect">
                  <a:avLst/>
                </a:prstGeom>
                <a:solidFill>
                  <a:srgbClr val="7030A0">
                    <a:alpha val="30980"/>
                  </a:srgbClr>
                </a:solidFill>
                <a:scene3d>
                  <a:camera prst="isometricOffAxis1Right"/>
                  <a:lightRig rig="threePt" dir="t"/>
                </a:scene3d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F7E915-F4BF-CADF-ECD7-9DA2EED5F1B5}"/>
                    </a:ext>
                  </a:extLst>
                </p:cNvPr>
                <p:cNvSpPr txBox="1"/>
                <p:nvPr/>
              </p:nvSpPr>
              <p:spPr>
                <a:xfrm>
                  <a:off x="7807356" y="2176670"/>
                  <a:ext cx="3159374" cy="613543"/>
                </a:xfrm>
                <a:prstGeom prst="rect">
                  <a:avLst/>
                </a:prstGeom>
                <a:solidFill>
                  <a:srgbClr val="7F7F7F">
                    <a:alpha val="38039"/>
                  </a:srgbClr>
                </a:solidFill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600" dirty="0"/>
                    <a:t>Intensionally Defined Relations</a:t>
                  </a:r>
                  <a:r>
                    <a:rPr lang="en-AU" sz="1600" baseline="30000" dirty="0"/>
                    <a:t>1</a:t>
                  </a:r>
                  <a:br>
                    <a:rPr lang="en-AU" sz="1600" dirty="0"/>
                  </a:br>
                  <a:r>
                    <a:rPr lang="en-AU" sz="1600" dirty="0"/>
                    <a:t>(Rules)</a:t>
                  </a:r>
                </a:p>
              </p:txBody>
            </p: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FB707429-710A-D467-C4EB-D3B65485D3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83611" y="1454069"/>
                  <a:ext cx="1031690" cy="436421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6578622" y="503290"/>
                  <a:ext cx="4227155" cy="678127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b="1" dirty="0">
                      <a:solidFill>
                        <a:schemeClr val="bg1"/>
                      </a:solidFill>
                    </a:rPr>
                    <a:t>Logic:</a:t>
                  </a:r>
                  <a:r>
                    <a:rPr lang="en-AU" sz="1200" dirty="0">
                      <a:solidFill>
                        <a:schemeClr val="bg1"/>
                      </a:solidFill>
                    </a:rPr>
                    <a:t> Termination, Negation, Stratification, Semantics,</a:t>
                  </a:r>
                  <a:br>
                    <a:rPr lang="en-AU" sz="1200" dirty="0">
                      <a:solidFill>
                        <a:schemeClr val="bg1"/>
                      </a:solidFill>
                    </a:rPr>
                  </a:br>
                  <a:r>
                    <a:rPr lang="en-AU" sz="1200" dirty="0">
                      <a:solidFill>
                        <a:schemeClr val="bg1"/>
                      </a:solidFill>
                    </a:rPr>
                    <a:t>      </a:t>
                  </a:r>
                  <a:r>
                    <a:rPr lang="en-AU" sz="1200" b="1" dirty="0">
                      <a:solidFill>
                        <a:schemeClr val="bg1"/>
                      </a:solidFill>
                    </a:rPr>
                    <a:t>Constraint Logic Programming</a:t>
                  </a:r>
                  <a:r>
                    <a:rPr lang="en-AU" sz="1200" dirty="0">
                      <a:solidFill>
                        <a:schemeClr val="bg1"/>
                      </a:solidFill>
                    </a:rPr>
                    <a:t>: Search, Solvers, Numerical</a:t>
                  </a:r>
                  <a:br>
                    <a:rPr lang="en-AU" sz="1200" dirty="0">
                      <a:solidFill>
                        <a:schemeClr val="bg1"/>
                      </a:solidFill>
                    </a:rPr>
                  </a:br>
                  <a:r>
                    <a:rPr lang="en-AU" sz="1200" dirty="0">
                      <a:solidFill>
                        <a:schemeClr val="bg1"/>
                      </a:solidFill>
                    </a:rPr>
                    <a:t>            Methods, Linear Prog., Symbolic Comp., Type Theory,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3C1DAF0-7B8C-F161-9E7F-F6130E7886F1}"/>
                    </a:ext>
                  </a:extLst>
                </p:cNvPr>
                <p:cNvSpPr txBox="1"/>
                <p:nvPr/>
              </p:nvSpPr>
              <p:spPr>
                <a:xfrm>
                  <a:off x="6981530" y="1933649"/>
                  <a:ext cx="1235851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⑮</a:t>
                  </a:r>
                  <a:r>
                    <a:rPr lang="en-AU" sz="1200" dirty="0"/>
                    <a:t> Effectiveness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721030-5FDC-B2DF-9B54-EDAF0022F223}"/>
                    </a:ext>
                  </a:extLst>
                </p:cNvPr>
                <p:cNvSpPr txBox="1"/>
                <p:nvPr/>
              </p:nvSpPr>
              <p:spPr>
                <a:xfrm>
                  <a:off x="6959905" y="2167700"/>
                  <a:ext cx="1805046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⑱</a:t>
                  </a:r>
                  <a:r>
                    <a:rPr lang="en-AU" sz="1200" dirty="0"/>
                    <a:t> Encapsulation of logic.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14FE4F-CAFF-7C8F-814E-15A35E2CD8D3}"/>
                    </a:ext>
                  </a:extLst>
                </p:cNvPr>
                <p:cNvSpPr txBox="1"/>
                <p:nvPr/>
              </p:nvSpPr>
              <p:spPr>
                <a:xfrm>
                  <a:off x="8433439" y="1866853"/>
                  <a:ext cx="2597891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⑲</a:t>
                  </a:r>
                  <a:r>
                    <a:rPr lang="en-AU" sz="1200" dirty="0"/>
                    <a:t> Superkeys and Func. Dependencies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AB43841-56D2-4521-EFEE-BC825709EE9E}"/>
                    </a:ext>
                  </a:extLst>
                </p:cNvPr>
                <p:cNvSpPr txBox="1"/>
                <p:nvPr/>
              </p:nvSpPr>
              <p:spPr>
                <a:xfrm>
                  <a:off x="10078297" y="1210450"/>
                  <a:ext cx="869854" cy="516668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400" dirty="0"/>
                    <a:t>㉑</a:t>
                  </a:r>
                  <a:r>
                    <a:rPr lang="en-AU" sz="1200" dirty="0"/>
                    <a:t> Ground</a:t>
                  </a:r>
                  <a:br>
                    <a:rPr lang="en-AU" sz="1200" dirty="0"/>
                  </a:br>
                  <a:r>
                    <a:rPr lang="en-AU" sz="1200" dirty="0"/>
                    <a:t>facts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6A0898-D474-868E-214E-AA8A1CEB5919}"/>
                    </a:ext>
                  </a:extLst>
                </p:cNvPr>
                <p:cNvSpPr txBox="1"/>
                <p:nvPr/>
              </p:nvSpPr>
              <p:spPr>
                <a:xfrm>
                  <a:off x="6990790" y="2464433"/>
                  <a:ext cx="1072730" cy="613543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㉗</a:t>
                  </a:r>
                  <a:r>
                    <a:rPr lang="en-AU" sz="900" dirty="0"/>
                    <a:t> </a:t>
                  </a:r>
                  <a:br>
                    <a:rPr lang="en-AU" sz="900" dirty="0"/>
                  </a:br>
                  <a:r>
                    <a:rPr lang="en-AU" sz="1000" dirty="0"/>
                    <a:t>Normalisation &amp;</a:t>
                  </a:r>
                  <a:br>
                    <a:rPr lang="en-AU" sz="1000" dirty="0"/>
                  </a:br>
                  <a:r>
                    <a:rPr lang="en-AU" sz="1000" dirty="0"/>
                    <a:t>de-normalisation</a:t>
                  </a:r>
                  <a:endParaRPr lang="en-AU" sz="900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1872921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9BA6264-04F7-8925-6149-73B0B0E5E963}"/>
                </a:ext>
              </a:extLst>
            </p:cNvPr>
            <p:cNvGrpSpPr/>
            <p:nvPr/>
          </p:nvGrpSpPr>
          <p:grpSpPr>
            <a:xfrm>
              <a:off x="5611232" y="491660"/>
              <a:ext cx="2663031" cy="2315245"/>
              <a:chOff x="5611232" y="491660"/>
              <a:chExt cx="2663031" cy="231524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B4BE5B-45CA-567B-13E1-53C79BC907A2}"/>
                  </a:ext>
                </a:extLst>
              </p:cNvPr>
              <p:cNvSpPr txBox="1"/>
              <p:nvPr/>
            </p:nvSpPr>
            <p:spPr>
              <a:xfrm>
                <a:off x="6168945" y="491660"/>
                <a:ext cx="665671" cy="338554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600" dirty="0">
                    <a:solidFill>
                      <a:schemeClr val="bg1"/>
                    </a:solidFill>
                  </a:rPr>
                  <a:t>②</a:t>
                </a:r>
                <a:endParaRPr lang="en-AU" sz="16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492489-724C-1171-672B-B808197F81F2}"/>
                  </a:ext>
                </a:extLst>
              </p:cNvPr>
              <p:cNvSpPr txBox="1"/>
              <p:nvPr/>
            </p:nvSpPr>
            <p:spPr>
              <a:xfrm>
                <a:off x="7608592" y="1952559"/>
                <a:ext cx="665671" cy="338554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600" dirty="0">
                    <a:solidFill>
                      <a:srgbClr val="522276"/>
                    </a:solidFill>
                  </a:rPr>
                  <a:t>⑤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19C436-1DC8-141C-8950-163BE1143010}"/>
                  </a:ext>
                </a:extLst>
              </p:cNvPr>
              <p:cNvSpPr txBox="1"/>
              <p:nvPr/>
            </p:nvSpPr>
            <p:spPr>
              <a:xfrm>
                <a:off x="5611232" y="2252907"/>
                <a:ext cx="2315258" cy="553998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500" dirty="0">
                    <a:solidFill>
                      <a:srgbClr val="8FAADC"/>
                    </a:solidFill>
                  </a:rPr>
                  <a:t>⑧ Variety of </a:t>
                </a:r>
                <a:br>
                  <a:rPr lang="en-AU" sz="1500" dirty="0">
                    <a:solidFill>
                      <a:srgbClr val="8FAADC"/>
                    </a:solidFill>
                  </a:rPr>
                </a:br>
                <a:r>
                  <a:rPr lang="en-AU" sz="1500" dirty="0">
                    <a:solidFill>
                      <a:srgbClr val="8FAADC"/>
                    </a:solidFill>
                  </a:rPr>
                  <a:t>Logics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75B48B-BDAC-3B57-CEC7-71795E790584}"/>
                  </a:ext>
                </a:extLst>
              </p:cNvPr>
              <p:cNvSpPr txBox="1"/>
              <p:nvPr/>
            </p:nvSpPr>
            <p:spPr>
              <a:xfrm>
                <a:off x="6455230" y="629939"/>
                <a:ext cx="665671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㉘</a:t>
                </a:r>
                <a:endParaRPr lang="en-AU" sz="2000" dirty="0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E4294B-F9AC-5C9F-170E-1C08AF5F961D}"/>
              </a:ext>
            </a:extLst>
          </p:cNvPr>
          <p:cNvGrpSpPr/>
          <p:nvPr/>
        </p:nvGrpSpPr>
        <p:grpSpPr>
          <a:xfrm>
            <a:off x="8204543" y="2477506"/>
            <a:ext cx="1017917" cy="834948"/>
            <a:chOff x="8232251" y="2440562"/>
            <a:chExt cx="1017917" cy="834948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2BB6F345-C791-611E-88C2-09B40E46BB1D}"/>
                </a:ext>
              </a:extLst>
            </p:cNvPr>
            <p:cNvSpPr/>
            <p:nvPr/>
          </p:nvSpPr>
          <p:spPr>
            <a:xfrm>
              <a:off x="8232251" y="2626215"/>
              <a:ext cx="1017917" cy="649295"/>
            </a:xfrm>
            <a:prstGeom prst="leftArrow">
              <a:avLst/>
            </a:prstGeom>
            <a:gradFill flip="none" rotWithShape="1"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  <a:tileRect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Predicate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B7E5EE-29CE-A124-D77A-2604FC4C609E}"/>
                </a:ext>
              </a:extLst>
            </p:cNvPr>
            <p:cNvSpPr txBox="1"/>
            <p:nvPr/>
          </p:nvSpPr>
          <p:spPr>
            <a:xfrm>
              <a:off x="8726500" y="2440562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76C64F-B432-F3AE-07A5-98C202AEE7EB}"/>
              </a:ext>
            </a:extLst>
          </p:cNvPr>
          <p:cNvSpPr txBox="1"/>
          <p:nvPr/>
        </p:nvSpPr>
        <p:spPr>
          <a:xfrm>
            <a:off x="5214100" y="6119454"/>
            <a:ext cx="1589113" cy="52322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⑨ Relational Algebra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CCA2BC-BF3B-7E1E-0FFF-72897B64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69690" y="849448"/>
            <a:ext cx="4657480" cy="2598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9CB30F-A5BD-D174-2348-77F90A3F5B9D}"/>
              </a:ext>
            </a:extLst>
          </p:cNvPr>
          <p:cNvSpPr txBox="1"/>
          <p:nvPr/>
        </p:nvSpPr>
        <p:spPr>
          <a:xfrm>
            <a:off x="-17683" y="3859979"/>
            <a:ext cx="3816343" cy="1323439"/>
          </a:xfrm>
          <a:custGeom>
            <a:avLst/>
            <a:gdLst>
              <a:gd name="connsiteX0" fmla="*/ 0 w 3816343"/>
              <a:gd name="connsiteY0" fmla="*/ 0 h 1323439"/>
              <a:gd name="connsiteX1" fmla="*/ 636057 w 3816343"/>
              <a:gd name="connsiteY1" fmla="*/ 0 h 1323439"/>
              <a:gd name="connsiteX2" fmla="*/ 1157624 w 3816343"/>
              <a:gd name="connsiteY2" fmla="*/ 0 h 1323439"/>
              <a:gd name="connsiteX3" fmla="*/ 1717354 w 3816343"/>
              <a:gd name="connsiteY3" fmla="*/ 0 h 1323439"/>
              <a:gd name="connsiteX4" fmla="*/ 2391575 w 3816343"/>
              <a:gd name="connsiteY4" fmla="*/ 0 h 1323439"/>
              <a:gd name="connsiteX5" fmla="*/ 2989469 w 3816343"/>
              <a:gd name="connsiteY5" fmla="*/ 0 h 1323439"/>
              <a:gd name="connsiteX6" fmla="*/ 3816343 w 3816343"/>
              <a:gd name="connsiteY6" fmla="*/ 0 h 1323439"/>
              <a:gd name="connsiteX7" fmla="*/ 3816343 w 3816343"/>
              <a:gd name="connsiteY7" fmla="*/ 648485 h 1323439"/>
              <a:gd name="connsiteX8" fmla="*/ 3816343 w 3816343"/>
              <a:gd name="connsiteY8" fmla="*/ 1323439 h 1323439"/>
              <a:gd name="connsiteX9" fmla="*/ 3142122 w 3816343"/>
              <a:gd name="connsiteY9" fmla="*/ 1323439 h 1323439"/>
              <a:gd name="connsiteX10" fmla="*/ 2506065 w 3816343"/>
              <a:gd name="connsiteY10" fmla="*/ 1323439 h 1323439"/>
              <a:gd name="connsiteX11" fmla="*/ 1870008 w 3816343"/>
              <a:gd name="connsiteY11" fmla="*/ 1323439 h 1323439"/>
              <a:gd name="connsiteX12" fmla="*/ 1195787 w 3816343"/>
              <a:gd name="connsiteY12" fmla="*/ 1323439 h 1323439"/>
              <a:gd name="connsiteX13" fmla="*/ 0 w 3816343"/>
              <a:gd name="connsiteY13" fmla="*/ 1323439 h 1323439"/>
              <a:gd name="connsiteX14" fmla="*/ 0 w 3816343"/>
              <a:gd name="connsiteY14" fmla="*/ 674954 h 1323439"/>
              <a:gd name="connsiteX15" fmla="*/ 0 w 3816343"/>
              <a:gd name="connsiteY15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16343" h="1323439" extrusionOk="0">
                <a:moveTo>
                  <a:pt x="0" y="0"/>
                </a:moveTo>
                <a:cubicBezTo>
                  <a:pt x="238342" y="893"/>
                  <a:pt x="367162" y="-23245"/>
                  <a:pt x="636057" y="0"/>
                </a:cubicBezTo>
                <a:cubicBezTo>
                  <a:pt x="904952" y="23245"/>
                  <a:pt x="933731" y="-14338"/>
                  <a:pt x="1157624" y="0"/>
                </a:cubicBezTo>
                <a:cubicBezTo>
                  <a:pt x="1381517" y="14338"/>
                  <a:pt x="1584477" y="17714"/>
                  <a:pt x="1717354" y="0"/>
                </a:cubicBezTo>
                <a:cubicBezTo>
                  <a:pt x="1850231" y="-17714"/>
                  <a:pt x="2172062" y="-5991"/>
                  <a:pt x="2391575" y="0"/>
                </a:cubicBezTo>
                <a:cubicBezTo>
                  <a:pt x="2611088" y="5991"/>
                  <a:pt x="2723509" y="2266"/>
                  <a:pt x="2989469" y="0"/>
                </a:cubicBezTo>
                <a:cubicBezTo>
                  <a:pt x="3255429" y="-2266"/>
                  <a:pt x="3543791" y="12230"/>
                  <a:pt x="3816343" y="0"/>
                </a:cubicBezTo>
                <a:cubicBezTo>
                  <a:pt x="3789681" y="276293"/>
                  <a:pt x="3786216" y="395989"/>
                  <a:pt x="3816343" y="648485"/>
                </a:cubicBezTo>
                <a:cubicBezTo>
                  <a:pt x="3846470" y="900981"/>
                  <a:pt x="3793153" y="1048401"/>
                  <a:pt x="3816343" y="1323439"/>
                </a:cubicBezTo>
                <a:cubicBezTo>
                  <a:pt x="3572965" y="1353724"/>
                  <a:pt x="3438424" y="1313306"/>
                  <a:pt x="3142122" y="1323439"/>
                </a:cubicBezTo>
                <a:cubicBezTo>
                  <a:pt x="2845820" y="1333572"/>
                  <a:pt x="2768694" y="1303775"/>
                  <a:pt x="2506065" y="1323439"/>
                </a:cubicBezTo>
                <a:cubicBezTo>
                  <a:pt x="2243436" y="1343103"/>
                  <a:pt x="2177248" y="1317990"/>
                  <a:pt x="1870008" y="1323439"/>
                </a:cubicBezTo>
                <a:cubicBezTo>
                  <a:pt x="1562768" y="1328888"/>
                  <a:pt x="1421905" y="1293950"/>
                  <a:pt x="1195787" y="1323439"/>
                </a:cubicBezTo>
                <a:cubicBezTo>
                  <a:pt x="969669" y="1352928"/>
                  <a:pt x="492384" y="1374725"/>
                  <a:pt x="0" y="1323439"/>
                </a:cubicBezTo>
                <a:cubicBezTo>
                  <a:pt x="22533" y="1016785"/>
                  <a:pt x="-8778" y="991605"/>
                  <a:pt x="0" y="674954"/>
                </a:cubicBezTo>
                <a:cubicBezTo>
                  <a:pt x="8778" y="358303"/>
                  <a:pt x="-12798" y="20581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950046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/>
              <a:t>⓪ The programmer’s experience  </a:t>
            </a:r>
          </a:p>
          <a:p>
            <a:r>
              <a:rPr lang="en-AU" sz="2000" dirty="0"/>
              <a:t>⑫ Working Software </a:t>
            </a:r>
          </a:p>
          <a:p>
            <a:r>
              <a:rPr lang="en-AU" sz="2000" dirty="0"/>
              <a:t>⑬ Rules as Code</a:t>
            </a:r>
          </a:p>
          <a:p>
            <a:r>
              <a:rPr lang="en-AU" sz="2000" dirty="0"/>
              <a:t>⑰ Case Studies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A52CD0-BF22-EDBA-6255-69559432BCA0}"/>
              </a:ext>
            </a:extLst>
          </p:cNvPr>
          <p:cNvGrpSpPr/>
          <p:nvPr/>
        </p:nvGrpSpPr>
        <p:grpSpPr>
          <a:xfrm>
            <a:off x="9330373" y="2290218"/>
            <a:ext cx="1017917" cy="828540"/>
            <a:chOff x="9358081" y="2253274"/>
            <a:chExt cx="1017917" cy="828540"/>
          </a:xfrm>
        </p:grpSpPr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78ACCB1D-9980-0982-BBBD-943BF2B7EDC1}"/>
                </a:ext>
              </a:extLst>
            </p:cNvPr>
            <p:cNvSpPr/>
            <p:nvPr/>
          </p:nvSpPr>
          <p:spPr>
            <a:xfrm>
              <a:off x="9358081" y="2432519"/>
              <a:ext cx="1017917" cy="649295"/>
            </a:xfrm>
            <a:prstGeom prst="leftArrow">
              <a:avLst/>
            </a:prstGeom>
            <a:gradFill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Join ⋈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8545D-2AF8-5C62-DC95-8AAE0E6325A2}"/>
                </a:ext>
              </a:extLst>
            </p:cNvPr>
            <p:cNvSpPr txBox="1"/>
            <p:nvPr/>
          </p:nvSpPr>
          <p:spPr>
            <a:xfrm>
              <a:off x="9867039" y="2253274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⑳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25D631-A826-A13E-F1C8-8D0CA35AE2FA}"/>
              </a:ext>
            </a:extLst>
          </p:cNvPr>
          <p:cNvGrpSpPr/>
          <p:nvPr/>
        </p:nvGrpSpPr>
        <p:grpSpPr>
          <a:xfrm>
            <a:off x="3570934" y="3217290"/>
            <a:ext cx="3023747" cy="776745"/>
            <a:chOff x="1700590" y="3465682"/>
            <a:chExt cx="4969512" cy="4484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EEF5EF-8232-0A2E-5139-A674FC0DF491}"/>
                </a:ext>
              </a:extLst>
            </p:cNvPr>
            <p:cNvSpPr txBox="1"/>
            <p:nvPr/>
          </p:nvSpPr>
          <p:spPr>
            <a:xfrm>
              <a:off x="1700590" y="3465682"/>
              <a:ext cx="4438700" cy="400110"/>
            </a:xfrm>
            <a:custGeom>
              <a:avLst/>
              <a:gdLst>
                <a:gd name="connsiteX0" fmla="*/ 0 w 4438700"/>
                <a:gd name="connsiteY0" fmla="*/ 0 h 400110"/>
                <a:gd name="connsiteX1" fmla="*/ 634100 w 4438700"/>
                <a:gd name="connsiteY1" fmla="*/ 0 h 400110"/>
                <a:gd name="connsiteX2" fmla="*/ 1223813 w 4438700"/>
                <a:gd name="connsiteY2" fmla="*/ 0 h 400110"/>
                <a:gd name="connsiteX3" fmla="*/ 1946687 w 4438700"/>
                <a:gd name="connsiteY3" fmla="*/ 0 h 400110"/>
                <a:gd name="connsiteX4" fmla="*/ 2447626 w 4438700"/>
                <a:gd name="connsiteY4" fmla="*/ 0 h 400110"/>
                <a:gd name="connsiteX5" fmla="*/ 3170500 w 4438700"/>
                <a:gd name="connsiteY5" fmla="*/ 0 h 400110"/>
                <a:gd name="connsiteX6" fmla="*/ 3893374 w 4438700"/>
                <a:gd name="connsiteY6" fmla="*/ 0 h 400110"/>
                <a:gd name="connsiteX7" fmla="*/ 4438700 w 4438700"/>
                <a:gd name="connsiteY7" fmla="*/ 0 h 400110"/>
                <a:gd name="connsiteX8" fmla="*/ 4438700 w 4438700"/>
                <a:gd name="connsiteY8" fmla="*/ 400110 h 400110"/>
                <a:gd name="connsiteX9" fmla="*/ 3804600 w 4438700"/>
                <a:gd name="connsiteY9" fmla="*/ 400110 h 400110"/>
                <a:gd name="connsiteX10" fmla="*/ 3126113 w 4438700"/>
                <a:gd name="connsiteY10" fmla="*/ 400110 h 400110"/>
                <a:gd name="connsiteX11" fmla="*/ 2403239 w 4438700"/>
                <a:gd name="connsiteY11" fmla="*/ 400110 h 400110"/>
                <a:gd name="connsiteX12" fmla="*/ 1902300 w 4438700"/>
                <a:gd name="connsiteY12" fmla="*/ 400110 h 400110"/>
                <a:gd name="connsiteX13" fmla="*/ 1356974 w 4438700"/>
                <a:gd name="connsiteY13" fmla="*/ 400110 h 400110"/>
                <a:gd name="connsiteX14" fmla="*/ 678487 w 4438700"/>
                <a:gd name="connsiteY14" fmla="*/ 400110 h 400110"/>
                <a:gd name="connsiteX15" fmla="*/ 0 w 4438700"/>
                <a:gd name="connsiteY15" fmla="*/ 400110 h 400110"/>
                <a:gd name="connsiteX16" fmla="*/ 0 w 4438700"/>
                <a:gd name="connsiteY16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8700" h="400110" extrusionOk="0">
                  <a:moveTo>
                    <a:pt x="0" y="0"/>
                  </a:moveTo>
                  <a:cubicBezTo>
                    <a:pt x="310635" y="1286"/>
                    <a:pt x="400506" y="28459"/>
                    <a:pt x="634100" y="0"/>
                  </a:cubicBezTo>
                  <a:cubicBezTo>
                    <a:pt x="867694" y="-28459"/>
                    <a:pt x="1093540" y="-25451"/>
                    <a:pt x="1223813" y="0"/>
                  </a:cubicBezTo>
                  <a:cubicBezTo>
                    <a:pt x="1354086" y="25451"/>
                    <a:pt x="1755683" y="-19371"/>
                    <a:pt x="1946687" y="0"/>
                  </a:cubicBezTo>
                  <a:cubicBezTo>
                    <a:pt x="2137691" y="19371"/>
                    <a:pt x="2236963" y="9293"/>
                    <a:pt x="2447626" y="0"/>
                  </a:cubicBezTo>
                  <a:cubicBezTo>
                    <a:pt x="2658289" y="-9293"/>
                    <a:pt x="2979107" y="23950"/>
                    <a:pt x="3170500" y="0"/>
                  </a:cubicBezTo>
                  <a:cubicBezTo>
                    <a:pt x="3361893" y="-23950"/>
                    <a:pt x="3633597" y="8612"/>
                    <a:pt x="3893374" y="0"/>
                  </a:cubicBezTo>
                  <a:cubicBezTo>
                    <a:pt x="4153151" y="-8612"/>
                    <a:pt x="4173159" y="-9603"/>
                    <a:pt x="4438700" y="0"/>
                  </a:cubicBezTo>
                  <a:cubicBezTo>
                    <a:pt x="4423889" y="125618"/>
                    <a:pt x="4447765" y="226275"/>
                    <a:pt x="4438700" y="400110"/>
                  </a:cubicBezTo>
                  <a:cubicBezTo>
                    <a:pt x="4177964" y="424244"/>
                    <a:pt x="4090463" y="422947"/>
                    <a:pt x="3804600" y="400110"/>
                  </a:cubicBezTo>
                  <a:cubicBezTo>
                    <a:pt x="3518737" y="377273"/>
                    <a:pt x="3333141" y="429814"/>
                    <a:pt x="3126113" y="400110"/>
                  </a:cubicBezTo>
                  <a:cubicBezTo>
                    <a:pt x="2919085" y="370406"/>
                    <a:pt x="2559276" y="407966"/>
                    <a:pt x="2403239" y="400110"/>
                  </a:cubicBezTo>
                  <a:cubicBezTo>
                    <a:pt x="2247202" y="392254"/>
                    <a:pt x="2076174" y="396539"/>
                    <a:pt x="1902300" y="400110"/>
                  </a:cubicBezTo>
                  <a:cubicBezTo>
                    <a:pt x="1728426" y="403681"/>
                    <a:pt x="1628601" y="380942"/>
                    <a:pt x="1356974" y="400110"/>
                  </a:cubicBezTo>
                  <a:cubicBezTo>
                    <a:pt x="1085347" y="419278"/>
                    <a:pt x="846596" y="366461"/>
                    <a:pt x="678487" y="400110"/>
                  </a:cubicBezTo>
                  <a:cubicBezTo>
                    <a:pt x="510378" y="433759"/>
                    <a:pt x="156186" y="404942"/>
                    <a:pt x="0" y="400110"/>
                  </a:cubicBezTo>
                  <a:cubicBezTo>
                    <a:pt x="-18205" y="301049"/>
                    <a:pt x="-12936" y="14433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2497698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2000" dirty="0"/>
                <a:t>㉒</a:t>
              </a:r>
              <a:r>
                <a:rPr lang="en-AU" dirty="0"/>
                <a:t> Separation of Concerns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B3E788-60CF-A299-B073-709DE149D14D}"/>
                </a:ext>
              </a:extLst>
            </p:cNvPr>
            <p:cNvSpPr txBox="1"/>
            <p:nvPr/>
          </p:nvSpPr>
          <p:spPr>
            <a:xfrm>
              <a:off x="2231402" y="3637131"/>
              <a:ext cx="4438700" cy="276999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(Design principle)</a:t>
              </a:r>
              <a:endParaRPr lang="en-AU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71BAF9-CCEF-2753-C171-B64E033DEF94}"/>
              </a:ext>
            </a:extLst>
          </p:cNvPr>
          <p:cNvGrpSpPr/>
          <p:nvPr/>
        </p:nvGrpSpPr>
        <p:grpSpPr>
          <a:xfrm>
            <a:off x="6096000" y="2897426"/>
            <a:ext cx="2700769" cy="615553"/>
            <a:chOff x="5490442" y="2948887"/>
            <a:chExt cx="3186786" cy="6155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47323-93ED-C65E-C2FB-6C1DB85626C3}"/>
                </a:ext>
              </a:extLst>
            </p:cNvPr>
            <p:cNvSpPr txBox="1"/>
            <p:nvPr/>
          </p:nvSpPr>
          <p:spPr>
            <a:xfrm>
              <a:off x="5490442" y="2948887"/>
              <a:ext cx="2784839" cy="615553"/>
            </a:xfrm>
            <a:custGeom>
              <a:avLst/>
              <a:gdLst>
                <a:gd name="connsiteX0" fmla="*/ 0 w 2784839"/>
                <a:gd name="connsiteY0" fmla="*/ 0 h 615553"/>
                <a:gd name="connsiteX1" fmla="*/ 668361 w 2784839"/>
                <a:gd name="connsiteY1" fmla="*/ 0 h 615553"/>
                <a:gd name="connsiteX2" fmla="*/ 1281026 w 2784839"/>
                <a:gd name="connsiteY2" fmla="*/ 0 h 615553"/>
                <a:gd name="connsiteX3" fmla="*/ 2032932 w 2784839"/>
                <a:gd name="connsiteY3" fmla="*/ 0 h 615553"/>
                <a:gd name="connsiteX4" fmla="*/ 2784839 w 2784839"/>
                <a:gd name="connsiteY4" fmla="*/ 0 h 615553"/>
                <a:gd name="connsiteX5" fmla="*/ 2784839 w 2784839"/>
                <a:gd name="connsiteY5" fmla="*/ 615553 h 615553"/>
                <a:gd name="connsiteX6" fmla="*/ 2144326 w 2784839"/>
                <a:gd name="connsiteY6" fmla="*/ 615553 h 615553"/>
                <a:gd name="connsiteX7" fmla="*/ 1503813 w 2784839"/>
                <a:gd name="connsiteY7" fmla="*/ 615553 h 615553"/>
                <a:gd name="connsiteX8" fmla="*/ 751907 w 2784839"/>
                <a:gd name="connsiteY8" fmla="*/ 615553 h 615553"/>
                <a:gd name="connsiteX9" fmla="*/ 0 w 2784839"/>
                <a:gd name="connsiteY9" fmla="*/ 615553 h 615553"/>
                <a:gd name="connsiteX10" fmla="*/ 0 w 2784839"/>
                <a:gd name="connsiteY10" fmla="*/ 0 h 6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4839" h="615553" extrusionOk="0">
                  <a:moveTo>
                    <a:pt x="0" y="0"/>
                  </a:moveTo>
                  <a:cubicBezTo>
                    <a:pt x="313453" y="20220"/>
                    <a:pt x="369632" y="12863"/>
                    <a:pt x="668361" y="0"/>
                  </a:cubicBezTo>
                  <a:cubicBezTo>
                    <a:pt x="967090" y="-12863"/>
                    <a:pt x="1136330" y="-19479"/>
                    <a:pt x="1281026" y="0"/>
                  </a:cubicBezTo>
                  <a:cubicBezTo>
                    <a:pt x="1425723" y="19479"/>
                    <a:pt x="1860931" y="-7955"/>
                    <a:pt x="2032932" y="0"/>
                  </a:cubicBezTo>
                  <a:cubicBezTo>
                    <a:pt x="2204933" y="7955"/>
                    <a:pt x="2544678" y="-24862"/>
                    <a:pt x="2784839" y="0"/>
                  </a:cubicBezTo>
                  <a:cubicBezTo>
                    <a:pt x="2800510" y="292674"/>
                    <a:pt x="2788894" y="376191"/>
                    <a:pt x="2784839" y="615553"/>
                  </a:cubicBezTo>
                  <a:cubicBezTo>
                    <a:pt x="2590183" y="646073"/>
                    <a:pt x="2380586" y="614650"/>
                    <a:pt x="2144326" y="615553"/>
                  </a:cubicBezTo>
                  <a:cubicBezTo>
                    <a:pt x="1908066" y="616456"/>
                    <a:pt x="1823889" y="586111"/>
                    <a:pt x="1503813" y="615553"/>
                  </a:cubicBezTo>
                  <a:cubicBezTo>
                    <a:pt x="1183737" y="644995"/>
                    <a:pt x="924794" y="593983"/>
                    <a:pt x="751907" y="615553"/>
                  </a:cubicBezTo>
                  <a:cubicBezTo>
                    <a:pt x="579020" y="637123"/>
                    <a:pt x="340060" y="652411"/>
                    <a:pt x="0" y="615553"/>
                  </a:cubicBezTo>
                  <a:cubicBezTo>
                    <a:pt x="679" y="350735"/>
                    <a:pt x="-11706" y="256557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1700" dirty="0"/>
                <a:t>⑭ Relational Model</a:t>
              </a:r>
              <a:br>
                <a:rPr lang="en-AU" sz="1700" dirty="0"/>
              </a:br>
              <a:endParaRPr lang="en-AU" sz="17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426B63-3B6A-7931-87B6-8F23FE7CA88D}"/>
                </a:ext>
              </a:extLst>
            </p:cNvPr>
            <p:cNvSpPr txBox="1"/>
            <p:nvPr/>
          </p:nvSpPr>
          <p:spPr>
            <a:xfrm>
              <a:off x="5785269" y="3146147"/>
              <a:ext cx="2891959" cy="307777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㉓</a:t>
              </a: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Relations defined in 3 ways</a:t>
              </a:r>
              <a:endParaRPr lang="en-AU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9FEB22D-9985-3611-EB85-C9E31B232160}"/>
              </a:ext>
            </a:extLst>
          </p:cNvPr>
          <p:cNvSpPr txBox="1"/>
          <p:nvPr/>
        </p:nvSpPr>
        <p:spPr>
          <a:xfrm>
            <a:off x="10705271" y="1476739"/>
            <a:ext cx="1666776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non-extensionally-defined 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non-derived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46FB6F-26AA-6D09-76C9-C5A862E241BC}"/>
              </a:ext>
            </a:extLst>
          </p:cNvPr>
          <p:cNvGrpSpPr/>
          <p:nvPr/>
        </p:nvGrpSpPr>
        <p:grpSpPr>
          <a:xfrm>
            <a:off x="4894215" y="2057468"/>
            <a:ext cx="1186836" cy="899485"/>
            <a:chOff x="5573846" y="2726384"/>
            <a:chExt cx="1186836" cy="899485"/>
          </a:xfrm>
        </p:grpSpPr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C75B1F96-7F32-DE19-1C2A-E42097ECD316}"/>
                </a:ext>
              </a:extLst>
            </p:cNvPr>
            <p:cNvSpPr/>
            <p:nvPr/>
          </p:nvSpPr>
          <p:spPr>
            <a:xfrm>
              <a:off x="5573846" y="2968169"/>
              <a:ext cx="1186836" cy="657700"/>
            </a:xfrm>
            <a:prstGeom prst="leftRightArrow">
              <a:avLst/>
            </a:prstGeom>
            <a:gradFill flip="none" rotWithShape="1">
              <a:gsLst>
                <a:gs pos="0">
                  <a:srgbClr val="B3C8ED">
                    <a:lumMod val="100000"/>
                  </a:srgbClr>
                </a:gs>
                <a:gs pos="100000">
                  <a:srgbClr val="D8C4E8"/>
                </a:gs>
              </a:gsLst>
              <a:lin ang="0" scaled="1"/>
              <a:tileRect/>
            </a:gradFill>
            <a:ln>
              <a:solidFill>
                <a:srgbClr val="233D6A"/>
              </a:solidFill>
            </a:ln>
            <a:scene3d>
              <a:camera prst="isometricOffAxis1Right"/>
              <a:lightRig rig="threePt" dir="t"/>
            </a:scene3d>
            <a:sp3d extrusionH="165100">
              <a:extrusionClr>
                <a:srgbClr val="522276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LATERAL join ⋈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C04B0F-2E69-1494-DBA0-42D62EC0729A}"/>
                </a:ext>
              </a:extLst>
            </p:cNvPr>
            <p:cNvSpPr txBox="1"/>
            <p:nvPr/>
          </p:nvSpPr>
          <p:spPr>
            <a:xfrm>
              <a:off x="5904558" y="2726384"/>
              <a:ext cx="378311" cy="369332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en-AU" dirty="0"/>
                <a:t>⑪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614BD9C-9359-5766-3AB8-270792FD0916}"/>
              </a:ext>
            </a:extLst>
          </p:cNvPr>
          <p:cNvSpPr txBox="1"/>
          <p:nvPr/>
        </p:nvSpPr>
        <p:spPr>
          <a:xfrm>
            <a:off x="10963311" y="6582858"/>
            <a:ext cx="7857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David Pratten 2023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05290D-DBE6-9DE5-D62E-E8B80BE48BD8}"/>
              </a:ext>
            </a:extLst>
          </p:cNvPr>
          <p:cNvGrpSpPr/>
          <p:nvPr/>
        </p:nvGrpSpPr>
        <p:grpSpPr>
          <a:xfrm>
            <a:off x="10249770" y="2175586"/>
            <a:ext cx="1108941" cy="828540"/>
            <a:chOff x="10277478" y="2138642"/>
            <a:chExt cx="1108941" cy="828540"/>
          </a:xfrm>
        </p:grpSpPr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10DC35E1-8A20-E1E8-7F86-3776E346707F}"/>
                </a:ext>
              </a:extLst>
            </p:cNvPr>
            <p:cNvSpPr/>
            <p:nvPr/>
          </p:nvSpPr>
          <p:spPr>
            <a:xfrm>
              <a:off x="10277478" y="2317887"/>
              <a:ext cx="1108941" cy="649295"/>
            </a:xfrm>
            <a:prstGeom prst="leftArrow">
              <a:avLst/>
            </a:prstGeom>
            <a:gradFill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Aggregation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BCEBF7-8601-8C77-153C-401A525381FB}"/>
                </a:ext>
              </a:extLst>
            </p:cNvPr>
            <p:cNvSpPr txBox="1"/>
            <p:nvPr/>
          </p:nvSpPr>
          <p:spPr>
            <a:xfrm>
              <a:off x="10786436" y="2138642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㉔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E854AFB-555E-DC80-9607-26F25898BDD3}"/>
              </a:ext>
            </a:extLst>
          </p:cNvPr>
          <p:cNvSpPr txBox="1"/>
          <p:nvPr/>
        </p:nvSpPr>
        <p:spPr>
          <a:xfrm>
            <a:off x="11581415" y="3244334"/>
            <a:ext cx="790632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 </a:t>
            </a:r>
            <a:r>
              <a:rPr lang="en-AU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2936F-9298-75F1-8699-96FA10B62CB5}"/>
              </a:ext>
            </a:extLst>
          </p:cNvPr>
          <p:cNvSpPr txBox="1"/>
          <p:nvPr/>
        </p:nvSpPr>
        <p:spPr>
          <a:xfrm>
            <a:off x="4695062" y="726628"/>
            <a:ext cx="1382881" cy="1149921"/>
          </a:xfrm>
          <a:custGeom>
            <a:avLst/>
            <a:gdLst>
              <a:gd name="connsiteX0" fmla="*/ 0 w 1382881"/>
              <a:gd name="connsiteY0" fmla="*/ 0 h 1149921"/>
              <a:gd name="connsiteX1" fmla="*/ 691441 w 1382881"/>
              <a:gd name="connsiteY1" fmla="*/ 0 h 1149921"/>
              <a:gd name="connsiteX2" fmla="*/ 1382881 w 1382881"/>
              <a:gd name="connsiteY2" fmla="*/ 0 h 1149921"/>
              <a:gd name="connsiteX3" fmla="*/ 1382881 w 1382881"/>
              <a:gd name="connsiteY3" fmla="*/ 597959 h 1149921"/>
              <a:gd name="connsiteX4" fmla="*/ 1382881 w 1382881"/>
              <a:gd name="connsiteY4" fmla="*/ 1149921 h 1149921"/>
              <a:gd name="connsiteX5" fmla="*/ 677612 w 1382881"/>
              <a:gd name="connsiteY5" fmla="*/ 1149921 h 1149921"/>
              <a:gd name="connsiteX6" fmla="*/ 0 w 1382881"/>
              <a:gd name="connsiteY6" fmla="*/ 1149921 h 1149921"/>
              <a:gd name="connsiteX7" fmla="*/ 0 w 1382881"/>
              <a:gd name="connsiteY7" fmla="*/ 609458 h 1149921"/>
              <a:gd name="connsiteX8" fmla="*/ 0 w 1382881"/>
              <a:gd name="connsiteY8" fmla="*/ 0 h 114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881" h="1149921" extrusionOk="0">
                <a:moveTo>
                  <a:pt x="0" y="0"/>
                </a:moveTo>
                <a:cubicBezTo>
                  <a:pt x="140423" y="14368"/>
                  <a:pt x="518012" y="-27445"/>
                  <a:pt x="691441" y="0"/>
                </a:cubicBezTo>
                <a:cubicBezTo>
                  <a:pt x="864870" y="27445"/>
                  <a:pt x="1229255" y="-12517"/>
                  <a:pt x="1382881" y="0"/>
                </a:cubicBezTo>
                <a:cubicBezTo>
                  <a:pt x="1408237" y="199500"/>
                  <a:pt x="1409944" y="359984"/>
                  <a:pt x="1382881" y="597959"/>
                </a:cubicBezTo>
                <a:cubicBezTo>
                  <a:pt x="1355818" y="835934"/>
                  <a:pt x="1407110" y="901504"/>
                  <a:pt x="1382881" y="1149921"/>
                </a:cubicBezTo>
                <a:cubicBezTo>
                  <a:pt x="1233564" y="1162383"/>
                  <a:pt x="1006232" y="1177048"/>
                  <a:pt x="677612" y="1149921"/>
                </a:cubicBezTo>
                <a:cubicBezTo>
                  <a:pt x="348992" y="1122794"/>
                  <a:pt x="207713" y="1173520"/>
                  <a:pt x="0" y="1149921"/>
                </a:cubicBezTo>
                <a:cubicBezTo>
                  <a:pt x="-25560" y="1028663"/>
                  <a:pt x="25320" y="859816"/>
                  <a:pt x="0" y="609458"/>
                </a:cubicBezTo>
                <a:cubicBezTo>
                  <a:pt x="-25320" y="359100"/>
                  <a:pt x="25124" y="23997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249769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 lIns="36000" tIns="36000" rIns="36000" bIns="36000">
            <a:spAutoFit/>
          </a:bodyPr>
          <a:lstStyle/>
          <a:p>
            <a:r>
              <a:rPr lang="en-AU" dirty="0"/>
              <a:t>㉕</a:t>
            </a:r>
            <a:r>
              <a:rPr lang="en-AU" sz="1600" dirty="0"/>
              <a:t> </a:t>
            </a:r>
            <a:r>
              <a:rPr lang="en-AU" sz="1500" dirty="0"/>
              <a:t>Logic &amp; </a:t>
            </a:r>
            <a:br>
              <a:rPr lang="en-AU" sz="1500" dirty="0"/>
            </a:br>
            <a:r>
              <a:rPr lang="en-AU" sz="1500" dirty="0"/>
              <a:t>          Databases</a:t>
            </a:r>
          </a:p>
          <a:p>
            <a:r>
              <a:rPr lang="en-AU" dirty="0"/>
              <a:t>㉛</a:t>
            </a:r>
            <a:r>
              <a:rPr lang="en-AU" sz="1600" dirty="0"/>
              <a:t>  </a:t>
            </a:r>
            <a:r>
              <a:rPr lang="en-AU" sz="1500" dirty="0"/>
              <a:t>Deductive …</a:t>
            </a:r>
          </a:p>
          <a:p>
            <a:r>
              <a:rPr lang="en-AU" dirty="0"/>
              <a:t>㉜</a:t>
            </a:r>
            <a:r>
              <a:rPr lang="en-AU" sz="1600" dirty="0"/>
              <a:t>  </a:t>
            </a:r>
            <a:r>
              <a:rPr lang="en-AU" sz="1500" dirty="0"/>
              <a:t>Constraint 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54A89-A16B-CB42-8677-14093A102DC1}"/>
              </a:ext>
            </a:extLst>
          </p:cNvPr>
          <p:cNvSpPr txBox="1"/>
          <p:nvPr/>
        </p:nvSpPr>
        <p:spPr>
          <a:xfrm>
            <a:off x="94719" y="5096526"/>
            <a:ext cx="5647700" cy="138499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relation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 is a </a:t>
            </a:r>
            <a:r>
              <a:rPr lang="en-AU" sz="14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400" kern="100" baseline="-250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b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for some predicate p and attributes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,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, …,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.</a:t>
            </a:r>
            <a:br>
              <a:rPr lang="en-AU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endParaRPr lang="en-AU" kern="100" baseline="-25000" dirty="0">
              <a:ln cmpd="dbl">
                <a:solidFill>
                  <a:schemeClr val="accent1"/>
                </a:solidFill>
              </a:ln>
              <a:solidFill>
                <a:srgbClr val="202124"/>
              </a:solidFill>
              <a:ea typeface="Calibri" panose="020F0502020204030204" pitchFamily="34" charset="0"/>
              <a:cs typeface="Dreaming Outloud Script Pro" panose="030505020403040507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An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extensionally-defined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captures the relation as a list of tuples.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An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intensionally-defined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directly computes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 </a:t>
            </a:r>
            <a:r>
              <a:rPr lang="en-AU" sz="12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200" kern="100" baseline="-250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b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     in the context of a relational query. </a:t>
            </a:r>
            <a:endParaRPr lang="en-AU" sz="1050" dirty="0">
              <a:ln cmpd="dbl">
                <a:solidFill>
                  <a:schemeClr val="accent1"/>
                </a:solidFill>
              </a:ln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derived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is the result of a relational query over one, or more, relations of any type.</a:t>
            </a:r>
          </a:p>
        </p:txBody>
      </p:sp>
    </p:spTree>
    <p:extLst>
      <p:ext uri="{BB962C8B-B14F-4D97-AF65-F5344CB8AC3E}">
        <p14:creationId xmlns:p14="http://schemas.microsoft.com/office/powerpoint/2010/main" val="36850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8D58-0F8F-5206-7660-2DA79067F2C0}"/>
              </a:ext>
            </a:extLst>
          </p:cNvPr>
          <p:cNvGrpSpPr/>
          <p:nvPr/>
        </p:nvGrpSpPr>
        <p:grpSpPr>
          <a:xfrm>
            <a:off x="1046971" y="680878"/>
            <a:ext cx="7096756" cy="3109887"/>
            <a:chOff x="1097508" y="671359"/>
            <a:chExt cx="8277053" cy="34741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0CE737-8A5C-AF78-5F0A-42A4130CF597}"/>
                </a:ext>
              </a:extLst>
            </p:cNvPr>
            <p:cNvGrpSpPr/>
            <p:nvPr/>
          </p:nvGrpSpPr>
          <p:grpSpPr>
            <a:xfrm>
              <a:off x="1097508" y="671359"/>
              <a:ext cx="8277053" cy="2747511"/>
              <a:chOff x="1296308" y="384840"/>
              <a:chExt cx="4925841" cy="27475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710AE9-95EA-68DA-50EB-2746CEA2D507}"/>
                  </a:ext>
                </a:extLst>
              </p:cNvPr>
              <p:cNvSpPr/>
              <p:nvPr/>
            </p:nvSpPr>
            <p:spPr>
              <a:xfrm>
                <a:off x="1296308" y="1272706"/>
                <a:ext cx="4275094" cy="1859645"/>
              </a:xfrm>
              <a:prstGeom prst="rect">
                <a:avLst/>
              </a:prstGeom>
              <a:solidFill>
                <a:srgbClr val="4472C4">
                  <a:alpha val="43137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AC0B48-A6F8-855F-DC61-F9D2AEE29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5705" y="1532518"/>
                <a:ext cx="2015528" cy="852600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DE61CC-55B2-636A-3C6D-B98EA8B560B2}"/>
                  </a:ext>
                </a:extLst>
              </p:cNvPr>
              <p:cNvSpPr txBox="1"/>
              <p:nvPr/>
            </p:nvSpPr>
            <p:spPr>
              <a:xfrm>
                <a:off x="2213993" y="2365405"/>
                <a:ext cx="2790251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Extensionally Defined Relations</a:t>
                </a:r>
                <a:br>
                  <a:rPr lang="en-AU" sz="1600" dirty="0"/>
                </a:br>
                <a:r>
                  <a:rPr lang="en-AU" sz="1600" dirty="0"/>
                  <a:t>(Data)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F6BBF9-C148-0DC1-4FE9-AB515004A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9489" y="1269855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0AE2780-87D0-C164-4973-CCAFD20FF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0966" y="1786407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22BD1-0616-732B-4C9D-19EE8D8C7C4F}"/>
                  </a:ext>
                </a:extLst>
              </p:cNvPr>
              <p:cNvSpPr txBox="1"/>
              <p:nvPr/>
            </p:nvSpPr>
            <p:spPr>
              <a:xfrm>
                <a:off x="1955622" y="384840"/>
                <a:ext cx="4266527" cy="646332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Hardware, scale, cloud, multi-vendors, indexing, storage,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replication, transactions, concurrency, recovery, distributed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systems, materialisation, backup, 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4879945" y="1698339"/>
              <a:ext cx="4013037" cy="2367634"/>
              <a:chOff x="5252226" y="838252"/>
              <a:chExt cx="4013037" cy="230832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892437" y="935990"/>
                <a:ext cx="3372826" cy="1825385"/>
                <a:chOff x="6852036" y="1207000"/>
                <a:chExt cx="3372826" cy="182538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52036" y="1207000"/>
                  <a:ext cx="3355265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7294530" y="1690787"/>
                  <a:ext cx="2930332" cy="703959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dirty="0">
                      <a:solidFill>
                        <a:srgbClr val="7030A0"/>
                      </a:solidFill>
                    </a:rPr>
                    <a:t>Logic, Search, Termination,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Negation, Stratification, 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Type Theory, Multiple Semantics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230832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1765374" y="1773119"/>
              <a:ext cx="4130161" cy="2372438"/>
              <a:chOff x="5368706" y="3082546"/>
              <a:chExt cx="5172361" cy="318135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368706" y="3082546"/>
                <a:ext cx="4432048" cy="6915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Relational Algebra, SQL, Datalog,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6" cy="495262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Derived Relations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BC99-394E-CE73-1DB2-5428101F6490}"/>
              </a:ext>
            </a:extLst>
          </p:cNvPr>
          <p:cNvSpPr txBox="1"/>
          <p:nvPr/>
        </p:nvSpPr>
        <p:spPr>
          <a:xfrm>
            <a:off x="7206183" y="747447"/>
            <a:ext cx="460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㉑ *</a:t>
            </a:r>
            <a:r>
              <a:rPr lang="en-AU" sz="3200" dirty="0"/>
              <a:t>Deductive Database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A95565-47A1-73A3-9567-5A22B2DAC313}"/>
              </a:ext>
            </a:extLst>
          </p:cNvPr>
          <p:cNvGrpSpPr/>
          <p:nvPr/>
        </p:nvGrpSpPr>
        <p:grpSpPr>
          <a:xfrm>
            <a:off x="5027323" y="3308319"/>
            <a:ext cx="6719957" cy="2399176"/>
            <a:chOff x="1296308" y="452121"/>
            <a:chExt cx="4664306" cy="268023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5729DD-AA31-6440-C96E-D93F2EA3EB34}"/>
                </a:ext>
              </a:extLst>
            </p:cNvPr>
            <p:cNvSpPr/>
            <p:nvPr/>
          </p:nvSpPr>
          <p:spPr>
            <a:xfrm>
              <a:off x="1296308" y="1272706"/>
              <a:ext cx="4275094" cy="185964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06EA52-4A39-6DE0-F78B-2095CB8D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209071-7098-BC59-A1C8-9745C835978D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C329854-E4F4-DD80-C77F-BF10B00F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821C84A-F93D-9749-247D-28C8F6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DC2395-A635-22AA-F592-A41D298FE0C7}"/>
                </a:ext>
              </a:extLst>
            </p:cNvPr>
            <p:cNvSpPr txBox="1"/>
            <p:nvPr/>
          </p:nvSpPr>
          <p:spPr>
            <a:xfrm>
              <a:off x="1694087" y="452121"/>
              <a:ext cx="4266527" cy="82519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076E31-76E4-CDB6-6CF7-2CB8C58AA001}"/>
              </a:ext>
            </a:extLst>
          </p:cNvPr>
          <p:cNvGrpSpPr/>
          <p:nvPr/>
        </p:nvGrpSpPr>
        <p:grpSpPr>
          <a:xfrm>
            <a:off x="5827053" y="4544381"/>
            <a:ext cx="6159212" cy="1675955"/>
            <a:chOff x="6865752" y="1207000"/>
            <a:chExt cx="3355265" cy="1825385"/>
          </a:xfrm>
          <a:solidFill>
            <a:srgbClr val="CDAB9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BEF23A-9BD5-BB9F-E59F-AB33ADBF14EE}"/>
                </a:ext>
              </a:extLst>
            </p:cNvPr>
            <p:cNvSpPr/>
            <p:nvPr/>
          </p:nvSpPr>
          <p:spPr>
            <a:xfrm>
              <a:off x="6865752" y="1207000"/>
              <a:ext cx="3355265" cy="182538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1Right"/>
              <a:lightRig rig="threePt" dir="t"/>
            </a:scene3d>
            <a:sp3d extrusionH="1803400">
              <a:extrusionClr>
                <a:schemeClr val="accent2">
                  <a:lumMod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D6A583-EE57-EEE3-0B8C-EEDD7F0FB098}"/>
                </a:ext>
              </a:extLst>
            </p:cNvPr>
            <p:cNvSpPr txBox="1"/>
            <p:nvPr/>
          </p:nvSpPr>
          <p:spPr>
            <a:xfrm>
              <a:off x="7150331" y="1518654"/>
              <a:ext cx="2840867" cy="1039176"/>
            </a:xfrm>
            <a:prstGeom prst="rect">
              <a:avLst/>
            </a:prstGeom>
            <a:grp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Logic, Constraints, 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Relational Queries with Fixed-Point Operators</a:t>
              </a:r>
            </a:p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Search, SMT Solvers, Numerical Methods,  Linear Programming, Symbolic Computation, Termination, Negation, Stratification, Type Theory, Multiple Semantics 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4DE752B-E0F9-2D89-B147-E2878384D13E}"/>
              </a:ext>
            </a:extLst>
          </p:cNvPr>
          <p:cNvSpPr txBox="1"/>
          <p:nvPr/>
        </p:nvSpPr>
        <p:spPr>
          <a:xfrm>
            <a:off x="955229" y="5853956"/>
            <a:ext cx="468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㉒ *</a:t>
            </a:r>
            <a:r>
              <a:rPr lang="en-AU" sz="3200" dirty="0"/>
              <a:t>Constraint Database</a:t>
            </a:r>
          </a:p>
        </p:txBody>
      </p:sp>
    </p:spTree>
    <p:extLst>
      <p:ext uri="{BB962C8B-B14F-4D97-AF65-F5344CB8AC3E}">
        <p14:creationId xmlns:p14="http://schemas.microsoft.com/office/powerpoint/2010/main" val="42921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1034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43</cp:revision>
  <dcterms:created xsi:type="dcterms:W3CDTF">2023-02-06T07:58:43Z</dcterms:created>
  <dcterms:modified xsi:type="dcterms:W3CDTF">2023-03-07T08:41:08Z</dcterms:modified>
</cp:coreProperties>
</file>