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302" r:id="rId2"/>
    <p:sldId id="501" r:id="rId3"/>
  </p:sldIdLst>
  <p:sldSz cx="9144000" cy="6858000" type="screen4x3"/>
  <p:notesSz cx="6858000" cy="9144000"/>
  <p:custShowLst>
    <p:custShow name="Fujitsu" id="0">
      <p:sldLst>
        <p:sld r:id="rId2"/>
      </p:sldLst>
    </p:custShow>
  </p:custShow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9927"/>
    <a:srgbClr val="FFB04D"/>
    <a:srgbClr val="3FDF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0" autoAdjust="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76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handoutMaster" Target="handoutMasters/handout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EF895-B55E-5046-B67C-DF72D59F85F6}" type="datetimeFigureOut">
              <a:rPr lang="en-US" smtClean="0"/>
              <a:pPr/>
              <a:t>2016-07-13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11BA9-FF9E-3E4F-BD38-D18350699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4566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808FED-5644-A846-8AEA-252F767B8EC6}" type="datetimeFigureOut">
              <a:rPr lang="en-US" smtClean="0"/>
              <a:pPr/>
              <a:t>2016-07-13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F2A827-E11F-5D45-96FA-F362D1F033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4951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3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02756" indent="-270291" eaLnBrk="0" hangingPunct="0">
              <a:defRPr sz="23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81164" indent="-216233" eaLnBrk="0" hangingPunct="0">
              <a:defRPr sz="23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13629" indent="-216233" eaLnBrk="0" hangingPunct="0">
              <a:defRPr sz="23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46095" indent="-216233" eaLnBrk="0" hangingPunct="0">
              <a:defRPr sz="23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30A18FE-90F4-3049-97F5-E937325A33B3}" type="slidenum">
              <a:rPr lang="en-US" sz="1100" b="0">
                <a:solidFill>
                  <a:prstClr val="black"/>
                </a:solidFill>
              </a:rPr>
              <a:pPr eaLnBrk="1" hangingPunct="1"/>
              <a:t>1</a:t>
            </a:fld>
            <a:endParaRPr lang="en-US" sz="1100" b="0">
              <a:solidFill>
                <a:prstClr val="black"/>
              </a:solidFill>
            </a:endParaRPr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dirty="0" smtClean="0">
                <a:solidFill>
                  <a:srgbClr val="000000"/>
                </a:solidFill>
              </a:rPr>
              <a:t> 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©2015 </a:t>
            </a:r>
            <a:r>
              <a:rPr lang="en-US" dirty="0" err="1" smtClean="0">
                <a:solidFill>
                  <a:srgbClr val="000000"/>
                </a:solidFill>
              </a:rPr>
              <a:t>VectorBlox</a:t>
            </a:r>
            <a:r>
              <a:rPr lang="en-US" dirty="0" smtClean="0">
                <a:solidFill>
                  <a:srgbClr val="000000"/>
                </a:solidFill>
              </a:rPr>
              <a:t> Computing Inc.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3EEE20-07F7-4449-8278-1925F7B16FC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0425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dirty="0" smtClean="0">
                <a:solidFill>
                  <a:srgbClr val="000000"/>
                </a:solidFill>
              </a:rPr>
              <a:t> 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©2015 </a:t>
            </a:r>
            <a:r>
              <a:rPr lang="en-US" dirty="0" err="1" smtClean="0">
                <a:solidFill>
                  <a:srgbClr val="000000"/>
                </a:solidFill>
              </a:rPr>
              <a:t>VectorBlox</a:t>
            </a:r>
            <a:r>
              <a:rPr lang="en-US" dirty="0" smtClean="0">
                <a:solidFill>
                  <a:srgbClr val="000000"/>
                </a:solidFill>
              </a:rPr>
              <a:t> Computing Inc.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F5874F-10CF-4A46-9B60-CA3A0EED6CB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4512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dirty="0" smtClean="0">
                <a:solidFill>
                  <a:srgbClr val="000000"/>
                </a:solidFill>
              </a:rPr>
              <a:t> 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©2015 </a:t>
            </a:r>
            <a:r>
              <a:rPr lang="en-US" dirty="0" err="1" smtClean="0">
                <a:solidFill>
                  <a:srgbClr val="000000"/>
                </a:solidFill>
              </a:rPr>
              <a:t>VectorBlox</a:t>
            </a:r>
            <a:r>
              <a:rPr lang="en-US" dirty="0" smtClean="0">
                <a:solidFill>
                  <a:srgbClr val="000000"/>
                </a:solidFill>
              </a:rPr>
              <a:t> Computing Inc.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C61E4-1F3F-CF4A-925F-C933D7D5831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2145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dirty="0" smtClean="0">
                <a:solidFill>
                  <a:srgbClr val="000000"/>
                </a:solidFill>
              </a:rPr>
              <a:t> 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©2015 </a:t>
            </a:r>
            <a:r>
              <a:rPr lang="en-US" dirty="0" err="1" smtClean="0">
                <a:solidFill>
                  <a:srgbClr val="000000"/>
                </a:solidFill>
              </a:rPr>
              <a:t>VectorBlox</a:t>
            </a:r>
            <a:r>
              <a:rPr lang="en-US" dirty="0" smtClean="0">
                <a:solidFill>
                  <a:srgbClr val="000000"/>
                </a:solidFill>
              </a:rPr>
              <a:t> Computing Inc.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D366F4-5B35-074D-93F1-8F16FC75F8A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6935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dirty="0" smtClean="0">
                <a:solidFill>
                  <a:srgbClr val="000000"/>
                </a:solidFill>
              </a:rPr>
              <a:t> 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©2015 </a:t>
            </a:r>
            <a:r>
              <a:rPr lang="en-US" dirty="0" err="1" smtClean="0">
                <a:solidFill>
                  <a:srgbClr val="000000"/>
                </a:solidFill>
              </a:rPr>
              <a:t>VectorBlox</a:t>
            </a:r>
            <a:r>
              <a:rPr lang="en-US" dirty="0" smtClean="0">
                <a:solidFill>
                  <a:srgbClr val="000000"/>
                </a:solidFill>
              </a:rPr>
              <a:t> Computing Inc.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F91F9A-21F5-B945-9505-ADB8384676E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3169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dirty="0" smtClean="0">
                <a:solidFill>
                  <a:srgbClr val="000000"/>
                </a:solidFill>
              </a:rPr>
              <a:t> </a:t>
            </a:r>
            <a:endParaRPr lang="en-CA" dirty="0">
              <a:solidFill>
                <a:srgbClr val="000000"/>
              </a:solidFill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dirty="0" smtClean="0">
                <a:solidFill>
                  <a:srgbClr val="000000"/>
                </a:solidFill>
              </a:rPr>
              <a:t>©2015 </a:t>
            </a:r>
            <a:r>
              <a:rPr lang="en-CA" dirty="0" err="1" smtClean="0">
                <a:solidFill>
                  <a:srgbClr val="000000"/>
                </a:solidFill>
              </a:rPr>
              <a:t>VectorBlox</a:t>
            </a:r>
            <a:r>
              <a:rPr lang="en-CA" dirty="0" smtClean="0">
                <a:solidFill>
                  <a:srgbClr val="000000"/>
                </a:solidFill>
              </a:rPr>
              <a:t> Computing Inc.</a:t>
            </a:r>
            <a:endParaRPr lang="en-CA" dirty="0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05D0A8-B1EC-2449-A117-6AEB37DB4AC1}" type="slidenum">
              <a:rPr lang="en-CA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CA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650372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dirty="0" smtClean="0">
                <a:solidFill>
                  <a:srgbClr val="000000"/>
                </a:solidFill>
              </a:rPr>
              <a:t> 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©2015 </a:t>
            </a:r>
            <a:r>
              <a:rPr lang="en-US" dirty="0" err="1" smtClean="0">
                <a:solidFill>
                  <a:srgbClr val="000000"/>
                </a:solidFill>
              </a:rPr>
              <a:t>VectorBlox</a:t>
            </a:r>
            <a:r>
              <a:rPr lang="en-US" dirty="0" smtClean="0">
                <a:solidFill>
                  <a:srgbClr val="000000"/>
                </a:solidFill>
              </a:rPr>
              <a:t> Computing Inc.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71F4CD-26D9-0746-8D69-ACD4258141C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6156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dirty="0" smtClean="0">
                <a:solidFill>
                  <a:srgbClr val="000000"/>
                </a:solidFill>
              </a:rPr>
              <a:t> 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©2015 </a:t>
            </a:r>
            <a:r>
              <a:rPr lang="en-US" dirty="0" err="1" smtClean="0">
                <a:solidFill>
                  <a:srgbClr val="000000"/>
                </a:solidFill>
              </a:rPr>
              <a:t>VectorBlox</a:t>
            </a:r>
            <a:r>
              <a:rPr lang="en-US" dirty="0" smtClean="0">
                <a:solidFill>
                  <a:srgbClr val="000000"/>
                </a:solidFill>
              </a:rPr>
              <a:t> Computing Inc.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37A2AF-9088-8449-8CF0-DFCE48CCC5F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168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dirty="0" smtClean="0">
                <a:solidFill>
                  <a:srgbClr val="000000"/>
                </a:solidFill>
              </a:rPr>
              <a:t> 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©2015 </a:t>
            </a:r>
            <a:r>
              <a:rPr lang="en-US" dirty="0" err="1" smtClean="0">
                <a:solidFill>
                  <a:srgbClr val="000000"/>
                </a:solidFill>
              </a:rPr>
              <a:t>VectorBlox</a:t>
            </a:r>
            <a:r>
              <a:rPr lang="en-US" dirty="0" smtClean="0">
                <a:solidFill>
                  <a:srgbClr val="000000"/>
                </a:solidFill>
              </a:rPr>
              <a:t> Computing Inc.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79B08E-ADBD-5B4B-A350-31116F97256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787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dirty="0" smtClean="0">
                <a:solidFill>
                  <a:srgbClr val="000000"/>
                </a:solidFill>
              </a:rPr>
              <a:t> 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©2015 </a:t>
            </a:r>
            <a:r>
              <a:rPr lang="en-US" dirty="0" err="1" smtClean="0">
                <a:solidFill>
                  <a:srgbClr val="000000"/>
                </a:solidFill>
              </a:rPr>
              <a:t>VectorBlox</a:t>
            </a:r>
            <a:r>
              <a:rPr lang="en-US" dirty="0" smtClean="0">
                <a:solidFill>
                  <a:srgbClr val="000000"/>
                </a:solidFill>
              </a:rPr>
              <a:t> Computing Inc.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0A7898-9109-DC44-85B4-14FE23A4946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468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dirty="0" smtClean="0">
                <a:solidFill>
                  <a:srgbClr val="000000"/>
                </a:solidFill>
              </a:rPr>
              <a:t> 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©2015 </a:t>
            </a:r>
            <a:r>
              <a:rPr lang="en-US" dirty="0" err="1" smtClean="0">
                <a:solidFill>
                  <a:srgbClr val="000000"/>
                </a:solidFill>
              </a:rPr>
              <a:t>VectorBlox</a:t>
            </a:r>
            <a:r>
              <a:rPr lang="en-US" dirty="0" smtClean="0">
                <a:solidFill>
                  <a:srgbClr val="000000"/>
                </a:solidFill>
              </a:rPr>
              <a:t> Computing Inc.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EF2941-6D76-D846-922D-E8BAEEC8893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992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dirty="0" smtClean="0">
                <a:solidFill>
                  <a:srgbClr val="000000"/>
                </a:solidFill>
              </a:rPr>
              <a:t> 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©2015 </a:t>
            </a:r>
            <a:r>
              <a:rPr lang="en-US" dirty="0" err="1" smtClean="0">
                <a:solidFill>
                  <a:srgbClr val="000000"/>
                </a:solidFill>
              </a:rPr>
              <a:t>VectorBlox</a:t>
            </a:r>
            <a:r>
              <a:rPr lang="en-US" dirty="0" smtClean="0">
                <a:solidFill>
                  <a:srgbClr val="000000"/>
                </a:solidFill>
              </a:rPr>
              <a:t> Computing Inc.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066DCF-0407-9849-ABD2-0485AB36D23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5427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dirty="0" smtClean="0">
                <a:solidFill>
                  <a:srgbClr val="000000"/>
                </a:solidFill>
              </a:rPr>
              <a:t> 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©2015 </a:t>
            </a:r>
            <a:r>
              <a:rPr lang="en-US" dirty="0" err="1" smtClean="0">
                <a:solidFill>
                  <a:srgbClr val="000000"/>
                </a:solidFill>
              </a:rPr>
              <a:t>VectorBlox</a:t>
            </a:r>
            <a:r>
              <a:rPr lang="en-US" dirty="0" smtClean="0">
                <a:solidFill>
                  <a:srgbClr val="000000"/>
                </a:solidFill>
              </a:rPr>
              <a:t> Computing Inc.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F6E48F-2325-DC48-A2FA-23B0E50A3EC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8503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dirty="0" smtClean="0">
                <a:solidFill>
                  <a:srgbClr val="000000"/>
                </a:solidFill>
              </a:rPr>
              <a:t> 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©2015 </a:t>
            </a:r>
            <a:r>
              <a:rPr lang="en-US" dirty="0" err="1" smtClean="0">
                <a:solidFill>
                  <a:srgbClr val="000000"/>
                </a:solidFill>
              </a:rPr>
              <a:t>VectorBlox</a:t>
            </a:r>
            <a:r>
              <a:rPr lang="en-US" dirty="0" smtClean="0">
                <a:solidFill>
                  <a:srgbClr val="000000"/>
                </a:solidFill>
              </a:rPr>
              <a:t> Computing Inc.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5B22BB-F307-024D-8362-0DF86175199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184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CA" dirty="0" smtClean="0">
                <a:solidFill>
                  <a:srgbClr val="000000"/>
                </a:solidFill>
              </a:rPr>
              <a:t> 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srgbClr val="000000"/>
                </a:solidFill>
              </a:rPr>
              <a:t>©2015 </a:t>
            </a:r>
            <a:r>
              <a:rPr lang="en-US" dirty="0" err="1" smtClean="0">
                <a:solidFill>
                  <a:srgbClr val="000000"/>
                </a:solidFill>
              </a:rPr>
              <a:t>VectorBlox</a:t>
            </a:r>
            <a:r>
              <a:rPr lang="en-US" dirty="0" smtClean="0">
                <a:solidFill>
                  <a:srgbClr val="000000"/>
                </a:solidFill>
              </a:rPr>
              <a:t> Computing Inc.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21C335F7-86EC-7D49-B15B-BC0A8595FE71}" type="slidenum">
              <a:rPr lang="en-US">
                <a:solidFill>
                  <a:srgbClr val="000000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1054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626" y="2864341"/>
            <a:ext cx="9144000" cy="1312985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dirty="0" err="1" smtClean="0">
                <a:solidFill>
                  <a:srgbClr val="000090"/>
                </a:solidFill>
                <a:latin typeface="Calibri" pitchFamily="34" charset="0"/>
                <a:cs typeface="Helvetica"/>
              </a:rPr>
              <a:t>Microsemi</a:t>
            </a:r>
            <a:r>
              <a:rPr lang="en-US" sz="3600" dirty="0" smtClean="0">
                <a:solidFill>
                  <a:srgbClr val="000090"/>
                </a:solidFill>
                <a:latin typeface="Calibri" pitchFamily="34" charset="0"/>
                <a:cs typeface="Helvetica"/>
              </a:rPr>
              <a:t> </a:t>
            </a:r>
            <a:r>
              <a:rPr lang="en-US" sz="3600" dirty="0" err="1" smtClean="0">
                <a:solidFill>
                  <a:srgbClr val="000090"/>
                </a:solidFill>
                <a:latin typeface="Calibri" pitchFamily="34" charset="0"/>
                <a:cs typeface="Helvetica"/>
              </a:rPr>
              <a:t>Bitstream</a:t>
            </a:r>
            <a:r>
              <a:rPr lang="en-US" sz="3600" dirty="0" smtClean="0">
                <a:solidFill>
                  <a:srgbClr val="000090"/>
                </a:solidFill>
                <a:latin typeface="Calibri" pitchFamily="34" charset="0"/>
                <a:cs typeface="Helvetica"/>
              </a:rPr>
              <a:t> Programming</a:t>
            </a:r>
            <a:endParaRPr lang="en-US" sz="3600" dirty="0" smtClean="0">
              <a:solidFill>
                <a:srgbClr val="000090"/>
              </a:solidFill>
              <a:latin typeface="Calibri" pitchFamily="34" charset="0"/>
              <a:cs typeface="Helvetica"/>
            </a:endParaRP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152400" y="6258580"/>
            <a:ext cx="8763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defTabSz="914400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1400" b="0" dirty="0" smtClean="0">
                <a:solidFill>
                  <a:srgbClr val="FFFF00"/>
                </a:solidFill>
                <a:latin typeface="Calibri" pitchFamily="34" charset="0"/>
              </a:rPr>
              <a:t/>
            </a:r>
            <a:br>
              <a:rPr lang="en-US" sz="1400" b="0" dirty="0" smtClean="0">
                <a:solidFill>
                  <a:srgbClr val="FFFF00"/>
                </a:solidFill>
                <a:latin typeface="Calibri" pitchFamily="34" charset="0"/>
              </a:rPr>
            </a:br>
            <a:endParaRPr lang="en-US" sz="1400" b="0" dirty="0">
              <a:solidFill>
                <a:srgbClr val="FFFF00"/>
              </a:solidFill>
              <a:latin typeface="Calibri" pitchFamily="34" charset="0"/>
            </a:endParaRPr>
          </a:p>
        </p:txBody>
      </p:sp>
      <p:sp>
        <p:nvSpPr>
          <p:cNvPr id="16387" name="Subtitle 1"/>
          <p:cNvSpPr>
            <a:spLocks noGrp="1"/>
          </p:cNvSpPr>
          <p:nvPr>
            <p:ph type="subTitle" idx="1"/>
          </p:nvPr>
        </p:nvSpPr>
        <p:spPr>
          <a:xfrm>
            <a:off x="1143000" y="4120663"/>
            <a:ext cx="7010400" cy="1629506"/>
          </a:xfrm>
        </p:spPr>
        <p:txBody>
          <a:bodyPr/>
          <a:lstStyle/>
          <a:p>
            <a:endParaRPr lang="en-US" sz="2800" dirty="0" smtClean="0">
              <a:solidFill>
                <a:srgbClr val="000090"/>
              </a:solidFill>
              <a:latin typeface="Calibri" pitchFamily="34" charset="0"/>
              <a:cs typeface="Helvetica"/>
            </a:endParaRPr>
          </a:p>
          <a:p>
            <a:r>
              <a:rPr lang="en-US" sz="2800" dirty="0" smtClean="0">
                <a:solidFill>
                  <a:srgbClr val="000090"/>
                </a:solidFill>
                <a:latin typeface="Calibri" pitchFamily="34" charset="0"/>
                <a:cs typeface="Helvetica"/>
              </a:rPr>
              <a:t>ORCA RISC V with the</a:t>
            </a:r>
            <a:br>
              <a:rPr lang="en-US" sz="2800" dirty="0" smtClean="0">
                <a:solidFill>
                  <a:srgbClr val="000090"/>
                </a:solidFill>
                <a:latin typeface="Calibri" pitchFamily="34" charset="0"/>
                <a:cs typeface="Helvetica"/>
              </a:rPr>
            </a:br>
            <a:r>
              <a:rPr lang="en-US" sz="2800" dirty="0" err="1" smtClean="0">
                <a:solidFill>
                  <a:srgbClr val="000090"/>
                </a:solidFill>
                <a:latin typeface="Calibri" pitchFamily="34" charset="0"/>
                <a:cs typeface="Helvetica"/>
              </a:rPr>
              <a:t>VectorBlox</a:t>
            </a:r>
            <a:r>
              <a:rPr lang="en-US" sz="2800" dirty="0" smtClean="0">
                <a:solidFill>
                  <a:srgbClr val="000090"/>
                </a:solidFill>
                <a:latin typeface="Calibri" pitchFamily="34" charset="0"/>
                <a:cs typeface="Helvetica"/>
              </a:rPr>
              <a:t> MXP™ Matrix Processor</a:t>
            </a:r>
            <a:endParaRPr lang="en-US" sz="2800" dirty="0">
              <a:latin typeface="Calibri" pitchFamily="34" charset="0"/>
              <a:ea typeface="ＭＳ Ｐゴシック" charset="0"/>
              <a:cs typeface="Helvetic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9461" y="-2977"/>
            <a:ext cx="26645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FFFFFF"/>
                </a:solidFill>
                <a:latin typeface="Calibri" pitchFamily="34" charset="0"/>
                <a:cs typeface="Engravers MT"/>
              </a:rPr>
              <a:t>The University of British Columbia</a:t>
            </a:r>
            <a:endParaRPr lang="en-US" sz="1400" dirty="0">
              <a:solidFill>
                <a:srgbClr val="FFFFFF"/>
              </a:solidFill>
              <a:latin typeface="Calibri" pitchFamily="34" charset="0"/>
              <a:cs typeface="Engravers MT"/>
            </a:endParaRPr>
          </a:p>
        </p:txBody>
      </p:sp>
      <p:pic>
        <p:nvPicPr>
          <p:cNvPr id="3" name="Picture 2" descr="VectorBlox_Logo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533400"/>
            <a:ext cx="6705601" cy="192966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3EEE20-07F7-4449-8278-1925F7B16FC1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670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First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625" y="1108566"/>
            <a:ext cx="8745337" cy="5525315"/>
          </a:xfrm>
        </p:spPr>
        <p:txBody>
          <a:bodyPr/>
          <a:lstStyle/>
          <a:p>
            <a:r>
              <a:rPr lang="en-US" sz="2400" dirty="0" smtClean="0"/>
              <a:t>Start VM and Terminal app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rgbClr val="000090"/>
                </a:solidFill>
                <a:latin typeface="Courier"/>
                <a:cs typeface="Courier"/>
              </a:rPr>
              <a:t>   $ cd ~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rgbClr val="000090"/>
                </a:solidFill>
                <a:latin typeface="Courier"/>
                <a:cs typeface="Courier"/>
              </a:rPr>
              <a:t>   $ </a:t>
            </a:r>
            <a:r>
              <a:rPr lang="en-US" sz="2200" dirty="0" err="1" smtClean="0">
                <a:solidFill>
                  <a:srgbClr val="000090"/>
                </a:solidFill>
                <a:latin typeface="Courier"/>
                <a:cs typeface="Courier"/>
              </a:rPr>
              <a:t>git</a:t>
            </a:r>
            <a:r>
              <a:rPr lang="en-US" sz="2200" dirty="0" smtClean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en-US" sz="2200" dirty="0">
                <a:solidFill>
                  <a:srgbClr val="000090"/>
                </a:solidFill>
                <a:latin typeface="Courier"/>
                <a:cs typeface="Courier"/>
              </a:rPr>
              <a:t>clone </a:t>
            </a:r>
            <a:r>
              <a:rPr lang="en-US" sz="2200" dirty="0" smtClean="0">
                <a:solidFill>
                  <a:srgbClr val="000090"/>
                </a:solidFill>
                <a:latin typeface="Courier"/>
                <a:cs typeface="Courier"/>
              </a:rPr>
              <a:t>https</a:t>
            </a:r>
            <a:r>
              <a:rPr lang="en-US" sz="2200" dirty="0">
                <a:solidFill>
                  <a:srgbClr val="000090"/>
                </a:solidFill>
                <a:latin typeface="Courier"/>
                <a:cs typeface="Courier"/>
              </a:rPr>
              <a:t>://github.com/</a:t>
            </a:r>
            <a:r>
              <a:rPr lang="en-US" sz="2200" dirty="0" err="1">
                <a:solidFill>
                  <a:srgbClr val="000090"/>
                </a:solidFill>
                <a:latin typeface="Courier"/>
                <a:cs typeface="Courier"/>
              </a:rPr>
              <a:t>riscv</a:t>
            </a:r>
            <a:r>
              <a:rPr lang="en-US" sz="2200" dirty="0" smtClean="0">
                <a:solidFill>
                  <a:srgbClr val="000090"/>
                </a:solidFill>
                <a:latin typeface="Courier"/>
                <a:cs typeface="Courier"/>
              </a:rPr>
              <a:t>/riscv</a:t>
            </a:r>
            <a:r>
              <a:rPr lang="en-US" sz="2200" dirty="0">
                <a:solidFill>
                  <a:srgbClr val="000090"/>
                </a:solidFill>
                <a:latin typeface="Courier"/>
                <a:cs typeface="Courier"/>
              </a:rPr>
              <a:t>-4th</a:t>
            </a:r>
            <a:r>
              <a:rPr lang="en-US" sz="2200" dirty="0" smtClean="0">
                <a:solidFill>
                  <a:srgbClr val="000090"/>
                </a:solidFill>
                <a:latin typeface="Courier"/>
                <a:cs typeface="Courier"/>
              </a:rPr>
              <a:t>-workshop-tutorials.git</a:t>
            </a:r>
            <a:endParaRPr lang="en-US" sz="2200" dirty="0" smtClean="0">
              <a:solidFill>
                <a:srgbClr val="000090"/>
              </a:solidFill>
            </a:endParaRPr>
          </a:p>
          <a:p>
            <a:endParaRPr lang="en-US" sz="1000" dirty="0" smtClean="0"/>
          </a:p>
          <a:p>
            <a:r>
              <a:rPr lang="en-US" sz="2400" dirty="0" smtClean="0"/>
              <a:t>Program FPGA </a:t>
            </a:r>
            <a:r>
              <a:rPr lang="en-US" sz="2400" dirty="0" err="1" smtClean="0"/>
              <a:t>bitstream</a:t>
            </a:r>
            <a:endParaRPr lang="en-US" sz="2400" dirty="0" smtClean="0"/>
          </a:p>
          <a:p>
            <a:pPr marL="0" indent="0">
              <a:buNone/>
            </a:pPr>
            <a:r>
              <a:rPr lang="en-US" sz="2200" dirty="0" smtClean="0">
                <a:solidFill>
                  <a:srgbClr val="000090"/>
                </a:solidFill>
                <a:latin typeface="Courier"/>
                <a:cs typeface="Courier"/>
              </a:rPr>
              <a:t>   $ cd riscv-4th-workshop-tutorials/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rgbClr val="000090"/>
                </a:solidFill>
                <a:latin typeface="Courier"/>
                <a:cs typeface="Courier"/>
              </a:rPr>
              <a:t>   $ cd </a:t>
            </a:r>
            <a:r>
              <a:rPr lang="en-US" sz="2200" dirty="0" err="1" smtClean="0">
                <a:solidFill>
                  <a:srgbClr val="000090"/>
                </a:solidFill>
                <a:latin typeface="Courier"/>
                <a:cs typeface="Courier"/>
              </a:rPr>
              <a:t>vectorblox_tutorial</a:t>
            </a:r>
            <a:r>
              <a:rPr lang="en-US" sz="2200" dirty="0" smtClean="0">
                <a:solidFill>
                  <a:srgbClr val="000090"/>
                </a:solidFill>
                <a:latin typeface="Courier"/>
                <a:cs typeface="Courier"/>
              </a:rPr>
              <a:t>/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rgbClr val="000090"/>
                </a:solidFill>
                <a:latin typeface="Courier"/>
                <a:cs typeface="Courier"/>
              </a:rPr>
              <a:t>   $ </a:t>
            </a:r>
            <a:r>
              <a:rPr lang="en-US" sz="2200" b="1" dirty="0" smtClean="0">
                <a:solidFill>
                  <a:srgbClr val="000090"/>
                </a:solidFill>
                <a:latin typeface="Courier"/>
                <a:cs typeface="Courier"/>
              </a:rPr>
              <a:t>source </a:t>
            </a:r>
            <a:r>
              <a:rPr lang="en-US" sz="2200" b="1" dirty="0" err="1" smtClean="0">
                <a:solidFill>
                  <a:srgbClr val="000090"/>
                </a:solidFill>
                <a:latin typeface="Courier"/>
                <a:cs typeface="Courier"/>
              </a:rPr>
              <a:t>env.sh</a:t>
            </a:r>
            <a:endParaRPr lang="en-US" sz="2200" b="1" dirty="0" smtClean="0">
              <a:solidFill>
                <a:srgbClr val="000090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200" dirty="0" smtClean="0">
                <a:solidFill>
                  <a:srgbClr val="000090"/>
                </a:solidFill>
                <a:latin typeface="Courier"/>
                <a:cs typeface="Courier"/>
              </a:rPr>
              <a:t>   </a:t>
            </a:r>
            <a:r>
              <a:rPr lang="en-US" sz="2200" dirty="0">
                <a:solidFill>
                  <a:srgbClr val="000090"/>
                </a:solidFill>
                <a:latin typeface="Courier"/>
                <a:cs typeface="Courier"/>
              </a:rPr>
              <a:t>$ </a:t>
            </a:r>
            <a:r>
              <a:rPr lang="en-US" sz="2200" dirty="0" smtClean="0">
                <a:solidFill>
                  <a:srgbClr val="000090"/>
                </a:solidFill>
                <a:latin typeface="Courier"/>
                <a:cs typeface="Courier"/>
              </a:rPr>
              <a:t>cd software; vi </a:t>
            </a:r>
            <a:r>
              <a:rPr lang="en-US" sz="2200" dirty="0" err="1">
                <a:solidFill>
                  <a:srgbClr val="000090"/>
                </a:solidFill>
                <a:latin typeface="Courier"/>
                <a:cs typeface="Courier"/>
              </a:rPr>
              <a:t>main.c</a:t>
            </a:r>
            <a:r>
              <a:rPr lang="en-US" sz="2200" dirty="0">
                <a:solidFill>
                  <a:srgbClr val="000090"/>
                </a:solidFill>
                <a:latin typeface="Courier"/>
                <a:cs typeface="Courier"/>
              </a:rPr>
              <a:t> ; make clean </a:t>
            </a:r>
            <a:r>
              <a:rPr lang="en-US" sz="2200" dirty="0" smtClean="0">
                <a:solidFill>
                  <a:srgbClr val="000090"/>
                </a:solidFill>
                <a:latin typeface="Courier"/>
                <a:cs typeface="Courier"/>
              </a:rPr>
              <a:t>all; cd ..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rgbClr val="FF0000"/>
                </a:solidFill>
                <a:latin typeface="Courier"/>
                <a:cs typeface="Courier"/>
              </a:rPr>
              <a:t>   $ ./</a:t>
            </a:r>
            <a:r>
              <a:rPr lang="en-US" sz="2200" dirty="0" err="1" smtClean="0">
                <a:solidFill>
                  <a:srgbClr val="FF0000"/>
                </a:solidFill>
                <a:latin typeface="Courier"/>
                <a:cs typeface="Courier"/>
              </a:rPr>
              <a:t>program.sh</a:t>
            </a:r>
            <a:r>
              <a:rPr lang="en-US" sz="2200" dirty="0" smtClean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Courier"/>
                <a:cs typeface="Courier"/>
              </a:rPr>
              <a:t>fpga</a:t>
            </a:r>
            <a:r>
              <a:rPr lang="en-US" sz="2200" dirty="0" smtClean="0">
                <a:solidFill>
                  <a:srgbClr val="FF0000"/>
                </a:solidFill>
                <a:latin typeface="Courier"/>
                <a:cs typeface="Courier"/>
              </a:rPr>
              <a:t>      #(FPGA &amp; ELF, 15min)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sz="2200" dirty="0" smtClean="0">
                <a:solidFill>
                  <a:srgbClr val="FF0000"/>
                </a:solidFill>
                <a:latin typeface="Courier"/>
                <a:cs typeface="Courier"/>
              </a:rPr>
              <a:t>  $ </a:t>
            </a:r>
            <a:r>
              <a:rPr lang="en-US" sz="2200" dirty="0">
                <a:solidFill>
                  <a:srgbClr val="FF0000"/>
                </a:solidFill>
                <a:latin typeface="Courier"/>
                <a:cs typeface="Courier"/>
              </a:rPr>
              <a:t>./</a:t>
            </a:r>
            <a:r>
              <a:rPr lang="en-US" sz="2200" dirty="0" err="1">
                <a:solidFill>
                  <a:srgbClr val="FF0000"/>
                </a:solidFill>
                <a:latin typeface="Courier"/>
                <a:cs typeface="Courier"/>
              </a:rPr>
              <a:t>program.sh</a:t>
            </a:r>
            <a:r>
              <a:rPr lang="en-US" sz="2200" dirty="0">
                <a:solidFill>
                  <a:srgbClr val="FF0000"/>
                </a:solidFill>
                <a:latin typeface="Courier"/>
                <a:cs typeface="Courier"/>
              </a:rPr>
              <a:t>  </a:t>
            </a:r>
            <a:r>
              <a:rPr lang="en-US" sz="2200" dirty="0" smtClean="0">
                <a:solidFill>
                  <a:srgbClr val="FF0000"/>
                </a:solidFill>
                <a:latin typeface="Courier"/>
                <a:cs typeface="Courier"/>
              </a:rPr>
              <a:t>         </a:t>
            </a:r>
            <a:r>
              <a:rPr lang="en-US" sz="2200" dirty="0">
                <a:solidFill>
                  <a:srgbClr val="FF0000"/>
                </a:solidFill>
                <a:latin typeface="Courier"/>
                <a:cs typeface="Courier"/>
              </a:rPr>
              <a:t>#</a:t>
            </a:r>
            <a:r>
              <a:rPr lang="en-US" sz="2200" dirty="0" smtClean="0">
                <a:solidFill>
                  <a:srgbClr val="FF0000"/>
                </a:solidFill>
                <a:latin typeface="Courier"/>
                <a:cs typeface="Courier"/>
              </a:rPr>
              <a:t>(ELF only, 90seconds)</a:t>
            </a:r>
          </a:p>
          <a:p>
            <a:endParaRPr lang="en-US" sz="1000" dirty="0" smtClean="0"/>
          </a:p>
          <a:p>
            <a:r>
              <a:rPr lang="en-US" sz="2400" dirty="0" smtClean="0"/>
              <a:t>See LEDs blink, “Hello World” and audio pass-thru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rgbClr val="000090"/>
                </a:solidFill>
                <a:latin typeface="Courier"/>
                <a:cs typeface="Courier"/>
              </a:rPr>
              <a:t>   $ cat /</a:t>
            </a:r>
            <a:r>
              <a:rPr lang="en-US" sz="2200" dirty="0" err="1" smtClean="0">
                <a:solidFill>
                  <a:srgbClr val="000090"/>
                </a:solidFill>
                <a:latin typeface="Courier"/>
                <a:cs typeface="Courier"/>
              </a:rPr>
              <a:t>dev</a:t>
            </a:r>
            <a:r>
              <a:rPr lang="en-US" sz="2200" dirty="0" smtClean="0">
                <a:solidFill>
                  <a:srgbClr val="000090"/>
                </a:solidFill>
                <a:latin typeface="Courier"/>
                <a:cs typeface="Courier"/>
              </a:rPr>
              <a:t>/ttyUSB2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71F4CD-26D9-0746-8D69-ACD4258141C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27176" y="274638"/>
            <a:ext cx="4506787" cy="156966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8100" cmpd="sng">
            <a:solidFill>
              <a:srgbClr val="FF0000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 smtClean="0">
                <a:solidFill>
                  <a:srgbClr val="008000"/>
                </a:solidFill>
              </a:rPr>
              <a:t>NATIVE </a:t>
            </a:r>
            <a:r>
              <a:rPr lang="en-US" sz="2400" u="sng" dirty="0" err="1" smtClean="0">
                <a:solidFill>
                  <a:srgbClr val="008000"/>
                </a:solidFill>
              </a:rPr>
              <a:t>FlashPro</a:t>
            </a:r>
            <a:r>
              <a:rPr lang="en-US" sz="2400" u="sng" dirty="0" smtClean="0">
                <a:solidFill>
                  <a:srgbClr val="008000"/>
                </a:solidFill>
              </a:rPr>
              <a:t> Users</a:t>
            </a:r>
            <a:endParaRPr lang="en-US" sz="2400" dirty="0" smtClean="0">
              <a:solidFill>
                <a:srgbClr val="FF0000"/>
              </a:solidFill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D</a:t>
            </a:r>
            <a:r>
              <a:rPr lang="en-US" sz="2400" dirty="0" smtClean="0">
                <a:solidFill>
                  <a:srgbClr val="FF0000"/>
                </a:solidFill>
              </a:rPr>
              <a:t>rag &amp; drop</a:t>
            </a:r>
          </a:p>
          <a:p>
            <a:pPr algn="ctr"/>
            <a:r>
              <a:rPr lang="en-US" sz="2400" dirty="0" smtClean="0">
                <a:solidFill>
                  <a:srgbClr val="000090"/>
                </a:solidFill>
              </a:rPr>
              <a:t>  </a:t>
            </a:r>
            <a:r>
              <a:rPr lang="en-US" sz="2400" dirty="0" err="1" smtClean="0">
                <a:solidFill>
                  <a:srgbClr val="000090"/>
                </a:solidFill>
              </a:rPr>
              <a:t>vectorblox_tutorial</a:t>
            </a:r>
            <a:r>
              <a:rPr lang="en-US" sz="2400" dirty="0" smtClean="0">
                <a:solidFill>
                  <a:srgbClr val="000090"/>
                </a:solidFill>
              </a:rPr>
              <a:t>/</a:t>
            </a:r>
            <a:r>
              <a:rPr lang="en-US" sz="2400" dirty="0" err="1" smtClean="0">
                <a:solidFill>
                  <a:srgbClr val="000090"/>
                </a:solidFill>
              </a:rPr>
              <a:t>FPExpress</a:t>
            </a:r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 smtClean="0">
                <a:solidFill>
                  <a:srgbClr val="FF0000"/>
                </a:solidFill>
              </a:rPr>
              <a:t>folder to host OS</a:t>
            </a:r>
          </a:p>
        </p:txBody>
      </p:sp>
    </p:spTree>
    <p:extLst>
      <p:ext uri="{BB962C8B-B14F-4D97-AF65-F5344CB8AC3E}">
        <p14:creationId xmlns:p14="http://schemas.microsoft.com/office/powerpoint/2010/main" val="320840827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14449</TotalTime>
  <Words>144</Words>
  <Application>Microsoft Macintosh PowerPoint</Application>
  <PresentationFormat>On-screen Show (4:3)</PresentationFormat>
  <Paragraphs>27</Paragraphs>
  <Slides>2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  <vt:variant>
        <vt:lpstr>Custom Shows</vt:lpstr>
      </vt:variant>
      <vt:variant>
        <vt:i4>1</vt:i4>
      </vt:variant>
    </vt:vector>
  </HeadingPairs>
  <TitlesOfParts>
    <vt:vector size="4" baseType="lpstr">
      <vt:lpstr>Default Design</vt:lpstr>
      <vt:lpstr>Microsemi Bitstream Programming</vt:lpstr>
      <vt:lpstr>First Time</vt:lpstr>
      <vt:lpstr>Fujitsu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VectorBlox</dc:title>
  <dc:creator>Robert Eisses</dc:creator>
  <cp:lastModifiedBy>Guy Lemieux</cp:lastModifiedBy>
  <cp:revision>218</cp:revision>
  <cp:lastPrinted>2015-09-02T02:11:26Z</cp:lastPrinted>
  <dcterms:created xsi:type="dcterms:W3CDTF">2012-11-13T21:47:49Z</dcterms:created>
  <dcterms:modified xsi:type="dcterms:W3CDTF">2016-07-13T15:51:09Z</dcterms:modified>
</cp:coreProperties>
</file>