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82" r:id="rId3"/>
    <p:sldId id="291" r:id="rId4"/>
    <p:sldId id="283" r:id="rId5"/>
    <p:sldId id="295" r:id="rId6"/>
    <p:sldId id="285" r:id="rId7"/>
    <p:sldId id="286" r:id="rId8"/>
    <p:sldId id="292" r:id="rId9"/>
    <p:sldId id="298" r:id="rId10"/>
    <p:sldId id="300" r:id="rId11"/>
    <p:sldId id="301" r:id="rId12"/>
    <p:sldId id="304" r:id="rId13"/>
  </p:sldIdLst>
  <p:sldSz cx="12188825" cy="6858000"/>
  <p:notesSz cx="6858000" cy="9144000"/>
  <p:custDataLst>
    <p:tags r:id="rId16"/>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howGuides="1">
      <p:cViewPr varScale="1">
        <p:scale>
          <a:sx n="72" d="100"/>
          <a:sy n="72" d="100"/>
        </p:scale>
        <p:origin x="666" y="66"/>
      </p:cViewPr>
      <p:guideLst>
        <p:guide orient="horz" pos="2160"/>
        <p:guide pos="3839"/>
      </p:guideLst>
    </p:cSldViewPr>
  </p:slideViewPr>
  <p:notesTextViewPr>
    <p:cViewPr>
      <p:scale>
        <a:sx n="1" d="1"/>
        <a:sy n="1" d="1"/>
      </p:scale>
      <p:origin x="0" y="0"/>
    </p:cViewPr>
  </p:notesTextViewPr>
  <p:notesViewPr>
    <p:cSldViewPr showGuides="1">
      <p:cViewPr varScale="1">
        <p:scale>
          <a:sx n="100" d="100"/>
          <a:sy n="100" d="100"/>
        </p:scale>
        <p:origin x="259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664B297-F6F8-4E83-AC5A-09FA19B12420}" type="datetime1">
              <a:rPr lang="pt-BR" smtClean="0"/>
              <a:t>16/09/2020</a:t>
            </a:fld>
            <a:endParaRPr lang="pt-BR"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3386A95-D0A4-44B9-98DA-3665758D8262}" type="slidenum">
              <a:rPr lang="pt-BR" smtClean="0"/>
              <a:t>‹nº›</a:t>
            </a:fld>
            <a:endParaRPr lang="pt-BR" dirty="0"/>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60C04C3C-52DF-4C42-9D3E-7787B0D3805D}" type="datetime1">
              <a:rPr lang="pt-BR" smtClean="0"/>
              <a:t>16/09/2020</a:t>
            </a:fld>
            <a:endParaRPr lang="pt-BR" dirty="0"/>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C3821A9-1C31-4760-BDBC-9A0BA471B1B7}" type="slidenum">
              <a:rPr lang="pt-BR" smtClean="0"/>
              <a:t>‹nº›</a:t>
            </a:fld>
            <a:endParaRPr lang="pt-BR" dirty="0"/>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1643064"/>
            <a:ext cx="9144002" cy="2928936"/>
          </a:xfrm>
        </p:spPr>
        <p:txBody>
          <a:bodyPr rtlCol="0">
            <a:noAutofit/>
          </a:bodyPr>
          <a:lstStyle>
            <a:lvl1pPr algn="ctr" rtl="0">
              <a:lnSpc>
                <a:spcPct val="60000"/>
              </a:lnSpc>
              <a:defRPr sz="5600">
                <a:solidFill>
                  <a:schemeClr val="tx1">
                    <a:lumMod val="75000"/>
                    <a:lumOff val="25000"/>
                  </a:schemeClr>
                </a:solidFill>
              </a:defRPr>
            </a:lvl1pPr>
          </a:lstStyle>
          <a:p>
            <a:pPr rtl="0"/>
            <a:r>
              <a:rPr lang="pt-BR"/>
              <a:t>Clique para editar o título Mestre</a:t>
            </a:r>
            <a:endParaRPr lang="pt-BR" dirty="0"/>
          </a:p>
        </p:txBody>
      </p:sp>
      <p:sp>
        <p:nvSpPr>
          <p:cNvPr id="3" name="Subtítulo 2"/>
          <p:cNvSpPr>
            <a:spLocks noGrp="1"/>
          </p:cNvSpPr>
          <p:nvPr>
            <p:ph type="subTitle" idx="1"/>
          </p:nvPr>
        </p:nvSpPr>
        <p:spPr>
          <a:xfrm>
            <a:off x="1522413" y="4572000"/>
            <a:ext cx="9144000" cy="1066799"/>
          </a:xfrm>
        </p:spPr>
        <p:txBody>
          <a:bodyPr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A2FCC8D6-5208-44B1-A754-A53D2EABD1BA}" type="datetime1">
              <a:rPr lang="pt-BR" smtClean="0"/>
              <a:t>16/09/2020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3" name="Espaço Reservado para Rodapé 2"/>
          <p:cNvSpPr>
            <a:spLocks noGrp="1"/>
          </p:cNvSpPr>
          <p:nvPr>
            <p:ph type="ftr" sz="quarter" idx="11"/>
          </p:nvPr>
        </p:nvSpPr>
        <p:spPr/>
        <p:txBody>
          <a:bodyPr rtlCol="0"/>
          <a:lstStyle/>
          <a:p>
            <a:pPr rtl="0"/>
            <a:endParaRPr lang="pt-BR" dirty="0"/>
          </a:p>
        </p:txBody>
      </p:sp>
      <p:sp>
        <p:nvSpPr>
          <p:cNvPr id="2" name="Espaço Reservado para Data 1"/>
          <p:cNvSpPr>
            <a:spLocks noGrp="1"/>
          </p:cNvSpPr>
          <p:nvPr>
            <p:ph type="dt" sz="half" idx="10"/>
          </p:nvPr>
        </p:nvSpPr>
        <p:spPr/>
        <p:txBody>
          <a:bodyPr rtlCol="0"/>
          <a:lstStyle/>
          <a:p>
            <a:pPr rtl="0"/>
            <a:fld id="{E9FAA3C4-6BFB-46B6-AD14-4E272C8B70E0}" type="datetime1">
              <a:rPr lang="pt-BR" smtClean="0"/>
              <a:t>16/09/2020</a:t>
            </a:fld>
            <a:endParaRPr lang="pt-BR" dirty="0"/>
          </a:p>
        </p:txBody>
      </p:sp>
      <p:sp>
        <p:nvSpPr>
          <p:cNvPr id="4" name="Espaço Reservado para Número de Slide 3"/>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923212" y="1462088"/>
            <a:ext cx="3124201" cy="1966912"/>
          </a:xfrm>
        </p:spPr>
        <p:txBody>
          <a:bodyPr rtlCol="0" anchor="b">
            <a:normAutofit/>
          </a:bodyPr>
          <a:lstStyle>
            <a:lvl1pPr algn="l" rtl="0">
              <a:defRPr sz="3600" b="0"/>
            </a:lvl1pPr>
          </a:lstStyle>
          <a:p>
            <a:pPr rtl="0"/>
            <a:r>
              <a:rPr lang="pt-BR"/>
              <a:t>Clique para editar o título Mestre</a:t>
            </a:r>
            <a:endParaRPr lang="pt-BR" dirty="0"/>
          </a:p>
        </p:txBody>
      </p:sp>
      <p:sp>
        <p:nvSpPr>
          <p:cNvPr id="3" name="Espaço Reservado para Conteúdo 2"/>
          <p:cNvSpPr>
            <a:spLocks noGrp="1"/>
          </p:cNvSpPr>
          <p:nvPr>
            <p:ph idx="1"/>
          </p:nvPr>
        </p:nvSpPr>
        <p:spPr>
          <a:xfrm>
            <a:off x="1141413" y="685800"/>
            <a:ext cx="64770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Texto 3"/>
          <p:cNvSpPr>
            <a:spLocks noGrp="1"/>
          </p:cNvSpPr>
          <p:nvPr>
            <p:ph type="body" sz="half" idx="2"/>
          </p:nvPr>
        </p:nvSpPr>
        <p:spPr>
          <a:xfrm>
            <a:off x="7923211" y="3429000"/>
            <a:ext cx="3124201" cy="18288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FEF4D2A1-347D-43E3-ADFC-5DC12E75D370}" type="datetime1">
              <a:rPr lang="pt-BR" smtClean="0"/>
              <a:t>16/09/2020</a:t>
            </a:fld>
            <a:endParaRPr lang="pt-BR" dirty="0"/>
          </a:p>
        </p:txBody>
      </p:sp>
      <p:sp>
        <p:nvSpPr>
          <p:cNvPr id="7" name="Espaço Reservado para Número de Slide 6"/>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0" name="Retângulo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cxnSp>
        <p:nvCxnSpPr>
          <p:cNvPr id="11" name="Conector Reto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ítulo 1"/>
          <p:cNvSpPr>
            <a:spLocks noGrp="1"/>
          </p:cNvSpPr>
          <p:nvPr>
            <p:ph type="title"/>
          </p:nvPr>
        </p:nvSpPr>
        <p:spPr>
          <a:xfrm>
            <a:off x="7923212" y="1643063"/>
            <a:ext cx="3124201" cy="2776537"/>
          </a:xfrm>
        </p:spPr>
        <p:txBody>
          <a:bodyPr rtlCol="0" anchor="b">
            <a:normAutofit/>
          </a:bodyPr>
          <a:lstStyle>
            <a:lvl1pPr algn="l" rtl="0">
              <a:defRPr sz="3600" b="0"/>
            </a:lvl1pPr>
          </a:lstStyle>
          <a:p>
            <a:pPr rtl="0"/>
            <a:r>
              <a:rPr lang="pt-BR" noProof="0"/>
              <a:t>Clique para editar o título Mestre</a:t>
            </a:r>
            <a:endParaRPr lang="pt-BR" noProof="0" dirty="0"/>
          </a:p>
        </p:txBody>
      </p:sp>
      <p:sp>
        <p:nvSpPr>
          <p:cNvPr id="15" name="Retângulo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noProof="0" dirty="0"/>
          </a:p>
        </p:txBody>
      </p:sp>
      <p:sp>
        <p:nvSpPr>
          <p:cNvPr id="3" name="Espaço Reservado para Imagem 2" descr="Um espaço reservado vazio para adicionar uma imagem. Clique no espaço reservado e selecione a imagem que você deseja adicionar."/>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noProof="0"/>
              <a:t>Clique no ícone para adicionar uma imagem</a:t>
            </a:r>
            <a:endParaRPr lang="pt-BR" noProof="0" dirty="0"/>
          </a:p>
        </p:txBody>
      </p:sp>
      <p:sp>
        <p:nvSpPr>
          <p:cNvPr id="4" name="Espaço Reservado para Texto 3"/>
          <p:cNvSpPr>
            <a:spLocks noGrp="1"/>
          </p:cNvSpPr>
          <p:nvPr>
            <p:ph type="body" sz="half" idx="2"/>
          </p:nvPr>
        </p:nvSpPr>
        <p:spPr>
          <a:xfrm>
            <a:off x="7923212" y="4423913"/>
            <a:ext cx="3124201" cy="1748287"/>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noProof="0"/>
              <a:t>Clique para editar os estilos de texto Mestres</a:t>
            </a:r>
          </a:p>
        </p:txBody>
      </p:sp>
      <p:sp>
        <p:nvSpPr>
          <p:cNvPr id="13" name="Espaço Reservado para Rodapé 12"/>
          <p:cNvSpPr>
            <a:spLocks noGrp="1"/>
          </p:cNvSpPr>
          <p:nvPr>
            <p:ph type="ftr" sz="quarter" idx="11"/>
          </p:nvPr>
        </p:nvSpPr>
        <p:spPr/>
        <p:txBody>
          <a:bodyPr rtlCol="0"/>
          <a:lstStyle/>
          <a:p>
            <a:pPr rtl="0"/>
            <a:endParaRPr lang="pt-BR" noProof="0" dirty="0"/>
          </a:p>
        </p:txBody>
      </p:sp>
      <p:sp>
        <p:nvSpPr>
          <p:cNvPr id="12" name="Espaço Reservado para Data 11"/>
          <p:cNvSpPr>
            <a:spLocks noGrp="1"/>
          </p:cNvSpPr>
          <p:nvPr>
            <p:ph type="dt" sz="half" idx="10"/>
          </p:nvPr>
        </p:nvSpPr>
        <p:spPr/>
        <p:txBody>
          <a:bodyPr rtlCol="0"/>
          <a:lstStyle/>
          <a:p>
            <a:pPr rtl="0"/>
            <a:fld id="{7134FB5F-191C-4728-971F-69DBE6E17FF7}" type="datetime1">
              <a:rPr lang="pt-BR" noProof="0" smtClean="0"/>
              <a:t>16/09/2020</a:t>
            </a:fld>
            <a:endParaRPr lang="pt-BR" noProof="0" dirty="0"/>
          </a:p>
        </p:txBody>
      </p:sp>
      <p:sp>
        <p:nvSpPr>
          <p:cNvPr id="14" name="Espaço Reservado para o Número do Slide 13"/>
          <p:cNvSpPr>
            <a:spLocks noGrp="1"/>
          </p:cNvSpPr>
          <p:nvPr>
            <p:ph type="sldNum" sz="quarter" idx="12"/>
          </p:nvPr>
        </p:nvSpPr>
        <p:spPr/>
        <p:txBody>
          <a:bodyPr rtlCol="0"/>
          <a:lstStyle/>
          <a:p>
            <a:pPr rtl="0"/>
            <a:fld id="{F25A965E-3C11-4F28-82DC-E30D63FAC43C}" type="slidenum">
              <a:rPr lang="pt-BR" noProof="0" smtClean="0"/>
              <a:pPr rtl="0"/>
              <a:t>‹nº›</a:t>
            </a:fld>
            <a:endParaRPr lang="pt-BR" noProof="0" dirty="0"/>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Texto Vertical 2"/>
          <p:cNvSpPr>
            <a:spLocks noGrp="1"/>
          </p:cNvSpPr>
          <p:nvPr>
            <p:ph type="body" orient="vert" idx="1"/>
          </p:nvPr>
        </p:nvSpPr>
        <p:spPr/>
        <p:txBody>
          <a:bodyPr vert="eaVert"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396BB0A9-3121-4FDC-B347-8A2429A6543E}" type="datetime1">
              <a:rPr lang="pt-BR" smtClean="0"/>
              <a:t>16/09/2020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218612" y="685801"/>
            <a:ext cx="1828801" cy="5486400"/>
          </a:xfrm>
        </p:spPr>
        <p:txBody>
          <a:bodyPr vert="eaVert" rtlCol="0"/>
          <a:lstStyle>
            <a:lvl1pPr rtl="0">
              <a:defRPr/>
            </a:lvl1pPr>
          </a:lstStyle>
          <a:p>
            <a:pPr rtl="0"/>
            <a:r>
              <a:rPr lang="pt-BR"/>
              <a:t>Clique para editar o título Mestre</a:t>
            </a:r>
            <a:endParaRPr lang="pt-BR" dirty="0"/>
          </a:p>
        </p:txBody>
      </p:sp>
      <p:sp>
        <p:nvSpPr>
          <p:cNvPr id="3" name="Espaço Reservado para Texto Vertical 2"/>
          <p:cNvSpPr>
            <a:spLocks noGrp="1"/>
          </p:cNvSpPr>
          <p:nvPr>
            <p:ph type="body" orient="vert" idx="1"/>
          </p:nvPr>
        </p:nvSpPr>
        <p:spPr>
          <a:xfrm>
            <a:off x="1141413" y="685800"/>
            <a:ext cx="7924799" cy="5486400"/>
          </a:xfrm>
        </p:spPr>
        <p:txBody>
          <a:bodyPr vert="eaVert"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66CC8949-1AB1-403C-88E1-E3114B431674}" type="datetime1">
              <a:rPr lang="pt-BR" smtClean="0"/>
              <a:t>16/09/2020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de Título com Imagens">
    <p:spTree>
      <p:nvGrpSpPr>
        <p:cNvPr id="1" name=""/>
        <p:cNvGrpSpPr/>
        <p:nvPr/>
      </p:nvGrpSpPr>
      <p:grpSpPr>
        <a:xfrm>
          <a:off x="0" y="0"/>
          <a:ext cx="0" cy="0"/>
          <a:chOff x="0" y="0"/>
          <a:chExt cx="0" cy="0"/>
        </a:xfrm>
      </p:grpSpPr>
      <p:sp>
        <p:nvSpPr>
          <p:cNvPr id="2" name="Título 1"/>
          <p:cNvSpPr>
            <a:spLocks noGrp="1"/>
          </p:cNvSpPr>
          <p:nvPr>
            <p:ph type="ctrTitle"/>
          </p:nvPr>
        </p:nvSpPr>
        <p:spPr>
          <a:xfrm>
            <a:off x="1522412" y="4843464"/>
            <a:ext cx="9144002" cy="947736"/>
          </a:xfrm>
        </p:spPr>
        <p:txBody>
          <a:bodyPr rtlCol="0">
            <a:normAutofit/>
          </a:bodyPr>
          <a:lstStyle>
            <a:lvl1pPr algn="ctr" rtl="0">
              <a:lnSpc>
                <a:spcPct val="60000"/>
              </a:lnSpc>
              <a:defRPr sz="5600">
                <a:solidFill>
                  <a:schemeClr val="tx1">
                    <a:lumMod val="75000"/>
                    <a:lumOff val="25000"/>
                  </a:schemeClr>
                </a:solidFill>
              </a:defRPr>
            </a:lvl1pPr>
          </a:lstStyle>
          <a:p>
            <a:pPr rtl="0"/>
            <a:r>
              <a:rPr lang="pt-BR"/>
              <a:t>Clique para editar o título Mestre</a:t>
            </a:r>
            <a:endParaRPr lang="pt-BR" dirty="0"/>
          </a:p>
        </p:txBody>
      </p:sp>
      <p:sp>
        <p:nvSpPr>
          <p:cNvPr id="3" name="Subtítulo 2"/>
          <p:cNvSpPr>
            <a:spLocks noGrp="1"/>
          </p:cNvSpPr>
          <p:nvPr>
            <p:ph type="subTitle" idx="1"/>
          </p:nvPr>
        </p:nvSpPr>
        <p:spPr>
          <a:xfrm>
            <a:off x="1522413" y="5791200"/>
            <a:ext cx="9144000" cy="457200"/>
          </a:xfrm>
        </p:spPr>
        <p:txBody>
          <a:bodyPr wrap="square"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8" name="Retângulo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1" name="Espaço Reservado para Imagem 10" descr="Um espaço reservado vazio para adicionar uma imagem. Clique no espaço reservado e selecione a imagem que você deseja adicionar."/>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pt-BR"/>
              <a:t>Clique no ícone para adicionar uma imagem</a:t>
            </a:r>
            <a:endParaRPr lang="pt-BR" dirty="0"/>
          </a:p>
        </p:txBody>
      </p:sp>
      <p:sp>
        <p:nvSpPr>
          <p:cNvPr id="7" name="Retângulo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2" name="Espaço Reservado para Imagem 10" descr="Um espaço reservado vazio para adicionar uma imagem. Clique no espaço reservado e selecione a imagem que você deseja adicionar."/>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pt-BR"/>
              <a:t>Clique no ícone para adicionar uma imagem</a:t>
            </a:r>
            <a:endParaRPr lang="pt-BR" dirty="0"/>
          </a:p>
        </p:txBody>
      </p:sp>
      <p:sp>
        <p:nvSpPr>
          <p:cNvPr id="9" name="Retângulo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Espaço Reservado para Imagem 10" descr="Um espaço reservado vazio para adicionar uma imagem. Clique no espaço reservado e selecione a imagem que você deseja adicionar."/>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rtlCol="0"/>
          <a:lstStyle>
            <a:lvl1pPr marL="45720" indent="0" algn="ctr">
              <a:buNone/>
              <a:defRPr/>
            </a:lvl1pPr>
          </a:lstStyle>
          <a:p>
            <a:pPr rtl="0"/>
            <a:r>
              <a:rPr lang="pt-BR"/>
              <a:t>Clique no ícone para adicionar uma imagem</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3579CE8D-6718-4492-8AEE-78223935D4AC}" type="datetime1">
              <a:rPr lang="pt-BR" smtClean="0"/>
              <a:t>16/09/2020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de Título Alternativo com Imagens">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4843464"/>
            <a:ext cx="9144002" cy="947736"/>
          </a:xfrm>
        </p:spPr>
        <p:txBody>
          <a:bodyPr rtlCol="0">
            <a:normAutofit/>
          </a:bodyPr>
          <a:lstStyle>
            <a:lvl1pPr algn="ctr" rtl="0">
              <a:lnSpc>
                <a:spcPct val="60000"/>
              </a:lnSpc>
              <a:defRPr sz="5600">
                <a:solidFill>
                  <a:schemeClr val="tx1">
                    <a:lumMod val="75000"/>
                    <a:lumOff val="25000"/>
                  </a:schemeClr>
                </a:solidFill>
              </a:defRPr>
            </a:lvl1pPr>
          </a:lstStyle>
          <a:p>
            <a:pPr rtl="0"/>
            <a:r>
              <a:rPr lang="pt-BR"/>
              <a:t>Clique para editar o título Mestre</a:t>
            </a:r>
            <a:endParaRPr lang="pt-BR" dirty="0"/>
          </a:p>
        </p:txBody>
      </p:sp>
      <p:sp>
        <p:nvSpPr>
          <p:cNvPr id="3" name="Subtítulo 2"/>
          <p:cNvSpPr>
            <a:spLocks noGrp="1"/>
          </p:cNvSpPr>
          <p:nvPr>
            <p:ph type="subTitle" idx="1"/>
          </p:nvPr>
        </p:nvSpPr>
        <p:spPr>
          <a:xfrm>
            <a:off x="1522413" y="5791200"/>
            <a:ext cx="9144000" cy="457200"/>
          </a:xfrm>
        </p:spPr>
        <p:txBody>
          <a:bodyPr wrap="square" rtlCol="0">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pt-BR" dirty="0"/>
          </a:p>
        </p:txBody>
      </p:sp>
      <p:sp>
        <p:nvSpPr>
          <p:cNvPr id="11" name="Espaço Reservado para Imagem 10" descr="Um espaço reservado vazio para adicionar uma imagem. Clique no espaço reservado e selecione a imagem que você deseja adicionar."/>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rtlCol="0"/>
          <a:lstStyle>
            <a:lvl1pPr marL="0" indent="0" algn="ctr">
              <a:buNone/>
              <a:defRPr/>
            </a:lvl1pPr>
          </a:lstStyle>
          <a:p>
            <a:pPr rtl="0"/>
            <a:r>
              <a:rPr lang="pt-BR"/>
              <a:t>Clique no ícone para adicionar uma imagem</a:t>
            </a:r>
            <a:endParaRPr lang="pt-BR" dirty="0"/>
          </a:p>
        </p:txBody>
      </p:sp>
      <p:sp>
        <p:nvSpPr>
          <p:cNvPr id="12" name="Espaço Reservado para Imagem 10" descr="Um espaço reservado vazio para adicionar uma imagem. Clique no espaço reservado e selecione a imagem que você deseja adicionar."/>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rtl="0"/>
            <a:r>
              <a:rPr lang="pt-BR"/>
              <a:t>Clique no ícone para adicionar uma imagem</a:t>
            </a:r>
            <a:endParaRPr lang="pt-BR" dirty="0"/>
          </a:p>
        </p:txBody>
      </p:sp>
      <p:sp>
        <p:nvSpPr>
          <p:cNvPr id="13" name="Espaço Reservado para Imagem 10" descr="Um espaço reservado vazio para adicionar uma imagem. Clique no espaço reservado e selecione a imagem que você deseja adicionar."/>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rtl="0"/>
            <a:r>
              <a:rPr lang="pt-BR"/>
              <a:t>Clique no ícone para adicionar uma imagem</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80623B33-3C06-4B84-84A6-10C3C505BBCD}" type="datetime1">
              <a:rPr lang="pt-BR" smtClean="0"/>
              <a:t>16/09/2020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Conteúdo 2"/>
          <p:cNvSpPr>
            <a:spLocks noGrp="1"/>
          </p:cNvSpPr>
          <p:nvPr>
            <p:ph idx="1"/>
          </p:nvPr>
        </p:nvSpPr>
        <p:spPr/>
        <p:txBody>
          <a:bodyPr rtlCol="0"/>
          <a:lstStyle>
            <a:lvl5pP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B91DF77F-E305-4C61-878A-317B216336A8}" type="datetime1">
              <a:rPr lang="pt-BR" smtClean="0"/>
              <a:t>16/09/2020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ítulo e Conteúdo com Imagem">
    <p:spTree>
      <p:nvGrpSpPr>
        <p:cNvPr id="1" name=""/>
        <p:cNvGrpSpPr/>
        <p:nvPr/>
      </p:nvGrpSpPr>
      <p:grpSpPr>
        <a:xfrm>
          <a:off x="0" y="0"/>
          <a:ext cx="0" cy="0"/>
          <a:chOff x="0" y="0"/>
          <a:chExt cx="0" cy="0"/>
        </a:xfrm>
      </p:grpSpPr>
      <p:sp>
        <p:nvSpPr>
          <p:cNvPr id="7" name="Retângulo arredondado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Título 1"/>
          <p:cNvSpPr>
            <a:spLocks noGrp="1"/>
          </p:cNvSpPr>
          <p:nvPr>
            <p:ph type="title"/>
          </p:nvPr>
        </p:nvSpPr>
        <p:spPr>
          <a:xfrm>
            <a:off x="2995612" y="319088"/>
            <a:ext cx="7670802" cy="1143000"/>
          </a:xfrm>
        </p:spPr>
        <p:txBody>
          <a:bodyPr rtlCol="0"/>
          <a:lstStyle>
            <a:lvl1pPr rtl="0">
              <a:defRPr/>
            </a:lvl1pPr>
          </a:lstStyle>
          <a:p>
            <a:pPr rtl="0"/>
            <a:r>
              <a:rPr lang="pt-BR"/>
              <a:t>Clique para editar o título Mestre</a:t>
            </a:r>
            <a:endParaRPr lang="pt-BR" dirty="0"/>
          </a:p>
        </p:txBody>
      </p:sp>
      <p:sp>
        <p:nvSpPr>
          <p:cNvPr id="12" name="Retângulo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Espaço Reservado para Imagem 13" descr="Um espaço reservado vazio para adicionar uma imagem. Clique no espaço reservado e selecione a imagem que você deseja adicionar."/>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rtlCol="0">
            <a:normAutofit/>
          </a:bodyPr>
          <a:lstStyle>
            <a:lvl1pPr marL="45720" indent="0" algn="ctr">
              <a:buNone/>
              <a:defRPr sz="1600"/>
            </a:lvl1pPr>
          </a:lstStyle>
          <a:p>
            <a:pPr rtl="0"/>
            <a:r>
              <a:rPr lang="pt-BR"/>
              <a:t>Clique no ícone para adicionar uma imagem</a:t>
            </a:r>
            <a:endParaRPr lang="pt-BR" dirty="0"/>
          </a:p>
        </p:txBody>
      </p:sp>
      <p:sp>
        <p:nvSpPr>
          <p:cNvPr id="3" name="Espaço Reservado para Conteúdo 2"/>
          <p:cNvSpPr>
            <a:spLocks noGrp="1"/>
          </p:cNvSpPr>
          <p:nvPr>
            <p:ph idx="1"/>
          </p:nvPr>
        </p:nvSpPr>
        <p:spPr>
          <a:xfrm>
            <a:off x="2995612" y="1643063"/>
            <a:ext cx="7670802" cy="4529137"/>
          </a:xfrm>
        </p:spPr>
        <p:txBody>
          <a:bodyPr rtlCol="0"/>
          <a:lstStyle>
            <a:lvl5pP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cxnSp>
        <p:nvCxnSpPr>
          <p:cNvPr id="8" name="Conector Reto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C296AD28-38DE-4D08-BBD2-395B5E207DA2}" type="datetime1">
              <a:rPr lang="pt-BR" smtClean="0"/>
              <a:t>16/09/2020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643064"/>
            <a:ext cx="9144002" cy="2928936"/>
          </a:xfrm>
        </p:spPr>
        <p:txBody>
          <a:bodyPr rtlCol="0" anchor="b">
            <a:normAutofit/>
          </a:bodyPr>
          <a:lstStyle>
            <a:lvl1pPr algn="ctr" rtl="0">
              <a:lnSpc>
                <a:spcPct val="60000"/>
              </a:lnSpc>
              <a:defRPr sz="5600" b="0" cap="none" baseline="0">
                <a:solidFill>
                  <a:schemeClr val="tx1">
                    <a:lumMod val="75000"/>
                    <a:lumOff val="25000"/>
                  </a:schemeClr>
                </a:solidFill>
              </a:defRPr>
            </a:lvl1pPr>
          </a:lstStyle>
          <a:p>
            <a:pPr rtl="0"/>
            <a:r>
              <a:rPr lang="pt-BR"/>
              <a:t>Clique para editar o título Mestre</a:t>
            </a:r>
            <a:endParaRPr lang="pt-BR" dirty="0"/>
          </a:p>
        </p:txBody>
      </p:sp>
      <p:sp>
        <p:nvSpPr>
          <p:cNvPr id="3" name="Espaço Reservado para Texto 2"/>
          <p:cNvSpPr>
            <a:spLocks noGrp="1"/>
          </p:cNvSpPr>
          <p:nvPr>
            <p:ph type="body" idx="1"/>
          </p:nvPr>
        </p:nvSpPr>
        <p:spPr>
          <a:xfrm>
            <a:off x="1522413" y="4572000"/>
            <a:ext cx="9144000" cy="1066799"/>
          </a:xfrm>
        </p:spPr>
        <p:txBody>
          <a:bodyPr rtlCol="0"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5" name="Espaço Reservado para Rodapé 4"/>
          <p:cNvSpPr>
            <a:spLocks noGrp="1"/>
          </p:cNvSpPr>
          <p:nvPr>
            <p:ph type="ftr" sz="quarter" idx="11"/>
          </p:nvPr>
        </p:nvSpPr>
        <p:spPr/>
        <p:txBody>
          <a:bodyPr rtlCol="0"/>
          <a:lstStyle/>
          <a:p>
            <a:pPr rtl="0"/>
            <a:endParaRPr lang="pt-BR" dirty="0"/>
          </a:p>
        </p:txBody>
      </p:sp>
      <p:sp>
        <p:nvSpPr>
          <p:cNvPr id="4" name="Espaço Reservado para Data 3"/>
          <p:cNvSpPr>
            <a:spLocks noGrp="1"/>
          </p:cNvSpPr>
          <p:nvPr>
            <p:ph type="dt" sz="half" idx="10"/>
          </p:nvPr>
        </p:nvSpPr>
        <p:spPr/>
        <p:txBody>
          <a:bodyPr rtlCol="0"/>
          <a:lstStyle/>
          <a:p>
            <a:pPr rtl="0"/>
            <a:fld id="{E3EEC240-DC20-471B-A045-F017415966EF}" type="datetime1">
              <a:rPr lang="pt-BR" smtClean="0"/>
              <a:t>16/09/2020</a:t>
            </a:fld>
            <a:endParaRPr lang="pt-BR" dirty="0"/>
          </a:p>
        </p:txBody>
      </p:sp>
      <p:sp>
        <p:nvSpPr>
          <p:cNvPr id="6" name="Espaço Reservado para Número de Slide 5"/>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Conteúdo 2"/>
          <p:cNvSpPr>
            <a:spLocks noGrp="1"/>
          </p:cNvSpPr>
          <p:nvPr>
            <p:ph sz="half" idx="1"/>
          </p:nvPr>
        </p:nvSpPr>
        <p:spPr>
          <a:xfrm>
            <a:off x="1522412" y="1643063"/>
            <a:ext cx="4480560" cy="452913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Conteúdo 3"/>
          <p:cNvSpPr>
            <a:spLocks noGrp="1"/>
          </p:cNvSpPr>
          <p:nvPr>
            <p:ph sz="half" idx="2"/>
          </p:nvPr>
        </p:nvSpPr>
        <p:spPr>
          <a:xfrm>
            <a:off x="6185854" y="1643063"/>
            <a:ext cx="4480560" cy="4529137"/>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6" name="Espaço Reservado para Rodapé 5"/>
          <p:cNvSpPr>
            <a:spLocks noGrp="1"/>
          </p:cNvSpPr>
          <p:nvPr>
            <p:ph type="ftr" sz="quarter" idx="11"/>
          </p:nvPr>
        </p:nvSpPr>
        <p:spPr/>
        <p:txBody>
          <a:bodyPr rtlCol="0"/>
          <a:lstStyle/>
          <a:p>
            <a:pPr rtl="0"/>
            <a:endParaRPr lang="pt-BR" dirty="0"/>
          </a:p>
        </p:txBody>
      </p:sp>
      <p:sp>
        <p:nvSpPr>
          <p:cNvPr id="5" name="Espaço Reservado para Data 4"/>
          <p:cNvSpPr>
            <a:spLocks noGrp="1"/>
          </p:cNvSpPr>
          <p:nvPr>
            <p:ph type="dt" sz="half" idx="10"/>
          </p:nvPr>
        </p:nvSpPr>
        <p:spPr/>
        <p:txBody>
          <a:bodyPr rtlCol="0"/>
          <a:lstStyle/>
          <a:p>
            <a:pPr rtl="0"/>
            <a:fld id="{74948826-CEE7-4D29-96B5-E6CE78322A31}" type="datetime1">
              <a:rPr lang="pt-BR" smtClean="0"/>
              <a:t>16/09/2020</a:t>
            </a:fld>
            <a:endParaRPr lang="pt-BR" dirty="0"/>
          </a:p>
        </p:txBody>
      </p:sp>
      <p:sp>
        <p:nvSpPr>
          <p:cNvPr id="7" name="Espaço Reservado para Número de Slide 6"/>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3" name="Espaço Reservado para Texto 2"/>
          <p:cNvSpPr>
            <a:spLocks noGrp="1"/>
          </p:cNvSpPr>
          <p:nvPr>
            <p:ph type="body" idx="1"/>
          </p:nvPr>
        </p:nvSpPr>
        <p:spPr>
          <a:xfrm>
            <a:off x="1522414" y="1624372"/>
            <a:ext cx="4480560" cy="737828"/>
          </a:xfrm>
        </p:spPr>
        <p:txBody>
          <a:bodyPr rtlCol="0"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p:cNvSpPr>
            <a:spLocks noGrp="1"/>
          </p:cNvSpPr>
          <p:nvPr>
            <p:ph sz="half" idx="2"/>
          </p:nvPr>
        </p:nvSpPr>
        <p:spPr>
          <a:xfrm>
            <a:off x="1522414" y="2438400"/>
            <a:ext cx="4480560" cy="37337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5" name="Espaço Reservado para Texto 4"/>
          <p:cNvSpPr>
            <a:spLocks noGrp="1"/>
          </p:cNvSpPr>
          <p:nvPr>
            <p:ph type="body" sz="quarter" idx="3"/>
          </p:nvPr>
        </p:nvSpPr>
        <p:spPr>
          <a:xfrm>
            <a:off x="6185854" y="1624372"/>
            <a:ext cx="4480560" cy="737828"/>
          </a:xfrm>
        </p:spPr>
        <p:txBody>
          <a:bodyPr rtlCol="0"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p:cNvSpPr>
            <a:spLocks noGrp="1"/>
          </p:cNvSpPr>
          <p:nvPr>
            <p:ph sz="quarter" idx="4"/>
          </p:nvPr>
        </p:nvSpPr>
        <p:spPr>
          <a:xfrm>
            <a:off x="6185854" y="2438400"/>
            <a:ext cx="4480560" cy="37337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8" name="Espaço Reservado para Rodapé 7"/>
          <p:cNvSpPr>
            <a:spLocks noGrp="1"/>
          </p:cNvSpPr>
          <p:nvPr>
            <p:ph type="ftr" sz="quarter" idx="11"/>
          </p:nvPr>
        </p:nvSpPr>
        <p:spPr/>
        <p:txBody>
          <a:bodyPr rtlCol="0"/>
          <a:lstStyle/>
          <a:p>
            <a:pPr rtl="0"/>
            <a:endParaRPr lang="pt-BR" dirty="0"/>
          </a:p>
        </p:txBody>
      </p:sp>
      <p:sp>
        <p:nvSpPr>
          <p:cNvPr id="7" name="Espaço Reservado para Data 6"/>
          <p:cNvSpPr>
            <a:spLocks noGrp="1"/>
          </p:cNvSpPr>
          <p:nvPr>
            <p:ph type="dt" sz="half" idx="10"/>
          </p:nvPr>
        </p:nvSpPr>
        <p:spPr/>
        <p:txBody>
          <a:bodyPr rtlCol="0"/>
          <a:lstStyle/>
          <a:p>
            <a:pPr rtl="0"/>
            <a:fld id="{0CF766DF-8CB0-49B2-956E-2E7D6B5FFEA8}" type="datetime1">
              <a:rPr lang="pt-BR" smtClean="0"/>
              <a:t>16/09/2020</a:t>
            </a:fld>
            <a:endParaRPr lang="pt-BR" dirty="0"/>
          </a:p>
        </p:txBody>
      </p:sp>
      <p:sp>
        <p:nvSpPr>
          <p:cNvPr id="9" name="Espaço Reservado para Número do Slide 8"/>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pt-BR"/>
              <a:t>Clique para editar o título Mestre</a:t>
            </a:r>
            <a:endParaRPr lang="pt-BR" dirty="0"/>
          </a:p>
        </p:txBody>
      </p:sp>
      <p:sp>
        <p:nvSpPr>
          <p:cNvPr id="4" name="Espaço Reservado para Rodapé 3"/>
          <p:cNvSpPr>
            <a:spLocks noGrp="1"/>
          </p:cNvSpPr>
          <p:nvPr>
            <p:ph type="ftr" sz="quarter" idx="11"/>
          </p:nvPr>
        </p:nvSpPr>
        <p:spPr/>
        <p:txBody>
          <a:bodyPr rtlCol="0"/>
          <a:lstStyle/>
          <a:p>
            <a:pPr rtl="0"/>
            <a:endParaRPr lang="pt-BR" dirty="0"/>
          </a:p>
        </p:txBody>
      </p:sp>
      <p:sp>
        <p:nvSpPr>
          <p:cNvPr id="3" name="Espaço Reservado para Data 2"/>
          <p:cNvSpPr>
            <a:spLocks noGrp="1"/>
          </p:cNvSpPr>
          <p:nvPr>
            <p:ph type="dt" sz="half" idx="10"/>
          </p:nvPr>
        </p:nvSpPr>
        <p:spPr/>
        <p:txBody>
          <a:bodyPr rtlCol="0"/>
          <a:lstStyle/>
          <a:p>
            <a:pPr rtl="0"/>
            <a:fld id="{BB408FA8-EDBD-4B26-900F-99968E05B9C0}" type="datetime1">
              <a:rPr lang="pt-BR" smtClean="0"/>
              <a:t>16/09/2020</a:t>
            </a:fld>
            <a:endParaRPr lang="pt-BR" dirty="0"/>
          </a:p>
        </p:txBody>
      </p:sp>
      <p:sp>
        <p:nvSpPr>
          <p:cNvPr id="5" name="Espaço Reservado para Número de Slide 4"/>
          <p:cNvSpPr>
            <a:spLocks noGrp="1"/>
          </p:cNvSpPr>
          <p:nvPr>
            <p:ph type="sldNum" sz="quarter" idx="12"/>
          </p:nvPr>
        </p:nvSpPr>
        <p:spPr/>
        <p:txBody>
          <a:bodyPr rtlCol="0"/>
          <a:lstStyle/>
          <a:p>
            <a:pPr rtl="0"/>
            <a:fld id="{F25A965E-3C11-4F28-82DC-E30D63FAC43C}" type="slidenum">
              <a:rPr lang="pt-BR" smtClean="0"/>
              <a:t>‹nº›</a:t>
            </a:fld>
            <a:endParaRPr lang="pt-BR" dirty="0"/>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tângulo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cxnSp>
        <p:nvCxnSpPr>
          <p:cNvPr id="8" name="Conector Reto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Conector Reto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Espaço Reservado para Título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pPr rtl="0"/>
            <a:r>
              <a:rPr lang="pt-BR" dirty="0"/>
              <a:t>Clique para editar o título mestre</a:t>
            </a:r>
          </a:p>
        </p:txBody>
      </p:sp>
      <p:sp>
        <p:nvSpPr>
          <p:cNvPr id="3" name="Espaço Reservado para Texto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pPr rtl="0"/>
            <a:endParaRPr lang="pt-BR" dirty="0"/>
          </a:p>
        </p:txBody>
      </p:sp>
      <p:sp>
        <p:nvSpPr>
          <p:cNvPr id="4" name="Espaço Reservado para Data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pPr rtl="0"/>
            <a:fld id="{54BD96D5-D1B2-4E54-BB14-F6D55EE18C1C}" type="datetime1">
              <a:rPr lang="pt-BR" smtClean="0"/>
              <a:t>16/09/2020</a:t>
            </a:fld>
            <a:endParaRPr lang="pt-BR" dirty="0"/>
          </a:p>
        </p:txBody>
      </p:sp>
      <p:sp>
        <p:nvSpPr>
          <p:cNvPr id="6" name="Espaço Reservado para Número de Slide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pPr rtl="0"/>
            <a:fld id="{F25A965E-3C11-4F28-82DC-E30D63FAC43C}" type="slidenum">
              <a:rPr lang="pt-BR" smtClean="0"/>
              <a:pPr rtl="0"/>
              <a:t>‹nº›</a:t>
            </a:fld>
            <a:endParaRPr lang="pt-BR" dirty="0"/>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oseFabiano/Grupo08ADSB/tree/master/Banco%20de%20Dados"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github.com/JoseFabiano/Grupo08ADSB/projects/2"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e-publicacoes.uerj.br/index.php/demetra/article/view/3588/2716" TargetMode="External"/><Relationship Id="rId2" Type="http://schemas.openxmlformats.org/officeDocument/2006/relationships/hyperlink" Target="https://sistemas.uft.edu.br/periodicos/index.php/desafios/article/view/6827/15278" TargetMode="External"/><Relationship Id="rId1" Type="http://schemas.openxmlformats.org/officeDocument/2006/relationships/slideLayout" Target="../slideLayouts/slideLayout4.xml"/><Relationship Id="rId5" Type="http://schemas.openxmlformats.org/officeDocument/2006/relationships/hyperlink" Target="http://repositorio.roca.utfpr.edu.br/jspui/handle/1/8074" TargetMode="External"/><Relationship Id="rId4" Type="http://schemas.openxmlformats.org/officeDocument/2006/relationships/hyperlink" Target="https://www.researchgate.net/publication/326908121_ANALISE_DA_VARIACAO_DE_TEMPERATURA_DE_ALIMENTOS_NA_CADEIA_DE_DISTRIBUICAO_UMA_REVISAO_SISTEMATICA_DA_LITERATUR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hyperlink" Target="http://softmeanie.deviantart.com/art/Creativity-1028075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480920-1DCC-4570-A2A3-C85515F197E9}"/>
              </a:ext>
            </a:extLst>
          </p:cNvPr>
          <p:cNvSpPr txBox="1">
            <a:spLocks/>
          </p:cNvSpPr>
          <p:nvPr/>
        </p:nvSpPr>
        <p:spPr>
          <a:xfrm>
            <a:off x="1554757" y="85186"/>
            <a:ext cx="9106133" cy="7773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5598" dirty="0">
                <a:solidFill>
                  <a:schemeClr val="bg1"/>
                </a:solidFill>
                <a:latin typeface="Arial" panose="020B0604020202020204" pitchFamily="34" charset="0"/>
                <a:cs typeface="Arial" panose="020B0604020202020204" pitchFamily="34" charset="0"/>
              </a:rPr>
              <a:t>Sprint 1 Apresentação</a:t>
            </a:r>
          </a:p>
        </p:txBody>
      </p:sp>
      <p:sp>
        <p:nvSpPr>
          <p:cNvPr id="4" name="Título 5">
            <a:extLst>
              <a:ext uri="{FF2B5EF4-FFF2-40B4-BE49-F238E27FC236}">
                <a16:creationId xmlns:a16="http://schemas.microsoft.com/office/drawing/2014/main" id="{EAF1DC3D-BE75-431F-A26A-46D0A9E94886}"/>
              </a:ext>
            </a:extLst>
          </p:cNvPr>
          <p:cNvSpPr txBox="1">
            <a:spLocks/>
          </p:cNvSpPr>
          <p:nvPr/>
        </p:nvSpPr>
        <p:spPr>
          <a:xfrm>
            <a:off x="1773470" y="862539"/>
            <a:ext cx="9106133" cy="676596"/>
          </a:xfrm>
          <a:prstGeom prst="rect">
            <a:avLst/>
          </a:prstGeom>
        </p:spPr>
        <p:txBody>
          <a:bodyPr vert="horz" lIns="91416" tIns="45708" rIns="91416" bIns="45708" rtlCol="0" anchor="b">
            <a:normAutofit fontScale="92500"/>
          </a:bodyPr>
          <a:lst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a:lstStyle>
          <a:p>
            <a:r>
              <a:rPr lang="pt-BR" sz="4299" dirty="0">
                <a:solidFill>
                  <a:schemeClr val="bg1"/>
                </a:solidFill>
                <a:latin typeface="Arial" panose="020B0604020202020204" pitchFamily="34" charset="0"/>
                <a:cs typeface="Arial" panose="020B0604020202020204" pitchFamily="34" charset="0"/>
              </a:rPr>
              <a:t>Controle de Temperatura Para Carnes</a:t>
            </a:r>
          </a:p>
        </p:txBody>
      </p:sp>
      <p:sp>
        <p:nvSpPr>
          <p:cNvPr id="5" name="Subtítulo 2">
            <a:extLst>
              <a:ext uri="{FF2B5EF4-FFF2-40B4-BE49-F238E27FC236}">
                <a16:creationId xmlns:a16="http://schemas.microsoft.com/office/drawing/2014/main" id="{1E901171-7D79-4BE3-8020-7E21EF5E954F}"/>
              </a:ext>
            </a:extLst>
          </p:cNvPr>
          <p:cNvSpPr txBox="1">
            <a:spLocks/>
          </p:cNvSpPr>
          <p:nvPr/>
        </p:nvSpPr>
        <p:spPr>
          <a:xfrm>
            <a:off x="29109" y="3641112"/>
            <a:ext cx="2320888" cy="31317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999" dirty="0">
                <a:solidFill>
                  <a:schemeClr val="bg1"/>
                </a:solidFill>
                <a:latin typeface="Arial" panose="020B0604020202020204" pitchFamily="34" charset="0"/>
                <a:cs typeface="Arial" panose="020B0604020202020204" pitchFamily="34" charset="0"/>
              </a:rPr>
              <a:t>1º ADS B:</a:t>
            </a:r>
          </a:p>
          <a:p>
            <a:pPr marL="0" indent="0">
              <a:buNone/>
            </a:pPr>
            <a:r>
              <a:rPr lang="pt-BR" sz="1999" dirty="0">
                <a:solidFill>
                  <a:schemeClr val="bg1"/>
                </a:solidFill>
                <a:latin typeface="Arial" panose="020B0604020202020204" pitchFamily="34" charset="0"/>
                <a:cs typeface="Arial" panose="020B0604020202020204" pitchFamily="34" charset="0"/>
              </a:rPr>
              <a:t>David Rafael</a:t>
            </a:r>
          </a:p>
          <a:p>
            <a:pPr marL="0" indent="0">
              <a:buNone/>
            </a:pPr>
            <a:r>
              <a:rPr lang="pt-BR" sz="1999" dirty="0">
                <a:solidFill>
                  <a:schemeClr val="bg1"/>
                </a:solidFill>
                <a:latin typeface="Arial" panose="020B0604020202020204" pitchFamily="34" charset="0"/>
                <a:cs typeface="Arial" panose="020B0604020202020204" pitchFamily="34" charset="0"/>
              </a:rPr>
              <a:t>Dennis Barbosa</a:t>
            </a:r>
          </a:p>
          <a:p>
            <a:pPr marL="0" indent="0">
              <a:buNone/>
            </a:pPr>
            <a:r>
              <a:rPr lang="pt-BR" sz="1999" dirty="0">
                <a:solidFill>
                  <a:schemeClr val="bg1"/>
                </a:solidFill>
                <a:latin typeface="Arial" panose="020B0604020202020204" pitchFamily="34" charset="0"/>
                <a:cs typeface="Arial" panose="020B0604020202020204" pitchFamily="34" charset="0"/>
              </a:rPr>
              <a:t>Felipe Kling</a:t>
            </a:r>
          </a:p>
          <a:p>
            <a:pPr marL="0" indent="0">
              <a:buNone/>
            </a:pPr>
            <a:r>
              <a:rPr lang="pt-BR" sz="1999" dirty="0">
                <a:solidFill>
                  <a:schemeClr val="bg1"/>
                </a:solidFill>
                <a:latin typeface="Arial" panose="020B0604020202020204" pitchFamily="34" charset="0"/>
                <a:cs typeface="Arial" panose="020B0604020202020204" pitchFamily="34" charset="0"/>
              </a:rPr>
              <a:t>Gabriel Alvares</a:t>
            </a:r>
          </a:p>
          <a:p>
            <a:pPr marL="0" indent="0">
              <a:buNone/>
            </a:pPr>
            <a:r>
              <a:rPr lang="pt-BR" sz="1999" dirty="0">
                <a:solidFill>
                  <a:schemeClr val="bg1"/>
                </a:solidFill>
                <a:latin typeface="Arial" panose="020B0604020202020204" pitchFamily="34" charset="0"/>
                <a:cs typeface="Arial" panose="020B0604020202020204" pitchFamily="34" charset="0"/>
              </a:rPr>
              <a:t>José Fabiano</a:t>
            </a:r>
          </a:p>
          <a:p>
            <a:pPr marL="0" indent="0">
              <a:buNone/>
            </a:pPr>
            <a:r>
              <a:rPr lang="pt-BR" sz="1999" dirty="0">
                <a:solidFill>
                  <a:schemeClr val="bg1"/>
                </a:solidFill>
                <a:latin typeface="Arial" panose="020B0604020202020204" pitchFamily="34" charset="0"/>
                <a:cs typeface="Arial" panose="020B0604020202020204" pitchFamily="34" charset="0"/>
              </a:rPr>
              <a:t>Lucas Ferreira</a:t>
            </a:r>
          </a:p>
          <a:p>
            <a:pPr marL="0" indent="0">
              <a:buNone/>
            </a:pPr>
            <a:r>
              <a:rPr lang="pt-BR" sz="1999" dirty="0">
                <a:solidFill>
                  <a:schemeClr val="bg1"/>
                </a:solidFill>
                <a:latin typeface="Arial" panose="020B0604020202020204" pitchFamily="34" charset="0"/>
                <a:cs typeface="Arial" panose="020B0604020202020204" pitchFamily="34" charset="0"/>
              </a:rPr>
              <a:t>Renato Paulino</a:t>
            </a:r>
          </a:p>
        </p:txBody>
      </p:sp>
      <p:sp>
        <p:nvSpPr>
          <p:cNvPr id="3" name="Subtítulo 2">
            <a:extLst>
              <a:ext uri="{FF2B5EF4-FFF2-40B4-BE49-F238E27FC236}">
                <a16:creationId xmlns:a16="http://schemas.microsoft.com/office/drawing/2014/main" id="{BABC026A-4EF8-49EC-9B52-F6FC83E8E324}"/>
              </a:ext>
            </a:extLst>
          </p:cNvPr>
          <p:cNvSpPr txBox="1">
            <a:spLocks/>
          </p:cNvSpPr>
          <p:nvPr/>
        </p:nvSpPr>
        <p:spPr>
          <a:xfrm>
            <a:off x="7974040" y="5980726"/>
            <a:ext cx="4199845" cy="7920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1999" dirty="0">
                <a:solidFill>
                  <a:schemeClr val="bg1"/>
                </a:solidFill>
                <a:latin typeface="Arial" panose="020B0604020202020204" pitchFamily="34" charset="0"/>
                <a:cs typeface="Arial" panose="020B0604020202020204" pitchFamily="34" charset="0"/>
              </a:rPr>
              <a:t>Pesquisa e inovação</a:t>
            </a:r>
          </a:p>
          <a:p>
            <a:pPr marL="0" indent="0" algn="r">
              <a:buNone/>
            </a:pPr>
            <a:r>
              <a:rPr lang="pt-BR" sz="1999" dirty="0">
                <a:solidFill>
                  <a:schemeClr val="bg1"/>
                </a:solidFill>
                <a:latin typeface="Arial" panose="020B0604020202020204" pitchFamily="34" charset="0"/>
                <a:cs typeface="Arial" panose="020B0604020202020204" pitchFamily="34" charset="0"/>
              </a:rPr>
              <a:t>Professor: Brandão</a:t>
            </a:r>
          </a:p>
        </p:txBody>
      </p:sp>
    </p:spTree>
    <p:extLst>
      <p:ext uri="{BB962C8B-B14F-4D97-AF65-F5344CB8AC3E}">
        <p14:creationId xmlns:p14="http://schemas.microsoft.com/office/powerpoint/2010/main" val="4033827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FB38A-70FA-4C12-BC50-D8615E3875D8}"/>
              </a:ext>
            </a:extLst>
          </p:cNvPr>
          <p:cNvSpPr>
            <a:spLocks noGrp="1"/>
          </p:cNvSpPr>
          <p:nvPr>
            <p:ph type="ctrTitle"/>
          </p:nvPr>
        </p:nvSpPr>
        <p:spPr>
          <a:xfrm>
            <a:off x="1269876" y="162341"/>
            <a:ext cx="9144002" cy="1066799"/>
          </a:xfrm>
        </p:spPr>
        <p:txBody>
          <a:bodyPr/>
          <a:lstStyle/>
          <a:p>
            <a:r>
              <a:rPr lang="pt-BR" dirty="0">
                <a:latin typeface="Times New Roman" panose="02020603050405020304" pitchFamily="18" charset="0"/>
                <a:cs typeface="Times New Roman" panose="02020603050405020304" pitchFamily="18" charset="0"/>
              </a:rPr>
              <a:t>Parte Técnica</a:t>
            </a:r>
            <a:br>
              <a:rPr lang="pt-BR" dirty="0">
                <a:latin typeface="Times New Roman" panose="02020603050405020304" pitchFamily="18" charset="0"/>
                <a:cs typeface="Times New Roman" panose="02020603050405020304" pitchFamily="18" charset="0"/>
              </a:rPr>
            </a:br>
            <a:r>
              <a:rPr lang="pt-BR" sz="4000" dirty="0">
                <a:latin typeface="Times New Roman" panose="02020603050405020304" pitchFamily="18" charset="0"/>
                <a:cs typeface="Times New Roman" panose="02020603050405020304" pitchFamily="18" charset="0"/>
              </a:rPr>
              <a:t>Teste Unitário</a:t>
            </a:r>
          </a:p>
        </p:txBody>
      </p:sp>
      <p:sp>
        <p:nvSpPr>
          <p:cNvPr id="3" name="Subtítulo 2">
            <a:extLst>
              <a:ext uri="{FF2B5EF4-FFF2-40B4-BE49-F238E27FC236}">
                <a16:creationId xmlns:a16="http://schemas.microsoft.com/office/drawing/2014/main" id="{39CF7003-060D-4B12-9A49-2B5B5F7F8127}"/>
              </a:ext>
            </a:extLst>
          </p:cNvPr>
          <p:cNvSpPr>
            <a:spLocks noGrp="1"/>
          </p:cNvSpPr>
          <p:nvPr>
            <p:ph type="subTitle" idx="1"/>
          </p:nvPr>
        </p:nvSpPr>
        <p:spPr>
          <a:xfrm>
            <a:off x="909837" y="2132854"/>
            <a:ext cx="3168351" cy="4562803"/>
          </a:xfrm>
        </p:spPr>
        <p:txBody>
          <a:bodyPr>
            <a:normAutofit/>
          </a:bodyPr>
          <a:lstStyle/>
          <a:p>
            <a:pPr algn="l"/>
            <a:r>
              <a:rPr lang="pt-BR" sz="2200" dirty="0">
                <a:latin typeface="Arial" panose="020B0604020202020204" pitchFamily="34" charset="0"/>
                <a:cs typeface="Arial" panose="020B0604020202020204" pitchFamily="34" charset="0"/>
              </a:rPr>
              <a:t>Temperatura teste de mesa </a:t>
            </a:r>
          </a:p>
          <a:p>
            <a:pPr algn="l"/>
            <a:r>
              <a:rPr lang="pt-BR" sz="2200" dirty="0">
                <a:latin typeface="Arial" panose="020B0604020202020204" pitchFamily="34" charset="0"/>
                <a:cs typeface="Arial" panose="020B0604020202020204" pitchFamily="34" charset="0"/>
              </a:rPr>
              <a:t>dia 14/09/2020</a:t>
            </a:r>
          </a:p>
          <a:p>
            <a:pPr algn="l"/>
            <a:endParaRPr lang="pt-BR" dirty="0">
              <a:latin typeface="Arial" panose="020B0604020202020204" pitchFamily="34" charset="0"/>
              <a:cs typeface="Arial" panose="020B0604020202020204" pitchFamily="34" charset="0"/>
            </a:endParaRPr>
          </a:p>
          <a:p>
            <a:pPr algn="l"/>
            <a:r>
              <a:rPr lang="pt-BR" sz="2200" dirty="0">
                <a:latin typeface="Arial" panose="020B0604020202020204" pitchFamily="34" charset="0"/>
                <a:cs typeface="Arial" panose="020B0604020202020204" pitchFamily="34" charset="0"/>
              </a:rPr>
              <a:t>3.96°C</a:t>
            </a:r>
          </a:p>
          <a:p>
            <a:pPr algn="l"/>
            <a:r>
              <a:rPr lang="pt-BR" sz="2200" dirty="0">
                <a:latin typeface="Arial" panose="020B0604020202020204" pitchFamily="34" charset="0"/>
                <a:cs typeface="Arial" panose="020B0604020202020204" pitchFamily="34" charset="0"/>
              </a:rPr>
              <a:t>-1.12°C</a:t>
            </a:r>
          </a:p>
          <a:p>
            <a:pPr algn="l"/>
            <a:r>
              <a:rPr lang="pt-BR" sz="2200" dirty="0">
                <a:latin typeface="Arial" panose="020B0604020202020204" pitchFamily="34" charset="0"/>
                <a:cs typeface="Arial" panose="020B0604020202020204" pitchFamily="34" charset="0"/>
              </a:rPr>
              <a:t>-4.46°C</a:t>
            </a:r>
          </a:p>
          <a:p>
            <a:pPr algn="l"/>
            <a:r>
              <a:rPr lang="pt-BR" sz="2200" dirty="0">
                <a:latin typeface="Arial" panose="020B0604020202020204" pitchFamily="34" charset="0"/>
                <a:cs typeface="Arial" panose="020B0604020202020204" pitchFamily="34" charset="0"/>
              </a:rPr>
              <a:t>-6.57°C</a:t>
            </a:r>
          </a:p>
          <a:p>
            <a:pPr algn="l"/>
            <a:r>
              <a:rPr lang="pt-BR" sz="2200" dirty="0">
                <a:latin typeface="Arial" panose="020B0604020202020204" pitchFamily="34" charset="0"/>
                <a:cs typeface="Arial" panose="020B0604020202020204" pitchFamily="34" charset="0"/>
              </a:rPr>
              <a:t>-0.38°C</a:t>
            </a:r>
          </a:p>
          <a:p>
            <a:pPr algn="l"/>
            <a:r>
              <a:rPr lang="pt-BR" sz="2200" dirty="0">
                <a:latin typeface="Arial" panose="020B0604020202020204" pitchFamily="34" charset="0"/>
                <a:cs typeface="Arial" panose="020B0604020202020204" pitchFamily="34" charset="0"/>
              </a:rPr>
              <a:t>5.46ºC</a:t>
            </a:r>
          </a:p>
          <a:p>
            <a:pPr algn="l"/>
            <a:r>
              <a:rPr lang="pt-BR" sz="2200" dirty="0">
                <a:latin typeface="Arial" panose="020B0604020202020204" pitchFamily="34" charset="0"/>
                <a:cs typeface="Arial" panose="020B0604020202020204" pitchFamily="34" charset="0"/>
              </a:rPr>
              <a:t>4.89°C</a:t>
            </a:r>
          </a:p>
          <a:p>
            <a:pPr algn="l"/>
            <a:r>
              <a:rPr lang="pt-BR" sz="2200" dirty="0">
                <a:latin typeface="Arial" panose="020B0604020202020204" pitchFamily="34" charset="0"/>
                <a:cs typeface="Arial" panose="020B0604020202020204" pitchFamily="34" charset="0"/>
              </a:rPr>
              <a:t>-6.16°C</a:t>
            </a:r>
          </a:p>
          <a:p>
            <a:pPr algn="l"/>
            <a:r>
              <a:rPr lang="pt-BR" sz="2200" dirty="0">
                <a:latin typeface="Arial" panose="020B0604020202020204" pitchFamily="34" charset="0"/>
                <a:cs typeface="Arial" panose="020B0604020202020204" pitchFamily="34" charset="0"/>
              </a:rPr>
              <a:t>5.52°C</a:t>
            </a:r>
          </a:p>
          <a:p>
            <a:pPr algn="l"/>
            <a:r>
              <a:rPr lang="pt-BR" sz="2200" dirty="0">
                <a:latin typeface="Arial" panose="020B0604020202020204" pitchFamily="34" charset="0"/>
                <a:cs typeface="Arial" panose="020B0604020202020204" pitchFamily="34" charset="0"/>
              </a:rPr>
              <a:t>1.86°C</a:t>
            </a:r>
          </a:p>
        </p:txBody>
      </p:sp>
      <p:sp>
        <p:nvSpPr>
          <p:cNvPr id="4" name="Subtítulo 2">
            <a:extLst>
              <a:ext uri="{FF2B5EF4-FFF2-40B4-BE49-F238E27FC236}">
                <a16:creationId xmlns:a16="http://schemas.microsoft.com/office/drawing/2014/main" id="{555BD365-6868-4FB3-A762-C890F82CB5EB}"/>
              </a:ext>
            </a:extLst>
          </p:cNvPr>
          <p:cNvSpPr txBox="1">
            <a:spLocks/>
          </p:cNvSpPr>
          <p:nvPr/>
        </p:nvSpPr>
        <p:spPr>
          <a:xfrm>
            <a:off x="4582244" y="2132852"/>
            <a:ext cx="3024336" cy="45628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0"/>
              </a:spcBef>
              <a:buClr>
                <a:schemeClr val="tx1"/>
              </a:buClr>
              <a:buFont typeface="Arial" pitchFamily="34" charset="0"/>
              <a:buNone/>
              <a:defRPr sz="2400" kern="1200">
                <a:solidFill>
                  <a:schemeClr val="tx1">
                    <a:lumMod val="90000"/>
                    <a:lumOff val="10000"/>
                  </a:schemeClr>
                </a:solidFill>
                <a:latin typeface="+mn-lt"/>
                <a:ea typeface="+mn-ea"/>
                <a:cs typeface="+mn-cs"/>
              </a:defRPr>
            </a:lvl1pPr>
            <a:lvl2pPr marL="457200" indent="0" algn="ctr" defTabSz="914400" rtl="0" eaLnBrk="1" latinLnBrk="0" hangingPunct="1">
              <a:lnSpc>
                <a:spcPct val="90000"/>
              </a:lnSpc>
              <a:spcBef>
                <a:spcPts val="1000"/>
              </a:spcBef>
              <a:buClr>
                <a:schemeClr val="tx1"/>
              </a:buClr>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9pPr>
          </a:lstStyle>
          <a:p>
            <a:r>
              <a:rPr lang="pt-BR" sz="2200" dirty="0">
                <a:latin typeface="Arial" panose="020B0604020202020204" pitchFamily="34" charset="0"/>
                <a:cs typeface="Arial" panose="020B0604020202020204" pitchFamily="34" charset="0"/>
              </a:rPr>
              <a:t>Temperatura teste de mesa</a:t>
            </a:r>
          </a:p>
          <a:p>
            <a:r>
              <a:rPr lang="pt-BR" sz="2200" dirty="0">
                <a:latin typeface="Arial" panose="020B0604020202020204" pitchFamily="34" charset="0"/>
                <a:cs typeface="Arial" panose="020B0604020202020204" pitchFamily="34" charset="0"/>
              </a:rPr>
              <a:t>dia 15/09/2020</a:t>
            </a:r>
          </a:p>
          <a:p>
            <a:endParaRPr lang="pt-BR" sz="2200" dirty="0">
              <a:latin typeface="Arial" panose="020B0604020202020204" pitchFamily="34" charset="0"/>
              <a:cs typeface="Arial" panose="020B0604020202020204" pitchFamily="34" charset="0"/>
            </a:endParaRPr>
          </a:p>
          <a:p>
            <a:r>
              <a:rPr lang="pt-BR" sz="2200" dirty="0">
                <a:latin typeface="Arial" panose="020B0604020202020204" pitchFamily="34" charset="0"/>
                <a:cs typeface="Arial" panose="020B0604020202020204" pitchFamily="34" charset="0"/>
              </a:rPr>
              <a:t>-0.31°C</a:t>
            </a:r>
          </a:p>
          <a:p>
            <a:r>
              <a:rPr lang="pt-BR" sz="2200" dirty="0">
                <a:latin typeface="Arial" panose="020B0604020202020204" pitchFamily="34" charset="0"/>
                <a:cs typeface="Arial" panose="020B0604020202020204" pitchFamily="34" charset="0"/>
              </a:rPr>
              <a:t>4.03°C</a:t>
            </a:r>
          </a:p>
          <a:p>
            <a:r>
              <a:rPr lang="pt-BR" sz="2200" dirty="0">
                <a:latin typeface="Arial" panose="020B0604020202020204" pitchFamily="34" charset="0"/>
                <a:cs typeface="Arial" panose="020B0604020202020204" pitchFamily="34" charset="0"/>
              </a:rPr>
              <a:t>5.80°C</a:t>
            </a:r>
          </a:p>
          <a:p>
            <a:r>
              <a:rPr lang="pt-BR" sz="2200" dirty="0">
                <a:latin typeface="Arial" panose="020B0604020202020204" pitchFamily="34" charset="0"/>
                <a:cs typeface="Arial" panose="020B0604020202020204" pitchFamily="34" charset="0"/>
              </a:rPr>
              <a:t>-1.66°C</a:t>
            </a:r>
          </a:p>
          <a:p>
            <a:r>
              <a:rPr lang="pt-BR" sz="2200" dirty="0">
                <a:latin typeface="Arial" panose="020B0604020202020204" pitchFamily="34" charset="0"/>
                <a:cs typeface="Arial" panose="020B0604020202020204" pitchFamily="34" charset="0"/>
              </a:rPr>
              <a:t>-4.87°C</a:t>
            </a:r>
          </a:p>
          <a:p>
            <a:r>
              <a:rPr lang="pt-BR" sz="2200" dirty="0">
                <a:latin typeface="Arial" panose="020B0604020202020204" pitchFamily="34" charset="0"/>
                <a:cs typeface="Arial" panose="020B0604020202020204" pitchFamily="34" charset="0"/>
              </a:rPr>
              <a:t>-8.7°C</a:t>
            </a:r>
          </a:p>
          <a:p>
            <a:r>
              <a:rPr lang="pt-BR" sz="2200" dirty="0">
                <a:latin typeface="Arial" panose="020B0604020202020204" pitchFamily="34" charset="0"/>
                <a:cs typeface="Arial" panose="020B0604020202020204" pitchFamily="34" charset="0"/>
              </a:rPr>
              <a:t>-6.7°C</a:t>
            </a:r>
          </a:p>
          <a:p>
            <a:r>
              <a:rPr lang="pt-BR" sz="2200" dirty="0">
                <a:latin typeface="Arial" panose="020B0604020202020204" pitchFamily="34" charset="0"/>
                <a:cs typeface="Arial" panose="020B0604020202020204" pitchFamily="34" charset="0"/>
              </a:rPr>
              <a:t>5.51°C</a:t>
            </a:r>
          </a:p>
          <a:p>
            <a:r>
              <a:rPr lang="pt-BR" sz="2200" dirty="0">
                <a:latin typeface="Arial" panose="020B0604020202020204" pitchFamily="34" charset="0"/>
                <a:cs typeface="Arial" panose="020B0604020202020204" pitchFamily="34" charset="0"/>
              </a:rPr>
              <a:t>-2.97°C</a:t>
            </a:r>
          </a:p>
          <a:p>
            <a:r>
              <a:rPr lang="pt-BR" sz="2200" dirty="0">
                <a:latin typeface="Arial" panose="020B0604020202020204" pitchFamily="34" charset="0"/>
                <a:cs typeface="Arial" panose="020B0604020202020204" pitchFamily="34" charset="0"/>
              </a:rPr>
              <a:t>1.04°C</a:t>
            </a:r>
          </a:p>
        </p:txBody>
      </p:sp>
      <p:sp>
        <p:nvSpPr>
          <p:cNvPr id="5" name="Subtítulo 2">
            <a:extLst>
              <a:ext uri="{FF2B5EF4-FFF2-40B4-BE49-F238E27FC236}">
                <a16:creationId xmlns:a16="http://schemas.microsoft.com/office/drawing/2014/main" id="{37CA384F-7378-4221-904B-E5528E846252}"/>
              </a:ext>
            </a:extLst>
          </p:cNvPr>
          <p:cNvSpPr txBox="1">
            <a:spLocks/>
          </p:cNvSpPr>
          <p:nvPr/>
        </p:nvSpPr>
        <p:spPr>
          <a:xfrm>
            <a:off x="8110636" y="2132853"/>
            <a:ext cx="3172309" cy="45628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0"/>
              </a:spcBef>
              <a:buClr>
                <a:schemeClr val="tx1"/>
              </a:buClr>
              <a:buFont typeface="Arial" pitchFamily="34" charset="0"/>
              <a:buNone/>
              <a:defRPr sz="2400" kern="1200">
                <a:solidFill>
                  <a:schemeClr val="tx1">
                    <a:lumMod val="90000"/>
                    <a:lumOff val="10000"/>
                  </a:schemeClr>
                </a:solidFill>
                <a:latin typeface="+mn-lt"/>
                <a:ea typeface="+mn-ea"/>
                <a:cs typeface="+mn-cs"/>
              </a:defRPr>
            </a:lvl1pPr>
            <a:lvl2pPr marL="457200" indent="0" algn="ctr" defTabSz="914400" rtl="0" eaLnBrk="1" latinLnBrk="0" hangingPunct="1">
              <a:lnSpc>
                <a:spcPct val="90000"/>
              </a:lnSpc>
              <a:spcBef>
                <a:spcPts val="1000"/>
              </a:spcBef>
              <a:buClr>
                <a:schemeClr val="tx1"/>
              </a:buClr>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9pPr>
          </a:lstStyle>
          <a:p>
            <a:pPr algn="r"/>
            <a:r>
              <a:rPr lang="pt-BR" sz="2200" dirty="0">
                <a:latin typeface="Arial" panose="020B0604020202020204" pitchFamily="34" charset="0"/>
                <a:cs typeface="Arial" panose="020B0604020202020204" pitchFamily="34" charset="0"/>
              </a:rPr>
              <a:t>Temperatura teste de mesa </a:t>
            </a:r>
          </a:p>
          <a:p>
            <a:pPr algn="r"/>
            <a:r>
              <a:rPr lang="pt-BR" sz="2200" dirty="0">
                <a:latin typeface="Arial" panose="020B0604020202020204" pitchFamily="34" charset="0"/>
                <a:cs typeface="Arial" panose="020B0604020202020204" pitchFamily="34" charset="0"/>
              </a:rPr>
              <a:t>dia 16/09/2020</a:t>
            </a:r>
          </a:p>
          <a:p>
            <a:pPr algn="r"/>
            <a:endParaRPr lang="pt-BR" dirty="0">
              <a:latin typeface="Arial" panose="020B0604020202020204" pitchFamily="34" charset="0"/>
              <a:cs typeface="Arial" panose="020B0604020202020204" pitchFamily="34" charset="0"/>
            </a:endParaRPr>
          </a:p>
          <a:p>
            <a:pPr algn="r"/>
            <a:r>
              <a:rPr lang="pt-BR" sz="2200" dirty="0">
                <a:latin typeface="Arial" panose="020B0604020202020204" pitchFamily="34" charset="0"/>
                <a:cs typeface="Arial" panose="020B0604020202020204" pitchFamily="34" charset="0"/>
              </a:rPr>
              <a:t>-2.73°C</a:t>
            </a:r>
          </a:p>
          <a:p>
            <a:pPr algn="r"/>
            <a:r>
              <a:rPr lang="pt-BR" sz="2200" dirty="0">
                <a:latin typeface="Arial" panose="020B0604020202020204" pitchFamily="34" charset="0"/>
                <a:cs typeface="Arial" panose="020B0604020202020204" pitchFamily="34" charset="0"/>
              </a:rPr>
              <a:t>-5.57°C</a:t>
            </a:r>
          </a:p>
          <a:p>
            <a:pPr algn="r"/>
            <a:r>
              <a:rPr lang="pt-BR" sz="2200" dirty="0">
                <a:latin typeface="Arial" panose="020B0604020202020204" pitchFamily="34" charset="0"/>
                <a:cs typeface="Arial" panose="020B0604020202020204" pitchFamily="34" charset="0"/>
              </a:rPr>
              <a:t>-0.83°C</a:t>
            </a:r>
          </a:p>
          <a:p>
            <a:pPr algn="r"/>
            <a:r>
              <a:rPr lang="pt-BR" sz="2200" dirty="0">
                <a:latin typeface="Arial" panose="020B0604020202020204" pitchFamily="34" charset="0"/>
                <a:cs typeface="Arial" panose="020B0604020202020204" pitchFamily="34" charset="0"/>
              </a:rPr>
              <a:t>6.19°C</a:t>
            </a:r>
          </a:p>
          <a:p>
            <a:pPr algn="r"/>
            <a:r>
              <a:rPr lang="pt-BR" sz="2200" dirty="0">
                <a:latin typeface="Arial" panose="020B0604020202020204" pitchFamily="34" charset="0"/>
                <a:cs typeface="Arial" panose="020B0604020202020204" pitchFamily="34" charset="0"/>
              </a:rPr>
              <a:t>2.34°C</a:t>
            </a:r>
          </a:p>
          <a:p>
            <a:pPr algn="r"/>
            <a:r>
              <a:rPr lang="pt-BR" sz="2200" dirty="0">
                <a:latin typeface="Arial" panose="020B0604020202020204" pitchFamily="34" charset="0"/>
                <a:cs typeface="Arial" panose="020B0604020202020204" pitchFamily="34" charset="0"/>
              </a:rPr>
              <a:t>0.86°C</a:t>
            </a:r>
          </a:p>
          <a:p>
            <a:pPr algn="r"/>
            <a:r>
              <a:rPr lang="pt-BR" sz="2200" dirty="0">
                <a:latin typeface="Arial" panose="020B0604020202020204" pitchFamily="34" charset="0"/>
                <a:cs typeface="Arial" panose="020B0604020202020204" pitchFamily="34" charset="0"/>
              </a:rPr>
              <a:t>0.56°C</a:t>
            </a:r>
          </a:p>
          <a:p>
            <a:pPr algn="r"/>
            <a:r>
              <a:rPr lang="pt-BR" sz="2200" dirty="0">
                <a:latin typeface="Arial" panose="020B0604020202020204" pitchFamily="34" charset="0"/>
                <a:cs typeface="Arial" panose="020B0604020202020204" pitchFamily="34" charset="0"/>
              </a:rPr>
              <a:t>1.90°C</a:t>
            </a:r>
          </a:p>
          <a:p>
            <a:pPr algn="r"/>
            <a:r>
              <a:rPr lang="pt-BR" sz="2200" dirty="0">
                <a:latin typeface="Arial" panose="020B0604020202020204" pitchFamily="34" charset="0"/>
                <a:cs typeface="Arial" panose="020B0604020202020204" pitchFamily="34" charset="0"/>
              </a:rPr>
              <a:t>3.81°C</a:t>
            </a:r>
          </a:p>
          <a:p>
            <a:pPr algn="r"/>
            <a:r>
              <a:rPr lang="pt-BR" sz="2200" dirty="0">
                <a:latin typeface="Arial" panose="020B0604020202020204" pitchFamily="34" charset="0"/>
                <a:cs typeface="Arial" panose="020B0604020202020204" pitchFamily="34" charset="0"/>
              </a:rPr>
              <a:t>-6.39°C</a:t>
            </a:r>
          </a:p>
        </p:txBody>
      </p:sp>
    </p:spTree>
    <p:extLst>
      <p:ext uri="{BB962C8B-B14F-4D97-AF65-F5344CB8AC3E}">
        <p14:creationId xmlns:p14="http://schemas.microsoft.com/office/powerpoint/2010/main" val="2603573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ço Reservado para Imagem 13">
            <a:extLst>
              <a:ext uri="{FF2B5EF4-FFF2-40B4-BE49-F238E27FC236}">
                <a16:creationId xmlns:a16="http://schemas.microsoft.com/office/drawing/2014/main" id="{31CAFA90-45BF-4164-9EEC-FF02A24DD69D}"/>
              </a:ext>
            </a:extLst>
          </p:cNvPr>
          <p:cNvPicPr>
            <a:picLocks noGrp="1" noChangeAspect="1"/>
          </p:cNvPicPr>
          <p:nvPr>
            <p:ph type="pic" sz="quarter" idx="13"/>
          </p:nvPr>
        </p:nvPicPr>
        <p:blipFill rotWithShape="1">
          <a:blip r:embed="rId2"/>
          <a:srcRect t="2988" b="2988"/>
          <a:stretch/>
        </p:blipFill>
        <p:spPr/>
      </p:pic>
      <p:sp>
        <p:nvSpPr>
          <p:cNvPr id="5" name="Espaço Reservado para Imagem 4">
            <a:extLst>
              <a:ext uri="{FF2B5EF4-FFF2-40B4-BE49-F238E27FC236}">
                <a16:creationId xmlns:a16="http://schemas.microsoft.com/office/drawing/2014/main" id="{76C66F2C-A0B7-49EB-93C3-E62DFBDFC338}"/>
              </a:ext>
            </a:extLst>
          </p:cNvPr>
          <p:cNvSpPr>
            <a:spLocks noGrp="1"/>
          </p:cNvSpPr>
          <p:nvPr>
            <p:ph type="pic" sz="quarter" idx="14"/>
          </p:nvPr>
        </p:nvSpPr>
        <p:spPr/>
      </p:sp>
      <p:sp>
        <p:nvSpPr>
          <p:cNvPr id="8" name="CaixaDeTexto 7">
            <a:extLst>
              <a:ext uri="{FF2B5EF4-FFF2-40B4-BE49-F238E27FC236}">
                <a16:creationId xmlns:a16="http://schemas.microsoft.com/office/drawing/2014/main" id="{123C16DF-467C-490A-BD1B-94F521BFF78E}"/>
              </a:ext>
            </a:extLst>
          </p:cNvPr>
          <p:cNvSpPr txBox="1"/>
          <p:nvPr/>
        </p:nvSpPr>
        <p:spPr>
          <a:xfrm>
            <a:off x="8014789" y="4456529"/>
            <a:ext cx="2741038" cy="369332"/>
          </a:xfrm>
          <a:prstGeom prst="rect">
            <a:avLst/>
          </a:prstGeom>
          <a:noFill/>
        </p:spPr>
        <p:txBody>
          <a:bodyPr wrap="square" rtlCol="0">
            <a:spAutoFit/>
          </a:bodyPr>
          <a:lstStyle/>
          <a:p>
            <a:r>
              <a:rPr lang="pt-BR" dirty="0">
                <a:latin typeface="Times New Roman" panose="02020603050405020304" pitchFamily="18" charset="0"/>
                <a:cs typeface="Times New Roman" panose="02020603050405020304" pitchFamily="18" charset="0"/>
                <a:hlinkClick r:id="rId3"/>
              </a:rPr>
              <a:t>Banco de Dados</a:t>
            </a:r>
            <a:endParaRPr lang="pt-BR" dirty="0">
              <a:latin typeface="Times New Roman" panose="02020603050405020304" pitchFamily="18" charset="0"/>
              <a:cs typeface="Times New Roman" panose="02020603050405020304" pitchFamily="18" charset="0"/>
            </a:endParaRPr>
          </a:p>
        </p:txBody>
      </p:sp>
      <p:sp>
        <p:nvSpPr>
          <p:cNvPr id="10" name="CaixaDeTexto 9">
            <a:extLst>
              <a:ext uri="{FF2B5EF4-FFF2-40B4-BE49-F238E27FC236}">
                <a16:creationId xmlns:a16="http://schemas.microsoft.com/office/drawing/2014/main" id="{AF588658-6948-45CB-ADF2-FB092DC54EFD}"/>
              </a:ext>
            </a:extLst>
          </p:cNvPr>
          <p:cNvSpPr txBox="1"/>
          <p:nvPr/>
        </p:nvSpPr>
        <p:spPr>
          <a:xfrm>
            <a:off x="4787507" y="4456529"/>
            <a:ext cx="2741038" cy="369332"/>
          </a:xfrm>
          <a:prstGeom prst="rect">
            <a:avLst/>
          </a:prstGeom>
          <a:noFill/>
        </p:spPr>
        <p:txBody>
          <a:bodyPr wrap="square" rtlCol="0">
            <a:spAutoFit/>
          </a:bodyPr>
          <a:lstStyle/>
          <a:p>
            <a:r>
              <a:rPr lang="pt-BR" dirty="0"/>
              <a:t>Hiperlink site</a:t>
            </a:r>
          </a:p>
        </p:txBody>
      </p:sp>
      <p:sp>
        <p:nvSpPr>
          <p:cNvPr id="12" name="CaixaDeTexto 11">
            <a:extLst>
              <a:ext uri="{FF2B5EF4-FFF2-40B4-BE49-F238E27FC236}">
                <a16:creationId xmlns:a16="http://schemas.microsoft.com/office/drawing/2014/main" id="{D9C0764E-4772-4662-BBAD-40A6C94CCF8A}"/>
              </a:ext>
            </a:extLst>
          </p:cNvPr>
          <p:cNvSpPr txBox="1"/>
          <p:nvPr/>
        </p:nvSpPr>
        <p:spPr>
          <a:xfrm>
            <a:off x="1485900" y="4456529"/>
            <a:ext cx="2741038" cy="369332"/>
          </a:xfrm>
          <a:prstGeom prst="rect">
            <a:avLst/>
          </a:prstGeom>
          <a:noFill/>
        </p:spPr>
        <p:txBody>
          <a:bodyPr wrap="square" rtlCol="0">
            <a:spAutoFit/>
          </a:bodyPr>
          <a:lstStyle/>
          <a:p>
            <a:r>
              <a:rPr lang="pt-BR" dirty="0">
                <a:latin typeface="Times New Roman" panose="02020603050405020304" pitchFamily="18" charset="0"/>
                <a:cs typeface="Times New Roman" panose="02020603050405020304" pitchFamily="18" charset="0"/>
                <a:hlinkClick r:id="rId4"/>
              </a:rPr>
              <a:t>Back Log Frigologia</a:t>
            </a:r>
            <a:endParaRPr lang="pt-BR" dirty="0">
              <a:latin typeface="Times New Roman" panose="02020603050405020304" pitchFamily="18" charset="0"/>
              <a:cs typeface="Times New Roman" panose="02020603050405020304" pitchFamily="18" charset="0"/>
            </a:endParaRPr>
          </a:p>
        </p:txBody>
      </p:sp>
      <p:pic>
        <p:nvPicPr>
          <p:cNvPr id="30" name="Espaço Reservado para Imagem 29">
            <a:extLst>
              <a:ext uri="{FF2B5EF4-FFF2-40B4-BE49-F238E27FC236}">
                <a16:creationId xmlns:a16="http://schemas.microsoft.com/office/drawing/2014/main" id="{1B516E1B-EBC2-493B-A76B-6F9420664E26}"/>
              </a:ext>
            </a:extLst>
          </p:cNvPr>
          <p:cNvPicPr>
            <a:picLocks noGrp="1" noChangeAspect="1"/>
          </p:cNvPicPr>
          <p:nvPr>
            <p:ph type="pic" sz="quarter" idx="15"/>
          </p:nvPr>
        </p:nvPicPr>
        <p:blipFill rotWithShape="1">
          <a:blip r:embed="rId5"/>
          <a:srcRect l="2979" r="2979"/>
          <a:stretch/>
        </p:blipFill>
        <p:spPr/>
      </p:pic>
    </p:spTree>
    <p:extLst>
      <p:ext uri="{BB962C8B-B14F-4D97-AF65-F5344CB8AC3E}">
        <p14:creationId xmlns:p14="http://schemas.microsoft.com/office/powerpoint/2010/main" val="511404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74F4B54-A790-455E-A085-D222581372E6}"/>
              </a:ext>
            </a:extLst>
          </p:cNvPr>
          <p:cNvSpPr>
            <a:spLocks noGrp="1"/>
          </p:cNvSpPr>
          <p:nvPr>
            <p:ph idx="1"/>
          </p:nvPr>
        </p:nvSpPr>
        <p:spPr>
          <a:xfrm>
            <a:off x="1522414" y="1643063"/>
            <a:ext cx="9144000" cy="4978647"/>
          </a:xfrm>
        </p:spPr>
        <p:txBody>
          <a:bodyPr>
            <a:normAutofit fontScale="92500" lnSpcReduction="20000"/>
          </a:bodyPr>
          <a:lstStyle/>
          <a:p>
            <a:r>
              <a:rPr lang="pt-BR" dirty="0"/>
              <a:t>Universidade Federal do Tocantins - AVALIACÃO DA TEMPERATURA DE BALCÕES REFRIGERADOS DE SUPERMERCADOS DE PALMAS -TO – 2019 –disponível em: </a:t>
            </a:r>
            <a:r>
              <a:rPr lang="pt-BR" dirty="0">
                <a:hlinkClick r:id="rId2"/>
              </a:rPr>
              <a:t>https://sistemas.uft.edu.br/periodicos/index.php/desafios/article/view/6827/15278</a:t>
            </a:r>
            <a:r>
              <a:rPr lang="pt-BR" dirty="0"/>
              <a:t> - acessado em 10/09/2020</a:t>
            </a:r>
          </a:p>
          <a:p>
            <a:r>
              <a:rPr lang="pt-BR" dirty="0"/>
              <a:t>Acadêmico de Nutrição, Pontifícia Universidade Católica de Goiás-PUC-Goiás-Controle de tempo e temperatura na produção de refeições de restaurantes comerciais na cidade de Goiânia-GO – 2012 – disponível em: </a:t>
            </a:r>
            <a:r>
              <a:rPr lang="pt-BR" dirty="0">
                <a:hlinkClick r:id="rId3"/>
              </a:rPr>
              <a:t>https://www.e-publicacoes.uerj.br/index.php/demetra/article/view/3588/2716</a:t>
            </a:r>
            <a:r>
              <a:rPr lang="pt-BR" dirty="0"/>
              <a:t> - acessado em 10/09/2020</a:t>
            </a:r>
          </a:p>
          <a:p>
            <a:r>
              <a:rPr lang="pt-BR" dirty="0"/>
              <a:t>Caroline Dallacorte1;Francieli Dalcanton2;Marcelo Fabiano Costella3 - Análise da variação de temperatura de alimentos na cadeia de distribuição: uma revisão sistemática da literatura – 2018 – disponível em: </a:t>
            </a:r>
            <a:r>
              <a:rPr lang="pt-BR" dirty="0">
                <a:hlinkClick r:id="rId4"/>
              </a:rPr>
              <a:t>https://www.researchgate.net/publication/326908121_ANALISE_DA_VARIACAO_DE_TEMPERATURA_DE_ALIMENTOS_NA_CADEIA_DE_DISTRIBUICAO_UMA_REVISAO_SISTEMATICA_DA_LITERATURA</a:t>
            </a:r>
            <a:r>
              <a:rPr lang="pt-BR" dirty="0"/>
              <a:t> - acessado em 10/09/2020</a:t>
            </a:r>
          </a:p>
          <a:p>
            <a:r>
              <a:rPr lang="pt-BR" dirty="0"/>
              <a:t>UNIVERSIDADE TECNOLÓGICA FEDERAL DO PARANÁ- AVALIAÇÃO DA TEMPERATURA DE GÔNDOLAS DA REDE DE FRIOS DE SUPERMERCADOS DA CIDADE DE PONTA GROSSA –PR – 2016 – disponível em: </a:t>
            </a:r>
            <a:r>
              <a:rPr lang="pt-BR" dirty="0">
                <a:hlinkClick r:id="rId5"/>
              </a:rPr>
              <a:t>http://repositorio.roca.utfpr.edu.br/jspui/handle/1/8074</a:t>
            </a:r>
            <a:r>
              <a:rPr lang="pt-BR" dirty="0"/>
              <a:t> - acessado em 10/09/2020</a:t>
            </a:r>
          </a:p>
          <a:p>
            <a:endParaRPr lang="pt-BR" dirty="0"/>
          </a:p>
          <a:p>
            <a:endParaRPr lang="pt-BR" dirty="0"/>
          </a:p>
        </p:txBody>
      </p:sp>
      <p:sp>
        <p:nvSpPr>
          <p:cNvPr id="6" name="Título 1">
            <a:extLst>
              <a:ext uri="{FF2B5EF4-FFF2-40B4-BE49-F238E27FC236}">
                <a16:creationId xmlns:a16="http://schemas.microsoft.com/office/drawing/2014/main" id="{DA842B25-1D0D-4D54-9838-5BFEC3B5D6AF}"/>
              </a:ext>
            </a:extLst>
          </p:cNvPr>
          <p:cNvSpPr txBox="1">
            <a:spLocks/>
          </p:cNvSpPr>
          <p:nvPr/>
        </p:nvSpPr>
        <p:spPr>
          <a:xfrm>
            <a:off x="4924537" y="236290"/>
            <a:ext cx="2339750" cy="89902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a:lstStyle>
          <a:p>
            <a:pPr algn="ctr"/>
            <a:r>
              <a:rPr lang="pt-BR" sz="5600" dirty="0"/>
              <a:t>Fontes</a:t>
            </a:r>
          </a:p>
        </p:txBody>
      </p:sp>
    </p:spTree>
    <p:extLst>
      <p:ext uri="{BB962C8B-B14F-4D97-AF65-F5344CB8AC3E}">
        <p14:creationId xmlns:p14="http://schemas.microsoft.com/office/powerpoint/2010/main" val="1115439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1229A-808D-41B9-8A7F-7A28B5E6CC14}"/>
              </a:ext>
            </a:extLst>
          </p:cNvPr>
          <p:cNvSpPr>
            <a:spLocks noGrp="1"/>
          </p:cNvSpPr>
          <p:nvPr>
            <p:ph type="ctrTitle"/>
          </p:nvPr>
        </p:nvSpPr>
        <p:spPr>
          <a:xfrm>
            <a:off x="909835" y="188640"/>
            <a:ext cx="10369153" cy="504056"/>
          </a:xfrm>
        </p:spPr>
        <p:txBody>
          <a:bodyPr/>
          <a:lstStyle/>
          <a:p>
            <a:r>
              <a:rPr lang="pt-BR" sz="2800" dirty="0">
                <a:latin typeface="Times New Roman" panose="02020603050405020304" pitchFamily="18" charset="0"/>
                <a:cs typeface="Times New Roman" panose="02020603050405020304" pitchFamily="18" charset="0"/>
              </a:rPr>
              <a:t>Escolha do tema: controle de temperatura em freezers de carne</a:t>
            </a:r>
          </a:p>
        </p:txBody>
      </p:sp>
      <p:sp>
        <p:nvSpPr>
          <p:cNvPr id="3" name="Subtítulo 2">
            <a:extLst>
              <a:ext uri="{FF2B5EF4-FFF2-40B4-BE49-F238E27FC236}">
                <a16:creationId xmlns:a16="http://schemas.microsoft.com/office/drawing/2014/main" id="{CEE0E179-F267-4B60-881D-990E6E8A2F7A}"/>
              </a:ext>
            </a:extLst>
          </p:cNvPr>
          <p:cNvSpPr>
            <a:spLocks noGrp="1"/>
          </p:cNvSpPr>
          <p:nvPr>
            <p:ph type="subTitle" idx="1"/>
          </p:nvPr>
        </p:nvSpPr>
        <p:spPr>
          <a:xfrm>
            <a:off x="1522413" y="1124744"/>
            <a:ext cx="9144000" cy="5616624"/>
          </a:xfrm>
        </p:spPr>
        <p:txBody>
          <a:bodyPr>
            <a:normAutofit/>
          </a:bodyPr>
          <a:lstStyle/>
          <a:p>
            <a:pPr algn="just"/>
            <a:r>
              <a:rPr lang="pt-BR" dirty="0">
                <a:latin typeface="Arial" panose="020B0604020202020204" pitchFamily="34" charset="0"/>
                <a:cs typeface="Arial" panose="020B0604020202020204" pitchFamily="34" charset="0"/>
              </a:rPr>
              <a:t>-- Verificado ocorrência de perda de produtos devido falha no resfriamento dos freezer horizontais e verticais de mercados e açougues.</a:t>
            </a: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Muitos supermercados, varejistas e açougues perdem uma quantidade enorme de carnes todos os anos, pela falta de controle na temperatura.</a:t>
            </a: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Constatada necessidade de haver uma interface onde o responsável possa verificar informações em tempo real acerca do resfriamento dos produtos.</a:t>
            </a:r>
          </a:p>
          <a:p>
            <a:pPr algn="just"/>
            <a:endParaRPr lang="pt-BR" dirty="0">
              <a:latin typeface="Arial" panose="020B0604020202020204" pitchFamily="34" charset="0"/>
              <a:cs typeface="Arial" panose="020B0604020202020204" pitchFamily="34" charset="0"/>
            </a:endParaRPr>
          </a:p>
          <a:p>
            <a:pPr algn="just"/>
            <a:r>
              <a:rPr lang="pt-BR" dirty="0">
                <a:latin typeface="Arial" panose="020B0604020202020204" pitchFamily="34" charset="0"/>
                <a:cs typeface="Arial" panose="020B0604020202020204" pitchFamily="34" charset="0"/>
              </a:rPr>
              <a:t>-- Desta forma, nota-se grande demanda por parte de mercados e açougues para a resolução desse problema afim de evitar grandes percas de mercadoria e afins. </a:t>
            </a:r>
          </a:p>
          <a:p>
            <a:pPr algn="just"/>
            <a:endParaRPr lang="pt-BR" dirty="0">
              <a:latin typeface="Times New Roman" panose="02020603050405020304" pitchFamily="18" charset="0"/>
              <a:cs typeface="Times New Roman" panose="02020603050405020304" pitchFamily="18" charset="0"/>
            </a:endParaRPr>
          </a:p>
          <a:p>
            <a:pPr algn="just"/>
            <a:endParaRPr lang="pt-BR" dirty="0"/>
          </a:p>
        </p:txBody>
      </p:sp>
    </p:spTree>
    <p:extLst>
      <p:ext uri="{BB962C8B-B14F-4D97-AF65-F5344CB8AC3E}">
        <p14:creationId xmlns:p14="http://schemas.microsoft.com/office/powerpoint/2010/main" val="3617385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66892-D2F6-4535-AB7F-27F618272578}"/>
              </a:ext>
            </a:extLst>
          </p:cNvPr>
          <p:cNvSpPr>
            <a:spLocks noGrp="1"/>
          </p:cNvSpPr>
          <p:nvPr>
            <p:ph type="title"/>
          </p:nvPr>
        </p:nvSpPr>
        <p:spPr>
          <a:xfrm>
            <a:off x="1522414" y="548680"/>
            <a:ext cx="9144000" cy="913408"/>
          </a:xfrm>
        </p:spPr>
        <p:txBody>
          <a:bodyPr/>
          <a:lstStyle/>
          <a:p>
            <a:r>
              <a:rPr lang="pt-BR" dirty="0">
                <a:latin typeface="Times New Roman" panose="02020603050405020304" pitchFamily="18" charset="0"/>
                <a:cs typeface="Times New Roman" panose="02020603050405020304" pitchFamily="18" charset="0"/>
              </a:rPr>
              <a:t>Objetivo do projeto</a:t>
            </a:r>
          </a:p>
        </p:txBody>
      </p:sp>
      <p:sp>
        <p:nvSpPr>
          <p:cNvPr id="3" name="Espaço Reservado para Conteúdo 2">
            <a:extLst>
              <a:ext uri="{FF2B5EF4-FFF2-40B4-BE49-F238E27FC236}">
                <a16:creationId xmlns:a16="http://schemas.microsoft.com/office/drawing/2014/main" id="{FFEFC15C-9202-49F0-BAC4-46CB122CFC75}"/>
              </a:ext>
            </a:extLst>
          </p:cNvPr>
          <p:cNvSpPr>
            <a:spLocks noGrp="1"/>
          </p:cNvSpPr>
          <p:nvPr>
            <p:ph idx="1"/>
          </p:nvPr>
        </p:nvSpPr>
        <p:spPr>
          <a:xfrm>
            <a:off x="1522414" y="1643064"/>
            <a:ext cx="9144000" cy="1143000"/>
          </a:xfrm>
        </p:spPr>
        <p:txBody>
          <a:bodyPr>
            <a:normAutofit/>
          </a:bodyPr>
          <a:lstStyle/>
          <a:p>
            <a:pPr marL="45720" indent="0" algn="just">
              <a:buNone/>
            </a:pPr>
            <a:r>
              <a:rPr lang="pt-BR" dirty="0">
                <a:latin typeface="Arial" panose="020B0604020202020204" pitchFamily="34" charset="0"/>
                <a:cs typeface="Arial" panose="020B0604020202020204" pitchFamily="34" charset="0"/>
              </a:rPr>
              <a:t>O intuito é controlar e monitorar as temperaturas de carnes armazenadas em balcões ou freezers horizontais e verticais de tal forma a passar informações em tempo real ao responsável do estabelecimento.</a:t>
            </a:r>
          </a:p>
        </p:txBody>
      </p:sp>
      <p:sp>
        <p:nvSpPr>
          <p:cNvPr id="5" name="CaixaDeTexto 4">
            <a:extLst>
              <a:ext uri="{FF2B5EF4-FFF2-40B4-BE49-F238E27FC236}">
                <a16:creationId xmlns:a16="http://schemas.microsoft.com/office/drawing/2014/main" id="{4F527CE4-85BD-4078-B7C1-62A68E659B32}"/>
              </a:ext>
            </a:extLst>
          </p:cNvPr>
          <p:cNvSpPr txBox="1"/>
          <p:nvPr/>
        </p:nvSpPr>
        <p:spPr>
          <a:xfrm>
            <a:off x="1629950" y="2967040"/>
            <a:ext cx="6094602" cy="646331"/>
          </a:xfrm>
          <a:prstGeom prst="rect">
            <a:avLst/>
          </a:prstGeom>
          <a:noFill/>
        </p:spPr>
        <p:txBody>
          <a:bodyPr wrap="square">
            <a:spAutoFit/>
          </a:bodyPr>
          <a:lstStyle/>
          <a:p>
            <a:r>
              <a:rPr lang="pt-BR" sz="3600" dirty="0">
                <a:solidFill>
                  <a:schemeClr val="tx1">
                    <a:lumMod val="75000"/>
                    <a:lumOff val="25000"/>
                  </a:schemeClr>
                </a:solidFill>
                <a:latin typeface="Times New Roman" panose="02020603050405020304" pitchFamily="18" charset="0"/>
                <a:cs typeface="Times New Roman" panose="02020603050405020304" pitchFamily="18" charset="0"/>
              </a:rPr>
              <a:t>Por quê?</a:t>
            </a:r>
          </a:p>
        </p:txBody>
      </p:sp>
      <p:sp>
        <p:nvSpPr>
          <p:cNvPr id="9" name="CaixaDeTexto 8">
            <a:extLst>
              <a:ext uri="{FF2B5EF4-FFF2-40B4-BE49-F238E27FC236}">
                <a16:creationId xmlns:a16="http://schemas.microsoft.com/office/drawing/2014/main" id="{03C7B396-15ED-4347-B38E-685C678F9337}"/>
              </a:ext>
            </a:extLst>
          </p:cNvPr>
          <p:cNvSpPr txBox="1"/>
          <p:nvPr/>
        </p:nvSpPr>
        <p:spPr>
          <a:xfrm>
            <a:off x="1629916" y="3573016"/>
            <a:ext cx="6094602" cy="2031325"/>
          </a:xfrm>
          <a:prstGeom prst="rect">
            <a:avLst/>
          </a:prstGeom>
          <a:noFill/>
        </p:spPr>
        <p:txBody>
          <a:bodyPr wrap="square">
            <a:spAutoFit/>
          </a:bodyPr>
          <a:lstStyle/>
          <a:p>
            <a:pPr algn="just"/>
            <a:r>
              <a:rPr lang="pt-BR" dirty="0">
                <a:latin typeface="Arial" panose="020B0604020202020204" pitchFamily="34" charset="0"/>
                <a:cs typeface="Arial" panose="020B0604020202020204" pitchFamily="34" charset="0"/>
              </a:rPr>
              <a:t>Através do estudo apresentado, vemos que existem índices e dados referentes tanto a desperdícios de carnes e derivados quanto a má conservação dos mesmos, indicando alto prejuízo aos estabelecimentos, por não terem controle ou até mesmo meios de armazenamentos corretos decretados pela lei de numero nº 4/2014 – DIVISA/SVS/SES.</a:t>
            </a:r>
          </a:p>
        </p:txBody>
      </p:sp>
    </p:spTree>
    <p:extLst>
      <p:ext uri="{BB962C8B-B14F-4D97-AF65-F5344CB8AC3E}">
        <p14:creationId xmlns:p14="http://schemas.microsoft.com/office/powerpoint/2010/main" val="1768640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EC916-C5C7-4BB0-A3A4-47A107753BFB}"/>
              </a:ext>
            </a:extLst>
          </p:cNvPr>
          <p:cNvSpPr>
            <a:spLocks noGrp="1"/>
          </p:cNvSpPr>
          <p:nvPr>
            <p:ph type="title"/>
          </p:nvPr>
        </p:nvSpPr>
        <p:spPr>
          <a:xfrm>
            <a:off x="1522412" y="692695"/>
            <a:ext cx="9144000" cy="613631"/>
          </a:xfrm>
        </p:spPr>
        <p:txBody>
          <a:bodyPr anchor="b">
            <a:normAutofit/>
          </a:bodyPr>
          <a:lstStyle/>
          <a:p>
            <a:r>
              <a:rPr lang="pt-BR" dirty="0">
                <a:latin typeface="Times New Roman" panose="02020603050405020304" pitchFamily="18" charset="0"/>
                <a:cs typeface="Times New Roman" panose="02020603050405020304" pitchFamily="18" charset="0"/>
              </a:rPr>
              <a:t>Acontecimentos práticos </a:t>
            </a:r>
          </a:p>
        </p:txBody>
      </p:sp>
      <p:sp>
        <p:nvSpPr>
          <p:cNvPr id="3" name="Espaço Reservado para Conteúdo 2">
            <a:extLst>
              <a:ext uri="{FF2B5EF4-FFF2-40B4-BE49-F238E27FC236}">
                <a16:creationId xmlns:a16="http://schemas.microsoft.com/office/drawing/2014/main" id="{A5F8919B-04DA-4BD0-9DF2-CCE2BCE0A43A}"/>
              </a:ext>
            </a:extLst>
          </p:cNvPr>
          <p:cNvSpPr>
            <a:spLocks noGrp="1"/>
          </p:cNvSpPr>
          <p:nvPr>
            <p:ph sz="half" idx="1"/>
          </p:nvPr>
        </p:nvSpPr>
        <p:spPr>
          <a:xfrm>
            <a:off x="1522410" y="1462088"/>
            <a:ext cx="9143999" cy="5214937"/>
          </a:xfrm>
        </p:spPr>
        <p:txBody>
          <a:bodyPr>
            <a:noAutofit/>
          </a:bodyPr>
          <a:lstStyle/>
          <a:p>
            <a:pPr algn="just"/>
            <a:r>
              <a:rPr lang="pt-BR" sz="3200" dirty="0">
                <a:latin typeface="Arial" panose="020B0604020202020204" pitchFamily="34" charset="0"/>
                <a:cs typeface="Arial" panose="020B0604020202020204" pitchFamily="34" charset="0"/>
              </a:rPr>
              <a:t>De acordo com a Organização das Nações Unidas para a Alimentação e Agricultura (FAO) (2016), 1,3 bilhões de toneladas de alimentos são desperdiçados por ano no mundo todo, sendo 20% de carnes e laticínios, ou seja 260 milhões de toneladas de carne.</a:t>
            </a:r>
          </a:p>
          <a:p>
            <a:pPr algn="just"/>
            <a:r>
              <a:rPr lang="pt-BR" sz="3200" dirty="0">
                <a:latin typeface="Arial" panose="020B0604020202020204" pitchFamily="34" charset="0"/>
                <a:cs typeface="Arial" panose="020B0604020202020204" pitchFamily="34" charset="0"/>
              </a:rPr>
              <a:t>39% das perdas ocorrem nas etapas de distribuição e armazenamento, ocasionando grande perda econômica, tendo impacto significativo nos recursos naturais. </a:t>
            </a:r>
          </a:p>
        </p:txBody>
      </p:sp>
    </p:spTree>
    <p:extLst>
      <p:ext uri="{BB962C8B-B14F-4D97-AF65-F5344CB8AC3E}">
        <p14:creationId xmlns:p14="http://schemas.microsoft.com/office/powerpoint/2010/main" val="1710669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7319B6-0293-45D1-8568-937B5717443A}"/>
              </a:ext>
            </a:extLst>
          </p:cNvPr>
          <p:cNvSpPr>
            <a:spLocks noGrp="1"/>
          </p:cNvSpPr>
          <p:nvPr>
            <p:ph type="title"/>
          </p:nvPr>
        </p:nvSpPr>
        <p:spPr>
          <a:xfrm>
            <a:off x="1522414" y="685800"/>
            <a:ext cx="9144000" cy="776288"/>
          </a:xfrm>
        </p:spPr>
        <p:txBody>
          <a:bodyPr/>
          <a:lstStyle/>
          <a:p>
            <a:r>
              <a:rPr lang="pt-BR" dirty="0">
                <a:latin typeface="Times New Roman" panose="02020603050405020304" pitchFamily="18" charset="0"/>
                <a:cs typeface="Times New Roman" panose="02020603050405020304" pitchFamily="18" charset="0"/>
              </a:rPr>
              <a:t>Tipos de Freezer</a:t>
            </a:r>
          </a:p>
        </p:txBody>
      </p:sp>
      <p:sp>
        <p:nvSpPr>
          <p:cNvPr id="3" name="Espaço Reservado para Conteúdo 2">
            <a:extLst>
              <a:ext uri="{FF2B5EF4-FFF2-40B4-BE49-F238E27FC236}">
                <a16:creationId xmlns:a16="http://schemas.microsoft.com/office/drawing/2014/main" id="{CEB1950A-661F-41F2-9413-D2F916FFC31F}"/>
              </a:ext>
            </a:extLst>
          </p:cNvPr>
          <p:cNvSpPr>
            <a:spLocks noGrp="1"/>
          </p:cNvSpPr>
          <p:nvPr>
            <p:ph sz="half" idx="1"/>
          </p:nvPr>
        </p:nvSpPr>
        <p:spPr>
          <a:xfrm>
            <a:off x="1522412" y="1643063"/>
            <a:ext cx="4480560" cy="4738264"/>
          </a:xfrm>
        </p:spPr>
        <p:txBody>
          <a:bodyPr>
            <a:normAutofit fontScale="25000" lnSpcReduction="20000"/>
          </a:bodyPr>
          <a:lstStyle/>
          <a:p>
            <a:pPr marL="45720" indent="0" algn="just">
              <a:lnSpc>
                <a:spcPts val="2160"/>
              </a:lnSpc>
              <a:buNone/>
            </a:pPr>
            <a:r>
              <a:rPr lang="pt-BR" sz="72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Freezers domésticos verticais</a:t>
            </a:r>
            <a:endParaRPr lang="pt-BR" sz="72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 indent="0" algn="just">
              <a:lnSpc>
                <a:spcPts val="2160"/>
              </a:lnSpc>
              <a:buNone/>
            </a:pPr>
            <a:r>
              <a:rPr lang="pt-BR" sz="6400" dirty="0">
                <a:effectLst/>
                <a:latin typeface="Arial" panose="020B0604020202020204" pitchFamily="34" charset="0"/>
                <a:ea typeface="Times New Roman" panose="02020603050405020304" pitchFamily="18" charset="0"/>
                <a:cs typeface="Arial" panose="020B0604020202020204" pitchFamily="34" charset="0"/>
              </a:rPr>
              <a:t>Esse tipo de freezer doméstico fica na posição vertical se parecendo com uma geladeira. Ele consegue deixar os alimentos bem mais gelados e pode atingir até -25º C. Existem alguns menores com capacidade de 131 litros e alguns maiores com 246 litros.</a:t>
            </a:r>
          </a:p>
          <a:p>
            <a:pPr marL="45720" indent="0" algn="just">
              <a:lnSpc>
                <a:spcPts val="2160"/>
              </a:lnSpc>
              <a:buNone/>
            </a:pPr>
            <a:r>
              <a:rPr lang="pt-BR" sz="72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Freezers domésticos horizontais</a:t>
            </a:r>
            <a:endParaRPr lang="pt-BR" sz="72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 indent="0" algn="just">
              <a:lnSpc>
                <a:spcPts val="2160"/>
              </a:lnSpc>
              <a:buNone/>
            </a:pPr>
            <a:r>
              <a:rPr lang="pt-BR" sz="6400" dirty="0">
                <a:effectLst/>
                <a:latin typeface="Arial" panose="020B0604020202020204" pitchFamily="34" charset="0"/>
                <a:ea typeface="Times New Roman" panose="02020603050405020304" pitchFamily="18" charset="0"/>
                <a:cs typeface="Arial" panose="020B0604020202020204" pitchFamily="34" charset="0"/>
              </a:rPr>
              <a:t>São indicados para quem quer um maior espaço para poder conservar os alimentos. Eles são bem maiores e, por isso, precisam de bastante espaço dentro de casa. Há modelos para armazenar mais de 500 litros, mas há menores de 60 litros.</a:t>
            </a:r>
          </a:p>
          <a:p>
            <a:pPr>
              <a:lnSpc>
                <a:spcPts val="2160"/>
              </a:lnSpc>
            </a:pPr>
            <a:endParaRPr lang="pt-BR" sz="1800" dirty="0">
              <a:effectLst/>
              <a:latin typeface="Times New Roman" panose="02020603050405020304" pitchFamily="18" charset="0"/>
              <a:ea typeface="Times New Roman" panose="02020603050405020304" pitchFamily="18" charset="0"/>
            </a:endParaRPr>
          </a:p>
          <a:p>
            <a:endParaRPr lang="pt-BR" dirty="0"/>
          </a:p>
        </p:txBody>
      </p:sp>
      <p:sp>
        <p:nvSpPr>
          <p:cNvPr id="4" name="Espaço Reservado para Conteúdo 3">
            <a:extLst>
              <a:ext uri="{FF2B5EF4-FFF2-40B4-BE49-F238E27FC236}">
                <a16:creationId xmlns:a16="http://schemas.microsoft.com/office/drawing/2014/main" id="{2A55C655-29C5-46E0-A8F9-A2B51115C3FF}"/>
              </a:ext>
            </a:extLst>
          </p:cNvPr>
          <p:cNvSpPr>
            <a:spLocks noGrp="1"/>
          </p:cNvSpPr>
          <p:nvPr>
            <p:ph sz="half" idx="2"/>
          </p:nvPr>
        </p:nvSpPr>
        <p:spPr>
          <a:xfrm>
            <a:off x="6526460" y="1643062"/>
            <a:ext cx="4480560" cy="4738265"/>
          </a:xfrm>
        </p:spPr>
        <p:txBody>
          <a:bodyPr>
            <a:normAutofit fontScale="25000" lnSpcReduction="20000"/>
          </a:bodyPr>
          <a:lstStyle/>
          <a:p>
            <a:pPr marL="45720" indent="0" algn="just">
              <a:lnSpc>
                <a:spcPts val="2160"/>
              </a:lnSpc>
              <a:buNone/>
            </a:pPr>
            <a:r>
              <a:rPr lang="pt-BR" sz="72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Freezers comerciais verticais e horizontais</a:t>
            </a:r>
            <a:endParaRPr lang="pt-BR" sz="72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 indent="0" algn="just">
              <a:lnSpc>
                <a:spcPts val="2160"/>
              </a:lnSpc>
              <a:buNone/>
            </a:pPr>
            <a:r>
              <a:rPr lang="pt-BR" sz="6400" dirty="0">
                <a:effectLst/>
                <a:latin typeface="Arial" panose="020B0604020202020204" pitchFamily="34" charset="0"/>
                <a:ea typeface="Times New Roman" panose="02020603050405020304" pitchFamily="18" charset="0"/>
                <a:cs typeface="Arial" panose="020B0604020202020204" pitchFamily="34" charset="0"/>
              </a:rPr>
              <a:t>Esse tipo de freezer é indicado para estabelecimentos comerciais, como lanchonetes, bares, etc. Capacidade de armazenamento de mais de 500 Litros.</a:t>
            </a:r>
          </a:p>
          <a:p>
            <a:pPr marL="45720" indent="0" algn="just">
              <a:lnSpc>
                <a:spcPts val="2160"/>
              </a:lnSpc>
              <a:buNone/>
            </a:pPr>
            <a:endParaRPr lang="pt-BR" sz="6400" dirty="0">
              <a:ea typeface="Times New Roman" panose="02020603050405020304" pitchFamily="18" charset="0"/>
            </a:endParaRPr>
          </a:p>
          <a:p>
            <a:pPr marL="45720" indent="0" algn="just">
              <a:lnSpc>
                <a:spcPts val="2160"/>
              </a:lnSpc>
              <a:buNone/>
            </a:pPr>
            <a:endParaRPr lang="pt-BR" sz="6400" dirty="0">
              <a:effectLst/>
              <a:ea typeface="Times New Roman" panose="02020603050405020304" pitchFamily="18" charset="0"/>
            </a:endParaRPr>
          </a:p>
          <a:p>
            <a:pPr marL="45720" indent="0" algn="just">
              <a:lnSpc>
                <a:spcPts val="2160"/>
              </a:lnSpc>
              <a:buNone/>
            </a:pPr>
            <a:endParaRPr lang="pt-BR" sz="6400" dirty="0">
              <a:ea typeface="Times New Roman" panose="02020603050405020304" pitchFamily="18" charset="0"/>
            </a:endParaRPr>
          </a:p>
          <a:p>
            <a:pPr marL="45720" indent="0" algn="just">
              <a:lnSpc>
                <a:spcPts val="2160"/>
              </a:lnSpc>
              <a:buNone/>
            </a:pPr>
            <a:endParaRPr lang="pt-BR" sz="6400" dirty="0">
              <a:effectLst/>
              <a:ea typeface="Times New Roman" panose="02020603050405020304" pitchFamily="18" charset="0"/>
            </a:endParaRPr>
          </a:p>
          <a:p>
            <a:pPr marL="45720" indent="0" algn="just">
              <a:lnSpc>
                <a:spcPts val="2160"/>
              </a:lnSpc>
              <a:buNone/>
            </a:pPr>
            <a:endParaRPr lang="pt-BR" sz="6400" dirty="0">
              <a:ea typeface="Times New Roman" panose="02020603050405020304" pitchFamily="18" charset="0"/>
            </a:endParaRPr>
          </a:p>
          <a:p>
            <a:pPr marL="45720" indent="0" algn="just">
              <a:lnSpc>
                <a:spcPts val="2160"/>
              </a:lnSpc>
              <a:buNone/>
            </a:pPr>
            <a:r>
              <a:rPr lang="pt-BR" sz="5600" dirty="0">
                <a:latin typeface="Times New Roman" panose="02020603050405020304" pitchFamily="18" charset="0"/>
                <a:ea typeface="Times New Roman" panose="02020603050405020304" pitchFamily="18" charset="0"/>
                <a:cs typeface="Times New Roman" panose="02020603050405020304" pitchFamily="18" charset="0"/>
              </a:rPr>
              <a:t>Freezer Vertical</a:t>
            </a:r>
            <a:r>
              <a:rPr lang="pt-BR" sz="6400" dirty="0">
                <a:ea typeface="Times New Roman" panose="02020603050405020304" pitchFamily="18" charset="0"/>
              </a:rPr>
              <a:t>		</a:t>
            </a:r>
            <a:r>
              <a:rPr lang="pt-BR" sz="5600" dirty="0">
                <a:latin typeface="Times New Roman" panose="02020603050405020304" pitchFamily="18" charset="0"/>
                <a:ea typeface="Times New Roman" panose="02020603050405020304" pitchFamily="18" charset="0"/>
                <a:cs typeface="Times New Roman" panose="02020603050405020304" pitchFamily="18" charset="0"/>
              </a:rPr>
              <a:t>Freezer Horizontal</a:t>
            </a:r>
            <a:endParaRPr lang="pt-BR"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 indent="0" algn="just">
              <a:lnSpc>
                <a:spcPts val="2160"/>
              </a:lnSpc>
              <a:buNone/>
            </a:pPr>
            <a:endParaRPr lang="pt-BR" dirty="0"/>
          </a:p>
        </p:txBody>
      </p:sp>
      <p:pic>
        <p:nvPicPr>
          <p:cNvPr id="7" name="Imagem 6" descr="Loja de doces&#10;&#10;Descrição gerada automaticamente">
            <a:extLst>
              <a:ext uri="{FF2B5EF4-FFF2-40B4-BE49-F238E27FC236}">
                <a16:creationId xmlns:a16="http://schemas.microsoft.com/office/drawing/2014/main" id="{8C931618-2F58-4276-B045-B6C41C5668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26460" y="4005064"/>
            <a:ext cx="2582548" cy="2088232"/>
          </a:xfrm>
          <a:prstGeom prst="rect">
            <a:avLst/>
          </a:prstGeom>
        </p:spPr>
      </p:pic>
      <p:pic>
        <p:nvPicPr>
          <p:cNvPr id="9" name="Imagem 8" descr="Balcão de loja&#10;&#10;Descrição gerada automaticamente">
            <a:extLst>
              <a:ext uri="{FF2B5EF4-FFF2-40B4-BE49-F238E27FC236}">
                <a16:creationId xmlns:a16="http://schemas.microsoft.com/office/drawing/2014/main" id="{2366475D-B620-4CEE-B45F-AE4413167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5923" y="4005064"/>
            <a:ext cx="2036215" cy="2088232"/>
          </a:xfrm>
          <a:prstGeom prst="rect">
            <a:avLst/>
          </a:prstGeom>
        </p:spPr>
      </p:pic>
    </p:spTree>
    <p:extLst>
      <p:ext uri="{BB962C8B-B14F-4D97-AF65-F5344CB8AC3E}">
        <p14:creationId xmlns:p14="http://schemas.microsoft.com/office/powerpoint/2010/main" val="1984548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D97C08F-B54C-4217-A7F1-FC92C8E3146F}"/>
              </a:ext>
            </a:extLst>
          </p:cNvPr>
          <p:cNvSpPr>
            <a:spLocks noGrp="1"/>
          </p:cNvSpPr>
          <p:nvPr>
            <p:ph type="title"/>
          </p:nvPr>
        </p:nvSpPr>
        <p:spPr>
          <a:xfrm>
            <a:off x="1522412" y="35834"/>
            <a:ext cx="9144000" cy="697384"/>
          </a:xfrm>
        </p:spPr>
        <p:txBody>
          <a:bodyPr/>
          <a:lstStyle/>
          <a:p>
            <a:r>
              <a:rPr lang="en-US" dirty="0">
                <a:latin typeface="Times New Roman" panose="02020603050405020304" pitchFamily="18" charset="0"/>
                <a:cs typeface="Times New Roman" panose="02020603050405020304" pitchFamily="18" charset="0"/>
              </a:rPr>
              <a:t>Dados de Tocantins, Mercado A</a:t>
            </a:r>
          </a:p>
        </p:txBody>
      </p:sp>
      <p:sp>
        <p:nvSpPr>
          <p:cNvPr id="15" name="Content Placeholder 3">
            <a:extLst>
              <a:ext uri="{FF2B5EF4-FFF2-40B4-BE49-F238E27FC236}">
                <a16:creationId xmlns:a16="http://schemas.microsoft.com/office/drawing/2014/main" id="{CDEF2AA8-BB3C-4214-AF75-6278D4215C3A}"/>
              </a:ext>
            </a:extLst>
          </p:cNvPr>
          <p:cNvSpPr>
            <a:spLocks noGrp="1"/>
          </p:cNvSpPr>
          <p:nvPr>
            <p:ph sz="half" idx="2"/>
          </p:nvPr>
        </p:nvSpPr>
        <p:spPr>
          <a:xfrm>
            <a:off x="7534572" y="900056"/>
            <a:ext cx="3491882" cy="5697422"/>
          </a:xfrm>
        </p:spPr>
        <p:txBody>
          <a:bodyPr>
            <a:noAutofit/>
          </a:bodyPr>
          <a:lstStyle/>
          <a:p>
            <a:pPr algn="just"/>
            <a:r>
              <a:rPr lang="pt-BR" sz="1800" dirty="0">
                <a:latin typeface="Arial" panose="020B0604020202020204" pitchFamily="34" charset="0"/>
                <a:cs typeface="Arial" panose="020B0604020202020204" pitchFamily="34" charset="0"/>
              </a:rPr>
              <a:t>Supermercados A e B estando o supermercado A localizado na região Sul, o supermercado B na região 19 Central no Tocantins.</a:t>
            </a:r>
          </a:p>
          <a:p>
            <a:pPr algn="just"/>
            <a:r>
              <a:rPr lang="pt-BR" sz="1800" dirty="0">
                <a:latin typeface="Arial" panose="020B0604020202020204" pitchFamily="34" charset="0"/>
                <a:cs typeface="Arial" panose="020B0604020202020204" pitchFamily="34" charset="0"/>
              </a:rPr>
              <a:t>Em relação ao balcão contendo carne em pedaços, o Supermercado A obteve médias de temperaturas variando entre 1,17°C e 6,53°C, onde as menores temperaturas foram registradas no horário de 7h. No geral, apenas dois do seis valores medidos se encontravam dentro da temperatura estabelecida pela Legislação (4°C), representando 33,3% do total, enquanto os outros 66,7% estavam fora do padrão. </a:t>
            </a:r>
            <a:endParaRPr lang="en-US" sz="1800" dirty="0">
              <a:latin typeface="Arial" panose="020B0604020202020204" pitchFamily="34" charset="0"/>
              <a:cs typeface="Arial" panose="020B0604020202020204" pitchFamily="34" charset="0"/>
            </a:endParaRPr>
          </a:p>
        </p:txBody>
      </p:sp>
      <p:pic>
        <p:nvPicPr>
          <p:cNvPr id="11" name="Espaço Reservado para Conteúdo 10" descr="Tela de celular com texto preto sobre fundo branco&#10;&#10;Descrição gerada automaticamente">
            <a:extLst>
              <a:ext uri="{FF2B5EF4-FFF2-40B4-BE49-F238E27FC236}">
                <a16:creationId xmlns:a16="http://schemas.microsoft.com/office/drawing/2014/main" id="{926C2692-1962-4273-BD7C-E85E85363A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2412" y="1124744"/>
            <a:ext cx="5151456" cy="5248047"/>
          </a:xfrm>
        </p:spPr>
      </p:pic>
    </p:spTree>
    <p:extLst>
      <p:ext uri="{BB962C8B-B14F-4D97-AF65-F5344CB8AC3E}">
        <p14:creationId xmlns:p14="http://schemas.microsoft.com/office/powerpoint/2010/main" val="1532572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F4CF5-22E1-46D8-9C34-37DEFFB41A33}"/>
              </a:ext>
            </a:extLst>
          </p:cNvPr>
          <p:cNvSpPr>
            <a:spLocks noGrp="1"/>
          </p:cNvSpPr>
          <p:nvPr>
            <p:ph type="title"/>
          </p:nvPr>
        </p:nvSpPr>
        <p:spPr>
          <a:xfrm>
            <a:off x="1430974" y="154146"/>
            <a:ext cx="9144000" cy="625376"/>
          </a:xfrm>
        </p:spPr>
        <p:txBody>
          <a:bodyPr anchor="b">
            <a:normAutofit/>
          </a:bodyPr>
          <a:lstStyle/>
          <a:p>
            <a:r>
              <a:rPr lang="en-US" dirty="0">
                <a:latin typeface="Times New Roman" panose="02020603050405020304" pitchFamily="18" charset="0"/>
                <a:cs typeface="Times New Roman" panose="02020603050405020304" pitchFamily="18" charset="0"/>
              </a:rPr>
              <a:t>Dados de Tocantins , </a:t>
            </a:r>
            <a:r>
              <a:rPr lang="pt-BR" dirty="0">
                <a:latin typeface="Times New Roman" panose="02020603050405020304" pitchFamily="18" charset="0"/>
                <a:cs typeface="Times New Roman" panose="02020603050405020304" pitchFamily="18" charset="0"/>
              </a:rPr>
              <a:t>Mercado B</a:t>
            </a:r>
          </a:p>
        </p:txBody>
      </p:sp>
      <p:sp>
        <p:nvSpPr>
          <p:cNvPr id="5" name="CaixaDeTexto 4">
            <a:extLst>
              <a:ext uri="{FF2B5EF4-FFF2-40B4-BE49-F238E27FC236}">
                <a16:creationId xmlns:a16="http://schemas.microsoft.com/office/drawing/2014/main" id="{F8109E62-2E56-4373-A56F-8FF80E655424}"/>
              </a:ext>
            </a:extLst>
          </p:cNvPr>
          <p:cNvSpPr txBox="1"/>
          <p:nvPr/>
        </p:nvSpPr>
        <p:spPr>
          <a:xfrm>
            <a:off x="6454454" y="985866"/>
            <a:ext cx="4608510" cy="5632311"/>
          </a:xfrm>
          <a:prstGeom prst="rect">
            <a:avLst/>
          </a:prstGeom>
          <a:noFill/>
        </p:spPr>
        <p:txBody>
          <a:bodyPr wrap="square">
            <a:spAutoFit/>
          </a:bodyPr>
          <a:lstStyle/>
          <a:p>
            <a:pPr algn="just"/>
            <a:r>
              <a:rPr lang="pt-BR" sz="2400" dirty="0">
                <a:latin typeface="Arial" panose="020B0604020202020204" pitchFamily="34" charset="0"/>
                <a:cs typeface="Arial" panose="020B0604020202020204" pitchFamily="34" charset="0"/>
              </a:rPr>
              <a:t>Todos os supermercados apresentaram irregularidades em relação à temperatura de refrigeração de balcões de armazenamento de produtos perecíveis, o que representa um grave risco ao consumidor. Dessa forma, os estabelecimentos devem tomar medidas para que os alimentos sejam armazenados adequadamente e os órgãos de fiscalização devem intensificar a vigilância, garantindo maior segurança ao consumidor.</a:t>
            </a:r>
          </a:p>
        </p:txBody>
      </p:sp>
      <p:pic>
        <p:nvPicPr>
          <p:cNvPr id="7" name="Espaço Reservado para Conteúdo 6" descr="Tela de celular com texto preto sobre fundo branco&#10;&#10;Descrição gerada automaticamente">
            <a:extLst>
              <a:ext uri="{FF2B5EF4-FFF2-40B4-BE49-F238E27FC236}">
                <a16:creationId xmlns:a16="http://schemas.microsoft.com/office/drawing/2014/main" id="{43DA8B0F-A9BC-4086-AD20-8BF57AB053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70760" y="985866"/>
            <a:ext cx="4726501" cy="5262978"/>
          </a:xfrm>
        </p:spPr>
      </p:pic>
    </p:spTree>
    <p:extLst>
      <p:ext uri="{BB962C8B-B14F-4D97-AF65-F5344CB8AC3E}">
        <p14:creationId xmlns:p14="http://schemas.microsoft.com/office/powerpoint/2010/main" val="249067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AE131-7042-4262-96BA-C088B02A8396}"/>
              </a:ext>
            </a:extLst>
          </p:cNvPr>
          <p:cNvSpPr>
            <a:spLocks noGrp="1"/>
          </p:cNvSpPr>
          <p:nvPr>
            <p:ph type="title"/>
          </p:nvPr>
        </p:nvSpPr>
        <p:spPr>
          <a:xfrm>
            <a:off x="1520351" y="172958"/>
            <a:ext cx="9144000" cy="720080"/>
          </a:xfrm>
        </p:spPr>
        <p:txBody>
          <a:bodyPr anchor="b">
            <a:normAutofit/>
          </a:bodyPr>
          <a:lstStyle/>
          <a:p>
            <a:pPr algn="ctr"/>
            <a:r>
              <a:rPr lang="pt-BR" dirty="0">
                <a:latin typeface="Times New Roman" panose="02020603050405020304" pitchFamily="18" charset="0"/>
                <a:cs typeface="Times New Roman" panose="02020603050405020304" pitchFamily="18" charset="0"/>
              </a:rPr>
              <a:t>Qual possível solução?</a:t>
            </a:r>
            <a:endParaRPr lang="pt-BR" dirty="0"/>
          </a:p>
        </p:txBody>
      </p:sp>
      <p:sp>
        <p:nvSpPr>
          <p:cNvPr id="6" name="CaixaDeTexto 5">
            <a:extLst>
              <a:ext uri="{FF2B5EF4-FFF2-40B4-BE49-F238E27FC236}">
                <a16:creationId xmlns:a16="http://schemas.microsoft.com/office/drawing/2014/main" id="{A4DF6DBB-2726-4EE5-BC85-3CF61A525CC8}"/>
              </a:ext>
            </a:extLst>
          </p:cNvPr>
          <p:cNvSpPr txBox="1"/>
          <p:nvPr/>
        </p:nvSpPr>
        <p:spPr>
          <a:xfrm>
            <a:off x="1123799" y="4869160"/>
            <a:ext cx="9937104" cy="1815882"/>
          </a:xfrm>
          <a:prstGeom prst="rect">
            <a:avLst/>
          </a:prstGeom>
          <a:noFill/>
        </p:spPr>
        <p:txBody>
          <a:bodyPr wrap="square">
            <a:spAutoFit/>
          </a:bodyPr>
          <a:lstStyle/>
          <a:p>
            <a:pPr algn="just"/>
            <a:r>
              <a:rPr lang="pt-BR" sz="1600" dirty="0">
                <a:effectLst/>
                <a:latin typeface="Arial" panose="020B0604020202020204" pitchFamily="34" charset="0"/>
                <a:ea typeface="Calibri" panose="020F0502020204030204" pitchFamily="34" charset="0"/>
                <a:cs typeface="Times New Roman" panose="02020603050405020304" pitchFamily="18" charset="0"/>
              </a:rPr>
              <a:t>O problema que queremos solucionar é a má refrigeração dos alimentos que pode prejudicar tanto o cliente final, quando o próprio estabelecimento caso o produto venha a estragar por má conservação, por exemplo a carne p</a:t>
            </a:r>
            <a:r>
              <a:rPr lang="pt-BR" sz="1600" dirty="0">
                <a:effectLst/>
                <a:latin typeface="Arial" panose="020B0604020202020204" pitchFamily="34" charset="0"/>
                <a:ea typeface="Times New Roman" panose="02020603050405020304" pitchFamily="18" charset="0"/>
                <a:cs typeface="Times New Roman" panose="02020603050405020304" pitchFamily="18" charset="0"/>
              </a:rPr>
              <a:t>ara garantir a segurança alimentar da carne, mantendo-a livre de patógenos e preservando suas características sensoriais, recomenda-se que ela seja armazenada entre as temperaturas de 0 °C e 4 °C.</a:t>
            </a:r>
          </a:p>
          <a:p>
            <a:pPr algn="just"/>
            <a:endParaRPr lang="pt-BR" sz="1600" dirty="0">
              <a:latin typeface="Arial" panose="020B0604020202020204" pitchFamily="34" charset="0"/>
              <a:ea typeface="Calibri" panose="020F0502020204030204" pitchFamily="34" charset="0"/>
              <a:cs typeface="Times New Roman" panose="02020603050405020304" pitchFamily="18" charset="0"/>
            </a:endParaRPr>
          </a:p>
          <a:p>
            <a:pPr algn="just"/>
            <a:r>
              <a:rPr lang="en-US" sz="1600" dirty="0">
                <a:latin typeface="Arial" panose="020B0604020202020204" pitchFamily="34" charset="0"/>
                <a:cs typeface="Arial" panose="020B0604020202020204" pitchFamily="34" charset="0"/>
              </a:rPr>
              <a:t>Por </a:t>
            </a:r>
            <a:r>
              <a:rPr lang="en-US" sz="1600" dirty="0" err="1">
                <a:latin typeface="Arial" panose="020B0604020202020204" pitchFamily="34" charset="0"/>
                <a:cs typeface="Arial" panose="020B0604020202020204" pitchFamily="34" charset="0"/>
              </a:rPr>
              <a:t>meio</a:t>
            </a:r>
            <a:r>
              <a:rPr lang="en-US" sz="1600" dirty="0">
                <a:latin typeface="Arial" panose="020B0604020202020204" pitchFamily="34" charset="0"/>
                <a:cs typeface="Arial" panose="020B0604020202020204" pitchFamily="34" charset="0"/>
              </a:rPr>
              <a:t> de um </a:t>
            </a:r>
            <a:r>
              <a:rPr lang="en-US" sz="1600" dirty="0" err="1">
                <a:latin typeface="Arial" panose="020B0604020202020204" pitchFamily="34" charset="0"/>
                <a:cs typeface="Arial" panose="020B0604020202020204" pitchFamily="34" charset="0"/>
              </a:rPr>
              <a:t>gráfico</a:t>
            </a:r>
            <a:r>
              <a:rPr lang="en-US" sz="1600" dirty="0">
                <a:latin typeface="Arial" panose="020B0604020202020204" pitchFamily="34" charset="0"/>
                <a:cs typeface="Arial" panose="020B0604020202020204" pitchFamily="34" charset="0"/>
              </a:rPr>
              <a:t>, é </a:t>
            </a:r>
            <a:r>
              <a:rPr lang="en-US" sz="1600" dirty="0" err="1">
                <a:latin typeface="Arial" panose="020B0604020202020204" pitchFamily="34" charset="0"/>
                <a:cs typeface="Arial" panose="020B0604020202020204" pitchFamily="34" charset="0"/>
              </a:rPr>
              <a:t>possível</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acompanhar</a:t>
            </a:r>
            <a:r>
              <a:rPr lang="en-US" sz="1600" dirty="0">
                <a:latin typeface="Arial" panose="020B0604020202020204" pitchFamily="34" charset="0"/>
                <a:cs typeface="Arial" panose="020B0604020202020204" pitchFamily="34" charset="0"/>
              </a:rPr>
              <a:t> as </a:t>
            </a:r>
            <a:r>
              <a:rPr lang="en-US" sz="1600" dirty="0" err="1">
                <a:latin typeface="Arial" panose="020B0604020202020204" pitchFamily="34" charset="0"/>
                <a:cs typeface="Arial" panose="020B0604020202020204" pitchFamily="34" charset="0"/>
              </a:rPr>
              <a:t>informações</a:t>
            </a:r>
            <a:r>
              <a:rPr lang="en-US" sz="1600" dirty="0">
                <a:latin typeface="Arial" panose="020B0604020202020204" pitchFamily="34" charset="0"/>
                <a:cs typeface="Arial" panose="020B0604020202020204" pitchFamily="34" charset="0"/>
              </a:rPr>
              <a:t> dos </a:t>
            </a:r>
            <a:r>
              <a:rPr lang="en-US" sz="1600" dirty="0" err="1">
                <a:latin typeface="Arial" panose="020B0604020202020204" pitchFamily="34" charset="0"/>
                <a:cs typeface="Arial" panose="020B0604020202020204" pitchFamily="34" charset="0"/>
              </a:rPr>
              <a:t>balções</a:t>
            </a:r>
            <a:r>
              <a:rPr lang="en-US" sz="1600" dirty="0">
                <a:latin typeface="Arial" panose="020B0604020202020204" pitchFamily="34" charset="0"/>
                <a:cs typeface="Arial" panose="020B0604020202020204" pitchFamily="34" charset="0"/>
              </a:rPr>
              <a:t> de forma individual, </a:t>
            </a:r>
            <a:r>
              <a:rPr lang="en-US" sz="1600" dirty="0" err="1">
                <a:latin typeface="Arial" panose="020B0604020202020204" pitchFamily="34" charset="0"/>
                <a:cs typeface="Arial" panose="020B0604020202020204" pitchFamily="34" charset="0"/>
              </a:rPr>
              <a:t>sabendo</a:t>
            </a:r>
            <a:r>
              <a:rPr lang="en-US" sz="1600" dirty="0">
                <a:latin typeface="Arial" panose="020B0604020202020204" pitchFamily="34" charset="0"/>
                <a:cs typeface="Arial" panose="020B0604020202020204" pitchFamily="34" charset="0"/>
              </a:rPr>
              <a:t> a </a:t>
            </a:r>
            <a:r>
              <a:rPr lang="en-US" sz="1600" dirty="0" err="1">
                <a:latin typeface="Arial" panose="020B0604020202020204" pitchFamily="34" charset="0"/>
                <a:cs typeface="Arial" panose="020B0604020202020204" pitchFamily="34" charset="0"/>
              </a:rPr>
              <a:t>temperatura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atual</a:t>
            </a:r>
            <a:r>
              <a:rPr lang="en-US" sz="1600" dirty="0">
                <a:latin typeface="Arial" panose="020B0604020202020204" pitchFamily="34" charset="0"/>
                <a:cs typeface="Arial" panose="020B0604020202020204" pitchFamily="34" charset="0"/>
              </a:rPr>
              <a:t> dos </a:t>
            </a:r>
            <a:r>
              <a:rPr lang="en-US" sz="1600" dirty="0" err="1">
                <a:latin typeface="Arial" panose="020B0604020202020204" pitchFamily="34" charset="0"/>
                <a:cs typeface="Arial" panose="020B0604020202020204" pitchFamily="34" charset="0"/>
              </a:rPr>
              <a:t>produtos</a:t>
            </a:r>
            <a:r>
              <a:rPr lang="en-US" sz="1600" dirty="0">
                <a:latin typeface="Arial" panose="020B0604020202020204" pitchFamily="34" charset="0"/>
                <a:cs typeface="Arial" panose="020B0604020202020204" pitchFamily="34" charset="0"/>
              </a:rPr>
              <a:t> e </a:t>
            </a:r>
            <a:r>
              <a:rPr lang="en-US" sz="1600" dirty="0" err="1">
                <a:latin typeface="Arial" panose="020B0604020202020204" pitchFamily="34" charset="0"/>
                <a:cs typeface="Arial" panose="020B0604020202020204" pitchFamily="34" charset="0"/>
              </a:rPr>
              <a:t>até</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mesmo</a:t>
            </a:r>
            <a:r>
              <a:rPr lang="en-US" sz="1600" dirty="0">
                <a:latin typeface="Arial" panose="020B0604020202020204" pitchFamily="34" charset="0"/>
                <a:cs typeface="Arial" panose="020B0604020202020204" pitchFamily="34" charset="0"/>
              </a:rPr>
              <a:t> por </a:t>
            </a:r>
            <a:r>
              <a:rPr lang="en-US" sz="1600" dirty="0" err="1">
                <a:latin typeface="Arial" panose="020B0604020202020204" pitchFamily="34" charset="0"/>
                <a:cs typeface="Arial" panose="020B0604020202020204" pitchFamily="34" charset="0"/>
              </a:rPr>
              <a:t>uma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média</a:t>
            </a:r>
            <a:r>
              <a:rPr lang="en-US" sz="1600" dirty="0">
                <a:latin typeface="Arial" panose="020B0604020202020204" pitchFamily="34" charset="0"/>
                <a:cs typeface="Arial" panose="020B0604020202020204" pitchFamily="34" charset="0"/>
              </a:rPr>
              <a:t> das </a:t>
            </a:r>
            <a:r>
              <a:rPr lang="en-US" sz="1600" dirty="0" err="1">
                <a:latin typeface="Arial" panose="020B0604020202020204" pitchFamily="34" charset="0"/>
                <a:cs typeface="Arial" panose="020B0604020202020204" pitchFamily="34" charset="0"/>
              </a:rPr>
              <a:t>últimas</a:t>
            </a:r>
            <a:r>
              <a:rPr lang="en-US" sz="1600" dirty="0">
                <a:latin typeface="Arial" panose="020B0604020202020204" pitchFamily="34" charset="0"/>
                <a:cs typeface="Arial" panose="020B0604020202020204" pitchFamily="34" charset="0"/>
              </a:rPr>
              <a:t> horas. </a:t>
            </a:r>
          </a:p>
        </p:txBody>
      </p:sp>
      <p:pic>
        <p:nvPicPr>
          <p:cNvPr id="12" name="Imagem 11">
            <a:extLst>
              <a:ext uri="{FF2B5EF4-FFF2-40B4-BE49-F238E27FC236}">
                <a16:creationId xmlns:a16="http://schemas.microsoft.com/office/drawing/2014/main" id="{C63E39FB-853F-4900-9BF2-EBDD56E521BA}"/>
              </a:ext>
            </a:extLst>
          </p:cNvPr>
          <p:cNvPicPr>
            <a:picLocks noChangeAspect="1"/>
          </p:cNvPicPr>
          <p:nvPr/>
        </p:nvPicPr>
        <p:blipFill rotWithShape="1">
          <a:blip r:embed="rId2"/>
          <a:srcRect l="243" t="32493" r="1425" b="1602"/>
          <a:stretch/>
        </p:blipFill>
        <p:spPr>
          <a:xfrm>
            <a:off x="1125860" y="1124744"/>
            <a:ext cx="9937104" cy="3744416"/>
          </a:xfrm>
          <a:prstGeom prst="rect">
            <a:avLst/>
          </a:prstGeom>
          <a:ln>
            <a:solidFill>
              <a:schemeClr val="tx2"/>
            </a:solidFill>
          </a:ln>
        </p:spPr>
      </p:pic>
    </p:spTree>
    <p:extLst>
      <p:ext uri="{BB962C8B-B14F-4D97-AF65-F5344CB8AC3E}">
        <p14:creationId xmlns:p14="http://schemas.microsoft.com/office/powerpoint/2010/main" val="993343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72A19-5B0D-41DB-B2EE-7B3F2B008F39}"/>
              </a:ext>
            </a:extLst>
          </p:cNvPr>
          <p:cNvSpPr>
            <a:spLocks noGrp="1"/>
          </p:cNvSpPr>
          <p:nvPr>
            <p:ph type="ctrTitle"/>
          </p:nvPr>
        </p:nvSpPr>
        <p:spPr>
          <a:xfrm>
            <a:off x="1522408" y="112135"/>
            <a:ext cx="9144002" cy="775659"/>
          </a:xfrm>
        </p:spPr>
        <p:txBody>
          <a:bodyPr/>
          <a:lstStyle/>
          <a:p>
            <a:r>
              <a:rPr lang="pt-BR" dirty="0">
                <a:latin typeface="Times New Roman" panose="02020603050405020304" pitchFamily="18" charset="0"/>
                <a:cs typeface="Times New Roman" panose="02020603050405020304" pitchFamily="18" charset="0"/>
              </a:rPr>
              <a:t>Nossa Empresa</a:t>
            </a:r>
          </a:p>
        </p:txBody>
      </p:sp>
      <p:sp>
        <p:nvSpPr>
          <p:cNvPr id="3" name="Subtítulo 2">
            <a:extLst>
              <a:ext uri="{FF2B5EF4-FFF2-40B4-BE49-F238E27FC236}">
                <a16:creationId xmlns:a16="http://schemas.microsoft.com/office/drawing/2014/main" id="{554E83BC-8046-45B6-8A9F-8ED7A7D5A823}"/>
              </a:ext>
            </a:extLst>
          </p:cNvPr>
          <p:cNvSpPr>
            <a:spLocks noGrp="1"/>
          </p:cNvSpPr>
          <p:nvPr>
            <p:ph type="subTitle" idx="1"/>
          </p:nvPr>
        </p:nvSpPr>
        <p:spPr>
          <a:xfrm>
            <a:off x="1498305" y="814842"/>
            <a:ext cx="9144000" cy="441176"/>
          </a:xfrm>
        </p:spPr>
        <p:txBody>
          <a:bodyPr/>
          <a:lstStyle/>
          <a:p>
            <a:r>
              <a:rPr lang="pt-BR" dirty="0">
                <a:solidFill>
                  <a:schemeClr val="tx1">
                    <a:lumMod val="75000"/>
                    <a:lumOff val="25000"/>
                  </a:schemeClr>
                </a:solidFill>
                <a:latin typeface="Times New Roman" panose="02020603050405020304" pitchFamily="18" charset="0"/>
                <a:cs typeface="Times New Roman" panose="02020603050405020304" pitchFamily="18" charset="0"/>
              </a:rPr>
              <a:t>Valores</a:t>
            </a:r>
          </a:p>
        </p:txBody>
      </p:sp>
      <p:pic>
        <p:nvPicPr>
          <p:cNvPr id="5" name="Espaço Reservado para Imagem 13" descr="Uma imagem contendo gráfico&#10;&#10;Descrição gerada automaticamente">
            <a:extLst>
              <a:ext uri="{FF2B5EF4-FFF2-40B4-BE49-F238E27FC236}">
                <a16:creationId xmlns:a16="http://schemas.microsoft.com/office/drawing/2014/main" id="{EB1E48DE-6801-4BA9-85D4-6F69879AEA17}"/>
              </a:ext>
            </a:extLst>
          </p:cNvPr>
          <p:cNvPicPr>
            <a:picLocks noChangeAspect="1"/>
          </p:cNvPicPr>
          <p:nvPr/>
        </p:nvPicPr>
        <p:blipFill>
          <a:blip r:embed="rId2" cstate="print">
            <a:extLst>
              <a:ext uri="{28A0092B-C50C-407E-A947-70E740481C1C}">
                <a14:useLocalDpi xmlns:a14="http://schemas.microsoft.com/office/drawing/2010/main" val="0"/>
              </a:ext>
            </a:extLst>
          </a:blip>
          <a:srcRect l="14949" r="14949"/>
          <a:stretch>
            <a:fillRect/>
          </a:stretch>
        </p:blipFill>
        <p:spPr>
          <a:xfrm>
            <a:off x="4870276" y="1340768"/>
            <a:ext cx="2743200" cy="3913632"/>
          </a:xfrm>
          <a:prstGeom prst="rect">
            <a:avLst/>
          </a:prstGeom>
        </p:spPr>
      </p:pic>
      <p:pic>
        <p:nvPicPr>
          <p:cNvPr id="6" name="Espaço Reservado para Imagem 10" descr="Uma imagem contendo texto, desenho&#10;&#10;Descrição gerada automaticamente">
            <a:extLst>
              <a:ext uri="{FF2B5EF4-FFF2-40B4-BE49-F238E27FC236}">
                <a16:creationId xmlns:a16="http://schemas.microsoft.com/office/drawing/2014/main" id="{76CEA89C-C399-4C92-B6A3-A786829B657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8093" r="28093"/>
          <a:stretch>
            <a:fillRect/>
          </a:stretch>
        </p:blipFill>
        <p:spPr>
          <a:xfrm>
            <a:off x="2000554" y="1340768"/>
            <a:ext cx="2743200" cy="3913632"/>
          </a:xfrm>
          <a:prstGeom prst="rect">
            <a:avLst/>
          </a:prstGeom>
        </p:spPr>
      </p:pic>
      <p:sp>
        <p:nvSpPr>
          <p:cNvPr id="7" name="CaixaDeTexto 6">
            <a:extLst>
              <a:ext uri="{FF2B5EF4-FFF2-40B4-BE49-F238E27FC236}">
                <a16:creationId xmlns:a16="http://schemas.microsoft.com/office/drawing/2014/main" id="{6A6A018B-96A0-43AC-AC65-8511D2209B95}"/>
              </a:ext>
            </a:extLst>
          </p:cNvPr>
          <p:cNvSpPr txBox="1"/>
          <p:nvPr/>
        </p:nvSpPr>
        <p:spPr>
          <a:xfrm>
            <a:off x="2000554" y="5254400"/>
            <a:ext cx="2743200" cy="600164"/>
          </a:xfrm>
          <a:prstGeom prst="rect">
            <a:avLst/>
          </a:prstGeom>
          <a:noFill/>
        </p:spPr>
        <p:txBody>
          <a:bodyPr wrap="square" rtlCol="0">
            <a:spAutoFit/>
          </a:bodyPr>
          <a:lstStyle/>
          <a:p>
            <a:pPr algn="ctr"/>
            <a:r>
              <a:rPr lang="pt-BR" sz="1100" dirty="0">
                <a:latin typeface="Times New Roman" panose="02020603050405020304" pitchFamily="18" charset="0"/>
                <a:cs typeface="Times New Roman" panose="02020603050405020304" pitchFamily="18" charset="0"/>
              </a:rPr>
              <a:t>Criatividade: somos norteados pelo pensamento criativo, pensamos diferentes para criar soluções diferentes.</a:t>
            </a:r>
          </a:p>
        </p:txBody>
      </p:sp>
      <p:sp>
        <p:nvSpPr>
          <p:cNvPr id="8" name="CaixaDeTexto 7">
            <a:extLst>
              <a:ext uri="{FF2B5EF4-FFF2-40B4-BE49-F238E27FC236}">
                <a16:creationId xmlns:a16="http://schemas.microsoft.com/office/drawing/2014/main" id="{50F2B3E4-76AB-4CE9-B6C4-B0F3B9F01946}"/>
              </a:ext>
            </a:extLst>
          </p:cNvPr>
          <p:cNvSpPr txBox="1"/>
          <p:nvPr/>
        </p:nvSpPr>
        <p:spPr>
          <a:xfrm>
            <a:off x="4870276" y="5260012"/>
            <a:ext cx="2743200" cy="430887"/>
          </a:xfrm>
          <a:prstGeom prst="rect">
            <a:avLst/>
          </a:prstGeom>
          <a:noFill/>
        </p:spPr>
        <p:txBody>
          <a:bodyPr wrap="square" rtlCol="0">
            <a:spAutoFit/>
          </a:bodyPr>
          <a:lstStyle/>
          <a:p>
            <a:pPr algn="ctr"/>
            <a:r>
              <a:rPr lang="pt-BR" sz="1100" dirty="0">
                <a:latin typeface="Times New Roman" panose="02020603050405020304" pitchFamily="18" charset="0"/>
                <a:cs typeface="Times New Roman" panose="02020603050405020304" pitchFamily="18" charset="0"/>
              </a:rPr>
              <a:t>Eficiência: Excelência máxima, esforço mínimo.</a:t>
            </a:r>
          </a:p>
        </p:txBody>
      </p:sp>
      <p:pic>
        <p:nvPicPr>
          <p:cNvPr id="9" name="Espaço Reservado para Imagem 25" descr="Desenho de um cachorro&#10;&#10;Descrição gerada automaticamente">
            <a:extLst>
              <a:ext uri="{FF2B5EF4-FFF2-40B4-BE49-F238E27FC236}">
                <a16:creationId xmlns:a16="http://schemas.microsoft.com/office/drawing/2014/main" id="{C3875BDF-E223-4EFF-B828-E87D55ACFE5E}"/>
              </a:ext>
            </a:extLst>
          </p:cNvPr>
          <p:cNvPicPr>
            <a:picLocks noChangeAspect="1"/>
          </p:cNvPicPr>
          <p:nvPr/>
        </p:nvPicPr>
        <p:blipFill>
          <a:blip r:embed="rId5">
            <a:extLst>
              <a:ext uri="{28A0092B-C50C-407E-A947-70E740481C1C}">
                <a14:useLocalDpi xmlns:a14="http://schemas.microsoft.com/office/drawing/2010/main" val="0"/>
              </a:ext>
            </a:extLst>
          </a:blip>
          <a:srcRect l="20" r="20"/>
          <a:stretch>
            <a:fillRect/>
          </a:stretch>
        </p:blipFill>
        <p:spPr>
          <a:xfrm>
            <a:off x="7739998" y="1340768"/>
            <a:ext cx="2743200" cy="3913632"/>
          </a:xfrm>
          <a:prstGeom prst="rect">
            <a:avLst/>
          </a:prstGeom>
        </p:spPr>
      </p:pic>
      <p:sp>
        <p:nvSpPr>
          <p:cNvPr id="10" name="CaixaDeTexto 9">
            <a:extLst>
              <a:ext uri="{FF2B5EF4-FFF2-40B4-BE49-F238E27FC236}">
                <a16:creationId xmlns:a16="http://schemas.microsoft.com/office/drawing/2014/main" id="{310575E1-BDEC-4C1E-87A7-B68C3A3FB6B8}"/>
              </a:ext>
            </a:extLst>
          </p:cNvPr>
          <p:cNvSpPr txBox="1"/>
          <p:nvPr/>
        </p:nvSpPr>
        <p:spPr>
          <a:xfrm>
            <a:off x="7739998" y="5260012"/>
            <a:ext cx="2743200" cy="938719"/>
          </a:xfrm>
          <a:prstGeom prst="rect">
            <a:avLst/>
          </a:prstGeom>
          <a:noFill/>
        </p:spPr>
        <p:txBody>
          <a:bodyPr wrap="square" rtlCol="0">
            <a:spAutoFit/>
          </a:bodyPr>
          <a:lstStyle/>
          <a:p>
            <a:pPr algn="ctr"/>
            <a:r>
              <a:rPr lang="pt-BR" sz="1100" dirty="0">
                <a:latin typeface="Times New Roman" panose="02020603050405020304" pitchFamily="18" charset="0"/>
                <a:cs typeface="Times New Roman" panose="02020603050405020304" pitchFamily="18" charset="0"/>
              </a:rPr>
              <a:t>A qualidade é a nossa melhor garantia da fidelidade do cliente, a nossa mais forte defesa contra a competição estrangeira e o único caminho para o crescimento e para os lucros.</a:t>
            </a:r>
          </a:p>
        </p:txBody>
      </p:sp>
    </p:spTree>
    <p:extLst>
      <p:ext uri="{BB962C8B-B14F-4D97-AF65-F5344CB8AC3E}">
        <p14:creationId xmlns:p14="http://schemas.microsoft.com/office/powerpoint/2010/main" val="2118634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limentos gourmet 16: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894866_TF02901023_TF02901023.potx" id="{577B39F3-EDD9-4821-8791-9B6587F5701B}" vid="{B1B51694-DF9F-43F0-AB5E-CCBF098A5C6A}"/>
    </a:ext>
  </a:extLst>
</a:theme>
</file>

<file path=ppt/theme/theme2.xml><?xml version="1.0" encoding="utf-8"?>
<a:theme xmlns:a="http://schemas.openxmlformats.org/drawingml/2006/main" name="Tema do Offic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1155</Words>
  <Application>Microsoft Office PowerPoint</Application>
  <PresentationFormat>Personalizar</PresentationFormat>
  <Paragraphs>102</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Cambria</vt:lpstr>
      <vt:lpstr>Times New Roman</vt:lpstr>
      <vt:lpstr>Alimentos gourmet 16:9</vt:lpstr>
      <vt:lpstr>Apresentação do PowerPoint</vt:lpstr>
      <vt:lpstr>Escolha do tema: controle de temperatura em freezers de carne</vt:lpstr>
      <vt:lpstr>Objetivo do projeto</vt:lpstr>
      <vt:lpstr>Acontecimentos práticos </vt:lpstr>
      <vt:lpstr>Tipos de Freezer</vt:lpstr>
      <vt:lpstr>Dados de Tocantins, Mercado A</vt:lpstr>
      <vt:lpstr>Dados de Tocantins , Mercado B</vt:lpstr>
      <vt:lpstr>Qual possível solução?</vt:lpstr>
      <vt:lpstr>Nossa Empresa</vt:lpstr>
      <vt:lpstr>Parte Técnica Teste Unitário</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Controle de temperatura para carnes</dc:title>
  <dc:creator>Lucas Ferreira dos Santos</dc:creator>
  <cp:lastModifiedBy>GABRIEL ALVARES DA SILVA</cp:lastModifiedBy>
  <cp:revision>49</cp:revision>
  <dcterms:created xsi:type="dcterms:W3CDTF">2020-09-07T14:13:15Z</dcterms:created>
  <dcterms:modified xsi:type="dcterms:W3CDTF">2020-09-16T14:41:40Z</dcterms:modified>
</cp:coreProperties>
</file>