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69" r:id="rId3"/>
    <p:sldId id="282" r:id="rId4"/>
    <p:sldId id="294" r:id="rId5"/>
    <p:sldId id="283" r:id="rId6"/>
    <p:sldId id="296" r:id="rId7"/>
    <p:sldId id="295" r:id="rId8"/>
    <p:sldId id="284" r:id="rId9"/>
    <p:sldId id="287" r:id="rId10"/>
    <p:sldId id="285" r:id="rId11"/>
    <p:sldId id="286" r:id="rId12"/>
    <p:sldId id="288" r:id="rId13"/>
    <p:sldId id="289" r:id="rId14"/>
    <p:sldId id="293" r:id="rId15"/>
    <p:sldId id="290" r:id="rId16"/>
    <p:sldId id="291" r:id="rId17"/>
    <p:sldId id="292" r:id="rId18"/>
  </p:sldIdLst>
  <p:sldSz cx="12188825" cy="6858000"/>
  <p:notesSz cx="6858000" cy="9144000"/>
  <p:custDataLst>
    <p:tags r:id="rId21"/>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howGuides="1">
      <p:cViewPr varScale="1">
        <p:scale>
          <a:sx n="71" d="100"/>
          <a:sy n="71" d="100"/>
        </p:scale>
        <p:origin x="84" y="120"/>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59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64B297-F6F8-4E83-AC5A-09FA19B12420}" type="datetime1">
              <a:rPr lang="pt-BR" smtClean="0"/>
              <a:t>07/09/2020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386A95-D0A4-44B9-98DA-3665758D8262}" type="slidenum">
              <a:rPr lang="pt-BR" smtClean="0"/>
              <a:t>‹nº›</a:t>
            </a:fld>
            <a:endParaRPr lang="pt-B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60C04C3C-52DF-4C42-9D3E-7787B0D3805D}" type="datetime1">
              <a:rPr lang="pt-BR" smtClean="0"/>
              <a:t>07/09/2020</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C3821A9-1C31-4760-BDBC-9A0BA471B1B7}" type="slidenum">
              <a:rPr lang="pt-BR" smtClean="0"/>
              <a:t>‹nº›</a:t>
            </a:fld>
            <a:endParaRPr lang="pt-B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r>
              <a:rPr lang="pt-BR" dirty="0"/>
              <a:t>NOTA: Para substituir uma imagem, basta selecionar e excluí-la. Em seguida, utilizar o ícone Inserir Imagem para substituí-la por uma imagem de sua preferência.</a:t>
            </a:r>
          </a:p>
        </p:txBody>
      </p:sp>
      <p:sp>
        <p:nvSpPr>
          <p:cNvPr id="4" name="Espaço Reservado para Número de Slide 3"/>
          <p:cNvSpPr>
            <a:spLocks noGrp="1"/>
          </p:cNvSpPr>
          <p:nvPr>
            <p:ph type="sldNum" sz="quarter" idx="10"/>
          </p:nvPr>
        </p:nvSpPr>
        <p:spPr/>
        <p:txBody>
          <a:bodyPr rtlCol="0"/>
          <a:lstStyle/>
          <a:p>
            <a:pPr rtl="0"/>
            <a:fld id="{FC3821A9-1C31-4760-BDBC-9A0BA471B1B7}" type="slidenum">
              <a:rPr lang="pt-BR" smtClean="0"/>
              <a:t>1</a:t>
            </a:fld>
            <a:endParaRPr lang="pt-BR" dirty="0"/>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Número de Slide 3"/>
          <p:cNvSpPr>
            <a:spLocks noGrp="1"/>
          </p:cNvSpPr>
          <p:nvPr>
            <p:ph type="sldNum" sz="quarter" idx="10"/>
          </p:nvPr>
        </p:nvSpPr>
        <p:spPr/>
        <p:txBody>
          <a:bodyPr rtlCol="0"/>
          <a:lstStyle/>
          <a:p>
            <a:pPr rtl="0"/>
            <a:fld id="{3A2CC701-D80A-463B-8415-A85485312088}" type="slidenum">
              <a:rPr lang="pt-BR" smtClean="0"/>
              <a:t>2</a:t>
            </a:fld>
            <a:endParaRPr lang="pt-BR" dirty="0"/>
          </a:p>
        </p:txBody>
      </p:sp>
    </p:spTree>
    <p:extLst>
      <p:ext uri="{BB962C8B-B14F-4D97-AF65-F5344CB8AC3E}">
        <p14:creationId xmlns:p14="http://schemas.microsoft.com/office/powerpoint/2010/main" val="39032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1643064"/>
            <a:ext cx="9144002" cy="2928936"/>
          </a:xfrm>
        </p:spPr>
        <p:txBody>
          <a:bodyPr rtlCol="0">
            <a:no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4572000"/>
            <a:ext cx="9144000" cy="1066799"/>
          </a:xfrm>
        </p:spPr>
        <p:txBody>
          <a:bodyPr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A2FCC8D6-5208-44B1-A754-A53D2EABD1BA}"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p>
            <a:pPr rtl="0"/>
            <a:endParaRPr lang="pt-BR" dirty="0"/>
          </a:p>
        </p:txBody>
      </p:sp>
      <p:sp>
        <p:nvSpPr>
          <p:cNvPr id="2" name="Espaço Reservado para Data 1"/>
          <p:cNvSpPr>
            <a:spLocks noGrp="1"/>
          </p:cNvSpPr>
          <p:nvPr>
            <p:ph type="dt" sz="half" idx="10"/>
          </p:nvPr>
        </p:nvSpPr>
        <p:spPr/>
        <p:txBody>
          <a:bodyPr rtlCol="0"/>
          <a:lstStyle/>
          <a:p>
            <a:pPr rtl="0"/>
            <a:fld id="{E9FAA3C4-6BFB-46B6-AD14-4E272C8B70E0}" type="datetime1">
              <a:rPr lang="pt-BR" smtClean="0"/>
              <a:t>07/09/2020</a:t>
            </a:fld>
            <a:endParaRPr lang="pt-BR" dirty="0"/>
          </a:p>
        </p:txBody>
      </p:sp>
      <p:sp>
        <p:nvSpPr>
          <p:cNvPr id="4" name="Espaço Reservado para Número de Slide 3"/>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923212" y="1462088"/>
            <a:ext cx="3124201" cy="1966912"/>
          </a:xfrm>
        </p:spPr>
        <p:txBody>
          <a:bodyPr rtlCol="0" anchor="b">
            <a:normAutofit/>
          </a:bodyPr>
          <a:lstStyle>
            <a:lvl1pPr algn="l" rtl="0">
              <a:defRPr sz="3600" b="0"/>
            </a:lvl1pPr>
          </a:lstStyle>
          <a:p>
            <a:pPr rtl="0"/>
            <a:r>
              <a:rPr lang="pt-BR"/>
              <a:t>Clique para editar o título Mestre</a:t>
            </a:r>
            <a:endParaRPr lang="pt-BR" dirty="0"/>
          </a:p>
        </p:txBody>
      </p:sp>
      <p:sp>
        <p:nvSpPr>
          <p:cNvPr id="3" name="Espaço Reservado para Conteúdo 2"/>
          <p:cNvSpPr>
            <a:spLocks noGrp="1"/>
          </p:cNvSpPr>
          <p:nvPr>
            <p:ph idx="1"/>
          </p:nvPr>
        </p:nvSpPr>
        <p:spPr>
          <a:xfrm>
            <a:off x="1141413" y="685800"/>
            <a:ext cx="64770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Texto 3"/>
          <p:cNvSpPr>
            <a:spLocks noGrp="1"/>
          </p:cNvSpPr>
          <p:nvPr>
            <p:ph type="body" sz="half" idx="2"/>
          </p:nvPr>
        </p:nvSpPr>
        <p:spPr>
          <a:xfrm>
            <a:off x="7923211" y="3429000"/>
            <a:ext cx="3124201" cy="18288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FEF4D2A1-347D-43E3-ADFC-5DC12E75D370}" type="datetime1">
              <a:rPr lang="pt-BR" smtClean="0"/>
              <a:t>07/09/2020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0" name="Retângulo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cxnSp>
        <p:nvCxnSpPr>
          <p:cNvPr id="11" name="Conector Reto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ítulo 1"/>
          <p:cNvSpPr>
            <a:spLocks noGrp="1"/>
          </p:cNvSpPr>
          <p:nvPr>
            <p:ph type="title"/>
          </p:nvPr>
        </p:nvSpPr>
        <p:spPr>
          <a:xfrm>
            <a:off x="7923212" y="1643063"/>
            <a:ext cx="3124201" cy="2776537"/>
          </a:xfrm>
        </p:spPr>
        <p:txBody>
          <a:bodyPr rtlCol="0" anchor="b">
            <a:normAutofit/>
          </a:bodyPr>
          <a:lstStyle>
            <a:lvl1pPr algn="l" rtl="0">
              <a:defRPr sz="3600" b="0"/>
            </a:lvl1pPr>
          </a:lstStyle>
          <a:p>
            <a:pPr rtl="0"/>
            <a:r>
              <a:rPr lang="pt-BR" noProof="0"/>
              <a:t>Clique para editar o título Mestre</a:t>
            </a:r>
            <a:endParaRPr lang="pt-BR" noProof="0" dirty="0"/>
          </a:p>
        </p:txBody>
      </p:sp>
      <p:sp>
        <p:nvSpPr>
          <p:cNvPr id="15" name="Retângulo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23212" y="4423913"/>
            <a:ext cx="3124201" cy="1748287"/>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a:t>Clique para editar os estilos de texto Mestres</a:t>
            </a:r>
          </a:p>
        </p:txBody>
      </p:sp>
      <p:sp>
        <p:nvSpPr>
          <p:cNvPr id="13" name="Espaço Reservado para Rodapé 12"/>
          <p:cNvSpPr>
            <a:spLocks noGrp="1"/>
          </p:cNvSpPr>
          <p:nvPr>
            <p:ph type="ftr" sz="quarter" idx="11"/>
          </p:nvPr>
        </p:nvSpPr>
        <p:spPr/>
        <p:txBody>
          <a:bodyPr rtlCol="0"/>
          <a:lstStyle/>
          <a:p>
            <a:pPr rtl="0"/>
            <a:endParaRPr lang="pt-BR" noProof="0" dirty="0"/>
          </a:p>
        </p:txBody>
      </p:sp>
      <p:sp>
        <p:nvSpPr>
          <p:cNvPr id="12" name="Espaço Reservado para Data 11"/>
          <p:cNvSpPr>
            <a:spLocks noGrp="1"/>
          </p:cNvSpPr>
          <p:nvPr>
            <p:ph type="dt" sz="half" idx="10"/>
          </p:nvPr>
        </p:nvSpPr>
        <p:spPr/>
        <p:txBody>
          <a:bodyPr rtlCol="0"/>
          <a:lstStyle/>
          <a:p>
            <a:pPr rtl="0"/>
            <a:fld id="{7134FB5F-191C-4728-971F-69DBE6E17FF7}" type="datetime1">
              <a:rPr lang="pt-BR" noProof="0" smtClean="0"/>
              <a:t>07/09/2020</a:t>
            </a:fld>
            <a:endParaRPr lang="pt-BR" noProof="0" dirty="0"/>
          </a:p>
        </p:txBody>
      </p:sp>
      <p:sp>
        <p:nvSpPr>
          <p:cNvPr id="14" name="Espaço Reservado para o Número do Slide 13"/>
          <p:cNvSpPr>
            <a:spLocks noGrp="1"/>
          </p:cNvSpPr>
          <p:nvPr>
            <p:ph type="sldNum" sz="quarter" idx="12"/>
          </p:nvPr>
        </p:nvSpPr>
        <p:spPr/>
        <p:txBody>
          <a:bodyPr rtlCol="0"/>
          <a:lstStyle/>
          <a:p>
            <a:pPr rtl="0"/>
            <a:fld id="{F25A965E-3C11-4F28-82DC-E30D63FAC43C}" type="slidenum">
              <a:rPr lang="pt-BR" noProof="0" smtClean="0"/>
              <a:pPr rtl="0"/>
              <a:t>‹nº›</a:t>
            </a:fld>
            <a:endParaRPr lang="pt-BR" noProof="0"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96BB0A9-3121-4FDC-B347-8A2429A6543E}"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18612" y="685801"/>
            <a:ext cx="1828801" cy="5486400"/>
          </a:xfrm>
        </p:spPr>
        <p:txBody>
          <a:bodyPr vert="eaVert"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a:xfrm>
            <a:off x="1141413" y="685800"/>
            <a:ext cx="7924799" cy="5486400"/>
          </a:xfrm>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66CC8949-1AB1-403C-88E1-E3114B431674}"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de Títul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8" name="Retângulo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7" name="Retângulo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9" name="Retângulo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579CE8D-6718-4492-8AEE-78223935D4AC}"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de Título Alternativ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rtlCol="0"/>
          <a:lstStyle>
            <a:lvl1pPr marL="0" indent="0" algn="ctr">
              <a:buNone/>
              <a:defRPr/>
            </a:lvl1pPr>
          </a:lstStyle>
          <a:p>
            <a:pPr rtl="0"/>
            <a:r>
              <a:rPr lang="pt-BR"/>
              <a:t>Clique no ícone para adicionar uma imagem</a:t>
            </a:r>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80623B33-3C06-4B84-84A6-10C3C505BBCD}"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idx="1"/>
          </p:nvPr>
        </p:nvSpPr>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B91DF77F-E305-4C61-878A-317B216336A8}"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ítulo e Conteúdo com Imagem">
    <p:spTree>
      <p:nvGrpSpPr>
        <p:cNvPr id="1" name=""/>
        <p:cNvGrpSpPr/>
        <p:nvPr/>
      </p:nvGrpSpPr>
      <p:grpSpPr>
        <a:xfrm>
          <a:off x="0" y="0"/>
          <a:ext cx="0" cy="0"/>
          <a:chOff x="0" y="0"/>
          <a:chExt cx="0" cy="0"/>
        </a:xfrm>
      </p:grpSpPr>
      <p:sp>
        <p:nvSpPr>
          <p:cNvPr id="7" name="Retângulo arredondado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Título 1"/>
          <p:cNvSpPr>
            <a:spLocks noGrp="1"/>
          </p:cNvSpPr>
          <p:nvPr>
            <p:ph type="title"/>
          </p:nvPr>
        </p:nvSpPr>
        <p:spPr>
          <a:xfrm>
            <a:off x="2995612" y="319088"/>
            <a:ext cx="7670802" cy="1143000"/>
          </a:xfrm>
        </p:spPr>
        <p:txBody>
          <a:bodyPr rtlCol="0"/>
          <a:lstStyle>
            <a:lvl1pPr rtl="0">
              <a:defRPr/>
            </a:lvl1pPr>
          </a:lstStyle>
          <a:p>
            <a:pPr rtl="0"/>
            <a:r>
              <a:rPr lang="pt-BR"/>
              <a:t>Clique para editar o título Mestre</a:t>
            </a:r>
            <a:endParaRPr lang="pt-BR" dirty="0"/>
          </a:p>
        </p:txBody>
      </p:sp>
      <p:sp>
        <p:nvSpPr>
          <p:cNvPr id="12" name="Retângulo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Espaço Reservado para Imagem 13" descr="Um espaço reservado vazio para adicionar uma imagem. Clique no espaço reservado e selecione a imagem que você deseja adicionar."/>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rtlCol="0">
            <a:normAutofit/>
          </a:bodyPr>
          <a:lstStyle>
            <a:lvl1pPr marL="45720" indent="0" algn="ctr">
              <a:buNone/>
              <a:defRPr sz="1600"/>
            </a:lvl1pPr>
          </a:lstStyle>
          <a:p>
            <a:pPr rtl="0"/>
            <a:r>
              <a:rPr lang="pt-BR"/>
              <a:t>Clique no ícone para adicionar uma imagem</a:t>
            </a:r>
            <a:endParaRPr lang="pt-BR" dirty="0"/>
          </a:p>
        </p:txBody>
      </p:sp>
      <p:sp>
        <p:nvSpPr>
          <p:cNvPr id="3" name="Espaço Reservado para Conteúdo 2"/>
          <p:cNvSpPr>
            <a:spLocks noGrp="1"/>
          </p:cNvSpPr>
          <p:nvPr>
            <p:ph idx="1"/>
          </p:nvPr>
        </p:nvSpPr>
        <p:spPr>
          <a:xfrm>
            <a:off x="2995612" y="1643063"/>
            <a:ext cx="7670802" cy="4529137"/>
          </a:xfrm>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cxnSp>
        <p:nvCxnSpPr>
          <p:cNvPr id="8" name="Conector Reto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C296AD28-38DE-4D08-BBD2-395B5E207DA2}"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643064"/>
            <a:ext cx="9144002" cy="2928936"/>
          </a:xfrm>
        </p:spPr>
        <p:txBody>
          <a:bodyPr rtlCol="0" anchor="b">
            <a:normAutofit/>
          </a:bodyPr>
          <a:lstStyle>
            <a:lvl1pPr algn="ctr" rtl="0">
              <a:lnSpc>
                <a:spcPct val="60000"/>
              </a:lnSpc>
              <a:defRPr sz="5600" b="0" cap="none" baseline="0">
                <a:solidFill>
                  <a:schemeClr val="tx1">
                    <a:lumMod val="75000"/>
                    <a:lumOff val="25000"/>
                  </a:schemeClr>
                </a:solidFill>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3" y="4572000"/>
            <a:ext cx="9144000" cy="1066799"/>
          </a:xfrm>
        </p:spPr>
        <p:txBody>
          <a:bodyPr rtlCol="0"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E3EEC240-DC20-471B-A045-F017415966EF}" type="datetime1">
              <a:rPr lang="pt-BR" smtClean="0"/>
              <a:t>07/09/2020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sz="half" idx="1"/>
          </p:nvPr>
        </p:nvSpPr>
        <p:spPr>
          <a:xfrm>
            <a:off x="1522412"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Conteúdo 3"/>
          <p:cNvSpPr>
            <a:spLocks noGrp="1"/>
          </p:cNvSpPr>
          <p:nvPr>
            <p:ph sz="half" idx="2"/>
          </p:nvPr>
        </p:nvSpPr>
        <p:spPr>
          <a:xfrm>
            <a:off x="6185854"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74948826-CEE7-4D29-96B5-E6CE78322A31}" type="datetime1">
              <a:rPr lang="pt-BR" smtClean="0"/>
              <a:t>07/09/2020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152241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18585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8585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8" name="Espaço Reservado para Rodapé 7"/>
          <p:cNvSpPr>
            <a:spLocks noGrp="1"/>
          </p:cNvSpPr>
          <p:nvPr>
            <p:ph type="ftr" sz="quarter" idx="11"/>
          </p:nvPr>
        </p:nvSpPr>
        <p:spPr/>
        <p:txBody>
          <a:bodyPr rtlCol="0"/>
          <a:lstStyle/>
          <a:p>
            <a:pPr rtl="0"/>
            <a:endParaRPr lang="pt-BR" dirty="0"/>
          </a:p>
        </p:txBody>
      </p:sp>
      <p:sp>
        <p:nvSpPr>
          <p:cNvPr id="7" name="Espaço Reservado para Data 6"/>
          <p:cNvSpPr>
            <a:spLocks noGrp="1"/>
          </p:cNvSpPr>
          <p:nvPr>
            <p:ph type="dt" sz="half" idx="10"/>
          </p:nvPr>
        </p:nvSpPr>
        <p:spPr/>
        <p:txBody>
          <a:bodyPr rtlCol="0"/>
          <a:lstStyle/>
          <a:p>
            <a:pPr rtl="0"/>
            <a:fld id="{0CF766DF-8CB0-49B2-956E-2E7D6B5FFEA8}" type="datetime1">
              <a:rPr lang="pt-BR" smtClean="0"/>
              <a:t>07/09/2020</a:t>
            </a:fld>
            <a:endParaRPr lang="pt-BR" dirty="0"/>
          </a:p>
        </p:txBody>
      </p:sp>
      <p:sp>
        <p:nvSpPr>
          <p:cNvPr id="9" name="Espaço Reservado para Número do Slide 8"/>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4" name="Espaço Reservado para Rodapé 3"/>
          <p:cNvSpPr>
            <a:spLocks noGrp="1"/>
          </p:cNvSpPr>
          <p:nvPr>
            <p:ph type="ftr" sz="quarter" idx="11"/>
          </p:nvPr>
        </p:nvSpPr>
        <p:spPr/>
        <p:txBody>
          <a:bodyPr rtlCol="0"/>
          <a:lstStyle/>
          <a:p>
            <a:pPr rtl="0"/>
            <a:endParaRPr lang="pt-BR" dirty="0"/>
          </a:p>
        </p:txBody>
      </p:sp>
      <p:sp>
        <p:nvSpPr>
          <p:cNvPr id="3" name="Espaço Reservado para Data 2"/>
          <p:cNvSpPr>
            <a:spLocks noGrp="1"/>
          </p:cNvSpPr>
          <p:nvPr>
            <p:ph type="dt" sz="half" idx="10"/>
          </p:nvPr>
        </p:nvSpPr>
        <p:spPr/>
        <p:txBody>
          <a:bodyPr rtlCol="0"/>
          <a:lstStyle/>
          <a:p>
            <a:pPr rtl="0"/>
            <a:fld id="{BB408FA8-EDBD-4B26-900F-99968E05B9C0}" type="datetime1">
              <a:rPr lang="pt-BR" smtClean="0"/>
              <a:t>07/09/2020</a:t>
            </a:fld>
            <a:endParaRPr lang="pt-BR" dirty="0"/>
          </a:p>
        </p:txBody>
      </p:sp>
      <p:sp>
        <p:nvSpPr>
          <p:cNvPr id="5" name="Espaço Reservado para Número de Slide 4"/>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tângulo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8" name="Conector Reto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Espaço Reservado para Título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pPr rtl="0"/>
            <a:r>
              <a:rPr lang="pt-BR" dirty="0"/>
              <a:t>Clique para editar o título mestre</a:t>
            </a:r>
          </a:p>
        </p:txBody>
      </p:sp>
      <p:sp>
        <p:nvSpPr>
          <p:cNvPr id="3" name="Espaço Reservado para Texto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pPr rtl="0"/>
            <a:endParaRPr lang="pt-BR" dirty="0"/>
          </a:p>
        </p:txBody>
      </p:sp>
      <p:sp>
        <p:nvSpPr>
          <p:cNvPr id="4" name="Espaço Reservado para Data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pPr rtl="0"/>
            <a:fld id="{54BD96D5-D1B2-4E54-BB14-F6D55EE18C1C}" type="datetime1">
              <a:rPr lang="pt-BR" smtClean="0"/>
              <a:t>07/09/2020</a:t>
            </a:fld>
            <a:endParaRPr lang="pt-BR" dirty="0"/>
          </a:p>
        </p:txBody>
      </p:sp>
      <p:sp>
        <p:nvSpPr>
          <p:cNvPr id="6" name="Espaço Reservado para Número de Slide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pPr rtl="0"/>
            <a:fld id="{F25A965E-3C11-4F28-82DC-E30D63FAC43C}" type="slidenum">
              <a:rPr lang="pt-BR" smtClean="0"/>
              <a:pPr rtl="0"/>
              <a:t>‹nº›</a:t>
            </a:fld>
            <a:endParaRPr lang="pt-BR"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522413" y="4843464"/>
            <a:ext cx="9144002" cy="947736"/>
          </a:xfrm>
        </p:spPr>
        <p:txBody>
          <a:bodyPr rtlCol="0" anchor="b">
            <a:normAutofit/>
          </a:bodyPr>
          <a:lstStyle/>
          <a:p>
            <a:pPr rtl="0"/>
            <a:r>
              <a:rPr lang="pt-BR" sz="4300"/>
              <a:t>Controle de temperatura para carnes</a:t>
            </a:r>
          </a:p>
        </p:txBody>
      </p:sp>
      <p:sp>
        <p:nvSpPr>
          <p:cNvPr id="71" name="Subtitle 2">
            <a:extLst>
              <a:ext uri="{FF2B5EF4-FFF2-40B4-BE49-F238E27FC236}">
                <a16:creationId xmlns:a16="http://schemas.microsoft.com/office/drawing/2014/main" id="{DDE5B2F8-5624-47D4-9116-E43A8151D141}"/>
              </a:ext>
            </a:extLst>
          </p:cNvPr>
          <p:cNvSpPr>
            <a:spLocks noGrp="1"/>
          </p:cNvSpPr>
          <p:nvPr>
            <p:ph type="subTitle" idx="1"/>
          </p:nvPr>
        </p:nvSpPr>
        <p:spPr>
          <a:xfrm>
            <a:off x="1522413" y="5791200"/>
            <a:ext cx="9144000" cy="457200"/>
          </a:xfrm>
        </p:spPr>
        <p:txBody>
          <a:bodyPr>
            <a:normAutofit fontScale="92500"/>
          </a:bodyPr>
          <a:lstStyle/>
          <a:p>
            <a:r>
              <a:rPr lang="en-US" dirty="0"/>
              <a:t>O </a:t>
            </a:r>
            <a:r>
              <a:rPr lang="en-US" dirty="0" err="1"/>
              <a:t>intuito</a:t>
            </a:r>
            <a:r>
              <a:rPr lang="en-US" dirty="0"/>
              <a:t> do slide </a:t>
            </a:r>
            <a:r>
              <a:rPr lang="en-US" dirty="0" err="1"/>
              <a:t>não</a:t>
            </a:r>
            <a:r>
              <a:rPr lang="en-US" dirty="0"/>
              <a:t> é </a:t>
            </a:r>
            <a:r>
              <a:rPr lang="en-US" dirty="0" err="1"/>
              <a:t>apresentação</a:t>
            </a:r>
            <a:r>
              <a:rPr lang="en-US" dirty="0"/>
              <a:t>, </a:t>
            </a:r>
            <a:r>
              <a:rPr lang="en-US" dirty="0" err="1"/>
              <a:t>apenas</a:t>
            </a:r>
            <a:r>
              <a:rPr lang="en-US" dirty="0"/>
              <a:t> </a:t>
            </a:r>
            <a:r>
              <a:rPr lang="en-US" dirty="0" err="1"/>
              <a:t>demostração</a:t>
            </a:r>
            <a:r>
              <a:rPr lang="en-US" dirty="0"/>
              <a:t> do </a:t>
            </a:r>
            <a:r>
              <a:rPr lang="en-US" dirty="0" err="1"/>
              <a:t>conteúdo</a:t>
            </a:r>
            <a:endParaRPr lang="en-US" dirty="0"/>
          </a:p>
        </p:txBody>
      </p:sp>
      <p:pic>
        <p:nvPicPr>
          <p:cNvPr id="1026" name="Picture 2" descr="Brasil é o país que mais pesquisa por carne no Google em todo o mundo -  03/12/2019 - UOL Economia">
            <a:extLst>
              <a:ext uri="{FF2B5EF4-FFF2-40B4-BE49-F238E27FC236}">
                <a16:creationId xmlns:a16="http://schemas.microsoft.com/office/drawing/2014/main" id="{63AEA75C-B613-498F-8ED7-EE9A7B761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36" r="34036"/>
          <a:stretch/>
        </p:blipFill>
        <p:spPr bwMode="auto">
          <a:xfrm>
            <a:off x="4722812" y="685800"/>
            <a:ext cx="2743200" cy="3913632"/>
          </a:xfrm>
          <a:prstGeom prst="rect">
            <a:avLst/>
          </a:prstGeom>
          <a:solidFill>
            <a:srgbClr val="FFFFFF"/>
          </a:solidFill>
          <a:ln w="127000">
            <a:noFill/>
            <a:miter lim="800000"/>
          </a:ln>
          <a:effectLst>
            <a:outerShdw blurRad="88900" sx="101000" sy="101000" algn="ctr" rotWithShape="0">
              <a:schemeClr val="accent1">
                <a:lumMod val="50000"/>
                <a:alpha val="15000"/>
              </a:schemeClr>
            </a:outerShdw>
          </a:effectLst>
          <a:extLst/>
        </p:spPr>
      </p:pic>
      <p:pic>
        <p:nvPicPr>
          <p:cNvPr id="1028" name="Picture 4" descr="Após 8 anos de isenção, São Paulo volta a cobrar ICMS sobre carne | Jornal  Contábil - Com você 24 horas por dia">
            <a:extLst>
              <a:ext uri="{FF2B5EF4-FFF2-40B4-BE49-F238E27FC236}">
                <a16:creationId xmlns:a16="http://schemas.microsoft.com/office/drawing/2014/main" id="{A6D0D93F-7493-4481-AE18-F24C65F0615E}"/>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28580" r="28580"/>
          <a:stretch>
            <a:fillRect/>
          </a:stretch>
        </p:blipFill>
        <p:spPr bwMode="auto">
          <a:xfrm>
            <a:off x="7593013" y="685800"/>
            <a:ext cx="2743200" cy="39131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pos de carnes - Entenda a diferença entre cada um! - Preçolandia Blog">
            <a:extLst>
              <a:ext uri="{FF2B5EF4-FFF2-40B4-BE49-F238E27FC236}">
                <a16:creationId xmlns:a16="http://schemas.microsoft.com/office/drawing/2014/main" id="{1842BB21-F1CD-41CF-A65F-AF59FDA3E056}"/>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34631" r="346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D97C08F-B54C-4217-A7F1-FC92C8E3146F}"/>
              </a:ext>
            </a:extLst>
          </p:cNvPr>
          <p:cNvSpPr>
            <a:spLocks noGrp="1"/>
          </p:cNvSpPr>
          <p:nvPr>
            <p:ph type="title"/>
          </p:nvPr>
        </p:nvSpPr>
        <p:spPr>
          <a:xfrm>
            <a:off x="1522414" y="319088"/>
            <a:ext cx="9144000" cy="1143000"/>
          </a:xfrm>
        </p:spPr>
        <p:txBody>
          <a:bodyPr/>
          <a:lstStyle/>
          <a:p>
            <a:r>
              <a:rPr lang="en-US" dirty="0"/>
              <a:t>Dados de Tocantins, Mercado A</a:t>
            </a:r>
          </a:p>
        </p:txBody>
      </p:sp>
      <p:sp>
        <p:nvSpPr>
          <p:cNvPr id="15" name="Content Placeholder 3">
            <a:extLst>
              <a:ext uri="{FF2B5EF4-FFF2-40B4-BE49-F238E27FC236}">
                <a16:creationId xmlns:a16="http://schemas.microsoft.com/office/drawing/2014/main" id="{CDEF2AA8-BB3C-4214-AF75-6278D4215C3A}"/>
              </a:ext>
            </a:extLst>
          </p:cNvPr>
          <p:cNvSpPr>
            <a:spLocks noGrp="1"/>
          </p:cNvSpPr>
          <p:nvPr>
            <p:ph sz="half" idx="2"/>
          </p:nvPr>
        </p:nvSpPr>
        <p:spPr>
          <a:xfrm>
            <a:off x="7174532" y="1643063"/>
            <a:ext cx="3491882" cy="4529137"/>
          </a:xfrm>
        </p:spPr>
        <p:txBody>
          <a:bodyPr>
            <a:normAutofit fontScale="85000" lnSpcReduction="20000"/>
          </a:bodyPr>
          <a:lstStyle/>
          <a:p>
            <a:pPr algn="just"/>
            <a:r>
              <a:rPr lang="pt-BR" dirty="0"/>
              <a:t>Supermercados foram identificados genericamente como A, B e C, estando o supermercado A localizado na região Sul, o supermercado B na região 19 Central e o supermercado C na região Norte no Tocantins.</a:t>
            </a:r>
          </a:p>
          <a:p>
            <a:pPr algn="just"/>
            <a:r>
              <a:rPr lang="pt-BR" dirty="0"/>
              <a:t>Em relação ao balcão contendo carne em pedaços, o Supermercado A obteve médias de temperaturas variando entre 1,17°C e 6,53°C, onde as menores temperaturas foram registradas no horário de 7h. No geral, apenas dois do seis valores medidos se encontravam dentro da temperatura estabelecida pela Legislação (4°C), representando 33,3% do total, enquanto os outros 66,7% estavam fora do padrão. </a:t>
            </a:r>
            <a:endParaRPr lang="en-US" dirty="0"/>
          </a:p>
        </p:txBody>
      </p:sp>
      <p:pic>
        <p:nvPicPr>
          <p:cNvPr id="17" name="Espaço Reservado para Conteúdo 16">
            <a:extLst>
              <a:ext uri="{FF2B5EF4-FFF2-40B4-BE49-F238E27FC236}">
                <a16:creationId xmlns:a16="http://schemas.microsoft.com/office/drawing/2014/main" id="{8A484DE7-A79E-4644-AB8C-8A7415F9CE50}"/>
              </a:ext>
            </a:extLst>
          </p:cNvPr>
          <p:cNvPicPr>
            <a:picLocks noGrp="1" noChangeAspect="1"/>
          </p:cNvPicPr>
          <p:nvPr>
            <p:ph sz="half" idx="1"/>
          </p:nvPr>
        </p:nvPicPr>
        <p:blipFill>
          <a:blip r:embed="rId2"/>
          <a:stretch>
            <a:fillRect/>
          </a:stretch>
        </p:blipFill>
        <p:spPr>
          <a:xfrm>
            <a:off x="981844" y="1988840"/>
            <a:ext cx="6301347" cy="3088779"/>
          </a:xfrm>
        </p:spPr>
      </p:pic>
    </p:spTree>
    <p:extLst>
      <p:ext uri="{BB962C8B-B14F-4D97-AF65-F5344CB8AC3E}">
        <p14:creationId xmlns:p14="http://schemas.microsoft.com/office/powerpoint/2010/main" val="153257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F4CF5-22E1-46D8-9C34-37DEFFB41A33}"/>
              </a:ext>
            </a:extLst>
          </p:cNvPr>
          <p:cNvSpPr>
            <a:spLocks noGrp="1"/>
          </p:cNvSpPr>
          <p:nvPr>
            <p:ph type="title"/>
          </p:nvPr>
        </p:nvSpPr>
        <p:spPr>
          <a:xfrm>
            <a:off x="1522414" y="319088"/>
            <a:ext cx="9144000" cy="1143000"/>
          </a:xfrm>
        </p:spPr>
        <p:txBody>
          <a:bodyPr anchor="b">
            <a:normAutofit/>
          </a:bodyPr>
          <a:lstStyle/>
          <a:p>
            <a:r>
              <a:rPr lang="pt-BR" dirty="0"/>
              <a:t>Mercado B</a:t>
            </a:r>
          </a:p>
        </p:txBody>
      </p:sp>
      <p:sp>
        <p:nvSpPr>
          <p:cNvPr id="10" name="Content Placeholder 3">
            <a:extLst>
              <a:ext uri="{FF2B5EF4-FFF2-40B4-BE49-F238E27FC236}">
                <a16:creationId xmlns:a16="http://schemas.microsoft.com/office/drawing/2014/main" id="{0C96D8D2-25FA-4D03-99B2-B2BD638F4940}"/>
              </a:ext>
            </a:extLst>
          </p:cNvPr>
          <p:cNvSpPr>
            <a:spLocks noGrp="1"/>
          </p:cNvSpPr>
          <p:nvPr>
            <p:ph sz="half" idx="2"/>
          </p:nvPr>
        </p:nvSpPr>
        <p:spPr>
          <a:xfrm>
            <a:off x="7318548" y="1643063"/>
            <a:ext cx="3347866" cy="4529137"/>
          </a:xfrm>
        </p:spPr>
        <p:txBody>
          <a:bodyPr>
            <a:normAutofit lnSpcReduction="10000"/>
          </a:bodyPr>
          <a:lstStyle/>
          <a:p>
            <a:pPr algn="just"/>
            <a:r>
              <a:rPr lang="pt-BR" dirty="0"/>
              <a:t>No primeiro dia, não foi possível realizar a coleta de temperaturas da carne em pedaços na parte da manhã, devido à limpeza e manutenção das gôndolas de refrigeração do supermercado, assim como mostra a Tabela 2. Nos demais dias e horários, verificou-se que todas as temperaturas de armazenamento eram superiores à máxima recomendada para esse tipo de produto (4°C), representando 100% de inadequação.</a:t>
            </a:r>
            <a:endParaRPr lang="en-US" dirty="0"/>
          </a:p>
        </p:txBody>
      </p:sp>
      <p:pic>
        <p:nvPicPr>
          <p:cNvPr id="9" name="Espaço Reservado para Conteúdo 8">
            <a:extLst>
              <a:ext uri="{FF2B5EF4-FFF2-40B4-BE49-F238E27FC236}">
                <a16:creationId xmlns:a16="http://schemas.microsoft.com/office/drawing/2014/main" id="{EF023FD5-DF03-4F19-89C9-23EE9059A494}"/>
              </a:ext>
            </a:extLst>
          </p:cNvPr>
          <p:cNvPicPr>
            <a:picLocks noGrp="1" noChangeAspect="1"/>
          </p:cNvPicPr>
          <p:nvPr>
            <p:ph sz="half" idx="1"/>
          </p:nvPr>
        </p:nvPicPr>
        <p:blipFill>
          <a:blip r:embed="rId2"/>
          <a:stretch>
            <a:fillRect/>
          </a:stretch>
        </p:blipFill>
        <p:spPr>
          <a:xfrm>
            <a:off x="850482" y="1659806"/>
            <a:ext cx="6396058" cy="3267248"/>
          </a:xfrm>
        </p:spPr>
      </p:pic>
    </p:spTree>
    <p:extLst>
      <p:ext uri="{BB962C8B-B14F-4D97-AF65-F5344CB8AC3E}">
        <p14:creationId xmlns:p14="http://schemas.microsoft.com/office/powerpoint/2010/main" val="24906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F4FB7-82AA-4911-9D87-93DFC0BD4A73}"/>
              </a:ext>
            </a:extLst>
          </p:cNvPr>
          <p:cNvSpPr>
            <a:spLocks noGrp="1"/>
          </p:cNvSpPr>
          <p:nvPr>
            <p:ph type="title"/>
          </p:nvPr>
        </p:nvSpPr>
        <p:spPr/>
        <p:txBody>
          <a:bodyPr/>
          <a:lstStyle/>
          <a:p>
            <a:r>
              <a:rPr lang="pt-BR" dirty="0"/>
              <a:t>Estudo de Santos</a:t>
            </a:r>
          </a:p>
        </p:txBody>
      </p:sp>
      <p:sp>
        <p:nvSpPr>
          <p:cNvPr id="3" name="Espaço Reservado para Conteúdo 2">
            <a:extLst>
              <a:ext uri="{FF2B5EF4-FFF2-40B4-BE49-F238E27FC236}">
                <a16:creationId xmlns:a16="http://schemas.microsoft.com/office/drawing/2014/main" id="{17B0EA40-C26C-44BA-BC9F-78D8AA0B2F9A}"/>
              </a:ext>
            </a:extLst>
          </p:cNvPr>
          <p:cNvSpPr>
            <a:spLocks noGrp="1"/>
          </p:cNvSpPr>
          <p:nvPr>
            <p:ph idx="1"/>
          </p:nvPr>
        </p:nvSpPr>
        <p:spPr/>
        <p:txBody>
          <a:bodyPr/>
          <a:lstStyle/>
          <a:p>
            <a:r>
              <a:rPr lang="pt-BR" dirty="0"/>
              <a:t>Já a pesquisa de Santos (2015) apresentou como objetivo estudar a avaliação da qualidade de carne bovina nos supermercados, avaliando as condições de exposição de temperatura e higiênico-sanitárias. Utilizou-se de termômetro para medir a temperatura da carne in natura e aplicação de formulário de avaliação. Como resultado, identificou que os 3 supermercados apresentaram não conformidades com temperaturas divergentes ao solicitado pela legislação. Foram realizadas 6 visitas, registrando inconformidades em 90% das visitas realizadas para o supermercado 1, 20% para o supermercado 2 e 50% para o supermercado 3. O autor sugere que problemas com temperatura nem sempre indicam que o refrigerador apresenta mau funcionamento, mas é possível que balcão expositor muito aberto permita altas trocas de calor com o ambiente, além dos fatores de forma de exposição do produto no equipamento e temperatura externa elevada. </a:t>
            </a:r>
          </a:p>
        </p:txBody>
      </p:sp>
    </p:spTree>
    <p:extLst>
      <p:ext uri="{BB962C8B-B14F-4D97-AF65-F5344CB8AC3E}">
        <p14:creationId xmlns:p14="http://schemas.microsoft.com/office/powerpoint/2010/main" val="313330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0CD56-0DE9-443B-9A0A-90F5AF5CA694}"/>
              </a:ext>
            </a:extLst>
          </p:cNvPr>
          <p:cNvSpPr>
            <a:spLocks noGrp="1"/>
          </p:cNvSpPr>
          <p:nvPr>
            <p:ph type="title"/>
          </p:nvPr>
        </p:nvSpPr>
        <p:spPr/>
        <p:txBody>
          <a:bodyPr/>
          <a:lstStyle/>
          <a:p>
            <a:r>
              <a:rPr lang="pt-BR" dirty="0"/>
              <a:t>Estudo de 2013</a:t>
            </a:r>
          </a:p>
        </p:txBody>
      </p:sp>
      <p:sp>
        <p:nvSpPr>
          <p:cNvPr id="3" name="Espaço Reservado para Conteúdo 2">
            <a:extLst>
              <a:ext uri="{FF2B5EF4-FFF2-40B4-BE49-F238E27FC236}">
                <a16:creationId xmlns:a16="http://schemas.microsoft.com/office/drawing/2014/main" id="{C4B2A4BA-FB1E-4084-8FA2-57A949B4116B}"/>
              </a:ext>
            </a:extLst>
          </p:cNvPr>
          <p:cNvSpPr>
            <a:spLocks noGrp="1"/>
          </p:cNvSpPr>
          <p:nvPr>
            <p:ph idx="1"/>
          </p:nvPr>
        </p:nvSpPr>
        <p:spPr/>
        <p:txBody>
          <a:bodyPr/>
          <a:lstStyle/>
          <a:p>
            <a:pPr algn="just"/>
            <a:r>
              <a:rPr lang="pt-BR" dirty="0"/>
              <a:t>Em estudo realizado por Baptista et al. (2013), foram avaliadas as condições de armazenamento de carne moída em diferentes municípios com o objetivo de avaliar a qualidade físico-química e sensorial das amostras. Mercados públicos, açougues e minimercados foram analisados por meio de averiguação da temperatura de 20 amostras com termômetro digital e testes de laboratório. Com relação à temperatura, somente 14 amostras encontravam-se em local refrigerado, sendo que apenas duas estavam com temperatura interna de refrigeração adequada e em nenhum dos estabelecimentos a temperatura do balcão expositor estava visível ao consumidor. Sendo assim, 90% das Revista </a:t>
            </a:r>
            <a:r>
              <a:rPr lang="pt-BR" dirty="0" err="1"/>
              <a:t>Mundi</a:t>
            </a:r>
            <a:r>
              <a:rPr lang="pt-BR" dirty="0"/>
              <a:t> Meio Ambiente e Agrárias. Curitiba, PR, v.3, n.1, </a:t>
            </a:r>
            <a:r>
              <a:rPr lang="pt-BR" dirty="0" err="1"/>
              <a:t>jan</a:t>
            </a:r>
            <a:r>
              <a:rPr lang="pt-BR" dirty="0"/>
              <a:t>/jun., 2018 52 carnes moídas estavam fora dos padrões de temperatura estabelecidos pela legislação, sendo que algumas amostras chegaram a apresentar temperatura de 28 ºC, fator considerado de extremo risco devido ao crescimento de microrganismos. Com isso, os autores sugerem maior atuação dos órgãos fiscalizadores, sendo importante a aplicação de ações educativas e punitivas. </a:t>
            </a:r>
          </a:p>
        </p:txBody>
      </p:sp>
    </p:spTree>
    <p:extLst>
      <p:ext uri="{BB962C8B-B14F-4D97-AF65-F5344CB8AC3E}">
        <p14:creationId xmlns:p14="http://schemas.microsoft.com/office/powerpoint/2010/main" val="399696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3C54-6563-458E-9C0B-A5ACDE0EDB2B}"/>
              </a:ext>
            </a:extLst>
          </p:cNvPr>
          <p:cNvSpPr>
            <a:spLocks noGrp="1"/>
          </p:cNvSpPr>
          <p:nvPr>
            <p:ph type="title"/>
          </p:nvPr>
        </p:nvSpPr>
        <p:spPr>
          <a:xfrm>
            <a:off x="1522414" y="319088"/>
            <a:ext cx="9144000" cy="1143000"/>
          </a:xfrm>
        </p:spPr>
        <p:txBody>
          <a:bodyPr anchor="b">
            <a:normAutofit/>
          </a:bodyPr>
          <a:lstStyle/>
          <a:p>
            <a:r>
              <a:rPr lang="pt-BR" dirty="0"/>
              <a:t>Termostato </a:t>
            </a:r>
          </a:p>
        </p:txBody>
      </p:sp>
      <p:pic>
        <p:nvPicPr>
          <p:cNvPr id="2050" name="Picture 2" descr="Temperature as a function of time. | Download Scientific Diagram">
            <a:extLst>
              <a:ext uri="{FF2B5EF4-FFF2-40B4-BE49-F238E27FC236}">
                <a16:creationId xmlns:a16="http://schemas.microsoft.com/office/drawing/2014/main" id="{1DB19525-49EE-4ACF-A2B5-8D2E96A45A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2412" y="2021696"/>
            <a:ext cx="4480560" cy="3771870"/>
          </a:xfrm>
          <a:prstGeom prst="rect">
            <a:avLst/>
          </a:prstGeom>
          <a:solidFill>
            <a:srgbClr val="FFFFFF"/>
          </a:solidFill>
          <a:extLst/>
        </p:spPr>
      </p:pic>
      <p:sp>
        <p:nvSpPr>
          <p:cNvPr id="3" name="Espaço Reservado para Conteúdo 2">
            <a:extLst>
              <a:ext uri="{FF2B5EF4-FFF2-40B4-BE49-F238E27FC236}">
                <a16:creationId xmlns:a16="http://schemas.microsoft.com/office/drawing/2014/main" id="{75C7B5AA-D363-4CF1-A92C-33C30FE1DF8A}"/>
              </a:ext>
            </a:extLst>
          </p:cNvPr>
          <p:cNvSpPr>
            <a:spLocks noGrp="1"/>
          </p:cNvSpPr>
          <p:nvPr>
            <p:ph sz="half" idx="2"/>
          </p:nvPr>
        </p:nvSpPr>
        <p:spPr>
          <a:xfrm>
            <a:off x="6185854" y="1643063"/>
            <a:ext cx="4480560" cy="4529137"/>
          </a:xfrm>
        </p:spPr>
        <p:txBody>
          <a:bodyPr>
            <a:normAutofit fontScale="85000" lnSpcReduction="20000"/>
          </a:bodyPr>
          <a:lstStyle/>
          <a:p>
            <a:r>
              <a:rPr lang="pt-BR" sz="1900" dirty="0"/>
              <a:t>Termostato liga e desliga, poderia ser mais eficiente se o freezer ficasse constantemente ligado</a:t>
            </a:r>
          </a:p>
          <a:p>
            <a:r>
              <a:rPr lang="pt-BR" sz="1900" dirty="0"/>
              <a:t>Há diferença entre freezer e refrigerador. </a:t>
            </a:r>
          </a:p>
          <a:p>
            <a:r>
              <a:rPr lang="pt-BR" sz="1900" dirty="0"/>
              <a:t>O refrigerador sempre trabalha com temperaturas acima de 0°C, pode ser ajustado de 1°C a 7°C já o freezer as temperaturas são abaixo de zero e podem ser ajustados de -14°C a – 2</a:t>
            </a:r>
          </a:p>
          <a:p>
            <a:r>
              <a:rPr lang="pt-BR" sz="1900" dirty="0"/>
              <a:t>Para resfriar e conservar seus alimentos e bebidas, prefira deixar o seu freezer em temperaturas de 1º C a 5º C.5°C</a:t>
            </a:r>
          </a:p>
          <a:p>
            <a:r>
              <a:rPr lang="pt-BR" sz="1900" dirty="0"/>
              <a:t>Freezer inteligente com gravação de temperatura em tempo real e envio de dados por SMS. Utilizado LM35 no projeto.</a:t>
            </a:r>
          </a:p>
          <a:p>
            <a:r>
              <a:rPr lang="pt-BR" sz="1900" dirty="0"/>
              <a:t>Essa tecnologia pode ser usada em refrigeradores inteligentes para evitar a perda de resfriamento dentro deles.</a:t>
            </a:r>
          </a:p>
          <a:p>
            <a:endParaRPr lang="pt-BR" sz="1900" dirty="0"/>
          </a:p>
        </p:txBody>
      </p:sp>
    </p:spTree>
    <p:extLst>
      <p:ext uri="{BB962C8B-B14F-4D97-AF65-F5344CB8AC3E}">
        <p14:creationId xmlns:p14="http://schemas.microsoft.com/office/powerpoint/2010/main" val="363760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C36539-1316-41F0-90E5-8AAC702148F5}"/>
              </a:ext>
            </a:extLst>
          </p:cNvPr>
          <p:cNvSpPr>
            <a:spLocks noGrp="1"/>
          </p:cNvSpPr>
          <p:nvPr>
            <p:ph type="title"/>
          </p:nvPr>
        </p:nvSpPr>
        <p:spPr/>
        <p:txBody>
          <a:bodyPr/>
          <a:lstStyle/>
          <a:p>
            <a:r>
              <a:rPr lang="pt-BR" dirty="0"/>
              <a:t>Conclusão </a:t>
            </a:r>
          </a:p>
        </p:txBody>
      </p:sp>
      <p:sp>
        <p:nvSpPr>
          <p:cNvPr id="3" name="Espaço Reservado para Conteúdo 2">
            <a:extLst>
              <a:ext uri="{FF2B5EF4-FFF2-40B4-BE49-F238E27FC236}">
                <a16:creationId xmlns:a16="http://schemas.microsoft.com/office/drawing/2014/main" id="{DCF8AE4B-BEA0-4F54-9207-221833822A25}"/>
              </a:ext>
            </a:extLst>
          </p:cNvPr>
          <p:cNvSpPr>
            <a:spLocks noGrp="1"/>
          </p:cNvSpPr>
          <p:nvPr>
            <p:ph idx="1"/>
          </p:nvPr>
        </p:nvSpPr>
        <p:spPr/>
        <p:txBody>
          <a:bodyPr/>
          <a:lstStyle/>
          <a:p>
            <a:pPr algn="just"/>
            <a:r>
              <a:rPr lang="pt-BR" dirty="0"/>
              <a:t>Identificou-se nos trabalhos avaliados que 100% dos mesmos apresentaram temperaturas fora do padrão no momento de suas avaliações, sendo que alguns estabelecimentos estavam em desacordo total quando comparado aos valores exigidos pela legislação. Os supermercados, estabelecimentos com maior índice de trabalhos encontrados, apresentou resultados alarmantes, com média de 75% de não conformidade.</a:t>
            </a:r>
          </a:p>
          <a:p>
            <a:pPr algn="just"/>
            <a:r>
              <a:rPr lang="pt-BR" dirty="0"/>
              <a:t>Todos os supermercados apresentaram irregularidades em relação à temperatura de refrigeração de balcões de armazenamento de produtos perecíveis, o que representa um grave risco ao consumidor. Dessa forma, os estabelecimentos devem tomar medidas para que os alimentos sejam armazenados adequadamente e os órgãos de fiscalização devem intensificar a vigilância, garantindo maior segurança ao consumidor.</a:t>
            </a:r>
          </a:p>
        </p:txBody>
      </p:sp>
    </p:spTree>
    <p:extLst>
      <p:ext uri="{BB962C8B-B14F-4D97-AF65-F5344CB8AC3E}">
        <p14:creationId xmlns:p14="http://schemas.microsoft.com/office/powerpoint/2010/main" val="24872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6892-D2F6-4535-AB7F-27F618272578}"/>
              </a:ext>
            </a:extLst>
          </p:cNvPr>
          <p:cNvSpPr>
            <a:spLocks noGrp="1"/>
          </p:cNvSpPr>
          <p:nvPr>
            <p:ph type="title"/>
          </p:nvPr>
        </p:nvSpPr>
        <p:spPr/>
        <p:txBody>
          <a:bodyPr/>
          <a:lstStyle/>
          <a:p>
            <a:r>
              <a:rPr lang="pt-BR" dirty="0"/>
              <a:t>Objetivo do projeto</a:t>
            </a:r>
          </a:p>
        </p:txBody>
      </p:sp>
      <p:sp>
        <p:nvSpPr>
          <p:cNvPr id="3" name="Espaço Reservado para Conteúdo 2">
            <a:extLst>
              <a:ext uri="{FF2B5EF4-FFF2-40B4-BE49-F238E27FC236}">
                <a16:creationId xmlns:a16="http://schemas.microsoft.com/office/drawing/2014/main" id="{FFEFC15C-9202-49F0-BAC4-46CB122CFC75}"/>
              </a:ext>
            </a:extLst>
          </p:cNvPr>
          <p:cNvSpPr>
            <a:spLocks noGrp="1"/>
          </p:cNvSpPr>
          <p:nvPr>
            <p:ph idx="1"/>
          </p:nvPr>
        </p:nvSpPr>
        <p:spPr>
          <a:xfrm>
            <a:off x="1522414" y="1643064"/>
            <a:ext cx="9144000" cy="1143000"/>
          </a:xfrm>
        </p:spPr>
        <p:txBody>
          <a:bodyPr>
            <a:normAutofit lnSpcReduction="10000"/>
          </a:bodyPr>
          <a:lstStyle/>
          <a:p>
            <a:pPr marL="45720" indent="0" algn="just">
              <a:buNone/>
            </a:pPr>
            <a:r>
              <a:rPr lang="pt-BR" dirty="0"/>
              <a:t>O intuito é controlar e monitorar as temperaturas de carnes armazenadas em balcões ou similares, forma tal a passar informações importantes ao responsável do estabelecimento, mantendo informado quanto a temperatura do produto individual ou coletiva do balcão.</a:t>
            </a:r>
          </a:p>
          <a:p>
            <a:pPr algn="just"/>
            <a:endParaRPr lang="pt-BR" dirty="0"/>
          </a:p>
        </p:txBody>
      </p:sp>
      <p:sp>
        <p:nvSpPr>
          <p:cNvPr id="5" name="CaixaDeTexto 4">
            <a:extLst>
              <a:ext uri="{FF2B5EF4-FFF2-40B4-BE49-F238E27FC236}">
                <a16:creationId xmlns:a16="http://schemas.microsoft.com/office/drawing/2014/main" id="{4F527CE4-85BD-4078-B7C1-62A68E659B32}"/>
              </a:ext>
            </a:extLst>
          </p:cNvPr>
          <p:cNvSpPr txBox="1"/>
          <p:nvPr/>
        </p:nvSpPr>
        <p:spPr>
          <a:xfrm>
            <a:off x="1522414" y="3059668"/>
            <a:ext cx="6094602" cy="369332"/>
          </a:xfrm>
          <a:prstGeom prst="rect">
            <a:avLst/>
          </a:prstGeom>
          <a:noFill/>
        </p:spPr>
        <p:txBody>
          <a:bodyPr wrap="square">
            <a:spAutoFit/>
          </a:bodyPr>
          <a:lstStyle/>
          <a:p>
            <a:r>
              <a:rPr lang="pt-BR" dirty="0">
                <a:solidFill>
                  <a:srgbClr val="FF0000"/>
                </a:solidFill>
              </a:rPr>
              <a:t>Por que?</a:t>
            </a:r>
          </a:p>
        </p:txBody>
      </p:sp>
      <p:sp>
        <p:nvSpPr>
          <p:cNvPr id="9" name="CaixaDeTexto 8">
            <a:extLst>
              <a:ext uri="{FF2B5EF4-FFF2-40B4-BE49-F238E27FC236}">
                <a16:creationId xmlns:a16="http://schemas.microsoft.com/office/drawing/2014/main" id="{03C7B396-15ED-4347-B38E-685C678F9337}"/>
              </a:ext>
            </a:extLst>
          </p:cNvPr>
          <p:cNvSpPr txBox="1"/>
          <p:nvPr/>
        </p:nvSpPr>
        <p:spPr>
          <a:xfrm>
            <a:off x="1629916" y="3573016"/>
            <a:ext cx="6094602" cy="1754326"/>
          </a:xfrm>
          <a:prstGeom prst="rect">
            <a:avLst/>
          </a:prstGeom>
          <a:noFill/>
        </p:spPr>
        <p:txBody>
          <a:bodyPr wrap="square">
            <a:spAutoFit/>
          </a:bodyPr>
          <a:lstStyle/>
          <a:p>
            <a:pPr algn="just"/>
            <a:r>
              <a:rPr lang="pt-BR" dirty="0"/>
              <a:t>Através do estudo apresentado, vemos que existem índices e dados referentes tanto a desperdícios de carnes e derivados quanto a má conservação dos mesmos, indicando alto prejuízo aos estabelecimentos, por não terem controle ou até mesmo meios de armazenamentos corretos decretados pela lei de numero nº 4/2014 – DIVISA/SVS/SES.</a:t>
            </a:r>
          </a:p>
        </p:txBody>
      </p:sp>
    </p:spTree>
    <p:extLst>
      <p:ext uri="{BB962C8B-B14F-4D97-AF65-F5344CB8AC3E}">
        <p14:creationId xmlns:p14="http://schemas.microsoft.com/office/powerpoint/2010/main" val="176864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AE131-7042-4262-96BA-C088B02A8396}"/>
              </a:ext>
            </a:extLst>
          </p:cNvPr>
          <p:cNvSpPr>
            <a:spLocks noGrp="1"/>
          </p:cNvSpPr>
          <p:nvPr>
            <p:ph type="title"/>
          </p:nvPr>
        </p:nvSpPr>
        <p:spPr>
          <a:xfrm>
            <a:off x="1522414" y="319088"/>
            <a:ext cx="9144000" cy="1143000"/>
          </a:xfrm>
        </p:spPr>
        <p:txBody>
          <a:bodyPr anchor="b">
            <a:normAutofit/>
          </a:bodyPr>
          <a:lstStyle/>
          <a:p>
            <a:r>
              <a:rPr lang="pt-BR" dirty="0"/>
              <a:t>Qual possível solução?</a:t>
            </a:r>
            <a:br>
              <a:rPr lang="pt-BR" dirty="0"/>
            </a:br>
            <a:endParaRPr lang="pt-BR" dirty="0"/>
          </a:p>
        </p:txBody>
      </p:sp>
      <p:pic>
        <p:nvPicPr>
          <p:cNvPr id="5" name="Espaço Reservado para Conteúdo 4">
            <a:extLst>
              <a:ext uri="{FF2B5EF4-FFF2-40B4-BE49-F238E27FC236}">
                <a16:creationId xmlns:a16="http://schemas.microsoft.com/office/drawing/2014/main" id="{3266AE95-F0B6-44B0-99C0-1A7014739225}"/>
              </a:ext>
            </a:extLst>
          </p:cNvPr>
          <p:cNvPicPr>
            <a:picLocks noGrp="1" noChangeAspect="1"/>
          </p:cNvPicPr>
          <p:nvPr>
            <p:ph sz="half" idx="1"/>
          </p:nvPr>
        </p:nvPicPr>
        <p:blipFill>
          <a:blip r:embed="rId2"/>
          <a:stretch>
            <a:fillRect/>
          </a:stretch>
        </p:blipFill>
        <p:spPr>
          <a:xfrm>
            <a:off x="909836" y="2636912"/>
            <a:ext cx="5523903" cy="2016224"/>
          </a:xfrm>
          <a:noFill/>
        </p:spPr>
      </p:pic>
      <p:sp>
        <p:nvSpPr>
          <p:cNvPr id="10" name="Content Placeholder 3">
            <a:extLst>
              <a:ext uri="{FF2B5EF4-FFF2-40B4-BE49-F238E27FC236}">
                <a16:creationId xmlns:a16="http://schemas.microsoft.com/office/drawing/2014/main" id="{636AC62F-409D-46F5-8804-6F2E2BA10953}"/>
              </a:ext>
            </a:extLst>
          </p:cNvPr>
          <p:cNvSpPr>
            <a:spLocks noGrp="1"/>
          </p:cNvSpPr>
          <p:nvPr>
            <p:ph sz="half" idx="2"/>
          </p:nvPr>
        </p:nvSpPr>
        <p:spPr>
          <a:xfrm>
            <a:off x="6185854" y="1643063"/>
            <a:ext cx="4480560" cy="4529137"/>
          </a:xfrm>
        </p:spPr>
        <p:txBody>
          <a:bodyPr>
            <a:normAutofit lnSpcReduction="10000"/>
          </a:bodyPr>
          <a:lstStyle/>
          <a:p>
            <a:pPr algn="just"/>
            <a:r>
              <a:rPr lang="en-US" dirty="0"/>
              <a:t>Por </a:t>
            </a:r>
            <a:r>
              <a:rPr lang="en-US" dirty="0" err="1"/>
              <a:t>meio</a:t>
            </a:r>
            <a:r>
              <a:rPr lang="en-US" dirty="0"/>
              <a:t> de um </a:t>
            </a:r>
            <a:r>
              <a:rPr lang="en-US" dirty="0" err="1"/>
              <a:t>gráfico</a:t>
            </a:r>
            <a:r>
              <a:rPr lang="en-US" dirty="0"/>
              <a:t>, é </a:t>
            </a:r>
            <a:r>
              <a:rPr lang="en-US" dirty="0" err="1"/>
              <a:t>possível</a:t>
            </a:r>
            <a:r>
              <a:rPr lang="en-US" dirty="0"/>
              <a:t> </a:t>
            </a:r>
            <a:r>
              <a:rPr lang="en-US" dirty="0" err="1"/>
              <a:t>acompanhar</a:t>
            </a:r>
            <a:r>
              <a:rPr lang="en-US" dirty="0"/>
              <a:t> as </a:t>
            </a:r>
            <a:r>
              <a:rPr lang="en-US" dirty="0" err="1"/>
              <a:t>informações</a:t>
            </a:r>
            <a:r>
              <a:rPr lang="en-US" dirty="0"/>
              <a:t> dos </a:t>
            </a:r>
            <a:r>
              <a:rPr lang="en-US" dirty="0" err="1"/>
              <a:t>balções</a:t>
            </a:r>
            <a:r>
              <a:rPr lang="en-US" dirty="0"/>
              <a:t> de forma individual, </a:t>
            </a:r>
            <a:r>
              <a:rPr lang="en-US" dirty="0" err="1"/>
              <a:t>sabendo</a:t>
            </a:r>
            <a:r>
              <a:rPr lang="en-US" dirty="0"/>
              <a:t> a </a:t>
            </a:r>
            <a:r>
              <a:rPr lang="en-US" dirty="0" err="1"/>
              <a:t>temperatura</a:t>
            </a:r>
            <a:r>
              <a:rPr lang="en-US" dirty="0"/>
              <a:t> </a:t>
            </a:r>
            <a:r>
              <a:rPr lang="en-US" dirty="0" err="1"/>
              <a:t>atual</a:t>
            </a:r>
            <a:r>
              <a:rPr lang="en-US" dirty="0"/>
              <a:t> dos </a:t>
            </a:r>
            <a:r>
              <a:rPr lang="en-US" dirty="0" err="1"/>
              <a:t>produtos</a:t>
            </a:r>
            <a:r>
              <a:rPr lang="en-US" dirty="0"/>
              <a:t> e </a:t>
            </a:r>
            <a:r>
              <a:rPr lang="en-US" dirty="0" err="1"/>
              <a:t>até</a:t>
            </a:r>
            <a:r>
              <a:rPr lang="en-US" dirty="0"/>
              <a:t> </a:t>
            </a:r>
            <a:r>
              <a:rPr lang="en-US" dirty="0" err="1"/>
              <a:t>mesmo</a:t>
            </a:r>
            <a:r>
              <a:rPr lang="en-US" dirty="0"/>
              <a:t> por </a:t>
            </a:r>
            <a:r>
              <a:rPr lang="en-US" dirty="0" err="1"/>
              <a:t>uma</a:t>
            </a:r>
            <a:r>
              <a:rPr lang="en-US" dirty="0"/>
              <a:t> </a:t>
            </a:r>
            <a:r>
              <a:rPr lang="en-US" dirty="0" err="1"/>
              <a:t>média</a:t>
            </a:r>
            <a:r>
              <a:rPr lang="en-US" dirty="0"/>
              <a:t> das </a:t>
            </a:r>
            <a:r>
              <a:rPr lang="en-US" dirty="0" err="1"/>
              <a:t>últimas</a:t>
            </a:r>
            <a:r>
              <a:rPr lang="en-US" dirty="0"/>
              <a:t> horas. </a:t>
            </a:r>
          </a:p>
          <a:p>
            <a:pPr algn="just"/>
            <a:r>
              <a:rPr lang="pt-BR" sz="1800" dirty="0">
                <a:effectLst/>
                <a:latin typeface="Arial" panose="020B0604020202020204" pitchFamily="34" charset="0"/>
                <a:ea typeface="Calibri" panose="020F0502020204030204" pitchFamily="34" charset="0"/>
                <a:cs typeface="Times New Roman" panose="02020603050405020304" pitchFamily="18" charset="0"/>
              </a:rPr>
              <a:t>O problema que queremos solucionar é a má refrigeração dos alimentos que pode prejudicar tanto o cliente final, quando o próprio estabelecimento caso o produto venha a estragar por má conservação, por exemplo a carne p</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ara garantir a segurança alimentar da carne, mantendo-a livre de patógenos e preservando suas características sensoriais, recomenda-se que ela seja armazenada entre as temperaturas de 0 °C e 4 °C.</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334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pt-BR" dirty="0"/>
              <a:t>Porque balcões de carnes?</a:t>
            </a:r>
          </a:p>
        </p:txBody>
      </p:sp>
      <p:sp>
        <p:nvSpPr>
          <p:cNvPr id="3" name="Espaço Reservado para Conteúdo 2"/>
          <p:cNvSpPr>
            <a:spLocks noGrp="1"/>
          </p:cNvSpPr>
          <p:nvPr>
            <p:ph idx="1"/>
          </p:nvPr>
        </p:nvSpPr>
        <p:spPr/>
        <p:txBody>
          <a:bodyPr rtlCol="0">
            <a:normAutofit lnSpcReduction="10000"/>
          </a:bodyPr>
          <a:lstStyle/>
          <a:p>
            <a:pPr algn="just" rtl="0"/>
            <a:r>
              <a:rPr lang="pt-BR" dirty="0"/>
              <a:t>Os balcões refrigerados utilizados para expor o produto final ao consumidor, muitas vezes não atendem aos parâmetros de temperatura para o armazenamento adequado de produtos perecíveis.</a:t>
            </a:r>
          </a:p>
          <a:p>
            <a:pPr algn="just" rtl="0"/>
            <a:r>
              <a:rPr lang="pt-BR" dirty="0"/>
              <a:t>Entre os estabelecimentos do segmento comercial, um dos mais procurados pela população brasileira são os restaurantes por peso ou self-service por quilo. Estes estão em segundo lugar no ranking de estabelecimentos com maior ocorrência de doenças transmitidas por alimentos (DTA). Um dos fatores limitantes da qualidade sanitária dos alimentos que podem estar presentes nas refeições servidas nesses restaurantes corresponde a sua contaminação por micro-organismos durante o processamento e a ocorrência de DTA</a:t>
            </a:r>
          </a:p>
          <a:p>
            <a:pPr algn="just" rtl="0"/>
            <a:r>
              <a:rPr lang="pt-BR" dirty="0"/>
              <a:t>Destaca-se que o emprego inadequado da temperatura no processo produtivo de refeições (cocção insuficiente, conservação em temperatura ambiente e refrigeração inadequada) é um dos fatores determinantes da sobrevivência e multiplicação dos micro-organismos, que pode resultar em ocorrência de surtos de DTA.</a:t>
            </a:r>
          </a:p>
        </p:txBody>
      </p:sp>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1229A-808D-41B9-8A7F-7A28B5E6CC14}"/>
              </a:ext>
            </a:extLst>
          </p:cNvPr>
          <p:cNvSpPr>
            <a:spLocks noGrp="1"/>
          </p:cNvSpPr>
          <p:nvPr>
            <p:ph type="ctrTitle"/>
          </p:nvPr>
        </p:nvSpPr>
        <p:spPr>
          <a:xfrm>
            <a:off x="1522413" y="476672"/>
            <a:ext cx="9144002" cy="648072"/>
          </a:xfrm>
        </p:spPr>
        <p:txBody>
          <a:bodyPr/>
          <a:lstStyle/>
          <a:p>
            <a:r>
              <a:rPr lang="pt-BR" dirty="0"/>
              <a:t>Problemática</a:t>
            </a:r>
          </a:p>
        </p:txBody>
      </p:sp>
      <p:sp>
        <p:nvSpPr>
          <p:cNvPr id="3" name="Subtítulo 2">
            <a:extLst>
              <a:ext uri="{FF2B5EF4-FFF2-40B4-BE49-F238E27FC236}">
                <a16:creationId xmlns:a16="http://schemas.microsoft.com/office/drawing/2014/main" id="{CEE0E179-F267-4B60-881D-990E6E8A2F7A}"/>
              </a:ext>
            </a:extLst>
          </p:cNvPr>
          <p:cNvSpPr>
            <a:spLocks noGrp="1"/>
          </p:cNvSpPr>
          <p:nvPr>
            <p:ph type="subTitle" idx="1"/>
          </p:nvPr>
        </p:nvSpPr>
        <p:spPr>
          <a:xfrm>
            <a:off x="1522413" y="1124744"/>
            <a:ext cx="9144000" cy="5616624"/>
          </a:xfrm>
        </p:spPr>
        <p:txBody>
          <a:bodyPr>
            <a:normAutofit fontScale="92500"/>
          </a:bodyPr>
          <a:lstStyle/>
          <a:p>
            <a:pPr algn="just"/>
            <a:r>
              <a:rPr lang="pt-BR" dirty="0"/>
              <a:t>O leite, a carne e seus derivados são produtos sujeitos a diversas alterações durante a manipulação, distribuição e comercialização no varejo. As temperaturas e cargas das gôndolas de supermercados devem ser cuidadosamente observadas, pois alguns graus a mais causam comprometimento da chamada vida-de-prateleira dos produtos.</a:t>
            </a:r>
          </a:p>
          <a:p>
            <a:pPr algn="just"/>
            <a:endParaRPr lang="pt-BR" dirty="0"/>
          </a:p>
          <a:p>
            <a:pPr algn="just"/>
            <a:r>
              <a:rPr lang="pt-BR" dirty="0"/>
              <a:t>De acordo com o artigo 31, para produtos resfriados, da Norma Regulamentadora nº 4/2014 – DIVISA/SVS/SES as temperaturas de armazenamento de carnes bovina e suína, aves, entre outras, e seus produtos manipulados crus devem ser mantidos até 4ºC (quatro graus Celsius) e validade de até três dias; Leite e derivados até 7ºC (sete graus Celsius) e validade de cinco dias (BRASIL, 2014).</a:t>
            </a:r>
          </a:p>
          <a:p>
            <a:pPr algn="just"/>
            <a:endParaRPr lang="pt-BR" dirty="0"/>
          </a:p>
          <a:p>
            <a:pPr algn="just"/>
            <a:r>
              <a:rPr lang="pt-BR" dirty="0"/>
              <a:t>Exigido (BAASCH et al, 2009). Segundo a Norma Regulamentadora nº 4/2014 – DIVISA/SVS/SES, a faixa de temperatura ideal para produtos refrigerados varia de 0 a 10°C, de acordo com o produto. Para carnes bovinas, suínas, de aves, além de outras, a temperatura de armazenamento não pode ultrapassar 4°C.</a:t>
            </a:r>
          </a:p>
          <a:p>
            <a:pPr algn="just"/>
            <a:endParaRPr lang="pt-BR" dirty="0"/>
          </a:p>
        </p:txBody>
      </p:sp>
    </p:spTree>
    <p:extLst>
      <p:ext uri="{BB962C8B-B14F-4D97-AF65-F5344CB8AC3E}">
        <p14:creationId xmlns:p14="http://schemas.microsoft.com/office/powerpoint/2010/main" val="361738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FE28C9-4789-4AD5-BA92-E5D9E81C82CE}"/>
              </a:ext>
            </a:extLst>
          </p:cNvPr>
          <p:cNvSpPr>
            <a:spLocks noGrp="1"/>
          </p:cNvSpPr>
          <p:nvPr>
            <p:ph type="title"/>
          </p:nvPr>
        </p:nvSpPr>
        <p:spPr/>
        <p:txBody>
          <a:bodyPr/>
          <a:lstStyle/>
          <a:p>
            <a:r>
              <a:rPr lang="pt-BR" dirty="0"/>
              <a:t>Alguns problemas de armazenamento</a:t>
            </a:r>
          </a:p>
        </p:txBody>
      </p:sp>
      <p:sp>
        <p:nvSpPr>
          <p:cNvPr id="3" name="Espaço Reservado para Conteúdo 2">
            <a:extLst>
              <a:ext uri="{FF2B5EF4-FFF2-40B4-BE49-F238E27FC236}">
                <a16:creationId xmlns:a16="http://schemas.microsoft.com/office/drawing/2014/main" id="{7D223BB4-941E-421B-B2D8-5621DF349023}"/>
              </a:ext>
            </a:extLst>
          </p:cNvPr>
          <p:cNvSpPr>
            <a:spLocks noGrp="1"/>
          </p:cNvSpPr>
          <p:nvPr>
            <p:ph idx="1"/>
          </p:nvPr>
        </p:nvSpPr>
        <p:spPr/>
        <p:txBody>
          <a:bodyPr>
            <a:normAutofit fontScale="92500" lnSpcReduction="20000"/>
          </a:bodyPr>
          <a:lstStyle/>
          <a:p>
            <a:pPr algn="just"/>
            <a:r>
              <a:rPr lang="pt-BR" sz="1800" dirty="0">
                <a:effectLst/>
                <a:latin typeface="Arial" panose="020B0604020202020204" pitchFamily="34" charset="0"/>
                <a:ea typeface="Calibri" panose="020F0502020204030204" pitchFamily="34" charset="0"/>
                <a:cs typeface="Times New Roman" panose="02020603050405020304" pitchFamily="18" charset="0"/>
              </a:rPr>
              <a:t>O problema que queremos solucionar é a má refrigeração dos alimentos que pode prejudicar tanto o cliente final, quando o próprio estabelecimento caso o produto venha a estragar por má conservação, por exemplo a carne p</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ara garantir a segurança alimentar da carne, mantendo-a livre de patógenos e preservando suas características sensoriais, recomenda-se que ela seja armazenada entre as temperaturas de 0 °C e 4 °C.</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Este problema pode gerar custos muito altos aos estabelecimentos como processos ou até fechamento do estabelecimento como ocorreu em Campo </a:t>
            </a:r>
            <a:r>
              <a:rPr lang="pt-BR" sz="1800" dirty="0" smtClean="0">
                <a:effectLst/>
                <a:latin typeface="Arial" panose="020B0604020202020204" pitchFamily="34" charset="0"/>
                <a:ea typeface="Calibri" panose="020F0502020204030204" pitchFamily="34" charset="0"/>
                <a:cs typeface="Times New Roman" panose="02020603050405020304" pitchFamily="18" charset="0"/>
              </a:rPr>
              <a:t>Grande </a:t>
            </a:r>
            <a:r>
              <a:rPr lang="pt-BR" sz="1800" dirty="0">
                <a:effectLst/>
                <a:latin typeface="Arial" panose="020B0604020202020204" pitchFamily="34" charset="0"/>
                <a:ea typeface="Calibri" panose="020F0502020204030204" pitchFamily="34" charset="0"/>
                <a:cs typeface="Times New Roman" panose="02020603050405020304" pitchFamily="18" charset="0"/>
              </a:rPr>
              <a:t>quando uma empresa foi processada por vender carne estragada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spc="10" dirty="0">
                <a:effectLst/>
                <a:latin typeface="Arial" panose="020B0604020202020204" pitchFamily="34" charset="0"/>
                <a:ea typeface="Calibri" panose="020F0502020204030204" pitchFamily="34" charset="0"/>
                <a:cs typeface="Times New Roman" panose="02020603050405020304" pitchFamily="18" charset="0"/>
              </a:rPr>
              <a:t>Sentença homologada pela 3ª Vara do Juizado Especial Central de Campo Grande julgou parcialmente procedente a ação movida por F.R.S. contra um supermercado, condenando-o ao pagamento de R$ 1,5 mil de danos morais por vender carne estragada.</a:t>
            </a:r>
          </a:p>
          <a:p>
            <a:pPr algn="just">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Além desses problemas há o descarte de produtos estragados que impacta diretamente a sustentabilidade, gerando mas lixo a partir de produtos que estavam bons e que poderiam ser melhor aproveitados.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AutoShape 2" descr="Effects of Temperature on Food | Home &amp; Garden Information Center">
            <a:extLst>
              <a:ext uri="{FF2B5EF4-FFF2-40B4-BE49-F238E27FC236}">
                <a16:creationId xmlns:a16="http://schemas.microsoft.com/office/drawing/2014/main" id="{912616A9-6BEA-4F4B-91B3-DF9E709C3069}"/>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5" name="AutoShape 4" descr="Effects of Temperature on Food | Home &amp; Garden Information Center">
            <a:extLst>
              <a:ext uri="{FF2B5EF4-FFF2-40B4-BE49-F238E27FC236}">
                <a16:creationId xmlns:a16="http://schemas.microsoft.com/office/drawing/2014/main" id="{15745271-B77B-4C0C-BBB8-94EE37E1632C}"/>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6" descr="Effects of Temperature on Food | Home &amp; Garden Information Center">
            <a:extLst>
              <a:ext uri="{FF2B5EF4-FFF2-40B4-BE49-F238E27FC236}">
                <a16:creationId xmlns:a16="http://schemas.microsoft.com/office/drawing/2014/main" id="{83F3BD87-E1EB-442C-8B8E-2D546BFDE13A}"/>
              </a:ext>
            </a:extLst>
          </p:cNvPr>
          <p:cNvSpPr>
            <a:spLocks noChangeAspect="1" noChangeArrowheads="1"/>
          </p:cNvSpPr>
          <p:nvPr/>
        </p:nvSpPr>
        <p:spPr bwMode="auto">
          <a:xfrm>
            <a:off x="6246813"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8" descr="Effects of Temperature on Food | Home &amp; Garden Information Center">
            <a:extLst>
              <a:ext uri="{FF2B5EF4-FFF2-40B4-BE49-F238E27FC236}">
                <a16:creationId xmlns:a16="http://schemas.microsoft.com/office/drawing/2014/main" id="{5FA97A40-2227-4572-BEC7-F73FBFA9595E}"/>
              </a:ext>
            </a:extLst>
          </p:cNvPr>
          <p:cNvSpPr>
            <a:spLocks noChangeAspect="1" noChangeArrowheads="1"/>
          </p:cNvSpPr>
          <p:nvPr/>
        </p:nvSpPr>
        <p:spPr bwMode="auto">
          <a:xfrm>
            <a:off x="6399213"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5427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EC916-C5C7-4BB0-A3A4-47A107753BFB}"/>
              </a:ext>
            </a:extLst>
          </p:cNvPr>
          <p:cNvSpPr>
            <a:spLocks noGrp="1"/>
          </p:cNvSpPr>
          <p:nvPr>
            <p:ph type="title"/>
          </p:nvPr>
        </p:nvSpPr>
        <p:spPr>
          <a:xfrm>
            <a:off x="1522414" y="319088"/>
            <a:ext cx="9144000" cy="1143000"/>
          </a:xfrm>
        </p:spPr>
        <p:txBody>
          <a:bodyPr anchor="b">
            <a:normAutofit/>
          </a:bodyPr>
          <a:lstStyle/>
          <a:p>
            <a:r>
              <a:rPr lang="pt-BR" dirty="0"/>
              <a:t>Acontecimentos práticos </a:t>
            </a:r>
          </a:p>
        </p:txBody>
      </p:sp>
      <p:sp>
        <p:nvSpPr>
          <p:cNvPr id="3" name="Espaço Reservado para Conteúdo 2">
            <a:extLst>
              <a:ext uri="{FF2B5EF4-FFF2-40B4-BE49-F238E27FC236}">
                <a16:creationId xmlns:a16="http://schemas.microsoft.com/office/drawing/2014/main" id="{A5F8919B-04DA-4BD0-9DF2-CCE2BCE0A43A}"/>
              </a:ext>
            </a:extLst>
          </p:cNvPr>
          <p:cNvSpPr>
            <a:spLocks noGrp="1"/>
          </p:cNvSpPr>
          <p:nvPr>
            <p:ph sz="half" idx="1"/>
          </p:nvPr>
        </p:nvSpPr>
        <p:spPr>
          <a:xfrm>
            <a:off x="1522412" y="1643063"/>
            <a:ext cx="4480560" cy="4529137"/>
          </a:xfrm>
        </p:spPr>
        <p:txBody>
          <a:bodyPr>
            <a:noAutofit/>
          </a:bodyPr>
          <a:lstStyle/>
          <a:p>
            <a:pPr algn="just"/>
            <a:r>
              <a:rPr lang="pt-BR" sz="1600" dirty="0"/>
              <a:t>De acordo com a Organização das Nações Unidas para a Alimentação e Agricultura (FAO) (2016), 1,3 bilhões de toneladas de alimentos são desperdiçados por ano no mundo todo, sendo 20% de carnes e laticínios, 35% dos peixes e 45% de vegetais e frutas, ou seja, produtos que necessitam de refrigeração controlada.</a:t>
            </a:r>
          </a:p>
          <a:p>
            <a:pPr algn="just"/>
            <a:r>
              <a:rPr lang="pt-BR" sz="1600" dirty="0"/>
              <a:t>39% das perdas ocorrem nas etapas de distribuição e armazenamento, ocasionando grande perda econômica, tendo impacto significativo nos recursos naturais. O nível de maior desperdício de alimentos verificado na população de alta renda resulta de uma combinação entre a falta de comunicação ao longo da cadeia de abastecimento e o comportamento do consumidor (ORGANIZAÇÃO DAS NAÇÕES UNIDAS PARA A ALIMENTAÇÃO E AGRICULTURA, 2013).  Fonte; Instituto federal do Paraná Revista </a:t>
            </a:r>
            <a:r>
              <a:rPr lang="pt-BR" sz="1600" dirty="0" err="1"/>
              <a:t>Mundi</a:t>
            </a:r>
            <a:r>
              <a:rPr lang="pt-BR" sz="1600" dirty="0"/>
              <a:t> Meio Ambiente e Agrárias.</a:t>
            </a:r>
          </a:p>
        </p:txBody>
      </p:sp>
      <p:pic>
        <p:nvPicPr>
          <p:cNvPr id="4098" name="Picture 2" descr="danger zone chart | Food safety and sanitation, Food safety standards, Food  safety">
            <a:extLst>
              <a:ext uri="{FF2B5EF4-FFF2-40B4-BE49-F238E27FC236}">
                <a16:creationId xmlns:a16="http://schemas.microsoft.com/office/drawing/2014/main" id="{8F208186-9E7D-400B-B383-3230D671BF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8188" y="1643063"/>
            <a:ext cx="2275891" cy="4529137"/>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66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F53A9-5F95-49E6-B799-9DB5CE9111D8}"/>
              </a:ext>
            </a:extLst>
          </p:cNvPr>
          <p:cNvSpPr>
            <a:spLocks noGrp="1"/>
          </p:cNvSpPr>
          <p:nvPr>
            <p:ph type="title"/>
          </p:nvPr>
        </p:nvSpPr>
        <p:spPr/>
        <p:txBody>
          <a:bodyPr/>
          <a:lstStyle/>
          <a:p>
            <a:r>
              <a:rPr lang="pt-BR" dirty="0"/>
              <a:t>O que é um </a:t>
            </a:r>
            <a:r>
              <a:rPr lang="pt-BR" dirty="0" err="1"/>
              <a:t>frezzer</a:t>
            </a:r>
            <a:endParaRPr lang="pt-BR" dirty="0"/>
          </a:p>
        </p:txBody>
      </p:sp>
      <p:sp>
        <p:nvSpPr>
          <p:cNvPr id="3" name="Espaço Reservado para Conteúdo 2">
            <a:extLst>
              <a:ext uri="{FF2B5EF4-FFF2-40B4-BE49-F238E27FC236}">
                <a16:creationId xmlns:a16="http://schemas.microsoft.com/office/drawing/2014/main" id="{49388A04-74CF-4D81-BE8F-A674DC369BFE}"/>
              </a:ext>
            </a:extLst>
          </p:cNvPr>
          <p:cNvSpPr>
            <a:spLocks noGrp="1"/>
          </p:cNvSpPr>
          <p:nvPr>
            <p:ph sz="half" idx="1"/>
          </p:nvPr>
        </p:nvSpPr>
        <p:spPr/>
        <p:txBody>
          <a:bodyPr/>
          <a:lstStyle/>
          <a:p>
            <a:r>
              <a:rPr lang="pt-BR" dirty="0">
                <a:effectLst/>
                <a:ea typeface="Calibri" panose="020F0502020204030204" pitchFamily="34" charset="0"/>
                <a:cs typeface="Times New Roman" panose="02020603050405020304" pitchFamily="18" charset="0"/>
              </a:rPr>
              <a:t>O freezer é um aparelho elétrico que consiste em gabinete(s) em que a temperatura é inferior a 18° C, e se destina a conservar alimentos ou ainda medicamentos, sangue, plasma, experimentos, preparados, reagentes e outros materiais afins, nos laboratórios, bancos de sangue, hospitais etc.</a:t>
            </a:r>
          </a:p>
          <a:p>
            <a:endParaRPr lang="pt-BR" dirty="0"/>
          </a:p>
        </p:txBody>
      </p:sp>
      <p:sp>
        <p:nvSpPr>
          <p:cNvPr id="4" name="Espaço Reservado para Conteúdo 3">
            <a:extLst>
              <a:ext uri="{FF2B5EF4-FFF2-40B4-BE49-F238E27FC236}">
                <a16:creationId xmlns:a16="http://schemas.microsoft.com/office/drawing/2014/main" id="{AE789A54-65C2-4464-9EF6-2AD04E97A591}"/>
              </a:ext>
            </a:extLst>
          </p:cNvPr>
          <p:cNvSpPr>
            <a:spLocks noGrp="1"/>
          </p:cNvSpPr>
          <p:nvPr>
            <p:ph sz="half" idx="2"/>
          </p:nvPr>
        </p:nvSpPr>
        <p:spPr/>
        <p:txBody>
          <a:bodyPr/>
          <a:lstStyle/>
          <a:p>
            <a:pPr marL="45720" indent="0">
              <a:buNone/>
            </a:pPr>
            <a:endParaRPr lang="pt-BR" dirty="0"/>
          </a:p>
        </p:txBody>
      </p:sp>
    </p:spTree>
    <p:extLst>
      <p:ext uri="{BB962C8B-B14F-4D97-AF65-F5344CB8AC3E}">
        <p14:creationId xmlns:p14="http://schemas.microsoft.com/office/powerpoint/2010/main" val="387557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319B6-0293-45D1-8568-937B5717443A}"/>
              </a:ext>
            </a:extLst>
          </p:cNvPr>
          <p:cNvSpPr>
            <a:spLocks noGrp="1"/>
          </p:cNvSpPr>
          <p:nvPr>
            <p:ph type="title"/>
          </p:nvPr>
        </p:nvSpPr>
        <p:spPr/>
        <p:txBody>
          <a:bodyPr/>
          <a:lstStyle/>
          <a:p>
            <a:r>
              <a:rPr lang="pt-BR" dirty="0"/>
              <a:t>Tipos de Freezer</a:t>
            </a:r>
          </a:p>
        </p:txBody>
      </p:sp>
      <p:sp>
        <p:nvSpPr>
          <p:cNvPr id="3" name="Espaço Reservado para Conteúdo 2">
            <a:extLst>
              <a:ext uri="{FF2B5EF4-FFF2-40B4-BE49-F238E27FC236}">
                <a16:creationId xmlns:a16="http://schemas.microsoft.com/office/drawing/2014/main" id="{CEB1950A-661F-41F2-9413-D2F916FFC31F}"/>
              </a:ext>
            </a:extLst>
          </p:cNvPr>
          <p:cNvSpPr>
            <a:spLocks noGrp="1"/>
          </p:cNvSpPr>
          <p:nvPr>
            <p:ph sz="half" idx="1"/>
          </p:nvPr>
        </p:nvSpPr>
        <p:spPr/>
        <p:txBody>
          <a:bodyPr>
            <a:normAutofit fontScale="32500" lnSpcReduction="20000"/>
          </a:bodyPr>
          <a:lstStyle/>
          <a:p>
            <a:pPr algn="just">
              <a:lnSpc>
                <a:spcPts val="2160"/>
              </a:lnSpc>
            </a:pPr>
            <a:r>
              <a:rPr lang="pt-BR" sz="3000" b="1" dirty="0">
                <a:effectLst/>
                <a:ea typeface="Times New Roman" panose="02020603050405020304" pitchFamily="18" charset="0"/>
              </a:rPr>
              <a:t>Freezers domésticos verticais</a:t>
            </a:r>
            <a:endParaRPr lang="pt-BR" sz="3000" dirty="0">
              <a:effectLst/>
              <a:ea typeface="Times New Roman" panose="02020603050405020304" pitchFamily="18" charset="0"/>
            </a:endParaRPr>
          </a:p>
          <a:p>
            <a:pPr algn="just">
              <a:lnSpc>
                <a:spcPts val="2160"/>
              </a:lnSpc>
            </a:pPr>
            <a:r>
              <a:rPr lang="pt-BR" sz="3000" dirty="0">
                <a:effectLst/>
                <a:ea typeface="Times New Roman" panose="02020603050405020304" pitchFamily="18" charset="0"/>
              </a:rPr>
              <a:t>Esse tipo de freezer doméstico fica na posição vertical se parecendo com uma geladeira. Ele consegue deixar os alimentos bem mais gelados e pode atingir até -25º C. Existem alguns menores com capacidade de 131 litros e alguns maiores com 246 litros.</a:t>
            </a:r>
          </a:p>
          <a:p>
            <a:pPr algn="just">
              <a:lnSpc>
                <a:spcPts val="2160"/>
              </a:lnSpc>
            </a:pPr>
            <a:r>
              <a:rPr lang="pt-BR" sz="3000" b="1" dirty="0">
                <a:effectLst/>
                <a:ea typeface="Times New Roman" panose="02020603050405020304" pitchFamily="18" charset="0"/>
              </a:rPr>
              <a:t>Freezers domésticos horizontais</a:t>
            </a:r>
            <a:endParaRPr lang="pt-BR" sz="3000" dirty="0">
              <a:effectLst/>
              <a:ea typeface="Times New Roman" panose="02020603050405020304" pitchFamily="18" charset="0"/>
            </a:endParaRPr>
          </a:p>
          <a:p>
            <a:pPr algn="just">
              <a:lnSpc>
                <a:spcPts val="2160"/>
              </a:lnSpc>
            </a:pPr>
            <a:r>
              <a:rPr lang="pt-BR" sz="3000" dirty="0">
                <a:effectLst/>
                <a:ea typeface="Times New Roman" panose="02020603050405020304" pitchFamily="18" charset="0"/>
              </a:rPr>
              <a:t>São indicados para quem quer um maior espaço para poder conservar os alimentos. Eles são bem maiores e, por isso, precisam de bastante espaço dentro de casa. Há modelos para armazenar mais de 500 litros, mas há menores de 60 litros.</a:t>
            </a:r>
          </a:p>
          <a:p>
            <a:pPr>
              <a:lnSpc>
                <a:spcPts val="2160"/>
              </a:lnSpc>
            </a:pPr>
            <a:endParaRPr lang="pt-BR" sz="1800" dirty="0">
              <a:effectLst/>
              <a:latin typeface="Times New Roman" panose="02020603050405020304" pitchFamily="18" charset="0"/>
              <a:ea typeface="Times New Roman" panose="02020603050405020304" pitchFamily="18" charset="0"/>
            </a:endParaRPr>
          </a:p>
          <a:p>
            <a:endParaRPr lang="pt-BR" dirty="0"/>
          </a:p>
        </p:txBody>
      </p:sp>
      <p:sp>
        <p:nvSpPr>
          <p:cNvPr id="4" name="Espaço Reservado para Conteúdo 3">
            <a:extLst>
              <a:ext uri="{FF2B5EF4-FFF2-40B4-BE49-F238E27FC236}">
                <a16:creationId xmlns:a16="http://schemas.microsoft.com/office/drawing/2014/main" id="{2A55C655-29C5-46E0-A8F9-A2B51115C3FF}"/>
              </a:ext>
            </a:extLst>
          </p:cNvPr>
          <p:cNvSpPr>
            <a:spLocks noGrp="1"/>
          </p:cNvSpPr>
          <p:nvPr>
            <p:ph sz="half" idx="2"/>
          </p:nvPr>
        </p:nvSpPr>
        <p:spPr/>
        <p:txBody>
          <a:bodyPr>
            <a:normAutofit fontScale="32500" lnSpcReduction="20000"/>
          </a:bodyPr>
          <a:lstStyle/>
          <a:p>
            <a:pPr algn="just">
              <a:lnSpc>
                <a:spcPts val="2160"/>
              </a:lnSpc>
            </a:pPr>
            <a:r>
              <a:rPr lang="pt-BR" sz="3000" b="1" dirty="0">
                <a:effectLst/>
                <a:ea typeface="Times New Roman" panose="02020603050405020304" pitchFamily="18" charset="0"/>
              </a:rPr>
              <a:t>Freezers comerciais verticais</a:t>
            </a:r>
            <a:endParaRPr lang="pt-BR" sz="3000" dirty="0">
              <a:effectLst/>
              <a:ea typeface="Times New Roman" panose="02020603050405020304" pitchFamily="18" charset="0"/>
            </a:endParaRPr>
          </a:p>
          <a:p>
            <a:pPr algn="just">
              <a:lnSpc>
                <a:spcPts val="2160"/>
              </a:lnSpc>
            </a:pPr>
            <a:r>
              <a:rPr lang="pt-BR" sz="3000" dirty="0">
                <a:effectLst/>
                <a:ea typeface="Times New Roman" panose="02020603050405020304" pitchFamily="18" charset="0"/>
              </a:rPr>
              <a:t>Esse tipo de freezer é indicado para estabelecimentos comerciais, como lanchonetes, bares, etc. São diversos modelos para escolher, como os de porta de vidro para que os clientes possam visualizar os produtos que desejam comprar sem ter que abrir. Há alguns modelos que possuem capacidade para mais de 500 litros, proporcionando muito mais espaço para a mercadoria, e que podem ter uma ou duas portas.</a:t>
            </a:r>
          </a:p>
          <a:p>
            <a:pPr algn="just">
              <a:lnSpc>
                <a:spcPts val="2160"/>
              </a:lnSpc>
            </a:pPr>
            <a:r>
              <a:rPr lang="pt-BR" sz="3000" b="1" dirty="0">
                <a:effectLst/>
                <a:ea typeface="Times New Roman" panose="02020603050405020304" pitchFamily="18" charset="0"/>
              </a:rPr>
              <a:t>Freezers comerciais horizontais</a:t>
            </a:r>
            <a:endParaRPr lang="pt-BR" sz="3000" dirty="0">
              <a:effectLst/>
              <a:ea typeface="Times New Roman" panose="02020603050405020304" pitchFamily="18" charset="0"/>
            </a:endParaRPr>
          </a:p>
          <a:p>
            <a:pPr algn="just">
              <a:lnSpc>
                <a:spcPts val="2160"/>
              </a:lnSpc>
            </a:pPr>
            <a:r>
              <a:rPr lang="pt-BR" sz="3000" dirty="0">
                <a:effectLst/>
                <a:ea typeface="Times New Roman" panose="02020603050405020304" pitchFamily="18" charset="0"/>
              </a:rPr>
              <a:t>Nos freezers horizontais comerciais é possível guardar bem diferentes tipos de comida. Eles são muito grandes, com uma capacidade maior do que 500 litros. Há modelos com e sem uma separação interna, porta de vidro, rodinhas, entre muitas coisas mais.</a:t>
            </a:r>
          </a:p>
          <a:p>
            <a:pPr algn="just">
              <a:lnSpc>
                <a:spcPts val="2160"/>
              </a:lnSpc>
            </a:pPr>
            <a:endParaRPr lang="pt-BR" sz="3000" dirty="0">
              <a:solidFill>
                <a:srgbClr val="212529"/>
              </a:solidFill>
              <a:effectLst/>
              <a:ea typeface="Times New Roman" panose="02020603050405020304" pitchFamily="18" charset="0"/>
            </a:endParaRPr>
          </a:p>
          <a:p>
            <a:pPr algn="just">
              <a:lnSpc>
                <a:spcPts val="2160"/>
              </a:lnSpc>
            </a:pPr>
            <a:endParaRPr lang="pt-BR" sz="3000" dirty="0">
              <a:solidFill>
                <a:srgbClr val="212529"/>
              </a:solidFill>
              <a:ea typeface="Times New Roman" panose="02020603050405020304" pitchFamily="18" charset="0"/>
            </a:endParaRPr>
          </a:p>
          <a:p>
            <a:pPr algn="just">
              <a:lnSpc>
                <a:spcPts val="2160"/>
              </a:lnSpc>
            </a:pPr>
            <a:endParaRPr lang="pt-BR" sz="3000" dirty="0">
              <a:effectLst/>
              <a:ea typeface="Times New Roman" panose="02020603050405020304" pitchFamily="18" charset="0"/>
            </a:endParaRPr>
          </a:p>
          <a:p>
            <a:endParaRPr lang="pt-BR" dirty="0"/>
          </a:p>
        </p:txBody>
      </p:sp>
    </p:spTree>
    <p:extLst>
      <p:ext uri="{BB962C8B-B14F-4D97-AF65-F5344CB8AC3E}">
        <p14:creationId xmlns:p14="http://schemas.microsoft.com/office/powerpoint/2010/main" val="19845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BCD65-9059-46C2-8495-8E547456652F}"/>
              </a:ext>
            </a:extLst>
          </p:cNvPr>
          <p:cNvSpPr>
            <a:spLocks noGrp="1"/>
          </p:cNvSpPr>
          <p:nvPr>
            <p:ph type="title"/>
          </p:nvPr>
        </p:nvSpPr>
        <p:spPr>
          <a:xfrm>
            <a:off x="1522414" y="319088"/>
            <a:ext cx="9144000" cy="1143000"/>
          </a:xfrm>
        </p:spPr>
        <p:txBody>
          <a:bodyPr anchor="b">
            <a:normAutofit/>
          </a:bodyPr>
          <a:lstStyle/>
          <a:p>
            <a:r>
              <a:rPr lang="pt-BR" dirty="0"/>
              <a:t>Levantamento de dados</a:t>
            </a:r>
          </a:p>
        </p:txBody>
      </p:sp>
      <p:pic>
        <p:nvPicPr>
          <p:cNvPr id="5" name="Espaço Reservado para Conteúdo 4" descr="Tela de celular com texto preto sobre fundo branco&#10;&#10;Descrição gerada automaticamente">
            <a:extLst>
              <a:ext uri="{FF2B5EF4-FFF2-40B4-BE49-F238E27FC236}">
                <a16:creationId xmlns:a16="http://schemas.microsoft.com/office/drawing/2014/main" id="{EFE48D64-DAB7-4990-944D-73CB1BE92522}"/>
              </a:ext>
            </a:extLst>
          </p:cNvPr>
          <p:cNvPicPr>
            <a:picLocks noGrp="1" noChangeAspect="1"/>
          </p:cNvPicPr>
          <p:nvPr>
            <p:ph sz="half" idx="1"/>
          </p:nvPr>
        </p:nvPicPr>
        <p:blipFill>
          <a:blip r:embed="rId2"/>
          <a:stretch>
            <a:fillRect/>
          </a:stretch>
        </p:blipFill>
        <p:spPr>
          <a:xfrm>
            <a:off x="1522412" y="2143411"/>
            <a:ext cx="4480560" cy="3528441"/>
          </a:xfrm>
          <a:noFill/>
        </p:spPr>
      </p:pic>
      <p:sp>
        <p:nvSpPr>
          <p:cNvPr id="10" name="Content Placeholder 3">
            <a:extLst>
              <a:ext uri="{FF2B5EF4-FFF2-40B4-BE49-F238E27FC236}">
                <a16:creationId xmlns:a16="http://schemas.microsoft.com/office/drawing/2014/main" id="{7C2C19E3-A6B7-4654-9A0B-DBE15AC354A8}"/>
              </a:ext>
            </a:extLst>
          </p:cNvPr>
          <p:cNvSpPr>
            <a:spLocks noGrp="1"/>
          </p:cNvSpPr>
          <p:nvPr>
            <p:ph sz="half" idx="2"/>
          </p:nvPr>
        </p:nvSpPr>
        <p:spPr>
          <a:xfrm>
            <a:off x="6185854" y="1643063"/>
            <a:ext cx="4480560" cy="4529137"/>
          </a:xfrm>
        </p:spPr>
        <p:txBody>
          <a:bodyPr/>
          <a:lstStyle/>
          <a:p>
            <a:pPr algn="just"/>
            <a:r>
              <a:rPr lang="pt-BR" dirty="0"/>
              <a:t>Análise dos trabalhos selecionados para avaliação em diferentes estabelecimentos; Geladeira, câmara fria, freezer e câmara de congelamento em 15 estabelecimentos de alimentação no Rio Grande do Sul. Com relação às temperaturas no recebimento, os produtos refrigerados apresentaram porcentagem de adequação de 88,93%. Já para os congelados houve um total de conformidades de 39,86%. </a:t>
            </a:r>
            <a:endParaRPr lang="en-US" dirty="0"/>
          </a:p>
        </p:txBody>
      </p:sp>
    </p:spTree>
    <p:extLst>
      <p:ext uri="{BB962C8B-B14F-4D97-AF65-F5344CB8AC3E}">
        <p14:creationId xmlns:p14="http://schemas.microsoft.com/office/powerpoint/2010/main" val="288666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FF832-E210-40B0-9D0B-18C67A54BCA7}"/>
              </a:ext>
            </a:extLst>
          </p:cNvPr>
          <p:cNvSpPr>
            <a:spLocks noGrp="1"/>
          </p:cNvSpPr>
          <p:nvPr>
            <p:ph type="title"/>
          </p:nvPr>
        </p:nvSpPr>
        <p:spPr>
          <a:xfrm>
            <a:off x="1522414" y="319088"/>
            <a:ext cx="9144000" cy="517624"/>
          </a:xfrm>
        </p:spPr>
        <p:txBody>
          <a:bodyPr anchor="b">
            <a:normAutofit fontScale="90000"/>
          </a:bodyPr>
          <a:lstStyle/>
          <a:p>
            <a:r>
              <a:rPr lang="pt-BR" dirty="0"/>
              <a:t>Dados gerais</a:t>
            </a:r>
          </a:p>
        </p:txBody>
      </p:sp>
      <p:sp>
        <p:nvSpPr>
          <p:cNvPr id="10" name="Content Placeholder 3">
            <a:extLst>
              <a:ext uri="{FF2B5EF4-FFF2-40B4-BE49-F238E27FC236}">
                <a16:creationId xmlns:a16="http://schemas.microsoft.com/office/drawing/2014/main" id="{DBB183FE-07E2-4D8C-95A0-CB9F96013FCA}"/>
              </a:ext>
            </a:extLst>
          </p:cNvPr>
          <p:cNvSpPr>
            <a:spLocks noGrp="1"/>
          </p:cNvSpPr>
          <p:nvPr>
            <p:ph sz="half" idx="2"/>
          </p:nvPr>
        </p:nvSpPr>
        <p:spPr>
          <a:xfrm>
            <a:off x="7318548" y="1643063"/>
            <a:ext cx="3347866" cy="4529137"/>
          </a:xfrm>
        </p:spPr>
        <p:txBody>
          <a:bodyPr/>
          <a:lstStyle/>
          <a:p>
            <a:r>
              <a:rPr lang="pt-BR" dirty="0"/>
              <a:t>As temperaturas mais críticas foram de 2,7 ºC para cortes de frango, 11,1 ºC para pizzas e 6,6 ºC para hambúrgueres, todos produtos congelados. Considerando que produtos congelados devem ser mantidos a, no mínimo, - 12ºC, os resultados verificados neste estudo apresentam preocupação devido à exposição dos produtos a altas temperaturas.</a:t>
            </a:r>
            <a:endParaRPr lang="en-US" dirty="0"/>
          </a:p>
        </p:txBody>
      </p:sp>
      <p:pic>
        <p:nvPicPr>
          <p:cNvPr id="9" name="Espaço Reservado para Conteúdo 8">
            <a:extLst>
              <a:ext uri="{FF2B5EF4-FFF2-40B4-BE49-F238E27FC236}">
                <a16:creationId xmlns:a16="http://schemas.microsoft.com/office/drawing/2014/main" id="{8A030A32-8FCB-455B-9D23-32EA2D719905}"/>
              </a:ext>
            </a:extLst>
          </p:cNvPr>
          <p:cNvPicPr>
            <a:picLocks noGrp="1" noChangeAspect="1"/>
          </p:cNvPicPr>
          <p:nvPr>
            <p:ph sz="half" idx="1"/>
          </p:nvPr>
        </p:nvPicPr>
        <p:blipFill>
          <a:blip r:embed="rId2"/>
          <a:stretch>
            <a:fillRect/>
          </a:stretch>
        </p:blipFill>
        <p:spPr>
          <a:xfrm>
            <a:off x="1413892" y="970877"/>
            <a:ext cx="4680520" cy="5704809"/>
          </a:xfrm>
        </p:spPr>
      </p:pic>
    </p:spTree>
    <p:extLst>
      <p:ext uri="{BB962C8B-B14F-4D97-AF65-F5344CB8AC3E}">
        <p14:creationId xmlns:p14="http://schemas.microsoft.com/office/powerpoint/2010/main" val="375955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limentos gourmet 16: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894866_TF02901023_TF02901023.potx" id="{577B39F3-EDD9-4821-8791-9B6587F5701B}" vid="{B1B51694-DF9F-43F0-AB5E-CCBF098A5C6A}"/>
    </a:ext>
  </a:extLst>
</a:theme>
</file>

<file path=ppt/theme/theme2.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1974</Words>
  <Application>Microsoft Office PowerPoint</Application>
  <PresentationFormat>Personalizar</PresentationFormat>
  <Paragraphs>66</Paragraphs>
  <Slides>17</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Cambria</vt:lpstr>
      <vt:lpstr>Times New Roman</vt:lpstr>
      <vt:lpstr>Alimentos gourmet 16:9</vt:lpstr>
      <vt:lpstr>Controle de temperatura para carnes</vt:lpstr>
      <vt:lpstr>Porque balcões de carnes?</vt:lpstr>
      <vt:lpstr>Problemática</vt:lpstr>
      <vt:lpstr>Alguns problemas de armazenamento</vt:lpstr>
      <vt:lpstr>Acontecimentos práticos </vt:lpstr>
      <vt:lpstr>O que é um frezzer</vt:lpstr>
      <vt:lpstr>Tipos de Freezer</vt:lpstr>
      <vt:lpstr>Levantamento de dados</vt:lpstr>
      <vt:lpstr>Dados gerais</vt:lpstr>
      <vt:lpstr>Dados de Tocantins, Mercado A</vt:lpstr>
      <vt:lpstr>Mercado B</vt:lpstr>
      <vt:lpstr>Estudo de Santos</vt:lpstr>
      <vt:lpstr>Estudo de 2013</vt:lpstr>
      <vt:lpstr>Termostato </vt:lpstr>
      <vt:lpstr>Conclusão </vt:lpstr>
      <vt:lpstr>Objetivo do projeto</vt:lpstr>
      <vt:lpstr>Qual possível solução?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Controle de temperatura para carnes</dc:title>
  <dc:creator>Lucas Ferreira dos Santos</dc:creator>
  <cp:lastModifiedBy>Aluno</cp:lastModifiedBy>
  <cp:revision>3</cp:revision>
  <dcterms:created xsi:type="dcterms:W3CDTF">2020-09-07T14:13:15Z</dcterms:created>
  <dcterms:modified xsi:type="dcterms:W3CDTF">2020-09-07T14:45:00Z</dcterms:modified>
</cp:coreProperties>
</file>