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emf" ContentType="image/x-emf"/>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4"/>
  </p:handoutMasterIdLst>
  <p:sldIdLst>
    <p:sldId id="468" r:id="rId3"/>
    <p:sldId id="498" r:id="rId5"/>
    <p:sldId id="505" r:id="rId6"/>
    <p:sldId id="507" r:id="rId7"/>
    <p:sldId id="506" r:id="rId8"/>
    <p:sldId id="524" r:id="rId9"/>
    <p:sldId id="521" r:id="rId10"/>
    <p:sldId id="525" r:id="rId11"/>
    <p:sldId id="523" r:id="rId12"/>
    <p:sldId id="264"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A42A148F-58DE-43AC-B934-B7B90BCD8826}">
          <p14:sldIdLst>
            <p14:sldId id="468"/>
            <p14:sldId id="498"/>
            <p14:sldId id="505"/>
            <p14:sldId id="507"/>
            <p14:sldId id="506"/>
            <p14:sldId id="524"/>
            <p14:sldId id="521"/>
            <p14:sldId id="525"/>
          </p14:sldIdLst>
        </p14:section>
        <p14:section name="Sección sin título" id="{FFCDF09A-A227-42F6-902B-E4C92B2DD4D5}">
          <p14:sldIdLst>
            <p14:sldId id="52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0000"/>
    <a:srgbClr val="460000"/>
    <a:srgbClr val="38AA00"/>
    <a:srgbClr val="766363"/>
    <a:srgbClr val="FFF5EA"/>
    <a:srgbClr val="00324D"/>
    <a:srgbClr val="FF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04"/>
    <p:restoredTop sz="86369"/>
  </p:normalViewPr>
  <p:slideViewPr>
    <p:cSldViewPr snapToGrid="0">
      <p:cViewPr varScale="1">
        <p:scale>
          <a:sx n="103" d="100"/>
          <a:sy n="103" d="100"/>
        </p:scale>
        <p:origin x="780"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fld>
            <a:endParaRPr lang="es-CO"/>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fld>
            <a:endParaRPr lang="es-C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6906C58E-460D-4A4B-B0C2-1191B9D14FCB}" type="slidenum">
              <a:rPr lang="es-CO" smtClean="0"/>
            </a:fld>
            <a:endParaRPr lang="es-C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6906C58E-460D-4A4B-B0C2-1191B9D14FCB}" type="slidenum">
              <a:rPr lang="es-CO" smtClean="0"/>
            </a:fld>
            <a:endParaRPr lang="es-C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6906C58E-460D-4A4B-B0C2-1191B9D14FCB}" type="slidenum">
              <a:rPr lang="es-CO" smtClean="0"/>
            </a:fld>
            <a:endParaRPr lang="es-CO"/>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6906C58E-460D-4A4B-B0C2-1191B9D14FCB}" type="slidenum">
              <a:rPr lang="es-CO" smtClean="0"/>
            </a:fld>
            <a:endParaRPr lang="es-CO"/>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6906C58E-460D-4A4B-B0C2-1191B9D14FCB}" type="slidenum">
              <a:rPr lang="es-CO" smtClean="0"/>
            </a:fld>
            <a:endParaRPr lang="es-CO"/>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6906C58E-460D-4A4B-B0C2-1191B9D14FCB}" type="slidenum">
              <a:rPr lang="es-CO" smtClean="0"/>
            </a:fld>
            <a:endParaRPr lang="es-CO"/>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6906C58E-460D-4A4B-B0C2-1191B9D14FCB}" type="slidenum">
              <a:rPr lang="es-CO" smtClean="0"/>
            </a:fld>
            <a:endParaRPr lang="es-C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BD986248-06F7-A441-A47A-264EBD310E11}"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10"/>
          </p:nvPr>
        </p:nvSpPr>
        <p:spPr/>
        <p:txBody>
          <a:bodyPr/>
          <a:lstStyle/>
          <a:p>
            <a:fld id="{BD986248-06F7-A441-A47A-264EBD310E11}"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10"/>
          </p:nvPr>
        </p:nvSpPr>
        <p:spPr/>
        <p:txBody>
          <a:bodyPr/>
          <a:lstStyle/>
          <a:p>
            <a:fld id="{BD986248-06F7-A441-A47A-264EBD310E11}"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6" name="Imagen 5" descr="Patrón de fondo&#10;&#10;Descripción generada automáticamente"/>
          <p:cNvPicPr>
            <a:picLocks noChangeAspect="1"/>
          </p:cNvPicPr>
          <p:nvPr userDrawn="1"/>
        </p:nvPicPr>
        <p:blipFill>
          <a:blip r:embed="rId2" cstate="email"/>
          <a:stretch>
            <a:fillRect/>
          </a:stretch>
        </p:blipFill>
        <p:spPr>
          <a:xfrm>
            <a:off x="0" y="0"/>
            <a:ext cx="12192000" cy="6858000"/>
          </a:xfrm>
          <a:prstGeom prst="rect">
            <a:avLst/>
          </a:prstGeom>
        </p:spPr>
      </p:pic>
      <p:pic>
        <p:nvPicPr>
          <p:cNvPr id="4" name="Imagen 3"/>
          <p:cNvPicPr>
            <a:picLocks noChangeAspect="1"/>
          </p:cNvPicPr>
          <p:nvPr userDrawn="1"/>
        </p:nvPicPr>
        <p:blipFill>
          <a:blip r:embed="rId3" cstate="email"/>
          <a:stretch>
            <a:fillRect/>
          </a:stretch>
        </p:blipFill>
        <p:spPr>
          <a:xfrm>
            <a:off x="11054859" y="303050"/>
            <a:ext cx="855785" cy="83398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BD986248-06F7-A441-A47A-264EBD310E11}" type="datetimeFigureOut">
              <a:rPr lang="es-CO" smtClean="0"/>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Imagen 2" descr="Interfaz de usuario gráfica, Texto, Aplicación&#10;&#10;Descripción generada automáticamente"/>
          <p:cNvPicPr>
            <a:picLocks noChangeAspect="1"/>
          </p:cNvPicPr>
          <p:nvPr userDrawn="1"/>
        </p:nvPicPr>
        <p:blipFill>
          <a:blip r:embed="rId2" cstate="email"/>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10"/>
          </p:nvPr>
        </p:nvSpPr>
        <p:spPr/>
        <p:txBody>
          <a:bodyPr/>
          <a:lstStyle/>
          <a:p>
            <a:fld id="{BD986248-06F7-A441-A47A-264EBD310E11}"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endParaRPr lang="es-ES"/>
          </a:p>
        </p:txBody>
      </p:sp>
      <p:sp>
        <p:nvSpPr>
          <p:cNvPr id="4" name="Marcador de fecha 3"/>
          <p:cNvSpPr>
            <a:spLocks noGrp="1"/>
          </p:cNvSpPr>
          <p:nvPr>
            <p:ph type="dt" sz="half" idx="10"/>
          </p:nvPr>
        </p:nvSpPr>
        <p:spPr/>
        <p:txBody>
          <a:bodyPr/>
          <a:lstStyle/>
          <a:p>
            <a:fld id="{BD986248-06F7-A441-A47A-264EBD310E11}"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5" name="Marcador de fecha 4"/>
          <p:cNvSpPr>
            <a:spLocks noGrp="1"/>
          </p:cNvSpPr>
          <p:nvPr>
            <p:ph type="dt" sz="half" idx="10"/>
          </p:nvPr>
        </p:nvSpPr>
        <p:spPr/>
        <p:txBody>
          <a:bodyPr/>
          <a:lstStyle/>
          <a:p>
            <a:fld id="{BD986248-06F7-A441-A47A-264EBD310E11}" type="datetimeFigureOut">
              <a:rPr lang="es-CO" smtClean="0"/>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endParaRPr lang="es-ES"/>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endParaRPr lang="es-ES"/>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7" name="Marcador de fecha 6"/>
          <p:cNvSpPr>
            <a:spLocks noGrp="1"/>
          </p:cNvSpPr>
          <p:nvPr>
            <p:ph type="dt" sz="half" idx="10"/>
          </p:nvPr>
        </p:nvSpPr>
        <p:spPr/>
        <p:txBody>
          <a:bodyPr/>
          <a:lstStyle/>
          <a:p>
            <a:fld id="{BD986248-06F7-A441-A47A-264EBD310E11}" type="datetimeFigureOut">
              <a:rPr lang="es-CO" smtClean="0"/>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BD986248-06F7-A441-A47A-264EBD310E11}" type="datetimeFigureOut">
              <a:rPr lang="es-CO" smtClean="0"/>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D986248-06F7-A441-A47A-264EBD310E11}" type="datetimeFigureOut">
              <a:rPr lang="es-CO" smtClean="0"/>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endParaRPr lang="es-ES"/>
          </a:p>
        </p:txBody>
      </p:sp>
      <p:sp>
        <p:nvSpPr>
          <p:cNvPr id="5" name="Marcador de fecha 4"/>
          <p:cNvSpPr>
            <a:spLocks noGrp="1"/>
          </p:cNvSpPr>
          <p:nvPr>
            <p:ph type="dt" sz="half" idx="10"/>
          </p:nvPr>
        </p:nvSpPr>
        <p:spPr/>
        <p:txBody>
          <a:bodyPr/>
          <a:lstStyle/>
          <a:p>
            <a:fld id="{BD986248-06F7-A441-A47A-264EBD310E11}" type="datetimeFigureOut">
              <a:rPr lang="es-CO" smtClean="0"/>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endParaRPr lang="es-ES"/>
          </a:p>
        </p:txBody>
      </p:sp>
      <p:sp>
        <p:nvSpPr>
          <p:cNvPr id="5" name="Marcador de fecha 4"/>
          <p:cNvSpPr>
            <a:spLocks noGrp="1"/>
          </p:cNvSpPr>
          <p:nvPr>
            <p:ph type="dt" sz="half" idx="10"/>
          </p:nvPr>
        </p:nvSpPr>
        <p:spPr/>
        <p:txBody>
          <a:bodyPr/>
          <a:lstStyle/>
          <a:p>
            <a:fld id="{BD986248-06F7-A441-A47A-264EBD310E11}" type="datetimeFigureOut">
              <a:rPr lang="es-CO" smtClean="0"/>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fld>
            <a:endParaRPr lang="es-C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2.xml"/><Relationship Id="rId5" Type="http://schemas.openxmlformats.org/officeDocument/2006/relationships/hyperlink" Target="ExcelHistoria%20de%20ususario%20.xlsx" TargetMode="External"/><Relationship Id="rId4" Type="http://schemas.openxmlformats.org/officeDocument/2006/relationships/hyperlink" Target="https://docs.google.com/forms/d/e/1FAIpQLScOqRnfqJXxd_xBngAdSmxH65nhO9GCtdcsYWR3uMtUeVk9GA/viewform?usp=header" TargetMode="External"/><Relationship Id="rId3" Type="http://schemas.openxmlformats.org/officeDocument/2006/relationships/hyperlink" Target="https://www.canva.com/design/DAGsfyFFiPw/0cDwr4V66AjZ6SM_etgJKQ/edit?utm_content=DAGsfyFFiPw&amp;utm_campaign=designshare&amp;utm_medium=link2&amp;utm_source=sharebutton" TargetMode="External"/><Relationship Id="rId2" Type="http://schemas.openxmlformats.org/officeDocument/2006/relationships/hyperlink" Target="https://github.com/DavidRamirez05/DavidRamirez_3206404.git" TargetMode="External"/><Relationship Id="rId1" Type="http://schemas.openxmlformats.org/officeDocument/2006/relationships/hyperlink" Target="file:///E:\DavidRamirez_3206404\Communicating%20Design%20Lion.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
          <p:cNvSpPr txBox="1"/>
          <p:nvPr/>
        </p:nvSpPr>
        <p:spPr>
          <a:xfrm>
            <a:off x="7344383" y="898521"/>
            <a:ext cx="4046707" cy="123106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endParaRPr dirty="0">
              <a:solidFill>
                <a:srgbClr val="00B050"/>
              </a:solidFill>
            </a:endParaRPr>
          </a:p>
          <a:p>
            <a:pPr marL="0" marR="0" lvl="0" indent="0" algn="r" rtl="0">
              <a:spcBef>
                <a:spcPts val="0"/>
              </a:spcBef>
              <a:spcAft>
                <a:spcPts val="0"/>
              </a:spcAft>
              <a:buNone/>
            </a:pPr>
            <a:r>
              <a:rPr lang="es-MX" sz="2800" b="1" dirty="0" err="1">
                <a:solidFill>
                  <a:srgbClr val="00B050"/>
                </a:solidFill>
                <a:latin typeface="Calibri" panose="020F0502020204030204"/>
                <a:ea typeface="Calibri" panose="020F0502020204030204"/>
                <a:cs typeface="Calibri" panose="020F0502020204030204"/>
                <a:sym typeface="Calibri" panose="020F0502020204030204"/>
              </a:rPr>
              <a:t>Communicating</a:t>
            </a:r>
            <a:r>
              <a:rPr lang="es-MX" sz="2800" b="1" dirty="0">
                <a:solidFill>
                  <a:srgbClr val="00B050"/>
                </a:solidFill>
                <a:latin typeface="Calibri" panose="020F0502020204030204"/>
                <a:ea typeface="Calibri" panose="020F0502020204030204"/>
                <a:cs typeface="Calibri" panose="020F0502020204030204"/>
                <a:sym typeface="Calibri" panose="020F0502020204030204"/>
              </a:rPr>
              <a:t> </a:t>
            </a:r>
            <a:r>
              <a:rPr lang="es-MX" sz="2800" b="1" dirty="0" err="1">
                <a:solidFill>
                  <a:srgbClr val="00B050"/>
                </a:solidFill>
                <a:latin typeface="Calibri" panose="020F0502020204030204"/>
                <a:ea typeface="Calibri" panose="020F0502020204030204"/>
                <a:cs typeface="Calibri" panose="020F0502020204030204"/>
                <a:sym typeface="Calibri" panose="020F0502020204030204"/>
              </a:rPr>
              <a:t>Design</a:t>
            </a:r>
            <a:r>
              <a:rPr lang="es-MX" sz="2800" b="1" dirty="0">
                <a:solidFill>
                  <a:srgbClr val="00B050"/>
                </a:solidFill>
                <a:latin typeface="Calibri" panose="020F0502020204030204"/>
                <a:ea typeface="Calibri" panose="020F0502020204030204"/>
                <a:cs typeface="Calibri" panose="020F0502020204030204"/>
                <a:sym typeface="Calibri" panose="020F0502020204030204"/>
              </a:rPr>
              <a:t> Lion</a:t>
            </a:r>
            <a:endParaRPr dirty="0">
              <a:solidFill>
                <a:srgbClr val="00B050"/>
              </a:solidFill>
            </a:endParaRPr>
          </a:p>
        </p:txBody>
      </p:sp>
      <p:sp>
        <p:nvSpPr>
          <p:cNvPr id="2" name="AutoShape 2" descr="Colegio CEDID San Pablo | Portal Red Académ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s-CO"/>
          </a:p>
        </p:txBody>
      </p:sp>
      <p:pic>
        <p:nvPicPr>
          <p:cNvPr id="6" name="Imagen 5"/>
          <p:cNvPicPr>
            <a:picLocks noChangeAspect="1"/>
          </p:cNvPicPr>
          <p:nvPr/>
        </p:nvPicPr>
        <p:blipFill>
          <a:blip r:embed="rId1"/>
          <a:stretch>
            <a:fillRect/>
          </a:stretch>
        </p:blipFill>
        <p:spPr>
          <a:xfrm>
            <a:off x="10011698" y="4806762"/>
            <a:ext cx="1078961" cy="1049289"/>
          </a:xfrm>
          <a:prstGeom prst="ellipse">
            <a:avLst/>
          </a:prstGeom>
          <a:ln w="1905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Interfaz de usuario gráfica&#10;&#10;Descripción generada automáticamente"/>
          <p:cNvPicPr>
            <a:picLocks noChangeAspect="1"/>
          </p:cNvPicPr>
          <p:nvPr/>
        </p:nvPicPr>
        <p:blipFill>
          <a:blip r:embed="rId1" cstate="email"/>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p2"/>
          <p:cNvSpPr txBox="1"/>
          <p:nvPr/>
        </p:nvSpPr>
        <p:spPr>
          <a:xfrm>
            <a:off x="828674" y="2662311"/>
            <a:ext cx="3590926" cy="2643248"/>
          </a:xfrm>
          <a:prstGeom prst="rect">
            <a:avLst/>
          </a:prstGeom>
        </p:spPr>
        <p:txBody>
          <a:bodyPr spcFirstLastPara="1" vert="horz" lIns="91440" tIns="45720" rIns="91440" bIns="45720" rtlCol="0" anchor="t" anchorCtr="0">
            <a:normAutofit/>
          </a:bodyPr>
          <a:lstStyle/>
          <a:p>
            <a:pPr indent="-228600">
              <a:lnSpc>
                <a:spcPct val="90000"/>
              </a:lnSpc>
              <a:spcAft>
                <a:spcPts val="600"/>
              </a:spcAft>
              <a:buFont typeface="Arial" panose="020B0604020202020204" pitchFamily="34" charset="0"/>
              <a:buChar char="•"/>
            </a:pPr>
            <a:r>
              <a:rPr lang="en-US" dirty="0"/>
              <a:t>David Roberto Ramirez Rodriguez</a:t>
            </a:r>
            <a:endParaRPr lang="en-US" dirty="0"/>
          </a:p>
          <a:p>
            <a:pPr indent="-228600">
              <a:lnSpc>
                <a:spcPct val="90000"/>
              </a:lnSpc>
              <a:spcAft>
                <a:spcPts val="600"/>
              </a:spcAft>
              <a:buFont typeface="Arial" panose="020B0604020202020204" pitchFamily="34" charset="0"/>
              <a:buChar char="•"/>
            </a:pPr>
            <a:r>
              <a:rPr lang="en-US" dirty="0"/>
              <a:t>Johan Tellez Quintero</a:t>
            </a:r>
            <a:endParaRPr lang="en-US" kern="1200" dirty="0">
              <a:solidFill>
                <a:schemeClr val="tx1"/>
              </a:solidFill>
              <a:latin typeface="+mn-lt"/>
              <a:ea typeface="+mn-ea"/>
            </a:endParaRPr>
          </a:p>
        </p:txBody>
      </p:sp>
      <p:sp>
        <p:nvSpPr>
          <p:cNvPr id="5" name="CuadroTexto 4"/>
          <p:cNvSpPr txBox="1"/>
          <p:nvPr/>
        </p:nvSpPr>
        <p:spPr>
          <a:xfrm>
            <a:off x="984143" y="1318984"/>
            <a:ext cx="353794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s-ES" sz="2800" b="1" dirty="0" err="1">
                <a:solidFill>
                  <a:srgbClr val="00B050"/>
                </a:solidFill>
              </a:rPr>
              <a:t>Communicating</a:t>
            </a:r>
            <a:r>
              <a:rPr lang="es-ES" sz="2800" b="1" dirty="0">
                <a:solidFill>
                  <a:srgbClr val="00B050"/>
                </a:solidFill>
              </a:rPr>
              <a:t> </a:t>
            </a:r>
            <a:r>
              <a:rPr lang="es-ES" sz="2800" b="1" dirty="0" err="1">
                <a:solidFill>
                  <a:srgbClr val="00B050"/>
                </a:solidFill>
              </a:rPr>
              <a:t>Design</a:t>
            </a:r>
            <a:r>
              <a:rPr lang="es-ES" sz="2800" b="1" dirty="0">
                <a:solidFill>
                  <a:srgbClr val="00B050"/>
                </a:solidFill>
              </a:rPr>
              <a:t> Lion</a:t>
            </a:r>
            <a:endParaRPr lang="es-ES" sz="2800" b="1" dirty="0">
              <a:solidFill>
                <a:srgbClr val="00B050"/>
              </a:solidFill>
            </a:endParaRPr>
          </a:p>
        </p:txBody>
      </p:sp>
      <p:sp>
        <p:nvSpPr>
          <p:cNvPr id="4" name="CuadroTexto 3"/>
          <p:cNvSpPr txBox="1"/>
          <p:nvPr/>
        </p:nvSpPr>
        <p:spPr>
          <a:xfrm>
            <a:off x="984250" y="2176145"/>
            <a:ext cx="1492250" cy="368300"/>
          </a:xfrm>
          <a:prstGeom prst="rect">
            <a:avLst/>
          </a:prstGeom>
          <a:noFill/>
        </p:spPr>
        <p:txBody>
          <a:bodyPr wrap="square" rtlCol="0">
            <a:spAutoFit/>
          </a:bodyPr>
          <a:lstStyle/>
          <a:p>
            <a:r>
              <a:rPr lang="es-MX" b="1" dirty="0">
                <a:solidFill>
                  <a:srgbClr val="00B050"/>
                </a:solidFill>
              </a:rPr>
              <a:t>Integrant</a:t>
            </a:r>
            <a:r>
              <a:rPr lang="es-ES" altLang="es-MX" b="1" dirty="0">
                <a:solidFill>
                  <a:srgbClr val="00B050"/>
                </a:solidFill>
              </a:rPr>
              <a:t>e</a:t>
            </a:r>
            <a:r>
              <a:rPr lang="es-MX" b="1" dirty="0">
                <a:solidFill>
                  <a:srgbClr val="00B050"/>
                </a:solidFill>
              </a:rPr>
              <a:t>s</a:t>
            </a:r>
            <a:endParaRPr lang="es-MX" b="1" dirty="0">
              <a:solidFill>
                <a:srgbClr val="00B050"/>
              </a:solidFill>
            </a:endParaRPr>
          </a:p>
        </p:txBody>
      </p:sp>
      <p:pic>
        <p:nvPicPr>
          <p:cNvPr id="7" name="Imagen 6"/>
          <p:cNvPicPr>
            <a:picLocks noChangeAspect="1"/>
          </p:cNvPicPr>
          <p:nvPr/>
        </p:nvPicPr>
        <p:blipFill>
          <a:blip r:embed="rId1"/>
          <a:stretch>
            <a:fillRect/>
          </a:stretch>
        </p:blipFill>
        <p:spPr>
          <a:xfrm>
            <a:off x="5887168" y="1242956"/>
            <a:ext cx="4333430" cy="4214261"/>
          </a:xfrm>
          <a:prstGeom prst="ellipse">
            <a:avLst/>
          </a:prstGeom>
          <a:ln w="28575"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9;p3"/>
          <p:cNvSpPr txBox="1"/>
          <p:nvPr/>
        </p:nvSpPr>
        <p:spPr>
          <a:xfrm>
            <a:off x="2334841" y="487041"/>
            <a:ext cx="7503267"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b="1" dirty="0">
                <a:solidFill>
                  <a:srgbClr val="00B050"/>
                </a:solidFill>
                <a:latin typeface="Calibri" panose="020F0502020204030204"/>
                <a:ea typeface="Calibri" panose="020F0502020204030204"/>
                <a:cs typeface="Calibri" panose="020F0502020204030204"/>
                <a:sym typeface="Calibri" panose="020F0502020204030204"/>
              </a:rPr>
              <a:t>Tabla de Contenido</a:t>
            </a:r>
            <a:endParaRPr dirty="0">
              <a:solidFill>
                <a:srgbClr val="00B050"/>
              </a:solidFill>
            </a:endParaRPr>
          </a:p>
        </p:txBody>
      </p:sp>
      <p:sp>
        <p:nvSpPr>
          <p:cNvPr id="7" name="Google Shape;73;p3"/>
          <p:cNvSpPr txBox="1"/>
          <p:nvPr/>
        </p:nvSpPr>
        <p:spPr>
          <a:xfrm>
            <a:off x="1001709" y="2152182"/>
            <a:ext cx="295144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dirty="0">
                <a:solidFill>
                  <a:schemeClr val="dk1"/>
                </a:solidFill>
                <a:ea typeface="Calibri" panose="020F0502020204030204"/>
                <a:cs typeface="Calibri" panose="020F0502020204030204"/>
                <a:sym typeface="Calibri" panose="020F0502020204030204"/>
              </a:rPr>
              <a:t>1. Presentación del proyecto</a:t>
            </a:r>
            <a:endParaRPr sz="2000" dirty="0"/>
          </a:p>
        </p:txBody>
      </p:sp>
      <p:sp>
        <p:nvSpPr>
          <p:cNvPr id="9" name="Google Shape;74;p3"/>
          <p:cNvSpPr txBox="1"/>
          <p:nvPr/>
        </p:nvSpPr>
        <p:spPr>
          <a:xfrm>
            <a:off x="1667158" y="3286211"/>
            <a:ext cx="2094548"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dirty="0">
                <a:solidFill>
                  <a:schemeClr val="dk1"/>
                </a:solidFill>
                <a:ea typeface="Calibri" panose="020F0502020204030204"/>
                <a:cs typeface="Calibri" panose="020F0502020204030204"/>
                <a:sym typeface="Calibri" panose="020F0502020204030204"/>
              </a:rPr>
              <a:t>1. 2. Objetivos</a:t>
            </a:r>
            <a:endParaRPr dirty="0">
              <a:solidFill>
                <a:schemeClr val="dk1"/>
              </a:solidFill>
              <a:ea typeface="Calibri" panose="020F0502020204030204"/>
              <a:cs typeface="Calibri" panose="020F0502020204030204"/>
              <a:sym typeface="Calibri" panose="020F0502020204030204"/>
            </a:endParaRPr>
          </a:p>
        </p:txBody>
      </p:sp>
      <p:sp>
        <p:nvSpPr>
          <p:cNvPr id="11" name="Google Shape;75;p3"/>
          <p:cNvSpPr txBox="1"/>
          <p:nvPr/>
        </p:nvSpPr>
        <p:spPr>
          <a:xfrm>
            <a:off x="1957627" y="3570318"/>
            <a:ext cx="457200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dirty="0">
                <a:solidFill>
                  <a:schemeClr val="dk1"/>
                </a:solidFill>
                <a:ea typeface="Calibri" panose="020F0502020204030204"/>
                <a:cs typeface="Calibri" panose="020F0502020204030204"/>
                <a:sym typeface="Calibri" panose="020F0502020204030204"/>
              </a:rPr>
              <a:t>1.2.1. General</a:t>
            </a:r>
            <a:endParaRPr lang="es-MX" dirty="0">
              <a:solidFill>
                <a:schemeClr val="dk1"/>
              </a:solidFill>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s-MX" dirty="0">
                <a:solidFill>
                  <a:schemeClr val="dk1"/>
                </a:solidFill>
                <a:cs typeface="Calibri" panose="020F0502020204030204"/>
                <a:sym typeface="Calibri" panose="020F0502020204030204"/>
              </a:rPr>
              <a:t>1.2.2. Específicos</a:t>
            </a:r>
            <a:endParaRPr lang="es-MX" dirty="0">
              <a:solidFill>
                <a:schemeClr val="dk1"/>
              </a:solidFill>
              <a:cs typeface="Calibri" panose="020F0502020204030204"/>
              <a:sym typeface="Calibri" panose="020F0502020204030204"/>
            </a:endParaRPr>
          </a:p>
        </p:txBody>
      </p:sp>
      <p:sp>
        <p:nvSpPr>
          <p:cNvPr id="12" name="Google Shape;76;p3"/>
          <p:cNvSpPr txBox="1"/>
          <p:nvPr/>
        </p:nvSpPr>
        <p:spPr>
          <a:xfrm>
            <a:off x="1667158" y="2400751"/>
            <a:ext cx="4572000"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dirty="0">
                <a:solidFill>
                  <a:schemeClr val="dk1"/>
                </a:solidFill>
                <a:ea typeface="Calibri" panose="020F0502020204030204"/>
                <a:cs typeface="Calibri" panose="020F0502020204030204"/>
                <a:sym typeface="Calibri" panose="020F0502020204030204"/>
              </a:rPr>
              <a:t>1.1 De que trata</a:t>
            </a:r>
            <a:endParaRPr lang="es-MX" dirty="0">
              <a:solidFill>
                <a:schemeClr val="dk1"/>
              </a:solidFill>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s-MX" dirty="0">
                <a:solidFill>
                  <a:schemeClr val="dk1"/>
                </a:solidFill>
                <a:ea typeface="Calibri" panose="020F0502020204030204"/>
                <a:cs typeface="Calibri" panose="020F0502020204030204"/>
                <a:sym typeface="Calibri" panose="020F0502020204030204"/>
              </a:rPr>
              <a:t>1.1.1 ¿ Cuál es el problema? </a:t>
            </a:r>
            <a:endParaRPr sz="2000" dirty="0"/>
          </a:p>
          <a:p>
            <a:pPr marL="0" marR="0" lvl="0" indent="0" algn="l" rtl="0">
              <a:spcBef>
                <a:spcPts val="0"/>
              </a:spcBef>
              <a:spcAft>
                <a:spcPts val="0"/>
              </a:spcAft>
              <a:buNone/>
            </a:pPr>
            <a:r>
              <a:rPr lang="es-MX" dirty="0">
                <a:solidFill>
                  <a:schemeClr val="dk1"/>
                </a:solidFill>
                <a:ea typeface="Calibri" panose="020F0502020204030204"/>
                <a:cs typeface="Calibri" panose="020F0502020204030204"/>
                <a:sym typeface="Calibri" panose="020F0502020204030204"/>
              </a:rPr>
              <a:t>      1.1.2 ¿Cuál es la solución?       </a:t>
            </a:r>
            <a:endParaRPr sz="2000" dirty="0"/>
          </a:p>
        </p:txBody>
      </p:sp>
      <p:sp>
        <p:nvSpPr>
          <p:cNvPr id="13" name="Google Shape;77;p3"/>
          <p:cNvSpPr txBox="1"/>
          <p:nvPr/>
        </p:nvSpPr>
        <p:spPr>
          <a:xfrm>
            <a:off x="1001709" y="4151882"/>
            <a:ext cx="1601532"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dirty="0">
                <a:solidFill>
                  <a:schemeClr val="dk1"/>
                </a:solidFill>
                <a:ea typeface="Calibri" panose="020F0502020204030204"/>
                <a:cs typeface="Calibri" panose="020F0502020204030204"/>
                <a:sym typeface="Calibri" panose="020F0502020204030204"/>
              </a:rPr>
              <a:t>2. Entregables </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82;p4"/>
          <p:cNvSpPr txBox="1"/>
          <p:nvPr/>
        </p:nvSpPr>
        <p:spPr>
          <a:xfrm>
            <a:off x="2476843" y="2514171"/>
            <a:ext cx="6674480" cy="17542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5400" b="1" dirty="0" err="1">
                <a:solidFill>
                  <a:srgbClr val="00B050"/>
                </a:solidFill>
                <a:latin typeface="Calibri" panose="020F0502020204030204"/>
                <a:ea typeface="Calibri" panose="020F0502020204030204"/>
                <a:cs typeface="Calibri" panose="020F0502020204030204"/>
                <a:sym typeface="Calibri" panose="020F0502020204030204"/>
              </a:rPr>
              <a:t>Presentacion</a:t>
            </a:r>
            <a:r>
              <a:rPr lang="es-MX" sz="5400" b="1" dirty="0">
                <a:solidFill>
                  <a:srgbClr val="00B050"/>
                </a:solidFill>
                <a:latin typeface="Calibri" panose="020F0502020204030204"/>
                <a:ea typeface="Calibri" panose="020F0502020204030204"/>
                <a:cs typeface="Calibri" panose="020F0502020204030204"/>
                <a:sym typeface="Calibri" panose="020F0502020204030204"/>
              </a:rPr>
              <a:t> del proyecto</a:t>
            </a:r>
            <a:endParaRPr sz="5400" b="1" dirty="0">
              <a:solidFill>
                <a:srgbClr val="00B05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0;p5"/>
          <p:cNvSpPr txBox="1"/>
          <p:nvPr/>
        </p:nvSpPr>
        <p:spPr>
          <a:xfrm>
            <a:off x="691381" y="772627"/>
            <a:ext cx="5318426" cy="954067"/>
          </a:xfrm>
          <a:prstGeom prst="rect">
            <a:avLst/>
          </a:prstGeom>
          <a:noFill/>
          <a:ln>
            <a:noFill/>
          </a:ln>
        </p:spPr>
        <p:txBody>
          <a:bodyPr spcFirstLastPara="1" wrap="square" lIns="91425" tIns="45700" rIns="91425" bIns="45700" anchor="t" anchorCtr="0">
            <a:spAutoFit/>
          </a:bodyPr>
          <a:lstStyle>
            <a:defPPr>
              <a:defRPr lang="es-CO"/>
            </a:defPPr>
            <a:lvl1pPr marR="0" lvl="0" indent="0">
              <a:spcBef>
                <a:spcPts val="0"/>
              </a:spcBef>
              <a:spcAft>
                <a:spcPts val="0"/>
              </a:spcAft>
              <a:buNone/>
              <a:defRPr sz="2800" b="1">
                <a:solidFill>
                  <a:srgbClr val="00B050"/>
                </a:solidFill>
                <a:latin typeface="Calibri" panose="020F0502020204030204"/>
                <a:ea typeface="Calibri" panose="020F0502020204030204"/>
                <a:cs typeface="Calibri" panose="020F0502020204030204"/>
              </a:defRPr>
            </a:lvl1pPr>
          </a:lstStyle>
          <a:p>
            <a:r>
              <a:rPr lang="es-MX" dirty="0">
                <a:sym typeface="Calibri" panose="020F0502020204030204"/>
              </a:rPr>
              <a:t>1. Presentación del Proyecto </a:t>
            </a:r>
            <a:endParaRPr dirty="0"/>
          </a:p>
          <a:p>
            <a:endParaRPr dirty="0">
              <a:sym typeface="Calibri" panose="020F0502020204030204"/>
            </a:endParaRPr>
          </a:p>
        </p:txBody>
      </p:sp>
      <p:sp>
        <p:nvSpPr>
          <p:cNvPr id="7" name="Google Shape;93;p5"/>
          <p:cNvSpPr txBox="1"/>
          <p:nvPr/>
        </p:nvSpPr>
        <p:spPr>
          <a:xfrm>
            <a:off x="691381" y="1726694"/>
            <a:ext cx="11270463" cy="2463391"/>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s-MX" sz="2400" b="1"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1.1 ¿De que trata?</a:t>
            </a:r>
            <a:endParaRPr lang="es-MX" sz="2400" b="1"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endParaRPr>
          </a:p>
          <a:p>
            <a:pPr algn="just">
              <a:lnSpc>
                <a:spcPct val="107000"/>
              </a:lnSpc>
            </a:pPr>
            <a:r>
              <a:rPr lang="es-MX" sz="2000" dirty="0">
                <a:latin typeface="Arial" panose="020B0604020202020204" pitchFamily="34" charset="0"/>
                <a:ea typeface="Calibri" panose="020F0502020204030204"/>
                <a:cs typeface="Arial" panose="020B0604020202020204" pitchFamily="34" charset="0"/>
                <a:sym typeface="Calibri" panose="020F0502020204030204"/>
              </a:rPr>
              <a:t> </a:t>
            </a:r>
            <a:r>
              <a:rPr lang="es-MX" sz="2000" dirty="0" err="1">
                <a:latin typeface="Arial" panose="020B0604020202020204" pitchFamily="34" charset="0"/>
                <a:ea typeface="Calibri" panose="020F0502020204030204"/>
                <a:cs typeface="Arial" panose="020B0604020202020204" pitchFamily="34" charset="0"/>
                <a:sym typeface="Calibri" panose="020F0502020204030204"/>
              </a:rPr>
              <a:t>Communicating</a:t>
            </a:r>
            <a:r>
              <a:rPr lang="es-MX" sz="2000" dirty="0">
                <a:latin typeface="Arial" panose="020B0604020202020204" pitchFamily="34" charset="0"/>
                <a:ea typeface="Calibri" panose="020F0502020204030204"/>
                <a:cs typeface="Arial" panose="020B0604020202020204" pitchFamily="34" charset="0"/>
                <a:sym typeface="Calibri" panose="020F0502020204030204"/>
              </a:rPr>
              <a:t> </a:t>
            </a:r>
            <a:r>
              <a:rPr lang="es-MX" sz="2000" dirty="0" err="1">
                <a:latin typeface="Arial" panose="020B0604020202020204" pitchFamily="34" charset="0"/>
                <a:ea typeface="Calibri" panose="020F0502020204030204"/>
                <a:cs typeface="Arial" panose="020B0604020202020204" pitchFamily="34" charset="0"/>
                <a:sym typeface="Calibri" panose="020F0502020204030204"/>
              </a:rPr>
              <a:t>Design</a:t>
            </a:r>
            <a:r>
              <a:rPr lang="es-MX" sz="2000" dirty="0">
                <a:latin typeface="Arial" panose="020B0604020202020204" pitchFamily="34" charset="0"/>
                <a:ea typeface="Calibri" panose="020F0502020204030204"/>
                <a:cs typeface="Arial" panose="020B0604020202020204" pitchFamily="34" charset="0"/>
                <a:sym typeface="Calibri" panose="020F0502020204030204"/>
              </a:rPr>
              <a:t> Lion es una empresa especializada en fotografía y </a:t>
            </a:r>
            <a:r>
              <a:rPr lang="es-MX" sz="2000" dirty="0" err="1">
                <a:latin typeface="Arial" panose="020B0604020202020204" pitchFamily="34" charset="0"/>
                <a:ea typeface="Calibri" panose="020F0502020204030204"/>
                <a:cs typeface="Arial" panose="020B0604020202020204" pitchFamily="34" charset="0"/>
                <a:sym typeface="Calibri" panose="020F0502020204030204"/>
              </a:rPr>
              <a:t>videofilmación</a:t>
            </a:r>
            <a:r>
              <a:rPr lang="es-MX" sz="2000" dirty="0">
                <a:latin typeface="Arial" panose="020B0604020202020204" pitchFamily="34" charset="0"/>
                <a:ea typeface="Calibri" panose="020F0502020204030204"/>
                <a:cs typeface="Arial" panose="020B0604020202020204" pitchFamily="34" charset="0"/>
                <a:sym typeface="Calibri" panose="020F0502020204030204"/>
              </a:rPr>
              <a:t> profesional de eventos como bodas, grados y celebraciones. Su enfoque combina lo visual con lo emocional, utilizando tecnología avanzada y edición creativa para transformar momentos importantes en recuerdos únicos. Además, entrega sus productos en contenedores temáticos artesanales e interactivos, ofreciendo una experiencia personalizada que va más allá de una simple imagen o video.</a:t>
            </a:r>
            <a:endParaRPr lang="es-MX" sz="2000" dirty="0">
              <a:latin typeface="Arial" panose="020B0604020202020204" pitchFamily="34" charset="0"/>
              <a:ea typeface="Calibri" panose="020F0502020204030204"/>
              <a:cs typeface="Arial" panose="020B0604020202020204" pitchFamily="34" charset="0"/>
              <a:sym typeface="Calibri" panose="020F0502020204030204"/>
            </a:endParaRPr>
          </a:p>
        </p:txBody>
      </p:sp>
      <p:sp>
        <p:nvSpPr>
          <p:cNvPr id="10" name="Google Shape;92;p5"/>
          <p:cNvSpPr/>
          <p:nvPr/>
        </p:nvSpPr>
        <p:spPr>
          <a:xfrm flipV="1">
            <a:off x="1340632" y="1226802"/>
            <a:ext cx="1074156" cy="45719"/>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2D050"/>
              </a:solidFill>
              <a:latin typeface="Calibri" panose="020F0502020204030204"/>
              <a:ea typeface="Calibri" panose="020F0502020204030204"/>
              <a:cs typeface="Calibri" panose="020F0502020204030204"/>
              <a:sym typeface="Calibri" panose="020F0502020204030204"/>
            </a:endParaRPr>
          </a:p>
        </p:txBody>
      </p:sp>
      <p:pic>
        <p:nvPicPr>
          <p:cNvPr id="3" name="Imagen 2"/>
          <p:cNvPicPr>
            <a:picLocks noChangeAspect="1"/>
          </p:cNvPicPr>
          <p:nvPr/>
        </p:nvPicPr>
        <p:blipFill>
          <a:blip r:embed="rId1"/>
          <a:stretch>
            <a:fillRect/>
          </a:stretch>
        </p:blipFill>
        <p:spPr>
          <a:xfrm>
            <a:off x="4747826" y="4225021"/>
            <a:ext cx="2156827" cy="2097515"/>
          </a:xfrm>
          <a:prstGeom prst="ellipse">
            <a:avLst/>
          </a:prstGeom>
          <a:ln w="1905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0;p5"/>
          <p:cNvSpPr txBox="1"/>
          <p:nvPr/>
        </p:nvSpPr>
        <p:spPr>
          <a:xfrm>
            <a:off x="691381" y="772627"/>
            <a:ext cx="5318426" cy="954067"/>
          </a:xfrm>
          <a:prstGeom prst="rect">
            <a:avLst/>
          </a:prstGeom>
          <a:noFill/>
          <a:ln>
            <a:noFill/>
          </a:ln>
        </p:spPr>
        <p:txBody>
          <a:bodyPr spcFirstLastPara="1" wrap="square" lIns="91425" tIns="45700" rIns="91425" bIns="45700" anchor="t" anchorCtr="0">
            <a:spAutoFit/>
          </a:bodyPr>
          <a:lstStyle>
            <a:defPPr>
              <a:defRPr lang="es-CO"/>
            </a:defPPr>
            <a:lvl1pPr marR="0" lvl="0" indent="0">
              <a:spcBef>
                <a:spcPts val="0"/>
              </a:spcBef>
              <a:spcAft>
                <a:spcPts val="0"/>
              </a:spcAft>
              <a:buNone/>
              <a:defRPr sz="2800" b="1">
                <a:solidFill>
                  <a:srgbClr val="00B050"/>
                </a:solidFill>
                <a:latin typeface="Calibri" panose="020F0502020204030204"/>
                <a:ea typeface="Calibri" panose="020F0502020204030204"/>
                <a:cs typeface="Calibri" panose="020F0502020204030204"/>
              </a:defRPr>
            </a:lvl1pPr>
          </a:lstStyle>
          <a:p>
            <a:r>
              <a:rPr lang="es-MX" dirty="0">
                <a:sym typeface="Calibri" panose="020F0502020204030204"/>
              </a:rPr>
              <a:t>1. Presentación del Proyecto </a:t>
            </a:r>
            <a:endParaRPr dirty="0"/>
          </a:p>
          <a:p>
            <a:endParaRPr dirty="0">
              <a:sym typeface="Calibri" panose="020F0502020204030204"/>
            </a:endParaRPr>
          </a:p>
        </p:txBody>
      </p:sp>
      <p:sp>
        <p:nvSpPr>
          <p:cNvPr id="5" name="Google Shape;94;p5"/>
          <p:cNvSpPr txBox="1"/>
          <p:nvPr/>
        </p:nvSpPr>
        <p:spPr>
          <a:xfrm>
            <a:off x="6460139" y="1563430"/>
            <a:ext cx="4913713" cy="360832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s-MX" sz="2400" b="1"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1.1.2 ¿Cuál es la solución?</a:t>
            </a:r>
            <a:endParaRPr lang="es-MX" sz="2400" b="1"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endParaRPr>
          </a:p>
          <a:p>
            <a:pPr marL="0" marR="0" lvl="0" indent="0" algn="l" rtl="0">
              <a:lnSpc>
                <a:spcPct val="107000"/>
              </a:lnSpc>
              <a:spcBef>
                <a:spcPts val="0"/>
              </a:spcBef>
              <a:spcAft>
                <a:spcPts val="0"/>
              </a:spcAft>
              <a:buNone/>
            </a:pPr>
            <a:endParaRPr lang="es-MX" sz="2400" b="1" dirty="0">
              <a:solidFill>
                <a:schemeClr val="dk1"/>
              </a:solidFill>
              <a:latin typeface="Arial" panose="020B0604020202020204" pitchFamily="34" charset="0"/>
              <a:ea typeface="Calibri" panose="020F0502020204030204" pitchFamily="34" charset="0"/>
              <a:cs typeface="Arial" panose="020B0604020202020204" pitchFamily="34" charset="0"/>
              <a:sym typeface="Calibri" panose="020F0502020204030204"/>
            </a:endParaRPr>
          </a:p>
          <a:p>
            <a:r>
              <a:rPr lang="es-ES" sz="2000" dirty="0">
                <a:latin typeface="Arial" panose="020B0604020202020204" pitchFamily="34" charset="0"/>
                <a:cs typeface="Arial" panose="020B0604020202020204" pitchFamily="34" charset="0"/>
              </a:rPr>
              <a:t>Se le da una solución a la ausencia de una página web en la empresa, permitiéndoles establecer  una mejor vía de comunicación con sus clientes, ofrecer sus productos y servicios en línea, y facilitar su expansión, así como el seguimiento y la accesibilidad para los usuarios.</a:t>
            </a:r>
            <a:endParaRPr lang="es-MX" sz="2000" dirty="0">
              <a:latin typeface="Arial" panose="020B0604020202020204" pitchFamily="34" charset="0"/>
              <a:cs typeface="Arial" panose="020B0604020202020204" pitchFamily="34" charset="0"/>
            </a:endParaRPr>
          </a:p>
          <a:p>
            <a:pPr algn="just">
              <a:lnSpc>
                <a:spcPct val="107000"/>
              </a:lnSpc>
            </a:pPr>
            <a:endParaRPr sz="1600" dirty="0">
              <a:latin typeface="Arial" panose="020B0604020202020204" pitchFamily="34" charset="0"/>
              <a:cs typeface="Arial" panose="020B0604020202020204" pitchFamily="34" charset="0"/>
            </a:endParaRPr>
          </a:p>
        </p:txBody>
      </p:sp>
      <p:sp>
        <p:nvSpPr>
          <p:cNvPr id="7" name="Google Shape;93;p5"/>
          <p:cNvSpPr txBox="1"/>
          <p:nvPr/>
        </p:nvSpPr>
        <p:spPr>
          <a:xfrm>
            <a:off x="1141714" y="1563430"/>
            <a:ext cx="4868093" cy="3517205"/>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s-MX" sz="2400" b="1"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1.1.1 ¿Cuál es el problema?</a:t>
            </a:r>
            <a:endParaRPr lang="es-MX" sz="2400" b="1"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endParaRPr>
          </a:p>
          <a:p>
            <a:pPr marL="0" marR="0" lvl="0" indent="0" algn="l" rtl="0">
              <a:lnSpc>
                <a:spcPct val="107000"/>
              </a:lnSpc>
              <a:spcBef>
                <a:spcPts val="0"/>
              </a:spcBef>
              <a:spcAft>
                <a:spcPts val="0"/>
              </a:spcAft>
              <a:buNone/>
            </a:pPr>
            <a:endParaRPr lang="es-MX" sz="2400" b="1"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endParaRPr>
          </a:p>
          <a:p>
            <a:pPr algn="just">
              <a:lnSpc>
                <a:spcPct val="107000"/>
              </a:lnSpc>
            </a:pPr>
            <a:r>
              <a:rPr lang="es-MX" sz="2000" dirty="0">
                <a:latin typeface="Arial" panose="020B0604020202020204" pitchFamily="34" charset="0"/>
                <a:ea typeface="Calibri" panose="020F0502020204030204"/>
                <a:cs typeface="Arial" panose="020B0604020202020204" pitchFamily="34" charset="0"/>
                <a:sym typeface="Calibri" panose="020F0502020204030204"/>
              </a:rPr>
              <a:t> </a:t>
            </a:r>
            <a:r>
              <a:rPr lang="es-ES" sz="2000" dirty="0">
                <a:latin typeface="Arial" panose="020B0604020202020204" pitchFamily="34" charset="0"/>
                <a:cs typeface="Arial" panose="020B0604020202020204" pitchFamily="34" charset="0"/>
              </a:rPr>
              <a:t>La falta de una base digital que respalde sus servicios web ni con una vía de comunicación efectiva para sus clientes. Actualmente, estos procesos se manejan de forma manual, lo que puede ocasionar desorganización, pérdida de información y retrasos en la atención. </a:t>
            </a:r>
            <a:endParaRPr lang="es-MX" sz="2000" dirty="0">
              <a:latin typeface="Arial" panose="020B0604020202020204" pitchFamily="34" charset="0"/>
              <a:cs typeface="Arial" panose="020B0604020202020204" pitchFamily="34" charset="0"/>
            </a:endParaRPr>
          </a:p>
          <a:p>
            <a:pPr algn="just">
              <a:lnSpc>
                <a:spcPct val="107000"/>
              </a:lnSpc>
            </a:pPr>
            <a:endParaRPr lang="es-MX" sz="2000" dirty="0">
              <a:latin typeface="Arial" panose="020B0604020202020204" pitchFamily="34" charset="0"/>
              <a:ea typeface="Calibri" panose="020F0502020204030204"/>
              <a:cs typeface="Arial" panose="020B0604020202020204" pitchFamily="34" charset="0"/>
              <a:sym typeface="Calibri" panose="020F0502020204030204"/>
            </a:endParaRPr>
          </a:p>
        </p:txBody>
      </p:sp>
      <p:sp>
        <p:nvSpPr>
          <p:cNvPr id="10" name="Google Shape;92;p5"/>
          <p:cNvSpPr/>
          <p:nvPr/>
        </p:nvSpPr>
        <p:spPr>
          <a:xfrm flipV="1">
            <a:off x="1340632" y="1226802"/>
            <a:ext cx="1074156" cy="45719"/>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2D05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0;p5"/>
          <p:cNvSpPr txBox="1"/>
          <p:nvPr/>
        </p:nvSpPr>
        <p:spPr>
          <a:xfrm>
            <a:off x="691381" y="795487"/>
            <a:ext cx="5318426" cy="954067"/>
          </a:xfrm>
          <a:prstGeom prst="rect">
            <a:avLst/>
          </a:prstGeom>
          <a:noFill/>
          <a:ln>
            <a:noFill/>
          </a:ln>
        </p:spPr>
        <p:txBody>
          <a:bodyPr spcFirstLastPara="1" wrap="square" lIns="91425" tIns="45700" rIns="91425" bIns="45700" anchor="t" anchorCtr="0">
            <a:spAutoFit/>
          </a:bodyPr>
          <a:lstStyle>
            <a:defPPr>
              <a:defRPr lang="es-CO"/>
            </a:defPPr>
            <a:lvl1pPr marR="0" lvl="0" indent="0">
              <a:spcBef>
                <a:spcPts val="0"/>
              </a:spcBef>
              <a:spcAft>
                <a:spcPts val="0"/>
              </a:spcAft>
              <a:buNone/>
              <a:defRPr sz="2800" b="1">
                <a:solidFill>
                  <a:srgbClr val="00B050"/>
                </a:solidFill>
                <a:latin typeface="Calibri" panose="020F0502020204030204"/>
                <a:ea typeface="Calibri" panose="020F0502020204030204"/>
                <a:cs typeface="Calibri" panose="020F0502020204030204"/>
              </a:defRPr>
            </a:lvl1pPr>
          </a:lstStyle>
          <a:p>
            <a:r>
              <a:rPr lang="es-MX" dirty="0">
                <a:sym typeface="Calibri" panose="020F0502020204030204"/>
              </a:rPr>
              <a:t>1.2 Objetivos </a:t>
            </a:r>
            <a:endParaRPr dirty="0"/>
          </a:p>
          <a:p>
            <a:endParaRPr dirty="0">
              <a:sym typeface="Calibri" panose="020F0502020204030204"/>
            </a:endParaRPr>
          </a:p>
        </p:txBody>
      </p:sp>
      <p:sp>
        <p:nvSpPr>
          <p:cNvPr id="7" name="Google Shape;93;p5"/>
          <p:cNvSpPr txBox="1"/>
          <p:nvPr/>
        </p:nvSpPr>
        <p:spPr>
          <a:xfrm>
            <a:off x="1430683" y="1621796"/>
            <a:ext cx="9639394" cy="2258398"/>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s-MX" sz="2400" b="1"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1.2.1 General </a:t>
            </a:r>
            <a:endParaRPr lang="es-MX" sz="2400" b="1"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endParaRPr>
          </a:p>
          <a:p>
            <a:pPr marL="0" marR="0" lvl="0" indent="0" algn="l" rtl="0">
              <a:lnSpc>
                <a:spcPct val="107000"/>
              </a:lnSpc>
              <a:spcBef>
                <a:spcPts val="0"/>
              </a:spcBef>
              <a:spcAft>
                <a:spcPts val="0"/>
              </a:spcAft>
              <a:buNone/>
            </a:pPr>
            <a:endParaRPr lang="es-MX" sz="2400" b="1"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endParaRPr>
          </a:p>
          <a:p>
            <a:r>
              <a:rPr lang="es-ES" sz="2000" dirty="0">
                <a:latin typeface="Arial" panose="020B0604020202020204" pitchFamily="34" charset="0"/>
                <a:cs typeface="Arial" panose="020B0604020202020204" pitchFamily="34" charset="0"/>
              </a:rPr>
              <a:t>Ofrecer el portafolio de servicios en línea a los clientes y permitir una mejor vía de comunicación entre la empresa y los clientes para realizar cotizaciones y compras.</a:t>
            </a:r>
            <a:endParaRPr lang="es-CO" sz="2000" b="1" dirty="0">
              <a:latin typeface="Arial" panose="020B0604020202020204" pitchFamily="34" charset="0"/>
              <a:cs typeface="Arial" panose="020B0604020202020204" pitchFamily="34" charset="0"/>
            </a:endParaRPr>
          </a:p>
          <a:p>
            <a:r>
              <a:rPr lang="es-CO" sz="2800" dirty="0">
                <a:latin typeface="Arial" panose="020B0604020202020204" pitchFamily="34" charset="0"/>
                <a:cs typeface="Arial" panose="020B0604020202020204" pitchFamily="34" charset="0"/>
              </a:rPr>
              <a:t> </a:t>
            </a:r>
            <a:endParaRPr lang="es-CO" sz="2800" dirty="0">
              <a:latin typeface="Arial" panose="020B0604020202020204" pitchFamily="34" charset="0"/>
              <a:cs typeface="Arial" panose="020B0604020202020204" pitchFamily="34" charset="0"/>
            </a:endParaRPr>
          </a:p>
          <a:p>
            <a:pPr algn="just">
              <a:lnSpc>
                <a:spcPct val="107000"/>
              </a:lnSpc>
            </a:pPr>
            <a:endParaRPr lang="es-MX" sz="2000" dirty="0">
              <a:latin typeface="Arial" panose="020B0604020202020204" pitchFamily="34" charset="0"/>
              <a:ea typeface="Calibri" panose="020F0502020204030204"/>
              <a:cs typeface="Arial" panose="020B0604020202020204" pitchFamily="34" charset="0"/>
              <a:sym typeface="Calibri" panose="020F0502020204030204"/>
            </a:endParaRPr>
          </a:p>
        </p:txBody>
      </p:sp>
      <p:sp>
        <p:nvSpPr>
          <p:cNvPr id="10" name="Google Shape;92;p5"/>
          <p:cNvSpPr/>
          <p:nvPr/>
        </p:nvSpPr>
        <p:spPr>
          <a:xfrm flipV="1">
            <a:off x="1340632" y="1226802"/>
            <a:ext cx="1074156" cy="45719"/>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2D050"/>
              </a:solidFill>
              <a:latin typeface="Calibri" panose="020F0502020204030204"/>
              <a:ea typeface="Calibri" panose="020F0502020204030204"/>
              <a:cs typeface="Calibri" panose="020F0502020204030204"/>
              <a:sym typeface="Calibri" panose="020F0502020204030204"/>
            </a:endParaRPr>
          </a:p>
        </p:txBody>
      </p:sp>
      <p:pic>
        <p:nvPicPr>
          <p:cNvPr id="3" name="Imagen 2"/>
          <p:cNvPicPr>
            <a:picLocks noChangeAspect="1"/>
          </p:cNvPicPr>
          <p:nvPr/>
        </p:nvPicPr>
        <p:blipFill>
          <a:blip r:embed="rId1"/>
          <a:stretch>
            <a:fillRect/>
          </a:stretch>
        </p:blipFill>
        <p:spPr>
          <a:xfrm>
            <a:off x="4808984" y="3501957"/>
            <a:ext cx="2882792" cy="2803515"/>
          </a:xfrm>
          <a:prstGeom prst="ellipse">
            <a:avLst/>
          </a:prstGeom>
          <a:ln w="28575"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0;p5"/>
          <p:cNvSpPr txBox="1"/>
          <p:nvPr/>
        </p:nvSpPr>
        <p:spPr>
          <a:xfrm>
            <a:off x="691381" y="795487"/>
            <a:ext cx="5318426" cy="954067"/>
          </a:xfrm>
          <a:prstGeom prst="rect">
            <a:avLst/>
          </a:prstGeom>
          <a:noFill/>
          <a:ln>
            <a:noFill/>
          </a:ln>
        </p:spPr>
        <p:txBody>
          <a:bodyPr spcFirstLastPara="1" wrap="square" lIns="91425" tIns="45700" rIns="91425" bIns="45700" anchor="t" anchorCtr="0">
            <a:spAutoFit/>
          </a:bodyPr>
          <a:lstStyle>
            <a:defPPr>
              <a:defRPr lang="es-CO"/>
            </a:defPPr>
            <a:lvl1pPr marR="0" lvl="0" indent="0">
              <a:spcBef>
                <a:spcPts val="0"/>
              </a:spcBef>
              <a:spcAft>
                <a:spcPts val="0"/>
              </a:spcAft>
              <a:buNone/>
              <a:defRPr sz="2800" b="1">
                <a:solidFill>
                  <a:srgbClr val="00B050"/>
                </a:solidFill>
                <a:latin typeface="Calibri" panose="020F0502020204030204"/>
                <a:ea typeface="Calibri" panose="020F0502020204030204"/>
                <a:cs typeface="Calibri" panose="020F0502020204030204"/>
              </a:defRPr>
            </a:lvl1pPr>
          </a:lstStyle>
          <a:p>
            <a:r>
              <a:rPr lang="es-MX" dirty="0">
                <a:sym typeface="Calibri" panose="020F0502020204030204"/>
              </a:rPr>
              <a:t>1.2 Objetivos </a:t>
            </a:r>
            <a:endParaRPr dirty="0"/>
          </a:p>
          <a:p>
            <a:endParaRPr dirty="0">
              <a:sym typeface="Calibri" panose="020F0502020204030204"/>
            </a:endParaRPr>
          </a:p>
        </p:txBody>
      </p:sp>
      <p:sp>
        <p:nvSpPr>
          <p:cNvPr id="7" name="Google Shape;93;p5"/>
          <p:cNvSpPr txBox="1"/>
          <p:nvPr/>
        </p:nvSpPr>
        <p:spPr>
          <a:xfrm>
            <a:off x="691381" y="1398059"/>
            <a:ext cx="11166636" cy="3559652"/>
          </a:xfrm>
          <a:prstGeom prst="rect">
            <a:avLst/>
          </a:prstGeom>
          <a:noFill/>
          <a:ln>
            <a:noFill/>
          </a:ln>
        </p:spPr>
        <p:txBody>
          <a:bodyPr spcFirstLastPara="1" wrap="square" lIns="91425" tIns="45700" rIns="91425" bIns="45700" anchor="t" anchorCtr="0">
            <a:spAutoFit/>
          </a:bodyPr>
          <a:lstStyle/>
          <a:p>
            <a:pPr lvl="0">
              <a:lnSpc>
                <a:spcPct val="107000"/>
              </a:lnSpc>
            </a:pPr>
            <a:r>
              <a:rPr lang="es-MX" sz="2800" b="1"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1.2.2 Específicos </a:t>
            </a:r>
            <a:endParaRPr lang="es-MX" sz="2800" b="1"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endParaRPr>
          </a:p>
          <a:p>
            <a:pPr lvl="0">
              <a:lnSpc>
                <a:spcPct val="107000"/>
              </a:lnSpc>
            </a:pPr>
            <a:endParaRPr lang="es-MX" sz="2800" b="1" dirty="0">
              <a:solidFill>
                <a:schemeClr val="dk1"/>
              </a:solidFill>
              <a:latin typeface="Arial" panose="020B0604020202020204" pitchFamily="34" charset="0"/>
              <a:ea typeface="Calibri" panose="020F0502020204030204" pitchFamily="34" charset="0"/>
              <a:cs typeface="Arial" panose="020B0604020202020204" pitchFamily="34" charset="0"/>
              <a:sym typeface="Calibri" panose="020F0502020204030204"/>
            </a:endParaRPr>
          </a:p>
          <a:p>
            <a:pPr marL="285750" lvl="0" indent="-285750">
              <a:buFont typeface="Arial" panose="020B0604020202020204" pitchFamily="34" charset="0"/>
              <a:buChar char="•"/>
            </a:pPr>
            <a:r>
              <a:rPr lang="es-MX" sz="2400" dirty="0">
                <a:latin typeface="Arial" panose="020B0604020202020204" pitchFamily="34" charset="0"/>
                <a:cs typeface="Arial" panose="020B0604020202020204" pitchFamily="34" charset="0"/>
              </a:rPr>
              <a:t>Presentar el portafolio de servicios y productos a los clientes.</a:t>
            </a:r>
            <a:endParaRPr lang="es-MX" sz="2400" dirty="0">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s-MX" sz="2400" dirty="0">
                <a:latin typeface="Arial" panose="020B0604020202020204" pitchFamily="34" charset="0"/>
                <a:cs typeface="Arial" panose="020B0604020202020204" pitchFamily="34" charset="0"/>
              </a:rPr>
              <a:t>Realizar cotizaciones y compras en línea.</a:t>
            </a:r>
            <a:endParaRPr lang="es-MX" sz="2400" dirty="0">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s-MX" sz="2400" dirty="0">
                <a:latin typeface="Arial" panose="020B0604020202020204" pitchFamily="34" charset="0"/>
                <a:cs typeface="Arial" panose="020B0604020202020204" pitchFamily="34" charset="0"/>
              </a:rPr>
              <a:t>Implementar una vía de comunicación entre la empresa y sus clientes, como recordatorios, confirmaciones o notificaciones.</a:t>
            </a:r>
            <a:endParaRPr lang="es-MX"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MX" sz="2400" dirty="0">
                <a:latin typeface="Arial" panose="020B0604020202020204" pitchFamily="34" charset="0"/>
                <a:cs typeface="Arial" panose="020B0604020202020204" pitchFamily="34" charset="0"/>
              </a:rPr>
              <a:t>Generar reportes y estadísticas que apoyen la toma de decisiones gerenciales</a:t>
            </a:r>
            <a:br>
              <a:rPr lang="es-CO" sz="2400" dirty="0">
                <a:latin typeface="Arial" panose="020B0604020202020204" pitchFamily="34" charset="0"/>
                <a:cs typeface="Arial" panose="020B0604020202020204" pitchFamily="34" charset="0"/>
              </a:rPr>
            </a:br>
            <a:r>
              <a:rPr lang="es-CO" sz="2400" dirty="0">
                <a:latin typeface="Arial" panose="020B0604020202020204" pitchFamily="34" charset="0"/>
                <a:cs typeface="Arial" panose="020B0604020202020204" pitchFamily="34" charset="0"/>
              </a:rPr>
              <a:t> </a:t>
            </a:r>
            <a:endParaRPr lang="es-CO" sz="2400" dirty="0">
              <a:latin typeface="Arial" panose="020B0604020202020204" pitchFamily="34" charset="0"/>
              <a:cs typeface="Arial" panose="020B0604020202020204" pitchFamily="34" charset="0"/>
            </a:endParaRPr>
          </a:p>
          <a:p>
            <a:pPr algn="just">
              <a:lnSpc>
                <a:spcPct val="107000"/>
              </a:lnSpc>
            </a:pPr>
            <a:endParaRPr lang="es-MX" sz="2000" dirty="0">
              <a:latin typeface="Arial" panose="020B0604020202020204" pitchFamily="34" charset="0"/>
              <a:ea typeface="Calibri" panose="020F0502020204030204"/>
              <a:cs typeface="Arial" panose="020B0604020202020204" pitchFamily="34" charset="0"/>
              <a:sym typeface="Calibri" panose="020F0502020204030204"/>
            </a:endParaRPr>
          </a:p>
        </p:txBody>
      </p:sp>
      <p:sp>
        <p:nvSpPr>
          <p:cNvPr id="10" name="Google Shape;92;p5"/>
          <p:cNvSpPr/>
          <p:nvPr/>
        </p:nvSpPr>
        <p:spPr>
          <a:xfrm flipV="1">
            <a:off x="1340632" y="1226802"/>
            <a:ext cx="1074156" cy="45719"/>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2D05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0;p5"/>
          <p:cNvSpPr txBox="1"/>
          <p:nvPr/>
        </p:nvSpPr>
        <p:spPr>
          <a:xfrm>
            <a:off x="691381" y="772627"/>
            <a:ext cx="5318426" cy="2308284"/>
          </a:xfrm>
          <a:prstGeom prst="rect">
            <a:avLst/>
          </a:prstGeom>
          <a:noFill/>
          <a:ln>
            <a:noFill/>
          </a:ln>
        </p:spPr>
        <p:txBody>
          <a:bodyPr spcFirstLastPara="1" wrap="square" lIns="91425" tIns="45700" rIns="91425" bIns="45700" anchor="t" anchorCtr="0">
            <a:spAutoFit/>
          </a:bodyPr>
          <a:lstStyle>
            <a:defPPr>
              <a:defRPr lang="es-CO"/>
            </a:defPPr>
            <a:lvl1pPr marR="0" lvl="0" indent="0">
              <a:spcBef>
                <a:spcPts val="0"/>
              </a:spcBef>
              <a:spcAft>
                <a:spcPts val="0"/>
              </a:spcAft>
              <a:buNone/>
              <a:defRPr sz="2800" b="1">
                <a:solidFill>
                  <a:srgbClr val="00B050"/>
                </a:solidFill>
                <a:latin typeface="Calibri" panose="020F0502020204030204"/>
                <a:ea typeface="Calibri" panose="020F0502020204030204"/>
                <a:cs typeface="Calibri" panose="020F0502020204030204"/>
              </a:defRPr>
            </a:lvl1pPr>
          </a:lstStyle>
          <a:p>
            <a:pPr lvl="0"/>
            <a:r>
              <a:rPr lang="es-MX" sz="4400" dirty="0">
                <a:sym typeface="Calibri" panose="020F0502020204030204"/>
              </a:rPr>
              <a:t>2. Entregables</a:t>
            </a:r>
            <a:endParaRPr lang="es-MX" sz="4400" dirty="0">
              <a:sym typeface="Calibri" panose="020F0502020204030204"/>
            </a:endParaRPr>
          </a:p>
          <a:p>
            <a:pPr lvl="0"/>
            <a:r>
              <a:rPr lang="es-MX" sz="4400" dirty="0">
                <a:sym typeface="Calibri" panose="020F0502020204030204"/>
              </a:rPr>
              <a:t> </a:t>
            </a:r>
            <a:endParaRPr lang="es-MX" sz="4400" dirty="0">
              <a:sym typeface="Calibri" panose="020F0502020204030204"/>
            </a:endParaRPr>
          </a:p>
          <a:p>
            <a:r>
              <a:rPr lang="es-MX" dirty="0">
                <a:sym typeface="Calibri" panose="020F0502020204030204"/>
              </a:rPr>
              <a:t>  </a:t>
            </a:r>
            <a:endParaRPr dirty="0"/>
          </a:p>
          <a:p>
            <a:endParaRPr dirty="0">
              <a:sym typeface="Calibri" panose="020F0502020204030204"/>
            </a:endParaRPr>
          </a:p>
        </p:txBody>
      </p:sp>
      <p:sp>
        <p:nvSpPr>
          <p:cNvPr id="7" name="Google Shape;93;p5"/>
          <p:cNvSpPr txBox="1"/>
          <p:nvPr/>
        </p:nvSpPr>
        <p:spPr>
          <a:xfrm>
            <a:off x="1340632" y="1600706"/>
            <a:ext cx="4608858" cy="652126"/>
          </a:xfrm>
          <a:prstGeom prst="rect">
            <a:avLst/>
          </a:prstGeom>
          <a:noFill/>
          <a:ln>
            <a:noFill/>
          </a:ln>
        </p:spPr>
        <p:txBody>
          <a:bodyPr spcFirstLastPara="1" wrap="square" lIns="91425" tIns="45700" rIns="91425" bIns="45700" anchor="t" anchorCtr="0">
            <a:spAutoFit/>
          </a:bodyPr>
          <a:lstStyle/>
          <a:p>
            <a:pPr>
              <a:lnSpc>
                <a:spcPct val="107000"/>
              </a:lnSpc>
            </a:pPr>
            <a:endParaRPr lang="es-MX" b="1" dirty="0">
              <a:solidFill>
                <a:schemeClr val="dk1"/>
              </a:solidFill>
              <a:latin typeface="Calibri" panose="020F0502020204030204"/>
              <a:cs typeface="Calibri" panose="020F0502020204030204"/>
              <a:sym typeface="Calibri" panose="020F0502020204030204"/>
            </a:endParaRPr>
          </a:p>
          <a:p>
            <a:pPr>
              <a:lnSpc>
                <a:spcPct val="107000"/>
              </a:lnSpc>
            </a:pPr>
            <a:endParaRPr sz="1600" dirty="0"/>
          </a:p>
        </p:txBody>
      </p:sp>
      <p:sp>
        <p:nvSpPr>
          <p:cNvPr id="2" name="CuadroTexto 1"/>
          <p:cNvSpPr txBox="1"/>
          <p:nvPr/>
        </p:nvSpPr>
        <p:spPr>
          <a:xfrm>
            <a:off x="1455413" y="1707983"/>
            <a:ext cx="4931606" cy="3416320"/>
          </a:xfrm>
          <a:prstGeom prst="rect">
            <a:avLst/>
          </a:prstGeom>
          <a:noFill/>
        </p:spPr>
        <p:txBody>
          <a:bodyPr wrap="none" rtlCol="0">
            <a:spAutoFit/>
          </a:bodyPr>
          <a:lstStyle/>
          <a:p>
            <a:r>
              <a:rPr lang="es-MX" dirty="0"/>
              <a:t>Entregable numero 1: </a:t>
            </a:r>
            <a:r>
              <a:rPr lang="es-MX" dirty="0" err="1">
                <a:hlinkClick r:id="rId1" action="ppaction://hlinkfile"/>
              </a:rPr>
              <a:t>Communicating</a:t>
            </a:r>
            <a:r>
              <a:rPr lang="es-MX" dirty="0">
                <a:hlinkClick r:id="rId1" action="ppaction://hlinkfile"/>
              </a:rPr>
              <a:t> </a:t>
            </a:r>
            <a:r>
              <a:rPr lang="es-MX" dirty="0" err="1">
                <a:hlinkClick r:id="rId1" action="ppaction://hlinkfile"/>
              </a:rPr>
              <a:t>Design</a:t>
            </a:r>
            <a:r>
              <a:rPr lang="es-MX" dirty="0">
                <a:hlinkClick r:id="rId1" action="ppaction://hlinkfile"/>
              </a:rPr>
              <a:t> Lion </a:t>
            </a:r>
            <a:endParaRPr lang="es-MX" dirty="0">
              <a:solidFill>
                <a:srgbClr val="0563C1"/>
              </a:solidFill>
              <a:hlinkClick r:id="rId2"/>
            </a:endParaRPr>
          </a:p>
          <a:p>
            <a:endParaRPr lang="es-MX" dirty="0">
              <a:solidFill>
                <a:srgbClr val="0563C1"/>
              </a:solidFill>
              <a:hlinkClick r:id="rId2"/>
            </a:endParaRPr>
          </a:p>
          <a:p>
            <a:endParaRPr lang="es-MX" dirty="0">
              <a:solidFill>
                <a:srgbClr val="0563C1"/>
              </a:solidFill>
              <a:hlinkClick r:id="rId2"/>
            </a:endParaRPr>
          </a:p>
          <a:p>
            <a:endParaRPr lang="es-MX" dirty="0">
              <a:solidFill>
                <a:srgbClr val="0563C1"/>
              </a:solidFill>
              <a:hlinkClick r:id="rId2"/>
            </a:endParaRPr>
          </a:p>
          <a:p>
            <a:endParaRPr lang="es-MX" dirty="0">
              <a:solidFill>
                <a:srgbClr val="0563C1"/>
              </a:solidFill>
              <a:hlinkClick r:id="rId2"/>
            </a:endParaRPr>
          </a:p>
          <a:p>
            <a:endParaRPr lang="es-MX" dirty="0">
              <a:solidFill>
                <a:srgbClr val="0563C1"/>
              </a:solidFill>
              <a:hlinkClick r:id="rId2"/>
            </a:endParaRPr>
          </a:p>
          <a:p>
            <a:endParaRPr lang="es-MX" dirty="0">
              <a:solidFill>
                <a:srgbClr val="0563C1"/>
              </a:solidFill>
              <a:hlinkClick r:id="rId2"/>
            </a:endParaRPr>
          </a:p>
          <a:p>
            <a:endParaRPr lang="es-MX" dirty="0">
              <a:solidFill>
                <a:srgbClr val="0563C1"/>
              </a:solidFill>
              <a:hlinkClick r:id="rId2"/>
            </a:endParaRPr>
          </a:p>
          <a:p>
            <a:endParaRPr lang="es-MX" dirty="0">
              <a:solidFill>
                <a:srgbClr val="0563C1"/>
              </a:solidFill>
              <a:hlinkClick r:id="rId2"/>
            </a:endParaRPr>
          </a:p>
          <a:p>
            <a:endParaRPr lang="es-MX" dirty="0">
              <a:solidFill>
                <a:srgbClr val="0563C1"/>
              </a:solidFill>
              <a:hlinkClick r:id="rId2"/>
            </a:endParaRPr>
          </a:p>
          <a:p>
            <a:endParaRPr lang="es-MX" dirty="0">
              <a:solidFill>
                <a:srgbClr val="0563C1"/>
              </a:solidFill>
              <a:hlinkClick r:id="rId2"/>
            </a:endParaRPr>
          </a:p>
          <a:p>
            <a:endParaRPr lang="es-MX" dirty="0"/>
          </a:p>
        </p:txBody>
      </p:sp>
      <p:sp>
        <p:nvSpPr>
          <p:cNvPr id="3" name="CuadroTexto 2"/>
          <p:cNvSpPr txBox="1"/>
          <p:nvPr/>
        </p:nvSpPr>
        <p:spPr>
          <a:xfrm>
            <a:off x="1426505" y="1990777"/>
            <a:ext cx="2861361" cy="369332"/>
          </a:xfrm>
          <a:prstGeom prst="rect">
            <a:avLst/>
          </a:prstGeom>
          <a:noFill/>
        </p:spPr>
        <p:txBody>
          <a:bodyPr wrap="none" rtlCol="0">
            <a:spAutoFit/>
          </a:bodyPr>
          <a:lstStyle/>
          <a:p>
            <a:r>
              <a:rPr lang="es-MX" dirty="0"/>
              <a:t>Entregable numero 2: </a:t>
            </a:r>
            <a:r>
              <a:rPr lang="es-MX" dirty="0">
                <a:hlinkClick r:id="rId3"/>
              </a:rPr>
              <a:t>BPMN</a:t>
            </a:r>
            <a:endParaRPr lang="es-CO" dirty="0"/>
          </a:p>
        </p:txBody>
      </p:sp>
      <p:sp>
        <p:nvSpPr>
          <p:cNvPr id="5" name="CuadroTexto 4"/>
          <p:cNvSpPr txBox="1"/>
          <p:nvPr/>
        </p:nvSpPr>
        <p:spPr>
          <a:xfrm>
            <a:off x="1426505" y="2261504"/>
            <a:ext cx="4245649" cy="369332"/>
          </a:xfrm>
          <a:prstGeom prst="rect">
            <a:avLst/>
          </a:prstGeom>
          <a:noFill/>
        </p:spPr>
        <p:txBody>
          <a:bodyPr wrap="none" rtlCol="0">
            <a:spAutoFit/>
          </a:bodyPr>
          <a:lstStyle/>
          <a:p>
            <a:r>
              <a:rPr lang="es-MX" dirty="0"/>
              <a:t>Entregable numero 3: </a:t>
            </a:r>
            <a:r>
              <a:rPr lang="es-MX" dirty="0">
                <a:hlinkClick r:id="rId4"/>
              </a:rPr>
              <a:t>Recolección de datos</a:t>
            </a:r>
            <a:endParaRPr lang="es-CO" dirty="0"/>
          </a:p>
        </p:txBody>
      </p:sp>
      <p:sp>
        <p:nvSpPr>
          <p:cNvPr id="6" name="CuadroTexto 5"/>
          <p:cNvSpPr txBox="1"/>
          <p:nvPr/>
        </p:nvSpPr>
        <p:spPr>
          <a:xfrm>
            <a:off x="1426505" y="2553447"/>
            <a:ext cx="4507644" cy="369332"/>
          </a:xfrm>
          <a:prstGeom prst="rect">
            <a:avLst/>
          </a:prstGeom>
          <a:noFill/>
        </p:spPr>
        <p:txBody>
          <a:bodyPr wrap="none" rtlCol="0">
            <a:spAutoFit/>
          </a:bodyPr>
          <a:lstStyle/>
          <a:p>
            <a:r>
              <a:rPr lang="es-MX" dirty="0"/>
              <a:t>Entregable numero 4 y 5: </a:t>
            </a:r>
            <a:r>
              <a:rPr lang="es-MX" dirty="0">
                <a:solidFill>
                  <a:srgbClr val="5C0000"/>
                </a:solidFill>
                <a:hlinkClick r:id="rId5" action="ppaction://hlinkfile"/>
              </a:rPr>
              <a:t>Historias de usuario </a:t>
            </a:r>
            <a:endParaRPr lang="es-CO" dirty="0">
              <a:solidFill>
                <a:srgbClr val="5C0000"/>
              </a:solidFill>
            </a:endParaRPr>
          </a:p>
        </p:txBody>
      </p:sp>
      <p:sp>
        <p:nvSpPr>
          <p:cNvPr id="9" name="CuadroTexto 8"/>
          <p:cNvSpPr txBox="1"/>
          <p:nvPr/>
        </p:nvSpPr>
        <p:spPr>
          <a:xfrm>
            <a:off x="1847461" y="3732245"/>
            <a:ext cx="184731" cy="646331"/>
          </a:xfrm>
          <a:prstGeom prst="rect">
            <a:avLst/>
          </a:prstGeom>
          <a:noFill/>
        </p:spPr>
        <p:txBody>
          <a:bodyPr wrap="none" rtlCol="0">
            <a:spAutoFit/>
          </a:bodyPr>
          <a:lstStyle/>
          <a:p>
            <a:endParaRPr lang="es-MX" dirty="0"/>
          </a:p>
          <a:p>
            <a:endParaRPr lang="es-CO" dirty="0"/>
          </a:p>
        </p:txBody>
      </p:sp>
      <p:sp>
        <p:nvSpPr>
          <p:cNvPr id="8" name="Cuadro de texto 7"/>
          <p:cNvSpPr txBox="1"/>
          <p:nvPr/>
        </p:nvSpPr>
        <p:spPr>
          <a:xfrm>
            <a:off x="1455420" y="2922905"/>
            <a:ext cx="4064000" cy="922020"/>
          </a:xfrm>
          <a:prstGeom prst="rect">
            <a:avLst/>
          </a:prstGeom>
          <a:noFill/>
        </p:spPr>
        <p:txBody>
          <a:bodyPr wrap="square" rtlCol="0">
            <a:spAutoFit/>
          </a:bodyPr>
          <a:p>
            <a:r>
              <a:rPr lang="es-ES" altLang="en-US"/>
              <a:t>GitHub: </a:t>
            </a:r>
            <a:r>
              <a:rPr lang="en-US" altLang="es-ES"/>
              <a:t>https://github.com/DavidRamirez05/DavidRamirez_3206404</a:t>
            </a:r>
            <a:endParaRPr lang="en-US" altLang="es-ES"/>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CB8EB48697E0B40AFEBFA795A5F40EE" ma:contentTypeVersion="6" ma:contentTypeDescription="Crear nuevo documento." ma:contentTypeScope="" ma:versionID="28c235c14327caf3b09beb9d1cb93bee">
  <xsd:schema xmlns:xsd="http://www.w3.org/2001/XMLSchema" xmlns:xs="http://www.w3.org/2001/XMLSchema" xmlns:p="http://schemas.microsoft.com/office/2006/metadata/properties" xmlns:ns2="b90d81a6-78e7-489f-8bf3-7f7755c7640d" xmlns:ns3="3eb889e0-1812-4518-9b8d-dc8c1d1eb803" targetNamespace="http://schemas.microsoft.com/office/2006/metadata/properties" ma:root="true" ma:fieldsID="a860c76782d4bec6f34e91e080d1acab" ns2:_="" ns3:_="">
    <xsd:import namespace="b90d81a6-78e7-489f-8bf3-7f7755c7640d"/>
    <xsd:import namespace="3eb889e0-1812-4518-9b8d-dc8c1d1eb80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0d81a6-78e7-489f-8bf3-7f7755c764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eb889e0-1812-4518-9b8d-dc8c1d1eb803"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16B541-0203-4D73-A003-84184917B165}">
  <ds:schemaRefs/>
</ds:datastoreItem>
</file>

<file path=customXml/itemProps2.xml><?xml version="1.0" encoding="utf-8"?>
<ds:datastoreItem xmlns:ds="http://schemas.openxmlformats.org/officeDocument/2006/customXml" ds:itemID="{8DF7B267-BA55-4CF4-9AD8-61A4E581A44F}">
  <ds:schemaRefs/>
</ds:datastoreItem>
</file>

<file path=customXml/itemProps3.xml><?xml version="1.0" encoding="utf-8"?>
<ds:datastoreItem xmlns:ds="http://schemas.openxmlformats.org/officeDocument/2006/customXml" ds:itemID="{146661F2-D315-4409-8A30-58DB17C0EE60}">
  <ds:schemaRefs/>
</ds:datastoreItem>
</file>

<file path=docProps/app.xml><?xml version="1.0" encoding="utf-8"?>
<Properties xmlns="http://schemas.openxmlformats.org/officeDocument/2006/extended-properties" xmlns:vt="http://schemas.openxmlformats.org/officeDocument/2006/docPropsVTypes">
  <TotalTime>0</TotalTime>
  <Words>2249</Words>
  <Application>WPS Presentation</Application>
  <PresentationFormat>Panorámica</PresentationFormat>
  <Paragraphs>95</Paragraphs>
  <Slides>10</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Calibri</vt:lpstr>
      <vt:lpstr>Calibri</vt:lpstr>
      <vt:lpstr>Microsoft YaHei</vt:lpstr>
      <vt:lpstr>Arial Unicode MS</vt:lpstr>
      <vt:lpstr>Calibri Light</vt:lpstr>
      <vt:lpstr>Tema de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david</cp:lastModifiedBy>
  <cp:revision>185</cp:revision>
  <dcterms:created xsi:type="dcterms:W3CDTF">2020-10-01T23:51:00Z</dcterms:created>
  <dcterms:modified xsi:type="dcterms:W3CDTF">2025-07-10T14:57:45Z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y fmtid="{D5CDD505-2E9C-101B-9397-08002B2CF9AE}" pid="9" name="ContentTypeId">
    <vt:lpwstr>0x0101006CB8EB48697E0B40AFEBFA795A5F40EE</vt:lpwstr>
  </property>
  <property fmtid="{D5CDD505-2E9C-101B-9397-08002B2CF9AE}" pid="10" name="ICV">
    <vt:lpwstr>98F8DF7E4CCC48B6AB0B0408C1693D06_12</vt:lpwstr>
  </property>
  <property fmtid="{D5CDD505-2E9C-101B-9397-08002B2CF9AE}" pid="11" name="KSOProductBuildVer">
    <vt:lpwstr>3082-12.2.0.21936</vt:lpwstr>
  </property>
</Properties>
</file>