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2"/>
  </p:handoutMasterIdLst>
  <p:sldIdLst>
    <p:sldId id="430" r:id="rId3"/>
    <p:sldId id="607" r:id="rId5"/>
    <p:sldId id="521" r:id="rId6"/>
    <p:sldId id="523" r:id="rId7"/>
    <p:sldId id="524" r:id="rId8"/>
    <p:sldId id="525" r:id="rId9"/>
    <p:sldId id="566" r:id="rId10"/>
    <p:sldId id="526" r:id="rId11"/>
    <p:sldId id="527" r:id="rId12"/>
    <p:sldId id="528" r:id="rId13"/>
    <p:sldId id="529" r:id="rId14"/>
    <p:sldId id="530" r:id="rId15"/>
    <p:sldId id="531" r:id="rId16"/>
    <p:sldId id="456" r:id="rId17"/>
    <p:sldId id="533" r:id="rId18"/>
    <p:sldId id="532" r:id="rId19"/>
    <p:sldId id="534" r:id="rId20"/>
    <p:sldId id="535" r:id="rId21"/>
    <p:sldId id="457" r:id="rId22"/>
    <p:sldId id="536" r:id="rId23"/>
    <p:sldId id="462" r:id="rId24"/>
    <p:sldId id="537" r:id="rId25"/>
    <p:sldId id="463" r:id="rId26"/>
    <p:sldId id="538" r:id="rId27"/>
    <p:sldId id="539" r:id="rId28"/>
    <p:sldId id="477" r:id="rId29"/>
    <p:sldId id="479" r:id="rId30"/>
    <p:sldId id="608" r:id="rId31"/>
    <p:sldId id="480" r:id="rId32"/>
    <p:sldId id="481" r:id="rId33"/>
    <p:sldId id="482" r:id="rId34"/>
    <p:sldId id="483" r:id="rId35"/>
    <p:sldId id="485" r:id="rId36"/>
    <p:sldId id="486" r:id="rId37"/>
    <p:sldId id="487" r:id="rId38"/>
    <p:sldId id="495" r:id="rId39"/>
    <p:sldId id="496" r:id="rId40"/>
    <p:sldId id="498" r:id="rId41"/>
    <p:sldId id="499" r:id="rId42"/>
    <p:sldId id="500" r:id="rId43"/>
    <p:sldId id="501" r:id="rId44"/>
    <p:sldId id="503" r:id="rId45"/>
    <p:sldId id="504" r:id="rId46"/>
    <p:sldId id="505" r:id="rId47"/>
    <p:sldId id="506" r:id="rId48"/>
    <p:sldId id="507" r:id="rId49"/>
    <p:sldId id="508" r:id="rId50"/>
    <p:sldId id="510" r:id="rId51"/>
  </p:sldIdLst>
  <p:sldSz cx="9144000" cy="6858000" type="screen4x3"/>
  <p:notesSz cx="6858000" cy="9144000"/>
  <p:defaultTextStyle>
    <a:defPPr>
      <a:defRPr lang="zh-CN"/>
    </a:defPPr>
    <a:lvl1pPr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1pPr>
    <a:lvl2pPr marL="457200"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2pPr>
    <a:lvl3pPr marL="914400"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3pPr>
    <a:lvl4pPr marL="1371600"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4pPr>
    <a:lvl5pPr marL="1828800"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800"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800"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800"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800" kern="1200">
        <a:solidFill>
          <a:schemeClr val="tx1"/>
        </a:solidFill>
        <a:latin typeface="幼圆" panose="02010509060101010101" pitchFamily="49" charset="-122"/>
        <a:ea typeface="幼圆"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900CC"/>
    <a:srgbClr val="66FFFF"/>
    <a:srgbClr val="990033"/>
    <a:srgbClr val="CC00CC"/>
    <a:srgbClr val="800080"/>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4" autoAdjust="0"/>
    <p:restoredTop sz="93692" autoAdjust="0"/>
  </p:normalViewPr>
  <p:slideViewPr>
    <p:cSldViewPr>
      <p:cViewPr>
        <p:scale>
          <a:sx n="100" d="100"/>
          <a:sy n="100" d="100"/>
        </p:scale>
        <p:origin x="-592" y="-1296"/>
      </p:cViewPr>
      <p:guideLst>
        <p:guide orient="horz" pos="2154"/>
        <p:guide pos="290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522" y="-53"/>
      </p:cViewPr>
      <p:guideLst>
        <p:guide orient="horz" pos="2872"/>
        <p:guide pos="218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spcBef>
                <a:spcPct val="0"/>
              </a:spcBef>
              <a:defRPr sz="1200" smtClean="0">
                <a:latin typeface="Times New Roman" panose="02020603050405020304" pitchFamily="18" charset="0"/>
                <a:ea typeface="宋体" panose="02010600030101010101" pitchFamily="2" charset="-122"/>
              </a:defRPr>
            </a:lvl1pPr>
          </a:lstStyle>
          <a:p>
            <a:pPr>
              <a:defRPr/>
            </a:pPr>
            <a:endParaRPr lang="zh-CN"/>
          </a:p>
        </p:txBody>
      </p:sp>
      <p:sp>
        <p:nvSpPr>
          <p:cNvPr id="1617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latin typeface="Times New Roman" panose="02020603050405020304" pitchFamily="18" charset="0"/>
                <a:ea typeface="宋体" panose="02010600030101010101" pitchFamily="2" charset="-122"/>
              </a:defRPr>
            </a:lvl1pPr>
          </a:lstStyle>
          <a:p>
            <a:pPr>
              <a:defRPr/>
            </a:pPr>
            <a:endParaRPr lang="zh-CN" altLang="zh-CN"/>
          </a:p>
        </p:txBody>
      </p:sp>
      <p:sp>
        <p:nvSpPr>
          <p:cNvPr id="1617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spcBef>
                <a:spcPct val="0"/>
              </a:spcBef>
              <a:defRPr sz="1200" smtClean="0">
                <a:latin typeface="Times New Roman" panose="02020603050405020304" pitchFamily="18" charset="0"/>
                <a:ea typeface="宋体" panose="02010600030101010101" pitchFamily="2" charset="-122"/>
              </a:defRPr>
            </a:lvl1pPr>
          </a:lstStyle>
          <a:p>
            <a:pPr>
              <a:defRPr/>
            </a:pPr>
            <a:endParaRPr lang="zh-CN"/>
          </a:p>
        </p:txBody>
      </p:sp>
      <p:sp>
        <p:nvSpPr>
          <p:cNvPr id="1617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latin typeface="Times New Roman" panose="02020603050405020304" pitchFamily="18" charset="0"/>
                <a:ea typeface="宋体" panose="02010600030101010101" pitchFamily="2" charset="-122"/>
              </a:defRPr>
            </a:lvl1pPr>
          </a:lstStyle>
          <a:p>
            <a:pPr>
              <a:defRPr/>
            </a:pPr>
            <a:fld id="{E88D3C62-08C3-4900-809D-7C55E28E72ED}" type="slidenum">
              <a:rPr altLang="zh-CN"/>
            </a:fld>
            <a:endParaRPr lang="zh-CN"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spcBef>
                <a:spcPct val="0"/>
              </a:spcBef>
              <a:defRPr sz="1200" smtClean="0">
                <a:latin typeface="Times New Roman" panose="02020603050405020304" pitchFamily="18" charset="0"/>
                <a:ea typeface="宋体" panose="02010600030101010101" pitchFamily="2" charset="-122"/>
              </a:defRPr>
            </a:lvl1pPr>
          </a:lstStyle>
          <a:p>
            <a:pPr>
              <a:defRPr/>
            </a:pPr>
            <a:endParaRPr lang="zh-CN"/>
          </a:p>
        </p:txBody>
      </p:sp>
      <p:sp>
        <p:nvSpPr>
          <p:cNvPr id="162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latin typeface="Times New Roman" panose="02020603050405020304" pitchFamily="18" charset="0"/>
                <a:ea typeface="宋体" panose="02010600030101010101" pitchFamily="2" charset="-122"/>
              </a:defRPr>
            </a:lvl1pPr>
          </a:lstStyle>
          <a:p>
            <a:pPr>
              <a:defRPr/>
            </a:pPr>
            <a:endParaRPr lang="zh-CN"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162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spcBef>
                <a:spcPct val="0"/>
              </a:spcBef>
              <a:defRPr sz="1200" smtClean="0">
                <a:latin typeface="Times New Roman" panose="02020603050405020304" pitchFamily="18" charset="0"/>
                <a:ea typeface="宋体" panose="02010600030101010101" pitchFamily="2" charset="-122"/>
              </a:defRPr>
            </a:lvl1pPr>
          </a:lstStyle>
          <a:p>
            <a:pPr>
              <a:defRPr/>
            </a:pPr>
            <a:endParaRPr lang="zh-CN"/>
          </a:p>
        </p:txBody>
      </p:sp>
      <p:sp>
        <p:nvSpPr>
          <p:cNvPr id="162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latin typeface="Times New Roman" panose="02020603050405020304" pitchFamily="18" charset="0"/>
                <a:ea typeface="宋体" panose="02010600030101010101" pitchFamily="2" charset="-122"/>
              </a:defRPr>
            </a:lvl1pPr>
          </a:lstStyle>
          <a:p>
            <a:pPr>
              <a:defRPr/>
            </a:pPr>
            <a:fld id="{B2136396-D82F-429C-B40A-0158F8F35054}" type="slidenum">
              <a:rPr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85CD2C38-CD93-4082-AD53-086C15B36D7E}"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491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r" eaLnBrk="1" hangingPunct="1">
              <a:spcBef>
                <a:spcPct val="0"/>
              </a:spcBef>
            </a:pPr>
            <a:fld id="{6131942E-74E9-4205-A61D-740393CCC109}" type="slidenum">
              <a:rPr altLang="zh-CN" sz="1200" noProof="1">
                <a:latin typeface="Times New Roman" panose="02020603050405020304" pitchFamily="18" charset="0"/>
                <a:ea typeface="宋体" panose="02010600030101010101" pitchFamily="2" charset="-122"/>
              </a:rPr>
            </a:fld>
            <a:endParaRPr lang="zh-CN" altLang="zh-CN" sz="1200" noProof="1">
              <a:latin typeface="Times New Roman" panose="02020603050405020304" pitchFamily="18" charset="0"/>
              <a:ea typeface="宋体" panose="02010600030101010101" pitchFamily="2" charset="-122"/>
            </a:endParaRPr>
          </a:p>
        </p:txBody>
      </p:sp>
      <p:sp>
        <p:nvSpPr>
          <p:cNvPr id="49156" name="Rectangle 2"/>
          <p:cNvSpPr>
            <a:spLocks noGrp="1" noRot="1" noChangeAspect="1" noChangeArrowheads="1" noTextEdit="1"/>
          </p:cNvSpPr>
          <p:nvPr>
            <p:ph type="sldImg"/>
          </p:nvPr>
        </p:nvSpPr>
        <p:spPr/>
      </p:sp>
      <p:sp>
        <p:nvSpPr>
          <p:cNvPr id="49157"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D463EE5F-D871-4B58-A43C-9AE004048BAA}"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182A9EC1-9E8B-4B14-BD60-42229BCF9A29}"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33EAB9C2-1C68-46E0-89F3-F960ADDF396B}"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33EAB9C2-1C68-46E0-89F3-F960ADDF396B}"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E48CC194-30DD-4DC1-982E-6ADE05D61308}"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E48CC194-30DD-4DC1-982E-6ADE05D61308}"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E48CC194-30DD-4DC1-982E-6ADE05D61308}"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E48CC194-30DD-4DC1-982E-6ADE05D61308}"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33EAB9C2-1C68-46E0-89F3-F960ADDF396B}"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CAD64364-118A-48F4-A9FB-56F5DEB261FC}"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2E63AD24-A68E-4692-91AB-67958BB6C810}"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CAD64364-118A-48F4-A9FB-56F5DEB261FC}"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098ECC2D-B14B-403E-AD5B-78C65BD4D0BB}"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098ECC2D-B14B-403E-AD5B-78C65BD4D0BB}"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1BC5DB5E-86BD-44C6-9F29-EFEFC37D17DF}"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098ECC2D-B14B-403E-AD5B-78C65BD4D0BB}"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098ECC2D-B14B-403E-AD5B-78C65BD4D0BB}"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B9A80B45-09D4-4161-A402-19B9712BFCA1}" type="slidenum">
              <a:rPr altLang="zh-CN" sz="1200">
                <a:ea typeface="宋体" panose="02010600030101010101" pitchFamily="2" charset="-122"/>
              </a:rPr>
            </a:fld>
            <a:endParaRPr lang="zh-CN" altLang="zh-CN" sz="1200">
              <a:ea typeface="宋体" panose="02010600030101010101" pitchFamily="2" charset="-122"/>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0C4E75CE-E0FA-4035-8042-90CDD6E1E08C}" type="slidenum">
              <a:rPr altLang="zh-CN" sz="1200">
                <a:ea typeface="宋体" panose="02010600030101010101" pitchFamily="2" charset="-122"/>
              </a:rPr>
            </a:fld>
            <a:endParaRPr lang="zh-CN" altLang="zh-CN" sz="1200">
              <a:ea typeface="宋体" panose="02010600030101010101" pitchFamily="2" charset="-122"/>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95F75AAD-3A80-4AAA-A0C6-8AA13A34F60F}" type="slidenum">
              <a:rPr altLang="zh-CN" sz="1200">
                <a:ea typeface="宋体" panose="02010600030101010101" pitchFamily="2" charset="-122"/>
              </a:rPr>
            </a:fld>
            <a:endParaRPr lang="zh-CN" altLang="zh-CN" sz="1200">
              <a:ea typeface="宋体" panose="02010600030101010101" pitchFamily="2" charset="-122"/>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9AC6104E-A3D4-4357-8318-BD1BA012577D}" type="slidenum">
              <a:rPr altLang="zh-CN" sz="1200">
                <a:ea typeface="宋体" panose="02010600030101010101" pitchFamily="2" charset="-122"/>
              </a:rPr>
            </a:fld>
            <a:endParaRPr lang="zh-CN" altLang="zh-CN" sz="1200">
              <a:ea typeface="宋体" panose="02010600030101010101" pitchFamily="2" charset="-122"/>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B081F24F-59E3-40BA-B3E5-D7096A1BAFF0}"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979B1B42-4284-4C16-88CD-394840AFCF11}" type="slidenum">
              <a:rPr altLang="zh-CN" sz="1200">
                <a:ea typeface="宋体" panose="02010600030101010101" pitchFamily="2" charset="-122"/>
              </a:rPr>
            </a:fld>
            <a:endParaRPr lang="zh-CN" altLang="zh-CN" sz="1200">
              <a:ea typeface="宋体" panose="02010600030101010101" pitchFamily="2" charset="-122"/>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51AFA259-D27F-4B75-88F0-22AFB219CBA0}" type="slidenum">
              <a:rPr altLang="zh-CN" sz="1200">
                <a:ea typeface="宋体" panose="02010600030101010101" pitchFamily="2" charset="-122"/>
              </a:rPr>
            </a:fld>
            <a:endParaRPr lang="zh-CN" altLang="zh-CN" sz="1200">
              <a:ea typeface="宋体" panose="02010600030101010101" pitchFamily="2" charset="-122"/>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4C43B073-540F-4983-9B17-468CDAF3A628}" type="slidenum">
              <a:rPr altLang="zh-CN" sz="1200">
                <a:ea typeface="宋体" panose="02010600030101010101" pitchFamily="2" charset="-122"/>
              </a:rPr>
            </a:fld>
            <a:endParaRPr lang="zh-CN" altLang="zh-CN" sz="1200">
              <a:ea typeface="宋体" panose="02010600030101010101" pitchFamily="2" charset="-122"/>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BA89B186-3A15-4AB0-9D93-34BA6E5468E1}" type="slidenum">
              <a:rPr altLang="zh-CN" sz="1200">
                <a:ea typeface="宋体" panose="02010600030101010101" pitchFamily="2" charset="-122"/>
              </a:rPr>
            </a:fld>
            <a:endParaRPr lang="zh-CN" altLang="zh-CN" sz="1200">
              <a:ea typeface="宋体" panose="02010600030101010101" pitchFamily="2" charset="-122"/>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6109FAB2-DA08-4C2E-83B0-5813FC16F7A6}" type="slidenum">
              <a:rPr altLang="zh-CN" sz="1200">
                <a:ea typeface="宋体" panose="02010600030101010101" pitchFamily="2" charset="-122"/>
              </a:rPr>
            </a:fld>
            <a:endParaRPr lang="zh-CN" altLang="zh-CN" sz="1200">
              <a:ea typeface="宋体" panose="02010600030101010101" pitchFamily="2" charset="-122"/>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4743C8DE-771B-466C-9FD4-B7E9DF8ACFDC}" type="slidenum">
              <a:rPr altLang="zh-CN" sz="1200">
                <a:ea typeface="宋体" panose="02010600030101010101" pitchFamily="2" charset="-122"/>
              </a:rPr>
            </a:fld>
            <a:endParaRPr lang="zh-CN" altLang="zh-CN" sz="1200">
              <a:ea typeface="宋体" panose="02010600030101010101" pitchFamily="2" charset="-122"/>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E240FA8D-E2B9-4DF5-BFD7-33364F380975}" type="slidenum">
              <a:rPr altLang="zh-CN" sz="1200">
                <a:ea typeface="宋体" panose="02010600030101010101" pitchFamily="2" charset="-122"/>
              </a:rPr>
            </a:fld>
            <a:endParaRPr lang="zh-CN" altLang="zh-CN" sz="1200">
              <a:ea typeface="宋体" panose="02010600030101010101" pitchFamily="2" charset="-122"/>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440089ED-C315-444E-827B-AAAC7E671DA4}" type="slidenum">
              <a:rPr altLang="zh-CN" sz="1200">
                <a:ea typeface="宋体" panose="02010600030101010101" pitchFamily="2" charset="-122"/>
              </a:rPr>
            </a:fld>
            <a:endParaRPr lang="zh-CN" altLang="zh-CN" sz="1200">
              <a:ea typeface="宋体" panose="02010600030101010101" pitchFamily="2" charset="-122"/>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1E76220F-1119-4792-84BA-681497F96946}" type="slidenum">
              <a:rPr altLang="zh-CN" sz="1200">
                <a:ea typeface="宋体" panose="02010600030101010101" pitchFamily="2" charset="-122"/>
              </a:rPr>
            </a:fld>
            <a:endParaRPr lang="zh-CN" altLang="zh-CN" sz="1200">
              <a:ea typeface="宋体" panose="02010600030101010101" pitchFamily="2" charset="-122"/>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5EE008FB-333E-465B-8A17-549F8F0E5C33}" type="slidenum">
              <a:rPr altLang="zh-CN" sz="1200">
                <a:ea typeface="宋体" panose="02010600030101010101" pitchFamily="2" charset="-122"/>
              </a:rPr>
            </a:fld>
            <a:endParaRPr lang="zh-CN" altLang="zh-CN" sz="1200">
              <a:ea typeface="宋体" panose="02010600030101010101" pitchFamily="2" charset="-122"/>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4FB05F52-C8F0-4241-B7BF-BEDF1E0C14FE}"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624B2008-4BFC-4AB2-9EF0-01BE555FC405}" type="slidenum">
              <a:rPr altLang="zh-CN" sz="1200">
                <a:ea typeface="宋体" panose="02010600030101010101" pitchFamily="2" charset="-122"/>
              </a:rPr>
            </a:fld>
            <a:endParaRPr lang="zh-CN" altLang="zh-CN" sz="1200">
              <a:ea typeface="宋体" panose="02010600030101010101" pitchFamily="2" charset="-122"/>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3AE98F43-EA9C-4A92-8D2C-6AEDB348DC67}" type="slidenum">
              <a:rPr altLang="zh-CN" sz="1200">
                <a:ea typeface="宋体" panose="02010600030101010101" pitchFamily="2" charset="-122"/>
              </a:rPr>
            </a:fld>
            <a:endParaRPr lang="zh-CN" altLang="zh-CN" sz="1200">
              <a:ea typeface="宋体" panose="02010600030101010101" pitchFamily="2" charset="-122"/>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C4F1FFCB-7616-497B-95C4-E3B6221B6305}" type="slidenum">
              <a:rPr altLang="zh-CN" sz="1200">
                <a:ea typeface="宋体" panose="02010600030101010101" pitchFamily="2" charset="-122"/>
              </a:rPr>
            </a:fld>
            <a:endParaRPr lang="zh-CN" altLang="zh-CN" sz="1200">
              <a:ea typeface="宋体" panose="02010600030101010101" pitchFamily="2" charset="-122"/>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6ADFDBBC-C6D9-4070-BB5E-016C0246BF81}" type="slidenum">
              <a:rPr altLang="zh-CN" sz="1200">
                <a:ea typeface="宋体" panose="02010600030101010101" pitchFamily="2" charset="-122"/>
              </a:rPr>
            </a:fld>
            <a:endParaRPr lang="zh-CN" altLang="zh-CN" sz="1200">
              <a:ea typeface="宋体" panose="02010600030101010101" pitchFamily="2" charset="-122"/>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4D6822AB-937B-4415-B401-148438D87232}" type="slidenum">
              <a:rPr altLang="zh-CN" sz="1200">
                <a:ea typeface="宋体" panose="02010600030101010101" pitchFamily="2" charset="-122"/>
              </a:rPr>
            </a:fld>
            <a:endParaRPr lang="zh-CN" altLang="zh-CN" sz="1200">
              <a:ea typeface="宋体" panose="02010600030101010101" pitchFamily="2" charset="-122"/>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252417A8-9C8E-457B-98E6-66496A49B5BC}" type="slidenum">
              <a:rPr altLang="zh-CN" sz="1200">
                <a:ea typeface="宋体" panose="02010600030101010101" pitchFamily="2" charset="-122"/>
              </a:rPr>
            </a:fld>
            <a:endParaRPr lang="zh-CN" altLang="zh-CN" sz="1200">
              <a:ea typeface="宋体" panose="02010600030101010101" pitchFamily="2" charset="-122"/>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DFD88E18-3371-4968-98A5-374A45DD46A9}" type="slidenum">
              <a:rPr altLang="zh-CN" sz="1200">
                <a:ea typeface="宋体" panose="02010600030101010101" pitchFamily="2" charset="-122"/>
              </a:rPr>
            </a:fld>
            <a:endParaRPr lang="zh-CN" altLang="zh-CN" sz="1200">
              <a:ea typeface="宋体" panose="02010600030101010101" pitchFamily="2" charset="-122"/>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fld id="{028341F2-35AF-40F2-AA41-5000A7AB77E6}" type="slidenum">
              <a:rPr altLang="zh-CN" sz="1200">
                <a:ea typeface="宋体" panose="02010600030101010101" pitchFamily="2" charset="-122"/>
              </a:rPr>
            </a:fld>
            <a:endParaRPr lang="zh-CN" altLang="zh-CN" sz="1200">
              <a:ea typeface="宋体" panose="02010600030101010101" pitchFamily="2" charset="-122"/>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8A1F3434-7E28-4C12-B0F9-9E9FB070C91C}"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AE25DC4A-8044-46F9-9659-F6D4A56C76AF}"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AE25DC4A-8044-46F9-9659-F6D4A56C76AF}"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E38B7AAB-CDB1-4BD8-B5B0-C7410B6FE488}"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21D504A2-E6D8-4561-999D-D6A7C5B01BF5}"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4F1DC1D5-D71B-4844-9D42-A6A797FF8F8F}" type="slidenum">
              <a:rPr lang="en-US" altLang="zh-CN"/>
            </a:fld>
            <a:endParaRPr lang="en-US" altLang="zh-CN"/>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881EBCBC-35B8-45B6-9370-2431E04F832A}" type="slidenum">
              <a:rPr lang="en-US" altLang="zh-CN"/>
            </a:fld>
            <a:endParaRPr lang="en-US" altLang="zh-CN"/>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ABAD3FB2-C08F-49FC-BEAC-F5AA7C41C61A}" type="slidenum">
              <a:rPr lang="en-US" altLang="zh-CN"/>
            </a:fld>
            <a:endParaRPr lang="en-US" altLang="zh-C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D7485C04-7E8E-4D85-8115-661753F45D86}" type="slidenum">
              <a:rPr lang="en-US" altLang="zh-CN"/>
            </a:fld>
            <a:endParaRPr lang="en-US" altLang="zh-CN"/>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2190DA7D-93FC-48E7-9B33-1C8B3ACDD658}" type="slidenum">
              <a:rPr lang="en-US" altLang="zh-CN"/>
            </a:fld>
            <a:endParaRPr lang="en-US" altLang="zh-C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3E318AC4-5B06-4D98-8CC9-29532C20D469}" type="slidenum">
              <a:rPr lang="en-US" altLang="zh-CN"/>
            </a:fld>
            <a:endParaRPr lang="en-US" altLang="zh-CN"/>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7EE61B88-226C-49A4-910D-3A5E43F06209}" type="slidenum">
              <a:rPr lang="en-US" altLang="zh-CN"/>
            </a:fld>
            <a:endParaRPr lang="en-US" altLang="zh-CN"/>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BF4C3488-B497-437A-ADBD-236C7F28784D}" type="slidenum">
              <a:rPr lang="en-US" altLang="zh-CN"/>
            </a:fld>
            <a:endParaRPr lang="en-US" altLang="zh-CN"/>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ACAE8630-F1D1-4E00-B65B-245A87C3C4F1}" type="slidenum">
              <a:rPr lang="en-US" altLang="zh-CN"/>
            </a:fld>
            <a:endParaRPr lang="en-US" altLang="zh-CN"/>
          </a:p>
        </p:txBody>
      </p:sp>
    </p:spTree>
  </p:cSld>
  <p:clrMapOvr>
    <a:masterClrMapping/>
  </p:clrMapOvr>
  <p:transition>
    <p:split orient="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59D4D8E7-1EE7-4B94-828F-FD6015DDBEAE}" type="slidenum">
              <a:rPr lang="en-US" altLang="zh-CN"/>
            </a:fld>
            <a:endParaRPr lang="en-US" altLang="zh-CN"/>
          </a:p>
        </p:txBody>
      </p:sp>
    </p:spTree>
  </p:cSld>
  <p:clrMapOvr>
    <a:masterClrMapping/>
  </p:clrMapOvr>
  <p:transition>
    <p:split orient="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629E4C2-52EF-423B-93CF-B4149BFDA323}" type="slidenum">
              <a:rPr lang="en-US" altLang="zh-CN"/>
            </a:fld>
            <a:endParaRPr lang="en-US" altLang="zh-C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GIF"/><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spcBef>
                <a:spcPct val="0"/>
              </a:spcBef>
              <a:defRPr sz="1400" smtClean="0">
                <a:latin typeface="+mn-lt"/>
                <a:ea typeface="宋体" panose="02010600030101010101" pitchFamily="2" charset="-122"/>
              </a:defRPr>
            </a:lvl1pPr>
          </a:lstStyle>
          <a:p>
            <a:pPr>
              <a:defRPr/>
            </a:pPr>
            <a:endParaRPr lang="en-US" altLang="zh-CN"/>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400" smtClean="0">
                <a:latin typeface="+mn-lt"/>
                <a:ea typeface="宋体" panose="02010600030101010101" pitchFamily="2" charset="-122"/>
              </a:defRPr>
            </a:lvl1pPr>
          </a:lstStyle>
          <a:p>
            <a:pPr>
              <a:defRPr/>
            </a:pPr>
            <a:endParaRPr lang="en-US" altLang="zh-CN"/>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400" smtClean="0">
                <a:latin typeface="+mn-lt"/>
                <a:ea typeface="宋体" panose="02010600030101010101" pitchFamily="2" charset="-122"/>
              </a:defRPr>
            </a:lvl1pPr>
          </a:lstStyle>
          <a:p>
            <a:pPr>
              <a:defRPr/>
            </a:pPr>
            <a:fld id="{70EA1BD5-9FBE-4046-8030-396FDF78657F}" type="slidenum">
              <a:rPr lang="en-US" altLang="zh-CN"/>
            </a:fld>
            <a:endParaRPr lang="en-US" altLang="zh-CN"/>
          </a:p>
        </p:txBody>
      </p:sp>
      <p:pic>
        <p:nvPicPr>
          <p:cNvPr id="1031" name="Picture 8" descr="bottomb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userDrawn="1"/>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6" name="Text Box 40"/>
          <p:cNvSpPr txBox="1">
            <a:spLocks noChangeArrowheads="1"/>
          </p:cNvSpPr>
          <p:nvPr userDrawn="1"/>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defRPr/>
            </a:pPr>
            <a:r>
              <a:rPr lang="zh-CN" altLang="en-US" sz="1200" b="1">
                <a:solidFill>
                  <a:srgbClr val="3366FF"/>
                </a:solidFill>
                <a:effectLst>
                  <a:outerShdw blurRad="38100" dist="38100" dir="2700000" algn="tl">
                    <a:srgbClr val="C0C0C0"/>
                  </a:outerShdw>
                </a:effectLst>
                <a:latin typeface="Times New Roman" panose="02020603050405020304" pitchFamily="18" charset="0"/>
                <a:ea typeface="宋体" panose="02010600030101010101" pitchFamily="2" charset="-122"/>
              </a:rPr>
              <a:t>教学进度</a:t>
            </a:r>
            <a:endParaRPr lang="zh-CN" altLang="en-US" sz="1200" b="1">
              <a:solidFill>
                <a:srgbClr val="3366FF"/>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037" name="Text Box 42"/>
          <p:cNvSpPr txBox="1">
            <a:spLocks noChangeArrowheads="1"/>
          </p:cNvSpPr>
          <p:nvPr userDrawn="1"/>
        </p:nvSpPr>
        <p:spPr bwMode="auto">
          <a:xfrm>
            <a:off x="7092950" y="620713"/>
            <a:ext cx="2051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r>
              <a:rPr lang="zh-CN" altLang="en-US" sz="2000" b="1">
                <a:solidFill>
                  <a:srgbClr val="000066"/>
                </a:solidFill>
                <a:latin typeface="Times New Roman" panose="02020603050405020304" pitchFamily="18" charset="0"/>
                <a:ea typeface="楷体_GB2312" panose="02010609030101010101" pitchFamily="49" charset="-122"/>
              </a:rPr>
              <a:t>大学计算机基础</a:t>
            </a:r>
            <a:endParaRPr lang="zh-CN" altLang="en-US" sz="2000" b="1">
              <a:solidFill>
                <a:srgbClr val="000066"/>
              </a:solidFill>
              <a:latin typeface="Times New Roman" panose="02020603050405020304" pitchFamily="18" charset="0"/>
              <a:ea typeface="楷体_GB2312" panose="02010609030101010101" pitchFamily="49" charset="-122"/>
            </a:endParaRPr>
          </a:p>
        </p:txBody>
      </p:sp>
      <p:pic>
        <p:nvPicPr>
          <p:cNvPr id="1038" name="Picture 44" descr="aa2"/>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1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36.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oleObject" Target="../embeddings/oleObject4.bin"/><Relationship Id="rId10" Type="http://schemas.openxmlformats.org/officeDocument/2006/relationships/notesSlide" Target="../notesSlides/notesSlide35.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27.jpeg"/><Relationship Id="rId1" Type="http://schemas.openxmlformats.org/officeDocument/2006/relationships/image" Target="../media/image26.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2.png"/><Relationship Id="rId7" Type="http://schemas.openxmlformats.org/officeDocument/2006/relationships/image" Target="../media/image31.jpeg"/><Relationship Id="rId6" Type="http://schemas.openxmlformats.org/officeDocument/2006/relationships/image" Target="file:///D:\&#22810;&#23186;&#20307;&#36164;&#26009;\&#26368;&#26032;&#22810;&#23186;&#20307;&#36164;&#26009;\&#35745;&#31639;&#26426;&#22270;&#24418;&#22788;&#29702;\Computer%20graphics%20-%20basics.files\orig_2.gif" TargetMode="External"/><Relationship Id="rId5" Type="http://schemas.openxmlformats.org/officeDocument/2006/relationships/image" Target="../media/image30.png"/><Relationship Id="rId4" Type="http://schemas.openxmlformats.org/officeDocument/2006/relationships/image" Target="file:///D:\&#22810;&#23186;&#20307;&#36164;&#26009;\&#26368;&#26032;&#22810;&#23186;&#20307;&#36164;&#26009;\&#35745;&#31639;&#26426;&#22270;&#24418;&#22788;&#29702;\Computer%20graphics%20-%20basics.files\orig_8.gif" TargetMode="External"/><Relationship Id="rId3" Type="http://schemas.openxmlformats.org/officeDocument/2006/relationships/image" Target="../media/image29.png"/><Relationship Id="rId2" Type="http://schemas.openxmlformats.org/officeDocument/2006/relationships/image" Target="file:///D:\&#22810;&#23186;&#20307;&#36164;&#26009;\&#26368;&#26032;&#22810;&#23186;&#20307;&#36164;&#26009;\&#35745;&#31639;&#26426;&#22270;&#24418;&#22788;&#29702;\Computer%20graphics%20-%20basics.files\orig_32.gif" TargetMode="External"/><Relationship Id="rId10" Type="http://schemas.openxmlformats.org/officeDocument/2006/relationships/notesSlide" Target="../notesSlides/notesSlide38.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33.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07950" y="6669088"/>
            <a:ext cx="576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spcBef>
                <a:spcPct val="30000"/>
              </a:spcBef>
            </a:pPr>
            <a:endParaRPr lang="zh-CN" altLang="zh-CN" sz="1400">
              <a:solidFill>
                <a:srgbClr val="00FFCC"/>
              </a:solidFill>
              <a:latin typeface="Times New Roman" panose="02020603050405020304" pitchFamily="18" charset="0"/>
              <a:ea typeface="宋体" panose="02010600030101010101" pitchFamily="2" charset="-122"/>
            </a:endParaRPr>
          </a:p>
        </p:txBody>
      </p:sp>
      <p:sp>
        <p:nvSpPr>
          <p:cNvPr id="2051" name="Rectangle 3"/>
          <p:cNvSpPr>
            <a:spLocks noChangeArrowheads="1"/>
          </p:cNvSpPr>
          <p:nvPr/>
        </p:nvSpPr>
        <p:spPr bwMode="auto">
          <a:xfrm>
            <a:off x="107950" y="6634163"/>
            <a:ext cx="8997950" cy="179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spcBef>
                <a:spcPct val="30000"/>
              </a:spcBef>
            </a:pPr>
            <a:endParaRPr lang="zh-CN" altLang="zh-CN" sz="1400">
              <a:solidFill>
                <a:srgbClr val="00FFCC"/>
              </a:solidFill>
              <a:latin typeface="Times New Roman" panose="02020603050405020304" pitchFamily="18" charset="0"/>
              <a:ea typeface="宋体" panose="02010600030101010101" pitchFamily="2" charset="-122"/>
            </a:endParaRPr>
          </a:p>
        </p:txBody>
      </p:sp>
      <p:sp>
        <p:nvSpPr>
          <p:cNvPr id="2052" name="Rectangle 4"/>
          <p:cNvSpPr>
            <a:spLocks noChangeArrowheads="1"/>
          </p:cNvSpPr>
          <p:nvPr/>
        </p:nvSpPr>
        <p:spPr bwMode="auto">
          <a:xfrm>
            <a:off x="1403350" y="1593215"/>
            <a:ext cx="5832475" cy="166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spcBef>
                <a:spcPct val="0"/>
              </a:spcBef>
            </a:pPr>
            <a:r>
              <a:rPr lang="zh-CN" altLang="en-US" sz="3600" b="1" dirty="0" smtClean="0">
                <a:latin typeface="黑体" panose="02010609060101010101" pitchFamily="49" charset="-122"/>
                <a:ea typeface="黑体" panose="02010609060101010101" pitchFamily="49" charset="-122"/>
              </a:rPr>
              <a:t>计算机文化基础</a:t>
            </a:r>
            <a:endParaRPr lang="en-US" altLang="zh-CN" sz="3600" b="1" dirty="0" smtClean="0">
              <a:latin typeface="黑体" panose="02010609060101010101" pitchFamily="49" charset="-122"/>
              <a:ea typeface="黑体" panose="02010609060101010101" pitchFamily="49" charset="-122"/>
            </a:endParaRPr>
          </a:p>
          <a:p>
            <a:pPr>
              <a:spcBef>
                <a:spcPct val="0"/>
              </a:spcBef>
            </a:pPr>
            <a:br>
              <a:rPr lang="en-US" altLang="zh-CN" sz="3600" b="1" dirty="0">
                <a:latin typeface="黑体" panose="02010609060101010101" pitchFamily="49" charset="-122"/>
                <a:ea typeface="黑体" panose="02010609060101010101" pitchFamily="49" charset="-122"/>
              </a:rPr>
            </a:br>
            <a:r>
              <a:rPr lang="en-US" altLang="zh-CN" sz="3600" b="1" dirty="0" smtClean="0">
                <a:latin typeface="黑体" panose="02010609060101010101" pitchFamily="49" charset="-122"/>
                <a:ea typeface="黑体" panose="02010609060101010101" pitchFamily="49" charset="-122"/>
              </a:rPr>
              <a:t>1.4 </a:t>
            </a:r>
            <a:r>
              <a:rPr lang="zh-CN" altLang="en-US" sz="3600" b="1" dirty="0" smtClean="0">
                <a:latin typeface="黑体" panose="02010609060101010101" pitchFamily="49" charset="-122"/>
                <a:ea typeface="黑体" panose="02010609060101010101" pitchFamily="49" charset="-122"/>
              </a:rPr>
              <a:t>计算机与信息处理</a:t>
            </a:r>
            <a:endParaRPr lang="zh-CN" altLang="en-US" sz="3600" b="1" dirty="0">
              <a:latin typeface="黑体" panose="02010609060101010101" pitchFamily="49" charset="-122"/>
              <a:ea typeface="黑体" panose="02010609060101010101" pitchFamily="49" charset="-122"/>
            </a:endParaRPr>
          </a:p>
        </p:txBody>
      </p:sp>
      <p:sp>
        <p:nvSpPr>
          <p:cNvPr id="316425" name="Text Box 9"/>
          <p:cNvSpPr txBox="1">
            <a:spLocks noChangeArrowheads="1"/>
          </p:cNvSpPr>
          <p:nvPr/>
        </p:nvSpPr>
        <p:spPr bwMode="auto">
          <a:xfrm>
            <a:off x="1483941" y="4725144"/>
            <a:ext cx="5760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15000"/>
              </a:spcBef>
            </a:pPr>
            <a:r>
              <a:rPr lang="zh-CN" altLang="en-US" b="1" dirty="0">
                <a:latin typeface="华文中宋" panose="02010600040101010101" pitchFamily="2" charset="-122"/>
                <a:ea typeface="华文中宋" panose="02010600040101010101" pitchFamily="2" charset="-122"/>
              </a:rPr>
              <a:t>华南农业大学　　数学</a:t>
            </a:r>
            <a:r>
              <a:rPr lang="zh-CN" altLang="en-US" b="1" dirty="0" smtClean="0">
                <a:latin typeface="华文中宋" panose="02010600040101010101" pitchFamily="2" charset="-122"/>
                <a:ea typeface="华文中宋" panose="02010600040101010101" pitchFamily="2" charset="-122"/>
              </a:rPr>
              <a:t>与信息学院</a:t>
            </a:r>
            <a:endParaRPr lang="zh-CN" altLang="zh-CN" b="1" noProof="1">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wipe(left)">
                                      <p:cBhvr>
                                        <p:cTn id="7" dur="500"/>
                                        <p:tgtEl>
                                          <p:spTgt spid="3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43"/>
          <p:cNvSpPr>
            <a:spLocks noChangeArrowheads="1"/>
          </p:cNvSpPr>
          <p:nvPr/>
        </p:nvSpPr>
        <p:spPr bwMode="auto">
          <a:xfrm>
            <a:off x="323850" y="6705600"/>
            <a:ext cx="6127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108" name="Rectangle 204"/>
          <p:cNvSpPr>
            <a:spLocks noChangeArrowheads="1"/>
          </p:cNvSpPr>
          <p:nvPr/>
        </p:nvSpPr>
        <p:spPr bwMode="auto">
          <a:xfrm>
            <a:off x="395288" y="2999011"/>
            <a:ext cx="5329237" cy="2419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5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点阵汉字</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：每一个汉字以点阵形式存储，有点的地方为“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，空白的地方为“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。有</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16×16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24×24</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48×48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点阵等。点阵越大，字形分辨率越好，字形也越美观，但汉字存储的字节数就多，字库也就越庞大</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24111" name="Picture 20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33256" y="3070448"/>
            <a:ext cx="2743200" cy="25908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sp>
        <p:nvSpPr>
          <p:cNvPr id="39942" name="Rectangle 212"/>
          <p:cNvSpPr>
            <a:spLocks noChangeArrowheads="1"/>
          </p:cNvSpPr>
          <p:nvPr/>
        </p:nvSpPr>
        <p:spPr bwMode="auto">
          <a:xfrm>
            <a:off x="323528" y="1115641"/>
            <a:ext cx="8280400" cy="1677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汉字字形码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05000"/>
              </a:lnSpc>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汉字</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存储在计算机内采用机内码，但输出时必须转换成字形码，再根据字形码输出汉字。字形码又称</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汉字字模</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，用于在显示器或打印机上输出各种文字和符号。通常有两种：</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108"/>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124111"/>
                                        </p:tgtEl>
                                        <p:attrNameLst>
                                          <p:attrName>style.visibility</p:attrName>
                                        </p:attrNameLst>
                                      </p:cBhvr>
                                      <p:to>
                                        <p:strVal val="visible"/>
                                      </p:to>
                                    </p:set>
                                    <p:animEffect transition="in" filter="blinds(horizontal)">
                                      <p:cBhvr>
                                        <p:cTn id="10" dur="500"/>
                                        <p:tgtEl>
                                          <p:spTgt spid="124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0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23850" y="6705600"/>
            <a:ext cx="6127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3" name="Rectangle 7"/>
          <p:cNvSpPr>
            <a:spLocks noChangeArrowheads="1"/>
          </p:cNvSpPr>
          <p:nvPr/>
        </p:nvSpPr>
        <p:spPr bwMode="auto">
          <a:xfrm>
            <a:off x="395288" y="1196975"/>
            <a:ext cx="6481762" cy="201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5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矢量汉字</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将汉字的笔画轮廓用一组直线和曲线来勾画，并记录存储每一直线和曲线的数字描述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端点及控制点的坐标</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。在需要输出时，根据字形轮廓的描述计算出汉字点阵。矢量产生的汉字即使放大仍能保持较好的质量。</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1434" name="Rectangle 10"/>
          <p:cNvSpPr>
            <a:spLocks noChangeArrowheads="1"/>
          </p:cNvSpPr>
          <p:nvPr/>
        </p:nvSpPr>
        <p:spPr bwMode="auto">
          <a:xfrm>
            <a:off x="396503" y="3843723"/>
            <a:ext cx="8135937" cy="1227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5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汉字字库</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：一般都存放在磁盘上，这种字库称为“软字库”，使用时根据汉字内码到字库中找到相应的字形码，然后调入内存并显示或打印</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0966" name="Group 11"/>
          <p:cNvGrpSpPr/>
          <p:nvPr/>
        </p:nvGrpSpPr>
        <p:grpSpPr bwMode="auto">
          <a:xfrm>
            <a:off x="6911975" y="1341438"/>
            <a:ext cx="2232025" cy="2159000"/>
            <a:chOff x="6450" y="5028"/>
            <a:chExt cx="2897" cy="2964"/>
          </a:xfrm>
        </p:grpSpPr>
        <p:graphicFrame>
          <p:nvGraphicFramePr>
            <p:cNvPr id="40967" name="Object 12"/>
            <p:cNvGraphicFramePr>
              <a:graphicFrameLocks noChangeAspect="1"/>
            </p:cNvGraphicFramePr>
            <p:nvPr/>
          </p:nvGraphicFramePr>
          <p:xfrm>
            <a:off x="6827" y="5496"/>
            <a:ext cx="1715" cy="1715"/>
          </p:xfrm>
          <a:graphic>
            <a:graphicData uri="http://schemas.openxmlformats.org/presentationml/2006/ole">
              <mc:AlternateContent xmlns:mc="http://schemas.openxmlformats.org/markup-compatibility/2006">
                <mc:Choice xmlns:v="urn:schemas-microsoft-com:vml" Requires="v">
                  <p:oleObj spid="_x0000_s25713" name="Image" r:id="rId1" imgW="922655" imgH="922655" progId="Photoshop.Image.9">
                    <p:embed/>
                  </p:oleObj>
                </mc:Choice>
                <mc:Fallback>
                  <p:oleObj name="Image" r:id="rId1" imgW="922655" imgH="922655" progId="Photoshop.Image.9">
                    <p:embed/>
                    <p:pic>
                      <p:nvPicPr>
                        <p:cNvPr id="0" name="图片 257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 y="5496"/>
                          <a:ext cx="1715" cy="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0968" name="AutoShape 13"/>
            <p:cNvCxnSpPr>
              <a:cxnSpLocks noChangeShapeType="1"/>
            </p:cNvCxnSpPr>
            <p:nvPr/>
          </p:nvCxnSpPr>
          <p:spPr bwMode="auto">
            <a:xfrm flipV="1">
              <a:off x="6450" y="5162"/>
              <a:ext cx="2361" cy="17"/>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69" name="AutoShape 14"/>
            <p:cNvCxnSpPr>
              <a:cxnSpLocks noChangeShapeType="1"/>
            </p:cNvCxnSpPr>
            <p:nvPr/>
          </p:nvCxnSpPr>
          <p:spPr bwMode="auto">
            <a:xfrm flipH="1">
              <a:off x="6646" y="5028"/>
              <a:ext cx="1" cy="241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70" name="AutoShape 15"/>
            <p:cNvCxnSpPr>
              <a:cxnSpLocks noChangeShapeType="1"/>
            </p:cNvCxnSpPr>
            <p:nvPr/>
          </p:nvCxnSpPr>
          <p:spPr bwMode="auto">
            <a:xfrm>
              <a:off x="8627" y="5028"/>
              <a:ext cx="14" cy="2399"/>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71" name="AutoShape 16"/>
            <p:cNvCxnSpPr>
              <a:cxnSpLocks noChangeShapeType="1"/>
            </p:cNvCxnSpPr>
            <p:nvPr/>
          </p:nvCxnSpPr>
          <p:spPr bwMode="auto">
            <a:xfrm>
              <a:off x="6467" y="7368"/>
              <a:ext cx="2361"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sp>
          <p:nvSpPr>
            <p:cNvPr id="40972" name="Text Box 17"/>
            <p:cNvSpPr txBox="1">
              <a:spLocks noChangeArrowheads="1"/>
            </p:cNvSpPr>
            <p:nvPr/>
          </p:nvSpPr>
          <p:spPr bwMode="auto">
            <a:xfrm>
              <a:off x="6647" y="7680"/>
              <a:ext cx="2700" cy="31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type="none" w="sm" len="me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1600" b="1" dirty="0">
                  <a:latin typeface="Times New Roman" panose="02020603050405020304" pitchFamily="18" charset="0"/>
                </a:rPr>
                <a:t>矢量汉字轮廓描述</a:t>
              </a:r>
              <a:endParaRPr lang="zh-CN" altLang="en-US" sz="1600" b="1" dirty="0"/>
            </a:p>
          </p:txBody>
        </p:sp>
      </p:grpSp>
      <p:sp>
        <p:nvSpPr>
          <p:cNvPr id="1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434"/>
                                        </p:tgtEl>
                                        <p:attrNameLst>
                                          <p:attrName>style.visibility</p:attrName>
                                        </p:attrNameLst>
                                      </p:cBhvr>
                                      <p:to>
                                        <p:strVal val="visible"/>
                                      </p:to>
                                    </p:set>
                                    <p:anim calcmode="lin" valueType="num">
                                      <p:cBhvr additive="base">
                                        <p:cTn id="7" dur="500" fill="hold"/>
                                        <p:tgtEl>
                                          <p:spTgt spid="231434"/>
                                        </p:tgtEl>
                                        <p:attrNameLst>
                                          <p:attrName>ppt_x</p:attrName>
                                        </p:attrNameLst>
                                      </p:cBhvr>
                                      <p:tavLst>
                                        <p:tav tm="0">
                                          <p:val>
                                            <p:strVal val="#ppt_x"/>
                                          </p:val>
                                        </p:tav>
                                        <p:tav tm="100000">
                                          <p:val>
                                            <p:strVal val="#ppt_x"/>
                                          </p:val>
                                        </p:tav>
                                      </p:tavLst>
                                    </p:anim>
                                    <p:anim calcmode="lin" valueType="num">
                                      <p:cBhvr additive="base">
                                        <p:cTn id="8" dur="500" fill="hold"/>
                                        <p:tgtEl>
                                          <p:spTgt spid="231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23850" y="6777355"/>
            <a:ext cx="6127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379" name="Rectangle 3"/>
          <p:cNvSpPr>
            <a:spLocks noGrp="1" noChangeArrowheads="1"/>
          </p:cNvSpPr>
          <p:nvPr>
            <p:ph type="title" idx="4294967295"/>
          </p:nvPr>
        </p:nvSpPr>
        <p:spPr>
          <a:xfrm>
            <a:off x="900113" y="981075"/>
            <a:ext cx="4914900" cy="612775"/>
          </a:xfrm>
          <a:noFill/>
        </p:spPr>
        <p:txBody>
          <a:bodyPr/>
          <a:lstStyle/>
          <a:p>
            <a:pPr eaLnBrk="1" hangingPunct="1"/>
            <a:r>
              <a:rPr lang="zh-CN" altLang="en-US" sz="2400" smtClean="0">
                <a:solidFill>
                  <a:schemeClr val="tx1"/>
                </a:solidFill>
                <a:effectLst/>
                <a:ea typeface="黑体" panose="02010609060101010101" pitchFamily="49" charset="-122"/>
              </a:rPr>
              <a:t>计算机处理汉字的基本过程：</a:t>
            </a:r>
            <a:endParaRPr lang="zh-CN" altLang="en-US" sz="2400" smtClean="0">
              <a:solidFill>
                <a:schemeClr val="tx1"/>
              </a:solidFill>
              <a:effectLst/>
              <a:ea typeface="黑体" panose="02010609060101010101" pitchFamily="49" charset="-122"/>
            </a:endParaRPr>
          </a:p>
        </p:txBody>
      </p:sp>
      <p:sp>
        <p:nvSpPr>
          <p:cNvPr id="229389" name="Rectangle 13"/>
          <p:cNvSpPr>
            <a:spLocks noChangeArrowheads="1"/>
          </p:cNvSpPr>
          <p:nvPr/>
        </p:nvSpPr>
        <p:spPr bwMode="auto">
          <a:xfrm>
            <a:off x="323850" y="3214688"/>
            <a:ext cx="8153400" cy="28807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(5)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其它编码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GBK</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编码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：是对</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GB2312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的扩充。仍采用双字节编码，在此基础上对罕见汉字使用四字节编码，共收录了</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2.7</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万个汉字，与国标码兼容，同时收录了藏、蒙、维吾尔等主要少数民族文字。 </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BIG5</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：台湾、香港等地区使用的繁体汉字编码标准</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。收录</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440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个符号，</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5401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个一级汉字，</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7652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个二级汉字。</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29390" name="Group 14"/>
          <p:cNvGrpSpPr/>
          <p:nvPr/>
        </p:nvGrpSpPr>
        <p:grpSpPr bwMode="auto">
          <a:xfrm>
            <a:off x="1116013" y="1700213"/>
            <a:ext cx="7200900" cy="1577975"/>
            <a:chOff x="748" y="1979"/>
            <a:chExt cx="4536" cy="994"/>
          </a:xfrm>
        </p:grpSpPr>
        <p:grpSp>
          <p:nvGrpSpPr>
            <p:cNvPr id="41992" name="Group 15"/>
            <p:cNvGrpSpPr/>
            <p:nvPr/>
          </p:nvGrpSpPr>
          <p:grpSpPr bwMode="auto">
            <a:xfrm>
              <a:off x="748" y="2341"/>
              <a:ext cx="4536" cy="632"/>
              <a:chOff x="432" y="1968"/>
              <a:chExt cx="4800" cy="960"/>
            </a:xfrm>
          </p:grpSpPr>
          <p:graphicFrame>
            <p:nvGraphicFramePr>
              <p:cNvPr id="42002" name="Object 16"/>
              <p:cNvGraphicFramePr>
                <a:graphicFrameLocks noChangeAspect="1"/>
              </p:cNvGraphicFramePr>
              <p:nvPr/>
            </p:nvGraphicFramePr>
            <p:xfrm>
              <a:off x="432" y="1968"/>
              <a:ext cx="4752" cy="960"/>
            </p:xfrm>
            <a:graphic>
              <a:graphicData uri="http://schemas.openxmlformats.org/presentationml/2006/ole">
                <mc:AlternateContent xmlns:mc="http://schemas.openxmlformats.org/markup-compatibility/2006">
                  <mc:Choice xmlns:v="urn:schemas-microsoft-com:vml" Requires="v">
                    <p:oleObj spid="_x0000_s26737" name="位图图像" r:id="rId1" imgW="4107180" imgH="563880" progId="Paint.Picture">
                      <p:embed/>
                    </p:oleObj>
                  </mc:Choice>
                  <mc:Fallback>
                    <p:oleObj name="位图图像" r:id="rId1" imgW="4107180" imgH="563880" progId="Paint.Picture">
                      <p:embed/>
                      <p:pic>
                        <p:nvPicPr>
                          <p:cNvPr id="0" name="图片 267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1968"/>
                            <a:ext cx="475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2003" name="Group 17"/>
              <p:cNvGrpSpPr/>
              <p:nvPr/>
            </p:nvGrpSpPr>
            <p:grpSpPr bwMode="auto">
              <a:xfrm>
                <a:off x="432" y="2400"/>
                <a:ext cx="4800" cy="0"/>
                <a:chOff x="432" y="2400"/>
                <a:chExt cx="4800" cy="0"/>
              </a:xfrm>
            </p:grpSpPr>
            <p:sp>
              <p:nvSpPr>
                <p:cNvPr id="42004" name="Line 18"/>
                <p:cNvSpPr>
                  <a:spLocks noChangeShapeType="1"/>
                </p:cNvSpPr>
                <p:nvPr/>
              </p:nvSpPr>
              <p:spPr bwMode="auto">
                <a:xfrm>
                  <a:off x="432" y="2400"/>
                  <a:ext cx="672"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sp>
              <p:nvSpPr>
                <p:cNvPr id="42005" name="Line 19"/>
                <p:cNvSpPr>
                  <a:spLocks noChangeShapeType="1"/>
                </p:cNvSpPr>
                <p:nvPr/>
              </p:nvSpPr>
              <p:spPr bwMode="auto">
                <a:xfrm>
                  <a:off x="4272" y="2400"/>
                  <a:ext cx="96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sp>
              <p:nvSpPr>
                <p:cNvPr id="42006" name="Line 20"/>
                <p:cNvSpPr>
                  <a:spLocks noChangeShapeType="1"/>
                </p:cNvSpPr>
                <p:nvPr/>
              </p:nvSpPr>
              <p:spPr bwMode="auto">
                <a:xfrm>
                  <a:off x="3408" y="2400"/>
                  <a:ext cx="336"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sp>
              <p:nvSpPr>
                <p:cNvPr id="42007" name="Line 21"/>
                <p:cNvSpPr>
                  <a:spLocks noChangeShapeType="1"/>
                </p:cNvSpPr>
                <p:nvPr/>
              </p:nvSpPr>
              <p:spPr bwMode="auto">
                <a:xfrm>
                  <a:off x="2544" y="2400"/>
                  <a:ext cx="288"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sp>
              <p:nvSpPr>
                <p:cNvPr id="42008" name="Line 22"/>
                <p:cNvSpPr>
                  <a:spLocks noChangeShapeType="1"/>
                </p:cNvSpPr>
                <p:nvPr/>
              </p:nvSpPr>
              <p:spPr bwMode="auto">
                <a:xfrm>
                  <a:off x="1632" y="2400"/>
                  <a:ext cx="336"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sp>
          <p:nvSpPr>
            <p:cNvPr id="41993" name="Line 23"/>
            <p:cNvSpPr>
              <a:spLocks noChangeShapeType="1"/>
            </p:cNvSpPr>
            <p:nvPr/>
          </p:nvSpPr>
          <p:spPr bwMode="auto">
            <a:xfrm>
              <a:off x="2880" y="2387"/>
              <a:ext cx="0" cy="227"/>
            </a:xfrm>
            <a:prstGeom prst="line">
              <a:avLst/>
            </a:prstGeom>
            <a:noFill/>
            <a:ln w="38100">
              <a:solidFill>
                <a:srgbClr val="9900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sp>
          <p:nvSpPr>
            <p:cNvPr id="41994" name="Line 24"/>
            <p:cNvSpPr>
              <a:spLocks noChangeShapeType="1"/>
            </p:cNvSpPr>
            <p:nvPr/>
          </p:nvSpPr>
          <p:spPr bwMode="auto">
            <a:xfrm>
              <a:off x="1982" y="2402"/>
              <a:ext cx="0" cy="166"/>
            </a:xfrm>
            <a:prstGeom prst="line">
              <a:avLst/>
            </a:prstGeom>
            <a:noFill/>
            <a:ln w="38100">
              <a:solidFill>
                <a:srgbClr val="9900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sp>
          <p:nvSpPr>
            <p:cNvPr id="41995" name="Line 25"/>
            <p:cNvSpPr>
              <a:spLocks noChangeShapeType="1"/>
            </p:cNvSpPr>
            <p:nvPr/>
          </p:nvSpPr>
          <p:spPr bwMode="auto">
            <a:xfrm>
              <a:off x="3742" y="2387"/>
              <a:ext cx="0" cy="214"/>
            </a:xfrm>
            <a:prstGeom prst="line">
              <a:avLst/>
            </a:prstGeom>
            <a:noFill/>
            <a:ln w="38100">
              <a:solidFill>
                <a:srgbClr val="990033"/>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sp>
          <p:nvSpPr>
            <p:cNvPr id="41996" name="Rectangle 26"/>
            <p:cNvSpPr>
              <a:spLocks noChangeArrowheads="1"/>
            </p:cNvSpPr>
            <p:nvPr/>
          </p:nvSpPr>
          <p:spPr bwMode="auto">
            <a:xfrm>
              <a:off x="1784" y="1994"/>
              <a:ext cx="523" cy="408"/>
            </a:xfrm>
            <a:prstGeom prst="rect">
              <a:avLst/>
            </a:prstGeom>
            <a:solidFill>
              <a:srgbClr val="00FFFF"/>
            </a:solidFill>
            <a:ln>
              <a:noFill/>
            </a:ln>
            <a:effectLst>
              <a:prstShdw prst="shdw13" dist="53882" dir="13500000">
                <a:srgbClr val="80808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1997" name="Text Box 27"/>
            <p:cNvSpPr txBox="1">
              <a:spLocks noChangeArrowheads="1"/>
            </p:cNvSpPr>
            <p:nvPr/>
          </p:nvSpPr>
          <p:spPr bwMode="auto">
            <a:xfrm>
              <a:off x="1791" y="2024"/>
              <a:ext cx="475" cy="36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r>
                <a:rPr lang="zh-CN" altLang="en-US" sz="1600" b="1">
                  <a:solidFill>
                    <a:schemeClr val="accent2"/>
                  </a:solidFill>
                </a:rPr>
                <a:t>自动转换</a:t>
              </a:r>
              <a:endParaRPr kumimoji="0" lang="zh-CN" altLang="en-US" sz="1600">
                <a:solidFill>
                  <a:schemeClr val="accent2"/>
                </a:solidFill>
              </a:endParaRPr>
            </a:p>
          </p:txBody>
        </p:sp>
        <p:sp>
          <p:nvSpPr>
            <p:cNvPr id="41998" name="Rectangle 28"/>
            <p:cNvSpPr>
              <a:spLocks noChangeArrowheads="1"/>
            </p:cNvSpPr>
            <p:nvPr/>
          </p:nvSpPr>
          <p:spPr bwMode="auto">
            <a:xfrm>
              <a:off x="2558" y="1994"/>
              <a:ext cx="672" cy="408"/>
            </a:xfrm>
            <a:prstGeom prst="rect">
              <a:avLst/>
            </a:prstGeom>
            <a:solidFill>
              <a:srgbClr val="00FFFF"/>
            </a:solidFill>
            <a:ln>
              <a:noFill/>
            </a:ln>
            <a:effectLst>
              <a:prstShdw prst="shdw13" dist="53882" dir="13500000">
                <a:srgbClr val="80808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1999" name="Text Box 29"/>
            <p:cNvSpPr txBox="1">
              <a:spLocks noChangeArrowheads="1"/>
            </p:cNvSpPr>
            <p:nvPr/>
          </p:nvSpPr>
          <p:spPr bwMode="auto">
            <a:xfrm>
              <a:off x="2562" y="1979"/>
              <a:ext cx="747" cy="36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r>
                <a:rPr lang="zh-CN" altLang="en-US" sz="1600" b="1">
                  <a:solidFill>
                    <a:schemeClr val="accent2"/>
                  </a:solidFill>
                </a:rPr>
                <a:t>字节最高位置“</a:t>
              </a:r>
              <a:r>
                <a:rPr lang="en-US" altLang="zh-CN" sz="1600" b="1">
                  <a:solidFill>
                    <a:schemeClr val="accent2"/>
                  </a:solidFill>
                </a:rPr>
                <a:t>1” </a:t>
              </a:r>
              <a:endParaRPr kumimoji="0" lang="en-US" altLang="zh-CN" sz="1600">
                <a:solidFill>
                  <a:schemeClr val="accent2"/>
                </a:solidFill>
              </a:endParaRPr>
            </a:p>
          </p:txBody>
        </p:sp>
        <p:sp>
          <p:nvSpPr>
            <p:cNvPr id="42000" name="Rectangle 30"/>
            <p:cNvSpPr>
              <a:spLocks noChangeArrowheads="1"/>
            </p:cNvSpPr>
            <p:nvPr/>
          </p:nvSpPr>
          <p:spPr bwMode="auto">
            <a:xfrm>
              <a:off x="3382" y="1994"/>
              <a:ext cx="859" cy="408"/>
            </a:xfrm>
            <a:prstGeom prst="rect">
              <a:avLst/>
            </a:prstGeom>
            <a:solidFill>
              <a:srgbClr val="00FFFF"/>
            </a:solidFill>
            <a:ln>
              <a:noFill/>
            </a:ln>
            <a:effectLst>
              <a:prstShdw prst="shdw13" dist="53882" dir="13500000">
                <a:srgbClr val="80808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42001" name="Text Box 31"/>
            <p:cNvSpPr txBox="1">
              <a:spLocks noChangeArrowheads="1"/>
            </p:cNvSpPr>
            <p:nvPr/>
          </p:nvSpPr>
          <p:spPr bwMode="auto">
            <a:xfrm>
              <a:off x="3379" y="1979"/>
              <a:ext cx="859" cy="36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r>
                <a:rPr lang="zh-CN" altLang="en-US" sz="1600" b="1">
                  <a:solidFill>
                    <a:schemeClr val="accent2"/>
                  </a:solidFill>
                </a:rPr>
                <a:t>转换（调用汉字字库）</a:t>
              </a:r>
              <a:endParaRPr kumimoji="0" lang="zh-CN" altLang="en-US" sz="1600">
                <a:solidFill>
                  <a:schemeClr val="accent2"/>
                </a:solidFill>
              </a:endParaRPr>
            </a:p>
          </p:txBody>
        </p:sp>
      </p:grpSp>
      <p:sp>
        <p:nvSpPr>
          <p:cNvPr id="229408" name="Rectangle 32"/>
          <p:cNvSpPr>
            <a:spLocks noChangeArrowheads="1"/>
          </p:cNvSpPr>
          <p:nvPr/>
        </p:nvSpPr>
        <p:spPr bwMode="auto">
          <a:xfrm>
            <a:off x="971550" y="1628775"/>
            <a:ext cx="7416800" cy="1511300"/>
          </a:xfrm>
          <a:prstGeom prst="rect">
            <a:avLst/>
          </a:prstGeom>
          <a:noFill/>
          <a:ln w="19050">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25"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9379"/>
                                        </p:tgtEl>
                                        <p:attrNameLst>
                                          <p:attrName>style.visibility</p:attrName>
                                        </p:attrNameLst>
                                      </p:cBhvr>
                                      <p:to>
                                        <p:strVal val="visible"/>
                                      </p:to>
                                    </p:set>
                                    <p:animEffect transition="in" filter="blinds(horizontal)">
                                      <p:cBhvr>
                                        <p:cTn id="7" dur="500"/>
                                        <p:tgtEl>
                                          <p:spTgt spid="22937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9408"/>
                                        </p:tgtEl>
                                        <p:attrNameLst>
                                          <p:attrName>style.visibility</p:attrName>
                                        </p:attrNameLst>
                                      </p:cBhvr>
                                      <p:to>
                                        <p:strVal val="visible"/>
                                      </p:to>
                                    </p:set>
                                    <p:animEffect transition="in" filter="blinds(horizontal)">
                                      <p:cBhvr>
                                        <p:cTn id="11" dur="500"/>
                                        <p:tgtEl>
                                          <p:spTgt spid="229408"/>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29390"/>
                                        </p:tgtEl>
                                        <p:attrNameLst>
                                          <p:attrName>style.visibility</p:attrName>
                                        </p:attrNameLst>
                                      </p:cBhvr>
                                      <p:to>
                                        <p:strVal val="visible"/>
                                      </p:to>
                                    </p:set>
                                    <p:animEffect transition="in" filter="blinds(horizontal)">
                                      <p:cBhvr>
                                        <p:cTn id="15" dur="500"/>
                                        <p:tgtEl>
                                          <p:spTgt spid="2293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9389"/>
                                        </p:tgtEl>
                                        <p:attrNameLst>
                                          <p:attrName>style.visibility</p:attrName>
                                        </p:attrNameLst>
                                      </p:cBhvr>
                                      <p:to>
                                        <p:strVal val="visible"/>
                                      </p:to>
                                    </p:set>
                                    <p:animEffect transition="in" filter="blinds(horizontal)">
                                      <p:cBhvr>
                                        <p:cTn id="20" dur="500"/>
                                        <p:tgtEl>
                                          <p:spTgt spid="229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p:bldP spid="229389" grpId="0" bldLvl="0" animBg="1"/>
      <p:bldP spid="2294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23850" y="6705600"/>
            <a:ext cx="6127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389" name="Rectangle 13"/>
          <p:cNvSpPr>
            <a:spLocks noChangeArrowheads="1"/>
          </p:cNvSpPr>
          <p:nvPr/>
        </p:nvSpPr>
        <p:spPr bwMode="auto">
          <a:xfrm>
            <a:off x="323850" y="1124744"/>
            <a:ext cx="8153400" cy="3693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(5)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其它编码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UCS</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：国际标准化组织公布的通用字符编码集，采用</a:t>
            </a:r>
            <a:r>
              <a:rPr lang="en-US" altLang="zh-CN"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个字节编码</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，试图包含世界上所有不同国家和地区的文字及符号。但存在存储空间大，传输和处理效率低等问题，并没有实际执行使用。</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pP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Unicode</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UCS</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的子集，采用</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两个字节编</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码，可表示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65535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个字符，</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基本覆盖了世界上主要的语言</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。包括拉丁语、希腊语、阿拉伯语、希伯来语、中文、日文、韩文等。</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389"/>
                                        </p:tgtEl>
                                        <p:attrNameLst>
                                          <p:attrName>style.visibility</p:attrName>
                                        </p:attrNameLst>
                                      </p:cBhvr>
                                      <p:to>
                                        <p:strVal val="visible"/>
                                      </p:to>
                                    </p:set>
                                    <p:animEffect transition="in" filter="blinds(horizontal)">
                                      <p:cBhvr>
                                        <p:cTn id="7" dur="500"/>
                                        <p:tgtEl>
                                          <p:spTgt spid="229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23850" y="6705600"/>
            <a:ext cx="374332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204" name="Rectangle 84"/>
          <p:cNvSpPr>
            <a:spLocks noChangeArrowheads="1"/>
          </p:cNvSpPr>
          <p:nvPr/>
        </p:nvSpPr>
        <p:spPr bwMode="auto">
          <a:xfrm>
            <a:off x="345946" y="1700808"/>
            <a:ext cx="8207375" cy="304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在计算机中，数值分为</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整数</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实数</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，其中整数又分为有符号整数和无符号整数，而实数则只有有符号实数。</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0"/>
              </a:spcBef>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1" algn="just">
              <a:spcBef>
                <a:spcPct val="0"/>
              </a:spcBef>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对照</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前面字符和汉字的编码，对一个对象集编码的关键是统计该对象的个体数量</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1" algn="just">
              <a:spcBef>
                <a:spcPct val="0"/>
              </a:spcBef>
            </a:pP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marL="0" lvl="1" algn="just">
              <a:spcBef>
                <a:spcPct val="0"/>
              </a:spcBef>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数值</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的个数是无限的，因此，之前的方法</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不适用</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1" algn="just">
              <a:spcBef>
                <a:spcPct val="0"/>
              </a:spcBef>
            </a:pP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7" name="Rectangle 134"/>
          <p:cNvSpPr txBox="1">
            <a:spLocks noChangeArrowheads="1"/>
          </p:cNvSpPr>
          <p:nvPr/>
        </p:nvSpPr>
        <p:spPr bwMode="auto">
          <a:xfrm>
            <a:off x="304800" y="9906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defRPr/>
            </a:pPr>
            <a:r>
              <a:rPr lang="en-US" altLang="zh-CN" sz="2800" dirty="0" smtClean="0">
                <a:solidFill>
                  <a:schemeClr val="tx1"/>
                </a:solidFill>
              </a:rPr>
              <a:t>1.4.3  </a:t>
            </a:r>
            <a:r>
              <a:rPr lang="zh-CN" altLang="en-US" sz="2800" dirty="0">
                <a:solidFill>
                  <a:schemeClr val="tx1"/>
                </a:solidFill>
                <a:effectLst/>
                <a:ea typeface="黑体" panose="02010609060101010101" pitchFamily="49" charset="-122"/>
              </a:rPr>
              <a:t>数值</a:t>
            </a:r>
            <a:r>
              <a:rPr lang="zh-CN" altLang="en-US" sz="2800" dirty="0" smtClean="0">
                <a:solidFill>
                  <a:schemeClr val="tx1"/>
                </a:solidFill>
                <a:effectLst/>
                <a:ea typeface="黑体" panose="02010609060101010101" pitchFamily="49" charset="-122"/>
              </a:rPr>
              <a:t>编码</a:t>
            </a:r>
            <a:r>
              <a:rPr lang="zh-CN" altLang="en-US" sz="2800" dirty="0" smtClean="0">
                <a:solidFill>
                  <a:schemeClr val="tx1"/>
                </a:solidFill>
                <a:ea typeface="宋体" panose="02010600030101010101" pitchFamily="2" charset="-122"/>
              </a:rPr>
              <a:t> </a:t>
            </a:r>
            <a:endParaRPr lang="zh-CN" altLang="en-US" sz="2800" dirty="0" smtClean="0"/>
          </a:p>
        </p:txBody>
      </p:sp>
      <p:sp>
        <p:nvSpPr>
          <p:cNvPr id="2" name="矩形 1"/>
          <p:cNvSpPr/>
          <p:nvPr/>
        </p:nvSpPr>
        <p:spPr>
          <a:xfrm>
            <a:off x="345945" y="4653136"/>
            <a:ext cx="8207375" cy="1200329"/>
          </a:xfrm>
          <a:prstGeom prst="rect">
            <a:avLst/>
          </a:prstGeom>
        </p:spPr>
        <p:txBody>
          <a:bodyPr wrap="square">
            <a:spAutoFit/>
          </a:bodyPr>
          <a:lstStyle/>
          <a:p>
            <a:pPr algn="l"/>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 解决</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方案</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：先确定存储空间大小，在该空间中表示、存储一个有限范围的数值。存储空间越大，能存储的数值也越大。</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1204"/>
                                        </p:tgtEl>
                                        <p:attrNameLst>
                                          <p:attrName>style.visibility</p:attrName>
                                        </p:attrNameLst>
                                      </p:cBhvr>
                                      <p:to>
                                        <p:strVal val="visible"/>
                                      </p:to>
                                    </p:set>
                                    <p:animEffect transition="in" filter="blinds(horizontal)">
                                      <p:cBhvr>
                                        <p:cTn id="7" dur="500"/>
                                        <p:tgtEl>
                                          <p:spTgt spid="261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204" grpId="0" bldLvl="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23850" y="6705600"/>
            <a:ext cx="374332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4" name="Rectangle 4"/>
          <p:cNvSpPr>
            <a:spLocks noChangeArrowheads="1"/>
          </p:cNvSpPr>
          <p:nvPr/>
        </p:nvSpPr>
        <p:spPr bwMode="auto">
          <a:xfrm>
            <a:off x="1116013" y="2420714"/>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zh-CN" altLang="en-US" sz="2400" b="1" i="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符号位</a:t>
            </a:r>
            <a:r>
              <a:rPr kumimoji="0"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最高位用</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表示“正”，</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表示“负”。</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1194" name="Rectangle 74"/>
          <p:cNvSpPr>
            <a:spLocks noChangeArrowheads="1"/>
          </p:cNvSpPr>
          <p:nvPr/>
        </p:nvSpPr>
        <p:spPr bwMode="auto">
          <a:xfrm>
            <a:off x="1116013" y="2924944"/>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zh-CN" altLang="en-US" sz="2400" b="1" i="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真值</a:t>
            </a:r>
            <a:r>
              <a:rPr kumimoji="0"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该机器数所表达的数值。</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61202" name="Group 82"/>
          <p:cNvGrpSpPr/>
          <p:nvPr/>
        </p:nvGrpSpPr>
        <p:grpSpPr bwMode="auto">
          <a:xfrm>
            <a:off x="1331913" y="3741061"/>
            <a:ext cx="5621291" cy="2483303"/>
            <a:chOff x="521" y="2001"/>
            <a:chExt cx="3824" cy="1752"/>
          </a:xfrm>
        </p:grpSpPr>
        <p:grpSp>
          <p:nvGrpSpPr>
            <p:cNvPr id="24586" name="Group 73"/>
            <p:cNvGrpSpPr/>
            <p:nvPr/>
          </p:nvGrpSpPr>
          <p:grpSpPr bwMode="auto">
            <a:xfrm>
              <a:off x="1577" y="2228"/>
              <a:ext cx="2768" cy="1500"/>
              <a:chOff x="1577" y="2228"/>
              <a:chExt cx="2768" cy="1500"/>
            </a:xfrm>
          </p:grpSpPr>
          <p:sp>
            <p:nvSpPr>
              <p:cNvPr id="24597" name="AutoShape 39"/>
              <p:cNvSpPr>
                <a:spLocks noChangeArrowheads="1"/>
              </p:cNvSpPr>
              <p:nvPr/>
            </p:nvSpPr>
            <p:spPr bwMode="auto">
              <a:xfrm>
                <a:off x="2336" y="2426"/>
                <a:ext cx="357" cy="323"/>
              </a:xfrm>
              <a:prstGeom prst="cube">
                <a:avLst>
                  <a:gd name="adj" fmla="val 25000"/>
                </a:avLst>
              </a:prstGeom>
              <a:solidFill>
                <a:srgbClr val="33CC33"/>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a:solidFill>
                    <a:srgbClr val="003300"/>
                  </a:solidFill>
                </a:endParaRPr>
              </a:p>
            </p:txBody>
          </p:sp>
          <p:sp>
            <p:nvSpPr>
              <p:cNvPr id="24598" name="AutoShape 40"/>
              <p:cNvSpPr>
                <a:spLocks noChangeArrowheads="1"/>
              </p:cNvSpPr>
              <p:nvPr/>
            </p:nvSpPr>
            <p:spPr bwMode="auto">
              <a:xfrm>
                <a:off x="2574" y="2426"/>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a:solidFill>
                    <a:srgbClr val="003300"/>
                  </a:solidFill>
                </a:endParaRPr>
              </a:p>
            </p:txBody>
          </p:sp>
          <p:sp>
            <p:nvSpPr>
              <p:cNvPr id="24599" name="AutoShape 41"/>
              <p:cNvSpPr>
                <a:spLocks noChangeArrowheads="1"/>
              </p:cNvSpPr>
              <p:nvPr/>
            </p:nvSpPr>
            <p:spPr bwMode="auto">
              <a:xfrm>
                <a:off x="2813" y="2426"/>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b="1">
                  <a:solidFill>
                    <a:srgbClr val="003300"/>
                  </a:solidFill>
                </a:endParaRPr>
              </a:p>
            </p:txBody>
          </p:sp>
          <p:sp>
            <p:nvSpPr>
              <p:cNvPr id="24600" name="AutoShape 42"/>
              <p:cNvSpPr>
                <a:spLocks noChangeArrowheads="1"/>
              </p:cNvSpPr>
              <p:nvPr/>
            </p:nvSpPr>
            <p:spPr bwMode="auto">
              <a:xfrm>
                <a:off x="3051" y="2426"/>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a:solidFill>
                    <a:srgbClr val="003300"/>
                  </a:solidFill>
                </a:endParaRPr>
              </a:p>
            </p:txBody>
          </p:sp>
          <p:sp>
            <p:nvSpPr>
              <p:cNvPr id="24601" name="AutoShape 43"/>
              <p:cNvSpPr>
                <a:spLocks noChangeArrowheads="1"/>
              </p:cNvSpPr>
              <p:nvPr/>
            </p:nvSpPr>
            <p:spPr bwMode="auto">
              <a:xfrm>
                <a:off x="3289" y="2426"/>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b="1">
                  <a:solidFill>
                    <a:srgbClr val="003300"/>
                  </a:solidFill>
                </a:endParaRPr>
              </a:p>
            </p:txBody>
          </p:sp>
          <p:sp>
            <p:nvSpPr>
              <p:cNvPr id="24602" name="AutoShape 44"/>
              <p:cNvSpPr>
                <a:spLocks noChangeArrowheads="1"/>
              </p:cNvSpPr>
              <p:nvPr/>
            </p:nvSpPr>
            <p:spPr bwMode="auto">
              <a:xfrm>
                <a:off x="3527" y="2426"/>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1</a:t>
                </a:r>
                <a:endParaRPr lang="en-US" altLang="zh-CN" sz="2400" b="1">
                  <a:solidFill>
                    <a:srgbClr val="003300"/>
                  </a:solidFill>
                </a:endParaRPr>
              </a:p>
            </p:txBody>
          </p:sp>
          <p:sp>
            <p:nvSpPr>
              <p:cNvPr id="24603" name="AutoShape 45"/>
              <p:cNvSpPr>
                <a:spLocks noChangeArrowheads="1"/>
              </p:cNvSpPr>
              <p:nvPr/>
            </p:nvSpPr>
            <p:spPr bwMode="auto">
              <a:xfrm>
                <a:off x="3766" y="2426"/>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b="1">
                  <a:solidFill>
                    <a:srgbClr val="003300"/>
                  </a:solidFill>
                </a:endParaRPr>
              </a:p>
            </p:txBody>
          </p:sp>
          <p:sp>
            <p:nvSpPr>
              <p:cNvPr id="24604" name="AutoShape 46"/>
              <p:cNvSpPr>
                <a:spLocks noChangeArrowheads="1"/>
              </p:cNvSpPr>
              <p:nvPr/>
            </p:nvSpPr>
            <p:spPr bwMode="auto">
              <a:xfrm>
                <a:off x="3988" y="2426"/>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1</a:t>
                </a:r>
                <a:endParaRPr lang="en-US" altLang="zh-CN" sz="2400" b="1">
                  <a:solidFill>
                    <a:srgbClr val="003300"/>
                  </a:solidFill>
                </a:endParaRPr>
              </a:p>
            </p:txBody>
          </p:sp>
          <p:sp>
            <p:nvSpPr>
              <p:cNvPr id="24605" name="AutoShape 47"/>
              <p:cNvSpPr/>
              <p:nvPr/>
            </p:nvSpPr>
            <p:spPr bwMode="auto">
              <a:xfrm rot="5400000">
                <a:off x="3281" y="1352"/>
                <a:ext cx="185" cy="1937"/>
              </a:xfrm>
              <a:prstGeom prst="leftBrace">
                <a:avLst>
                  <a:gd name="adj1" fmla="val 87252"/>
                  <a:gd name="adj2" fmla="val 50000"/>
                </a:avLst>
              </a:prstGeom>
              <a:noFill/>
              <a:ln w="38100">
                <a:solidFill>
                  <a:schemeClr val="tx1"/>
                </a:solidFill>
                <a:rou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4606" name="AutoShape 51"/>
              <p:cNvSpPr>
                <a:spLocks noChangeArrowheads="1"/>
              </p:cNvSpPr>
              <p:nvPr/>
            </p:nvSpPr>
            <p:spPr bwMode="auto">
              <a:xfrm>
                <a:off x="1577" y="2989"/>
                <a:ext cx="816" cy="222"/>
              </a:xfrm>
              <a:prstGeom prst="wedgeRoundRectCallout">
                <a:avLst>
                  <a:gd name="adj1" fmla="val 56130"/>
                  <a:gd name="adj2" fmla="val -163514"/>
                  <a:gd name="adj3" fmla="val 16667"/>
                </a:avLst>
              </a:prstGeom>
              <a:solidFill>
                <a:srgbClr val="CCFFFF"/>
              </a:solidFill>
              <a:ln w="3175">
                <a:solidFill>
                  <a:srgbClr val="003300"/>
                </a:solidFill>
                <a:miter lim="800000"/>
              </a:ln>
              <a:effectLst>
                <a:outerShdw dist="35921" dir="2700000" algn="ctr" rotWithShape="0">
                  <a:srgbClr val="808080"/>
                </a:outerShdw>
              </a:effectLst>
            </p:spPr>
            <p:txBody>
              <a:bodyPr wrap="none" anchor="ctr"/>
              <a:lstStyle/>
              <a:p>
                <a:pPr>
                  <a:spcBef>
                    <a:spcPct val="0"/>
                  </a:spcBef>
                </a:pPr>
                <a:r>
                  <a:rPr lang="zh-CN" altLang="en-US" sz="2400" b="1">
                    <a:solidFill>
                      <a:srgbClr val="005B88"/>
                    </a:solidFill>
                  </a:rPr>
                  <a:t>符号位</a:t>
                </a:r>
                <a:endParaRPr lang="zh-CN" altLang="en-US" sz="2400">
                  <a:solidFill>
                    <a:srgbClr val="005B88"/>
                  </a:solidFill>
                </a:endParaRPr>
              </a:p>
            </p:txBody>
          </p:sp>
          <p:sp>
            <p:nvSpPr>
              <p:cNvPr id="24607" name="AutoShape 56"/>
              <p:cNvSpPr>
                <a:spLocks noChangeArrowheads="1"/>
              </p:cNvSpPr>
              <p:nvPr/>
            </p:nvSpPr>
            <p:spPr bwMode="auto">
              <a:xfrm>
                <a:off x="2307" y="3405"/>
                <a:ext cx="357" cy="323"/>
              </a:xfrm>
              <a:prstGeom prst="cube">
                <a:avLst>
                  <a:gd name="adj" fmla="val 25000"/>
                </a:avLst>
              </a:prstGeom>
              <a:solidFill>
                <a:srgbClr val="33CC33"/>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1</a:t>
                </a:r>
                <a:endParaRPr lang="en-US" altLang="zh-CN" sz="2400">
                  <a:solidFill>
                    <a:srgbClr val="003300"/>
                  </a:solidFill>
                </a:endParaRPr>
              </a:p>
            </p:txBody>
          </p:sp>
          <p:sp>
            <p:nvSpPr>
              <p:cNvPr id="24608" name="AutoShape 57"/>
              <p:cNvSpPr>
                <a:spLocks noChangeArrowheads="1"/>
              </p:cNvSpPr>
              <p:nvPr/>
            </p:nvSpPr>
            <p:spPr bwMode="auto">
              <a:xfrm>
                <a:off x="2545" y="3405"/>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a:solidFill>
                    <a:srgbClr val="003300"/>
                  </a:solidFill>
                </a:endParaRPr>
              </a:p>
            </p:txBody>
          </p:sp>
          <p:sp>
            <p:nvSpPr>
              <p:cNvPr id="24609" name="AutoShape 58"/>
              <p:cNvSpPr>
                <a:spLocks noChangeArrowheads="1"/>
              </p:cNvSpPr>
              <p:nvPr/>
            </p:nvSpPr>
            <p:spPr bwMode="auto">
              <a:xfrm>
                <a:off x="2784" y="3405"/>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b="1">
                  <a:solidFill>
                    <a:srgbClr val="003300"/>
                  </a:solidFill>
                </a:endParaRPr>
              </a:p>
            </p:txBody>
          </p:sp>
          <p:sp>
            <p:nvSpPr>
              <p:cNvPr id="24610" name="AutoShape 59"/>
              <p:cNvSpPr>
                <a:spLocks noChangeArrowheads="1"/>
              </p:cNvSpPr>
              <p:nvPr/>
            </p:nvSpPr>
            <p:spPr bwMode="auto">
              <a:xfrm>
                <a:off x="3022" y="3405"/>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a:solidFill>
                    <a:srgbClr val="003300"/>
                  </a:solidFill>
                </a:endParaRPr>
              </a:p>
            </p:txBody>
          </p:sp>
          <p:sp>
            <p:nvSpPr>
              <p:cNvPr id="24611" name="AutoShape 60"/>
              <p:cNvSpPr>
                <a:spLocks noChangeArrowheads="1"/>
              </p:cNvSpPr>
              <p:nvPr/>
            </p:nvSpPr>
            <p:spPr bwMode="auto">
              <a:xfrm>
                <a:off x="3260" y="3405"/>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b="1">
                  <a:solidFill>
                    <a:srgbClr val="003300"/>
                  </a:solidFill>
                </a:endParaRPr>
              </a:p>
            </p:txBody>
          </p:sp>
          <p:sp>
            <p:nvSpPr>
              <p:cNvPr id="24612" name="AutoShape 61"/>
              <p:cNvSpPr>
                <a:spLocks noChangeArrowheads="1"/>
              </p:cNvSpPr>
              <p:nvPr/>
            </p:nvSpPr>
            <p:spPr bwMode="auto">
              <a:xfrm>
                <a:off x="3498" y="3405"/>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1</a:t>
                </a:r>
                <a:endParaRPr lang="en-US" altLang="zh-CN" sz="2400" b="1">
                  <a:solidFill>
                    <a:srgbClr val="003300"/>
                  </a:solidFill>
                </a:endParaRPr>
              </a:p>
            </p:txBody>
          </p:sp>
          <p:sp>
            <p:nvSpPr>
              <p:cNvPr id="24613" name="AutoShape 62"/>
              <p:cNvSpPr>
                <a:spLocks noChangeArrowheads="1"/>
              </p:cNvSpPr>
              <p:nvPr/>
            </p:nvSpPr>
            <p:spPr bwMode="auto">
              <a:xfrm>
                <a:off x="3737" y="3405"/>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0</a:t>
                </a:r>
                <a:endParaRPr lang="en-US" altLang="zh-CN" sz="2400" b="1">
                  <a:solidFill>
                    <a:srgbClr val="003300"/>
                  </a:solidFill>
                </a:endParaRPr>
              </a:p>
            </p:txBody>
          </p:sp>
          <p:sp>
            <p:nvSpPr>
              <p:cNvPr id="24614" name="AutoShape 63"/>
              <p:cNvSpPr>
                <a:spLocks noChangeArrowheads="1"/>
              </p:cNvSpPr>
              <p:nvPr/>
            </p:nvSpPr>
            <p:spPr bwMode="auto">
              <a:xfrm>
                <a:off x="3959" y="3405"/>
                <a:ext cx="357" cy="323"/>
              </a:xfrm>
              <a:prstGeom prst="cube">
                <a:avLst>
                  <a:gd name="adj" fmla="val 25000"/>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400" b="1">
                    <a:solidFill>
                      <a:srgbClr val="003300"/>
                    </a:solidFill>
                  </a:rPr>
                  <a:t>1</a:t>
                </a:r>
                <a:endParaRPr lang="en-US" altLang="zh-CN" sz="2400" b="1">
                  <a:solidFill>
                    <a:srgbClr val="003300"/>
                  </a:solidFill>
                </a:endParaRPr>
              </a:p>
            </p:txBody>
          </p:sp>
          <p:sp>
            <p:nvSpPr>
              <p:cNvPr id="24615" name="AutoShape 64"/>
              <p:cNvSpPr/>
              <p:nvPr/>
            </p:nvSpPr>
            <p:spPr bwMode="auto">
              <a:xfrm rot="5400000">
                <a:off x="3252" y="2331"/>
                <a:ext cx="185" cy="1937"/>
              </a:xfrm>
              <a:prstGeom prst="leftBrace">
                <a:avLst>
                  <a:gd name="adj1" fmla="val 87252"/>
                  <a:gd name="adj2" fmla="val 50000"/>
                </a:avLst>
              </a:prstGeom>
              <a:noFill/>
              <a:ln w="38100">
                <a:solidFill>
                  <a:schemeClr val="tx1"/>
                </a:solidFill>
                <a:rou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4616" name="AutoShape 68"/>
              <p:cNvSpPr>
                <a:spLocks noChangeArrowheads="1"/>
              </p:cNvSpPr>
              <p:nvPr/>
            </p:nvSpPr>
            <p:spPr bwMode="auto">
              <a:xfrm>
                <a:off x="1577" y="2989"/>
                <a:ext cx="816" cy="310"/>
              </a:xfrm>
              <a:prstGeom prst="wedgeRoundRectCallout">
                <a:avLst>
                  <a:gd name="adj1" fmla="val 40881"/>
                  <a:gd name="adj2" fmla="val 158210"/>
                  <a:gd name="adj3" fmla="val 16667"/>
                </a:avLst>
              </a:prstGeom>
              <a:solidFill>
                <a:srgbClr val="CCFFFF"/>
              </a:solidFill>
              <a:ln w="3175">
                <a:solidFill>
                  <a:srgbClr val="003300"/>
                </a:solidFill>
                <a:miter lim="800000"/>
              </a:ln>
              <a:effectLst>
                <a:outerShdw dist="35921" dir="2700000" algn="ctr" rotWithShape="0">
                  <a:srgbClr val="808080"/>
                </a:outerShdw>
              </a:effectLst>
            </p:spPr>
            <p:txBody>
              <a:bodyPr wrap="none" anchor="ctr"/>
              <a:lstStyle/>
              <a:p>
                <a:pPr>
                  <a:spcBef>
                    <a:spcPct val="0"/>
                  </a:spcBef>
                </a:pPr>
                <a:r>
                  <a:rPr lang="zh-CN" altLang="en-US" sz="2400" b="1" dirty="0">
                    <a:solidFill>
                      <a:srgbClr val="005B88"/>
                    </a:solidFill>
                    <a:latin typeface="黑体" panose="02010609060101010101" pitchFamily="49" charset="-122"/>
                    <a:ea typeface="黑体" panose="02010609060101010101" pitchFamily="49" charset="-122"/>
                  </a:rPr>
                  <a:t>符号位</a:t>
                </a:r>
                <a:endParaRPr lang="zh-CN" altLang="en-US" sz="2400" dirty="0">
                  <a:solidFill>
                    <a:srgbClr val="005B88"/>
                  </a:solidFill>
                  <a:latin typeface="黑体" panose="02010609060101010101" pitchFamily="49" charset="-122"/>
                  <a:ea typeface="黑体" panose="02010609060101010101" pitchFamily="49" charset="-122"/>
                </a:endParaRPr>
              </a:p>
            </p:txBody>
          </p:sp>
        </p:grpSp>
        <p:grpSp>
          <p:nvGrpSpPr>
            <p:cNvPr id="24588" name="Group 75"/>
            <p:cNvGrpSpPr/>
            <p:nvPr/>
          </p:nvGrpSpPr>
          <p:grpSpPr bwMode="auto">
            <a:xfrm>
              <a:off x="521" y="2001"/>
              <a:ext cx="1621" cy="1752"/>
              <a:chOff x="521" y="2001"/>
              <a:chExt cx="1621" cy="1752"/>
            </a:xfrm>
          </p:grpSpPr>
          <p:sp>
            <p:nvSpPr>
              <p:cNvPr id="24589" name="Rectangle 76"/>
              <p:cNvSpPr>
                <a:spLocks noChangeArrowheads="1"/>
              </p:cNvSpPr>
              <p:nvPr/>
            </p:nvSpPr>
            <p:spPr bwMode="auto">
              <a:xfrm>
                <a:off x="807" y="2452"/>
                <a:ext cx="621" cy="323"/>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spcBef>
                    <a:spcPct val="0"/>
                  </a:spcBef>
                </a:pPr>
                <a:r>
                  <a:rPr lang="en-US" altLang="zh-CN" sz="2400" b="1">
                    <a:solidFill>
                      <a:srgbClr val="003300"/>
                    </a:solidFill>
                  </a:rPr>
                  <a:t>+5</a:t>
                </a:r>
                <a:r>
                  <a:rPr lang="en-US" altLang="zh-CN" sz="2400">
                    <a:solidFill>
                      <a:srgbClr val="003300"/>
                    </a:solidFill>
                  </a:rPr>
                  <a:t> </a:t>
                </a:r>
                <a:endParaRPr lang="en-US" altLang="zh-CN" sz="2400">
                  <a:solidFill>
                    <a:srgbClr val="003300"/>
                  </a:solidFill>
                </a:endParaRPr>
              </a:p>
            </p:txBody>
          </p:sp>
          <p:sp>
            <p:nvSpPr>
              <p:cNvPr id="24590" name="AutoShape 77"/>
              <p:cNvSpPr>
                <a:spLocks noChangeArrowheads="1"/>
              </p:cNvSpPr>
              <p:nvPr/>
            </p:nvSpPr>
            <p:spPr bwMode="auto">
              <a:xfrm>
                <a:off x="1669" y="2553"/>
                <a:ext cx="473" cy="148"/>
              </a:xfrm>
              <a:prstGeom prst="rightArrow">
                <a:avLst>
                  <a:gd name="adj1" fmla="val 50000"/>
                  <a:gd name="adj2" fmla="val 79899"/>
                </a:avLst>
              </a:prstGeom>
              <a:solidFill>
                <a:srgbClr val="00CC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4591" name="AutoShape 78"/>
              <p:cNvSpPr>
                <a:spLocks noChangeArrowheads="1"/>
              </p:cNvSpPr>
              <p:nvPr/>
            </p:nvSpPr>
            <p:spPr bwMode="auto">
              <a:xfrm>
                <a:off x="521" y="2001"/>
                <a:ext cx="816" cy="298"/>
              </a:xfrm>
              <a:prstGeom prst="wedgeRoundRectCallout">
                <a:avLst>
                  <a:gd name="adj1" fmla="val 36273"/>
                  <a:gd name="adj2" fmla="val 129731"/>
                  <a:gd name="adj3" fmla="val 16667"/>
                </a:avLst>
              </a:prstGeom>
              <a:solidFill>
                <a:srgbClr val="CCFFFF"/>
              </a:solidFill>
              <a:ln w="3175">
                <a:solidFill>
                  <a:srgbClr val="003300"/>
                </a:solidFill>
                <a:miter lim="800000"/>
              </a:ln>
              <a:effectLst>
                <a:outerShdw dist="35921" dir="2700000" algn="ctr" rotWithShape="0">
                  <a:srgbClr val="808080"/>
                </a:outerShdw>
              </a:effectLst>
            </p:spPr>
            <p:txBody>
              <a:bodyPr wrap="none" anchor="ctr"/>
              <a:lstStyle/>
              <a:p>
                <a:pPr>
                  <a:spcBef>
                    <a:spcPct val="0"/>
                  </a:spcBef>
                </a:pPr>
                <a:r>
                  <a:rPr lang="zh-CN" altLang="en-US" sz="2400" b="1" dirty="0">
                    <a:solidFill>
                      <a:srgbClr val="005B88"/>
                    </a:solidFill>
                    <a:latin typeface="黑体" panose="02010609060101010101" pitchFamily="49" charset="-122"/>
                    <a:ea typeface="黑体" panose="02010609060101010101" pitchFamily="49" charset="-122"/>
                  </a:rPr>
                  <a:t>真值</a:t>
                </a:r>
                <a:endParaRPr lang="zh-CN" altLang="en-US" sz="2400" dirty="0">
                  <a:solidFill>
                    <a:srgbClr val="005B88"/>
                  </a:solidFill>
                  <a:latin typeface="黑体" panose="02010609060101010101" pitchFamily="49" charset="-122"/>
                  <a:ea typeface="黑体" panose="02010609060101010101" pitchFamily="49" charset="-122"/>
                </a:endParaRPr>
              </a:p>
            </p:txBody>
          </p:sp>
          <p:sp>
            <p:nvSpPr>
              <p:cNvPr id="24592" name="Rectangle 79"/>
              <p:cNvSpPr>
                <a:spLocks noChangeArrowheads="1"/>
              </p:cNvSpPr>
              <p:nvPr/>
            </p:nvSpPr>
            <p:spPr bwMode="auto">
              <a:xfrm>
                <a:off x="778" y="3430"/>
                <a:ext cx="621" cy="323"/>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spcBef>
                    <a:spcPct val="0"/>
                  </a:spcBef>
                </a:pPr>
                <a:r>
                  <a:rPr lang="zh-CN" altLang="en-US" sz="2400" b="1">
                    <a:solidFill>
                      <a:srgbClr val="003300"/>
                    </a:solidFill>
                  </a:rPr>
                  <a:t>－</a:t>
                </a:r>
                <a:r>
                  <a:rPr lang="en-US" altLang="zh-CN" sz="2400" b="1">
                    <a:solidFill>
                      <a:srgbClr val="003300"/>
                    </a:solidFill>
                  </a:rPr>
                  <a:t>5</a:t>
                </a:r>
                <a:r>
                  <a:rPr lang="en-US" altLang="zh-CN" sz="2400">
                    <a:solidFill>
                      <a:srgbClr val="003300"/>
                    </a:solidFill>
                  </a:rPr>
                  <a:t> </a:t>
                </a:r>
                <a:endParaRPr lang="en-US" altLang="zh-CN" sz="2400">
                  <a:solidFill>
                    <a:srgbClr val="003300"/>
                  </a:solidFill>
                </a:endParaRPr>
              </a:p>
            </p:txBody>
          </p:sp>
          <p:sp>
            <p:nvSpPr>
              <p:cNvPr id="24593" name="AutoShape 80"/>
              <p:cNvSpPr>
                <a:spLocks noChangeArrowheads="1"/>
              </p:cNvSpPr>
              <p:nvPr/>
            </p:nvSpPr>
            <p:spPr bwMode="auto">
              <a:xfrm>
                <a:off x="1640" y="3532"/>
                <a:ext cx="473" cy="148"/>
              </a:xfrm>
              <a:prstGeom prst="rightArrow">
                <a:avLst>
                  <a:gd name="adj1" fmla="val 50000"/>
                  <a:gd name="adj2" fmla="val 79899"/>
                </a:avLst>
              </a:prstGeom>
              <a:solidFill>
                <a:srgbClr val="00CC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4594" name="AutoShape 81"/>
              <p:cNvSpPr>
                <a:spLocks noChangeArrowheads="1"/>
              </p:cNvSpPr>
              <p:nvPr/>
            </p:nvSpPr>
            <p:spPr bwMode="auto">
              <a:xfrm>
                <a:off x="531" y="2989"/>
                <a:ext cx="816" cy="337"/>
              </a:xfrm>
              <a:prstGeom prst="wedgeRoundRectCallout">
                <a:avLst>
                  <a:gd name="adj1" fmla="val 18505"/>
                  <a:gd name="adj2" fmla="val 123875"/>
                  <a:gd name="adj3" fmla="val 16667"/>
                </a:avLst>
              </a:prstGeom>
              <a:solidFill>
                <a:srgbClr val="FFFF00"/>
              </a:solidFill>
              <a:ln w="3175">
                <a:solidFill>
                  <a:srgbClr val="003300"/>
                </a:solidFill>
                <a:miter lim="800000"/>
              </a:ln>
              <a:effectLst>
                <a:outerShdw dist="35921" dir="2700000" algn="ctr" rotWithShape="0">
                  <a:srgbClr val="808080"/>
                </a:outerShdw>
              </a:effectLst>
            </p:spPr>
            <p:txBody>
              <a:bodyPr wrap="none" anchor="ctr"/>
              <a:lstStyle/>
              <a:p>
                <a:pPr>
                  <a:spcBef>
                    <a:spcPct val="0"/>
                  </a:spcBef>
                </a:pPr>
                <a:r>
                  <a:rPr lang="zh-CN" altLang="en-US" sz="2400" b="1" dirty="0">
                    <a:latin typeface="黑体" panose="02010609060101010101" pitchFamily="49" charset="-122"/>
                    <a:ea typeface="黑体" panose="02010609060101010101" pitchFamily="49" charset="-122"/>
                  </a:rPr>
                  <a:t>真值</a:t>
                </a:r>
                <a:endParaRPr lang="zh-CN" altLang="en-US" sz="2400" dirty="0">
                  <a:latin typeface="黑体" panose="02010609060101010101" pitchFamily="49" charset="-122"/>
                  <a:ea typeface="黑体" panose="02010609060101010101" pitchFamily="49" charset="-122"/>
                </a:endParaRPr>
              </a:p>
            </p:txBody>
          </p:sp>
        </p:grpSp>
      </p:grpSp>
      <p:sp>
        <p:nvSpPr>
          <p:cNvPr id="261204" name="Rectangle 84"/>
          <p:cNvSpPr>
            <a:spLocks noChangeArrowheads="1"/>
          </p:cNvSpPr>
          <p:nvPr/>
        </p:nvSpPr>
        <p:spPr bwMode="auto">
          <a:xfrm>
            <a:off x="468313" y="1190313"/>
            <a:ext cx="8207375"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在数学中，数值是用“＋”和“－”表示正数和负数的，而在计算机中只有</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，所以正负号也用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表示，即数值符号数字化。</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1204"/>
                                        </p:tgtEl>
                                        <p:attrNameLst>
                                          <p:attrName>style.visibility</p:attrName>
                                        </p:attrNameLst>
                                      </p:cBhvr>
                                      <p:to>
                                        <p:strVal val="visible"/>
                                      </p:to>
                                    </p:set>
                                    <p:animEffect transition="in" filter="blinds(horizontal)">
                                      <p:cBhvr>
                                        <p:cTn id="7" dur="500"/>
                                        <p:tgtEl>
                                          <p:spTgt spid="2612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1124"/>
                                        </p:tgtEl>
                                        <p:attrNameLst>
                                          <p:attrName>style.visibility</p:attrName>
                                        </p:attrNameLst>
                                      </p:cBhvr>
                                      <p:to>
                                        <p:strVal val="visible"/>
                                      </p:to>
                                    </p:set>
                                    <p:animEffect transition="in" filter="blinds(horizontal)">
                                      <p:cBhvr>
                                        <p:cTn id="12" dur="500"/>
                                        <p:tgtEl>
                                          <p:spTgt spid="2611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1194"/>
                                        </p:tgtEl>
                                        <p:attrNameLst>
                                          <p:attrName>style.visibility</p:attrName>
                                        </p:attrNameLst>
                                      </p:cBhvr>
                                      <p:to>
                                        <p:strVal val="visible"/>
                                      </p:to>
                                    </p:set>
                                    <p:animEffect transition="in" filter="blinds(horizontal)">
                                      <p:cBhvr>
                                        <p:cTn id="15" dur="500"/>
                                        <p:tgtEl>
                                          <p:spTgt spid="261194"/>
                                        </p:tgtEl>
                                      </p:cBhvr>
                                    </p:animEffect>
                                  </p:childTnLst>
                                </p:cTn>
                              </p:par>
                              <p:par>
                                <p:cTn id="16" presetID="3" presetClass="entr" presetSubtype="10" fill="hold" nodeType="withEffect">
                                  <p:stCondLst>
                                    <p:cond delay="0"/>
                                  </p:stCondLst>
                                  <p:childTnLst>
                                    <p:set>
                                      <p:cBhvr>
                                        <p:cTn id="17" dur="1" fill="hold">
                                          <p:stCondLst>
                                            <p:cond delay="0"/>
                                          </p:stCondLst>
                                        </p:cTn>
                                        <p:tgtEl>
                                          <p:spTgt spid="261202"/>
                                        </p:tgtEl>
                                        <p:attrNameLst>
                                          <p:attrName>style.visibility</p:attrName>
                                        </p:attrNameLst>
                                      </p:cBhvr>
                                      <p:to>
                                        <p:strVal val="visible"/>
                                      </p:to>
                                    </p:set>
                                    <p:animEffect transition="in" filter="blinds(horizontal)">
                                      <p:cBhvr>
                                        <p:cTn id="18" dur="500"/>
                                        <p:tgtEl>
                                          <p:spTgt spid="26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p:bldP spid="261194" grpId="0"/>
      <p:bldP spid="2612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23850" y="6705600"/>
            <a:ext cx="374332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 name="表格 1"/>
          <p:cNvGraphicFramePr>
            <a:graphicFrameLocks noGrp="1"/>
          </p:cNvGraphicFramePr>
          <p:nvPr/>
        </p:nvGraphicFramePr>
        <p:xfrm>
          <a:off x="323850" y="1802403"/>
          <a:ext cx="8352606" cy="4393773"/>
        </p:xfrm>
        <a:graphic>
          <a:graphicData uri="http://schemas.openxmlformats.org/drawingml/2006/table">
            <a:tbl>
              <a:tblPr firstRow="1" bandRow="1">
                <a:tableStyleId>{5C22544A-7EE6-4342-B048-85BDC9FD1C3A}</a:tableStyleId>
              </a:tblPr>
              <a:tblGrid>
                <a:gridCol w="3816102"/>
                <a:gridCol w="4536504"/>
              </a:tblGrid>
              <a:tr h="544302">
                <a:tc>
                  <a:txBody>
                    <a:bodyPr/>
                    <a:lstStyle/>
                    <a:p>
                      <a:pPr algn="ct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无符号整数</a:t>
                      </a:r>
                      <a:endPar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有符号整数</a:t>
                      </a:r>
                      <a:endPar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0287">
                <a:tc>
                  <a:txBody>
                    <a:bodyPr/>
                    <a:lstStyle/>
                    <a:p>
                      <a:pPr algn="ct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没有符号位，所有的位都可以用来表示数值</a:t>
                      </a:r>
                      <a:endPar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存储空间的最高位作为符号位来标识数值的正负</a:t>
                      </a:r>
                      <a:endPar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6311">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t="-124299" r="-119010" b="-126636"/>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84140" t="-124299" r="-134" b="-126636"/>
                      </a:stretch>
                    </a:blipFill>
                  </a:tcPr>
                </a:tc>
              </a:tr>
              <a:tr h="709913">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t="-413793" r="-119010" b="-13362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84140" t="-413793" r="-134" b="-133621"/>
                      </a:stretch>
                    </a:blipFill>
                  </a:tcPr>
                </a:tc>
              </a:tr>
              <a:tr h="822960">
                <a:tc gridSpan="2">
                  <a:txBody>
                    <a:bodyPr/>
                    <a:lstStyle/>
                    <a:p>
                      <a:pPr algn="ct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同一个二进制数，数值超过</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127</a:t>
                      </a: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时，，翻译成无符号整数和翻译成有符号整数，会有不同的结果。</a:t>
                      </a:r>
                      <a:endPar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8" name="Rectangle 134"/>
          <p:cNvSpPr txBox="1">
            <a:spLocks noChangeArrowheads="1"/>
          </p:cNvSpPr>
          <p:nvPr/>
        </p:nvSpPr>
        <p:spPr bwMode="auto">
          <a:xfrm>
            <a:off x="304800" y="9906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defRPr/>
            </a:pPr>
            <a:r>
              <a:rPr lang="en-US" altLang="zh-CN" sz="2800" dirty="0" smtClean="0">
                <a:solidFill>
                  <a:schemeClr val="tx1"/>
                </a:solidFill>
              </a:rPr>
              <a:t>1.4.3.1  </a:t>
            </a:r>
            <a:r>
              <a:rPr lang="zh-CN" altLang="en-US" sz="2800" dirty="0">
                <a:solidFill>
                  <a:schemeClr val="tx1"/>
                </a:solidFill>
                <a:effectLst/>
                <a:ea typeface="黑体" panose="02010609060101010101" pitchFamily="49" charset="-122"/>
              </a:rPr>
              <a:t>整数</a:t>
            </a:r>
            <a:r>
              <a:rPr lang="zh-CN" altLang="en-US" sz="2800" dirty="0" smtClean="0">
                <a:solidFill>
                  <a:schemeClr val="tx1"/>
                </a:solidFill>
                <a:effectLst/>
                <a:ea typeface="黑体" panose="02010609060101010101" pitchFamily="49" charset="-122"/>
              </a:rPr>
              <a:t>编码</a:t>
            </a:r>
            <a:r>
              <a:rPr lang="zh-CN" altLang="en-US" sz="2800" dirty="0" smtClean="0">
                <a:solidFill>
                  <a:schemeClr val="tx1"/>
                </a:solidFill>
                <a:ea typeface="宋体" panose="02010600030101010101" pitchFamily="2" charset="-122"/>
              </a:rPr>
              <a:t> </a:t>
            </a:r>
            <a:endParaRPr lang="zh-CN" altLang="en-US" sz="28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23850" y="6705600"/>
            <a:ext cx="374332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3"/>
          <p:cNvSpPr>
            <a:spLocks noChangeArrowheads="1"/>
          </p:cNvSpPr>
          <p:nvPr/>
        </p:nvSpPr>
        <p:spPr bwMode="auto">
          <a:xfrm>
            <a:off x="323850" y="1124744"/>
            <a:ext cx="8153400"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对于无符号整数的编码，就是无符号数本身。</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对于有符号整数，在计算机中是如何表示的呢？</a:t>
            </a:r>
            <a:endPar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Rectangle 13"/>
          <p:cNvSpPr>
            <a:spLocks noChangeArrowheads="1"/>
          </p:cNvSpPr>
          <p:nvPr/>
        </p:nvSpPr>
        <p:spPr bwMode="auto">
          <a:xfrm>
            <a:off x="539552" y="5081350"/>
            <a:ext cx="8153400" cy="865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为了解决这个问题，计算机引入补码的概念，并对有符号数进行</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补码</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的编码处理</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539552" y="1987114"/>
            <a:ext cx="7935203" cy="867930"/>
          </a:xfrm>
          <a:prstGeom prst="rect">
            <a:avLst/>
          </a:prstGeom>
        </p:spPr>
        <p:txBody>
          <a:bodyPr wrap="square">
            <a:spAutoFit/>
          </a:bodyPr>
          <a:lstStyle/>
          <a:p>
            <a:pPr algn="just">
              <a:lnSpc>
                <a:spcPct val="105000"/>
              </a:lnSpc>
              <a:spcBef>
                <a:spcPct val="1000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计算机里面，只有加法器，而没有减法器。所有的减法运算，都必须用加法进行。</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AutoShape 42"/>
          <p:cNvSpPr>
            <a:spLocks noChangeArrowheads="1"/>
          </p:cNvSpPr>
          <p:nvPr/>
        </p:nvSpPr>
        <p:spPr bwMode="auto">
          <a:xfrm>
            <a:off x="323018" y="2562517"/>
            <a:ext cx="8218309" cy="2536614"/>
          </a:xfrm>
          <a:prstGeom prst="horizontalScroll">
            <a:avLst>
              <a:gd name="adj" fmla="val 19375"/>
            </a:avLst>
          </a:prstGeom>
          <a:gradFill rotWithShape="0">
            <a:gsLst>
              <a:gs pos="0">
                <a:srgbClr val="CCFFFF"/>
              </a:gs>
              <a:gs pos="50000">
                <a:srgbClr val="FFFFFF"/>
              </a:gs>
              <a:gs pos="100000">
                <a:srgbClr val="CCFFFF"/>
              </a:gs>
            </a:gsLst>
            <a:lin ang="0" scaled="1"/>
          </a:gradFill>
          <a:ln w="19050">
            <a:solidFill>
              <a:srgbClr val="3399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dirty="0"/>
          </a:p>
        </p:txBody>
      </p:sp>
      <p:sp>
        <p:nvSpPr>
          <p:cNvPr id="12" name="Rectangle 13"/>
          <p:cNvSpPr>
            <a:spLocks noChangeArrowheads="1"/>
          </p:cNvSpPr>
          <p:nvPr/>
        </p:nvSpPr>
        <p:spPr bwMode="auto">
          <a:xfrm>
            <a:off x="1551911" y="3184052"/>
            <a:ext cx="2075285"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05000"/>
              </a:lnSpc>
              <a:spcBef>
                <a:spcPct val="10000"/>
              </a:spcBef>
            </a:pP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X - Y = 0 </a:t>
            </a:r>
            <a:endParaRPr lang="en-US" altLang="zh-CN" sz="2400" b="1" dirty="0" smtClean="0">
              <a:latin typeface="Times New Roman" panose="02020603050405020304" pitchFamily="18" charset="0"/>
            </a:endParaRPr>
          </a:p>
        </p:txBody>
      </p:sp>
      <p:sp>
        <p:nvSpPr>
          <p:cNvPr id="4" name="右箭头 3"/>
          <p:cNvSpPr/>
          <p:nvPr/>
        </p:nvSpPr>
        <p:spPr bwMode="auto">
          <a:xfrm>
            <a:off x="3778821" y="3691608"/>
            <a:ext cx="837431" cy="331492"/>
          </a:xfrm>
          <a:prstGeom prst="rightArrow">
            <a:avLst/>
          </a:prstGeom>
          <a:solidFill>
            <a:schemeClr val="tx1"/>
          </a:solidFill>
          <a:ln>
            <a:noFill/>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p:txBody>
      </p:sp>
      <p:sp>
        <p:nvSpPr>
          <p:cNvPr id="14" name="Rectangle 13"/>
          <p:cNvSpPr>
            <a:spLocks noChangeArrowheads="1"/>
          </p:cNvSpPr>
          <p:nvPr/>
        </p:nvSpPr>
        <p:spPr bwMode="auto">
          <a:xfrm>
            <a:off x="1763625" y="3964306"/>
            <a:ext cx="527384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05000"/>
              </a:lnSpc>
              <a:spcBef>
                <a:spcPct val="10000"/>
              </a:spcBef>
            </a:pP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X + (- Y) = 0 </a:t>
            </a:r>
            <a:endParaRPr lang="en-US" altLang="zh-CN" sz="2400" b="1" dirty="0" smtClean="0">
              <a:latin typeface="Times New Roman" panose="02020603050405020304" pitchFamily="18" charset="0"/>
            </a:endParaRPr>
          </a:p>
        </p:txBody>
      </p:sp>
      <p:sp>
        <p:nvSpPr>
          <p:cNvPr id="1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par>
                          <p:cTn id="26" fill="hold">
                            <p:stCondLst>
                              <p:cond delay="1500"/>
                            </p:stCondLst>
                            <p:childTnLst>
                              <p:par>
                                <p:cTn id="27" presetID="3" presetClass="entr" presetSubtype="1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bldLvl="0" animBg="1"/>
      <p:bldP spid="3" grpId="0"/>
      <p:bldP spid="11" grpId="0" animBg="1"/>
      <p:bldP spid="12" grpId="0"/>
      <p:bldP spid="4"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23850" y="6705600"/>
            <a:ext cx="6127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389" name="Rectangle 13"/>
          <p:cNvSpPr>
            <a:spLocks noChangeArrowheads="1"/>
          </p:cNvSpPr>
          <p:nvPr/>
        </p:nvSpPr>
        <p:spPr bwMode="auto">
          <a:xfrm>
            <a:off x="323851" y="1124744"/>
            <a:ext cx="5328270"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05000"/>
              </a:lnSpc>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时钟知</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多少</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7697381" y="1121923"/>
            <a:ext cx="1435322" cy="1430569"/>
          </a:xfrm>
          <a:prstGeom prst="rect">
            <a:avLst/>
          </a:prstGeom>
        </p:spPr>
      </p:pic>
      <p:sp>
        <p:nvSpPr>
          <p:cNvPr id="2" name="矩形 1"/>
          <p:cNvSpPr/>
          <p:nvPr/>
        </p:nvSpPr>
        <p:spPr>
          <a:xfrm>
            <a:off x="539552" y="1527175"/>
            <a:ext cx="7016217" cy="461665"/>
          </a:xfrm>
          <a:prstGeom prst="rect">
            <a:avLst/>
          </a:prstGeom>
        </p:spPr>
        <p:txBody>
          <a:bodyPr wrap="square">
            <a:spAutoFit/>
          </a:bodyPr>
          <a:lstStyle/>
          <a:p>
            <a:pPr algn="l"/>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8点、15点、20点</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点分别是十二进制中的几点？</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79388" y="3471391"/>
            <a:ext cx="7848996" cy="461665"/>
          </a:xfrm>
          <a:prstGeom prst="rect">
            <a:avLst/>
          </a:prstGeom>
        </p:spPr>
        <p:txBody>
          <a:bodyPr wrap="square">
            <a:spAutoFit/>
          </a:bodyPr>
          <a:lstStyle/>
          <a:p>
            <a:pPr algn="l"/>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当前时针指向10点，而准确时间是6点，可以怎么调整</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539553" y="3997513"/>
            <a:ext cx="6696744" cy="1015663"/>
          </a:xfrm>
          <a:prstGeom prst="rect">
            <a:avLst/>
          </a:prstGeom>
          <a:solidFill>
            <a:srgbClr val="92D050"/>
          </a:solidFill>
        </p:spPr>
        <p:txBody>
          <a:bodyPr wrap="square">
            <a:spAutoFit/>
          </a:bodyPr>
          <a:lstStyle/>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往后拨四小时</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(10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- 4) mod 12 =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6</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往前拨八小时</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(10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8)</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mod</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12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6</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62538" y="5085184"/>
            <a:ext cx="8753526" cy="1353185"/>
          </a:xfrm>
          <a:prstGeom prst="rect">
            <a:avLst/>
          </a:prstGeom>
        </p:spPr>
        <p:txBody>
          <a:bodyPr wrap="square">
            <a:spAutoFit/>
          </a:bodyPr>
          <a:lstStyle/>
          <a:p>
            <a:pPr algn="l"/>
            <a:r>
              <a:rPr lang="zh-CN" altLang="en-US" sz="2300" b="1" dirty="0" smtClean="0">
                <a:latin typeface="Times New Roman" panose="02020603050405020304" pitchFamily="18" charset="0"/>
                <a:ea typeface="黑体" panose="02010609060101010101" pitchFamily="49" charset="-122"/>
                <a:cs typeface="Times New Roman" panose="02020603050405020304" pitchFamily="18" charset="0"/>
              </a:rPr>
              <a:t>        对于</a:t>
            </a:r>
            <a:r>
              <a:rPr lang="zh-CN" altLang="en-US" sz="2300" b="1" dirty="0">
                <a:latin typeface="Times New Roman" panose="02020603050405020304" pitchFamily="18" charset="0"/>
                <a:ea typeface="黑体" panose="02010609060101010101" pitchFamily="49" charset="-122"/>
                <a:cs typeface="Times New Roman" panose="02020603050405020304" pitchFamily="18" charset="0"/>
              </a:rPr>
              <a:t>一个模为12的系统来说，加8和减4的效果是一样的，因此，凡是减4运算，都可以用加8来</a:t>
            </a:r>
            <a:r>
              <a:rPr lang="zh-CN" altLang="en-US" sz="2300" b="1" dirty="0" smtClean="0">
                <a:latin typeface="Times New Roman" panose="02020603050405020304" pitchFamily="18" charset="0"/>
                <a:ea typeface="黑体" panose="02010609060101010101" pitchFamily="49" charset="-122"/>
                <a:cs typeface="Times New Roman" panose="02020603050405020304" pitchFamily="18" charset="0"/>
              </a:rPr>
              <a:t>代替。数</a:t>
            </a:r>
            <a:r>
              <a:rPr lang="en-US" altLang="zh-CN" sz="2300" b="1"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300" b="1" dirty="0" smtClean="0">
                <a:latin typeface="Times New Roman" panose="02020603050405020304" pitchFamily="18" charset="0"/>
                <a:ea typeface="黑体" panose="02010609060101010101" pitchFamily="49" charset="-122"/>
                <a:cs typeface="Times New Roman" panose="02020603050405020304" pitchFamily="18" charset="0"/>
              </a:rPr>
              <a:t>称为数</a:t>
            </a:r>
            <a:r>
              <a:rPr lang="en-US" altLang="zh-CN" sz="2300" b="1"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300" b="1" dirty="0" smtClean="0">
                <a:latin typeface="Times New Roman" panose="02020603050405020304" pitchFamily="18" charset="0"/>
                <a:ea typeface="黑体" panose="02010609060101010101" pitchFamily="49" charset="-122"/>
                <a:cs typeface="Times New Roman" panose="02020603050405020304" pitchFamily="18" charset="0"/>
              </a:rPr>
              <a:t>对模</a:t>
            </a:r>
            <a:r>
              <a:rPr lang="en-US" altLang="zh-CN" sz="2300" b="1" dirty="0" smtClean="0">
                <a:latin typeface="Times New Roman" panose="02020603050405020304" pitchFamily="18" charset="0"/>
                <a:ea typeface="黑体" panose="02010609060101010101" pitchFamily="49" charset="-122"/>
                <a:cs typeface="Times New Roman" panose="02020603050405020304" pitchFamily="18" charset="0"/>
              </a:rPr>
              <a:t>12</a:t>
            </a:r>
            <a:r>
              <a:rPr lang="zh-CN" altLang="en-US" sz="2300" b="1" dirty="0" smtClean="0">
                <a:latin typeface="Times New Roman" panose="02020603050405020304" pitchFamily="18" charset="0"/>
                <a:ea typeface="黑体" panose="02010609060101010101" pitchFamily="49" charset="-122"/>
                <a:cs typeface="Times New Roman" panose="02020603050405020304" pitchFamily="18" charset="0"/>
              </a:rPr>
              <a:t>的补数。</a:t>
            </a:r>
            <a:endParaRPr lang="en-US" altLang="zh-CN" sz="23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可见，用</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补数代替原数，可以把减法转换为加法</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539552" y="2023412"/>
            <a:ext cx="6696744" cy="1384995"/>
          </a:xfrm>
          <a:prstGeom prst="rect">
            <a:avLst/>
          </a:prstGeom>
          <a:solidFill>
            <a:schemeClr val="accent2">
              <a:lumMod val="40000"/>
              <a:lumOff val="60000"/>
            </a:schemeClr>
          </a:solidFill>
        </p:spPr>
        <p:txBody>
          <a:bodyPr wrap="square">
            <a:spAutoFit/>
          </a:bodyPr>
          <a:lstStyle/>
          <a:p>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时钟每12小时一个轮回，取值范围[0-11]，0点即12点，超过过11后(溢出)，又从0开始。</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数12称为时针运算的模</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9389"/>
                                        </p:tgtEl>
                                        <p:attrNameLst>
                                          <p:attrName>style.visibility</p:attrName>
                                        </p:attrNameLst>
                                      </p:cBhvr>
                                      <p:to>
                                        <p:strVal val="visible"/>
                                      </p:to>
                                    </p:set>
                                    <p:animEffect transition="in" filter="blinds(horizontal)">
                                      <p:cBhvr>
                                        <p:cTn id="7" dur="500"/>
                                        <p:tgtEl>
                                          <p:spTgt spid="2293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9" grpId="0"/>
      <p:bldP spid="2" grpId="0"/>
      <p:bldP spid="8" grpId="0"/>
      <p:bldP spid="10" grpId="0" animBg="1"/>
      <p:bldP spid="11"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23850" y="6713538"/>
            <a:ext cx="3862388" cy="74612"/>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4" name="Rectangle 7"/>
          <p:cNvSpPr>
            <a:spLocks noChangeArrowheads="1"/>
          </p:cNvSpPr>
          <p:nvPr/>
        </p:nvSpPr>
        <p:spPr bwMode="auto">
          <a:xfrm>
            <a:off x="1055688" y="4633913"/>
            <a:ext cx="1090612" cy="400050"/>
          </a:xfrm>
          <a:prstGeom prst="rect">
            <a:avLst/>
          </a:prstGeom>
          <a:noFill/>
          <a:ln>
            <a:noFill/>
          </a:ln>
          <a:effectLst>
            <a:prstShdw prst="shdw17" dist="17961" dir="2700000">
              <a:srgbClr val="009999"/>
            </a:prstShdw>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25605" name="AutoShape 42"/>
          <p:cNvSpPr>
            <a:spLocks noChangeArrowheads="1"/>
          </p:cNvSpPr>
          <p:nvPr/>
        </p:nvSpPr>
        <p:spPr bwMode="auto">
          <a:xfrm>
            <a:off x="179388" y="1052513"/>
            <a:ext cx="8785225" cy="863600"/>
          </a:xfrm>
          <a:prstGeom prst="horizontalScroll">
            <a:avLst>
              <a:gd name="adj" fmla="val 19375"/>
            </a:avLst>
          </a:prstGeom>
          <a:gradFill rotWithShape="0">
            <a:gsLst>
              <a:gs pos="0">
                <a:srgbClr val="CCFFFF"/>
              </a:gs>
              <a:gs pos="50000">
                <a:srgbClr val="FFFFFF"/>
              </a:gs>
              <a:gs pos="100000">
                <a:srgbClr val="CCFFFF"/>
              </a:gs>
            </a:gsLst>
            <a:lin ang="0" scaled="1"/>
          </a:gradFill>
          <a:ln w="19050">
            <a:solidFill>
              <a:srgbClr val="3399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在计算机</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，对</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有符号数的运算，需要</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通过补码来</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完成。</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6" name="矩形 85"/>
              <p:cNvSpPr/>
              <p:nvPr/>
            </p:nvSpPr>
            <p:spPr>
              <a:xfrm>
                <a:off x="162538" y="1971417"/>
                <a:ext cx="8753526" cy="400110"/>
              </a:xfrm>
              <a:prstGeom prst="rect">
                <a:avLst/>
              </a:prstGeom>
            </p:spPr>
            <p:txBody>
              <a:bodyPr wrap="square">
                <a:spAutoFit/>
              </a:bodyPr>
              <a:lstStyle/>
              <a:p>
                <a:pPr algn="l"/>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假设参与运算的数为</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位二进制，共能表示</a:t>
                </a:r>
                <a14:m>
                  <m:oMath xmlns:m="http://schemas.openxmlformats.org/officeDocument/2006/math">
                    <m:sSup>
                      <m:sSupPr>
                        <m:ctrlPr>
                          <a:rPr lang="en-US" altLang="zh-CN" sz="2000" b="1" i="1" smtClean="0">
                            <a:latin typeface="Cambria Math" charset="0"/>
                          </a:rPr>
                        </m:ctrlPr>
                      </m:sSupPr>
                      <m:e>
                        <m:r>
                          <a:rPr lang="en-US" altLang="zh-CN" sz="2000" b="1" i="1" smtClean="0">
                            <a:latin typeface="Cambria Math" charset="0"/>
                          </a:rPr>
                          <m:t>𝟐</m:t>
                        </m:r>
                      </m:e>
                      <m:sup>
                        <m:r>
                          <a:rPr lang="en-US" altLang="zh-CN" sz="2000" b="1" i="1" smtClean="0">
                            <a:latin typeface="Cambria Math" charset="0"/>
                          </a:rPr>
                          <m:t>𝒏</m:t>
                        </m:r>
                      </m:sup>
                    </m:sSup>
                  </m:oMath>
                </a14:m>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个不同的数据，其模便为</a:t>
                </a:r>
                <a14:m>
                  <m:oMath xmlns:m="http://schemas.openxmlformats.org/officeDocument/2006/math">
                    <m:sSup>
                      <m:sSupPr>
                        <m:ctrlPr>
                          <a:rPr lang="en-US" altLang="zh-CN" sz="2000" b="1" i="1">
                            <a:latin typeface="Cambria Math" charset="0"/>
                          </a:rPr>
                        </m:ctrlPr>
                      </m:sSupPr>
                      <m:e>
                        <m:r>
                          <a:rPr lang="en-US" altLang="zh-CN" sz="2000" b="1" i="1">
                            <a:latin typeface="Cambria Math" charset="0"/>
                          </a:rPr>
                          <m:t>𝟐</m:t>
                        </m:r>
                      </m:e>
                      <m:sup>
                        <m:r>
                          <a:rPr lang="en-US" altLang="zh-CN" sz="2000" b="1" i="1">
                            <a:latin typeface="Cambria Math" charset="0"/>
                          </a:rPr>
                          <m:t>𝒏</m:t>
                        </m:r>
                      </m:sup>
                    </m:sSup>
                  </m:oMath>
                </a14:m>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86" name="矩形 85"/>
              <p:cNvSpPr>
                <a:spLocks noRot="1" noChangeAspect="1" noMove="1" noResize="1" noEditPoints="1" noAdjustHandles="1" noChangeArrowheads="1" noChangeShapeType="1" noTextEdit="1"/>
              </p:cNvSpPr>
              <p:nvPr/>
            </p:nvSpPr>
            <p:spPr>
              <a:xfrm>
                <a:off x="162538" y="1971417"/>
                <a:ext cx="8753526" cy="400110"/>
              </a:xfrm>
              <a:prstGeom prst="rect">
                <a:avLst/>
              </a:prstGeom>
              <a:blipFill rotWithShape="1">
                <a:blip r:embed="rId1"/>
                <a:stretch>
                  <a:fillRect l="-766" t="-10606" b="-27273"/>
                </a:stretch>
              </a:blipFill>
            </p:spPr>
            <p:txBody>
              <a:bodyPr/>
              <a:lstStyle/>
              <a:p>
                <a:r>
                  <a:rPr lang="zh-CN" altLang="en-US">
                    <a:noFill/>
                  </a:rPr>
                  <a:t> </a:t>
                </a:r>
                <a:endParaRPr lang="zh-CN" altLang="en-US">
                  <a:noFill/>
                </a:endParaRPr>
              </a:p>
            </p:txBody>
          </p:sp>
        </mc:Fallback>
      </mc:AlternateContent>
      <p:graphicFrame>
        <p:nvGraphicFramePr>
          <p:cNvPr id="100" name="表格 99"/>
          <p:cNvGraphicFramePr>
            <a:graphicFrameLocks noGrp="1"/>
          </p:cNvGraphicFramePr>
          <p:nvPr/>
        </p:nvGraphicFramePr>
        <p:xfrm>
          <a:off x="6372200" y="2974717"/>
          <a:ext cx="2291080" cy="118872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tblGrid>
              <a:tr h="296904">
                <a:tc>
                  <a:txBody>
                    <a:bodyPr/>
                    <a:lstStyle/>
                    <a:p>
                      <a:pPr algn="ct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96904">
                <a:tc>
                  <a:txBody>
                    <a:bodyPr/>
                    <a:lstStyle/>
                    <a:p>
                      <a:pPr algn="ctr"/>
                      <a:r>
                        <a:rPr lang="zh-CN" altLang="en-US" sz="2000" b="1" dirty="0" smtClean="0">
                          <a:solidFill>
                            <a:schemeClr val="tx1"/>
                          </a:solidFill>
                          <a:latin typeface="Times New Roman" panose="02020603050405020304" pitchFamily="18" charset="0"/>
                          <a:cs typeface="Times New Roman" panose="02020603050405020304" pitchFamily="18" charset="0"/>
                        </a:rPr>
                        <a:t>－</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6904">
                <a:tc>
                  <a:txBody>
                    <a:bodyPr/>
                    <a:lstStyle/>
                    <a:p>
                      <a:pPr algn="ct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3" name="文本框 2"/>
          <p:cNvSpPr txBox="1"/>
          <p:nvPr/>
        </p:nvSpPr>
        <p:spPr>
          <a:xfrm>
            <a:off x="7236296" y="4071997"/>
            <a:ext cx="1224136" cy="400110"/>
          </a:xfrm>
          <a:prstGeom prst="rect">
            <a:avLst/>
          </a:prstGeom>
          <a:noFill/>
        </p:spPr>
        <p:txBody>
          <a:bodyPr wrap="square" rtlCol="0">
            <a:spAutoFit/>
          </a:bodyPr>
          <a:lstStyle/>
          <a:p>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补码</a:t>
            </a:r>
            <a:endPar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2" name="表格 101"/>
          <p:cNvGraphicFramePr>
            <a:graphicFrameLocks noGrp="1"/>
          </p:cNvGraphicFramePr>
          <p:nvPr/>
        </p:nvGraphicFramePr>
        <p:xfrm>
          <a:off x="369810" y="3877925"/>
          <a:ext cx="3816428" cy="2560320"/>
        </p:xfrm>
        <a:graphic>
          <a:graphicData uri="http://schemas.openxmlformats.org/drawingml/2006/table">
            <a:tbl>
              <a:tblPr firstRow="1" bandRow="1">
                <a:tableStyleId>{5C22544A-7EE6-4342-B048-85BDC9FD1C3A}</a:tableStyleId>
              </a:tblPr>
              <a:tblGrid>
                <a:gridCol w="346948"/>
                <a:gridCol w="346948"/>
                <a:gridCol w="346948"/>
                <a:gridCol w="346948"/>
                <a:gridCol w="346948"/>
                <a:gridCol w="346948"/>
                <a:gridCol w="346948"/>
                <a:gridCol w="346948"/>
                <a:gridCol w="346948"/>
                <a:gridCol w="346948"/>
                <a:gridCol w="346948"/>
              </a:tblGrid>
              <a:tr h="164590">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64590">
                <a:tc>
                  <a:txBody>
                    <a:bodyPr/>
                    <a:lstStyle/>
                    <a:p>
                      <a:r>
                        <a:rPr lang="zh-CN" altLang="en-US"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4590">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164590">
                <a:tc>
                  <a:txBody>
                    <a:bodyPr/>
                    <a:lstStyle/>
                    <a:p>
                      <a:r>
                        <a:rPr lang="zh-CN" altLang="en-US"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164590">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164590">
                <a:tc>
                  <a:txBody>
                    <a:bodyPr/>
                    <a:lstStyle/>
                    <a:p>
                      <a:r>
                        <a:rPr lang="zh-CN" altLang="en-US"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b="1">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4590">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0</a:t>
                      </a:r>
                      <a:endParaRPr lang="zh-CN" altLang="en-US"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3" name="文本框 102"/>
          <p:cNvSpPr txBox="1"/>
          <p:nvPr/>
        </p:nvSpPr>
        <p:spPr>
          <a:xfrm>
            <a:off x="4169279" y="4032468"/>
            <a:ext cx="1224136" cy="400110"/>
          </a:xfrm>
          <a:prstGeom prst="rect">
            <a:avLst/>
          </a:prstGeom>
          <a:noFill/>
        </p:spPr>
        <p:txBody>
          <a:bodyPr wrap="square" rtlCol="0">
            <a:spAutoFit/>
          </a:bodyPr>
          <a:lstStyle/>
          <a:p>
            <a:r>
              <a:rPr lang="zh-CN" altLang="en-US" sz="2000" b="1" dirty="0" smtClean="0">
                <a:latin typeface="黑体" panose="02010609060101010101" pitchFamily="49" charset="-122"/>
                <a:ea typeface="黑体" panose="02010609060101010101" pitchFamily="49" charset="-122"/>
              </a:rPr>
              <a:t>模减</a:t>
            </a:r>
            <a:r>
              <a:rPr lang="en-US" altLang="zh-CN" sz="2000" b="1" dirty="0" smtClean="0">
                <a:latin typeface="黑体" panose="02010609060101010101" pitchFamily="49" charset="-122"/>
                <a:ea typeface="黑体" panose="02010609060101010101" pitchFamily="49" charset="-122"/>
              </a:rPr>
              <a:t>1</a:t>
            </a:r>
            <a:endParaRPr kumimoji="1" lang="zh-CN" altLang="en-US" sz="2000" b="1" dirty="0">
              <a:latin typeface="黑体" panose="02010609060101010101" pitchFamily="49" charset="-122"/>
              <a:ea typeface="黑体" panose="02010609060101010101" pitchFamily="49" charset="-122"/>
            </a:endParaRPr>
          </a:p>
        </p:txBody>
      </p:sp>
      <p:sp>
        <p:nvSpPr>
          <p:cNvPr id="104" name="文本框 103"/>
          <p:cNvSpPr txBox="1"/>
          <p:nvPr/>
        </p:nvSpPr>
        <p:spPr>
          <a:xfrm>
            <a:off x="4186238" y="4757975"/>
            <a:ext cx="2483555" cy="400110"/>
          </a:xfrm>
          <a:prstGeom prst="rect">
            <a:avLst/>
          </a:prstGeom>
          <a:noFill/>
        </p:spPr>
        <p:txBody>
          <a:bodyPr wrap="square" rtlCol="0">
            <a:spAutoFit/>
          </a:bodyPr>
          <a:lstStyle/>
          <a:p>
            <a:r>
              <a:rPr kumimoji="1"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模－负数的绝对值</a:t>
            </a:r>
            <a:endPar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5" name="文本框 104"/>
          <p:cNvSpPr txBox="1"/>
          <p:nvPr/>
        </p:nvSpPr>
        <p:spPr>
          <a:xfrm>
            <a:off x="4203879" y="5535701"/>
            <a:ext cx="1224136" cy="400110"/>
          </a:xfrm>
          <a:prstGeom prst="rect">
            <a:avLst/>
          </a:prstGeom>
          <a:noFill/>
        </p:spPr>
        <p:txBody>
          <a:bodyPr wrap="square" rtlCol="0">
            <a:spAutoFit/>
          </a:bodyPr>
          <a:lstStyle/>
          <a:p>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结果加</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1</a:t>
            </a:r>
            <a:endPar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爆炸形 2 3"/>
          <p:cNvSpPr/>
          <p:nvPr/>
        </p:nvSpPr>
        <p:spPr bwMode="auto">
          <a:xfrm>
            <a:off x="5357430" y="4973426"/>
            <a:ext cx="3756208" cy="1175980"/>
          </a:xfrm>
          <a:prstGeom prst="irregularSeal2">
            <a:avLst/>
          </a:prstGeom>
          <a:solidFill>
            <a:srgbClr val="00B0F0"/>
          </a:solidFill>
          <a:ln>
            <a:noFill/>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减少借位</a:t>
            </a:r>
            <a:endParaRPr kumimoji="1" lang="zh-CN" altLang="en-US"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5" name="矩形 14"/>
          <p:cNvSpPr/>
          <p:nvPr/>
        </p:nvSpPr>
        <p:spPr>
          <a:xfrm>
            <a:off x="179388" y="2420888"/>
            <a:ext cx="8753526" cy="1169551"/>
          </a:xfrm>
          <a:prstGeom prst="rect">
            <a:avLst/>
          </a:prstGeom>
        </p:spPr>
        <p:txBody>
          <a:bodyPr wrap="square">
            <a:spAutoFit/>
          </a:bodyPr>
          <a:lstStyle/>
          <a:p>
            <a:pPr algn="l"/>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正数的补码就是正数本身</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。计算时加上正数，是不需要进行求取补码，只有进行减法</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或者加上负数</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，才需要对减数进行求补。</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负数的补码 ＝ 模 － 负数的绝对值</a:t>
            </a:r>
            <a:endParaRPr lang="zh-CN" altLang="en-US" sz="20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down)">
                                      <p:cBhvr>
                                        <p:cTn id="17" dur="500"/>
                                        <p:tgtEl>
                                          <p:spTgt spid="10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down)">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wipe(down)">
                                      <p:cBhvr>
                                        <p:cTn id="30" dur="500"/>
                                        <p:tgtEl>
                                          <p:spTgt spid="10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wipe(down)">
                                      <p:cBhvr>
                                        <p:cTn id="35" dur="500"/>
                                        <p:tgtEl>
                                          <p:spTgt spid="10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05"/>
                                        </p:tgtEl>
                                        <p:attrNameLst>
                                          <p:attrName>style.visibility</p:attrName>
                                        </p:attrNameLst>
                                      </p:cBhvr>
                                      <p:to>
                                        <p:strVal val="visible"/>
                                      </p:to>
                                    </p:set>
                                    <p:animEffect transition="in" filter="wipe(down)">
                                      <p:cBhvr>
                                        <p:cTn id="40" dur="500"/>
                                        <p:tgtEl>
                                          <p:spTgt spid="1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3" grpId="0"/>
      <p:bldP spid="103" grpId="0"/>
      <p:bldP spid="104" grpId="0"/>
      <p:bldP spid="105" grpId="0"/>
      <p:bldP spid="4"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76"/>
          <p:cNvSpPr>
            <a:spLocks noChangeArrowheads="1"/>
          </p:cNvSpPr>
          <p:nvPr/>
        </p:nvSpPr>
        <p:spPr bwMode="auto">
          <a:xfrm>
            <a:off x="323850" y="6705600"/>
            <a:ext cx="679767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060" name="Group 197"/>
          <p:cNvGrpSpPr/>
          <p:nvPr/>
        </p:nvGrpSpPr>
        <p:grpSpPr bwMode="auto">
          <a:xfrm>
            <a:off x="468313" y="2016125"/>
            <a:ext cx="8351837" cy="2417763"/>
            <a:chOff x="2162" y="2064"/>
            <a:chExt cx="7020" cy="2028"/>
          </a:xfrm>
        </p:grpSpPr>
        <p:grpSp>
          <p:nvGrpSpPr>
            <p:cNvPr id="45068" name="Group 198"/>
            <p:cNvGrpSpPr/>
            <p:nvPr/>
          </p:nvGrpSpPr>
          <p:grpSpPr bwMode="auto">
            <a:xfrm>
              <a:off x="2162" y="2064"/>
              <a:ext cx="2880" cy="2028"/>
              <a:chOff x="2162" y="2064"/>
              <a:chExt cx="2880" cy="2028"/>
            </a:xfrm>
          </p:grpSpPr>
          <p:sp>
            <p:nvSpPr>
              <p:cNvPr id="45096" name="Rectangle 199"/>
              <p:cNvSpPr>
                <a:spLocks noChangeArrowheads="1"/>
              </p:cNvSpPr>
              <p:nvPr/>
            </p:nvSpPr>
            <p:spPr bwMode="auto">
              <a:xfrm>
                <a:off x="2162" y="2064"/>
                <a:ext cx="2880" cy="2028"/>
              </a:xfrm>
              <a:prstGeom prst="rect">
                <a:avLst/>
              </a:prstGeom>
              <a:solidFill>
                <a:srgbClr val="FFFFFF"/>
              </a:solidFill>
              <a:ln w="9525">
                <a:solidFill>
                  <a:srgbClr val="000000"/>
                </a:solidFill>
                <a:miter lim="800000"/>
              </a:ln>
            </p:spPr>
            <p:txBody>
              <a:bodyPr/>
              <a:lstStyle/>
              <a:p>
                <a:endParaRPr lang="zh-CN" altLang="en-US"/>
              </a:p>
            </p:txBody>
          </p:sp>
          <p:sp>
            <p:nvSpPr>
              <p:cNvPr id="45097" name="Text Box 200"/>
              <p:cNvSpPr txBox="1">
                <a:spLocks noChangeArrowheads="1"/>
              </p:cNvSpPr>
              <p:nvPr/>
            </p:nvSpPr>
            <p:spPr bwMode="auto">
              <a:xfrm>
                <a:off x="2342" y="222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latin typeface="Times New Roman" panose="02020603050405020304" pitchFamily="18" charset="0"/>
                    <a:cs typeface="Times New Roman" panose="02020603050405020304" pitchFamily="18" charset="0"/>
                  </a:rPr>
                  <a:t>数值</a:t>
                </a:r>
                <a:endParaRPr lang="zh-CN" altLang="en-US" sz="2000" b="1" dirty="0">
                  <a:latin typeface="Times New Roman" panose="02020603050405020304" pitchFamily="18" charset="0"/>
                  <a:cs typeface="Times New Roman" panose="02020603050405020304" pitchFamily="18" charset="0"/>
                </a:endParaRPr>
              </a:p>
            </p:txBody>
          </p:sp>
          <p:sp>
            <p:nvSpPr>
              <p:cNvPr id="45098" name="Text Box 201"/>
              <p:cNvSpPr txBox="1">
                <a:spLocks noChangeArrowheads="1"/>
              </p:cNvSpPr>
              <p:nvPr/>
            </p:nvSpPr>
            <p:spPr bwMode="auto">
              <a:xfrm>
                <a:off x="2342" y="2688"/>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西文</a:t>
                </a:r>
                <a:endParaRPr lang="zh-CN" altLang="en-US" sz="2000" b="1" dirty="0"/>
              </a:p>
            </p:txBody>
          </p:sp>
          <p:sp>
            <p:nvSpPr>
              <p:cNvPr id="45099" name="Text Box 202"/>
              <p:cNvSpPr txBox="1">
                <a:spLocks noChangeArrowheads="1"/>
              </p:cNvSpPr>
              <p:nvPr/>
            </p:nvSpPr>
            <p:spPr bwMode="auto">
              <a:xfrm>
                <a:off x="2342" y="3156"/>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汉字</a:t>
                </a:r>
                <a:endParaRPr lang="zh-CN" altLang="en-US" sz="2000" b="1" dirty="0"/>
              </a:p>
            </p:txBody>
          </p:sp>
          <p:sp>
            <p:nvSpPr>
              <p:cNvPr id="45100" name="Text Box 203"/>
              <p:cNvSpPr txBox="1">
                <a:spLocks noChangeArrowheads="1"/>
              </p:cNvSpPr>
              <p:nvPr/>
            </p:nvSpPr>
            <p:spPr bwMode="auto">
              <a:xfrm>
                <a:off x="2342" y="3624"/>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声像</a:t>
                </a:r>
                <a:endParaRPr lang="zh-CN" altLang="en-US" sz="2000" b="1" dirty="0"/>
              </a:p>
            </p:txBody>
          </p:sp>
          <p:sp>
            <p:nvSpPr>
              <p:cNvPr id="45101" name="Text Box 204"/>
              <p:cNvSpPr txBox="1">
                <a:spLocks noChangeArrowheads="1"/>
              </p:cNvSpPr>
              <p:nvPr/>
            </p:nvSpPr>
            <p:spPr bwMode="auto">
              <a:xfrm>
                <a:off x="3242" y="2220"/>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smtClean="0">
                    <a:solidFill>
                      <a:srgbClr val="000000"/>
                    </a:solidFill>
                    <a:latin typeface="Times New Roman" panose="02020603050405020304" pitchFamily="18" charset="0"/>
                    <a:cs typeface="Times New Roman" panose="02020603050405020304" pitchFamily="18" charset="0"/>
                  </a:rPr>
                  <a:t>十</a:t>
                </a:r>
                <a:r>
                  <a:rPr lang="en-US" altLang="zh-CN" sz="2000" b="1" dirty="0" smtClean="0">
                    <a:solidFill>
                      <a:srgbClr val="000000"/>
                    </a:solidFill>
                    <a:latin typeface="Times New Roman" panose="02020603050405020304" pitchFamily="18" charset="0"/>
                    <a:cs typeface="Times New Roman" panose="02020603050405020304" pitchFamily="18" charset="0"/>
                  </a:rPr>
                  <a:t>-&gt;</a:t>
                </a:r>
                <a:r>
                  <a:rPr lang="zh-CN" altLang="en-US" sz="2000" b="1" dirty="0" smtClean="0">
                    <a:solidFill>
                      <a:srgbClr val="000000"/>
                    </a:solidFill>
                    <a:latin typeface="Times New Roman" panose="02020603050405020304" pitchFamily="18" charset="0"/>
                    <a:cs typeface="Times New Roman" panose="02020603050405020304" pitchFamily="18" charset="0"/>
                  </a:rPr>
                  <a:t>二进制</a:t>
                </a:r>
                <a:r>
                  <a:rPr lang="zh-CN" altLang="en-US" sz="2000" b="1" dirty="0">
                    <a:solidFill>
                      <a:srgbClr val="000000"/>
                    </a:solidFill>
                    <a:latin typeface="Times New Roman" panose="02020603050405020304" pitchFamily="18" charset="0"/>
                    <a:cs typeface="Times New Roman" panose="02020603050405020304" pitchFamily="18" charset="0"/>
                  </a:rPr>
                  <a:t>转换</a:t>
                </a:r>
                <a:endParaRPr lang="zh-CN" altLang="en-US" sz="2000" b="1" dirty="0">
                  <a:latin typeface="Times New Roman" panose="02020603050405020304" pitchFamily="18" charset="0"/>
                  <a:cs typeface="Times New Roman" panose="02020603050405020304" pitchFamily="18" charset="0"/>
                </a:endParaRPr>
              </a:p>
            </p:txBody>
          </p:sp>
          <p:sp>
            <p:nvSpPr>
              <p:cNvPr id="45102" name="Text Box 205"/>
              <p:cNvSpPr txBox="1">
                <a:spLocks noChangeArrowheads="1"/>
              </p:cNvSpPr>
              <p:nvPr/>
            </p:nvSpPr>
            <p:spPr bwMode="auto">
              <a:xfrm>
                <a:off x="3242" y="2688"/>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en-US" altLang="zh-CN" sz="2000" b="1" dirty="0">
                    <a:solidFill>
                      <a:srgbClr val="000000"/>
                    </a:solidFill>
                    <a:latin typeface="Times New Roman" panose="02020603050405020304" pitchFamily="18" charset="0"/>
                    <a:cs typeface="Times New Roman" panose="02020603050405020304" pitchFamily="18" charset="0"/>
                  </a:rPr>
                  <a:t>ASCII</a:t>
                </a:r>
                <a:r>
                  <a:rPr lang="zh-CN" altLang="en-US" sz="2000" b="1" dirty="0">
                    <a:solidFill>
                      <a:srgbClr val="000000"/>
                    </a:solidFill>
                    <a:latin typeface="Times New Roman" panose="02020603050405020304" pitchFamily="18" charset="0"/>
                    <a:cs typeface="Times New Roman" panose="02020603050405020304" pitchFamily="18" charset="0"/>
                  </a:rPr>
                  <a:t>码</a:t>
                </a:r>
                <a:endParaRPr lang="zh-CN" altLang="en-US" sz="2000" b="1" dirty="0">
                  <a:latin typeface="Times New Roman" panose="02020603050405020304" pitchFamily="18" charset="0"/>
                  <a:cs typeface="Times New Roman" panose="02020603050405020304" pitchFamily="18" charset="0"/>
                </a:endParaRPr>
              </a:p>
            </p:txBody>
          </p:sp>
          <p:sp>
            <p:nvSpPr>
              <p:cNvPr id="45103" name="Text Box 206"/>
              <p:cNvSpPr txBox="1">
                <a:spLocks noChangeArrowheads="1"/>
              </p:cNvSpPr>
              <p:nvPr/>
            </p:nvSpPr>
            <p:spPr bwMode="auto">
              <a:xfrm>
                <a:off x="3242" y="3156"/>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latin typeface="Times New Roman" panose="02020603050405020304" pitchFamily="18" charset="0"/>
                    <a:cs typeface="Times New Roman" panose="02020603050405020304" pitchFamily="18" charset="0"/>
                  </a:rPr>
                  <a:t>输入</a:t>
                </a:r>
                <a:r>
                  <a:rPr lang="zh-CN" altLang="en-US" sz="2000" b="1" dirty="0" smtClean="0">
                    <a:solidFill>
                      <a:srgbClr val="000000"/>
                    </a:solidFill>
                    <a:latin typeface="Times New Roman" panose="02020603050405020304" pitchFamily="18" charset="0"/>
                    <a:cs typeface="Times New Roman" panose="02020603050405020304" pitchFamily="18" charset="0"/>
                  </a:rPr>
                  <a:t>码</a:t>
                </a:r>
                <a:r>
                  <a:rPr lang="en-US" altLang="zh-CN" sz="2000" b="1" dirty="0" smtClean="0">
                    <a:solidFill>
                      <a:srgbClr val="000000"/>
                    </a:solidFill>
                    <a:latin typeface="Times New Roman" panose="02020603050405020304" pitchFamily="18" charset="0"/>
                    <a:cs typeface="Times New Roman" panose="02020603050405020304" pitchFamily="18" charset="0"/>
                  </a:rPr>
                  <a:t>-&gt;</a:t>
                </a:r>
                <a:r>
                  <a:rPr lang="zh-CN" altLang="en-US" sz="2000" b="1" dirty="0" smtClean="0">
                    <a:solidFill>
                      <a:srgbClr val="000000"/>
                    </a:solidFill>
                    <a:latin typeface="Times New Roman" panose="02020603050405020304" pitchFamily="18" charset="0"/>
                    <a:cs typeface="Times New Roman" panose="02020603050405020304" pitchFamily="18" charset="0"/>
                  </a:rPr>
                  <a:t>机内码</a:t>
                </a:r>
                <a:endParaRPr lang="zh-CN" altLang="en-US" sz="2000" b="1" dirty="0">
                  <a:latin typeface="Times New Roman" panose="02020603050405020304" pitchFamily="18" charset="0"/>
                  <a:cs typeface="Times New Roman" panose="02020603050405020304" pitchFamily="18" charset="0"/>
                </a:endParaRPr>
              </a:p>
            </p:txBody>
          </p:sp>
          <p:sp>
            <p:nvSpPr>
              <p:cNvPr id="45104" name="Text Box 207"/>
              <p:cNvSpPr txBox="1">
                <a:spLocks noChangeArrowheads="1"/>
              </p:cNvSpPr>
              <p:nvPr/>
            </p:nvSpPr>
            <p:spPr bwMode="auto">
              <a:xfrm>
                <a:off x="3242" y="3624"/>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模数转换</a:t>
                </a:r>
                <a:endParaRPr lang="zh-CN" altLang="en-US" sz="2000" b="1" dirty="0"/>
              </a:p>
            </p:txBody>
          </p:sp>
        </p:grpSp>
        <p:sp>
          <p:nvSpPr>
            <p:cNvPr id="45069" name="Rectangle 208"/>
            <p:cNvSpPr>
              <a:spLocks noChangeArrowheads="1"/>
            </p:cNvSpPr>
            <p:nvPr/>
          </p:nvSpPr>
          <p:spPr bwMode="auto">
            <a:xfrm>
              <a:off x="6302" y="2064"/>
              <a:ext cx="2880" cy="2028"/>
            </a:xfrm>
            <a:prstGeom prst="rect">
              <a:avLst/>
            </a:prstGeom>
            <a:solidFill>
              <a:srgbClr val="FFFFFF"/>
            </a:solidFill>
            <a:ln w="9525">
              <a:solidFill>
                <a:srgbClr val="000000"/>
              </a:solidFill>
              <a:miter lim="800000"/>
            </a:ln>
          </p:spPr>
          <p:txBody>
            <a:bodyPr/>
            <a:lstStyle/>
            <a:p>
              <a:endParaRPr lang="zh-CN" altLang="en-US"/>
            </a:p>
          </p:txBody>
        </p:sp>
        <p:sp>
          <p:nvSpPr>
            <p:cNvPr id="45070" name="Text Box 209"/>
            <p:cNvSpPr txBox="1">
              <a:spLocks noChangeArrowheads="1"/>
            </p:cNvSpPr>
            <p:nvPr/>
          </p:nvSpPr>
          <p:spPr bwMode="auto">
            <a:xfrm>
              <a:off x="6482" y="222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数值</a:t>
              </a:r>
              <a:endParaRPr lang="zh-CN" altLang="en-US" sz="2000" b="1">
                <a:latin typeface="Times New Roman" panose="02020603050405020304" pitchFamily="18" charset="0"/>
                <a:ea typeface="宋体" panose="02010600030101010101" pitchFamily="2" charset="-122"/>
              </a:endParaRPr>
            </a:p>
          </p:txBody>
        </p:sp>
        <p:sp>
          <p:nvSpPr>
            <p:cNvPr id="45071" name="Text Box 210"/>
            <p:cNvSpPr txBox="1">
              <a:spLocks noChangeArrowheads="1"/>
            </p:cNvSpPr>
            <p:nvPr/>
          </p:nvSpPr>
          <p:spPr bwMode="auto">
            <a:xfrm>
              <a:off x="6482" y="2688"/>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西文</a:t>
              </a:r>
              <a:endParaRPr lang="zh-CN" altLang="en-US" sz="2000" b="1">
                <a:latin typeface="Times New Roman" panose="02020603050405020304" pitchFamily="18" charset="0"/>
                <a:ea typeface="宋体" panose="02010600030101010101" pitchFamily="2" charset="-122"/>
              </a:endParaRPr>
            </a:p>
          </p:txBody>
        </p:sp>
        <p:sp>
          <p:nvSpPr>
            <p:cNvPr id="45072" name="Text Box 211"/>
            <p:cNvSpPr txBox="1">
              <a:spLocks noChangeArrowheads="1"/>
            </p:cNvSpPr>
            <p:nvPr/>
          </p:nvSpPr>
          <p:spPr bwMode="auto">
            <a:xfrm>
              <a:off x="6482" y="3156"/>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汉字</a:t>
              </a:r>
              <a:endParaRPr lang="zh-CN" altLang="en-US" sz="2000" b="1">
                <a:latin typeface="Times New Roman" panose="02020603050405020304" pitchFamily="18" charset="0"/>
                <a:ea typeface="宋体" panose="02010600030101010101" pitchFamily="2" charset="-122"/>
              </a:endParaRPr>
            </a:p>
          </p:txBody>
        </p:sp>
        <p:sp>
          <p:nvSpPr>
            <p:cNvPr id="45073" name="Text Box 212"/>
            <p:cNvSpPr txBox="1">
              <a:spLocks noChangeArrowheads="1"/>
            </p:cNvSpPr>
            <p:nvPr/>
          </p:nvSpPr>
          <p:spPr bwMode="auto">
            <a:xfrm>
              <a:off x="6482" y="3624"/>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声像</a:t>
              </a:r>
              <a:endParaRPr lang="zh-CN" altLang="en-US" sz="2000" b="1">
                <a:latin typeface="Times New Roman" panose="02020603050405020304" pitchFamily="18" charset="0"/>
                <a:ea typeface="宋体" panose="02010600030101010101" pitchFamily="2" charset="-122"/>
              </a:endParaRPr>
            </a:p>
          </p:txBody>
        </p:sp>
        <p:sp>
          <p:nvSpPr>
            <p:cNvPr id="45074" name="Text Box 213"/>
            <p:cNvSpPr txBox="1">
              <a:spLocks noChangeArrowheads="1"/>
            </p:cNvSpPr>
            <p:nvPr/>
          </p:nvSpPr>
          <p:spPr bwMode="auto">
            <a:xfrm>
              <a:off x="7382" y="2220"/>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十</a:t>
              </a:r>
              <a:r>
                <a:rPr lang="en-US" altLang="zh-CN"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rPr>
                <a:t>二进制转换</a:t>
              </a:r>
              <a:endParaRPr lang="zh-CN" altLang="en-US" sz="2000" b="1">
                <a:latin typeface="Times New Roman" panose="02020603050405020304" pitchFamily="18" charset="0"/>
                <a:ea typeface="宋体" panose="02010600030101010101" pitchFamily="2" charset="-122"/>
              </a:endParaRPr>
            </a:p>
          </p:txBody>
        </p:sp>
        <p:sp>
          <p:nvSpPr>
            <p:cNvPr id="45075" name="Text Box 214"/>
            <p:cNvSpPr txBox="1">
              <a:spLocks noChangeArrowheads="1"/>
            </p:cNvSpPr>
            <p:nvPr/>
          </p:nvSpPr>
          <p:spPr bwMode="auto">
            <a:xfrm>
              <a:off x="7382" y="2688"/>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en-US" altLang="zh-CN" sz="2000" b="1">
                  <a:solidFill>
                    <a:srgbClr val="000000"/>
                  </a:solidFill>
                  <a:latin typeface="Times New Roman" panose="02020603050405020304" pitchFamily="18" charset="0"/>
                </a:rPr>
                <a:t>ASCII</a:t>
              </a:r>
              <a:r>
                <a:rPr lang="zh-CN" altLang="en-US" sz="2000" b="1">
                  <a:solidFill>
                    <a:srgbClr val="000000"/>
                  </a:solidFill>
                  <a:latin typeface="Times New Roman" panose="02020603050405020304" pitchFamily="18" charset="0"/>
                </a:rPr>
                <a:t>码</a:t>
              </a:r>
              <a:endParaRPr lang="zh-CN" altLang="en-US" sz="2000" b="1">
                <a:latin typeface="Times New Roman" panose="02020603050405020304" pitchFamily="18" charset="0"/>
                <a:ea typeface="宋体" panose="02010600030101010101" pitchFamily="2" charset="-122"/>
              </a:endParaRPr>
            </a:p>
          </p:txBody>
        </p:sp>
        <p:sp>
          <p:nvSpPr>
            <p:cNvPr id="45076" name="Text Box 215"/>
            <p:cNvSpPr txBox="1">
              <a:spLocks noChangeArrowheads="1"/>
            </p:cNvSpPr>
            <p:nvPr/>
          </p:nvSpPr>
          <p:spPr bwMode="auto">
            <a:xfrm>
              <a:off x="7382" y="3156"/>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输入码</a:t>
              </a:r>
              <a:r>
                <a:rPr lang="en-US" altLang="zh-CN"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rPr>
                <a:t>机内码</a:t>
              </a:r>
              <a:endParaRPr lang="zh-CN" altLang="en-US" sz="2000" b="1">
                <a:latin typeface="Times New Roman" panose="02020603050405020304" pitchFamily="18" charset="0"/>
                <a:ea typeface="宋体" panose="02010600030101010101" pitchFamily="2" charset="-122"/>
              </a:endParaRPr>
            </a:p>
          </p:txBody>
        </p:sp>
        <p:sp>
          <p:nvSpPr>
            <p:cNvPr id="45077" name="Text Box 216"/>
            <p:cNvSpPr txBox="1">
              <a:spLocks noChangeArrowheads="1"/>
            </p:cNvSpPr>
            <p:nvPr/>
          </p:nvSpPr>
          <p:spPr bwMode="auto">
            <a:xfrm>
              <a:off x="7382" y="3624"/>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模数转换</a:t>
              </a:r>
              <a:endParaRPr lang="zh-CN" altLang="en-US" sz="2000" b="1">
                <a:latin typeface="Times New Roman" panose="02020603050405020304" pitchFamily="18" charset="0"/>
                <a:ea typeface="宋体" panose="02010600030101010101" pitchFamily="2" charset="-122"/>
              </a:endParaRPr>
            </a:p>
          </p:txBody>
        </p:sp>
        <p:sp>
          <p:nvSpPr>
            <p:cNvPr id="45078" name="Rectangle 217"/>
            <p:cNvSpPr>
              <a:spLocks noChangeArrowheads="1"/>
            </p:cNvSpPr>
            <p:nvPr/>
          </p:nvSpPr>
          <p:spPr bwMode="auto">
            <a:xfrm>
              <a:off x="6302" y="2064"/>
              <a:ext cx="2880" cy="2028"/>
            </a:xfrm>
            <a:prstGeom prst="rect">
              <a:avLst/>
            </a:prstGeom>
            <a:solidFill>
              <a:srgbClr val="FFFFFF"/>
            </a:solidFill>
            <a:ln w="9525">
              <a:solidFill>
                <a:srgbClr val="000000"/>
              </a:solidFill>
              <a:miter lim="800000"/>
            </a:ln>
          </p:spPr>
          <p:txBody>
            <a:bodyPr/>
            <a:lstStyle/>
            <a:p>
              <a:endParaRPr lang="zh-CN" altLang="en-US"/>
            </a:p>
          </p:txBody>
        </p:sp>
        <p:sp>
          <p:nvSpPr>
            <p:cNvPr id="45079" name="Text Box 218"/>
            <p:cNvSpPr txBox="1">
              <a:spLocks noChangeArrowheads="1"/>
            </p:cNvSpPr>
            <p:nvPr/>
          </p:nvSpPr>
          <p:spPr bwMode="auto">
            <a:xfrm>
              <a:off x="8282" y="222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数值</a:t>
              </a:r>
              <a:endParaRPr lang="zh-CN" altLang="en-US" sz="2000" b="1" dirty="0"/>
            </a:p>
          </p:txBody>
        </p:sp>
        <p:sp>
          <p:nvSpPr>
            <p:cNvPr id="45080" name="Text Box 219"/>
            <p:cNvSpPr txBox="1">
              <a:spLocks noChangeArrowheads="1"/>
            </p:cNvSpPr>
            <p:nvPr/>
          </p:nvSpPr>
          <p:spPr bwMode="auto">
            <a:xfrm>
              <a:off x="8282" y="2688"/>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西文</a:t>
              </a:r>
              <a:endParaRPr lang="zh-CN" altLang="en-US" sz="2000" b="1" dirty="0"/>
            </a:p>
          </p:txBody>
        </p:sp>
        <p:sp>
          <p:nvSpPr>
            <p:cNvPr id="45081" name="Text Box 220"/>
            <p:cNvSpPr txBox="1">
              <a:spLocks noChangeArrowheads="1"/>
            </p:cNvSpPr>
            <p:nvPr/>
          </p:nvSpPr>
          <p:spPr bwMode="auto">
            <a:xfrm>
              <a:off x="8282" y="3156"/>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汉字</a:t>
              </a:r>
              <a:endParaRPr lang="zh-CN" altLang="en-US" sz="2000" b="1" dirty="0"/>
            </a:p>
          </p:txBody>
        </p:sp>
        <p:sp>
          <p:nvSpPr>
            <p:cNvPr id="45082" name="Text Box 221"/>
            <p:cNvSpPr txBox="1">
              <a:spLocks noChangeArrowheads="1"/>
            </p:cNvSpPr>
            <p:nvPr/>
          </p:nvSpPr>
          <p:spPr bwMode="auto">
            <a:xfrm>
              <a:off x="8282" y="3624"/>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声像</a:t>
              </a:r>
              <a:endParaRPr lang="zh-CN" altLang="en-US" sz="2000" b="1" dirty="0"/>
            </a:p>
          </p:txBody>
        </p:sp>
        <p:sp>
          <p:nvSpPr>
            <p:cNvPr id="45083" name="Text Box 222"/>
            <p:cNvSpPr txBox="1">
              <a:spLocks noChangeArrowheads="1"/>
            </p:cNvSpPr>
            <p:nvPr/>
          </p:nvSpPr>
          <p:spPr bwMode="auto">
            <a:xfrm>
              <a:off x="6482" y="2220"/>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smtClean="0">
                  <a:solidFill>
                    <a:srgbClr val="000000"/>
                  </a:solidFill>
                  <a:latin typeface="Times New Roman" panose="02020603050405020304" pitchFamily="18" charset="0"/>
                  <a:cs typeface="Times New Roman" panose="02020603050405020304" pitchFamily="18" charset="0"/>
                </a:rPr>
                <a:t>二</a:t>
              </a:r>
              <a:r>
                <a:rPr lang="en-US" altLang="zh-CN" sz="2000" b="1" dirty="0" smtClean="0">
                  <a:solidFill>
                    <a:srgbClr val="000000"/>
                  </a:solidFill>
                  <a:latin typeface="Times New Roman" panose="02020603050405020304" pitchFamily="18" charset="0"/>
                  <a:cs typeface="Times New Roman" panose="02020603050405020304" pitchFamily="18" charset="0"/>
                </a:rPr>
                <a:t>-&gt;</a:t>
              </a:r>
              <a:r>
                <a:rPr lang="zh-CN" altLang="en-US" sz="2000" b="1" dirty="0" smtClean="0">
                  <a:solidFill>
                    <a:srgbClr val="000000"/>
                  </a:solidFill>
                  <a:latin typeface="Times New Roman" panose="02020603050405020304" pitchFamily="18" charset="0"/>
                  <a:cs typeface="Times New Roman" panose="02020603050405020304" pitchFamily="18" charset="0"/>
                </a:rPr>
                <a:t>十进制</a:t>
              </a:r>
              <a:r>
                <a:rPr lang="zh-CN" altLang="en-US" sz="2000" b="1" dirty="0">
                  <a:solidFill>
                    <a:srgbClr val="000000"/>
                  </a:solidFill>
                  <a:latin typeface="Times New Roman" panose="02020603050405020304" pitchFamily="18" charset="0"/>
                  <a:cs typeface="Times New Roman" panose="02020603050405020304" pitchFamily="18" charset="0"/>
                </a:rPr>
                <a:t>转换</a:t>
              </a:r>
              <a:endParaRPr lang="zh-CN" altLang="en-US" sz="2000" b="1" dirty="0">
                <a:latin typeface="Times New Roman" panose="02020603050405020304" pitchFamily="18" charset="0"/>
                <a:cs typeface="Times New Roman" panose="02020603050405020304" pitchFamily="18" charset="0"/>
              </a:endParaRPr>
            </a:p>
          </p:txBody>
        </p:sp>
        <p:sp>
          <p:nvSpPr>
            <p:cNvPr id="45084" name="Text Box 223"/>
            <p:cNvSpPr txBox="1">
              <a:spLocks noChangeArrowheads="1"/>
            </p:cNvSpPr>
            <p:nvPr/>
          </p:nvSpPr>
          <p:spPr bwMode="auto">
            <a:xfrm>
              <a:off x="6482" y="2688"/>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西文形码</a:t>
              </a:r>
              <a:endParaRPr lang="zh-CN" altLang="en-US" sz="2000" b="1" dirty="0"/>
            </a:p>
          </p:txBody>
        </p:sp>
        <p:sp>
          <p:nvSpPr>
            <p:cNvPr id="45085" name="Text Box 224"/>
            <p:cNvSpPr txBox="1">
              <a:spLocks noChangeArrowheads="1"/>
            </p:cNvSpPr>
            <p:nvPr/>
          </p:nvSpPr>
          <p:spPr bwMode="auto">
            <a:xfrm>
              <a:off x="6482" y="3156"/>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汉字字形码</a:t>
              </a:r>
              <a:endParaRPr lang="zh-CN" altLang="en-US" sz="2000" b="1" dirty="0"/>
            </a:p>
          </p:txBody>
        </p:sp>
        <p:sp>
          <p:nvSpPr>
            <p:cNvPr id="45086" name="Text Box 225"/>
            <p:cNvSpPr txBox="1">
              <a:spLocks noChangeArrowheads="1"/>
            </p:cNvSpPr>
            <p:nvPr/>
          </p:nvSpPr>
          <p:spPr bwMode="auto">
            <a:xfrm>
              <a:off x="6482" y="3624"/>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数模转换</a:t>
              </a:r>
              <a:endParaRPr lang="zh-CN" altLang="en-US" sz="2000" b="1" dirty="0"/>
            </a:p>
          </p:txBody>
        </p:sp>
        <p:sp>
          <p:nvSpPr>
            <p:cNvPr id="45087" name="Text Box 226"/>
            <p:cNvSpPr txBox="1">
              <a:spLocks noChangeArrowheads="1"/>
            </p:cNvSpPr>
            <p:nvPr/>
          </p:nvSpPr>
          <p:spPr bwMode="auto">
            <a:xfrm>
              <a:off x="5402" y="2844"/>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宋体" panose="02010600030101010101" pitchFamily="2" charset="-122"/>
                  <a:ea typeface="宋体" panose="02010600030101010101" pitchFamily="2" charset="-122"/>
                </a:rPr>
                <a:t>内存</a:t>
              </a:r>
              <a:endParaRPr lang="zh-CN" altLang="en-US" sz="2000" b="1">
                <a:latin typeface="宋体" panose="02010600030101010101" pitchFamily="2" charset="-122"/>
                <a:ea typeface="宋体" panose="02010600030101010101" pitchFamily="2" charset="-122"/>
              </a:endParaRPr>
            </a:p>
          </p:txBody>
        </p:sp>
        <p:sp>
          <p:nvSpPr>
            <p:cNvPr id="45088" name="Line 227"/>
            <p:cNvSpPr>
              <a:spLocks noChangeShapeType="1"/>
            </p:cNvSpPr>
            <p:nvPr/>
          </p:nvSpPr>
          <p:spPr bwMode="auto">
            <a:xfrm>
              <a:off x="3242" y="2532"/>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9" name="Line 228"/>
            <p:cNvSpPr>
              <a:spLocks noChangeShapeType="1"/>
            </p:cNvSpPr>
            <p:nvPr/>
          </p:nvSpPr>
          <p:spPr bwMode="auto">
            <a:xfrm>
              <a:off x="3242" y="3000"/>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0" name="Line 229"/>
            <p:cNvSpPr>
              <a:spLocks noChangeShapeType="1"/>
            </p:cNvSpPr>
            <p:nvPr/>
          </p:nvSpPr>
          <p:spPr bwMode="auto">
            <a:xfrm>
              <a:off x="3242" y="3468"/>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1" name="Line 230"/>
            <p:cNvSpPr>
              <a:spLocks noChangeShapeType="1"/>
            </p:cNvSpPr>
            <p:nvPr/>
          </p:nvSpPr>
          <p:spPr bwMode="auto">
            <a:xfrm>
              <a:off x="3242" y="3936"/>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2" name="Line 231"/>
            <p:cNvSpPr>
              <a:spLocks noChangeShapeType="1"/>
            </p:cNvSpPr>
            <p:nvPr/>
          </p:nvSpPr>
          <p:spPr bwMode="auto">
            <a:xfrm>
              <a:off x="6482" y="2532"/>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3" name="Line 232"/>
            <p:cNvSpPr>
              <a:spLocks noChangeShapeType="1"/>
            </p:cNvSpPr>
            <p:nvPr/>
          </p:nvSpPr>
          <p:spPr bwMode="auto">
            <a:xfrm>
              <a:off x="6482" y="3000"/>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4" name="Line 233"/>
            <p:cNvSpPr>
              <a:spLocks noChangeShapeType="1"/>
            </p:cNvSpPr>
            <p:nvPr/>
          </p:nvSpPr>
          <p:spPr bwMode="auto">
            <a:xfrm>
              <a:off x="6482" y="3468"/>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5" name="Line 234"/>
            <p:cNvSpPr>
              <a:spLocks noChangeShapeType="1"/>
            </p:cNvSpPr>
            <p:nvPr/>
          </p:nvSpPr>
          <p:spPr bwMode="auto">
            <a:xfrm>
              <a:off x="6482" y="3936"/>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45061" name="Rectangle 235"/>
          <p:cNvSpPr>
            <a:spLocks noChangeArrowheads="1"/>
          </p:cNvSpPr>
          <p:nvPr/>
        </p:nvSpPr>
        <p:spPr bwMode="auto">
          <a:xfrm>
            <a:off x="1692275" y="4722813"/>
            <a:ext cx="5853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spcBef>
                <a:spcPct val="0"/>
              </a:spcBef>
            </a:pPr>
            <a:r>
              <a:rPr lang="zh-CN" altLang="en-US" sz="2400" b="1" dirty="0">
                <a:latin typeface="+mn-ea"/>
                <a:ea typeface="+mn-ea"/>
              </a:rPr>
              <a:t>各种多媒体信息的数字化处理过程示意图 </a:t>
            </a:r>
            <a:endParaRPr lang="zh-CN" altLang="en-US" sz="2400" b="1" dirty="0">
              <a:latin typeface="+mn-ea"/>
              <a:ea typeface="+mn-ea"/>
            </a:endParaRPr>
          </a:p>
        </p:txBody>
      </p:sp>
      <p:sp>
        <p:nvSpPr>
          <p:cNvPr id="45062" name="Rectangle 236"/>
          <p:cNvSpPr>
            <a:spLocks noChangeArrowheads="1"/>
          </p:cNvSpPr>
          <p:nvPr/>
        </p:nvSpPr>
        <p:spPr bwMode="auto">
          <a:xfrm>
            <a:off x="363538" y="1914525"/>
            <a:ext cx="3559175" cy="2663825"/>
          </a:xfrm>
          <a:prstGeom prst="rect">
            <a:avLst/>
          </a:prstGeom>
          <a:noFill/>
          <a:ln w="19050">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45063" name="Rectangle 237"/>
          <p:cNvSpPr>
            <a:spLocks noChangeArrowheads="1"/>
          </p:cNvSpPr>
          <p:nvPr/>
        </p:nvSpPr>
        <p:spPr bwMode="auto">
          <a:xfrm>
            <a:off x="5219700" y="1914525"/>
            <a:ext cx="3671888" cy="2663825"/>
          </a:xfrm>
          <a:prstGeom prst="rect">
            <a:avLst/>
          </a:prstGeom>
          <a:noFill/>
          <a:ln w="19050">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49" name="Text Box 153"/>
          <p:cNvSpPr txBox="1">
            <a:spLocks noChangeArrowheads="1"/>
          </p:cNvSpPr>
          <p:nvPr/>
        </p:nvSpPr>
        <p:spPr bwMode="auto">
          <a:xfrm>
            <a:off x="179388" y="333375"/>
            <a:ext cx="4176712" cy="583565"/>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信息的数字化</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 name="Rectangle 236"/>
          <p:cNvSpPr>
            <a:spLocks noChangeArrowheads="1"/>
          </p:cNvSpPr>
          <p:nvPr/>
        </p:nvSpPr>
        <p:spPr bwMode="auto">
          <a:xfrm>
            <a:off x="4104005" y="2870835"/>
            <a:ext cx="936625" cy="521970"/>
          </a:xfrm>
          <a:prstGeom prst="rect">
            <a:avLst/>
          </a:prstGeom>
          <a:noFill/>
          <a:ln w="19050">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flatTx/>
          </a:bodyPr>
          <a:p>
            <a:endParaRPr lang="zh-CN" altLang="en-US"/>
          </a:p>
        </p:txBody>
      </p:sp>
    </p:spTree>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23850" y="6713538"/>
            <a:ext cx="3862388" cy="74612"/>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4" name="Rectangle 7"/>
          <p:cNvSpPr>
            <a:spLocks noChangeArrowheads="1"/>
          </p:cNvSpPr>
          <p:nvPr/>
        </p:nvSpPr>
        <p:spPr bwMode="auto">
          <a:xfrm>
            <a:off x="1055688" y="5033244"/>
            <a:ext cx="1090612" cy="400050"/>
          </a:xfrm>
          <a:prstGeom prst="rect">
            <a:avLst/>
          </a:prstGeom>
          <a:noFill/>
          <a:ln>
            <a:noFill/>
          </a:ln>
          <a:effectLst>
            <a:prstShdw prst="shdw17" dist="17961" dir="2700000">
              <a:srgbClr val="009999"/>
            </a:prstShdw>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graphicFrame>
        <p:nvGraphicFramePr>
          <p:cNvPr id="102" name="表格 101"/>
          <p:cNvGraphicFramePr>
            <a:graphicFrameLocks noGrp="1"/>
          </p:cNvGraphicFramePr>
          <p:nvPr/>
        </p:nvGraphicFramePr>
        <p:xfrm>
          <a:off x="107504" y="1879456"/>
          <a:ext cx="3816428" cy="2773680"/>
        </p:xfrm>
        <a:graphic>
          <a:graphicData uri="http://schemas.openxmlformats.org/drawingml/2006/table">
            <a:tbl>
              <a:tblPr firstRow="1" bandRow="1">
                <a:tableStyleId>{5C22544A-7EE6-4342-B048-85BDC9FD1C3A}</a:tableStyleId>
              </a:tblPr>
              <a:tblGrid>
                <a:gridCol w="346948"/>
                <a:gridCol w="346948"/>
                <a:gridCol w="346948"/>
                <a:gridCol w="346948"/>
                <a:gridCol w="346948"/>
                <a:gridCol w="346948"/>
                <a:gridCol w="346948"/>
                <a:gridCol w="346948"/>
                <a:gridCol w="346948"/>
                <a:gridCol w="346948"/>
                <a:gridCol w="346948"/>
              </a:tblGrid>
              <a:tr h="164590">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64590">
                <a:tc>
                  <a:txBody>
                    <a:bodyPr/>
                    <a:lstStyle/>
                    <a:p>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4590">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64590">
                <a:tc>
                  <a:txBody>
                    <a:bodyPr/>
                    <a:lstStyle/>
                    <a:p>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4590">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64590">
                <a:tc>
                  <a:txBody>
                    <a:bodyPr/>
                    <a:lstStyle/>
                    <a:p>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4590">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4" name="Group 435"/>
          <p:cNvGrpSpPr/>
          <p:nvPr/>
        </p:nvGrpSpPr>
        <p:grpSpPr bwMode="auto">
          <a:xfrm>
            <a:off x="468313" y="5484515"/>
            <a:ext cx="8207375" cy="1112837"/>
            <a:chOff x="295" y="3521"/>
            <a:chExt cx="5170" cy="701"/>
          </a:xfrm>
        </p:grpSpPr>
        <p:sp>
          <p:nvSpPr>
            <p:cNvPr id="15" name="Rectangle 432"/>
            <p:cNvSpPr>
              <a:spLocks noChangeArrowheads="1"/>
            </p:cNvSpPr>
            <p:nvPr/>
          </p:nvSpPr>
          <p:spPr bwMode="auto">
            <a:xfrm>
              <a:off x="295" y="3521"/>
              <a:ext cx="5170" cy="701"/>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16" name="Rectangle 433"/>
            <p:cNvSpPr>
              <a:spLocks noChangeArrowheads="1"/>
            </p:cNvSpPr>
            <p:nvPr/>
          </p:nvSpPr>
          <p:spPr bwMode="auto">
            <a:xfrm>
              <a:off x="297" y="3527"/>
              <a:ext cx="5168" cy="673"/>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所谓溢出，是指带符号数的补码加、减运算的结果超出了补码可表示的范围。若发生了溢出，则运算结果必然是错的。在微型计算机中，可用多字节表示更大的数，避免产生溢出错误。</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AutoShape 434"/>
            <p:cNvSpPr>
              <a:spLocks noChangeArrowheads="1"/>
            </p:cNvSpPr>
            <p:nvPr/>
          </p:nvSpPr>
          <p:spPr bwMode="auto">
            <a:xfrm>
              <a:off x="384" y="3594"/>
              <a:ext cx="183" cy="154"/>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11"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 name="矩形 1"/>
          <p:cNvSpPr/>
          <p:nvPr/>
        </p:nvSpPr>
        <p:spPr>
          <a:xfrm>
            <a:off x="4571999" y="1772816"/>
            <a:ext cx="4572001" cy="954107"/>
          </a:xfrm>
          <a:prstGeom prst="rect">
            <a:avLst/>
          </a:prstGeom>
        </p:spPr>
        <p:txBody>
          <a:bodyPr wrap="square">
            <a:spAutoFit/>
          </a:bodyPr>
          <a:lstStyle/>
          <a:p>
            <a:pPr algn="l"/>
            <a:r>
              <a:rPr lang="zh-CN" altLang="en-US"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负数的绝对值按位求反，结果加</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4571999" y="3125376"/>
            <a:ext cx="4572001" cy="954107"/>
          </a:xfrm>
          <a:prstGeom prst="rect">
            <a:avLst/>
          </a:prstGeom>
        </p:spPr>
        <p:txBody>
          <a:bodyPr wrap="square">
            <a:spAutoFit/>
          </a:bodyPr>
          <a:lstStyle/>
          <a:p>
            <a:pPr algn="l"/>
            <a:r>
              <a:rPr lang="zh-CN" altLang="en-US"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从右向左抄写</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直到遇到</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，从下一位开始，按位取反。</a:t>
            </a:r>
            <a:endParaRPr lang="zh-CN" altLang="en-US" dirty="0"/>
          </a:p>
        </p:txBody>
      </p:sp>
      <p:sp>
        <p:nvSpPr>
          <p:cNvPr id="13" name="Rectangle 4"/>
          <p:cNvSpPr txBox="1">
            <a:spLocks noChangeArrowheads="1"/>
          </p:cNvSpPr>
          <p:nvPr/>
        </p:nvSpPr>
        <p:spPr bwMode="auto">
          <a:xfrm>
            <a:off x="395288" y="1052513"/>
            <a:ext cx="42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spcBef>
                <a:spcPct val="50000"/>
              </a:spcBef>
              <a:defRPr/>
            </a:pPr>
            <a:r>
              <a:rPr lang="zh-CN" altLang="en-US" sz="2800" kern="0" dirty="0" smtClean="0">
                <a:solidFill>
                  <a:schemeClr val="tx1"/>
                </a:solidFill>
                <a:ea typeface="黑体" panose="02010609060101010101" pitchFamily="49" charset="-122"/>
              </a:rPr>
              <a:t>求补码的简单方法</a:t>
            </a:r>
            <a:endParaRPr lang="zh-CN" altLang="en-US" sz="2800" kern="0" dirty="0" smtClean="0">
              <a:solidFill>
                <a:schemeClr val="tx1"/>
              </a:solidFill>
              <a:effectLst/>
              <a:ea typeface="黑体" panose="02010609060101010101" pitchFamily="49" charset="-122"/>
            </a:endParaRPr>
          </a:p>
        </p:txBody>
      </p:sp>
      <p:sp>
        <p:nvSpPr>
          <p:cNvPr id="22" name="左箭头 21"/>
          <p:cNvSpPr/>
          <p:nvPr/>
        </p:nvSpPr>
        <p:spPr bwMode="auto">
          <a:xfrm>
            <a:off x="3961657" y="4365104"/>
            <a:ext cx="324159" cy="190054"/>
          </a:xfrm>
          <a:prstGeom prst="leftArrow">
            <a:avLst/>
          </a:prstGeom>
          <a:solidFill>
            <a:schemeClr val="tx1"/>
          </a:solidFill>
          <a:ln>
            <a:noFill/>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p:txBody>
      </p:sp>
      <p:sp>
        <p:nvSpPr>
          <p:cNvPr id="27" name="左箭头 26"/>
          <p:cNvSpPr/>
          <p:nvPr/>
        </p:nvSpPr>
        <p:spPr bwMode="auto">
          <a:xfrm>
            <a:off x="3961655" y="3171954"/>
            <a:ext cx="324159" cy="190054"/>
          </a:xfrm>
          <a:prstGeom prst="leftArrow">
            <a:avLst/>
          </a:prstGeom>
          <a:solidFill>
            <a:schemeClr val="tx1"/>
          </a:solidFill>
          <a:ln>
            <a:noFill/>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p:txBody>
      </p:sp>
      <p:sp>
        <p:nvSpPr>
          <p:cNvPr id="28" name="左箭头 27"/>
          <p:cNvSpPr/>
          <p:nvPr/>
        </p:nvSpPr>
        <p:spPr bwMode="auto">
          <a:xfrm>
            <a:off x="3961656" y="3553980"/>
            <a:ext cx="324159" cy="190054"/>
          </a:xfrm>
          <a:prstGeom prst="leftArrow">
            <a:avLst/>
          </a:prstGeom>
          <a:solidFill>
            <a:schemeClr val="tx1"/>
          </a:solidFill>
          <a:ln>
            <a:noFill/>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endParaRPr>
          </a:p>
        </p:txBody>
      </p:sp>
      <p:sp>
        <p:nvSpPr>
          <p:cNvPr id="4" name="矩形 3"/>
          <p:cNvSpPr/>
          <p:nvPr/>
        </p:nvSpPr>
        <p:spPr>
          <a:xfrm>
            <a:off x="4445000" y="4478655"/>
            <a:ext cx="4699000" cy="521970"/>
          </a:xfrm>
          <a:prstGeom prst="rect">
            <a:avLst/>
          </a:prstGeom>
        </p:spPr>
        <p:txBody>
          <a:bodyPr wrap="square">
            <a:spAutoFit/>
          </a:bodyPr>
          <a:p>
            <a:pPr algn="l"/>
            <a:r>
              <a:rPr lang="zh-CN" altLang="en-US"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7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规则</a:t>
            </a:r>
            <a:r>
              <a:rPr lang="zh-CN" altLang="en-US" sz="27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7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按位取反，最低位加</a:t>
            </a:r>
            <a:r>
              <a:rPr lang="en-US" altLang="zh-CN" sz="27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7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2" grpId="0" animBg="1"/>
      <p:bldP spid="27" grpId="0" animBg="1"/>
      <p:bldP spid="28"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29"/>
          <p:cNvSpPr>
            <a:spLocks noChangeArrowheads="1"/>
          </p:cNvSpPr>
          <p:nvPr/>
        </p:nvSpPr>
        <p:spPr bwMode="auto">
          <a:xfrm>
            <a:off x="323850" y="6705600"/>
            <a:ext cx="44116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90" name="Text Box 154"/>
          <p:cNvSpPr txBox="1">
            <a:spLocks noChangeArrowheads="1"/>
          </p:cNvSpPr>
          <p:nvPr/>
        </p:nvSpPr>
        <p:spPr bwMode="auto">
          <a:xfrm>
            <a:off x="539552" y="1700213"/>
            <a:ext cx="78486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lnSpc>
                <a:spcPct val="110000"/>
              </a:lnSpc>
              <a:spcBef>
                <a:spcPct val="5000"/>
              </a:spcBef>
              <a:buClr>
                <a:schemeClr val="hlink"/>
              </a:buClr>
              <a:buFont typeface="幼圆" panose="02010509060101010101" pitchFamily="49" charset="-12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solidFill>
                  <a:srgbClr val="00B0F0"/>
                </a:solidFill>
                <a:latin typeface="Times New Roman" panose="02020603050405020304" pitchFamily="18" charset="0"/>
                <a:cs typeface="Times New Roman" panose="02020603050405020304" pitchFamily="18" charset="0"/>
              </a:rPr>
              <a:t>带小数点的实数</a:t>
            </a:r>
            <a:r>
              <a:rPr lang="zh-CN" altLang="en-US" sz="2400" b="1" dirty="0" smtClean="0">
                <a:latin typeface="Times New Roman" panose="02020603050405020304" pitchFamily="18" charset="0"/>
                <a:cs typeface="Times New Roman" panose="02020603050405020304" pitchFamily="18" charset="0"/>
              </a:rPr>
              <a:t>在计算机中称为</a:t>
            </a:r>
            <a:r>
              <a:rPr lang="zh-CN" altLang="en-US" sz="2400" b="1" dirty="0" smtClean="0">
                <a:solidFill>
                  <a:srgbClr val="00B0F0"/>
                </a:solidFill>
                <a:latin typeface="Times New Roman" panose="02020603050405020304" pitchFamily="18" charset="0"/>
                <a:cs typeface="Times New Roman" panose="02020603050405020304" pitchFamily="18" charset="0"/>
              </a:rPr>
              <a:t>浮点数</a:t>
            </a:r>
            <a:r>
              <a:rPr lang="zh-CN" altLang="en-US" sz="2400" b="1" dirty="0">
                <a:latin typeface="Times New Roman" panose="02020603050405020304" pitchFamily="18" charset="0"/>
                <a:cs typeface="Times New Roman" panose="02020603050405020304" pitchFamily="18" charset="0"/>
              </a:rPr>
              <a:t>，它既有整数部分又有小数部分，如</a:t>
            </a:r>
            <a:r>
              <a:rPr lang="en-US" altLang="zh-CN" sz="2400" b="1" dirty="0">
                <a:latin typeface="Times New Roman" panose="02020603050405020304" pitchFamily="18" charset="0"/>
                <a:cs typeface="Times New Roman" panose="02020603050405020304" pitchFamily="18" charset="0"/>
              </a:rPr>
              <a:t>123.55</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33.789</a:t>
            </a:r>
            <a:r>
              <a:rPr lang="zh-CN" altLang="en-US" sz="2400" b="1" dirty="0">
                <a:latin typeface="Times New Roman" panose="02020603050405020304" pitchFamily="18" charset="0"/>
                <a:cs typeface="Times New Roman" panose="02020603050405020304" pitchFamily="18" charset="0"/>
              </a:rPr>
              <a:t>等</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endParaRPr lang="zh-CN" altLang="en-US" sz="2400" b="1" dirty="0">
              <a:latin typeface="Times New Roman" panose="02020603050405020304" pitchFamily="18" charset="0"/>
              <a:cs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在</a:t>
            </a:r>
            <a:r>
              <a:rPr lang="zh-CN" altLang="en-US" sz="2400" b="1" dirty="0">
                <a:latin typeface="Times New Roman" panose="02020603050405020304" pitchFamily="18" charset="0"/>
                <a:cs typeface="Times New Roman" panose="02020603050405020304" pitchFamily="18" charset="0"/>
              </a:rPr>
              <a:t>计算机中通常把浮点数分成</a:t>
            </a:r>
            <a:r>
              <a:rPr lang="zh-CN" altLang="en-US" sz="2400" b="1" dirty="0" smtClean="0">
                <a:solidFill>
                  <a:srgbClr val="00B0F0"/>
                </a:solidFill>
                <a:latin typeface="Times New Roman" panose="02020603050405020304" pitchFamily="18" charset="0"/>
                <a:cs typeface="Times New Roman" panose="02020603050405020304" pitchFamily="18" charset="0"/>
              </a:rPr>
              <a:t>阶码</a:t>
            </a:r>
            <a:r>
              <a:rPr lang="zh-CN" altLang="en-US" sz="2400" b="1" dirty="0">
                <a:latin typeface="Times New Roman" panose="02020603050405020304" pitchFamily="18" charset="0"/>
                <a:cs typeface="Times New Roman" panose="02020603050405020304" pitchFamily="18" charset="0"/>
              </a:rPr>
              <a:t>和</a:t>
            </a:r>
            <a:r>
              <a:rPr lang="zh-CN" altLang="en-US" sz="2400" b="1" dirty="0" smtClean="0">
                <a:solidFill>
                  <a:srgbClr val="00B0F0"/>
                </a:solidFill>
                <a:latin typeface="Times New Roman" panose="02020603050405020304" pitchFamily="18" charset="0"/>
                <a:cs typeface="Times New Roman" panose="02020603050405020304" pitchFamily="18" charset="0"/>
              </a:rPr>
              <a:t>尾数</a:t>
            </a:r>
            <a:r>
              <a:rPr lang="zh-CN" altLang="en-US" sz="2400" b="1" dirty="0">
                <a:latin typeface="Times New Roman" panose="02020603050405020304" pitchFamily="18" charset="0"/>
                <a:cs typeface="Times New Roman" panose="02020603050405020304" pitchFamily="18" charset="0"/>
              </a:rPr>
              <a:t>两部分来表示，也就是平时所说的科学记数法</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endParaRPr lang="en-US" altLang="zh-CN" sz="2400" b="1" dirty="0" smtClean="0">
              <a:latin typeface="Times New Roman" panose="02020603050405020304" pitchFamily="18" charset="0"/>
              <a:cs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r>
              <a:rPr lang="zh-CN" altLang="en-US" sz="2400" b="1" dirty="0" smtClean="0">
                <a:latin typeface="Times New Roman" panose="02020603050405020304" pitchFamily="18" charset="0"/>
                <a:cs typeface="Times New Roman" panose="02020603050405020304" pitchFamily="18" charset="0"/>
              </a:rPr>
              <a:t>        例如</a:t>
            </a:r>
            <a:r>
              <a:rPr lang="zh-CN" altLang="en-US" sz="2400" b="1" dirty="0">
                <a:latin typeface="Times New Roman" panose="02020603050405020304" pitchFamily="18" charset="0"/>
                <a:cs typeface="Times New Roman" panose="02020603050405020304" pitchFamily="18" charset="0"/>
              </a:rPr>
              <a:t>，二进制实数</a:t>
            </a:r>
            <a:r>
              <a:rPr lang="en-US" altLang="zh-CN" sz="2400" b="1" dirty="0">
                <a:latin typeface="Times New Roman" panose="02020603050405020304" pitchFamily="18" charset="0"/>
                <a:cs typeface="Times New Roman" panose="02020603050405020304" pitchFamily="18" charset="0"/>
              </a:rPr>
              <a:t>1010.1101</a:t>
            </a:r>
            <a:r>
              <a:rPr lang="zh-CN" altLang="en-US" sz="2400" b="1" dirty="0">
                <a:latin typeface="Times New Roman" panose="02020603050405020304" pitchFamily="18" charset="0"/>
                <a:cs typeface="Times New Roman" panose="02020603050405020304" pitchFamily="18" charset="0"/>
              </a:rPr>
              <a:t>可以</a:t>
            </a:r>
            <a:r>
              <a:rPr lang="zh-CN" altLang="en-US" sz="2400" b="1" dirty="0" smtClean="0">
                <a:latin typeface="Times New Roman" panose="02020603050405020304" pitchFamily="18" charset="0"/>
                <a:cs typeface="Times New Roman" panose="02020603050405020304" pitchFamily="18" charset="0"/>
              </a:rPr>
              <a:t>用</a:t>
            </a:r>
            <a:r>
              <a:rPr lang="en-US" altLang="zh-CN" sz="2400" b="1" dirty="0" smtClean="0">
                <a:latin typeface="Times New Roman" panose="02020603050405020304" pitchFamily="18" charset="0"/>
                <a:cs typeface="Times New Roman" panose="02020603050405020304" pitchFamily="18" charset="0"/>
              </a:rPr>
              <a:t>1.0101101×2</a:t>
            </a:r>
            <a:r>
              <a:rPr lang="en-US" altLang="zh-CN" sz="2400" b="1" baseline="30000" dirty="0" smtClean="0">
                <a:latin typeface="Times New Roman" panose="02020603050405020304" pitchFamily="18" charset="0"/>
                <a:cs typeface="Times New Roman" panose="02020603050405020304" pitchFamily="18" charset="0"/>
              </a:rPr>
              <a:t>11</a:t>
            </a:r>
            <a:r>
              <a:rPr lang="zh-CN" altLang="en-US" sz="2400" b="1" dirty="0" smtClean="0">
                <a:latin typeface="Times New Roman" panose="02020603050405020304" pitchFamily="18" charset="0"/>
                <a:cs typeface="Times New Roman" panose="02020603050405020304" pitchFamily="18" charset="0"/>
              </a:rPr>
              <a:t>表示</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注</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11</a:t>
            </a:r>
            <a:r>
              <a:rPr lang="zh-CN" altLang="en-US" sz="2400" b="1" dirty="0" smtClean="0">
                <a:latin typeface="Times New Roman" panose="02020603050405020304" pitchFamily="18" charset="0"/>
                <a:cs typeface="Times New Roman" panose="02020603050405020304" pitchFamily="18" charset="0"/>
              </a:rPr>
              <a:t>等</a:t>
            </a:r>
            <a:r>
              <a:rPr lang="zh-CN" altLang="en-US" sz="2400" b="1" dirty="0">
                <a:latin typeface="Times New Roman" panose="02020603050405020304" pitchFamily="18" charset="0"/>
                <a:cs typeface="Times New Roman" panose="02020603050405020304" pitchFamily="18" charset="0"/>
              </a:rPr>
              <a:t>同于十进制</a:t>
            </a:r>
            <a:r>
              <a:rPr lang="zh-CN" altLang="en-US" sz="2400" b="1" dirty="0" smtClean="0">
                <a:latin typeface="Times New Roman" panose="02020603050405020304" pitchFamily="18" charset="0"/>
                <a:cs typeface="Times New Roman" panose="02020603050405020304" pitchFamily="18" charset="0"/>
              </a:rPr>
              <a:t>的</a:t>
            </a:r>
            <a:r>
              <a:rPr lang="en-US" altLang="zh-CN" sz="2400" b="1" dirty="0" smtClean="0">
                <a:latin typeface="Times New Roman" panose="02020603050405020304" pitchFamily="18" charset="0"/>
                <a:cs typeface="Times New Roman" panose="02020603050405020304" pitchFamily="18" charset="0"/>
              </a:rPr>
              <a:t>3) </a:t>
            </a:r>
            <a:endParaRPr lang="en-US" altLang="zh-CN" sz="2400" b="1" dirty="0" smtClean="0">
              <a:latin typeface="Times New Roman" panose="02020603050405020304" pitchFamily="18" charset="0"/>
              <a:cs typeface="Times New Roman" panose="02020603050405020304" pitchFamily="18" charset="0"/>
            </a:endParaRPr>
          </a:p>
        </p:txBody>
      </p:sp>
      <p:sp>
        <p:nvSpPr>
          <p:cNvPr id="7" name="Rectangle 4"/>
          <p:cNvSpPr txBox="1">
            <a:spLocks noChangeArrowheads="1"/>
          </p:cNvSpPr>
          <p:nvPr/>
        </p:nvSpPr>
        <p:spPr bwMode="auto">
          <a:xfrm>
            <a:off x="395288" y="1052513"/>
            <a:ext cx="42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spcBef>
                <a:spcPct val="50000"/>
              </a:spcBef>
              <a:defRPr/>
            </a:pPr>
            <a:r>
              <a:rPr lang="en-US" altLang="zh-CN" sz="2800" kern="0" dirty="0" smtClean="0">
                <a:solidFill>
                  <a:schemeClr val="tx1"/>
                </a:solidFill>
                <a:ea typeface="黑体" panose="02010609060101010101" pitchFamily="49" charset="-122"/>
              </a:rPr>
              <a:t>1.4.3.2 </a:t>
            </a:r>
            <a:r>
              <a:rPr lang="zh-CN" altLang="en-US" sz="2800" kern="0" dirty="0" smtClean="0">
                <a:solidFill>
                  <a:schemeClr val="tx1"/>
                </a:solidFill>
                <a:ea typeface="黑体" panose="02010609060101010101" pitchFamily="49" charset="-122"/>
              </a:rPr>
              <a:t>实数的编码</a:t>
            </a:r>
            <a:endParaRPr lang="zh-CN" altLang="en-US" sz="2800" kern="0" dirty="0" smtClean="0">
              <a:solidFill>
                <a:schemeClr val="tx1"/>
              </a:solidFill>
              <a:effectLst/>
              <a:ea typeface="黑体" panose="02010609060101010101" pitchFamily="49" charset="-122"/>
            </a:endParaRPr>
          </a:p>
        </p:txBody>
      </p:sp>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6890"/>
                                        </p:tgtEl>
                                        <p:attrNameLst>
                                          <p:attrName>style.visibility</p:attrName>
                                        </p:attrNameLst>
                                      </p:cBhvr>
                                      <p:to>
                                        <p:strVal val="visible"/>
                                      </p:to>
                                    </p:set>
                                    <p:animEffect transition="in" filter="wipe(down)">
                                      <p:cBhvr>
                                        <p:cTn id="12" dur="500"/>
                                        <p:tgtEl>
                                          <p:spTgt spid="11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90" grpId="0" bldLvl="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29"/>
          <p:cNvSpPr>
            <a:spLocks noChangeArrowheads="1"/>
          </p:cNvSpPr>
          <p:nvPr/>
        </p:nvSpPr>
        <p:spPr bwMode="auto">
          <a:xfrm>
            <a:off x="323850" y="6705600"/>
            <a:ext cx="44116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90" name="Text Box 154"/>
          <p:cNvSpPr txBox="1">
            <a:spLocks noChangeArrowheads="1"/>
          </p:cNvSpPr>
          <p:nvPr/>
        </p:nvSpPr>
        <p:spPr bwMode="auto">
          <a:xfrm>
            <a:off x="611188" y="1196752"/>
            <a:ext cx="7848600" cy="242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lnSpc>
                <a:spcPct val="110000"/>
              </a:lnSpc>
              <a:spcBef>
                <a:spcPct val="5000"/>
              </a:spcBef>
              <a:buClr>
                <a:schemeClr val="hlink"/>
              </a:buClr>
              <a:buFont typeface="幼圆" panose="02010509060101010101" pitchFamily="49" charset="-122"/>
              <a:buNone/>
            </a:pP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由于指数可以取不同的数值，使得小数点的位置不确定，从而可以有多种形式表示同一实数。</a:t>
            </a:r>
            <a:endParaRPr lang="zh-CN" altLang="en-US" sz="2400" b="1" dirty="0" smtClean="0">
              <a:latin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endParaRPr lang="en-US" altLang="zh-CN" sz="1600" b="1" dirty="0" smtClean="0">
              <a:latin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1985</a:t>
            </a:r>
            <a:r>
              <a:rPr lang="zh-CN" altLang="en-US" sz="2400" b="1" dirty="0" smtClean="0">
                <a:latin typeface="Times New Roman" panose="02020603050405020304" pitchFamily="18" charset="0"/>
              </a:rPr>
              <a:t>年</a:t>
            </a:r>
            <a:r>
              <a:rPr lang="en-US" altLang="zh-CN" sz="2400" b="1" dirty="0" smtClean="0">
                <a:latin typeface="Times New Roman" panose="02020603050405020304" pitchFamily="18" charset="0"/>
              </a:rPr>
              <a:t>IEEE(Institute of Electrical and Electronics Engineers</a:t>
            </a:r>
            <a:r>
              <a:rPr lang="zh-CN" altLang="en-US" sz="2400" b="1" dirty="0" smtClean="0">
                <a:latin typeface="Times New Roman" panose="02020603050405020304" pitchFamily="18" charset="0"/>
              </a:rPr>
              <a:t>，电气和电子工程师协会</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提出了</a:t>
            </a:r>
            <a:r>
              <a:rPr lang="zh-CN" altLang="en-US" sz="2400" b="1" dirty="0" smtClean="0">
                <a:solidFill>
                  <a:srgbClr val="00B0F0"/>
                </a:solidFill>
                <a:latin typeface="Times New Roman" panose="02020603050405020304" pitchFamily="18" charset="0"/>
                <a:cs typeface="Times New Roman" panose="02020603050405020304" pitchFamily="18" charset="0"/>
              </a:rPr>
              <a:t>IEEE754标准</a:t>
            </a:r>
            <a:r>
              <a:rPr lang="zh-CN" altLang="en-US" sz="2400" b="1" dirty="0" smtClean="0">
                <a:latin typeface="Times New Roman" panose="02020603050405020304" pitchFamily="18" charset="0"/>
              </a:rPr>
              <a:t>规定了单精度</a:t>
            </a:r>
            <a:r>
              <a:rPr lang="en-US" altLang="zh-CN" sz="2400" b="1" dirty="0" smtClean="0">
                <a:latin typeface="Times New Roman" panose="02020603050405020304" pitchFamily="18" charset="0"/>
              </a:rPr>
              <a:t>32</a:t>
            </a:r>
            <a:r>
              <a:rPr lang="zh-CN" altLang="en-US" sz="2400" b="1" dirty="0" smtClean="0">
                <a:latin typeface="Times New Roman" panose="02020603050405020304" pitchFamily="18" charset="0"/>
              </a:rPr>
              <a:t>位浮点数的存储格式</a:t>
            </a:r>
            <a:endParaRPr lang="en-US" altLang="zh-CN" sz="2400" b="1" dirty="0"/>
          </a:p>
        </p:txBody>
      </p:sp>
      <p:grpSp>
        <p:nvGrpSpPr>
          <p:cNvPr id="6" name="Group 158"/>
          <p:cNvGrpSpPr/>
          <p:nvPr/>
        </p:nvGrpSpPr>
        <p:grpSpPr bwMode="auto">
          <a:xfrm>
            <a:off x="611188" y="3643759"/>
            <a:ext cx="7897812" cy="3057526"/>
            <a:chOff x="437" y="2357"/>
            <a:chExt cx="4975" cy="1926"/>
          </a:xfrm>
        </p:grpSpPr>
        <p:sp>
          <p:nvSpPr>
            <p:cNvPr id="8" name="Rectangle 119"/>
            <p:cNvSpPr>
              <a:spLocks noChangeArrowheads="1"/>
            </p:cNvSpPr>
            <p:nvPr/>
          </p:nvSpPr>
          <p:spPr bwMode="auto">
            <a:xfrm>
              <a:off x="538" y="2357"/>
              <a:ext cx="4874" cy="23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l">
                <a:spcBef>
                  <a:spcPct val="0"/>
                </a:spcBef>
              </a:pPr>
              <a:r>
                <a:rPr lang="en-US" altLang="zh-CN" sz="1800" b="1" dirty="0">
                  <a:solidFill>
                    <a:srgbClr val="000099"/>
                  </a:solidFill>
                </a:rPr>
                <a:t>31 30            </a:t>
              </a:r>
              <a:r>
                <a:rPr lang="en-US" altLang="zh-CN" sz="1800" b="1" dirty="0" smtClean="0">
                  <a:solidFill>
                    <a:srgbClr val="000099"/>
                  </a:solidFill>
                </a:rPr>
                <a:t>  </a:t>
              </a:r>
              <a:r>
                <a:rPr lang="en-US" altLang="zh-CN" sz="1800" b="1" dirty="0">
                  <a:solidFill>
                    <a:srgbClr val="000099"/>
                  </a:solidFill>
                </a:rPr>
                <a:t>24 23 22               7               </a:t>
              </a:r>
              <a:r>
                <a:rPr lang="en-US" altLang="zh-CN" sz="1800" b="1" dirty="0" smtClean="0">
                  <a:solidFill>
                    <a:srgbClr val="000099"/>
                  </a:solidFill>
                </a:rPr>
                <a:t> 1 0</a:t>
              </a:r>
              <a:endParaRPr lang="en-US" altLang="zh-CN" sz="1800" b="1" dirty="0">
                <a:solidFill>
                  <a:srgbClr val="000099"/>
                </a:solidFill>
              </a:endParaRPr>
            </a:p>
          </p:txBody>
        </p:sp>
        <p:grpSp>
          <p:nvGrpSpPr>
            <p:cNvPr id="9" name="Group 120"/>
            <p:cNvGrpSpPr/>
            <p:nvPr/>
          </p:nvGrpSpPr>
          <p:grpSpPr bwMode="auto">
            <a:xfrm>
              <a:off x="516" y="2588"/>
              <a:ext cx="1680" cy="384"/>
              <a:chOff x="1920" y="576"/>
              <a:chExt cx="2432" cy="473"/>
            </a:xfrm>
          </p:grpSpPr>
          <p:sp>
            <p:nvSpPr>
              <p:cNvPr id="35" name="AutoShape 121"/>
              <p:cNvSpPr>
                <a:spLocks noChangeArrowheads="1"/>
              </p:cNvSpPr>
              <p:nvPr/>
            </p:nvSpPr>
            <p:spPr bwMode="auto">
              <a:xfrm>
                <a:off x="1920" y="576"/>
                <a:ext cx="432" cy="473"/>
              </a:xfrm>
              <a:prstGeom prst="cube">
                <a:avLst>
                  <a:gd name="adj" fmla="val 25000"/>
                </a:avLst>
              </a:prstGeom>
              <a:solidFill>
                <a:srgbClr val="66CC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l">
                  <a:spcBef>
                    <a:spcPct val="0"/>
                  </a:spcBef>
                </a:pPr>
                <a:endParaRPr lang="en-US" altLang="zh-CN" sz="2000" b="1" dirty="0">
                  <a:solidFill>
                    <a:srgbClr val="FF0000"/>
                  </a:solidFill>
                </a:endParaRPr>
              </a:p>
            </p:txBody>
          </p:sp>
          <p:sp>
            <p:nvSpPr>
              <p:cNvPr id="36" name="AutoShape 122"/>
              <p:cNvSpPr>
                <a:spLocks noChangeArrowheads="1"/>
              </p:cNvSpPr>
              <p:nvPr/>
            </p:nvSpPr>
            <p:spPr bwMode="auto">
              <a:xfrm>
                <a:off x="2192"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37" name="AutoShape 123"/>
              <p:cNvSpPr>
                <a:spLocks noChangeArrowheads="1"/>
              </p:cNvSpPr>
              <p:nvPr/>
            </p:nvSpPr>
            <p:spPr bwMode="auto">
              <a:xfrm>
                <a:off x="2481"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38" name="AutoShape 124"/>
              <p:cNvSpPr>
                <a:spLocks noChangeArrowheads="1"/>
              </p:cNvSpPr>
              <p:nvPr/>
            </p:nvSpPr>
            <p:spPr bwMode="auto">
              <a:xfrm>
                <a:off x="2768"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39" name="AutoShape 125"/>
              <p:cNvSpPr>
                <a:spLocks noChangeArrowheads="1"/>
              </p:cNvSpPr>
              <p:nvPr/>
            </p:nvSpPr>
            <p:spPr bwMode="auto">
              <a:xfrm>
                <a:off x="3056"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40" name="AutoShape 126"/>
              <p:cNvSpPr>
                <a:spLocks noChangeArrowheads="1"/>
              </p:cNvSpPr>
              <p:nvPr/>
            </p:nvSpPr>
            <p:spPr bwMode="auto">
              <a:xfrm>
                <a:off x="3343"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41" name="AutoShape 127"/>
              <p:cNvSpPr>
                <a:spLocks noChangeArrowheads="1"/>
              </p:cNvSpPr>
              <p:nvPr/>
            </p:nvSpPr>
            <p:spPr bwMode="auto">
              <a:xfrm>
                <a:off x="3632"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42" name="AutoShape 128"/>
              <p:cNvSpPr>
                <a:spLocks noChangeArrowheads="1"/>
              </p:cNvSpPr>
              <p:nvPr/>
            </p:nvSpPr>
            <p:spPr bwMode="auto">
              <a:xfrm>
                <a:off x="3920"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grpSp>
        <p:sp>
          <p:nvSpPr>
            <p:cNvPr id="10" name="AutoShape 130"/>
            <p:cNvSpPr>
              <a:spLocks noChangeArrowheads="1"/>
            </p:cNvSpPr>
            <p:nvPr/>
          </p:nvSpPr>
          <p:spPr bwMode="auto">
            <a:xfrm>
              <a:off x="2100" y="2588"/>
              <a:ext cx="298" cy="384"/>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l">
                <a:spcBef>
                  <a:spcPct val="0"/>
                </a:spcBef>
              </a:pPr>
              <a:endParaRPr lang="en-US" altLang="zh-CN" sz="2000" b="1" dirty="0">
                <a:solidFill>
                  <a:srgbClr val="FF0000"/>
                </a:solidFill>
              </a:endParaRPr>
            </a:p>
          </p:txBody>
        </p:sp>
        <p:sp>
          <p:nvSpPr>
            <p:cNvPr id="11" name="AutoShape 131"/>
            <p:cNvSpPr>
              <a:spLocks noChangeArrowheads="1"/>
            </p:cNvSpPr>
            <p:nvPr/>
          </p:nvSpPr>
          <p:spPr bwMode="auto">
            <a:xfrm>
              <a:off x="2288"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12" name="AutoShape 135"/>
            <p:cNvSpPr>
              <a:spLocks noChangeArrowheads="1"/>
            </p:cNvSpPr>
            <p:nvPr/>
          </p:nvSpPr>
          <p:spPr bwMode="auto">
            <a:xfrm>
              <a:off x="4149"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13" name="AutoShape 136"/>
            <p:cNvSpPr>
              <a:spLocks noChangeArrowheads="1"/>
            </p:cNvSpPr>
            <p:nvPr/>
          </p:nvSpPr>
          <p:spPr bwMode="auto">
            <a:xfrm>
              <a:off x="4349"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14" name="AutoShape 137"/>
            <p:cNvSpPr>
              <a:spLocks noChangeArrowheads="1"/>
            </p:cNvSpPr>
            <p:nvPr/>
          </p:nvSpPr>
          <p:spPr bwMode="auto">
            <a:xfrm>
              <a:off x="4548"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15" name="AutoShape 138"/>
            <p:cNvSpPr>
              <a:spLocks noChangeArrowheads="1"/>
            </p:cNvSpPr>
            <p:nvPr/>
          </p:nvSpPr>
          <p:spPr bwMode="auto">
            <a:xfrm>
              <a:off x="2484"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16" name="AutoShape 139"/>
            <p:cNvSpPr>
              <a:spLocks noChangeArrowheads="1"/>
            </p:cNvSpPr>
            <p:nvPr/>
          </p:nvSpPr>
          <p:spPr bwMode="auto">
            <a:xfrm>
              <a:off x="2682"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17" name="AutoShape 140"/>
            <p:cNvSpPr>
              <a:spLocks noChangeArrowheads="1"/>
            </p:cNvSpPr>
            <p:nvPr/>
          </p:nvSpPr>
          <p:spPr bwMode="auto">
            <a:xfrm>
              <a:off x="2882"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18" name="AutoShape 141"/>
            <p:cNvSpPr>
              <a:spLocks noChangeArrowheads="1"/>
            </p:cNvSpPr>
            <p:nvPr/>
          </p:nvSpPr>
          <p:spPr bwMode="auto">
            <a:xfrm>
              <a:off x="4742"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19" name="AutoShape 142"/>
            <p:cNvSpPr>
              <a:spLocks noChangeArrowheads="1"/>
            </p:cNvSpPr>
            <p:nvPr/>
          </p:nvSpPr>
          <p:spPr bwMode="auto">
            <a:xfrm>
              <a:off x="4942"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20" name="Text Box 143"/>
            <p:cNvSpPr txBox="1">
              <a:spLocks noChangeArrowheads="1"/>
            </p:cNvSpPr>
            <p:nvPr/>
          </p:nvSpPr>
          <p:spPr bwMode="auto">
            <a:xfrm>
              <a:off x="3884" y="264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r>
                <a:rPr kumimoji="0" lang="en-US" altLang="zh-CN" sz="2400" b="1" dirty="0"/>
                <a:t>…</a:t>
              </a:r>
              <a:endParaRPr kumimoji="0" lang="en-US" altLang="zh-CN" sz="2400" b="1" dirty="0"/>
            </a:p>
          </p:txBody>
        </p:sp>
        <p:sp>
          <p:nvSpPr>
            <p:cNvPr id="21" name="Line 144"/>
            <p:cNvSpPr>
              <a:spLocks noChangeShapeType="1"/>
            </p:cNvSpPr>
            <p:nvPr/>
          </p:nvSpPr>
          <p:spPr bwMode="auto">
            <a:xfrm>
              <a:off x="3108" y="2658"/>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145"/>
            <p:cNvSpPr>
              <a:spLocks noChangeShapeType="1"/>
            </p:cNvSpPr>
            <p:nvPr/>
          </p:nvSpPr>
          <p:spPr bwMode="auto">
            <a:xfrm>
              <a:off x="3108" y="2972"/>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146"/>
            <p:cNvSpPr>
              <a:spLocks noChangeShapeType="1"/>
            </p:cNvSpPr>
            <p:nvPr/>
          </p:nvSpPr>
          <p:spPr bwMode="auto">
            <a:xfrm>
              <a:off x="3108" y="2588"/>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 name="AutoShape 109"/>
            <p:cNvSpPr/>
            <p:nvPr/>
          </p:nvSpPr>
          <p:spPr bwMode="auto">
            <a:xfrm rot="16223722">
              <a:off x="3693" y="1690"/>
              <a:ext cx="144" cy="2846"/>
            </a:xfrm>
            <a:prstGeom prst="leftBrace">
              <a:avLst>
                <a:gd name="adj1" fmla="val 163889"/>
                <a:gd name="adj2" fmla="val 50000"/>
              </a:avLst>
            </a:prstGeom>
            <a:noFill/>
            <a:ln w="28575">
              <a:solidFill>
                <a:schemeClr val="tx1"/>
              </a:solidFill>
              <a:rou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6" name="AutoShape 110"/>
            <p:cNvSpPr/>
            <p:nvPr/>
          </p:nvSpPr>
          <p:spPr bwMode="auto">
            <a:xfrm rot="16223722">
              <a:off x="1369" y="2348"/>
              <a:ext cx="213" cy="1545"/>
            </a:xfrm>
            <a:prstGeom prst="leftBrace">
              <a:avLst>
                <a:gd name="adj1" fmla="val 62875"/>
                <a:gd name="adj2" fmla="val 50000"/>
              </a:avLst>
            </a:prstGeom>
            <a:noFill/>
            <a:ln w="28575">
              <a:solidFill>
                <a:schemeClr val="tx1"/>
              </a:solidFill>
              <a:rou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7" name="Line 111"/>
            <p:cNvSpPr>
              <a:spLocks noChangeShapeType="1"/>
            </p:cNvSpPr>
            <p:nvPr/>
          </p:nvSpPr>
          <p:spPr bwMode="auto">
            <a:xfrm>
              <a:off x="629" y="2988"/>
              <a:ext cx="0" cy="256"/>
            </a:xfrm>
            <a:prstGeom prst="line">
              <a:avLst/>
            </a:prstGeom>
            <a:noFill/>
            <a:ln w="2857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8" name="Rectangle 150"/>
            <p:cNvSpPr>
              <a:spLocks noChangeArrowheads="1"/>
            </p:cNvSpPr>
            <p:nvPr/>
          </p:nvSpPr>
          <p:spPr bwMode="auto">
            <a:xfrm>
              <a:off x="1002" y="3212"/>
              <a:ext cx="1247" cy="10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9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阶码</a:t>
              </a:r>
              <a:r>
                <a:rPr lang="zh-CN" altLang="en-US"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部分</a:t>
              </a:r>
              <a:endParaRPr lang="en-US" altLang="zh-CN"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占</a:t>
              </a:r>
              <a:r>
                <a:rPr lang="en-US" altLang="zh-CN"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a:t>
              </a:r>
              <a:endParaRPr lang="en-US" altLang="zh-CN"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9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移码</a:t>
              </a:r>
              <a:r>
                <a:rPr lang="en-US" altLang="zh-CN"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127D</a:t>
              </a:r>
              <a:r>
                <a:rPr lang="zh-CN" altLang="en-US"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或</a:t>
              </a:r>
              <a:endParaRPr lang="en-US" altLang="zh-CN"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9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01111111B</a:t>
              </a:r>
              <a:endParaRPr lang="zh-CN" altLang="en-US" sz="19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Rectangle 151"/>
            <p:cNvSpPr>
              <a:spLocks noChangeArrowheads="1"/>
            </p:cNvSpPr>
            <p:nvPr/>
          </p:nvSpPr>
          <p:spPr bwMode="auto">
            <a:xfrm>
              <a:off x="2187" y="3229"/>
              <a:ext cx="3093" cy="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尾数</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部分</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占</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23</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采用</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规范化科学计数法，最高</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数字</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为总是</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缺省存储</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，小数点在第一个</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之后</a:t>
              </a:r>
              <a:endPar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Rectangle 152"/>
            <p:cNvSpPr>
              <a:spLocks noChangeArrowheads="1"/>
            </p:cNvSpPr>
            <p:nvPr/>
          </p:nvSpPr>
          <p:spPr bwMode="auto">
            <a:xfrm>
              <a:off x="437" y="3212"/>
              <a:ext cx="672" cy="1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符号位</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占</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l"/>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为正，</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为负</a:t>
              </a:r>
              <a:endPar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AutoShape 132"/>
            <p:cNvSpPr>
              <a:spLocks noChangeArrowheads="1"/>
            </p:cNvSpPr>
            <p:nvPr/>
          </p:nvSpPr>
          <p:spPr bwMode="auto">
            <a:xfrm>
              <a:off x="3113" y="2584"/>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33" name="AutoShape 133"/>
            <p:cNvSpPr>
              <a:spLocks noChangeArrowheads="1"/>
            </p:cNvSpPr>
            <p:nvPr/>
          </p:nvSpPr>
          <p:spPr bwMode="auto">
            <a:xfrm>
              <a:off x="3340" y="2584"/>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sp>
          <p:nvSpPr>
            <p:cNvPr id="34" name="AutoShape 134"/>
            <p:cNvSpPr>
              <a:spLocks noChangeArrowheads="1"/>
            </p:cNvSpPr>
            <p:nvPr/>
          </p:nvSpPr>
          <p:spPr bwMode="auto">
            <a:xfrm>
              <a:off x="3567" y="2584"/>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endParaRPr lang="en-US" altLang="zh-CN" sz="2000" b="1" dirty="0"/>
            </a:p>
          </p:txBody>
        </p:sp>
      </p:grpSp>
      <p:sp>
        <p:nvSpPr>
          <p:cNvPr id="4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6890">
                                            <p:txEl>
                                              <p:pRg st="4294967295" end="4294967295"/>
                                            </p:txEl>
                                          </p:spTgt>
                                        </p:tgtEl>
                                        <p:attrNameLst>
                                          <p:attrName>style.visibility</p:attrName>
                                        </p:attrNameLst>
                                      </p:cBhvr>
                                      <p:to>
                                        <p:strVal val="visible"/>
                                      </p:to>
                                    </p:set>
                                    <p:animEffect transition="in" filter="blinds(horizontal)">
                                      <p:cBhvr>
                                        <p:cTn id="7" dur="500"/>
                                        <p:tgtEl>
                                          <p:spTgt spid="116890">
                                            <p:txEl>
                                              <p:pRg st="4294967295" end="429496729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6890">
                                            <p:txEl>
                                              <p:pRg st="4294967295" end="4294967295"/>
                                            </p:txEl>
                                          </p:spTgt>
                                        </p:tgtEl>
                                        <p:attrNameLst>
                                          <p:attrName>style.visibility</p:attrName>
                                        </p:attrNameLst>
                                      </p:cBhvr>
                                      <p:to>
                                        <p:strVal val="visible"/>
                                      </p:to>
                                    </p:set>
                                    <p:animEffect transition="in" filter="blinds(horizontal)">
                                      <p:cBhvr>
                                        <p:cTn id="11" dur="500"/>
                                        <p:tgtEl>
                                          <p:spTgt spid="116890">
                                            <p:txEl>
                                              <p:pRg st="4294967295" end="4294967295"/>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6890">
                                            <p:txEl>
                                              <p:pRg st="0" end="0"/>
                                            </p:txEl>
                                          </p:spTgt>
                                        </p:tgtEl>
                                        <p:attrNameLst>
                                          <p:attrName>style.visibility</p:attrName>
                                        </p:attrNameLst>
                                      </p:cBhvr>
                                      <p:to>
                                        <p:strVal val="visible"/>
                                      </p:to>
                                    </p:set>
                                    <p:animEffect transition="in" filter="blinds(horizontal)">
                                      <p:cBhvr>
                                        <p:cTn id="15" dur="500"/>
                                        <p:tgtEl>
                                          <p:spTgt spid="11689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6890">
                                            <p:txEl>
                                              <p:pRg st="2" end="2"/>
                                            </p:txEl>
                                          </p:spTgt>
                                        </p:tgtEl>
                                        <p:attrNameLst>
                                          <p:attrName>style.visibility</p:attrName>
                                        </p:attrNameLst>
                                      </p:cBhvr>
                                      <p:to>
                                        <p:strVal val="visible"/>
                                      </p:to>
                                    </p:set>
                                    <p:animEffect transition="in" filter="blinds(horizontal)">
                                      <p:cBhvr>
                                        <p:cTn id="20" dur="500"/>
                                        <p:tgtEl>
                                          <p:spTgt spid="116890">
                                            <p:txEl>
                                              <p:pRg st="2" end="2"/>
                                            </p:txEl>
                                          </p:spTgt>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90" grpId="0"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4"/>
          <p:cNvSpPr>
            <a:spLocks noChangeArrowheads="1"/>
          </p:cNvSpPr>
          <p:nvPr/>
        </p:nvSpPr>
        <p:spPr bwMode="auto">
          <a:xfrm>
            <a:off x="323850" y="6705600"/>
            <a:ext cx="4657725" cy="77788"/>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86" name="Rectangle 102"/>
          <p:cNvSpPr>
            <a:spLocks noChangeArrowheads="1"/>
          </p:cNvSpPr>
          <p:nvPr/>
        </p:nvSpPr>
        <p:spPr bwMode="auto">
          <a:xfrm>
            <a:off x="179513" y="1125538"/>
            <a:ext cx="8856984" cy="10795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lnSpc>
                <a:spcPct val="120000"/>
              </a:lnSpc>
              <a:spcBef>
                <a:spcPct val="20000"/>
              </a:spcBef>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例</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：将十进制数 </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-20.25</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以</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IEEE754</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标准规定的单精度</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32</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位浮点数存放。</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ct val="20000"/>
              </a:spcBef>
            </a:pP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 </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(-20.25)</a:t>
            </a:r>
            <a:r>
              <a:rPr lang="en-US" altLang="zh-CN" sz="2400" b="1" baseline="-250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10</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 </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 </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(-10100.01)</a:t>
            </a:r>
            <a:r>
              <a:rPr lang="en-US" altLang="zh-CN" sz="2400" b="1" baseline="-250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2 </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 </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1.010001 </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 </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2</a:t>
            </a:r>
            <a:r>
              <a:rPr lang="en-US" altLang="zh-CN" sz="2400" b="1" baseline="300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rPr>
              <a:t>100</a:t>
            </a:r>
            <a:endParaRPr lang="en-US" altLang="zh-CN" sz="2400" b="1" baseline="300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sym typeface="幼圆" panose="02010509060101010101" pitchFamily="49" charset="-122"/>
            </a:endParaRPr>
          </a:p>
        </p:txBody>
      </p:sp>
      <p:grpSp>
        <p:nvGrpSpPr>
          <p:cNvPr id="118931" name="Group 147"/>
          <p:cNvGrpSpPr/>
          <p:nvPr/>
        </p:nvGrpSpPr>
        <p:grpSpPr bwMode="auto">
          <a:xfrm>
            <a:off x="3656864" y="1700213"/>
            <a:ext cx="2447925" cy="990600"/>
            <a:chOff x="2976" y="1488"/>
            <a:chExt cx="2160" cy="816"/>
          </a:xfrm>
        </p:grpSpPr>
        <p:sp>
          <p:nvSpPr>
            <p:cNvPr id="31788" name="Oval 148"/>
            <p:cNvSpPr>
              <a:spLocks noChangeArrowheads="1"/>
            </p:cNvSpPr>
            <p:nvPr/>
          </p:nvSpPr>
          <p:spPr bwMode="auto">
            <a:xfrm>
              <a:off x="2976" y="1488"/>
              <a:ext cx="175" cy="384"/>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8933" name="AutoShape 149"/>
            <p:cNvSpPr>
              <a:spLocks noChangeArrowheads="1"/>
            </p:cNvSpPr>
            <p:nvPr/>
          </p:nvSpPr>
          <p:spPr bwMode="auto">
            <a:xfrm>
              <a:off x="3024" y="1968"/>
              <a:ext cx="2112" cy="336"/>
            </a:xfrm>
            <a:prstGeom prst="wedgeRoundRectCallout">
              <a:avLst>
                <a:gd name="adj1" fmla="val -44269"/>
                <a:gd name="adj2" fmla="val -91370"/>
                <a:gd name="adj3" fmla="val 16667"/>
              </a:avLst>
            </a:prstGeom>
            <a:gradFill rotWithShape="0">
              <a:gsLst>
                <a:gs pos="0">
                  <a:srgbClr val="FF99FF"/>
                </a:gs>
                <a:gs pos="50000">
                  <a:schemeClr val="bg1"/>
                </a:gs>
                <a:gs pos="100000">
                  <a:srgbClr val="FF99FF"/>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kumimoji="0" lang="zh-CN" altLang="en-US" sz="2400" b="1" dirty="0">
                  <a:solidFill>
                    <a:srgbClr val="000000"/>
                  </a:solidFill>
                  <a:latin typeface="隶书" panose="02010509060101010101" pitchFamily="49" charset="-122"/>
                  <a:ea typeface="隶书" panose="02010509060101010101" pitchFamily="49" charset="-122"/>
                </a:rPr>
                <a:t>尾数最高位为</a:t>
              </a:r>
              <a:r>
                <a:rPr kumimoji="0" lang="en-US" altLang="zh-CN" sz="2400" b="1" dirty="0">
                  <a:solidFill>
                    <a:srgbClr val="000000"/>
                  </a:solidFill>
                  <a:latin typeface="隶书" panose="02010509060101010101" pitchFamily="49" charset="-122"/>
                  <a:ea typeface="隶书" panose="02010509060101010101" pitchFamily="49" charset="-122"/>
                </a:rPr>
                <a:t>1</a:t>
              </a:r>
              <a:endParaRPr kumimoji="0" lang="en-US" altLang="zh-CN" sz="2400" b="1" dirty="0">
                <a:solidFill>
                  <a:srgbClr val="000000"/>
                </a:solidFill>
                <a:latin typeface="隶书" panose="02010509060101010101" pitchFamily="49" charset="-122"/>
                <a:ea typeface="隶书" panose="02010509060101010101" pitchFamily="49" charset="-122"/>
              </a:endParaRPr>
            </a:p>
          </p:txBody>
        </p:sp>
      </p:grpSp>
      <p:grpSp>
        <p:nvGrpSpPr>
          <p:cNvPr id="118942" name="Group 158"/>
          <p:cNvGrpSpPr/>
          <p:nvPr/>
        </p:nvGrpSpPr>
        <p:grpSpPr bwMode="auto">
          <a:xfrm>
            <a:off x="611188" y="3500120"/>
            <a:ext cx="7897812" cy="1757363"/>
            <a:chOff x="437" y="2357"/>
            <a:chExt cx="4975" cy="1107"/>
          </a:xfrm>
        </p:grpSpPr>
        <p:sp>
          <p:nvSpPr>
            <p:cNvPr id="31753" name="Rectangle 119"/>
            <p:cNvSpPr>
              <a:spLocks noChangeArrowheads="1"/>
            </p:cNvSpPr>
            <p:nvPr/>
          </p:nvSpPr>
          <p:spPr bwMode="auto">
            <a:xfrm>
              <a:off x="538" y="2357"/>
              <a:ext cx="4874" cy="23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l">
                <a:spcBef>
                  <a:spcPct val="0"/>
                </a:spcBef>
              </a:pPr>
              <a:r>
                <a:rPr lang="en-US" altLang="zh-CN" sz="1800" b="1" dirty="0">
                  <a:solidFill>
                    <a:srgbClr val="000099"/>
                  </a:solidFill>
                </a:rPr>
                <a:t>31 30           25 24 23 22               7                  0</a:t>
              </a:r>
              <a:endParaRPr lang="en-US" altLang="zh-CN" sz="1800" b="1" dirty="0">
                <a:solidFill>
                  <a:srgbClr val="000099"/>
                </a:solidFill>
              </a:endParaRPr>
            </a:p>
          </p:txBody>
        </p:sp>
        <p:grpSp>
          <p:nvGrpSpPr>
            <p:cNvPr id="31754" name="Group 120"/>
            <p:cNvGrpSpPr/>
            <p:nvPr/>
          </p:nvGrpSpPr>
          <p:grpSpPr bwMode="auto">
            <a:xfrm>
              <a:off x="516" y="2588"/>
              <a:ext cx="1680" cy="384"/>
              <a:chOff x="1920" y="576"/>
              <a:chExt cx="2432" cy="473"/>
            </a:xfrm>
          </p:grpSpPr>
          <p:sp>
            <p:nvSpPr>
              <p:cNvPr id="31780" name="AutoShape 121"/>
              <p:cNvSpPr>
                <a:spLocks noChangeArrowheads="1"/>
              </p:cNvSpPr>
              <p:nvPr/>
            </p:nvSpPr>
            <p:spPr bwMode="auto">
              <a:xfrm>
                <a:off x="1920" y="576"/>
                <a:ext cx="432" cy="473"/>
              </a:xfrm>
              <a:prstGeom prst="cube">
                <a:avLst>
                  <a:gd name="adj" fmla="val 25000"/>
                </a:avLst>
              </a:prstGeom>
              <a:solidFill>
                <a:srgbClr val="66CC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l">
                  <a:spcBef>
                    <a:spcPct val="0"/>
                  </a:spcBef>
                </a:pPr>
                <a:r>
                  <a:rPr lang="en-US" altLang="zh-CN" sz="2000" b="1" dirty="0">
                    <a:solidFill>
                      <a:srgbClr val="FF0000"/>
                    </a:solidFill>
                  </a:rPr>
                  <a:t>1</a:t>
                </a:r>
                <a:endParaRPr lang="en-US" altLang="zh-CN" sz="2000" b="1" dirty="0">
                  <a:solidFill>
                    <a:srgbClr val="FF0000"/>
                  </a:solidFill>
                </a:endParaRPr>
              </a:p>
            </p:txBody>
          </p:sp>
          <p:sp>
            <p:nvSpPr>
              <p:cNvPr id="31781" name="AutoShape 122"/>
              <p:cNvSpPr>
                <a:spLocks noChangeArrowheads="1"/>
              </p:cNvSpPr>
              <p:nvPr/>
            </p:nvSpPr>
            <p:spPr bwMode="auto">
              <a:xfrm>
                <a:off x="2192"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dirty="0"/>
                  <a:t>1</a:t>
                </a:r>
                <a:endParaRPr lang="en-US" altLang="zh-CN" sz="2000" b="1" dirty="0"/>
              </a:p>
            </p:txBody>
          </p:sp>
          <p:sp>
            <p:nvSpPr>
              <p:cNvPr id="31782" name="AutoShape 123"/>
              <p:cNvSpPr>
                <a:spLocks noChangeArrowheads="1"/>
              </p:cNvSpPr>
              <p:nvPr/>
            </p:nvSpPr>
            <p:spPr bwMode="auto">
              <a:xfrm>
                <a:off x="2481"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sp>
            <p:nvSpPr>
              <p:cNvPr id="31783" name="AutoShape 124"/>
              <p:cNvSpPr>
                <a:spLocks noChangeArrowheads="1"/>
              </p:cNvSpPr>
              <p:nvPr/>
            </p:nvSpPr>
            <p:spPr bwMode="auto">
              <a:xfrm>
                <a:off x="2768"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sp>
            <p:nvSpPr>
              <p:cNvPr id="31784" name="AutoShape 125"/>
              <p:cNvSpPr>
                <a:spLocks noChangeArrowheads="1"/>
              </p:cNvSpPr>
              <p:nvPr/>
            </p:nvSpPr>
            <p:spPr bwMode="auto">
              <a:xfrm>
                <a:off x="3056"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sp>
            <p:nvSpPr>
              <p:cNvPr id="31785" name="AutoShape 126"/>
              <p:cNvSpPr>
                <a:spLocks noChangeArrowheads="1"/>
              </p:cNvSpPr>
              <p:nvPr/>
            </p:nvSpPr>
            <p:spPr bwMode="auto">
              <a:xfrm>
                <a:off x="3343"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dirty="0" smtClean="0"/>
                  <a:t>0</a:t>
                </a:r>
                <a:endParaRPr lang="en-US" altLang="zh-CN" sz="2000" b="1" dirty="0"/>
              </a:p>
            </p:txBody>
          </p:sp>
          <p:sp>
            <p:nvSpPr>
              <p:cNvPr id="31786" name="AutoShape 127"/>
              <p:cNvSpPr>
                <a:spLocks noChangeArrowheads="1"/>
              </p:cNvSpPr>
              <p:nvPr/>
            </p:nvSpPr>
            <p:spPr bwMode="auto">
              <a:xfrm>
                <a:off x="3632"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dirty="0" smtClean="0"/>
                  <a:t>0</a:t>
                </a:r>
                <a:endParaRPr lang="en-US" altLang="zh-CN" sz="2000" b="1" dirty="0"/>
              </a:p>
            </p:txBody>
          </p:sp>
          <p:sp>
            <p:nvSpPr>
              <p:cNvPr id="31787" name="AutoShape 128"/>
              <p:cNvSpPr>
                <a:spLocks noChangeArrowheads="1"/>
              </p:cNvSpPr>
              <p:nvPr/>
            </p:nvSpPr>
            <p:spPr bwMode="auto">
              <a:xfrm>
                <a:off x="3920" y="576"/>
                <a:ext cx="432" cy="473"/>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dirty="0" smtClean="0"/>
                  <a:t>1</a:t>
                </a:r>
                <a:endParaRPr lang="en-US" altLang="zh-CN" sz="2000" b="1" dirty="0"/>
              </a:p>
            </p:txBody>
          </p:sp>
        </p:grpSp>
        <p:sp>
          <p:nvSpPr>
            <p:cNvPr id="31755" name="AutoShape 130"/>
            <p:cNvSpPr>
              <a:spLocks noChangeArrowheads="1"/>
            </p:cNvSpPr>
            <p:nvPr/>
          </p:nvSpPr>
          <p:spPr bwMode="auto">
            <a:xfrm>
              <a:off x="2100" y="2588"/>
              <a:ext cx="298" cy="384"/>
            </a:xfrm>
            <a:prstGeom prst="cube">
              <a:avLst>
                <a:gd name="adj" fmla="val 25000"/>
              </a:avLst>
            </a:prstGeom>
            <a:solidFill>
              <a:srgbClr val="FF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l">
                <a:spcBef>
                  <a:spcPct val="0"/>
                </a:spcBef>
              </a:pPr>
              <a:r>
                <a:rPr lang="en-US" altLang="zh-CN" sz="2000" b="1" dirty="0" smtClean="0"/>
                <a:t>1</a:t>
              </a:r>
              <a:endParaRPr lang="en-US" altLang="zh-CN" sz="2000" b="1" dirty="0"/>
            </a:p>
          </p:txBody>
        </p:sp>
        <p:sp>
          <p:nvSpPr>
            <p:cNvPr id="31756" name="AutoShape 131"/>
            <p:cNvSpPr>
              <a:spLocks noChangeArrowheads="1"/>
            </p:cNvSpPr>
            <p:nvPr/>
          </p:nvSpPr>
          <p:spPr bwMode="auto">
            <a:xfrm>
              <a:off x="2288"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dirty="0" smtClean="0"/>
                <a:t>0</a:t>
              </a:r>
              <a:endParaRPr lang="en-US" altLang="zh-CN" sz="2000" b="1" dirty="0"/>
            </a:p>
          </p:txBody>
        </p:sp>
        <p:sp>
          <p:nvSpPr>
            <p:cNvPr id="31757" name="AutoShape 135"/>
            <p:cNvSpPr>
              <a:spLocks noChangeArrowheads="1"/>
            </p:cNvSpPr>
            <p:nvPr/>
          </p:nvSpPr>
          <p:spPr bwMode="auto">
            <a:xfrm>
              <a:off x="4149"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sp>
          <p:nvSpPr>
            <p:cNvPr id="31758" name="AutoShape 136"/>
            <p:cNvSpPr>
              <a:spLocks noChangeArrowheads="1"/>
            </p:cNvSpPr>
            <p:nvPr/>
          </p:nvSpPr>
          <p:spPr bwMode="auto">
            <a:xfrm>
              <a:off x="4349"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sp>
          <p:nvSpPr>
            <p:cNvPr id="31759" name="AutoShape 137"/>
            <p:cNvSpPr>
              <a:spLocks noChangeArrowheads="1"/>
            </p:cNvSpPr>
            <p:nvPr/>
          </p:nvSpPr>
          <p:spPr bwMode="auto">
            <a:xfrm>
              <a:off x="4548"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sp>
          <p:nvSpPr>
            <p:cNvPr id="31760" name="AutoShape 138"/>
            <p:cNvSpPr>
              <a:spLocks noChangeArrowheads="1"/>
            </p:cNvSpPr>
            <p:nvPr/>
          </p:nvSpPr>
          <p:spPr bwMode="auto">
            <a:xfrm>
              <a:off x="2484"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dirty="0" smtClean="0"/>
                <a:t>1</a:t>
              </a:r>
              <a:endParaRPr lang="en-US" altLang="zh-CN" sz="2000" b="1" dirty="0"/>
            </a:p>
          </p:txBody>
        </p:sp>
        <p:sp>
          <p:nvSpPr>
            <p:cNvPr id="31761" name="AutoShape 139"/>
            <p:cNvSpPr>
              <a:spLocks noChangeArrowheads="1"/>
            </p:cNvSpPr>
            <p:nvPr/>
          </p:nvSpPr>
          <p:spPr bwMode="auto">
            <a:xfrm>
              <a:off x="2682"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sp>
          <p:nvSpPr>
            <p:cNvPr id="31762" name="AutoShape 140"/>
            <p:cNvSpPr>
              <a:spLocks noChangeArrowheads="1"/>
            </p:cNvSpPr>
            <p:nvPr/>
          </p:nvSpPr>
          <p:spPr bwMode="auto">
            <a:xfrm>
              <a:off x="2882"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dirty="0" smtClean="0"/>
                <a:t>0</a:t>
              </a:r>
              <a:endParaRPr lang="en-US" altLang="zh-CN" sz="2000" b="1" dirty="0"/>
            </a:p>
          </p:txBody>
        </p:sp>
        <p:sp>
          <p:nvSpPr>
            <p:cNvPr id="31763" name="AutoShape 141"/>
            <p:cNvSpPr>
              <a:spLocks noChangeArrowheads="1"/>
            </p:cNvSpPr>
            <p:nvPr/>
          </p:nvSpPr>
          <p:spPr bwMode="auto">
            <a:xfrm>
              <a:off x="4742"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sp>
          <p:nvSpPr>
            <p:cNvPr id="31764" name="AutoShape 142"/>
            <p:cNvSpPr>
              <a:spLocks noChangeArrowheads="1"/>
            </p:cNvSpPr>
            <p:nvPr/>
          </p:nvSpPr>
          <p:spPr bwMode="auto">
            <a:xfrm>
              <a:off x="4942" y="2588"/>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sp>
          <p:nvSpPr>
            <p:cNvPr id="31765" name="Text Box 143"/>
            <p:cNvSpPr txBox="1">
              <a:spLocks noChangeArrowheads="1"/>
            </p:cNvSpPr>
            <p:nvPr/>
          </p:nvSpPr>
          <p:spPr bwMode="auto">
            <a:xfrm>
              <a:off x="3884" y="2629"/>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r>
                <a:rPr kumimoji="0" lang="en-US" altLang="zh-CN" sz="2400" b="1"/>
                <a:t>…</a:t>
              </a:r>
              <a:endParaRPr kumimoji="0" lang="en-US" altLang="zh-CN" sz="2400" b="1"/>
            </a:p>
          </p:txBody>
        </p:sp>
        <p:sp>
          <p:nvSpPr>
            <p:cNvPr id="31766" name="Line 144"/>
            <p:cNvSpPr>
              <a:spLocks noChangeShapeType="1"/>
            </p:cNvSpPr>
            <p:nvPr/>
          </p:nvSpPr>
          <p:spPr bwMode="auto">
            <a:xfrm>
              <a:off x="3108" y="2658"/>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67" name="Line 145"/>
            <p:cNvSpPr>
              <a:spLocks noChangeShapeType="1"/>
            </p:cNvSpPr>
            <p:nvPr/>
          </p:nvSpPr>
          <p:spPr bwMode="auto">
            <a:xfrm>
              <a:off x="3108" y="2972"/>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68" name="Line 146"/>
            <p:cNvSpPr>
              <a:spLocks noChangeShapeType="1"/>
            </p:cNvSpPr>
            <p:nvPr/>
          </p:nvSpPr>
          <p:spPr bwMode="auto">
            <a:xfrm>
              <a:off x="3108" y="2588"/>
              <a:ext cx="52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770" name="AutoShape 109"/>
            <p:cNvSpPr/>
            <p:nvPr/>
          </p:nvSpPr>
          <p:spPr bwMode="auto">
            <a:xfrm rot="-5376278">
              <a:off x="3700" y="1696"/>
              <a:ext cx="144" cy="2832"/>
            </a:xfrm>
            <a:prstGeom prst="leftBrace">
              <a:avLst>
                <a:gd name="adj1" fmla="val 163889"/>
                <a:gd name="adj2" fmla="val 50000"/>
              </a:avLst>
            </a:prstGeom>
            <a:noFill/>
            <a:ln w="28575">
              <a:solidFill>
                <a:schemeClr val="tx1"/>
              </a:solidFill>
              <a:rou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1771" name="AutoShape 110"/>
            <p:cNvSpPr/>
            <p:nvPr/>
          </p:nvSpPr>
          <p:spPr bwMode="auto">
            <a:xfrm rot="16223722">
              <a:off x="1422" y="2400"/>
              <a:ext cx="178" cy="1475"/>
            </a:xfrm>
            <a:prstGeom prst="leftBrace">
              <a:avLst>
                <a:gd name="adj1" fmla="val 62875"/>
                <a:gd name="adj2" fmla="val 50000"/>
              </a:avLst>
            </a:prstGeom>
            <a:noFill/>
            <a:ln w="28575">
              <a:solidFill>
                <a:schemeClr val="tx1"/>
              </a:solidFill>
              <a:rou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1772" name="Line 111"/>
            <p:cNvSpPr>
              <a:spLocks noChangeShapeType="1"/>
            </p:cNvSpPr>
            <p:nvPr/>
          </p:nvSpPr>
          <p:spPr bwMode="auto">
            <a:xfrm>
              <a:off x="629" y="2988"/>
              <a:ext cx="0" cy="256"/>
            </a:xfrm>
            <a:prstGeom prst="line">
              <a:avLst/>
            </a:prstGeom>
            <a:noFill/>
            <a:ln w="2857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1773" name="Rectangle 150"/>
            <p:cNvSpPr>
              <a:spLocks noChangeArrowheads="1"/>
            </p:cNvSpPr>
            <p:nvPr/>
          </p:nvSpPr>
          <p:spPr bwMode="auto">
            <a:xfrm>
              <a:off x="1044" y="3212"/>
              <a:ext cx="80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黑体" panose="02010609060101010101" pitchFamily="49" charset="-122"/>
                  <a:ea typeface="黑体" panose="02010609060101010101" pitchFamily="49" charset="-122"/>
                </a:rPr>
                <a:t>阶码部分</a:t>
              </a:r>
              <a:endParaRPr lang="zh-CN" altLang="en-US" sz="2000" b="1" dirty="0">
                <a:solidFill>
                  <a:srgbClr val="000099"/>
                </a:solidFill>
                <a:latin typeface="黑体" panose="02010609060101010101" pitchFamily="49" charset="-122"/>
                <a:ea typeface="黑体" panose="02010609060101010101" pitchFamily="49" charset="-122"/>
              </a:endParaRPr>
            </a:p>
          </p:txBody>
        </p:sp>
        <p:sp>
          <p:nvSpPr>
            <p:cNvPr id="31774" name="Rectangle 151"/>
            <p:cNvSpPr>
              <a:spLocks noChangeArrowheads="1"/>
            </p:cNvSpPr>
            <p:nvPr/>
          </p:nvSpPr>
          <p:spPr bwMode="auto">
            <a:xfrm>
              <a:off x="3390" y="3202"/>
              <a:ext cx="7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黑体" panose="02010609060101010101" pitchFamily="49" charset="-122"/>
                  <a:ea typeface="黑体" panose="02010609060101010101" pitchFamily="49" charset="-122"/>
                </a:rPr>
                <a:t>尾数部分</a:t>
              </a:r>
              <a:endParaRPr lang="zh-CN" altLang="en-US" sz="2000" b="1" dirty="0">
                <a:solidFill>
                  <a:srgbClr val="000099"/>
                </a:solidFill>
                <a:latin typeface="黑体" panose="02010609060101010101" pitchFamily="49" charset="-122"/>
                <a:ea typeface="黑体" panose="02010609060101010101" pitchFamily="49" charset="-122"/>
              </a:endParaRPr>
            </a:p>
          </p:txBody>
        </p:sp>
        <p:sp>
          <p:nvSpPr>
            <p:cNvPr id="31775" name="Rectangle 152"/>
            <p:cNvSpPr>
              <a:spLocks noChangeArrowheads="1"/>
            </p:cNvSpPr>
            <p:nvPr/>
          </p:nvSpPr>
          <p:spPr bwMode="auto">
            <a:xfrm>
              <a:off x="437" y="3212"/>
              <a:ext cx="67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dirty="0" smtClean="0">
                  <a:solidFill>
                    <a:srgbClr val="000099"/>
                  </a:solidFill>
                  <a:latin typeface="黑体" panose="02010609060101010101" pitchFamily="49" charset="-122"/>
                  <a:ea typeface="黑体" panose="02010609060101010101" pitchFamily="49" charset="-122"/>
                </a:rPr>
                <a:t>符号位</a:t>
              </a:r>
              <a:endParaRPr lang="zh-CN" altLang="en-US" sz="2000" b="1" dirty="0">
                <a:solidFill>
                  <a:srgbClr val="000099"/>
                </a:solidFill>
                <a:latin typeface="黑体" panose="02010609060101010101" pitchFamily="49" charset="-122"/>
                <a:ea typeface="黑体" panose="02010609060101010101" pitchFamily="49" charset="-122"/>
              </a:endParaRPr>
            </a:p>
          </p:txBody>
        </p:sp>
        <p:sp>
          <p:nvSpPr>
            <p:cNvPr id="31777" name="AutoShape 132"/>
            <p:cNvSpPr>
              <a:spLocks noChangeArrowheads="1"/>
            </p:cNvSpPr>
            <p:nvPr/>
          </p:nvSpPr>
          <p:spPr bwMode="auto">
            <a:xfrm>
              <a:off x="3113" y="2584"/>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dirty="0" smtClean="0"/>
                <a:t>0</a:t>
              </a:r>
              <a:endParaRPr lang="en-US" altLang="zh-CN" sz="2000" b="1" dirty="0"/>
            </a:p>
          </p:txBody>
        </p:sp>
        <p:sp>
          <p:nvSpPr>
            <p:cNvPr id="31778" name="AutoShape 133"/>
            <p:cNvSpPr>
              <a:spLocks noChangeArrowheads="1"/>
            </p:cNvSpPr>
            <p:nvPr/>
          </p:nvSpPr>
          <p:spPr bwMode="auto">
            <a:xfrm>
              <a:off x="3340" y="2584"/>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1</a:t>
              </a:r>
              <a:endParaRPr lang="en-US" altLang="zh-CN" sz="2000" b="1"/>
            </a:p>
          </p:txBody>
        </p:sp>
        <p:sp>
          <p:nvSpPr>
            <p:cNvPr id="31779" name="AutoShape 134"/>
            <p:cNvSpPr>
              <a:spLocks noChangeArrowheads="1"/>
            </p:cNvSpPr>
            <p:nvPr/>
          </p:nvSpPr>
          <p:spPr bwMode="auto">
            <a:xfrm>
              <a:off x="3567" y="2584"/>
              <a:ext cx="298" cy="384"/>
            </a:xfrm>
            <a:prstGeom prst="cube">
              <a:avLst>
                <a:gd name="adj" fmla="val 25000"/>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en-US" altLang="zh-CN" sz="2000" b="1"/>
                <a:t>0</a:t>
              </a:r>
              <a:endParaRPr lang="en-US" altLang="zh-CN" sz="2000" b="1"/>
            </a:p>
          </p:txBody>
        </p:sp>
      </p:grpSp>
      <p:sp>
        <p:nvSpPr>
          <p:cNvPr id="118941" name="Rectangle 157"/>
          <p:cNvSpPr>
            <a:spLocks noChangeArrowheads="1"/>
          </p:cNvSpPr>
          <p:nvPr/>
        </p:nvSpPr>
        <p:spPr bwMode="auto">
          <a:xfrm>
            <a:off x="5705577" y="1701801"/>
            <a:ext cx="273664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dirty="0">
                <a:latin typeface="Times New Roman" panose="02020603050405020304" pitchFamily="18" charset="0"/>
              </a:rPr>
              <a:t>(</a:t>
            </a:r>
            <a:r>
              <a:rPr lang="zh-CN" altLang="en-US" sz="1800" b="1" dirty="0">
                <a:latin typeface="Times New Roman" panose="02020603050405020304" pitchFamily="18" charset="0"/>
              </a:rPr>
              <a:t>注</a:t>
            </a:r>
            <a:r>
              <a:rPr lang="en-US" altLang="zh-CN" sz="1800" b="1" dirty="0">
                <a:latin typeface="Times New Roman" panose="02020603050405020304" pitchFamily="18" charset="0"/>
              </a:rPr>
              <a:t>:</a:t>
            </a:r>
            <a:r>
              <a:rPr lang="en-US" altLang="zh-CN" sz="1800" b="1" dirty="0" smtClean="0">
                <a:latin typeface="Times New Roman" panose="02020603050405020304" pitchFamily="18" charset="0"/>
              </a:rPr>
              <a:t>100</a:t>
            </a:r>
            <a:r>
              <a:rPr lang="zh-CN" altLang="en-US" sz="1800" b="1" dirty="0">
                <a:latin typeface="Times New Roman" panose="02020603050405020304" pitchFamily="18" charset="0"/>
              </a:rPr>
              <a:t>等同于十进制</a:t>
            </a:r>
            <a:r>
              <a:rPr lang="zh-CN" altLang="en-US" sz="1800" b="1" dirty="0" smtClean="0">
                <a:latin typeface="Times New Roman" panose="02020603050405020304" pitchFamily="18" charset="0"/>
              </a:rPr>
              <a:t>的</a:t>
            </a:r>
            <a:r>
              <a:rPr lang="en-US" altLang="zh-CN" sz="1800" b="1" dirty="0" smtClean="0">
                <a:latin typeface="Times New Roman" panose="02020603050405020304" pitchFamily="18" charset="0"/>
              </a:rPr>
              <a:t>4)</a:t>
            </a:r>
            <a:endParaRPr lang="en-US" altLang="zh-CN" sz="1800" b="1" dirty="0">
              <a:latin typeface="Times New Roman" panose="02020603050405020304" pitchFamily="18" charset="0"/>
            </a:endParaRPr>
          </a:p>
        </p:txBody>
      </p:sp>
      <p:sp>
        <p:nvSpPr>
          <p:cNvPr id="118944" name="Text Box 160"/>
          <p:cNvSpPr txBox="1">
            <a:spLocks noChangeArrowheads="1"/>
          </p:cNvSpPr>
          <p:nvPr/>
        </p:nvSpPr>
        <p:spPr bwMode="auto">
          <a:xfrm>
            <a:off x="755650" y="5589588"/>
            <a:ext cx="7848600" cy="476250"/>
          </a:xfrm>
          <a:prstGeom prst="rect">
            <a:avLst/>
          </a:prstGeom>
          <a:solidFill>
            <a:srgbClr val="FFFF99"/>
          </a:solidFill>
          <a:ln w="9525">
            <a:miter lim="800000"/>
          </a:ln>
          <a:effectLst/>
          <a:scene3d>
            <a:camera prst="legacyObliqueTopRight"/>
            <a:lightRig rig="legacyFlat3" dir="b"/>
          </a:scene3d>
          <a:sp3d extrusionH="2270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6488" tIns="48244" rIns="96488" bIns="48244">
            <a:spAutoFit/>
            <a:flatTx/>
          </a:bodyPr>
          <a:lstStyle>
            <a:lvl1pPr defTabSz="965200"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defTabSz="96520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defTabSz="9652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defTabSz="9652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defTabSz="9652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defTabSz="965200"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defTabSz="965200"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defTabSz="965200"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defTabSz="965200"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a:spcBef>
                <a:spcPct val="20000"/>
              </a:spcBef>
            </a:pPr>
            <a:r>
              <a:rPr lang="zh-CN" altLang="en-US" sz="2500" b="1" dirty="0">
                <a:solidFill>
                  <a:schemeClr val="hlink"/>
                </a:solidFill>
                <a:latin typeface="Times New Roman" panose="02020603050405020304" pitchFamily="18" charset="0"/>
              </a:rPr>
              <a:t>尾数</a:t>
            </a:r>
            <a:r>
              <a:rPr lang="zh-CN" altLang="en-US" sz="2500" b="1" dirty="0">
                <a:latin typeface="Times New Roman" panose="02020603050405020304" pitchFamily="18" charset="0"/>
              </a:rPr>
              <a:t>的位数决定</a:t>
            </a:r>
            <a:r>
              <a:rPr lang="zh-CN" altLang="en-US" sz="2500" b="1" dirty="0">
                <a:solidFill>
                  <a:schemeClr val="hlink"/>
                </a:solidFill>
                <a:latin typeface="Times New Roman" panose="02020603050405020304" pitchFamily="18" charset="0"/>
              </a:rPr>
              <a:t>数的精度</a:t>
            </a:r>
            <a:r>
              <a:rPr lang="en-US" altLang="zh-CN" sz="2500" b="1" dirty="0">
                <a:solidFill>
                  <a:schemeClr val="hlink"/>
                </a:solidFill>
                <a:latin typeface="Times New Roman" panose="02020603050405020304" pitchFamily="18" charset="0"/>
              </a:rPr>
              <a:t>;</a:t>
            </a:r>
            <a:r>
              <a:rPr lang="zh-CN" altLang="en-US" sz="2500" b="1" dirty="0">
                <a:solidFill>
                  <a:schemeClr val="hlink"/>
                </a:solidFill>
                <a:latin typeface="Times New Roman" panose="02020603050405020304" pitchFamily="18" charset="0"/>
              </a:rPr>
              <a:t>阶码</a:t>
            </a:r>
            <a:r>
              <a:rPr lang="zh-CN" altLang="en-US" sz="2500" b="1" dirty="0">
                <a:latin typeface="Times New Roman" panose="02020603050405020304" pitchFamily="18" charset="0"/>
              </a:rPr>
              <a:t>的位数决定</a:t>
            </a:r>
            <a:r>
              <a:rPr lang="zh-CN" altLang="en-US" sz="2500" b="1" dirty="0">
                <a:solidFill>
                  <a:schemeClr val="hlink"/>
                </a:solidFill>
                <a:latin typeface="Times New Roman" panose="02020603050405020304" pitchFamily="18" charset="0"/>
              </a:rPr>
              <a:t>数的范围。</a:t>
            </a:r>
            <a:r>
              <a:rPr lang="zh-CN" altLang="en-US" sz="2500" b="1" dirty="0">
                <a:latin typeface="Times New Roman" panose="02020603050405020304" pitchFamily="18" charset="0"/>
              </a:rPr>
              <a:t> </a:t>
            </a:r>
            <a:endParaRPr lang="zh-CN" altLang="en-US" sz="2500" b="1" dirty="0">
              <a:latin typeface="Times New Roman" panose="02020603050405020304" pitchFamily="18" charset="0"/>
            </a:endParaRPr>
          </a:p>
        </p:txBody>
      </p:sp>
      <p:sp>
        <p:nvSpPr>
          <p:cNvPr id="46" name="Rectangle 157"/>
          <p:cNvSpPr>
            <a:spLocks noChangeArrowheads="1"/>
          </p:cNvSpPr>
          <p:nvPr/>
        </p:nvSpPr>
        <p:spPr bwMode="auto">
          <a:xfrm>
            <a:off x="179513" y="2205038"/>
            <a:ext cx="3323346"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阶</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码偏移值：</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4+127=131D = 10000011B</a:t>
            </a:r>
            <a:endParaRPr lang="en-US" altLang="zh-CN" sz="2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8886"/>
                                        </p:tgtEl>
                                        <p:attrNameLst>
                                          <p:attrName>style.visibility</p:attrName>
                                        </p:attrNameLst>
                                      </p:cBhvr>
                                      <p:to>
                                        <p:strVal val="visible"/>
                                      </p:to>
                                    </p:set>
                                    <p:animEffect transition="in" filter="barn(outHorizontal)">
                                      <p:cBhvr>
                                        <p:cTn id="7" dur="500"/>
                                        <p:tgtEl>
                                          <p:spTgt spid="11888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8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18931"/>
                                        </p:tgtEl>
                                        <p:attrNameLst>
                                          <p:attrName>style.visibility</p:attrName>
                                        </p:attrNameLst>
                                      </p:cBhvr>
                                      <p:to>
                                        <p:strVal val="visible"/>
                                      </p:to>
                                    </p:set>
                                    <p:animEffect transition="in" filter="randombar(horizontal)">
                                      <p:cBhvr>
                                        <p:cTn id="15" dur="500"/>
                                        <p:tgtEl>
                                          <p:spTgt spid="11893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8942"/>
                                        </p:tgtEl>
                                        <p:attrNameLst>
                                          <p:attrName>style.visibility</p:attrName>
                                        </p:attrNameLst>
                                      </p:cBhvr>
                                      <p:to>
                                        <p:strVal val="visible"/>
                                      </p:to>
                                    </p:set>
                                    <p:animEffect transition="in" filter="blinds(horizontal)">
                                      <p:cBhvr>
                                        <p:cTn id="24" dur="500"/>
                                        <p:tgtEl>
                                          <p:spTgt spid="118942"/>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118944"/>
                                        </p:tgtEl>
                                        <p:attrNameLst>
                                          <p:attrName>style.visibility</p:attrName>
                                        </p:attrNameLst>
                                      </p:cBhvr>
                                      <p:to>
                                        <p:strVal val="visible"/>
                                      </p:to>
                                    </p:set>
                                    <p:animEffect transition="in" filter="blinds(horizontal)">
                                      <p:cBhvr>
                                        <p:cTn id="28" dur="500"/>
                                        <p:tgtEl>
                                          <p:spTgt spid="118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 grpId="0" autoUpdateAnimBg="0"/>
      <p:bldP spid="118941" grpId="0"/>
      <p:bldP spid="118944" grpId="0" animBg="1"/>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29"/>
          <p:cNvSpPr>
            <a:spLocks noChangeArrowheads="1"/>
          </p:cNvSpPr>
          <p:nvPr/>
        </p:nvSpPr>
        <p:spPr bwMode="auto">
          <a:xfrm>
            <a:off x="323850" y="6705600"/>
            <a:ext cx="44116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90" name="Text Box 154"/>
          <p:cNvSpPr txBox="1">
            <a:spLocks noChangeArrowheads="1"/>
          </p:cNvSpPr>
          <p:nvPr/>
        </p:nvSpPr>
        <p:spPr bwMode="auto">
          <a:xfrm>
            <a:off x="538798" y="1681798"/>
            <a:ext cx="8281292"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lnSpc>
                <a:spcPct val="110000"/>
              </a:lnSpc>
              <a:spcBef>
                <a:spcPct val="5000"/>
              </a:spcBef>
              <a:buClr>
                <a:schemeClr val="hlink"/>
              </a:buClr>
              <a:buFont typeface="幼圆" panose="02010509060101010101" pitchFamily="49" charset="-12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信息在存储和传输的过程中，可能由于静电干扰、灰尘粒、辐射、电路故障灯原因导致</a:t>
            </a:r>
            <a:r>
              <a:rPr lang="zh-CN" altLang="en-US" sz="2400" b="1" dirty="0" smtClean="0">
                <a:solidFill>
                  <a:srgbClr val="00B0F0"/>
                </a:solidFill>
                <a:latin typeface="Times New Roman" panose="02020603050405020304" pitchFamily="18" charset="0"/>
                <a:cs typeface="Times New Roman" panose="02020603050405020304" pitchFamily="18" charset="0"/>
              </a:rPr>
              <a:t>结果和最原始的不一致</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endParaRPr lang="en-US" altLang="zh-CN" sz="1600" b="1" dirty="0" smtClean="0">
              <a:latin typeface="Times New Roman" panose="02020603050405020304" pitchFamily="18" charset="0"/>
              <a:cs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为了提高计算机的可靠性，及时发现和纠正错误，在数据编码中引入差错检查机制，最好能自动纠正差错，这种数据编码被称为</a:t>
            </a:r>
            <a:r>
              <a:rPr lang="zh-CN" altLang="en-US" sz="2400" b="1" dirty="0">
                <a:solidFill>
                  <a:srgbClr val="00B0F0"/>
                </a:solidFill>
                <a:latin typeface="Times New Roman" panose="02020603050405020304" pitchFamily="18" charset="0"/>
                <a:cs typeface="Times New Roman" panose="02020603050405020304" pitchFamily="18" charset="0"/>
              </a:rPr>
              <a:t>校验码或纠错码</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endParaRPr lang="en-US" altLang="zh-CN" sz="1600" b="1" dirty="0" smtClean="0">
              <a:latin typeface="Times New Roman" panose="02020603050405020304" pitchFamily="18" charset="0"/>
              <a:cs typeface="Times New Roman" panose="02020603050405020304" pitchFamily="18" charset="0"/>
            </a:endParaRPr>
          </a:p>
          <a:p>
            <a:pPr algn="just" eaLnBrk="1" hangingPunct="1">
              <a:lnSpc>
                <a:spcPct val="110000"/>
              </a:lnSpc>
              <a:spcBef>
                <a:spcPct val="5000"/>
              </a:spcBef>
              <a:buClr>
                <a:schemeClr val="hlink"/>
              </a:buClr>
              <a:buFont typeface="幼圆" panose="02010509060101010101" pitchFamily="49" charset="-12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校验码或纠错码会在被校验数据中增加若干位检验位，当被校验数据中的某些位出错时，校验位也随之出错，根据出错规律，可以发现被校验数据的出错情况，进而纠正错误。</a:t>
            </a:r>
            <a:endParaRPr lang="en-US" altLang="zh-CN" sz="2400" b="1" dirty="0" smtClean="0">
              <a:latin typeface="Times New Roman" panose="02020603050405020304" pitchFamily="18" charset="0"/>
              <a:cs typeface="Times New Roman" panose="02020603050405020304" pitchFamily="18" charset="0"/>
            </a:endParaRPr>
          </a:p>
        </p:txBody>
      </p:sp>
      <p:sp>
        <p:nvSpPr>
          <p:cNvPr id="7" name="Rectangle 4"/>
          <p:cNvSpPr txBox="1">
            <a:spLocks noChangeArrowheads="1"/>
          </p:cNvSpPr>
          <p:nvPr/>
        </p:nvSpPr>
        <p:spPr bwMode="auto">
          <a:xfrm>
            <a:off x="395288" y="1052513"/>
            <a:ext cx="42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spcBef>
                <a:spcPct val="50000"/>
              </a:spcBef>
              <a:defRPr/>
            </a:pPr>
            <a:r>
              <a:rPr lang="en-US" altLang="zh-CN" sz="2800" kern="0" dirty="0" smtClean="0">
                <a:solidFill>
                  <a:schemeClr val="tx1"/>
                </a:solidFill>
                <a:ea typeface="黑体" panose="02010609060101010101" pitchFamily="49" charset="-122"/>
              </a:rPr>
              <a:t>1.4.4  </a:t>
            </a:r>
            <a:r>
              <a:rPr lang="zh-CN" altLang="en-US" sz="2800" kern="0" dirty="0" smtClean="0">
                <a:solidFill>
                  <a:schemeClr val="tx1"/>
                </a:solidFill>
                <a:ea typeface="黑体" panose="02010609060101010101" pitchFamily="49" charset="-122"/>
              </a:rPr>
              <a:t>可靠性编码</a:t>
            </a:r>
            <a:endParaRPr lang="zh-CN" altLang="en-US" sz="2800" kern="0" dirty="0" smtClean="0">
              <a:solidFill>
                <a:schemeClr val="tx1"/>
              </a:solidFill>
              <a:effectLst/>
              <a:ea typeface="黑体" panose="02010609060101010101" pitchFamily="49" charset="-122"/>
            </a:endParaRPr>
          </a:p>
        </p:txBody>
      </p:sp>
      <p:sp>
        <p:nvSpPr>
          <p:cNvPr id="6" name="Text Box 121"/>
          <p:cNvSpPr txBox="1">
            <a:spLocks noChangeArrowheads="1"/>
          </p:cNvSpPr>
          <p:nvPr/>
        </p:nvSpPr>
        <p:spPr bwMode="auto">
          <a:xfrm>
            <a:off x="539304" y="5689600"/>
            <a:ext cx="1905000" cy="461665"/>
          </a:xfrm>
          <a:prstGeom prst="rect">
            <a:avLst/>
          </a:prstGeom>
          <a:gradFill rotWithShape="0">
            <a:gsLst>
              <a:gs pos="0">
                <a:srgbClr val="FFFF66"/>
              </a:gs>
              <a:gs pos="50000">
                <a:schemeClr val="bg1"/>
              </a:gs>
              <a:gs pos="100000">
                <a:srgbClr val="FFFF66"/>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dirty="0" smtClean="0">
                <a:solidFill>
                  <a:srgbClr val="000066"/>
                </a:solidFill>
                <a:latin typeface="Times New Roman" panose="02020603050405020304" pitchFamily="18" charset="0"/>
                <a:ea typeface="黑体" panose="02010609060101010101" pitchFamily="49" charset="-122"/>
              </a:rPr>
              <a:t>奇偶校验</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sp>
        <p:nvSpPr>
          <p:cNvPr id="8" name="Text Box 122"/>
          <p:cNvSpPr txBox="1">
            <a:spLocks noChangeArrowheads="1"/>
          </p:cNvSpPr>
          <p:nvPr/>
        </p:nvSpPr>
        <p:spPr bwMode="auto">
          <a:xfrm>
            <a:off x="3027040" y="5689599"/>
            <a:ext cx="1905000" cy="461665"/>
          </a:xfrm>
          <a:prstGeom prst="rect">
            <a:avLst/>
          </a:prstGeom>
          <a:gradFill rotWithShape="0">
            <a:gsLst>
              <a:gs pos="0">
                <a:schemeClr val="bg1"/>
              </a:gs>
              <a:gs pos="50000">
                <a:srgbClr val="99FF99"/>
              </a:gs>
              <a:gs pos="100000">
                <a:schemeClr val="bg1"/>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dirty="0" smtClean="0">
                <a:solidFill>
                  <a:srgbClr val="000066"/>
                </a:solidFill>
                <a:latin typeface="Times New Roman" panose="02020603050405020304" pitchFamily="18" charset="0"/>
                <a:ea typeface="黑体" panose="02010609060101010101" pitchFamily="49" charset="-122"/>
              </a:rPr>
              <a:t>海明校验码</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sp>
        <p:nvSpPr>
          <p:cNvPr id="10" name="Text Box 124"/>
          <p:cNvSpPr txBox="1">
            <a:spLocks noChangeArrowheads="1"/>
          </p:cNvSpPr>
          <p:nvPr/>
        </p:nvSpPr>
        <p:spPr bwMode="auto">
          <a:xfrm>
            <a:off x="5478685" y="5659983"/>
            <a:ext cx="3269779" cy="461665"/>
          </a:xfrm>
          <a:prstGeom prst="rect">
            <a:avLst/>
          </a:prstGeom>
          <a:gradFill rotWithShape="0">
            <a:gsLst>
              <a:gs pos="0">
                <a:schemeClr val="bg1"/>
              </a:gs>
              <a:gs pos="50000">
                <a:srgbClr val="66FFFF"/>
              </a:gs>
              <a:gs pos="100000">
                <a:schemeClr val="bg1"/>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defRPr/>
            </a:pPr>
            <a:r>
              <a:rPr kumimoji="0" lang="zh-CN" altLang="en-US" sz="2400" b="1" dirty="0" smtClean="0">
                <a:solidFill>
                  <a:srgbClr val="000066"/>
                </a:solidFill>
                <a:latin typeface="Times New Roman" panose="02020603050405020304" pitchFamily="18" charset="0"/>
                <a:ea typeface="黑体" panose="02010609060101010101" pitchFamily="49" charset="-122"/>
              </a:rPr>
              <a:t>循环冗余校验</a:t>
            </a:r>
            <a:r>
              <a:rPr kumimoji="0" lang="en-US" altLang="zh-CN" sz="2400" b="1" dirty="0" smtClean="0">
                <a:solidFill>
                  <a:srgbClr val="000066"/>
                </a:solidFill>
                <a:latin typeface="Times New Roman" panose="02020603050405020304" pitchFamily="18" charset="0"/>
                <a:ea typeface="黑体" panose="02010609060101010101" pitchFamily="49" charset="-122"/>
              </a:rPr>
              <a:t>CRC</a:t>
            </a:r>
            <a:r>
              <a:rPr kumimoji="0" lang="zh-CN" altLang="en-US" sz="2400" b="1" dirty="0" smtClean="0">
                <a:solidFill>
                  <a:srgbClr val="000066"/>
                </a:solidFill>
                <a:latin typeface="Times New Roman" panose="02020603050405020304" pitchFamily="18" charset="0"/>
                <a:ea typeface="黑体" panose="02010609060101010101" pitchFamily="49" charset="-122"/>
              </a:rPr>
              <a:t>码</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sp>
        <p:nvSpPr>
          <p:cNvPr id="1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6890"/>
                                        </p:tgtEl>
                                        <p:attrNameLst>
                                          <p:attrName>style.visibility</p:attrName>
                                        </p:attrNameLst>
                                      </p:cBhvr>
                                      <p:to>
                                        <p:strVal val="visible"/>
                                      </p:to>
                                    </p:set>
                                    <p:animEffect transition="in" filter="wipe(down)">
                                      <p:cBhvr>
                                        <p:cTn id="11" dur="500"/>
                                        <p:tgtEl>
                                          <p:spTgt spid="11689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90" grpId="0" bldLvl="0" animBg="1"/>
      <p:bldP spid="7" grpId="0"/>
      <p:bldP spid="6" grpId="0" bldLvl="0" animBg="1"/>
      <p:bldP spid="8" grpId="0" bldLvl="0" animBg="1"/>
      <p:bldP spid="1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29"/>
          <p:cNvSpPr>
            <a:spLocks noChangeArrowheads="1"/>
          </p:cNvSpPr>
          <p:nvPr/>
        </p:nvSpPr>
        <p:spPr bwMode="auto">
          <a:xfrm>
            <a:off x="323850" y="6705600"/>
            <a:ext cx="44116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90" name="Text Box 154"/>
          <p:cNvSpPr txBox="1">
            <a:spLocks noChangeArrowheads="1"/>
          </p:cNvSpPr>
          <p:nvPr/>
        </p:nvSpPr>
        <p:spPr bwMode="auto">
          <a:xfrm>
            <a:off x="539552" y="1766081"/>
            <a:ext cx="835292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lnSpc>
                <a:spcPct val="110000"/>
              </a:lnSpc>
              <a:spcBef>
                <a:spcPct val="5000"/>
              </a:spcBef>
              <a:buClr>
                <a:schemeClr val="hlink"/>
              </a:buClr>
              <a:buFont typeface="幼圆" panose="02010509060101010101" pitchFamily="49" charset="-122"/>
              <a:buNone/>
            </a:pP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最常用的检验方法，可以发现一位错或奇数位数错，但无法纠正。根据被传输的一组二进制代码的数位中“</a:t>
            </a:r>
            <a:r>
              <a:rPr lang="en-US" altLang="zh-CN" sz="2000" b="1" dirty="0" smtClean="0">
                <a:latin typeface="Times New Roman" panose="02020603050405020304" pitchFamily="18" charset="0"/>
              </a:rPr>
              <a:t>1</a:t>
            </a:r>
            <a:r>
              <a:rPr lang="zh-CN" altLang="en-US" sz="2000" b="1" dirty="0" smtClean="0">
                <a:latin typeface="Times New Roman" panose="02020603050405020304" pitchFamily="18" charset="0"/>
              </a:rPr>
              <a:t>”的个数是奇数或偶数来进行校验。采用奇数方式成为奇校验，反之，称为偶校验。</a:t>
            </a:r>
            <a:endParaRPr lang="en-US" altLang="zh-CN" sz="2000" b="1" dirty="0" smtClean="0">
              <a:latin typeface="Times New Roman" panose="02020603050405020304" pitchFamily="18" charset="0"/>
            </a:endParaRPr>
          </a:p>
        </p:txBody>
      </p:sp>
      <p:sp>
        <p:nvSpPr>
          <p:cNvPr id="6" name="Text Box 121"/>
          <p:cNvSpPr txBox="1">
            <a:spLocks noChangeArrowheads="1"/>
          </p:cNvSpPr>
          <p:nvPr/>
        </p:nvSpPr>
        <p:spPr bwMode="auto">
          <a:xfrm>
            <a:off x="539552" y="1268760"/>
            <a:ext cx="1905000" cy="461665"/>
          </a:xfrm>
          <a:prstGeom prst="rect">
            <a:avLst/>
          </a:prstGeom>
          <a:gradFill rotWithShape="0">
            <a:gsLst>
              <a:gs pos="0">
                <a:srgbClr val="FFFF66"/>
              </a:gs>
              <a:gs pos="50000">
                <a:schemeClr val="bg1"/>
              </a:gs>
              <a:gs pos="100000">
                <a:srgbClr val="FFFF66"/>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dirty="0" smtClean="0">
                <a:solidFill>
                  <a:srgbClr val="000066"/>
                </a:solidFill>
                <a:latin typeface="Times New Roman" panose="02020603050405020304" pitchFamily="18" charset="0"/>
                <a:ea typeface="黑体" panose="02010609060101010101" pitchFamily="49" charset="-122"/>
              </a:rPr>
              <a:t>奇偶校验</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sp>
        <p:nvSpPr>
          <p:cNvPr id="8" name="Text Box 122"/>
          <p:cNvSpPr txBox="1">
            <a:spLocks noChangeArrowheads="1"/>
          </p:cNvSpPr>
          <p:nvPr/>
        </p:nvSpPr>
        <p:spPr bwMode="auto">
          <a:xfrm>
            <a:off x="539552" y="3028096"/>
            <a:ext cx="1905000" cy="461665"/>
          </a:xfrm>
          <a:prstGeom prst="rect">
            <a:avLst/>
          </a:prstGeom>
          <a:gradFill rotWithShape="0">
            <a:gsLst>
              <a:gs pos="0">
                <a:schemeClr val="bg1"/>
              </a:gs>
              <a:gs pos="50000">
                <a:srgbClr val="99FF99"/>
              </a:gs>
              <a:gs pos="100000">
                <a:schemeClr val="bg1"/>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dirty="0" smtClean="0">
                <a:solidFill>
                  <a:srgbClr val="000066"/>
                </a:solidFill>
                <a:latin typeface="Times New Roman" panose="02020603050405020304" pitchFamily="18" charset="0"/>
                <a:ea typeface="黑体" panose="02010609060101010101" pitchFamily="49" charset="-122"/>
              </a:rPr>
              <a:t>海明校验码</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sp>
        <p:nvSpPr>
          <p:cNvPr id="10" name="Text Box 124"/>
          <p:cNvSpPr txBox="1">
            <a:spLocks noChangeArrowheads="1"/>
          </p:cNvSpPr>
          <p:nvPr/>
        </p:nvSpPr>
        <p:spPr bwMode="auto">
          <a:xfrm>
            <a:off x="539552" y="4766610"/>
            <a:ext cx="3269779" cy="461665"/>
          </a:xfrm>
          <a:prstGeom prst="rect">
            <a:avLst/>
          </a:prstGeom>
          <a:gradFill rotWithShape="0">
            <a:gsLst>
              <a:gs pos="0">
                <a:schemeClr val="bg1"/>
              </a:gs>
              <a:gs pos="50000">
                <a:srgbClr val="66FFFF"/>
              </a:gs>
              <a:gs pos="100000">
                <a:schemeClr val="bg1"/>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defRPr/>
            </a:pPr>
            <a:r>
              <a:rPr kumimoji="0" lang="zh-CN" altLang="en-US" sz="2400" b="1" dirty="0" smtClean="0">
                <a:solidFill>
                  <a:srgbClr val="000066"/>
                </a:solidFill>
                <a:latin typeface="Times New Roman" panose="02020603050405020304" pitchFamily="18" charset="0"/>
                <a:ea typeface="黑体" panose="02010609060101010101" pitchFamily="49" charset="-122"/>
              </a:rPr>
              <a:t>循环冗余校验</a:t>
            </a:r>
            <a:r>
              <a:rPr kumimoji="0" lang="en-US" altLang="zh-CN" sz="2400" b="1" dirty="0" smtClean="0">
                <a:solidFill>
                  <a:srgbClr val="000066"/>
                </a:solidFill>
                <a:latin typeface="Times New Roman" panose="02020603050405020304" pitchFamily="18" charset="0"/>
                <a:ea typeface="黑体" panose="02010609060101010101" pitchFamily="49" charset="-122"/>
              </a:rPr>
              <a:t>CRC</a:t>
            </a:r>
            <a:r>
              <a:rPr kumimoji="0" lang="zh-CN" altLang="en-US" sz="2400" b="1" dirty="0" smtClean="0">
                <a:solidFill>
                  <a:srgbClr val="000066"/>
                </a:solidFill>
                <a:latin typeface="Times New Roman" panose="02020603050405020304" pitchFamily="18" charset="0"/>
                <a:ea typeface="黑体" panose="02010609060101010101" pitchFamily="49" charset="-122"/>
              </a:rPr>
              <a:t>码</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sp>
        <p:nvSpPr>
          <p:cNvPr id="9" name="Text Box 154"/>
          <p:cNvSpPr txBox="1">
            <a:spLocks noChangeArrowheads="1"/>
          </p:cNvSpPr>
          <p:nvPr/>
        </p:nvSpPr>
        <p:spPr bwMode="auto">
          <a:xfrm>
            <a:off x="539552" y="3489761"/>
            <a:ext cx="835292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lnSpc>
                <a:spcPct val="110000"/>
              </a:lnSpc>
              <a:spcBef>
                <a:spcPct val="5000"/>
              </a:spcBef>
              <a:buClr>
                <a:schemeClr val="hlink"/>
              </a:buClr>
              <a:buFont typeface="幼圆" panose="02010509060101010101" pitchFamily="49" charset="-122"/>
              <a:buNone/>
            </a:pP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将有效信息按某种规律分成若干组，每组安排一个校验位，做奇偶测试，</a:t>
            </a:r>
            <a:r>
              <a:rPr lang="zh-CN" altLang="en-US" sz="2000" b="1" dirty="0" smtClean="0">
                <a:solidFill>
                  <a:srgbClr val="00B0F0"/>
                </a:solidFill>
                <a:latin typeface="Times New Roman" panose="02020603050405020304" pitchFamily="18" charset="0"/>
              </a:rPr>
              <a:t>提供多位检错信息，不仅具有检错功能，还能定位错误位置</a:t>
            </a:r>
            <a:r>
              <a:rPr lang="zh-CN" altLang="en-US" sz="2000" b="1" dirty="0" smtClean="0">
                <a:latin typeface="Times New Roman" panose="02020603050405020304" pitchFamily="18" charset="0"/>
              </a:rPr>
              <a:t>。但只能</a:t>
            </a:r>
            <a:r>
              <a:rPr lang="zh-CN" altLang="en-US" sz="2000" b="1" dirty="0" smtClean="0">
                <a:solidFill>
                  <a:srgbClr val="00B0F0"/>
                </a:solidFill>
                <a:latin typeface="Times New Roman" panose="02020603050405020304" pitchFamily="18" charset="0"/>
              </a:rPr>
              <a:t>发现和纠正一位</a:t>
            </a:r>
            <a:r>
              <a:rPr lang="zh-CN" altLang="en-US" sz="2000" b="1" dirty="0" smtClean="0">
                <a:latin typeface="Times New Roman" panose="02020603050405020304" pitchFamily="18" charset="0"/>
              </a:rPr>
              <a:t>出错的情况，如果有多个错误，则无能为力。</a:t>
            </a:r>
            <a:endParaRPr lang="en-US" altLang="zh-CN" sz="2000" b="1" dirty="0" smtClean="0">
              <a:latin typeface="Times New Roman" panose="02020603050405020304" pitchFamily="18" charset="0"/>
            </a:endParaRPr>
          </a:p>
        </p:txBody>
      </p:sp>
      <p:sp>
        <p:nvSpPr>
          <p:cNvPr id="11" name="Text Box 154"/>
          <p:cNvSpPr txBox="1">
            <a:spLocks noChangeArrowheads="1"/>
          </p:cNvSpPr>
          <p:nvPr/>
        </p:nvSpPr>
        <p:spPr bwMode="auto">
          <a:xfrm>
            <a:off x="539552" y="5246990"/>
            <a:ext cx="835292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lnSpc>
                <a:spcPct val="110000"/>
              </a:lnSpc>
              <a:spcBef>
                <a:spcPct val="5000"/>
              </a:spcBef>
              <a:buClr>
                <a:schemeClr val="hlink"/>
              </a:buClr>
              <a:buFont typeface="幼圆" panose="02010509060101010101" pitchFamily="49" charset="-122"/>
              <a:buNone/>
            </a:pP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用于发现和纠正信息传送过程中连续出现的</a:t>
            </a:r>
            <a:r>
              <a:rPr lang="zh-CN" altLang="en-US" sz="2000" b="1" dirty="0" smtClean="0">
                <a:solidFill>
                  <a:srgbClr val="00B0F0"/>
                </a:solidFill>
                <a:latin typeface="Times New Roman" panose="02020603050405020304" pitchFamily="18" charset="0"/>
              </a:rPr>
              <a:t>多位错误</a:t>
            </a:r>
            <a:r>
              <a:rPr lang="zh-CN" altLang="en-US" sz="2000" b="1" dirty="0" smtClean="0">
                <a:latin typeface="Times New Roman" panose="02020603050405020304" pitchFamily="18" charset="0"/>
              </a:rPr>
              <a:t>。</a:t>
            </a:r>
            <a:endParaRPr lang="en-US" altLang="zh-CN" sz="2000" b="1" dirty="0" smtClean="0">
              <a:latin typeface="Times New Roman" panose="02020603050405020304" pitchFamily="18" charset="0"/>
            </a:endParaRPr>
          </a:p>
        </p:txBody>
      </p:sp>
      <p:sp>
        <p:nvSpPr>
          <p:cNvPr id="12"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6890">
                                            <p:txEl>
                                              <p:pRg st="0" end="0"/>
                                            </p:txEl>
                                          </p:spTgt>
                                        </p:tgtEl>
                                        <p:attrNameLst>
                                          <p:attrName>style.visibility</p:attrName>
                                        </p:attrNameLst>
                                      </p:cBhvr>
                                      <p:to>
                                        <p:strVal val="visible"/>
                                      </p:to>
                                    </p:set>
                                    <p:animEffect transition="in" filter="blinds(horizontal)">
                                      <p:cBhvr>
                                        <p:cTn id="11" dur="500"/>
                                        <p:tgtEl>
                                          <p:spTgt spid="116890">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9">
                                            <p:txEl>
                                              <p:pRg st="4294967295" end="4294967295"/>
                                            </p:txEl>
                                          </p:spTgt>
                                        </p:tgtEl>
                                        <p:attrNameLst>
                                          <p:attrName>style.visibility</p:attrName>
                                        </p:attrNameLst>
                                      </p:cBhvr>
                                      <p:to>
                                        <p:strVal val="visible"/>
                                      </p:to>
                                    </p:set>
                                    <p:animEffect transition="in" filter="blinds(horizontal)">
                                      <p:cBhvr>
                                        <p:cTn id="19" dur="500"/>
                                        <p:tgtEl>
                                          <p:spTgt spid="9">
                                            <p:txEl>
                                              <p:pRg st="4294967295" end="4294967295"/>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blinds(horizontal)">
                                      <p:cBhvr>
                                        <p:cTn id="23" dur="500"/>
                                        <p:tgtEl>
                                          <p:spTgt spid="9">
                                            <p:txEl>
                                              <p:pRg st="0" end="0"/>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1">
                                            <p:txEl>
                                              <p:pRg st="4294967295" end="4294967295"/>
                                            </p:txEl>
                                          </p:spTgt>
                                        </p:tgtEl>
                                        <p:attrNameLst>
                                          <p:attrName>style.visibility</p:attrName>
                                        </p:attrNameLst>
                                      </p:cBhvr>
                                      <p:to>
                                        <p:strVal val="visible"/>
                                      </p:to>
                                    </p:set>
                                    <p:animEffect transition="in" filter="blinds(horizontal)">
                                      <p:cBhvr>
                                        <p:cTn id="31" dur="500"/>
                                        <p:tgtEl>
                                          <p:spTgt spid="11">
                                            <p:txEl>
                                              <p:pRg st="4294967295" end="4294967295"/>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blinds(horizontal)">
                                      <p:cBhvr>
                                        <p:cTn id="35"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90" grpId="0" autoUpdateAnimBg="0" build="p"/>
      <p:bldP spid="6" grpId="0" animBg="1" autoUpdateAnimBg="0"/>
      <p:bldP spid="8" grpId="0" animBg="1" autoUpdateAnimBg="0"/>
      <p:bldP spid="10" grpId="0" animBg="1"/>
      <p:bldP spid="9" grpId="0" autoUpdateAnimBg="0" build="p"/>
      <p:bldP spid="11"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ChangeArrowheads="1"/>
          </p:cNvSpPr>
          <p:nvPr>
            <p:ph type="title" idx="4294967295"/>
          </p:nvPr>
        </p:nvSpPr>
        <p:spPr>
          <a:xfrm>
            <a:off x="395288" y="1052513"/>
            <a:ext cx="3816672" cy="523220"/>
          </a:xfr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p>
            <a:pPr eaLnBrk="1" hangingPunct="1">
              <a:spcBef>
                <a:spcPct val="50000"/>
              </a:spcBef>
              <a:defRPr/>
            </a:pPr>
            <a:r>
              <a:rPr lang="en-US" altLang="zh-CN" sz="2800" dirty="0" smtClean="0">
                <a:solidFill>
                  <a:schemeClr val="tx1"/>
                </a:solidFill>
                <a:ea typeface="黑体" panose="02010609060101010101" pitchFamily="49" charset="-122"/>
              </a:rPr>
              <a:t>1.4.5 </a:t>
            </a:r>
            <a:r>
              <a:rPr lang="zh-CN" altLang="en-US" sz="2800" dirty="0" smtClean="0">
                <a:solidFill>
                  <a:schemeClr val="tx1"/>
                </a:solidFill>
                <a:ea typeface="黑体" panose="02010609060101010101" pitchFamily="49" charset="-122"/>
              </a:rPr>
              <a:t>音频编码</a:t>
            </a:r>
            <a:endParaRPr lang="zh-CN" altLang="en-US" sz="2800" dirty="0" smtClean="0">
              <a:solidFill>
                <a:schemeClr val="tx1"/>
              </a:solidFill>
              <a:effectLst/>
              <a:ea typeface="黑体" panose="02010609060101010101" pitchFamily="49" charset="-122"/>
            </a:endParaRPr>
          </a:p>
        </p:txBody>
      </p:sp>
      <p:sp>
        <p:nvSpPr>
          <p:cNvPr id="27652" name="Rectangle 88"/>
          <p:cNvSpPr>
            <a:spLocks noChangeArrowheads="1"/>
          </p:cNvSpPr>
          <p:nvPr/>
        </p:nvSpPr>
        <p:spPr bwMode="auto">
          <a:xfrm>
            <a:off x="179388" y="6705600"/>
            <a:ext cx="1079500"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63" name="Text Box 95"/>
          <p:cNvSpPr txBox="1">
            <a:spLocks noChangeArrowheads="1"/>
          </p:cNvSpPr>
          <p:nvPr/>
        </p:nvSpPr>
        <p:spPr bwMode="auto">
          <a:xfrm>
            <a:off x="468313" y="1628800"/>
            <a:ext cx="8064500" cy="272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just" eaLnBrk="1" hangingPunct="1">
              <a:lnSpc>
                <a:spcPct val="105000"/>
              </a:lnSpc>
              <a:spcBef>
                <a:spcPct val="5000"/>
              </a:spcBef>
            </a:pPr>
            <a:r>
              <a:rPr lang="en-US" altLang="zh-CN" sz="2400" b="1" dirty="0"/>
              <a:t>        </a:t>
            </a:r>
            <a:r>
              <a:rPr lang="zh-CN" altLang="en-US" sz="2400" b="1" dirty="0"/>
              <a:t>人耳感觉到空气分子的振动就是声音。由振动产生的声音有两个基本参数，它们是</a:t>
            </a:r>
            <a:r>
              <a:rPr lang="zh-CN" altLang="en-US" sz="2400" b="1" dirty="0">
                <a:solidFill>
                  <a:srgbClr val="00B0F0"/>
                </a:solidFill>
                <a:cs typeface="Times New Roman" panose="02020603050405020304" pitchFamily="18" charset="0"/>
              </a:rPr>
              <a:t>频率和幅度</a:t>
            </a:r>
            <a:r>
              <a:rPr lang="zh-CN" altLang="en-US" sz="2400" b="1" dirty="0"/>
              <a:t>。</a:t>
            </a:r>
            <a:endParaRPr lang="zh-CN" altLang="en-US" sz="2400" b="1" dirty="0"/>
          </a:p>
          <a:p>
            <a:pPr algn="just" eaLnBrk="1" latinLnBrk="0" hangingPunct="1">
              <a:lnSpc>
                <a:spcPct val="105000"/>
              </a:lnSpc>
              <a:spcBef>
                <a:spcPts val="1200"/>
              </a:spcBef>
            </a:pPr>
            <a:r>
              <a:rPr lang="zh-CN" altLang="en-US" sz="2400" b="1" dirty="0"/>
              <a:t>         声音的频率是指每秒钟振动的次数，用</a:t>
            </a:r>
            <a:r>
              <a:rPr lang="en-US" altLang="zh-CN" sz="2400" b="1" dirty="0"/>
              <a:t>Hz</a:t>
            </a:r>
            <a:r>
              <a:rPr lang="zh-CN" altLang="en-US" sz="2400" b="1" dirty="0"/>
              <a:t>表示，幅度则表示声音大小和强弱程度。</a:t>
            </a:r>
            <a:endParaRPr lang="zh-CN" altLang="en-US" sz="2400" b="1" dirty="0"/>
          </a:p>
          <a:p>
            <a:pPr algn="just" eaLnBrk="1" latinLnBrk="0" hangingPunct="1">
              <a:lnSpc>
                <a:spcPct val="105000"/>
              </a:lnSpc>
              <a:spcBef>
                <a:spcPts val="1200"/>
              </a:spcBef>
            </a:pPr>
            <a:r>
              <a:rPr lang="zh-CN" altLang="en-US" sz="2400" b="1" dirty="0"/>
              <a:t>       人说话时的信号频率范围一般在</a:t>
            </a:r>
            <a:r>
              <a:rPr lang="en-US" altLang="zh-CN" sz="2400" b="1" dirty="0"/>
              <a:t>300~3000Hz</a:t>
            </a:r>
            <a:r>
              <a:rPr lang="zh-CN" altLang="en-US" sz="2400" b="1" dirty="0"/>
              <a:t>，称为话音信号。 </a:t>
            </a:r>
            <a:endParaRPr lang="zh-CN" altLang="en-US" sz="2400" b="1" dirty="0"/>
          </a:p>
        </p:txBody>
      </p:sp>
      <p:grpSp>
        <p:nvGrpSpPr>
          <p:cNvPr id="109697" name="Group 129"/>
          <p:cNvGrpSpPr/>
          <p:nvPr/>
        </p:nvGrpSpPr>
        <p:grpSpPr bwMode="auto">
          <a:xfrm>
            <a:off x="556250" y="4480580"/>
            <a:ext cx="8135938" cy="1997075"/>
            <a:chOff x="340" y="2341"/>
            <a:chExt cx="5125" cy="1258"/>
          </a:xfrm>
        </p:grpSpPr>
        <p:sp>
          <p:nvSpPr>
            <p:cNvPr id="109683" name="Text Box 115"/>
            <p:cNvSpPr txBox="1">
              <a:spLocks noChangeArrowheads="1"/>
            </p:cNvSpPr>
            <p:nvPr/>
          </p:nvSpPr>
          <p:spPr bwMode="auto">
            <a:xfrm>
              <a:off x="2586" y="2976"/>
              <a:ext cx="287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30000"/>
                </a:spcBef>
                <a:defRPr/>
              </a:pPr>
              <a:r>
                <a:rPr lang="en-US" altLang="zh-CN" sz="2000" b="1" dirty="0" smtClean="0">
                  <a:effectLst>
                    <a:outerShdw blurRad="38100" dist="38100" dir="2700000" algn="tl">
                      <a:srgbClr val="C0C0C0"/>
                    </a:outerShdw>
                  </a:effectLst>
                  <a:ea typeface="宋体" panose="02010600030101010101" pitchFamily="2" charset="-122"/>
                </a:rPr>
                <a:t>&lt;</a:t>
              </a:r>
              <a:r>
                <a:rPr lang="en-US" altLang="zh-CN" sz="2000" b="1" dirty="0">
                  <a:effectLst>
                    <a:outerShdw blurRad="38100" dist="38100" dir="2700000" algn="tl">
                      <a:srgbClr val="C0C0C0"/>
                    </a:outerShdw>
                  </a:effectLst>
                  <a:ea typeface="宋体" panose="02010600030101010101" pitchFamily="2" charset="-122"/>
                </a:rPr>
                <a:t>20Hz    </a:t>
              </a:r>
              <a:r>
                <a:rPr lang="en-US" altLang="zh-CN" sz="2000" b="1" dirty="0" smtClean="0">
                  <a:effectLst>
                    <a:outerShdw blurRad="38100" dist="38100" dir="2700000" algn="tl">
                      <a:srgbClr val="C0C0C0"/>
                    </a:outerShdw>
                  </a:effectLst>
                  <a:ea typeface="宋体" panose="02010600030101010101" pitchFamily="2" charset="-122"/>
                </a:rPr>
                <a:t>20</a:t>
              </a:r>
              <a:r>
                <a:rPr lang="zh-CN" altLang="en-US" sz="2000" b="1" dirty="0">
                  <a:effectLst>
                    <a:outerShdw blurRad="38100" dist="38100" dir="2700000" algn="tl">
                      <a:srgbClr val="C0C0C0"/>
                    </a:outerShdw>
                  </a:effectLst>
                  <a:ea typeface="宋体" panose="02010600030101010101" pitchFamily="2" charset="-122"/>
                </a:rPr>
                <a:t>～</a:t>
              </a:r>
              <a:r>
                <a:rPr lang="en-US" altLang="zh-CN" sz="2000" b="1" dirty="0">
                  <a:effectLst>
                    <a:outerShdw blurRad="38100" dist="38100" dir="2700000" algn="tl">
                      <a:srgbClr val="C0C0C0"/>
                    </a:outerShdw>
                  </a:effectLst>
                  <a:ea typeface="宋体" panose="02010600030101010101" pitchFamily="2" charset="-122"/>
                </a:rPr>
                <a:t>20,000Hz </a:t>
              </a:r>
              <a:r>
                <a:rPr lang="en-US" altLang="zh-CN" sz="2000" b="1" dirty="0" smtClean="0">
                  <a:effectLst>
                    <a:outerShdw blurRad="38100" dist="38100" dir="2700000" algn="tl">
                      <a:srgbClr val="C0C0C0"/>
                    </a:outerShdw>
                  </a:effectLst>
                  <a:ea typeface="宋体" panose="02010600030101010101" pitchFamily="2" charset="-122"/>
                </a:rPr>
                <a:t>   </a:t>
              </a:r>
              <a:r>
                <a:rPr lang="en-US" altLang="zh-CN" sz="2000" b="1" dirty="0" err="1" smtClean="0">
                  <a:effectLst>
                    <a:outerShdw blurRad="38100" dist="38100" dir="2700000" algn="tl">
                      <a:srgbClr val="C0C0C0"/>
                    </a:outerShdw>
                  </a:effectLst>
                  <a:ea typeface="宋体" panose="02010600030101010101" pitchFamily="2" charset="-122"/>
                </a:rPr>
                <a:t>20,000Hz</a:t>
              </a:r>
              <a:endParaRPr lang="en-US" altLang="zh-CN" sz="2000" b="1" dirty="0">
                <a:effectLst>
                  <a:outerShdw blurRad="38100" dist="38100" dir="2700000" algn="tl">
                    <a:srgbClr val="C0C0C0"/>
                  </a:outerShdw>
                </a:effectLst>
                <a:ea typeface="宋体" panose="02010600030101010101" pitchFamily="2" charset="-122"/>
              </a:endParaRPr>
            </a:p>
          </p:txBody>
        </p:sp>
        <p:sp>
          <p:nvSpPr>
            <p:cNvPr id="109680" name="Rectangle 112"/>
            <p:cNvSpPr>
              <a:spLocks noChangeArrowheads="1"/>
            </p:cNvSpPr>
            <p:nvPr/>
          </p:nvSpPr>
          <p:spPr bwMode="auto">
            <a:xfrm>
              <a:off x="2594" y="2659"/>
              <a:ext cx="739" cy="240"/>
            </a:xfrm>
            <a:prstGeom prst="rect">
              <a:avLst/>
            </a:prstGeom>
            <a:gradFill rotWithShape="0">
              <a:gsLst>
                <a:gs pos="0">
                  <a:srgbClr val="350D00"/>
                </a:gs>
                <a:gs pos="100000">
                  <a:schemeClr val="folHlink"/>
                </a:gs>
              </a:gsLst>
              <a:lin ang="0" scaled="1"/>
            </a:gra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2400" b="1">
                  <a:solidFill>
                    <a:schemeClr val="bg1"/>
                  </a:solidFill>
                  <a:effectLst>
                    <a:outerShdw blurRad="38100" dist="38100" dir="2700000" algn="tl">
                      <a:srgbClr val="000000"/>
                    </a:outerShdw>
                  </a:effectLst>
                  <a:ea typeface="华文中宋" panose="02010600040101010101" pitchFamily="2" charset="-122"/>
                </a:rPr>
                <a:t>次声波</a:t>
              </a:r>
              <a:endParaRPr lang="zh-CN" altLang="en-US" sz="2400" b="1">
                <a:solidFill>
                  <a:schemeClr val="bg1"/>
                </a:solidFill>
                <a:effectLst>
                  <a:outerShdw blurRad="38100" dist="38100" dir="2700000" algn="tl">
                    <a:srgbClr val="000000"/>
                  </a:outerShdw>
                </a:effectLst>
                <a:ea typeface="华文中宋" panose="02010600040101010101" pitchFamily="2" charset="-122"/>
              </a:endParaRPr>
            </a:p>
          </p:txBody>
        </p:sp>
        <p:sp>
          <p:nvSpPr>
            <p:cNvPr id="109681" name="Rectangle 113"/>
            <p:cNvSpPr>
              <a:spLocks noChangeArrowheads="1"/>
            </p:cNvSpPr>
            <p:nvPr/>
          </p:nvSpPr>
          <p:spPr bwMode="auto">
            <a:xfrm>
              <a:off x="3334" y="2659"/>
              <a:ext cx="1261" cy="240"/>
            </a:xfrm>
            <a:prstGeom prst="rect">
              <a:avLst/>
            </a:prstGeom>
            <a:gradFill rotWithShape="0">
              <a:gsLst>
                <a:gs pos="0">
                  <a:schemeClr val="tx1"/>
                </a:gs>
                <a:gs pos="100000">
                  <a:schemeClr val="folHlink"/>
                </a:gs>
              </a:gsLst>
              <a:lin ang="0" scaled="1"/>
            </a:gra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2400" b="1" dirty="0">
                  <a:solidFill>
                    <a:schemeClr val="bg1"/>
                  </a:solidFill>
                  <a:effectLst>
                    <a:outerShdw blurRad="38100" dist="38100" dir="2700000" algn="tl">
                      <a:srgbClr val="000000"/>
                    </a:outerShdw>
                  </a:effectLst>
                  <a:ea typeface="华文中宋" panose="02010600040101010101" pitchFamily="2" charset="-122"/>
                </a:rPr>
                <a:t>人耳可听范围</a:t>
              </a:r>
              <a:endParaRPr lang="zh-CN" altLang="en-US" sz="2400" b="1" dirty="0">
                <a:solidFill>
                  <a:schemeClr val="bg1"/>
                </a:solidFill>
                <a:effectLst>
                  <a:outerShdw blurRad="38100" dist="38100" dir="2700000" algn="tl">
                    <a:srgbClr val="000000"/>
                  </a:outerShdw>
                </a:effectLst>
                <a:ea typeface="华文中宋" panose="02010600040101010101" pitchFamily="2" charset="-122"/>
              </a:endParaRPr>
            </a:p>
          </p:txBody>
        </p:sp>
        <p:sp>
          <p:nvSpPr>
            <p:cNvPr id="27658" name="Rectangle 114"/>
            <p:cNvSpPr>
              <a:spLocks noChangeArrowheads="1"/>
            </p:cNvSpPr>
            <p:nvPr/>
          </p:nvSpPr>
          <p:spPr bwMode="auto">
            <a:xfrm>
              <a:off x="4578" y="2659"/>
              <a:ext cx="725" cy="240"/>
            </a:xfrm>
            <a:prstGeom prst="rect">
              <a:avLst/>
            </a:prstGeom>
            <a:gradFill rotWithShape="0">
              <a:gsLst>
                <a:gs pos="0">
                  <a:schemeClr val="tx1"/>
                </a:gs>
                <a:gs pos="100000">
                  <a:schemeClr val="folHlink"/>
                </a:gs>
              </a:gsLst>
              <a:lin ang="0" scaled="1"/>
            </a:gra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400" b="1">
                  <a:solidFill>
                    <a:schemeClr val="bg1"/>
                  </a:solidFill>
                  <a:ea typeface="华文中宋" panose="02010600040101010101" pitchFamily="2" charset="-122"/>
                </a:rPr>
                <a:t>超声波</a:t>
              </a:r>
              <a:endParaRPr lang="zh-CN" altLang="en-US" sz="2400" b="1">
                <a:solidFill>
                  <a:schemeClr val="bg1"/>
                </a:solidFill>
                <a:ea typeface="华文中宋" panose="02010600040101010101" pitchFamily="2" charset="-122"/>
              </a:endParaRPr>
            </a:p>
          </p:txBody>
        </p:sp>
        <p:sp>
          <p:nvSpPr>
            <p:cNvPr id="27659" name="Rectangle 124"/>
            <p:cNvSpPr>
              <a:spLocks noChangeArrowheads="1"/>
            </p:cNvSpPr>
            <p:nvPr/>
          </p:nvSpPr>
          <p:spPr bwMode="auto">
            <a:xfrm>
              <a:off x="2514" y="2478"/>
              <a:ext cx="2816" cy="861"/>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graphicFrame>
          <p:nvGraphicFramePr>
            <p:cNvPr id="27660" name="Object 125"/>
            <p:cNvGraphicFramePr>
              <a:graphicFrameLocks noChangeAspect="1"/>
            </p:cNvGraphicFramePr>
            <p:nvPr/>
          </p:nvGraphicFramePr>
          <p:xfrm>
            <a:off x="340" y="2341"/>
            <a:ext cx="2087" cy="1258"/>
          </p:xfrm>
          <a:graphic>
            <a:graphicData uri="http://schemas.openxmlformats.org/presentationml/2006/ole">
              <mc:AlternateContent xmlns:mc="http://schemas.openxmlformats.org/markup-compatibility/2006">
                <mc:Choice xmlns:v="urn:schemas-microsoft-com:vml" Requires="v">
                  <p:oleObj spid="_x0000_s23693" name="Visio" r:id="rId1" imgW="4679315" imgH="2819400" progId="Visio.Drawing.11">
                    <p:embed/>
                  </p:oleObj>
                </mc:Choice>
                <mc:Fallback>
                  <p:oleObj name="Visio" r:id="rId1" imgW="4679315" imgH="2819400" progId="Visio.Drawing.11">
                    <p:embed/>
                    <p:pic>
                      <p:nvPicPr>
                        <p:cNvPr id="0" name="图片 236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2341"/>
                          <a:ext cx="2087"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9663"/>
                                        </p:tgtEl>
                                        <p:attrNameLst>
                                          <p:attrName>style.visibility</p:attrName>
                                        </p:attrNameLst>
                                      </p:cBhvr>
                                      <p:to>
                                        <p:strVal val="visible"/>
                                      </p:to>
                                    </p:set>
                                    <p:anim calcmode="lin" valueType="num">
                                      <p:cBhvr additive="base">
                                        <p:cTn id="12" dur="500" fill="hold"/>
                                        <p:tgtEl>
                                          <p:spTgt spid="109663"/>
                                        </p:tgtEl>
                                        <p:attrNameLst>
                                          <p:attrName>ppt_x</p:attrName>
                                        </p:attrNameLst>
                                      </p:cBhvr>
                                      <p:tavLst>
                                        <p:tav tm="0">
                                          <p:val>
                                            <p:strVal val="#ppt_x"/>
                                          </p:val>
                                        </p:tav>
                                        <p:tav tm="100000">
                                          <p:val>
                                            <p:strVal val="#ppt_x"/>
                                          </p:val>
                                        </p:tav>
                                      </p:tavLst>
                                    </p:anim>
                                    <p:anim calcmode="lin" valueType="num">
                                      <p:cBhvr additive="base">
                                        <p:cTn id="13" dur="500" fill="hold"/>
                                        <p:tgtEl>
                                          <p:spTgt spid="10966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109697"/>
                                        </p:tgtEl>
                                        <p:attrNameLst>
                                          <p:attrName>style.visibility</p:attrName>
                                        </p:attrNameLst>
                                      </p:cBhvr>
                                      <p:to>
                                        <p:strVal val="visible"/>
                                      </p:to>
                                    </p:set>
                                    <p:animEffect transition="in" filter="blinds(horizontal)">
                                      <p:cBhvr>
                                        <p:cTn id="17" dur="500"/>
                                        <p:tgtEl>
                                          <p:spTgt spid="109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P spid="10966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p:cNvSpPr>
            <a:spLocks noChangeArrowheads="1"/>
          </p:cNvSpPr>
          <p:nvPr/>
        </p:nvSpPr>
        <p:spPr bwMode="auto">
          <a:xfrm>
            <a:off x="179388" y="6705600"/>
            <a:ext cx="1230312"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197" name="Text Box 5"/>
          <p:cNvSpPr txBox="1">
            <a:spLocks noChangeArrowheads="1"/>
          </p:cNvSpPr>
          <p:nvPr/>
        </p:nvSpPr>
        <p:spPr bwMode="auto">
          <a:xfrm>
            <a:off x="468313" y="1052513"/>
            <a:ext cx="8207375" cy="6009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latinLnBrk="0" hangingPunct="1">
              <a:lnSpc>
                <a:spcPct val="105000"/>
              </a:lnSpc>
              <a:spcBef>
                <a:spcPts val="1200"/>
              </a:spcBef>
            </a:pPr>
            <a:r>
              <a:rPr lang="en-US" altLang="zh-CN" sz="2400" b="1" dirty="0"/>
              <a:t>        </a:t>
            </a:r>
            <a:r>
              <a:rPr lang="zh-CN" altLang="en-US" sz="2400" b="1" dirty="0">
                <a:solidFill>
                  <a:srgbClr val="00B0F0"/>
                </a:solidFill>
              </a:rPr>
              <a:t>早期</a:t>
            </a:r>
            <a:r>
              <a:rPr lang="zh-CN" altLang="en-US" sz="2400" b="1" dirty="0"/>
              <a:t>记录声音的技术，是利用设备的物理参数随着声波的连续变化而变化的特性，来模拟和记录声音，如通过话筒进行录音。</a:t>
            </a:r>
            <a:endParaRPr lang="zh-CN" altLang="en-US" sz="2400" b="1" dirty="0"/>
          </a:p>
          <a:p>
            <a:pPr algn="l" eaLnBrk="1" latinLnBrk="0" hangingPunct="1">
              <a:lnSpc>
                <a:spcPct val="105000"/>
              </a:lnSpc>
              <a:spcBef>
                <a:spcPts val="1200"/>
              </a:spcBef>
            </a:pPr>
            <a:r>
              <a:rPr lang="zh-CN" altLang="en-US" sz="2400" b="1" dirty="0"/>
              <a:t>        话筒输出的电压值随语音而变化，便是一种对人的讲话声音的</a:t>
            </a:r>
            <a:r>
              <a:rPr lang="zh-CN" altLang="en-US" sz="2400" b="1" dirty="0">
                <a:solidFill>
                  <a:srgbClr val="00B0F0"/>
                </a:solidFill>
              </a:rPr>
              <a:t>模拟</a:t>
            </a:r>
            <a:r>
              <a:rPr lang="zh-CN" altLang="en-US" sz="2400" b="1" dirty="0"/>
              <a:t>，是一种模拟量，它不仅在</a:t>
            </a:r>
            <a:r>
              <a:rPr lang="zh-CN" altLang="en-US" sz="2400" b="1" dirty="0">
                <a:solidFill>
                  <a:srgbClr val="00B0F0"/>
                </a:solidFill>
              </a:rPr>
              <a:t>时间上连续</a:t>
            </a:r>
            <a:r>
              <a:rPr lang="zh-CN" altLang="en-US" sz="2400" b="1" dirty="0"/>
              <a:t>，在</a:t>
            </a:r>
            <a:r>
              <a:rPr lang="zh-CN" altLang="en-US" sz="2400" b="1" dirty="0">
                <a:solidFill>
                  <a:srgbClr val="00B0F0"/>
                </a:solidFill>
              </a:rPr>
              <a:t>幅值上也是连续的</a:t>
            </a:r>
            <a:r>
              <a:rPr lang="zh-CN" altLang="en-US" sz="2400" b="1" dirty="0"/>
              <a:t>。  </a:t>
            </a:r>
            <a:endParaRPr lang="zh-CN" altLang="en-US" sz="2400" b="1" dirty="0"/>
          </a:p>
          <a:p>
            <a:pPr algn="l" eaLnBrk="1" latinLnBrk="0" hangingPunct="1">
              <a:lnSpc>
                <a:spcPct val="105000"/>
              </a:lnSpc>
              <a:spcBef>
                <a:spcPts val="1200"/>
              </a:spcBef>
            </a:pPr>
            <a:r>
              <a:rPr lang="zh-CN" altLang="en-US" sz="2400" b="1" dirty="0"/>
              <a:t>        声音的录制是将代表声音波形的电信号转换成对应的电磁信号记录在录音磁带上</a:t>
            </a:r>
            <a:r>
              <a:rPr lang="zh-CN" altLang="en-US" sz="2400" b="1" dirty="0" smtClean="0"/>
              <a:t>。</a:t>
            </a:r>
            <a:endParaRPr lang="en-US" altLang="zh-CN" sz="2400" b="1" dirty="0" smtClean="0"/>
          </a:p>
          <a:p>
            <a:pPr algn="l" eaLnBrk="1" latinLnBrk="0" hangingPunct="1">
              <a:lnSpc>
                <a:spcPct val="105000"/>
              </a:lnSpc>
              <a:spcBef>
                <a:spcPts val="1200"/>
              </a:spcBef>
            </a:pPr>
            <a:r>
              <a:rPr lang="zh-CN" altLang="en-US" sz="2400" b="1" dirty="0" smtClean="0">
                <a:sym typeface="+mn-ea"/>
              </a:rPr>
              <a:t>       我们</a:t>
            </a:r>
            <a:r>
              <a:rPr lang="zh-CN" altLang="en-US" sz="2400" b="1" dirty="0">
                <a:sym typeface="+mn-ea"/>
              </a:rPr>
              <a:t>把在时间和幅值上都连续的信号称为</a:t>
            </a:r>
            <a:r>
              <a:rPr lang="zh-CN" altLang="en-US" sz="2400" b="1" dirty="0">
                <a:solidFill>
                  <a:srgbClr val="00B0F0"/>
                </a:solidFill>
                <a:sym typeface="+mn-ea"/>
              </a:rPr>
              <a:t>模拟信号</a:t>
            </a:r>
            <a:r>
              <a:rPr lang="zh-CN" altLang="en-US" sz="2400" b="1" dirty="0" smtClean="0">
                <a:sym typeface="+mn-ea"/>
              </a:rPr>
              <a:t>。</a:t>
            </a:r>
            <a:endParaRPr lang="en-US" altLang="zh-CN" sz="2400" b="1" dirty="0" smtClean="0"/>
          </a:p>
          <a:p>
            <a:pPr algn="l" eaLnBrk="1" latinLnBrk="0" hangingPunct="1">
              <a:lnSpc>
                <a:spcPct val="105000"/>
              </a:lnSpc>
              <a:spcBef>
                <a:spcPts val="1200"/>
              </a:spcBef>
            </a:pPr>
            <a:r>
              <a:rPr lang="zh-CN" altLang="en-US" sz="2400" b="1" dirty="0">
                <a:sym typeface="+mn-ea"/>
              </a:rPr>
              <a:t>       计算机只能处理时间和幅度上都离散的数字信号。因此，对连续的模拟声音信号必须先进行</a:t>
            </a:r>
            <a:r>
              <a:rPr lang="zh-CN" altLang="en-US" sz="2400" b="1" dirty="0">
                <a:solidFill>
                  <a:srgbClr val="00B0F0"/>
                </a:solidFill>
                <a:sym typeface="+mn-ea"/>
              </a:rPr>
              <a:t>数字化处理</a:t>
            </a:r>
            <a:r>
              <a:rPr lang="zh-CN" altLang="en-US" sz="2400" b="1" dirty="0">
                <a:sym typeface="+mn-ea"/>
              </a:rPr>
              <a:t>。</a:t>
            </a:r>
            <a:endParaRPr lang="zh-CN" altLang="en-US" sz="2400" b="1" dirty="0"/>
          </a:p>
          <a:p>
            <a:pPr algn="l" eaLnBrk="1" latinLnBrk="0" hangingPunct="1">
              <a:lnSpc>
                <a:spcPct val="105000"/>
              </a:lnSpc>
              <a:spcBef>
                <a:spcPts val="1800"/>
              </a:spcBef>
            </a:pPr>
            <a:endParaRPr lang="en-US" altLang="zh-CN" sz="2400" b="1" dirty="0" smtClean="0"/>
          </a:p>
          <a:p>
            <a:pPr algn="l" eaLnBrk="1" hangingPunct="1">
              <a:lnSpc>
                <a:spcPct val="105000"/>
              </a:lnSpc>
              <a:spcBef>
                <a:spcPct val="10000"/>
              </a:spcBef>
            </a:pPr>
            <a:r>
              <a:rPr lang="en-US" altLang="zh-CN" sz="2400" b="1" dirty="0"/>
              <a:t> </a:t>
            </a:r>
            <a:r>
              <a:rPr lang="en-US" altLang="zh-CN" sz="2400" b="1" dirty="0" smtClean="0"/>
              <a:t>      </a:t>
            </a:r>
            <a:endParaRPr lang="zh-CN" altLang="en-US" sz="2400" b="1" dirty="0"/>
          </a:p>
        </p:txBody>
      </p:sp>
      <p:sp>
        <p:nvSpPr>
          <p:cNvPr id="520203" name="Text Box 11"/>
          <p:cNvSpPr txBox="1">
            <a:spLocks noChangeArrowheads="1"/>
          </p:cNvSpPr>
          <p:nvPr/>
        </p:nvSpPr>
        <p:spPr bwMode="auto">
          <a:xfrm>
            <a:off x="539750" y="3500438"/>
            <a:ext cx="311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defRPr/>
            </a:pPr>
            <a:r>
              <a:rPr lang="en-US" altLang="zh-CN" sz="2400" b="1">
                <a:effectLst>
                  <a:outerShdw blurRad="38100" dist="38100" dir="2700000" algn="tl">
                    <a:srgbClr val="C0C0C0"/>
                  </a:outerShdw>
                </a:effectLst>
                <a:ea typeface="黑体" panose="02010609060101010101" pitchFamily="49" charset="-122"/>
              </a:rPr>
              <a:t>     </a:t>
            </a:r>
            <a:r>
              <a:rPr lang="en-US" altLang="zh-CN" sz="2400" b="1">
                <a:ea typeface="黑体" panose="02010609060101010101" pitchFamily="49" charset="-122"/>
              </a:rPr>
              <a:t>  </a:t>
            </a:r>
            <a:endParaRPr lang="en-US" altLang="zh-CN" sz="2400" b="1">
              <a:ea typeface="黑体" panose="02010609060101010101" pitchFamily="49" charset="-122"/>
            </a:endParaRPr>
          </a:p>
        </p:txBody>
      </p:sp>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0197"/>
                                        </p:tgtEl>
                                        <p:attrNameLst>
                                          <p:attrName>style.visibility</p:attrName>
                                        </p:attrNameLst>
                                      </p:cBhvr>
                                      <p:to>
                                        <p:strVal val="visible"/>
                                      </p:to>
                                    </p:set>
                                    <p:anim calcmode="lin" valueType="num">
                                      <p:cBhvr additive="base">
                                        <p:cTn id="7" dur="500" fill="hold"/>
                                        <p:tgtEl>
                                          <p:spTgt spid="520197"/>
                                        </p:tgtEl>
                                        <p:attrNameLst>
                                          <p:attrName>ppt_x</p:attrName>
                                        </p:attrNameLst>
                                      </p:cBhvr>
                                      <p:tavLst>
                                        <p:tav tm="0">
                                          <p:val>
                                            <p:strVal val="#ppt_x"/>
                                          </p:val>
                                        </p:tav>
                                        <p:tav tm="100000">
                                          <p:val>
                                            <p:strVal val="#ppt_x"/>
                                          </p:val>
                                        </p:tav>
                                      </p:tavLst>
                                    </p:anim>
                                    <p:anim calcmode="lin" valueType="num">
                                      <p:cBhvr additive="base">
                                        <p:cTn id="8" dur="500" fill="hold"/>
                                        <p:tgtEl>
                                          <p:spTgt spid="520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238375" y="1881505"/>
            <a:ext cx="4666615" cy="3094990"/>
          </a:xfrm>
          <a:prstGeom prst="rect">
            <a:avLst/>
          </a:prstGeom>
        </p:spPr>
      </p:pic>
      <p:sp>
        <p:nvSpPr>
          <p:cNvPr id="118944" name="Text Box 160"/>
          <p:cNvSpPr txBox="1">
            <a:spLocks noChangeArrowheads="1"/>
          </p:cNvSpPr>
          <p:nvPr/>
        </p:nvSpPr>
        <p:spPr bwMode="auto">
          <a:xfrm>
            <a:off x="2766695" y="4389120"/>
            <a:ext cx="3326130" cy="479425"/>
          </a:xfrm>
          <a:prstGeom prst="rect">
            <a:avLst/>
          </a:prstGeom>
          <a:solidFill>
            <a:srgbClr val="FFFF99"/>
          </a:solidFill>
          <a:ln w="9525">
            <a:miter lim="800000"/>
          </a:ln>
          <a:effectLst/>
          <a:scene3d>
            <a:camera prst="legacyObliqueTopRight"/>
            <a:lightRig rig="legacyFlat3" dir="b"/>
          </a:scene3d>
          <a:sp3d extrusionH="2270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488" tIns="48244" rIns="96488" bIns="48244">
            <a:spAutoFit/>
            <a:flatTx/>
          </a:bodyPr>
          <a:lstStyle>
            <a:lvl1pPr defTabSz="965200"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defTabSz="96520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defTabSz="9652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defTabSz="9652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defTabSz="9652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defTabSz="965200"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defTabSz="965200"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defTabSz="965200"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defTabSz="965200"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ctr">
              <a:spcBef>
                <a:spcPct val="20000"/>
              </a:spcBef>
            </a:pPr>
            <a:r>
              <a:rPr lang="zh-CN" altLang="en-US" sz="2500" b="1" dirty="0">
                <a:latin typeface="Times New Roman" panose="02020603050405020304" pitchFamily="18" charset="0"/>
              </a:rPr>
              <a:t>话筒工作原理示意图 </a:t>
            </a:r>
            <a:endParaRPr lang="zh-CN" altLang="en-US" sz="2500" b="1" dirty="0">
              <a:latin typeface="Times New Roman" panose="02020603050405020304"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8944"/>
                                        </p:tgtEl>
                                        <p:attrNameLst>
                                          <p:attrName>style.visibility</p:attrName>
                                        </p:attrNameLst>
                                      </p:cBhvr>
                                      <p:to>
                                        <p:strVal val="visible"/>
                                      </p:to>
                                    </p:set>
                                    <p:animEffect transition="in" filter="blinds(horizontal)">
                                      <p:cBhvr>
                                        <p:cTn id="7" dur="500"/>
                                        <p:tgtEl>
                                          <p:spTgt spid="118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4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198"/>
          <p:cNvSpPr>
            <a:spLocks noChangeArrowheads="1"/>
          </p:cNvSpPr>
          <p:nvPr/>
        </p:nvSpPr>
        <p:spPr bwMode="auto">
          <a:xfrm>
            <a:off x="179388" y="6705600"/>
            <a:ext cx="1439862"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90" name="Rectangle 246"/>
          <p:cNvSpPr>
            <a:spLocks noChangeArrowheads="1"/>
          </p:cNvSpPr>
          <p:nvPr/>
        </p:nvSpPr>
        <p:spPr bwMode="auto">
          <a:xfrm>
            <a:off x="539750" y="1268760"/>
            <a:ext cx="8135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数字音频信号是由模拟声音</a:t>
            </a:r>
            <a:r>
              <a:rPr lang="zh-CN" altLang="en-US" sz="2400" b="1" dirty="0">
                <a:solidFill>
                  <a:srgbClr val="00B0F0"/>
                </a:solidFill>
                <a:effectLst/>
                <a:latin typeface="Times New Roman" panose="02020603050405020304" pitchFamily="18" charset="0"/>
                <a:ea typeface="黑体" panose="02010609060101010101" pitchFamily="49" charset="-122"/>
                <a:cs typeface="Times New Roman" panose="02020603050405020304" pitchFamily="18" charset="0"/>
              </a:rPr>
              <a:t>经采样、量化和编码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得来的。其信号在时间和幅度上都用离散的数字序列表示。</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3184" name="Rectangle 240"/>
          <p:cNvSpPr>
            <a:spLocks noChangeArrowheads="1"/>
          </p:cNvSpPr>
          <p:nvPr/>
        </p:nvSpPr>
        <p:spPr bwMode="auto">
          <a:xfrm>
            <a:off x="3203575" y="4077667"/>
            <a:ext cx="3074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spcBef>
                <a:spcPct val="30000"/>
              </a:spcBef>
              <a:defRPr/>
            </a:pPr>
            <a:r>
              <a:rPr lang="zh-CN" altLang="en-US" sz="2000" b="1" dirty="0">
                <a:solidFill>
                  <a:srgbClr val="000000"/>
                </a:solidFill>
                <a:ea typeface="黑体" panose="02010609060101010101" pitchFamily="49" charset="-122"/>
              </a:rPr>
              <a:t>音频</a:t>
            </a:r>
            <a:r>
              <a:rPr lang="zh-CN" sz="2000" b="1" dirty="0">
                <a:solidFill>
                  <a:srgbClr val="000000"/>
                </a:solidFill>
                <a:ea typeface="黑体" panose="02010609060101010101" pitchFamily="49" charset="-122"/>
              </a:rPr>
              <a:t>信号的数字化过程</a:t>
            </a:r>
            <a:endParaRPr lang="zh-CN" sz="2000" b="1" dirty="0">
              <a:solidFill>
                <a:srgbClr val="00FFCC"/>
              </a:solidFill>
              <a:effectLst>
                <a:outerShdw blurRad="38100" dist="38100" dir="2700000" algn="tl">
                  <a:srgbClr val="C0C0C0"/>
                </a:outerShdw>
              </a:effectLst>
              <a:ea typeface="黑体" panose="02010609060101010101" pitchFamily="49" charset="-122"/>
            </a:endParaRPr>
          </a:p>
        </p:txBody>
      </p:sp>
      <p:sp>
        <p:nvSpPr>
          <p:cNvPr id="83193" name="Rectangle 249"/>
          <p:cNvSpPr>
            <a:spLocks noChangeArrowheads="1"/>
          </p:cNvSpPr>
          <p:nvPr/>
        </p:nvSpPr>
        <p:spPr bwMode="auto">
          <a:xfrm>
            <a:off x="1403350" y="2348880"/>
            <a:ext cx="6337300" cy="2160587"/>
          </a:xfrm>
          <a:prstGeom prst="rect">
            <a:avLst/>
          </a:prstGeom>
          <a:noFill/>
          <a:ln w="9525" algn="ctr">
            <a:solidFill>
              <a:schemeClr val="hlink"/>
            </a:solidFill>
            <a:miter lim="800000"/>
          </a:ln>
          <a:effectLst/>
          <a:scene3d>
            <a:camera prst="legacyObliqueTopRight"/>
            <a:lightRig rig="legacyFlat3" dir="b"/>
          </a:scene3d>
          <a:sp3d extrusionH="1000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83194" name="Rectangle 250"/>
          <p:cNvSpPr>
            <a:spLocks noChangeArrowheads="1"/>
          </p:cNvSpPr>
          <p:nvPr/>
        </p:nvSpPr>
        <p:spPr bwMode="auto">
          <a:xfrm>
            <a:off x="395288" y="4826719"/>
            <a:ext cx="8351837"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B0F0"/>
                </a:solidFill>
                <a:latin typeface="Times New Roman" panose="02020603050405020304" pitchFamily="18" charset="0"/>
                <a:ea typeface="黑体" panose="02010609060101010101" pitchFamily="49" charset="-122"/>
              </a:rPr>
              <a:t>采样</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就是每间隔一段时间就读一次声音信号的幅度，</a:t>
            </a:r>
            <a:r>
              <a:rPr lang="zh-CN" altLang="en-US" sz="2400" b="1" dirty="0">
                <a:solidFill>
                  <a:srgbClr val="00B0F0"/>
                </a:solidFill>
                <a:latin typeface="Times New Roman" panose="02020603050405020304" pitchFamily="18" charset="0"/>
                <a:ea typeface="黑体" panose="02010609060101010101" pitchFamily="49" charset="-122"/>
              </a:rPr>
              <a:t>量化</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就是把采样得到的声音信号幅度转换为数字值。</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3197" name="Picture 2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250" y="2420317"/>
            <a:ext cx="59721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3190"/>
                                        </p:tgtEl>
                                        <p:attrNameLst>
                                          <p:attrName>style.visibility</p:attrName>
                                        </p:attrNameLst>
                                      </p:cBhvr>
                                      <p:to>
                                        <p:strVal val="visible"/>
                                      </p:to>
                                    </p:set>
                                    <p:animEffect transition="in" filter="blinds(horizontal)">
                                      <p:cBhvr>
                                        <p:cTn id="7" dur="500"/>
                                        <p:tgtEl>
                                          <p:spTgt spid="8319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3193"/>
                                        </p:tgtEl>
                                        <p:attrNameLst>
                                          <p:attrName>style.visibility</p:attrName>
                                        </p:attrNameLst>
                                      </p:cBhvr>
                                      <p:to>
                                        <p:strVal val="visible"/>
                                      </p:to>
                                    </p:set>
                                    <p:animEffect transition="in" filter="blinds(horizontal)">
                                      <p:cBhvr>
                                        <p:cTn id="11" dur="500"/>
                                        <p:tgtEl>
                                          <p:spTgt spid="8319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3197"/>
                                        </p:tgtEl>
                                        <p:attrNameLst>
                                          <p:attrName>style.visibility</p:attrName>
                                        </p:attrNameLst>
                                      </p:cBhvr>
                                      <p:to>
                                        <p:strVal val="visible"/>
                                      </p:to>
                                    </p:set>
                                    <p:animEffect transition="in" filter="blinds(horizontal)">
                                      <p:cBhvr>
                                        <p:cTn id="15" dur="500"/>
                                        <p:tgtEl>
                                          <p:spTgt spid="8319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3184"/>
                                        </p:tgtEl>
                                        <p:attrNameLst>
                                          <p:attrName>style.visibility</p:attrName>
                                        </p:attrNameLst>
                                      </p:cBhvr>
                                      <p:to>
                                        <p:strVal val="visible"/>
                                      </p:to>
                                    </p:set>
                                    <p:animEffect transition="in" filter="blinds(horizontal)">
                                      <p:cBhvr>
                                        <p:cTn id="19" dur="500"/>
                                        <p:tgtEl>
                                          <p:spTgt spid="83184"/>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3194"/>
                                        </p:tgtEl>
                                        <p:attrNameLst>
                                          <p:attrName>style.visibility</p:attrName>
                                        </p:attrNameLst>
                                      </p:cBhvr>
                                      <p:to>
                                        <p:strVal val="visible"/>
                                      </p:to>
                                    </p:set>
                                    <p:animEffect transition="in" filter="blinds(horizontal)">
                                      <p:cBhvr>
                                        <p:cTn id="23" dur="500"/>
                                        <p:tgtEl>
                                          <p:spTgt spid="8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90" grpId="0" bldLvl="0" animBg="1"/>
      <p:bldP spid="83184" grpId="0"/>
      <p:bldP spid="83193" grpId="0" animBg="1"/>
      <p:bldP spid="8319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23850" y="6705600"/>
            <a:ext cx="46783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2" name="Rectangle 4"/>
          <p:cNvSpPr>
            <a:spLocks noChangeArrowheads="1"/>
          </p:cNvSpPr>
          <p:nvPr/>
        </p:nvSpPr>
        <p:spPr bwMode="auto">
          <a:xfrm>
            <a:off x="395288" y="1125538"/>
            <a:ext cx="8137525" cy="415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所谓</a:t>
            </a:r>
            <a:r>
              <a:rPr kumimoji="0"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编码</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，就是利用数字串来标识所处理对象的不同个体。</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eaLnBrk="1" latinLnBrk="0" hangingPunct="1">
              <a:spcBef>
                <a:spcPct val="20000"/>
              </a:spcBef>
            </a:pPr>
            <a:endParaRPr kumimoji="0"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a:p>
            <a:pPr algn="just" eaLnBrk="1" latinLnBrk="0" hangingPunct="1">
              <a:spcBef>
                <a:spcPts val="0"/>
              </a:spcBef>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如数值、字母、汉字、符号、声音、图像等，都要用</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和</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组成的二进制编码形式来表示</a:t>
            </a:r>
            <a:r>
              <a:rPr kumimoji="0"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0000"/>
              </a:spcBef>
            </a:pPr>
            <a:endParaRPr kumimoji="0"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0000"/>
              </a:spcBef>
            </a:pPr>
            <a:r>
              <a:rPr kumimoji="0"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计算机系统中通常采用统一的编码方式，因此制定了编码的国家标准或国际标准。</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gn="just">
              <a:spcBef>
                <a:spcPct val="20000"/>
              </a:spcBef>
              <a:buFont typeface="Wingdings" panose="05000000000000000000" charset="0"/>
              <a:buChar char="ü"/>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如</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BCD</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码、</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ASCII</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码、汉字编码、图形图像编码等</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0000"/>
              </a:spcBef>
            </a:pPr>
            <a:endParaRPr kumimoji="0"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0000"/>
              </a:spcBef>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计算机使用这些编码在计算机内部和外部设备之间以及计算机之间进行信息交换。   </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773" name="AutoShape 7"/>
          <p:cNvSpPr>
            <a:spLocks noChangeArrowheads="1"/>
          </p:cNvSpPr>
          <p:nvPr/>
        </p:nvSpPr>
        <p:spPr bwMode="auto">
          <a:xfrm>
            <a:off x="1619250" y="5440680"/>
            <a:ext cx="5327650" cy="1201738"/>
          </a:xfrm>
          <a:prstGeom prst="horizontalScroll">
            <a:avLst>
              <a:gd name="adj" fmla="val 16116"/>
            </a:avLst>
          </a:prstGeom>
          <a:gradFill rotWithShape="0">
            <a:gsLst>
              <a:gs pos="0">
                <a:srgbClr val="3399FF"/>
              </a:gs>
              <a:gs pos="8000">
                <a:srgbClr val="00CCCC"/>
              </a:gs>
              <a:gs pos="23500">
                <a:srgbClr val="9999FF"/>
              </a:gs>
              <a:gs pos="30000">
                <a:srgbClr val="2E6792"/>
              </a:gs>
              <a:gs pos="35501">
                <a:srgbClr val="3333CC"/>
              </a:gs>
              <a:gs pos="40500">
                <a:srgbClr val="1170FF"/>
              </a:gs>
              <a:gs pos="50000">
                <a:srgbClr val="006699"/>
              </a:gs>
              <a:gs pos="59500">
                <a:srgbClr val="1170FF"/>
              </a:gs>
              <a:gs pos="64500">
                <a:srgbClr val="3333CC"/>
              </a:gs>
              <a:gs pos="70000">
                <a:srgbClr val="2E6792"/>
              </a:gs>
              <a:gs pos="76500">
                <a:srgbClr val="9999FF"/>
              </a:gs>
              <a:gs pos="92000">
                <a:srgbClr val="00CCCC"/>
              </a:gs>
              <a:gs pos="100000">
                <a:srgbClr val="3399FF"/>
              </a:gs>
            </a:gsLst>
            <a:lin ang="2700000" scaled="1"/>
          </a:gra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rgbClr val="FFFF00"/>
                </a:solidFill>
                <a:latin typeface="Times New Roman" panose="02020603050405020304" pitchFamily="18" charset="0"/>
              </a:rPr>
              <a:t>编码和数是完全不同的！</a:t>
            </a:r>
            <a:endParaRPr lang="zh-CN" altLang="en-US" b="1">
              <a:solidFill>
                <a:srgbClr val="FFFF00"/>
              </a:solidFill>
              <a:latin typeface="Times New Roman" panose="02020603050405020304" pitchFamily="18" charset="0"/>
            </a:endParaRPr>
          </a:p>
        </p:txBody>
      </p:sp>
      <p:sp>
        <p:nvSpPr>
          <p:cNvPr id="7"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179388" y="6705600"/>
            <a:ext cx="1693862"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0" name="Rectangle 4"/>
          <p:cNvSpPr>
            <a:spLocks noChangeArrowheads="1"/>
          </p:cNvSpPr>
          <p:nvPr/>
        </p:nvSpPr>
        <p:spPr bwMode="auto">
          <a:xfrm>
            <a:off x="395288" y="61071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30000"/>
              </a:spcBef>
              <a:defRPr/>
            </a:pPr>
            <a:r>
              <a:rPr lang="zh-CN" altLang="zh-CN" sz="1600" b="1" noProof="1">
                <a:solidFill>
                  <a:srgbClr val="000000"/>
                </a:solidFill>
                <a:ea typeface="宋体" panose="02010600030101010101" pitchFamily="2" charset="-122"/>
              </a:rPr>
              <a:t> </a:t>
            </a:r>
            <a:endParaRPr lang="zh-CN" altLang="zh-CN" sz="1800" b="1" noProof="1">
              <a:solidFill>
                <a:srgbClr val="00FFCC"/>
              </a:solidFill>
              <a:effectLst>
                <a:outerShdw blurRad="38100" dist="38100" dir="2700000" algn="tl">
                  <a:srgbClr val="C0C0C0"/>
                </a:outerShdw>
              </a:effectLst>
              <a:ea typeface="宋体" panose="02010600030101010101" pitchFamily="2" charset="-122"/>
            </a:endParaRPr>
          </a:p>
        </p:txBody>
      </p:sp>
      <p:sp>
        <p:nvSpPr>
          <p:cNvPr id="526341" name="Text Box 5"/>
          <p:cNvSpPr txBox="1">
            <a:spLocks noChangeArrowheads="1"/>
          </p:cNvSpPr>
          <p:nvPr/>
        </p:nvSpPr>
        <p:spPr bwMode="auto">
          <a:xfrm>
            <a:off x="395288" y="1557338"/>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0"/>
              </a:spcBef>
            </a:pPr>
            <a:r>
              <a:rPr lang="en-US" altLang="zh-CN" sz="2400" b="1" dirty="0">
                <a:cs typeface="Times New Roman" panose="02020603050405020304" pitchFamily="18" charset="0"/>
              </a:rPr>
              <a:t>        </a:t>
            </a:r>
            <a:r>
              <a:rPr lang="zh-CN" altLang="en-US" sz="2400" b="1" dirty="0">
                <a:solidFill>
                  <a:srgbClr val="00B0F0"/>
                </a:solidFill>
                <a:cs typeface="Times New Roman" panose="02020603050405020304" pitchFamily="18" charset="0"/>
              </a:rPr>
              <a:t>采样频率</a:t>
            </a:r>
            <a:r>
              <a:rPr lang="zh-CN" altLang="en-US" sz="2400" b="1" dirty="0">
                <a:cs typeface="Times New Roman" panose="02020603050405020304" pitchFamily="18" charset="0"/>
              </a:rPr>
              <a:t>是指计算机每秒钟采集多少个声音样本。</a:t>
            </a:r>
            <a:endParaRPr lang="zh-CN" altLang="en-US" sz="2400" b="1" dirty="0">
              <a:cs typeface="Times New Roman" panose="02020603050405020304" pitchFamily="18" charset="0"/>
            </a:endParaRPr>
          </a:p>
        </p:txBody>
      </p:sp>
      <p:sp>
        <p:nvSpPr>
          <p:cNvPr id="31750" name="Rectangle 6"/>
          <p:cNvSpPr>
            <a:spLocks noChangeArrowheads="1"/>
          </p:cNvSpPr>
          <p:nvPr/>
        </p:nvSpPr>
        <p:spPr bwMode="auto">
          <a:xfrm>
            <a:off x="1042988" y="1052513"/>
            <a:ext cx="24495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30000"/>
              </a:spcBef>
              <a:buClr>
                <a:srgbClr val="FF9900"/>
              </a:buClr>
              <a:buFont typeface="Wingdings" panose="05000000000000000000" pitchFamily="2" charset="2"/>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采样</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6343" name="Text Box 7"/>
          <p:cNvSpPr txBox="1">
            <a:spLocks noChangeArrowheads="1"/>
          </p:cNvSpPr>
          <p:nvPr/>
        </p:nvSpPr>
        <p:spPr bwMode="auto">
          <a:xfrm>
            <a:off x="395288" y="3336007"/>
            <a:ext cx="81359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400" b="1" dirty="0">
                <a:cs typeface="Times New Roman" panose="02020603050405020304" pitchFamily="18" charset="0"/>
              </a:rPr>
              <a:t>        </a:t>
            </a:r>
            <a:r>
              <a:rPr lang="zh-CN" altLang="en-US" sz="2400" b="1" dirty="0">
                <a:cs typeface="Times New Roman" panose="02020603050405020304" pitchFamily="18" charset="0"/>
              </a:rPr>
              <a:t>采样频率越高，单位时间所得到的振幅值就会越多，因而对于原声音曲线的模拟也就越精确。 </a:t>
            </a:r>
            <a:endParaRPr lang="zh-CN" altLang="en-US" sz="2400" b="1" dirty="0">
              <a:cs typeface="Times New Roman" panose="02020603050405020304" pitchFamily="18" charset="0"/>
            </a:endParaRPr>
          </a:p>
        </p:txBody>
      </p:sp>
      <p:sp>
        <p:nvSpPr>
          <p:cNvPr id="526344" name="Text Box 8"/>
          <p:cNvSpPr txBox="1">
            <a:spLocks noChangeArrowheads="1"/>
          </p:cNvSpPr>
          <p:nvPr/>
        </p:nvSpPr>
        <p:spPr bwMode="auto">
          <a:xfrm>
            <a:off x="1187921" y="2688307"/>
            <a:ext cx="60483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hangingPunct="1">
              <a:spcBef>
                <a:spcPct val="30000"/>
              </a:spcBef>
            </a:pPr>
            <a:r>
              <a:rPr lang="en-US" altLang="zh-CN" sz="2400" b="1" dirty="0"/>
              <a:t>            </a:t>
            </a:r>
            <a:r>
              <a:rPr lang="zh-CN" altLang="en-US" sz="2400" b="1" dirty="0"/>
              <a:t>采样频率≥声音信号最高频率</a:t>
            </a:r>
            <a:r>
              <a:rPr lang="zh-CN" altLang="en-US" sz="2400" b="1" dirty="0">
                <a:solidFill>
                  <a:srgbClr val="00FFCC"/>
                </a:solidFill>
              </a:rPr>
              <a:t> </a:t>
            </a:r>
            <a:r>
              <a:rPr lang="en-US" altLang="zh-CN" sz="2400" b="1" dirty="0"/>
              <a:t>× 2</a:t>
            </a:r>
            <a:endParaRPr lang="en-US" altLang="zh-CN" sz="2400" b="1" dirty="0"/>
          </a:p>
        </p:txBody>
      </p:sp>
      <p:sp>
        <p:nvSpPr>
          <p:cNvPr id="526345" name="Text Box 9"/>
          <p:cNvSpPr txBox="1">
            <a:spLocks noChangeArrowheads="1"/>
          </p:cNvSpPr>
          <p:nvPr/>
        </p:nvSpPr>
        <p:spPr bwMode="auto">
          <a:xfrm>
            <a:off x="827088" y="2112044"/>
            <a:ext cx="554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hangingPunct="1">
              <a:buClr>
                <a:srgbClr val="FF9900"/>
              </a:buClr>
              <a:buSzPct val="50000"/>
              <a:buFont typeface="Wingdings" panose="05000000000000000000" pitchFamily="2" charset="2"/>
              <a:buNone/>
            </a:pPr>
            <a:r>
              <a:rPr lang="en-US" altLang="zh-CN" sz="2400" b="1" dirty="0">
                <a:cs typeface="Times New Roman" panose="02020603050405020304" pitchFamily="18" charset="0"/>
              </a:rPr>
              <a:t>  </a:t>
            </a:r>
            <a:r>
              <a:rPr lang="zh-CN" altLang="en-US" sz="2400" b="1" dirty="0">
                <a:cs typeface="Times New Roman" panose="02020603050405020304" pitchFamily="18" charset="0"/>
              </a:rPr>
              <a:t>奈奎斯特</a:t>
            </a:r>
            <a:r>
              <a:rPr lang="en-US" altLang="zh-CN" sz="2400" b="1" dirty="0">
                <a:cs typeface="Times New Roman" panose="02020603050405020304" pitchFamily="18" charset="0"/>
              </a:rPr>
              <a:t>(</a:t>
            </a:r>
            <a:r>
              <a:rPr lang="en-US" altLang="zh-CN" sz="2400" b="1" dirty="0" err="1">
                <a:cs typeface="Times New Roman" panose="02020603050405020304" pitchFamily="18" charset="0"/>
              </a:rPr>
              <a:t>Nyquist</a:t>
            </a:r>
            <a:r>
              <a:rPr lang="en-US" altLang="zh-CN" sz="2400" b="1" dirty="0">
                <a:cs typeface="Times New Roman" panose="02020603050405020304" pitchFamily="18" charset="0"/>
              </a:rPr>
              <a:t>)</a:t>
            </a:r>
            <a:r>
              <a:rPr lang="zh-CN" altLang="en-US" sz="2400" b="1" dirty="0">
                <a:cs typeface="Times New Roman" panose="02020603050405020304" pitchFamily="18" charset="0"/>
              </a:rPr>
              <a:t>采样定理：</a:t>
            </a:r>
            <a:endParaRPr lang="zh-CN" altLang="en-US" sz="2400" b="1" dirty="0">
              <a:cs typeface="Times New Roman" panose="02020603050405020304" pitchFamily="18" charset="0"/>
            </a:endParaRPr>
          </a:p>
        </p:txBody>
      </p:sp>
      <p:sp>
        <p:nvSpPr>
          <p:cNvPr id="526346" name="Text Box 10"/>
          <p:cNvSpPr txBox="1">
            <a:spLocks noChangeArrowheads="1"/>
          </p:cNvSpPr>
          <p:nvPr/>
        </p:nvSpPr>
        <p:spPr bwMode="auto">
          <a:xfrm>
            <a:off x="395288" y="4272632"/>
            <a:ext cx="8351837"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hangingPunct="1">
              <a:lnSpc>
                <a:spcPct val="105000"/>
              </a:lnSpc>
            </a:pPr>
            <a:r>
              <a:rPr lang="en-US" altLang="zh-CN" sz="2400" b="1" dirty="0">
                <a:cs typeface="Times New Roman" panose="02020603050405020304" pitchFamily="18" charset="0"/>
              </a:rPr>
              <a:t>         </a:t>
            </a:r>
            <a:r>
              <a:rPr lang="zh-CN" altLang="en-US" sz="2400" b="1" dirty="0">
                <a:cs typeface="Times New Roman" panose="02020603050405020304" pitchFamily="18" charset="0"/>
              </a:rPr>
              <a:t>主流声卡的采样频率一般可分为</a:t>
            </a:r>
            <a:r>
              <a:rPr lang="en-US" altLang="zh-CN" sz="2400" b="1" dirty="0">
                <a:cs typeface="Times New Roman" panose="02020603050405020304" pitchFamily="18" charset="0"/>
              </a:rPr>
              <a:t>22.05KHz</a:t>
            </a:r>
            <a:r>
              <a:rPr lang="zh-CN" altLang="en-US" sz="2400" b="1" dirty="0">
                <a:cs typeface="Times New Roman" panose="02020603050405020304" pitchFamily="18" charset="0"/>
              </a:rPr>
              <a:t>、</a:t>
            </a:r>
            <a:r>
              <a:rPr lang="en-US" altLang="zh-CN" sz="2400" b="1" dirty="0">
                <a:cs typeface="Times New Roman" panose="02020603050405020304" pitchFamily="18" charset="0"/>
              </a:rPr>
              <a:t>44.1KHz</a:t>
            </a:r>
            <a:r>
              <a:rPr lang="zh-CN" altLang="en-US" sz="2400" b="1" dirty="0">
                <a:cs typeface="Times New Roman" panose="02020603050405020304" pitchFamily="18" charset="0"/>
              </a:rPr>
              <a:t>、</a:t>
            </a:r>
            <a:r>
              <a:rPr lang="en-US" altLang="zh-CN" sz="2400" b="1" dirty="0">
                <a:cs typeface="Times New Roman" panose="02020603050405020304" pitchFamily="18" charset="0"/>
              </a:rPr>
              <a:t>48KHz</a:t>
            </a:r>
            <a:r>
              <a:rPr lang="zh-CN" altLang="en-US" sz="2400" b="1" dirty="0">
                <a:cs typeface="Times New Roman" panose="02020603050405020304" pitchFamily="18" charset="0"/>
              </a:rPr>
              <a:t>三个等级，</a:t>
            </a:r>
            <a:r>
              <a:rPr lang="en-US" altLang="zh-CN" sz="2400" b="1" dirty="0">
                <a:cs typeface="Times New Roman" panose="02020603050405020304" pitchFamily="18" charset="0"/>
              </a:rPr>
              <a:t>22.05</a:t>
            </a:r>
            <a:r>
              <a:rPr lang="zh-CN" altLang="en-US" sz="2400" b="1" dirty="0">
                <a:cs typeface="Times New Roman" panose="02020603050405020304" pitchFamily="18" charset="0"/>
              </a:rPr>
              <a:t>只能达到</a:t>
            </a:r>
            <a:r>
              <a:rPr lang="en-US" altLang="zh-CN" sz="2400" b="1" dirty="0">
                <a:cs typeface="Times New Roman" panose="02020603050405020304" pitchFamily="18" charset="0"/>
              </a:rPr>
              <a:t>FM</a:t>
            </a:r>
            <a:r>
              <a:rPr lang="zh-CN" altLang="en-US" sz="2400" b="1" dirty="0">
                <a:cs typeface="Times New Roman" panose="02020603050405020304" pitchFamily="18" charset="0"/>
              </a:rPr>
              <a:t>广播的声质，</a:t>
            </a:r>
            <a:r>
              <a:rPr lang="en-US" altLang="zh-CN" sz="2400" b="1" dirty="0">
                <a:cs typeface="Times New Roman" panose="02020603050405020304" pitchFamily="18" charset="0"/>
              </a:rPr>
              <a:t>44.1KHz</a:t>
            </a:r>
            <a:r>
              <a:rPr lang="zh-CN" altLang="en-US" sz="2400" b="1" dirty="0">
                <a:cs typeface="Times New Roman" panose="02020603050405020304" pitchFamily="18" charset="0"/>
              </a:rPr>
              <a:t>则是理论上的</a:t>
            </a:r>
            <a:r>
              <a:rPr lang="en-US" altLang="zh-CN" sz="2400" b="1" dirty="0">
                <a:cs typeface="Times New Roman" panose="02020603050405020304" pitchFamily="18" charset="0"/>
              </a:rPr>
              <a:t>CD</a:t>
            </a:r>
            <a:r>
              <a:rPr lang="zh-CN" altLang="en-US" sz="2400" b="1" dirty="0">
                <a:cs typeface="Times New Roman" panose="02020603050405020304" pitchFamily="18" charset="0"/>
              </a:rPr>
              <a:t>音质界限，</a:t>
            </a:r>
            <a:r>
              <a:rPr lang="en-US" altLang="zh-CN" sz="2400" b="1" dirty="0">
                <a:cs typeface="Times New Roman" panose="02020603050405020304" pitchFamily="18" charset="0"/>
              </a:rPr>
              <a:t>48KHz</a:t>
            </a:r>
            <a:r>
              <a:rPr lang="zh-CN" altLang="en-US" sz="2400" b="1" dirty="0">
                <a:cs typeface="Times New Roman" panose="02020603050405020304" pitchFamily="18" charset="0"/>
              </a:rPr>
              <a:t>则更加精确一些。</a:t>
            </a:r>
            <a:endParaRPr lang="zh-CN" altLang="en-US" sz="2400" b="1" dirty="0">
              <a:cs typeface="Times New Roman" panose="02020603050405020304" pitchFamily="18" charset="0"/>
            </a:endParaRPr>
          </a:p>
        </p:txBody>
      </p:sp>
      <p:sp>
        <p:nvSpPr>
          <p:cNvPr id="526347" name="Rectangle 11"/>
          <p:cNvSpPr>
            <a:spLocks noChangeArrowheads="1"/>
          </p:cNvSpPr>
          <p:nvPr/>
        </p:nvSpPr>
        <p:spPr bwMode="auto">
          <a:xfrm>
            <a:off x="1187921" y="2656373"/>
            <a:ext cx="6048375" cy="576262"/>
          </a:xfrm>
          <a:prstGeom prst="rect">
            <a:avLst/>
          </a:prstGeom>
          <a:noFill/>
          <a:ln w="9525" algn="ctr">
            <a:solidFill>
              <a:schemeClr val="hlink"/>
            </a:solidFill>
            <a:miter lim="800000"/>
          </a:ln>
          <a:effectLst/>
          <a:scene3d>
            <a:camera prst="legacyObliqueTopRight"/>
            <a:lightRig rig="legacyFlat3" dir="b"/>
          </a:scene3d>
          <a:sp3d extrusionH="619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1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26341"/>
                                        </p:tgtEl>
                                        <p:attrNameLst>
                                          <p:attrName>style.visibility</p:attrName>
                                        </p:attrNameLst>
                                      </p:cBhvr>
                                      <p:to>
                                        <p:strVal val="visible"/>
                                      </p:to>
                                    </p:set>
                                    <p:anim calcmode="lin" valueType="num">
                                      <p:cBhvr>
                                        <p:cTn id="7" dur="500" fill="hold"/>
                                        <p:tgtEl>
                                          <p:spTgt spid="526341"/>
                                        </p:tgtEl>
                                        <p:attrNameLst>
                                          <p:attrName>ppt_w</p:attrName>
                                        </p:attrNameLst>
                                      </p:cBhvr>
                                      <p:tavLst>
                                        <p:tav tm="0">
                                          <p:val>
                                            <p:fltVal val="0"/>
                                          </p:val>
                                        </p:tav>
                                        <p:tav tm="100000">
                                          <p:val>
                                            <p:strVal val="#ppt_w"/>
                                          </p:val>
                                        </p:tav>
                                      </p:tavLst>
                                    </p:anim>
                                    <p:anim calcmode="lin" valueType="num">
                                      <p:cBhvr>
                                        <p:cTn id="8" dur="500" fill="hold"/>
                                        <p:tgtEl>
                                          <p:spTgt spid="52634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6345"/>
                                        </p:tgtEl>
                                        <p:attrNameLst>
                                          <p:attrName>style.visibility</p:attrName>
                                        </p:attrNameLst>
                                      </p:cBhvr>
                                      <p:to>
                                        <p:strVal val="visible"/>
                                      </p:to>
                                    </p:set>
                                    <p:anim calcmode="lin" valueType="num">
                                      <p:cBhvr additive="base">
                                        <p:cTn id="13" dur="500" fill="hold"/>
                                        <p:tgtEl>
                                          <p:spTgt spid="526345"/>
                                        </p:tgtEl>
                                        <p:attrNameLst>
                                          <p:attrName>ppt_x</p:attrName>
                                        </p:attrNameLst>
                                      </p:cBhvr>
                                      <p:tavLst>
                                        <p:tav tm="0">
                                          <p:val>
                                            <p:strVal val="#ppt_x"/>
                                          </p:val>
                                        </p:tav>
                                        <p:tav tm="100000">
                                          <p:val>
                                            <p:strVal val="#ppt_x"/>
                                          </p:val>
                                        </p:tav>
                                      </p:tavLst>
                                    </p:anim>
                                    <p:anim calcmode="lin" valueType="num">
                                      <p:cBhvr additive="base">
                                        <p:cTn id="14" dur="500" fill="hold"/>
                                        <p:tgtEl>
                                          <p:spTgt spid="52634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26344"/>
                                        </p:tgtEl>
                                        <p:attrNameLst>
                                          <p:attrName>style.visibility</p:attrName>
                                        </p:attrNameLst>
                                      </p:cBhvr>
                                      <p:to>
                                        <p:strVal val="visible"/>
                                      </p:to>
                                    </p:set>
                                    <p:anim calcmode="lin" valueType="num">
                                      <p:cBhvr additive="base">
                                        <p:cTn id="17" dur="500" fill="hold"/>
                                        <p:tgtEl>
                                          <p:spTgt spid="526344"/>
                                        </p:tgtEl>
                                        <p:attrNameLst>
                                          <p:attrName>ppt_x</p:attrName>
                                        </p:attrNameLst>
                                      </p:cBhvr>
                                      <p:tavLst>
                                        <p:tav tm="0">
                                          <p:val>
                                            <p:strVal val="#ppt_x"/>
                                          </p:val>
                                        </p:tav>
                                        <p:tav tm="100000">
                                          <p:val>
                                            <p:strVal val="#ppt_x"/>
                                          </p:val>
                                        </p:tav>
                                      </p:tavLst>
                                    </p:anim>
                                    <p:anim calcmode="lin" valueType="num">
                                      <p:cBhvr additive="base">
                                        <p:cTn id="18" dur="500" fill="hold"/>
                                        <p:tgtEl>
                                          <p:spTgt spid="52634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6343"/>
                                        </p:tgtEl>
                                        <p:attrNameLst>
                                          <p:attrName>style.visibility</p:attrName>
                                        </p:attrNameLst>
                                      </p:cBhvr>
                                      <p:to>
                                        <p:strVal val="visible"/>
                                      </p:to>
                                    </p:set>
                                    <p:anim calcmode="lin" valueType="num">
                                      <p:cBhvr additive="base">
                                        <p:cTn id="21" dur="500" fill="hold"/>
                                        <p:tgtEl>
                                          <p:spTgt spid="526343"/>
                                        </p:tgtEl>
                                        <p:attrNameLst>
                                          <p:attrName>ppt_x</p:attrName>
                                        </p:attrNameLst>
                                      </p:cBhvr>
                                      <p:tavLst>
                                        <p:tav tm="0">
                                          <p:val>
                                            <p:strVal val="#ppt_x"/>
                                          </p:val>
                                        </p:tav>
                                        <p:tav tm="100000">
                                          <p:val>
                                            <p:strVal val="#ppt_x"/>
                                          </p:val>
                                        </p:tav>
                                      </p:tavLst>
                                    </p:anim>
                                    <p:anim calcmode="lin" valueType="num">
                                      <p:cBhvr additive="base">
                                        <p:cTn id="22" dur="500" fill="hold"/>
                                        <p:tgtEl>
                                          <p:spTgt spid="52634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6346"/>
                                        </p:tgtEl>
                                        <p:attrNameLst>
                                          <p:attrName>style.visibility</p:attrName>
                                        </p:attrNameLst>
                                      </p:cBhvr>
                                      <p:to>
                                        <p:strVal val="visible"/>
                                      </p:to>
                                    </p:set>
                                    <p:anim calcmode="lin" valueType="num">
                                      <p:cBhvr additive="base">
                                        <p:cTn id="25" dur="500" fill="hold"/>
                                        <p:tgtEl>
                                          <p:spTgt spid="526346"/>
                                        </p:tgtEl>
                                        <p:attrNameLst>
                                          <p:attrName>ppt_x</p:attrName>
                                        </p:attrNameLst>
                                      </p:cBhvr>
                                      <p:tavLst>
                                        <p:tav tm="0">
                                          <p:val>
                                            <p:strVal val="#ppt_x"/>
                                          </p:val>
                                        </p:tav>
                                        <p:tav tm="100000">
                                          <p:val>
                                            <p:strVal val="#ppt_x"/>
                                          </p:val>
                                        </p:tav>
                                      </p:tavLst>
                                    </p:anim>
                                    <p:anim calcmode="lin" valueType="num">
                                      <p:cBhvr additive="base">
                                        <p:cTn id="26" dur="500" fill="hold"/>
                                        <p:tgtEl>
                                          <p:spTgt spid="526346"/>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526347"/>
                                        </p:tgtEl>
                                        <p:attrNameLst>
                                          <p:attrName>style.visibility</p:attrName>
                                        </p:attrNameLst>
                                      </p:cBhvr>
                                      <p:to>
                                        <p:strVal val="visible"/>
                                      </p:to>
                                    </p:set>
                                    <p:animEffect transition="in" filter="blinds(horizontal)">
                                      <p:cBhvr>
                                        <p:cTn id="30" dur="500"/>
                                        <p:tgtEl>
                                          <p:spTgt spid="526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1" grpId="0" bldLvl="0" animBg="1" autoUpdateAnimBg="0"/>
      <p:bldP spid="526343" grpId="0"/>
      <p:bldP spid="526344" grpId="0"/>
      <p:bldP spid="526345" grpId="0"/>
      <p:bldP spid="526346" grpId="0"/>
      <p:bldP spid="52634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07"/>
          <p:cNvSpPr>
            <a:spLocks noChangeArrowheads="1"/>
          </p:cNvSpPr>
          <p:nvPr/>
        </p:nvSpPr>
        <p:spPr bwMode="auto">
          <a:xfrm>
            <a:off x="179388" y="6705600"/>
            <a:ext cx="1800225"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7" name="Text Box 109"/>
          <p:cNvSpPr txBox="1">
            <a:spLocks noChangeArrowheads="1"/>
          </p:cNvSpPr>
          <p:nvPr/>
        </p:nvSpPr>
        <p:spPr bwMode="auto">
          <a:xfrm>
            <a:off x="250825" y="1484313"/>
            <a:ext cx="8424863" cy="1863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hangingPunct="1">
              <a:lnSpc>
                <a:spcPct val="95000"/>
              </a:lnSpc>
              <a:spcBef>
                <a:spcPct val="5000"/>
              </a:spcBef>
            </a:pPr>
            <a:r>
              <a:rPr lang="en-US" altLang="zh-CN" sz="2400" b="1" dirty="0">
                <a:cs typeface="Times New Roman" panose="02020603050405020304" pitchFamily="18" charset="0"/>
              </a:rPr>
              <a:t>        </a:t>
            </a:r>
            <a:r>
              <a:rPr lang="zh-CN" altLang="en-US" sz="2400" b="1" dirty="0">
                <a:solidFill>
                  <a:srgbClr val="00B0F0"/>
                </a:solidFill>
              </a:rPr>
              <a:t>量化</a:t>
            </a:r>
            <a:r>
              <a:rPr lang="zh-CN" altLang="en-US" sz="2400" b="1" dirty="0">
                <a:cs typeface="Times New Roman" panose="02020603050405020304" pitchFamily="18" charset="0"/>
              </a:rPr>
              <a:t>的过程是将采样后的信号按整个声波的幅度划分成有限个区段，然后把落入某个区段内的值归为一类，并赋予相同的量化值。</a:t>
            </a:r>
            <a:endParaRPr lang="zh-CN" altLang="en-US" sz="2400" b="1" dirty="0">
              <a:cs typeface="Times New Roman" panose="02020603050405020304" pitchFamily="18" charset="0"/>
            </a:endParaRPr>
          </a:p>
          <a:p>
            <a:pPr algn="l" eaLnBrk="1" hangingPunct="1">
              <a:lnSpc>
                <a:spcPct val="95000"/>
              </a:lnSpc>
              <a:spcBef>
                <a:spcPct val="5000"/>
              </a:spcBef>
            </a:pPr>
            <a:r>
              <a:rPr lang="zh-CN" altLang="en-US" sz="2400" b="1" dirty="0">
                <a:cs typeface="Times New Roman" panose="02020603050405020304" pitchFamily="18" charset="0"/>
              </a:rPr>
              <a:t>        通常，声卡可按</a:t>
            </a:r>
            <a:r>
              <a:rPr lang="en-US" altLang="zh-CN" sz="2400" b="1" dirty="0">
                <a:cs typeface="Times New Roman" panose="02020603050405020304" pitchFamily="18" charset="0"/>
              </a:rPr>
              <a:t>8</a:t>
            </a:r>
            <a:r>
              <a:rPr lang="zh-CN" altLang="en-US" sz="2400" b="1" dirty="0">
                <a:cs typeface="Times New Roman" panose="02020603050405020304" pitchFamily="18" charset="0"/>
              </a:rPr>
              <a:t>位、</a:t>
            </a:r>
            <a:r>
              <a:rPr lang="en-US" altLang="zh-CN" sz="2400" b="1" dirty="0">
                <a:cs typeface="Times New Roman" panose="02020603050405020304" pitchFamily="18" charset="0"/>
              </a:rPr>
              <a:t>16</a:t>
            </a:r>
            <a:r>
              <a:rPr lang="zh-CN" altLang="en-US" sz="2400" b="1" dirty="0">
                <a:cs typeface="Times New Roman" panose="02020603050405020304" pitchFamily="18" charset="0"/>
              </a:rPr>
              <a:t>位、</a:t>
            </a:r>
            <a:r>
              <a:rPr lang="en-US" altLang="zh-CN" sz="2400" b="1" dirty="0">
                <a:cs typeface="Times New Roman" panose="02020603050405020304" pitchFamily="18" charset="0"/>
              </a:rPr>
              <a:t>32</a:t>
            </a:r>
            <a:r>
              <a:rPr lang="zh-CN" altLang="en-US" sz="2400" b="1" dirty="0">
                <a:cs typeface="Times New Roman" panose="02020603050405020304" pitchFamily="18" charset="0"/>
              </a:rPr>
              <a:t>位、</a:t>
            </a:r>
            <a:r>
              <a:rPr lang="en-US" altLang="zh-CN" sz="2400" b="1" dirty="0">
                <a:cs typeface="Times New Roman" panose="02020603050405020304" pitchFamily="18" charset="0"/>
              </a:rPr>
              <a:t>64</a:t>
            </a:r>
            <a:r>
              <a:rPr lang="zh-CN" altLang="en-US" sz="2400" b="1" dirty="0">
                <a:cs typeface="Times New Roman" panose="02020603050405020304" pitchFamily="18" charset="0"/>
              </a:rPr>
              <a:t>位分类，这些数字指的是声卡的</a:t>
            </a:r>
            <a:r>
              <a:rPr lang="zh-CN" altLang="en-US" sz="2400" b="1" dirty="0">
                <a:solidFill>
                  <a:srgbClr val="00B0F0"/>
                </a:solidFill>
                <a:cs typeface="Times New Roman" panose="02020603050405020304" pitchFamily="18" charset="0"/>
              </a:rPr>
              <a:t>量化精度</a:t>
            </a:r>
            <a:r>
              <a:rPr lang="zh-CN" altLang="en-US" sz="2400" b="1" dirty="0">
                <a:cs typeface="Times New Roman" panose="02020603050405020304" pitchFamily="18" charset="0"/>
              </a:rPr>
              <a:t>。</a:t>
            </a:r>
            <a:r>
              <a:rPr lang="zh-CN" altLang="en-US" sz="2400" dirty="0">
                <a:cs typeface="Times New Roman" panose="02020603050405020304" pitchFamily="18" charset="0"/>
              </a:rPr>
              <a:t> </a:t>
            </a:r>
            <a:endParaRPr lang="zh-CN" altLang="en-US" sz="2400" dirty="0">
              <a:cs typeface="Times New Roman" panose="02020603050405020304" pitchFamily="18" charset="0"/>
            </a:endParaRPr>
          </a:p>
        </p:txBody>
      </p:sp>
      <p:sp>
        <p:nvSpPr>
          <p:cNvPr id="114815" name="Rectangle 127"/>
          <p:cNvSpPr>
            <a:spLocks noChangeArrowheads="1"/>
          </p:cNvSpPr>
          <p:nvPr/>
        </p:nvSpPr>
        <p:spPr bwMode="auto">
          <a:xfrm>
            <a:off x="971550" y="1052513"/>
            <a:ext cx="280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30000"/>
              </a:spcBef>
              <a:buClr>
                <a:srgbClr val="FF9900"/>
              </a:buClr>
              <a:buFont typeface="Wingdings" panose="05000000000000000000" pitchFamily="2" charset="2"/>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量化</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4825" name="Rectangle 137"/>
          <p:cNvSpPr>
            <a:spLocks noChangeArrowheads="1"/>
          </p:cNvSpPr>
          <p:nvPr/>
        </p:nvSpPr>
        <p:spPr bwMode="auto">
          <a:xfrm>
            <a:off x="1763395" y="3375025"/>
            <a:ext cx="5544185" cy="3331210"/>
          </a:xfrm>
          <a:prstGeom prst="rect">
            <a:avLst/>
          </a:prstGeom>
          <a:noFill/>
          <a:ln w="9525" algn="ctr">
            <a:solidFill>
              <a:schemeClr val="hlink"/>
            </a:solidFill>
            <a:miter lim="800000"/>
          </a:ln>
          <a:effectLst/>
          <a:scene3d>
            <a:camera prst="legacyObliqueTopRight"/>
            <a:lightRig rig="legacyFlat3" dir="b"/>
          </a:scene3d>
          <a:sp3d extrusionH="1000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pic>
        <p:nvPicPr>
          <p:cNvPr id="114828" name="Picture 14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63713" y="3431858"/>
            <a:ext cx="5329237"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4815"/>
                                        </p:tgtEl>
                                        <p:attrNameLst>
                                          <p:attrName>style.visibility</p:attrName>
                                        </p:attrNameLst>
                                      </p:cBhvr>
                                      <p:to>
                                        <p:strVal val="visible"/>
                                      </p:to>
                                    </p:set>
                                    <p:animEffect transition="in" filter="blinds(horizontal)">
                                      <p:cBhvr>
                                        <p:cTn id="7" dur="500"/>
                                        <p:tgtEl>
                                          <p:spTgt spid="11481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4797"/>
                                        </p:tgtEl>
                                        <p:attrNameLst>
                                          <p:attrName>style.visibility</p:attrName>
                                        </p:attrNameLst>
                                      </p:cBhvr>
                                      <p:to>
                                        <p:strVal val="visible"/>
                                      </p:to>
                                    </p:set>
                                    <p:animEffect transition="in" filter="blinds(horizontal)">
                                      <p:cBhvr>
                                        <p:cTn id="11" dur="500"/>
                                        <p:tgtEl>
                                          <p:spTgt spid="11479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4825"/>
                                        </p:tgtEl>
                                        <p:attrNameLst>
                                          <p:attrName>style.visibility</p:attrName>
                                        </p:attrNameLst>
                                      </p:cBhvr>
                                      <p:to>
                                        <p:strVal val="visible"/>
                                      </p:to>
                                    </p:set>
                                    <p:animEffect transition="in" filter="blinds(horizontal)">
                                      <p:cBhvr>
                                        <p:cTn id="15" dur="500"/>
                                        <p:tgtEl>
                                          <p:spTgt spid="114825"/>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14828"/>
                                        </p:tgtEl>
                                        <p:attrNameLst>
                                          <p:attrName>style.visibility</p:attrName>
                                        </p:attrNameLst>
                                      </p:cBhvr>
                                      <p:to>
                                        <p:strVal val="visible"/>
                                      </p:to>
                                    </p:set>
                                    <p:animEffect transition="in" filter="blinds(horizontal)">
                                      <p:cBhvr>
                                        <p:cTn id="19" dur="500"/>
                                        <p:tgtEl>
                                          <p:spTgt spid="11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97" grpId="0" bldLvl="0" animBg="1"/>
      <p:bldP spid="114815" grpId="0"/>
      <p:bldP spid="11482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179388" y="6705600"/>
            <a:ext cx="1935162"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678" name="Text Box 6"/>
          <p:cNvSpPr txBox="1">
            <a:spLocks noChangeArrowheads="1"/>
          </p:cNvSpPr>
          <p:nvPr/>
        </p:nvSpPr>
        <p:spPr bwMode="auto">
          <a:xfrm>
            <a:off x="395288" y="1052513"/>
            <a:ext cx="8351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
              </a:spcBef>
            </a:pPr>
            <a:r>
              <a:rPr lang="en-US" altLang="zh-CN" sz="2400" b="1" dirty="0">
                <a:cs typeface="Times New Roman" panose="02020603050405020304" pitchFamily="18" charset="0"/>
              </a:rPr>
              <a:t>        </a:t>
            </a:r>
            <a:r>
              <a:rPr lang="zh-CN" altLang="en-US" sz="2400" b="1" dirty="0">
                <a:cs typeface="Times New Roman" panose="02020603050405020304" pitchFamily="18" charset="0"/>
              </a:rPr>
              <a:t>高的采样频率、量化精度，就可以减少失真。但由此得到的数字音频信号数据量也就越大。  </a:t>
            </a:r>
            <a:endParaRPr lang="zh-CN" altLang="en-US" sz="2400" b="1" dirty="0">
              <a:cs typeface="Times New Roman" panose="02020603050405020304" pitchFamily="18" charset="0"/>
            </a:endParaRPr>
          </a:p>
        </p:txBody>
      </p:sp>
      <p:sp>
        <p:nvSpPr>
          <p:cNvPr id="540679" name="Text Box 7"/>
          <p:cNvSpPr txBox="1">
            <a:spLocks noChangeArrowheads="1"/>
          </p:cNvSpPr>
          <p:nvPr/>
        </p:nvSpPr>
        <p:spPr bwMode="auto">
          <a:xfrm>
            <a:off x="395288" y="2349500"/>
            <a:ext cx="8208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
              </a:spcBef>
            </a:pPr>
            <a:r>
              <a:rPr lang="en-US" altLang="zh-CN" sz="2400" b="1" dirty="0">
                <a:cs typeface="Times New Roman" panose="02020603050405020304" pitchFamily="18" charset="0"/>
              </a:rPr>
              <a:t>        </a:t>
            </a:r>
            <a:r>
              <a:rPr lang="zh-CN" altLang="en-US" sz="2400" b="1" dirty="0">
                <a:cs typeface="Times New Roman" panose="02020603050405020304" pitchFamily="18" charset="0"/>
              </a:rPr>
              <a:t>由于经采样和量化后的音频信号数据量很大，所以一般要先对数字化的音频信息进行编码和压缩，然后再在计算机内传输和存储。</a:t>
            </a:r>
            <a:endParaRPr lang="zh-CN" altLang="en-US" sz="2400" b="1" dirty="0">
              <a:cs typeface="Times New Roman" panose="02020603050405020304" pitchFamily="18" charset="0"/>
            </a:endParaRPr>
          </a:p>
        </p:txBody>
      </p:sp>
      <p:sp>
        <p:nvSpPr>
          <p:cNvPr id="540680" name="Rectangle 8"/>
          <p:cNvSpPr>
            <a:spLocks noChangeArrowheads="1"/>
          </p:cNvSpPr>
          <p:nvPr/>
        </p:nvSpPr>
        <p:spPr bwMode="auto">
          <a:xfrm>
            <a:off x="971550" y="1892300"/>
            <a:ext cx="1728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30000"/>
              </a:spcBef>
              <a:buClr>
                <a:srgbClr val="FF9900"/>
              </a:buClr>
              <a:buFont typeface="Wingdings" panose="05000000000000000000" pitchFamily="2" charset="2"/>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(3)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40691" name="Group 19"/>
          <p:cNvGrpSpPr/>
          <p:nvPr/>
        </p:nvGrpSpPr>
        <p:grpSpPr bwMode="auto">
          <a:xfrm>
            <a:off x="468313" y="3851276"/>
            <a:ext cx="8280400" cy="2297113"/>
            <a:chOff x="295" y="2487"/>
            <a:chExt cx="5216" cy="1447"/>
          </a:xfrm>
        </p:grpSpPr>
        <p:sp>
          <p:nvSpPr>
            <p:cNvPr id="33800" name="Rectangle 15"/>
            <p:cNvSpPr>
              <a:spLocks noChangeArrowheads="1"/>
            </p:cNvSpPr>
            <p:nvPr/>
          </p:nvSpPr>
          <p:spPr bwMode="auto">
            <a:xfrm>
              <a:off x="295" y="2495"/>
              <a:ext cx="5216" cy="1434"/>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endParaRPr lang="zh-CN" altLang="en-US"/>
            </a:p>
          </p:txBody>
        </p:sp>
        <p:sp>
          <p:nvSpPr>
            <p:cNvPr id="33801" name="Rectangle 16"/>
            <p:cNvSpPr>
              <a:spLocks noChangeArrowheads="1"/>
            </p:cNvSpPr>
            <p:nvPr/>
          </p:nvSpPr>
          <p:spPr bwMode="auto">
            <a:xfrm>
              <a:off x="295" y="2487"/>
              <a:ext cx="5215" cy="1447"/>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l">
                <a:spcBef>
                  <a:spcPct val="0"/>
                </a:spcBef>
              </a:pP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众所周知，我们今天使用的计算机属于电子数字计算机，它只能处理离散的二进制数字信息，而客观世界连续变化的量。这里“连续”与“离散”之间的“鸿沟”就给我们带来了问题：离散量的精确度是有限的，数字信号不能达到无限的精确。</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l">
                <a:spcBef>
                  <a:spcPct val="0"/>
                </a:spcBef>
              </a:pP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因此，数字世界可以近似地表示真实世界，但不能完全模拟；模</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数、数</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模转换需要耗费计算机系统大量的时间和资源，但这是必须付出的代价。现在你也许明白了，计算机采用二进制，实在是“迫不得已”！</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802" name="AutoShape 17"/>
            <p:cNvSpPr>
              <a:spLocks noChangeArrowheads="1"/>
            </p:cNvSpPr>
            <p:nvPr/>
          </p:nvSpPr>
          <p:spPr bwMode="auto">
            <a:xfrm>
              <a:off x="385" y="2523"/>
              <a:ext cx="185" cy="190"/>
            </a:xfrm>
            <a:prstGeom prst="smileyFace">
              <a:avLst>
                <a:gd name="adj" fmla="val -4653"/>
              </a:avLst>
            </a:prstGeom>
            <a:noFill/>
            <a:ln w="19050">
              <a:solidFill>
                <a:schemeClr val="hlink"/>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1"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40678"/>
                                        </p:tgtEl>
                                        <p:attrNameLst>
                                          <p:attrName>style.visibility</p:attrName>
                                        </p:attrNameLst>
                                      </p:cBhvr>
                                      <p:to>
                                        <p:strVal val="visible"/>
                                      </p:to>
                                    </p:set>
                                    <p:animEffect transition="in" filter="blinds(horizontal)">
                                      <p:cBhvr>
                                        <p:cTn id="7" dur="500"/>
                                        <p:tgtEl>
                                          <p:spTgt spid="5406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0680"/>
                                        </p:tgtEl>
                                        <p:attrNameLst>
                                          <p:attrName>style.visibility</p:attrName>
                                        </p:attrNameLst>
                                      </p:cBhvr>
                                      <p:to>
                                        <p:strVal val="visible"/>
                                      </p:to>
                                    </p:set>
                                    <p:animEffect transition="in" filter="blinds(horizontal)">
                                      <p:cBhvr>
                                        <p:cTn id="12" dur="500"/>
                                        <p:tgtEl>
                                          <p:spTgt spid="54068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0679"/>
                                        </p:tgtEl>
                                        <p:attrNameLst>
                                          <p:attrName>style.visibility</p:attrName>
                                        </p:attrNameLst>
                                      </p:cBhvr>
                                      <p:to>
                                        <p:strVal val="visible"/>
                                      </p:to>
                                    </p:set>
                                    <p:animEffect transition="in" filter="blinds(horizontal)">
                                      <p:cBhvr>
                                        <p:cTn id="15" dur="500"/>
                                        <p:tgtEl>
                                          <p:spTgt spid="540679"/>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540691"/>
                                        </p:tgtEl>
                                        <p:attrNameLst>
                                          <p:attrName>style.visibility</p:attrName>
                                        </p:attrNameLst>
                                      </p:cBhvr>
                                      <p:to>
                                        <p:strVal val="visible"/>
                                      </p:to>
                                    </p:set>
                                    <p:animEffect transition="in" filter="blinds(horizontal)">
                                      <p:cBhvr>
                                        <p:cTn id="19" dur="500"/>
                                        <p:tgtEl>
                                          <p:spTgt spid="540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8" grpId="0"/>
      <p:bldP spid="540679" grpId="0"/>
      <p:bldP spid="54068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79388" y="6705600"/>
            <a:ext cx="2595562"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03" name="Rectangle 7"/>
          <p:cNvSpPr>
            <a:spLocks noChangeArrowheads="1"/>
          </p:cNvSpPr>
          <p:nvPr/>
        </p:nvSpPr>
        <p:spPr bwMode="auto">
          <a:xfrm>
            <a:off x="395288" y="1121202"/>
            <a:ext cx="842486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未压缩的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WAV</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格式音频文件和</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音频光盘的存储容量计算如下：</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7305" name="Rectangle 9"/>
          <p:cNvSpPr>
            <a:spLocks noChangeArrowheads="1"/>
          </p:cNvSpPr>
          <p:nvPr/>
        </p:nvSpPr>
        <p:spPr bwMode="auto">
          <a:xfrm>
            <a:off x="251520" y="2073769"/>
            <a:ext cx="878497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存储量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字节</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采样频率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(Hz)×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采样量化位数（位）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声道数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时间</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(s)/8    </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7306" name="Rectangle 10"/>
          <p:cNvSpPr>
            <a:spLocks noChangeArrowheads="1"/>
          </p:cNvSpPr>
          <p:nvPr/>
        </p:nvSpPr>
        <p:spPr bwMode="auto">
          <a:xfrm>
            <a:off x="366763" y="2852936"/>
            <a:ext cx="8424862" cy="1384995"/>
          </a:xfrm>
          <a:prstGeom prst="rect">
            <a:avLst/>
          </a:prstGeom>
          <a:noFill/>
          <a:ln w="952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lgn="l"/>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采样频率为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44.1KHz</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，采样数据量化位数为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位、双声道，一张</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60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分钟的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唱片所占存储容量为：</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indent="266700" algn="l"/>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(44.1×1000×16×2×3600)/8=635040000(B) ≈606(M)</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5847" name="Group 17"/>
          <p:cNvGrpSpPr/>
          <p:nvPr/>
        </p:nvGrpSpPr>
        <p:grpSpPr bwMode="auto">
          <a:xfrm>
            <a:off x="395288" y="4570414"/>
            <a:ext cx="8424862" cy="1697038"/>
            <a:chOff x="249" y="2879"/>
            <a:chExt cx="5307" cy="1069"/>
          </a:xfrm>
        </p:grpSpPr>
        <p:sp>
          <p:nvSpPr>
            <p:cNvPr id="35848" name="Rectangle 13"/>
            <p:cNvSpPr>
              <a:spLocks noChangeArrowheads="1"/>
            </p:cNvSpPr>
            <p:nvPr/>
          </p:nvSpPr>
          <p:spPr bwMode="auto">
            <a:xfrm>
              <a:off x="249" y="2886"/>
              <a:ext cx="5307" cy="1062"/>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endParaRPr lang="zh-CN" altLang="en-US"/>
            </a:p>
          </p:txBody>
        </p:sp>
        <p:sp>
          <p:nvSpPr>
            <p:cNvPr id="35849" name="Rectangle 14"/>
            <p:cNvSpPr>
              <a:spLocks noChangeArrowheads="1"/>
            </p:cNvSpPr>
            <p:nvPr/>
          </p:nvSpPr>
          <p:spPr bwMode="auto">
            <a:xfrm>
              <a:off x="249" y="2879"/>
              <a:ext cx="5307" cy="1061"/>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spcBef>
                  <a:spcPct val="0"/>
                </a:spcBef>
              </a:pP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声道数：记录声音时，如果每次生成一个声波数据，称为单声道。每次生成</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个声波数据，则称立体声双声道（声音在录制过程中被分配到两个独立的声道，增加了声音的方位感和现场感觉）。随着三维音效技术的发展，目前环绕立体声已从</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5.1</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声道发展到</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7.1</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声道</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增加了中左和中右两个发音点</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，声音效果更加完美的。</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50" name="AutoShape 15"/>
            <p:cNvSpPr>
              <a:spLocks noChangeArrowheads="1"/>
            </p:cNvSpPr>
            <p:nvPr/>
          </p:nvSpPr>
          <p:spPr bwMode="auto">
            <a:xfrm>
              <a:off x="340" y="2950"/>
              <a:ext cx="185" cy="163"/>
            </a:xfrm>
            <a:prstGeom prst="smileyFace">
              <a:avLst>
                <a:gd name="adj" fmla="val -4653"/>
              </a:avLst>
            </a:prstGeom>
            <a:noFill/>
            <a:ln w="19050">
              <a:solidFill>
                <a:schemeClr val="hlink"/>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1"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7303"/>
                                        </p:tgtEl>
                                        <p:attrNameLst>
                                          <p:attrName>style.visibility</p:attrName>
                                        </p:attrNameLst>
                                      </p:cBhvr>
                                      <p:to>
                                        <p:strVal val="visible"/>
                                      </p:to>
                                    </p:set>
                                    <p:animEffect transition="in" filter="blinds(horizontal)">
                                      <p:cBhvr>
                                        <p:cTn id="7" dur="500"/>
                                        <p:tgtEl>
                                          <p:spTgt spid="5673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7305"/>
                                        </p:tgtEl>
                                        <p:attrNameLst>
                                          <p:attrName>style.visibility</p:attrName>
                                        </p:attrNameLst>
                                      </p:cBhvr>
                                      <p:to>
                                        <p:strVal val="visible"/>
                                      </p:to>
                                    </p:set>
                                    <p:animEffect transition="in" filter="blinds(horizontal)">
                                      <p:cBhvr>
                                        <p:cTn id="10" dur="500"/>
                                        <p:tgtEl>
                                          <p:spTgt spid="56730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7306"/>
                                        </p:tgtEl>
                                        <p:attrNameLst>
                                          <p:attrName>style.visibility</p:attrName>
                                        </p:attrNameLst>
                                      </p:cBhvr>
                                      <p:to>
                                        <p:strVal val="visible"/>
                                      </p:to>
                                    </p:set>
                                    <p:animEffect transition="in" filter="blinds(horizontal)">
                                      <p:cBhvr>
                                        <p:cTn id="15" dur="500"/>
                                        <p:tgtEl>
                                          <p:spTgt spid="567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3" grpId="0"/>
      <p:bldP spid="567305" grpId="0"/>
      <p:bldP spid="56730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79388" y="6705600"/>
            <a:ext cx="3267075" cy="92075"/>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9349" name="Rectangle 5"/>
          <p:cNvSpPr>
            <a:spLocks noChangeArrowheads="1"/>
          </p:cNvSpPr>
          <p:nvPr/>
        </p:nvSpPr>
        <p:spPr bwMode="auto">
          <a:xfrm>
            <a:off x="323850" y="1003935"/>
            <a:ext cx="8351838" cy="2306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B0F0"/>
                </a:solidFill>
                <a:latin typeface="Times New Roman" panose="02020603050405020304" pitchFamily="18" charset="0"/>
                <a:ea typeface="黑体" panose="02010609060101010101" pitchFamily="49" charset="-122"/>
              </a:rPr>
              <a:t>比特率</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是指经过编码（压缩）后的音频数据每秒钟需要用多少个比特来表示。比特率越高音频的质量就越好，但编码后的文件就越大。</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经压缩的音频文件的比特率计算方法如下：</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比特率</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未压缩的音频文件比特率</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压缩比</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9351" name="Rectangle 7"/>
          <p:cNvSpPr>
            <a:spLocks noChangeArrowheads="1"/>
          </p:cNvSpPr>
          <p:nvPr/>
        </p:nvSpPr>
        <p:spPr bwMode="auto">
          <a:xfrm>
            <a:off x="323850" y="3512831"/>
            <a:ext cx="8280400" cy="2492990"/>
          </a:xfrm>
          <a:prstGeom prst="rect">
            <a:avLst/>
          </a:prstGeom>
          <a:noFill/>
          <a:ln w="952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266700" algn="l"/>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一个未压缩的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WAV</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波形音频文件，其采样频率为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44.1KHz</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、数据量化位数为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位、立体声双声道，该文件的比特率为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44100×2×16=1411200 (bps)≈1378 (kbps)</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。如果把它压缩成比特率为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128kbps</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mp3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格式的音频文件，则该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mp3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格式的音频文件：</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indent="266700" algn="l"/>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压缩比</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1378 /128 =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10.766</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9349"/>
                                        </p:tgtEl>
                                        <p:attrNameLst>
                                          <p:attrName>style.visibility</p:attrName>
                                        </p:attrNameLst>
                                      </p:cBhvr>
                                      <p:to>
                                        <p:strVal val="visible"/>
                                      </p:to>
                                    </p:set>
                                    <p:animEffect transition="in" filter="blinds(horizontal)">
                                      <p:cBhvr>
                                        <p:cTn id="7" dur="500"/>
                                        <p:tgtEl>
                                          <p:spTgt spid="5693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9351"/>
                                        </p:tgtEl>
                                        <p:attrNameLst>
                                          <p:attrName>style.visibility</p:attrName>
                                        </p:attrNameLst>
                                      </p:cBhvr>
                                      <p:to>
                                        <p:strVal val="visible"/>
                                      </p:to>
                                    </p:set>
                                    <p:animEffect transition="in" filter="blinds(horizontal)">
                                      <p:cBhvr>
                                        <p:cTn id="12" dur="500"/>
                                        <p:tgtEl>
                                          <p:spTgt spid="569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9" grpId="0" bldLvl="0" animBg="1"/>
      <p:bldP spid="56935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10"/>
          <p:cNvSpPr>
            <a:spLocks noChangeArrowheads="1"/>
          </p:cNvSpPr>
          <p:nvPr/>
        </p:nvSpPr>
        <p:spPr bwMode="auto">
          <a:xfrm>
            <a:off x="179388" y="6705600"/>
            <a:ext cx="3598862"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2" name="Rectangle 254"/>
          <p:cNvSpPr>
            <a:spLocks noChangeArrowheads="1"/>
          </p:cNvSpPr>
          <p:nvPr/>
        </p:nvSpPr>
        <p:spPr bwMode="auto">
          <a:xfrm>
            <a:off x="468312" y="1536978"/>
            <a:ext cx="8568183" cy="2391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spcBef>
                <a:spcPct val="10000"/>
              </a:spcBef>
            </a:pPr>
            <a:r>
              <a:rPr lang="zh-CN" altLang="zh-CN" sz="2200" b="1" dirty="0">
                <a:latin typeface="Times New Roman" panose="02020603050405020304" pitchFamily="18" charset="0"/>
                <a:ea typeface="黑体" panose="02010609060101010101" pitchFamily="49" charset="-122"/>
                <a:cs typeface="Times New Roman" panose="02020603050405020304" pitchFamily="18" charset="0"/>
              </a:rPr>
              <a:t>图像</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sym typeface="+mn-ea"/>
              </a:rPr>
              <a:t>在</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计算机屏幕上的显示如图</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7.16</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0000"/>
              </a:spcBef>
            </a:pPr>
            <a:endParaRPr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0000"/>
              </a:spcBef>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图片其实是由一大堆小方块拼成的，它们被称为</a:t>
            </a:r>
            <a:r>
              <a:rPr lang="zh-CN" altLang="en-US" sz="2400" b="1" dirty="0">
                <a:solidFill>
                  <a:srgbClr val="00B0F0"/>
                </a:solidFill>
                <a:latin typeface="Times New Roman" panose="02020603050405020304" pitchFamily="18" charset="0"/>
                <a:ea typeface="黑体" panose="02010609060101010101" pitchFamily="49" charset="-122"/>
              </a:rPr>
              <a:t>像素</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0000"/>
              </a:spcBef>
            </a:pPr>
            <a:endParaRPr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0000"/>
              </a:spcBef>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在计算机显示器和打印机中，人的肉眼并不能看见如此微小的像素。</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0000"/>
              </a:spcBef>
            </a:pPr>
            <a:endParaRPr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0000"/>
              </a:spcBef>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一张图片往往需要数以百万、千万计的像素构成。</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7893" name="Picture 2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1560" y="4008710"/>
            <a:ext cx="7667625"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7" name="Rectangle 4"/>
          <p:cNvSpPr txBox="1">
            <a:spLocks noChangeArrowheads="1"/>
          </p:cNvSpPr>
          <p:nvPr/>
        </p:nvSpPr>
        <p:spPr bwMode="auto">
          <a:xfrm>
            <a:off x="395288" y="1052513"/>
            <a:ext cx="38166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spcBef>
                <a:spcPct val="50000"/>
              </a:spcBef>
              <a:defRPr/>
            </a:pPr>
            <a:r>
              <a:rPr lang="en-US" altLang="zh-CN" sz="2800" dirty="0" smtClean="0">
                <a:solidFill>
                  <a:schemeClr val="tx1"/>
                </a:solidFill>
                <a:ea typeface="黑体" panose="02010609060101010101" pitchFamily="49" charset="-122"/>
              </a:rPr>
              <a:t>1.4.6 </a:t>
            </a:r>
            <a:r>
              <a:rPr lang="zh-CN" altLang="en-US" sz="2800" dirty="0">
                <a:solidFill>
                  <a:schemeClr val="tx1"/>
                </a:solidFill>
                <a:ea typeface="黑体" panose="02010609060101010101" pitchFamily="49" charset="-122"/>
              </a:rPr>
              <a:t>图像</a:t>
            </a:r>
            <a:r>
              <a:rPr lang="zh-CN" altLang="en-US" sz="2800" dirty="0" smtClean="0">
                <a:solidFill>
                  <a:schemeClr val="tx1"/>
                </a:solidFill>
                <a:ea typeface="黑体" panose="02010609060101010101" pitchFamily="49" charset="-122"/>
              </a:rPr>
              <a:t>编码</a:t>
            </a:r>
            <a:endParaRPr lang="zh-CN" altLang="en-US" sz="2800" dirty="0" smtClean="0">
              <a:solidFill>
                <a:schemeClr val="tx1"/>
              </a:solidFill>
              <a:effectLst/>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p:cNvSpPr>
            <a:spLocks noChangeArrowheads="1"/>
          </p:cNvSpPr>
          <p:nvPr/>
        </p:nvSpPr>
        <p:spPr bwMode="auto">
          <a:xfrm>
            <a:off x="179388" y="6705600"/>
            <a:ext cx="4138612"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4" name="Text Box 5"/>
          <p:cNvSpPr txBox="1">
            <a:spLocks noChangeArrowheads="1"/>
          </p:cNvSpPr>
          <p:nvPr/>
        </p:nvSpPr>
        <p:spPr bwMode="auto">
          <a:xfrm>
            <a:off x="468313" y="2060575"/>
            <a:ext cx="8207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pPr>
            <a:r>
              <a:rPr lang="en-US" altLang="zh-CN" b="1"/>
              <a:t>       </a:t>
            </a:r>
            <a:endParaRPr lang="en-US" altLang="zh-CN" b="1"/>
          </a:p>
        </p:txBody>
      </p:sp>
      <p:sp>
        <p:nvSpPr>
          <p:cNvPr id="579590" name="Rectangle 6"/>
          <p:cNvSpPr>
            <a:spLocks noChangeArrowheads="1"/>
          </p:cNvSpPr>
          <p:nvPr/>
        </p:nvSpPr>
        <p:spPr bwMode="auto">
          <a:xfrm>
            <a:off x="395288" y="66135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30000"/>
              </a:spcBef>
              <a:defRPr/>
            </a:pPr>
            <a:r>
              <a:rPr lang="zh-CN" altLang="zh-CN" sz="1600" b="1" noProof="1">
                <a:solidFill>
                  <a:srgbClr val="000000"/>
                </a:solidFill>
                <a:ea typeface="宋体" panose="02010600030101010101" pitchFamily="2" charset="-122"/>
              </a:rPr>
              <a:t> </a:t>
            </a:r>
            <a:endParaRPr lang="zh-CN" altLang="zh-CN" sz="1800" b="1" noProof="1">
              <a:solidFill>
                <a:srgbClr val="00FFCC"/>
              </a:solidFill>
              <a:effectLst>
                <a:outerShdw blurRad="38100" dist="38100" dir="2700000" algn="tl">
                  <a:srgbClr val="C0C0C0"/>
                </a:outerShdw>
              </a:effectLst>
              <a:ea typeface="宋体" panose="02010600030101010101" pitchFamily="2" charset="-122"/>
            </a:endParaRPr>
          </a:p>
        </p:txBody>
      </p:sp>
      <p:sp>
        <p:nvSpPr>
          <p:cNvPr id="579591" name="Rectangle 7"/>
          <p:cNvSpPr>
            <a:spLocks noChangeArrowheads="1"/>
          </p:cNvSpPr>
          <p:nvPr/>
        </p:nvSpPr>
        <p:spPr bwMode="auto">
          <a:xfrm>
            <a:off x="4975225" y="5319713"/>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30000"/>
              </a:spcBef>
              <a:defRPr/>
            </a:pPr>
            <a:r>
              <a:rPr lang="zh-CN" altLang="zh-CN" sz="1400" b="1" noProof="1">
                <a:solidFill>
                  <a:srgbClr val="000000"/>
                </a:solidFill>
                <a:ea typeface="宋体" panose="02010600030101010101" pitchFamily="2" charset="-122"/>
              </a:rPr>
              <a:t> </a:t>
            </a:r>
            <a:endParaRPr lang="zh-CN" altLang="zh-CN" sz="1800" b="1" noProof="1">
              <a:solidFill>
                <a:srgbClr val="00FFCC"/>
              </a:solidFill>
              <a:effectLst>
                <a:outerShdw blurRad="38100" dist="38100" dir="2700000" algn="tl">
                  <a:srgbClr val="C0C0C0"/>
                </a:outerShdw>
              </a:effectLst>
              <a:ea typeface="宋体" panose="02010600030101010101" pitchFamily="2" charset="-122"/>
            </a:endParaRPr>
          </a:p>
        </p:txBody>
      </p:sp>
      <p:sp>
        <p:nvSpPr>
          <p:cNvPr id="579592" name="Rectangle 8"/>
          <p:cNvSpPr>
            <a:spLocks noChangeArrowheads="1"/>
          </p:cNvSpPr>
          <p:nvPr/>
        </p:nvSpPr>
        <p:spPr bwMode="auto">
          <a:xfrm>
            <a:off x="8123238" y="478155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30000"/>
              </a:spcBef>
              <a:defRPr/>
            </a:pPr>
            <a:r>
              <a:rPr lang="zh-CN" altLang="zh-CN" sz="1600" b="1" noProof="1">
                <a:solidFill>
                  <a:srgbClr val="000000"/>
                </a:solidFill>
                <a:ea typeface="宋体" panose="02010600030101010101" pitchFamily="2" charset="-122"/>
              </a:rPr>
              <a:t> </a:t>
            </a:r>
            <a:endParaRPr lang="zh-CN" altLang="zh-CN" sz="1800" b="1" noProof="1">
              <a:solidFill>
                <a:srgbClr val="00FFCC"/>
              </a:solidFill>
              <a:effectLst>
                <a:outerShdw blurRad="38100" dist="38100" dir="2700000" algn="tl">
                  <a:srgbClr val="C0C0C0"/>
                </a:outerShdw>
              </a:effectLst>
              <a:ea typeface="宋体" panose="02010600030101010101" pitchFamily="2" charset="-122"/>
            </a:endParaRPr>
          </a:p>
        </p:txBody>
      </p:sp>
      <p:pic>
        <p:nvPicPr>
          <p:cNvPr id="579593" name="Picture 9"/>
          <p:cNvPicPr>
            <a:picLocks noChangeAspect="1" noChangeArrowheads="1"/>
          </p:cNvPicPr>
          <p:nvPr/>
        </p:nvPicPr>
        <p:blipFill>
          <a:blip r:embed="rId1">
            <a:lum contrast="24000"/>
            <a:extLst>
              <a:ext uri="{28A0092B-C50C-407E-A947-70E740481C1C}">
                <a14:useLocalDpi xmlns:a14="http://schemas.microsoft.com/office/drawing/2010/main" val="0"/>
              </a:ext>
            </a:extLst>
          </a:blip>
          <a:srcRect/>
          <a:stretch>
            <a:fillRect/>
          </a:stretch>
        </p:blipFill>
        <p:spPr bwMode="auto">
          <a:xfrm>
            <a:off x="1187450" y="4684713"/>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9594" name="Object 10"/>
          <p:cNvGraphicFramePr>
            <a:graphicFrameLocks noChangeAspect="1"/>
          </p:cNvGraphicFramePr>
          <p:nvPr/>
        </p:nvGraphicFramePr>
        <p:xfrm>
          <a:off x="3492500" y="4664075"/>
          <a:ext cx="1592263" cy="1604963"/>
        </p:xfrm>
        <a:graphic>
          <a:graphicData uri="http://schemas.openxmlformats.org/presentationml/2006/ole">
            <mc:AlternateContent xmlns:mc="http://schemas.openxmlformats.org/markup-compatibility/2006">
              <mc:Choice xmlns:v="urn:schemas-microsoft-com:vml" Requires="v">
                <p:oleObj spid="_x0000_s24717" name="" r:id="rId2" imgW="2524125" imgH="2543175" progId="Paint.Picture">
                  <p:embed/>
                </p:oleObj>
              </mc:Choice>
              <mc:Fallback>
                <p:oleObj name="" r:id="rId2" imgW="2524125" imgH="2543175" progId="Paint.Picture">
                  <p:embed/>
                  <p:pic>
                    <p:nvPicPr>
                      <p:cNvPr id="0" name="图片 24716"/>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3492500" y="4664075"/>
                        <a:ext cx="1592263"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9606" name="Group 22"/>
          <p:cNvGrpSpPr/>
          <p:nvPr/>
        </p:nvGrpSpPr>
        <p:grpSpPr bwMode="auto">
          <a:xfrm>
            <a:off x="5724525" y="4651375"/>
            <a:ext cx="1800225" cy="1617663"/>
            <a:chOff x="3470" y="3022"/>
            <a:chExt cx="1134" cy="1019"/>
          </a:xfrm>
        </p:grpSpPr>
        <p:pic>
          <p:nvPicPr>
            <p:cNvPr id="4609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0" y="3022"/>
              <a:ext cx="48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4" name="Picture 13"/>
            <p:cNvPicPr>
              <a:picLocks noChangeAspect="1" noChangeArrowheads="1"/>
            </p:cNvPicPr>
            <p:nvPr/>
          </p:nvPicPr>
          <p:blipFill>
            <a:blip r:embed="rId5" cstate="print">
              <a:lum contrast="18000"/>
              <a:extLst>
                <a:ext uri="{28A0092B-C50C-407E-A947-70E740481C1C}">
                  <a14:useLocalDpi xmlns:a14="http://schemas.microsoft.com/office/drawing/2010/main" val="0"/>
                </a:ext>
              </a:extLst>
            </a:blip>
            <a:srcRect/>
            <a:stretch>
              <a:fillRect/>
            </a:stretch>
          </p:blipFill>
          <p:spPr bwMode="auto">
            <a:xfrm>
              <a:off x="4024" y="3022"/>
              <a:ext cx="48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5" name="Rectangle 14"/>
            <p:cNvSpPr>
              <a:spLocks noChangeArrowheads="1"/>
            </p:cNvSpPr>
            <p:nvPr/>
          </p:nvSpPr>
          <p:spPr bwMode="auto">
            <a:xfrm>
              <a:off x="3470" y="3442"/>
              <a:ext cx="522"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p>
              <a:pPr algn="l">
                <a:spcBef>
                  <a:spcPct val="0"/>
                </a:spcBef>
              </a:pPr>
              <a:r>
                <a:rPr kumimoji="0" lang="en-US" altLang="zh-CN" sz="1000" b="1">
                  <a:ea typeface="宋体" panose="02010600030101010101" pitchFamily="2" charset="-122"/>
                </a:rPr>
                <a:t>     8</a:t>
              </a:r>
              <a:r>
                <a:rPr kumimoji="0" lang="en-US" altLang="zh-CN" sz="1000" b="1">
                  <a:latin typeface="宋体" panose="02010600030101010101" pitchFamily="2" charset="-122"/>
                  <a:ea typeface="宋体" panose="02010600030101010101" pitchFamily="2" charset="-122"/>
                </a:rPr>
                <a:t>×</a:t>
              </a:r>
              <a:r>
                <a:rPr kumimoji="0" lang="en-US" altLang="zh-CN" sz="1000" b="1">
                  <a:ea typeface="宋体" panose="02010600030101010101" pitchFamily="2" charset="-122"/>
                </a:rPr>
                <a:t>8 </a:t>
              </a:r>
              <a:r>
                <a:rPr kumimoji="0" lang="zh-CN" altLang="en-US" sz="1000" b="1">
                  <a:latin typeface="宋体" panose="02010600030101010101" pitchFamily="2" charset="-122"/>
                  <a:ea typeface="宋体" panose="02010600030101010101" pitchFamily="2" charset="-122"/>
                </a:rPr>
                <a:t>像素</a:t>
              </a:r>
              <a:endParaRPr kumimoji="0" lang="zh-CN" altLang="en-US" sz="1000" b="1">
                <a:ea typeface="宋体" panose="02010600030101010101" pitchFamily="2" charset="-122"/>
              </a:endParaRPr>
            </a:p>
          </p:txBody>
        </p:sp>
        <p:sp>
          <p:nvSpPr>
            <p:cNvPr id="46096" name="Rectangle 15"/>
            <p:cNvSpPr>
              <a:spLocks noChangeArrowheads="1"/>
            </p:cNvSpPr>
            <p:nvPr/>
          </p:nvSpPr>
          <p:spPr bwMode="auto">
            <a:xfrm>
              <a:off x="4042" y="3442"/>
              <a:ext cx="562"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p>
              <a:pPr algn="l">
                <a:spcBef>
                  <a:spcPct val="0"/>
                </a:spcBef>
              </a:pPr>
              <a:r>
                <a:rPr kumimoji="0" lang="en-US" altLang="zh-CN" sz="1000" b="1">
                  <a:ea typeface="宋体" panose="02010600030101010101" pitchFamily="2" charset="-122"/>
                </a:rPr>
                <a:t> 16</a:t>
              </a:r>
              <a:r>
                <a:rPr kumimoji="0" lang="en-US" altLang="zh-CN" sz="1000" b="1">
                  <a:latin typeface="宋体" panose="02010600030101010101" pitchFamily="2" charset="-122"/>
                  <a:ea typeface="宋体" panose="02010600030101010101" pitchFamily="2" charset="-122"/>
                </a:rPr>
                <a:t>×</a:t>
              </a:r>
              <a:r>
                <a:rPr kumimoji="0" lang="en-US" altLang="zh-CN" sz="1000" b="1">
                  <a:ea typeface="宋体" panose="02010600030101010101" pitchFamily="2" charset="-122"/>
                </a:rPr>
                <a:t>16</a:t>
              </a:r>
              <a:r>
                <a:rPr kumimoji="0" lang="zh-CN" altLang="en-US" sz="1000" b="1">
                  <a:latin typeface="宋体" panose="02010600030101010101" pitchFamily="2" charset="-122"/>
                  <a:ea typeface="宋体" panose="02010600030101010101" pitchFamily="2" charset="-122"/>
                </a:rPr>
                <a:t>像素</a:t>
              </a:r>
              <a:endParaRPr kumimoji="0" lang="zh-CN" altLang="en-US" sz="1000" b="1">
                <a:ea typeface="宋体" panose="02010600030101010101" pitchFamily="2" charset="-122"/>
              </a:endParaRPr>
            </a:p>
          </p:txBody>
        </p:sp>
        <p:pic>
          <p:nvPicPr>
            <p:cNvPr id="46097" name="Picture 16"/>
            <p:cNvPicPr>
              <a:picLocks noChangeAspect="1" noChangeArrowheads="1"/>
            </p:cNvPicPr>
            <p:nvPr/>
          </p:nvPicPr>
          <p:blipFill>
            <a:blip r:embed="rId6" cstate="print">
              <a:lum contrast="18000"/>
              <a:extLst>
                <a:ext uri="{28A0092B-C50C-407E-A947-70E740481C1C}">
                  <a14:useLocalDpi xmlns:a14="http://schemas.microsoft.com/office/drawing/2010/main" val="0"/>
                </a:ext>
              </a:extLst>
            </a:blip>
            <a:srcRect/>
            <a:stretch>
              <a:fillRect/>
            </a:stretch>
          </p:blipFill>
          <p:spPr bwMode="auto">
            <a:xfrm>
              <a:off x="3470" y="3525"/>
              <a:ext cx="48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8" name="Picture 17"/>
            <p:cNvPicPr>
              <a:picLocks noChangeAspect="1" noChangeArrowheads="1"/>
            </p:cNvPicPr>
            <p:nvPr/>
          </p:nvPicPr>
          <p:blipFill>
            <a:blip r:embed="rId7" cstate="print">
              <a:lum contrast="18000"/>
              <a:extLst>
                <a:ext uri="{28A0092B-C50C-407E-A947-70E740481C1C}">
                  <a14:useLocalDpi xmlns:a14="http://schemas.microsoft.com/office/drawing/2010/main" val="0"/>
                </a:ext>
              </a:extLst>
            </a:blip>
            <a:srcRect/>
            <a:stretch>
              <a:fillRect/>
            </a:stretch>
          </p:blipFill>
          <p:spPr bwMode="auto">
            <a:xfrm>
              <a:off x="4041" y="3525"/>
              <a:ext cx="48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9" name="Rectangle 18"/>
            <p:cNvSpPr>
              <a:spLocks noChangeArrowheads="1"/>
            </p:cNvSpPr>
            <p:nvPr/>
          </p:nvSpPr>
          <p:spPr bwMode="auto">
            <a:xfrm>
              <a:off x="3470" y="3931"/>
              <a:ext cx="541"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p>
              <a:pPr algn="l">
                <a:spcBef>
                  <a:spcPct val="0"/>
                </a:spcBef>
              </a:pPr>
              <a:r>
                <a:rPr kumimoji="0" lang="en-US" altLang="zh-CN" sz="1000" b="1"/>
                <a:t>   32×32</a:t>
              </a:r>
              <a:r>
                <a:rPr kumimoji="0" lang="zh-CN" altLang="en-US" sz="1000" b="1"/>
                <a:t>像素</a:t>
              </a:r>
              <a:endParaRPr kumimoji="0" lang="zh-CN" altLang="en-US" sz="1000" b="1">
                <a:ea typeface="宋体" panose="02010600030101010101" pitchFamily="2" charset="-122"/>
              </a:endParaRPr>
            </a:p>
          </p:txBody>
        </p:sp>
        <p:sp>
          <p:nvSpPr>
            <p:cNvPr id="46100" name="Rectangle 19"/>
            <p:cNvSpPr>
              <a:spLocks noChangeArrowheads="1"/>
            </p:cNvSpPr>
            <p:nvPr/>
          </p:nvSpPr>
          <p:spPr bwMode="auto">
            <a:xfrm>
              <a:off x="4053" y="3917"/>
              <a:ext cx="551"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p>
              <a:pPr algn="l">
                <a:spcBef>
                  <a:spcPct val="0"/>
                </a:spcBef>
              </a:pPr>
              <a:r>
                <a:rPr kumimoji="0" lang="en-US" altLang="zh-CN" sz="1000" b="1"/>
                <a:t>  64×64</a:t>
              </a:r>
              <a:r>
                <a:rPr kumimoji="0" lang="zh-CN" altLang="en-US" sz="1000" b="1"/>
                <a:t>像素</a:t>
              </a:r>
              <a:r>
                <a:rPr kumimoji="0" lang="zh-CN" altLang="en-US" sz="1000" b="1">
                  <a:ea typeface="宋体" panose="02010600030101010101" pitchFamily="2" charset="-122"/>
                </a:rPr>
                <a:t> </a:t>
              </a:r>
              <a:endParaRPr kumimoji="0" lang="zh-CN" altLang="en-US" sz="1000" b="1">
                <a:ea typeface="宋体" panose="02010600030101010101" pitchFamily="2" charset="-122"/>
              </a:endParaRPr>
            </a:p>
          </p:txBody>
        </p:sp>
      </p:grpSp>
      <p:sp>
        <p:nvSpPr>
          <p:cNvPr id="579604" name="Rectangle 20"/>
          <p:cNvSpPr>
            <a:spLocks noChangeArrowheads="1"/>
          </p:cNvSpPr>
          <p:nvPr/>
        </p:nvSpPr>
        <p:spPr bwMode="auto">
          <a:xfrm>
            <a:off x="468313" y="3500438"/>
            <a:ext cx="8135937" cy="1198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10000"/>
              </a:spcBef>
              <a:buClr>
                <a:srgbClr val="FF9900"/>
              </a:buClr>
              <a:buFont typeface="Wingdings" panose="05000000000000000000" pitchFamily="2" charset="2"/>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(1) </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采样</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：图像采样就是对图像在水平方向和垂直方向上等间隔地分割成矩形网状结构，每个矩形网格称为像素点。像素总数就是图像的分辨率。</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9605" name="Rectangle 21"/>
          <p:cNvSpPr>
            <a:spLocks noChangeArrowheads="1"/>
          </p:cNvSpPr>
          <p:nvPr/>
        </p:nvSpPr>
        <p:spPr bwMode="auto">
          <a:xfrm>
            <a:off x="395288" y="1076325"/>
            <a:ext cx="8353425" cy="23437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10000"/>
              </a:spcBef>
              <a:buClr>
                <a:srgbClr val="FF9900"/>
              </a:buClr>
              <a:buFont typeface="Wingdings" panose="05000000000000000000" pitchFamily="2" charset="2"/>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自然景物或胶片成像，其位置连续变化，颜色有无穷多个值。这种在二维空间中位置和颜色都是连续变化的图像叫做连续图像或</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模拟图像</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，一幅模拟图像在用计算机进行处理前必须先转化为数字形式。</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0000"/>
              </a:spcBef>
              <a:buClr>
                <a:srgbClr val="FF9900"/>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和声音类似，图像数字化过程也要经过</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采样</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量化</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编码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这三个步骤。</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9605"/>
                                        </p:tgtEl>
                                        <p:attrNameLst>
                                          <p:attrName>style.visibility</p:attrName>
                                        </p:attrNameLst>
                                      </p:cBhvr>
                                      <p:to>
                                        <p:strVal val="visible"/>
                                      </p:to>
                                    </p:set>
                                    <p:anim calcmode="lin" valueType="num">
                                      <p:cBhvr additive="base">
                                        <p:cTn id="7" dur="500" fill="hold"/>
                                        <p:tgtEl>
                                          <p:spTgt spid="579605"/>
                                        </p:tgtEl>
                                        <p:attrNameLst>
                                          <p:attrName>ppt_x</p:attrName>
                                        </p:attrNameLst>
                                      </p:cBhvr>
                                      <p:tavLst>
                                        <p:tav tm="0">
                                          <p:val>
                                            <p:strVal val="#ppt_x"/>
                                          </p:val>
                                        </p:tav>
                                        <p:tav tm="100000">
                                          <p:val>
                                            <p:strVal val="#ppt_x"/>
                                          </p:val>
                                        </p:tav>
                                      </p:tavLst>
                                    </p:anim>
                                    <p:anim calcmode="lin" valueType="num">
                                      <p:cBhvr additive="base">
                                        <p:cTn id="8" dur="500" fill="hold"/>
                                        <p:tgtEl>
                                          <p:spTgt spid="5796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9604"/>
                                        </p:tgtEl>
                                        <p:attrNameLst>
                                          <p:attrName>style.visibility</p:attrName>
                                        </p:attrNameLst>
                                      </p:cBhvr>
                                      <p:to>
                                        <p:strVal val="visible"/>
                                      </p:to>
                                    </p:set>
                                    <p:anim calcmode="lin" valueType="num">
                                      <p:cBhvr additive="base">
                                        <p:cTn id="13" dur="500" fill="hold"/>
                                        <p:tgtEl>
                                          <p:spTgt spid="579604"/>
                                        </p:tgtEl>
                                        <p:attrNameLst>
                                          <p:attrName>ppt_x</p:attrName>
                                        </p:attrNameLst>
                                      </p:cBhvr>
                                      <p:tavLst>
                                        <p:tav tm="0">
                                          <p:val>
                                            <p:strVal val="#ppt_x"/>
                                          </p:val>
                                        </p:tav>
                                        <p:tav tm="100000">
                                          <p:val>
                                            <p:strVal val="#ppt_x"/>
                                          </p:val>
                                        </p:tav>
                                      </p:tavLst>
                                    </p:anim>
                                    <p:anim calcmode="lin" valueType="num">
                                      <p:cBhvr additive="base">
                                        <p:cTn id="14" dur="500" fill="hold"/>
                                        <p:tgtEl>
                                          <p:spTgt spid="57960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579593"/>
                                        </p:tgtEl>
                                        <p:attrNameLst>
                                          <p:attrName>style.visibility</p:attrName>
                                        </p:attrNameLst>
                                      </p:cBhvr>
                                      <p:to>
                                        <p:strVal val="visible"/>
                                      </p:to>
                                    </p:set>
                                    <p:animEffect transition="in" filter="blinds(horizontal)">
                                      <p:cBhvr>
                                        <p:cTn id="18" dur="500"/>
                                        <p:tgtEl>
                                          <p:spTgt spid="579593"/>
                                        </p:tgtEl>
                                      </p:cBhvr>
                                    </p:animEffect>
                                  </p:childTnLst>
                                </p:cTn>
                              </p:par>
                            </p:childTnLst>
                          </p:cTn>
                        </p:par>
                        <p:par>
                          <p:cTn id="19" fill="hold">
                            <p:stCondLst>
                              <p:cond delay="1000"/>
                            </p:stCondLst>
                            <p:childTnLst>
                              <p:par>
                                <p:cTn id="20" presetID="3" presetClass="entr" presetSubtype="10" fill="hold" nodeType="afterEffect">
                                  <p:stCondLst>
                                    <p:cond delay="0"/>
                                  </p:stCondLst>
                                  <p:childTnLst>
                                    <p:set>
                                      <p:cBhvr>
                                        <p:cTn id="21" dur="1" fill="hold">
                                          <p:stCondLst>
                                            <p:cond delay="0"/>
                                          </p:stCondLst>
                                        </p:cTn>
                                        <p:tgtEl>
                                          <p:spTgt spid="579594"/>
                                        </p:tgtEl>
                                        <p:attrNameLst>
                                          <p:attrName>style.visibility</p:attrName>
                                        </p:attrNameLst>
                                      </p:cBhvr>
                                      <p:to>
                                        <p:strVal val="visible"/>
                                      </p:to>
                                    </p:set>
                                    <p:animEffect transition="in" filter="blinds(horizontal)">
                                      <p:cBhvr>
                                        <p:cTn id="22" dur="500"/>
                                        <p:tgtEl>
                                          <p:spTgt spid="579594"/>
                                        </p:tgtEl>
                                      </p:cBhvr>
                                    </p:animEffect>
                                  </p:childTnLst>
                                </p:cTn>
                              </p:par>
                            </p:childTnLst>
                          </p:cTn>
                        </p:par>
                        <p:par>
                          <p:cTn id="23" fill="hold">
                            <p:stCondLst>
                              <p:cond delay="1500"/>
                            </p:stCondLst>
                            <p:childTnLst>
                              <p:par>
                                <p:cTn id="24" presetID="3" presetClass="entr" presetSubtype="10" fill="hold" nodeType="afterEffect">
                                  <p:stCondLst>
                                    <p:cond delay="0"/>
                                  </p:stCondLst>
                                  <p:childTnLst>
                                    <p:set>
                                      <p:cBhvr>
                                        <p:cTn id="25" dur="1" fill="hold">
                                          <p:stCondLst>
                                            <p:cond delay="0"/>
                                          </p:stCondLst>
                                        </p:cTn>
                                        <p:tgtEl>
                                          <p:spTgt spid="579606"/>
                                        </p:tgtEl>
                                        <p:attrNameLst>
                                          <p:attrName>style.visibility</p:attrName>
                                        </p:attrNameLst>
                                      </p:cBhvr>
                                      <p:to>
                                        <p:strVal val="visible"/>
                                      </p:to>
                                    </p:set>
                                    <p:animEffect transition="in" filter="blinds(horizontal)">
                                      <p:cBhvr>
                                        <p:cTn id="26" dur="500"/>
                                        <p:tgtEl>
                                          <p:spTgt spid="579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04" grpId="0" bldLvl="0" animBg="1"/>
      <p:bldP spid="57960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64"/>
          <p:cNvSpPr>
            <a:spLocks noChangeArrowheads="1"/>
          </p:cNvSpPr>
          <p:nvPr/>
        </p:nvSpPr>
        <p:spPr bwMode="auto">
          <a:xfrm>
            <a:off x="179388" y="6705600"/>
            <a:ext cx="4318000"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8" name="Text Box 168"/>
          <p:cNvSpPr txBox="1">
            <a:spLocks noChangeArrowheads="1"/>
          </p:cNvSpPr>
          <p:nvPr/>
        </p:nvSpPr>
        <p:spPr bwMode="auto">
          <a:xfrm>
            <a:off x="395288" y="1557338"/>
            <a:ext cx="82804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lnSpc>
                <a:spcPct val="95000"/>
              </a:lnSpc>
              <a:spcBef>
                <a:spcPct val="0"/>
              </a:spcBef>
            </a:pPr>
            <a:r>
              <a:rPr lang="en-US" altLang="zh-CN" sz="2400" b="1"/>
              <a:t>    </a:t>
            </a:r>
            <a:r>
              <a:rPr lang="zh-CN" altLang="en-US" sz="2400" b="1"/>
              <a:t>　</a:t>
            </a:r>
            <a:endParaRPr lang="zh-CN" altLang="en-US" b="1"/>
          </a:p>
        </p:txBody>
      </p:sp>
      <p:sp>
        <p:nvSpPr>
          <p:cNvPr id="132267" name="Rectangle 171"/>
          <p:cNvSpPr>
            <a:spLocks noChangeArrowheads="1"/>
          </p:cNvSpPr>
          <p:nvPr/>
        </p:nvSpPr>
        <p:spPr bwMode="auto">
          <a:xfrm>
            <a:off x="395288" y="1057593"/>
            <a:ext cx="8207375" cy="2491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(2) </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量化</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：是将采样值划分成各种等级，用一定位数的二进制数来表示采样的值。量化位数越大，则越能真实地反映原有图像的颜色，但得到的数字图像容量也越大。</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在量化时表示量化的色彩值</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或灰度值</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所需的二进制位数称为量化字长。一般可用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24</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位或更高的量化字长来表示图像的颜色。</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2289" name="Rectangle 193"/>
          <p:cNvSpPr>
            <a:spLocks noChangeArrowheads="1"/>
          </p:cNvSpPr>
          <p:nvPr/>
        </p:nvSpPr>
        <p:spPr bwMode="auto">
          <a:xfrm>
            <a:off x="395288" y="3575164"/>
            <a:ext cx="8135937" cy="792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lnSpc>
                <a:spcPct val="95000"/>
              </a:lnSpc>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(3) </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编码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：图像编码是按一定的规则，将量化后的数据以二进制形式存储在文件中。</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2291" name="Group 195"/>
          <p:cNvGrpSpPr/>
          <p:nvPr/>
        </p:nvGrpSpPr>
        <p:grpSpPr bwMode="auto">
          <a:xfrm>
            <a:off x="1870075" y="4365625"/>
            <a:ext cx="1868488" cy="2112963"/>
            <a:chOff x="1787" y="1596"/>
            <a:chExt cx="3512" cy="4098"/>
          </a:xfrm>
        </p:grpSpPr>
        <p:pic>
          <p:nvPicPr>
            <p:cNvPr id="47115" name="Picture 196" descr="图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87" y="1596"/>
              <a:ext cx="3512" cy="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6" name="Text Box 197"/>
            <p:cNvSpPr txBox="1">
              <a:spLocks noChangeArrowheads="1"/>
            </p:cNvSpPr>
            <p:nvPr/>
          </p:nvSpPr>
          <p:spPr bwMode="auto">
            <a:xfrm>
              <a:off x="2685" y="5340"/>
              <a:ext cx="1719" cy="3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1200" b="1"/>
                <a:t>图像的数字化</a:t>
              </a:r>
              <a:endParaRPr lang="zh-CN" altLang="en-US" sz="1200" b="1"/>
            </a:p>
          </p:txBody>
        </p:sp>
      </p:grpSp>
      <p:grpSp>
        <p:nvGrpSpPr>
          <p:cNvPr id="132294" name="Group 198"/>
          <p:cNvGrpSpPr/>
          <p:nvPr/>
        </p:nvGrpSpPr>
        <p:grpSpPr bwMode="auto">
          <a:xfrm>
            <a:off x="4727575" y="4365625"/>
            <a:ext cx="1866900" cy="2112963"/>
            <a:chOff x="6287" y="1596"/>
            <a:chExt cx="3511" cy="4097"/>
          </a:xfrm>
        </p:grpSpPr>
        <p:pic>
          <p:nvPicPr>
            <p:cNvPr id="47113" name="Picture 199" descr="图7"/>
            <p:cNvPicPr>
              <a:picLocks noChangeAspect="1" noChangeArrowheads="1"/>
            </p:cNvPicPr>
            <p:nvPr/>
          </p:nvPicPr>
          <p:blipFill>
            <a:blip r:embed="rId2">
              <a:extLst>
                <a:ext uri="{28A0092B-C50C-407E-A947-70E740481C1C}">
                  <a14:useLocalDpi xmlns:a14="http://schemas.microsoft.com/office/drawing/2010/main" val="0"/>
                </a:ext>
              </a:extLst>
            </a:blip>
            <a:srcRect r="4149" b="5609"/>
            <a:stretch>
              <a:fillRect/>
            </a:stretch>
          </p:blipFill>
          <p:spPr bwMode="auto">
            <a:xfrm>
              <a:off x="6287" y="1596"/>
              <a:ext cx="3511" cy="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4" name="Text Box 200"/>
            <p:cNvSpPr txBox="1">
              <a:spLocks noChangeArrowheads="1"/>
            </p:cNvSpPr>
            <p:nvPr/>
          </p:nvSpPr>
          <p:spPr bwMode="auto">
            <a:xfrm>
              <a:off x="7183" y="5339"/>
              <a:ext cx="1719" cy="3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1200" b="1"/>
                <a:t>数字图像表示</a:t>
              </a:r>
              <a:endParaRPr lang="zh-CN" altLang="en-US" sz="1200" b="1"/>
            </a:p>
          </p:txBody>
        </p:sp>
      </p:grpSp>
      <p:sp>
        <p:nvSpPr>
          <p:cNvPr id="1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2267"/>
                                        </p:tgtEl>
                                        <p:attrNameLst>
                                          <p:attrName>style.visibility</p:attrName>
                                        </p:attrNameLst>
                                      </p:cBhvr>
                                      <p:to>
                                        <p:strVal val="visible"/>
                                      </p:to>
                                    </p:set>
                                    <p:animEffect transition="in" filter="blinds(horizontal)">
                                      <p:cBhvr>
                                        <p:cTn id="7" dur="500"/>
                                        <p:tgtEl>
                                          <p:spTgt spid="1322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289"/>
                                        </p:tgtEl>
                                        <p:attrNameLst>
                                          <p:attrName>style.visibility</p:attrName>
                                        </p:attrNameLst>
                                      </p:cBhvr>
                                      <p:to>
                                        <p:strVal val="visible"/>
                                      </p:to>
                                    </p:set>
                                    <p:animEffect transition="in" filter="blinds(horizontal)">
                                      <p:cBhvr>
                                        <p:cTn id="12" dur="500"/>
                                        <p:tgtEl>
                                          <p:spTgt spid="132289"/>
                                        </p:tgtEl>
                                      </p:cBhvr>
                                    </p:animEffect>
                                  </p:childTnLst>
                                </p:cTn>
                              </p:par>
                              <p:par>
                                <p:cTn id="13" presetID="3" presetClass="entr" presetSubtype="10" fill="hold" nodeType="withEffect">
                                  <p:stCondLst>
                                    <p:cond delay="0"/>
                                  </p:stCondLst>
                                  <p:childTnLst>
                                    <p:set>
                                      <p:cBhvr>
                                        <p:cTn id="14" dur="1" fill="hold">
                                          <p:stCondLst>
                                            <p:cond delay="0"/>
                                          </p:stCondLst>
                                        </p:cTn>
                                        <p:tgtEl>
                                          <p:spTgt spid="132291"/>
                                        </p:tgtEl>
                                        <p:attrNameLst>
                                          <p:attrName>style.visibility</p:attrName>
                                        </p:attrNameLst>
                                      </p:cBhvr>
                                      <p:to>
                                        <p:strVal val="visible"/>
                                      </p:to>
                                    </p:set>
                                    <p:animEffect transition="in" filter="blinds(horizontal)">
                                      <p:cBhvr>
                                        <p:cTn id="15" dur="500"/>
                                        <p:tgtEl>
                                          <p:spTgt spid="132291"/>
                                        </p:tgtEl>
                                      </p:cBhvr>
                                    </p:animEffect>
                                  </p:childTnLst>
                                </p:cTn>
                              </p:par>
                              <p:par>
                                <p:cTn id="16" presetID="3" presetClass="entr" presetSubtype="10" fill="hold" nodeType="withEffect">
                                  <p:stCondLst>
                                    <p:cond delay="0"/>
                                  </p:stCondLst>
                                  <p:childTnLst>
                                    <p:set>
                                      <p:cBhvr>
                                        <p:cTn id="17" dur="1" fill="hold">
                                          <p:stCondLst>
                                            <p:cond delay="0"/>
                                          </p:stCondLst>
                                        </p:cTn>
                                        <p:tgtEl>
                                          <p:spTgt spid="132294"/>
                                        </p:tgtEl>
                                        <p:attrNameLst>
                                          <p:attrName>style.visibility</p:attrName>
                                        </p:attrNameLst>
                                      </p:cBhvr>
                                      <p:to>
                                        <p:strVal val="visible"/>
                                      </p:to>
                                    </p:set>
                                    <p:animEffect transition="in" filter="blinds(horizontal)">
                                      <p:cBhvr>
                                        <p:cTn id="18" dur="500"/>
                                        <p:tgtEl>
                                          <p:spTgt spid="13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267" grpId="0" bldLvl="0" animBg="1"/>
      <p:bldP spid="13228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179388" y="6705600"/>
            <a:ext cx="4318000"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6" name="Text Box 4"/>
          <p:cNvSpPr txBox="1">
            <a:spLocks noChangeArrowheads="1"/>
          </p:cNvSpPr>
          <p:nvPr/>
        </p:nvSpPr>
        <p:spPr bwMode="auto">
          <a:xfrm>
            <a:off x="395288" y="1557338"/>
            <a:ext cx="82804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lnSpc>
                <a:spcPct val="95000"/>
              </a:lnSpc>
              <a:spcBef>
                <a:spcPct val="0"/>
              </a:spcBef>
            </a:pPr>
            <a:r>
              <a:rPr lang="en-US" altLang="zh-CN" sz="2400" b="1"/>
              <a:t>    </a:t>
            </a:r>
            <a:r>
              <a:rPr lang="zh-CN" altLang="en-US" sz="2400" b="1"/>
              <a:t>　</a:t>
            </a:r>
            <a:endParaRPr lang="zh-CN" altLang="en-US" b="1"/>
          </a:p>
        </p:txBody>
      </p:sp>
      <p:sp>
        <p:nvSpPr>
          <p:cNvPr id="581642" name="Text Box 10"/>
          <p:cNvSpPr txBox="1">
            <a:spLocks noChangeArrowheads="1"/>
          </p:cNvSpPr>
          <p:nvPr/>
        </p:nvSpPr>
        <p:spPr bwMode="auto">
          <a:xfrm>
            <a:off x="465138" y="1196752"/>
            <a:ext cx="8064500" cy="1494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just" eaLnBrk="1" hangingPunct="1">
              <a:lnSpc>
                <a:spcPct val="95000"/>
              </a:lnSpc>
              <a:spcBef>
                <a:spcPct val="5000"/>
              </a:spcBef>
            </a:pPr>
            <a:r>
              <a:rPr lang="zh-CN" altLang="en-US" sz="2400" b="1" dirty="0" smtClean="0"/>
              <a:t>        与</a:t>
            </a:r>
            <a:r>
              <a:rPr lang="zh-CN" altLang="en-US" sz="2400" b="1" dirty="0"/>
              <a:t>自然界中的影像不同，数字化图像的颜色数量是有限的，这是因为表示图像的二进制数的位数是有限的。根据量化的颜色深度的不同，图像可分为</a:t>
            </a:r>
            <a:r>
              <a:rPr lang="zh-CN" altLang="en-US" sz="2400" b="1" dirty="0">
                <a:solidFill>
                  <a:srgbClr val="00B0F0"/>
                </a:solidFill>
                <a:cs typeface="Times New Roman" panose="02020603050405020304" pitchFamily="18" charset="0"/>
              </a:rPr>
              <a:t>二值</a:t>
            </a:r>
            <a:r>
              <a:rPr lang="zh-CN" altLang="en-US" sz="2400" b="1" dirty="0"/>
              <a:t>（黑白二值）、</a:t>
            </a:r>
            <a:r>
              <a:rPr lang="zh-CN" altLang="en-US" sz="2400" b="1" dirty="0">
                <a:solidFill>
                  <a:srgbClr val="00B0F0"/>
                </a:solidFill>
                <a:cs typeface="Times New Roman" panose="02020603050405020304" pitchFamily="18" charset="0"/>
              </a:rPr>
              <a:t>灰度</a:t>
            </a:r>
            <a:r>
              <a:rPr lang="zh-CN" altLang="en-US" sz="2400" b="1" dirty="0"/>
              <a:t>和</a:t>
            </a:r>
            <a:r>
              <a:rPr lang="zh-CN" altLang="en-US" sz="2400" b="1" dirty="0">
                <a:solidFill>
                  <a:srgbClr val="00B0F0"/>
                </a:solidFill>
                <a:cs typeface="Times New Roman" panose="02020603050405020304" pitchFamily="18" charset="0"/>
              </a:rPr>
              <a:t>彩色</a:t>
            </a:r>
            <a:r>
              <a:rPr lang="zh-CN" altLang="en-US" sz="2400" b="1" dirty="0"/>
              <a:t>图像三大类。</a:t>
            </a:r>
            <a:endParaRPr lang="zh-CN" altLang="en-US" sz="2400" b="1" dirty="0"/>
          </a:p>
        </p:txBody>
      </p:sp>
      <p:sp>
        <p:nvSpPr>
          <p:cNvPr id="8"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9" name="Text Box 7"/>
          <p:cNvSpPr txBox="1">
            <a:spLocks noChangeArrowheads="1"/>
          </p:cNvSpPr>
          <p:nvPr/>
        </p:nvSpPr>
        <p:spPr bwMode="auto">
          <a:xfrm>
            <a:off x="539552" y="2859901"/>
            <a:ext cx="8064500"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latinLnBrk="0" hangingPunct="1">
              <a:lnSpc>
                <a:spcPct val="95000"/>
              </a:lnSpc>
              <a:spcBef>
                <a:spcPts val="1200"/>
              </a:spcBef>
            </a:pPr>
            <a:r>
              <a:rPr lang="en-US" altLang="zh-CN" sz="2400" b="1" dirty="0"/>
              <a:t>·</a:t>
            </a:r>
            <a:r>
              <a:rPr lang="zh-CN" altLang="en-US" sz="2400" b="1" dirty="0">
                <a:solidFill>
                  <a:srgbClr val="00B0F0"/>
                </a:solidFill>
                <a:cs typeface="Times New Roman" panose="02020603050405020304" pitchFamily="18" charset="0"/>
              </a:rPr>
              <a:t>黑白图像</a:t>
            </a:r>
            <a:r>
              <a:rPr lang="zh-CN" altLang="en-US" sz="2400" b="1" dirty="0"/>
              <a:t>：每个像素只有两种值，黑或白，需要用一位信息表示。</a:t>
            </a:r>
            <a:endParaRPr lang="zh-CN" altLang="en-US" sz="2400" b="1" dirty="0"/>
          </a:p>
          <a:p>
            <a:pPr algn="l" eaLnBrk="1" latinLnBrk="0" hangingPunct="1">
              <a:lnSpc>
                <a:spcPct val="95000"/>
              </a:lnSpc>
              <a:spcBef>
                <a:spcPts val="1200"/>
              </a:spcBef>
            </a:pPr>
            <a:r>
              <a:rPr lang="en-US" altLang="zh-CN" sz="2400" b="1" dirty="0"/>
              <a:t>·</a:t>
            </a:r>
            <a:r>
              <a:rPr lang="zh-CN" altLang="en-US" sz="2400" b="1" dirty="0">
                <a:solidFill>
                  <a:srgbClr val="00B0F0"/>
                </a:solidFill>
                <a:cs typeface="Times New Roman" panose="02020603050405020304" pitchFamily="18" charset="0"/>
              </a:rPr>
              <a:t>灰度图像</a:t>
            </a:r>
            <a:r>
              <a:rPr lang="zh-CN" altLang="en-US" sz="2400" b="1" dirty="0"/>
              <a:t>：是每个像素只有一个采样颜色的图像。这类图像通常显示为从最暗黑色到最亮的白色的灰度，分成若干个等级。</a:t>
            </a:r>
            <a:endParaRPr lang="zh-CN" altLang="en-US" sz="2400" b="1" dirty="0"/>
          </a:p>
          <a:p>
            <a:pPr algn="l" eaLnBrk="1" latinLnBrk="0" hangingPunct="1">
              <a:lnSpc>
                <a:spcPct val="95000"/>
              </a:lnSpc>
              <a:spcBef>
                <a:spcPts val="1200"/>
              </a:spcBef>
            </a:pPr>
            <a:r>
              <a:rPr lang="zh-CN" altLang="en-US" sz="2400" b="1" dirty="0"/>
              <a:t> </a:t>
            </a:r>
            <a:r>
              <a:rPr lang="en-US" altLang="zh-CN" sz="2400" b="1" dirty="0"/>
              <a:t>·</a:t>
            </a:r>
            <a:r>
              <a:rPr lang="zh-CN" altLang="en-US" sz="2400" b="1" dirty="0">
                <a:solidFill>
                  <a:srgbClr val="00B0F0"/>
                </a:solidFill>
                <a:cs typeface="Times New Roman" panose="02020603050405020304" pitchFamily="18" charset="0"/>
              </a:rPr>
              <a:t>彩色图像</a:t>
            </a:r>
            <a:r>
              <a:rPr lang="zh-CN" altLang="en-US" sz="2400" b="1" dirty="0"/>
              <a:t>：每个像素通常由红</a:t>
            </a:r>
            <a:r>
              <a:rPr lang="en-US" altLang="zh-CN" sz="2400" b="1" dirty="0"/>
              <a:t>(R)</a:t>
            </a:r>
            <a:r>
              <a:rPr lang="zh-CN" altLang="en-US" sz="2400" b="1" dirty="0"/>
              <a:t>、绿</a:t>
            </a:r>
            <a:r>
              <a:rPr lang="en-US" altLang="zh-CN" sz="2400" b="1" dirty="0"/>
              <a:t>(G)</a:t>
            </a:r>
            <a:r>
              <a:rPr lang="zh-CN" altLang="en-US" sz="2400" b="1" dirty="0"/>
              <a:t>、兰</a:t>
            </a:r>
            <a:r>
              <a:rPr lang="en-US" altLang="zh-CN" sz="2400" b="1" dirty="0"/>
              <a:t>(B)</a:t>
            </a:r>
            <a:r>
              <a:rPr lang="zh-CN" altLang="en-US" sz="2400" b="1" dirty="0"/>
              <a:t>三个分量来表示的，分量值介于</a:t>
            </a:r>
            <a:r>
              <a:rPr lang="en-US" altLang="zh-CN" sz="2400" b="1" dirty="0"/>
              <a:t>0~255</a:t>
            </a:r>
            <a:r>
              <a:rPr lang="zh-CN" altLang="en-US" sz="2400" b="1" dirty="0"/>
              <a:t>之间。</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42"/>
                                        </p:tgtEl>
                                        <p:attrNameLst>
                                          <p:attrName>style.visibility</p:attrName>
                                        </p:attrNameLst>
                                      </p:cBhvr>
                                      <p:to>
                                        <p:strVal val="visible"/>
                                      </p:to>
                                    </p:set>
                                    <p:animEffect transition="in" filter="blinds(horizontal)">
                                      <p:cBhvr>
                                        <p:cTn id="7" dur="500"/>
                                        <p:tgtEl>
                                          <p:spTgt spid="58164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2" grpId="0" bldLvl="0" animBg="1"/>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179388" y="6705600"/>
            <a:ext cx="4318000"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0" name="Text Box 4"/>
          <p:cNvSpPr txBox="1">
            <a:spLocks noChangeArrowheads="1"/>
          </p:cNvSpPr>
          <p:nvPr/>
        </p:nvSpPr>
        <p:spPr bwMode="auto">
          <a:xfrm>
            <a:off x="395288" y="1557338"/>
            <a:ext cx="82804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lnSpc>
                <a:spcPct val="95000"/>
              </a:lnSpc>
              <a:spcBef>
                <a:spcPct val="0"/>
              </a:spcBef>
            </a:pPr>
            <a:r>
              <a:rPr lang="en-US" altLang="zh-CN" sz="2400" b="1"/>
              <a:t>    </a:t>
            </a:r>
            <a:r>
              <a:rPr lang="zh-CN" altLang="en-US" sz="2400" b="1"/>
              <a:t>　</a:t>
            </a:r>
            <a:endParaRPr lang="zh-CN" altLang="en-US" b="1"/>
          </a:p>
        </p:txBody>
      </p:sp>
      <p:graphicFrame>
        <p:nvGraphicFramePr>
          <p:cNvPr id="583723" name="Group 43"/>
          <p:cNvGraphicFramePr>
            <a:graphicFrameLocks noGrp="1"/>
          </p:cNvGraphicFramePr>
          <p:nvPr/>
        </p:nvGraphicFramePr>
        <p:xfrm>
          <a:off x="4067175" y="1264221"/>
          <a:ext cx="4573588" cy="2103438"/>
        </p:xfrm>
        <a:graphic>
          <a:graphicData uri="http://schemas.openxmlformats.org/drawingml/2006/table">
            <a:tbl>
              <a:tblPr/>
              <a:tblGrid>
                <a:gridCol w="1296988"/>
                <a:gridCol w="1222375"/>
                <a:gridCol w="2054225"/>
              </a:tblGrid>
              <a:tr h="36044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颜色深度</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颜色总数</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图像名称</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r>
              <a:tr h="37949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单色图像</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r>
              <a:tr h="3408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索引</a:t>
                      </a: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16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色图像</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r>
              <a:tr h="3408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8</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256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索引</a:t>
                      </a: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256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色图像</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r>
              <a:tr h="3408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65536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HI—Color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图像</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r>
              <a:tr h="3408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16672216</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True Color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图像</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54000" marR="54000" marT="18004" marB="18004" anchor="ctr" anchorCtr="1"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rgbClr val="FFFF00"/>
                    </a:solidFill>
                  </a:tcPr>
                </a:tc>
              </a:tr>
            </a:tbl>
          </a:graphicData>
        </a:graphic>
      </p:graphicFrame>
      <p:sp>
        <p:nvSpPr>
          <p:cNvPr id="583718" name="Rectangle 38"/>
          <p:cNvSpPr>
            <a:spLocks noChangeArrowheads="1"/>
          </p:cNvSpPr>
          <p:nvPr/>
        </p:nvSpPr>
        <p:spPr bwMode="auto">
          <a:xfrm>
            <a:off x="4067175" y="1264221"/>
            <a:ext cx="4511675" cy="2132012"/>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583719" name="Text Box 39"/>
          <p:cNvSpPr txBox="1">
            <a:spLocks noChangeArrowheads="1"/>
          </p:cNvSpPr>
          <p:nvPr/>
        </p:nvSpPr>
        <p:spPr bwMode="auto">
          <a:xfrm>
            <a:off x="611188" y="1218183"/>
            <a:ext cx="33115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
              </a:spcBef>
            </a:pPr>
            <a:r>
              <a:rPr lang="en-US" altLang="zh-CN" sz="2400" b="1" dirty="0"/>
              <a:t>    </a:t>
            </a:r>
            <a:r>
              <a:rPr lang="zh-CN" altLang="en-US" sz="2400" b="1" dirty="0"/>
              <a:t>　颜色深度是指在某一颜色系统中图像的每个颜色所用的二进制位数，而颜色数量是指该颜色系统中共有多少种颜色。</a:t>
            </a:r>
            <a:endParaRPr lang="zh-CN" altLang="en-US" sz="2400" b="1" dirty="0"/>
          </a:p>
        </p:txBody>
      </p:sp>
      <p:sp>
        <p:nvSpPr>
          <p:cNvPr id="9"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10" name="Group 26"/>
          <p:cNvGrpSpPr/>
          <p:nvPr/>
        </p:nvGrpSpPr>
        <p:grpSpPr bwMode="auto">
          <a:xfrm>
            <a:off x="971550" y="4132932"/>
            <a:ext cx="6985000" cy="1384300"/>
            <a:chOff x="385" y="754"/>
            <a:chExt cx="4400" cy="872"/>
          </a:xfrm>
        </p:grpSpPr>
        <p:pic>
          <p:nvPicPr>
            <p:cNvPr id="11" name="Picture 7" descr="D:\多媒体资料\最新多媒体资料\计算机图形处理\Computer graphics - basics.files\orig_32.gif"/>
            <p:cNvPicPr>
              <a:picLocks noChangeAspect="1" noChangeArrowheads="1"/>
            </p:cNvPicPr>
            <p:nvPr/>
          </p:nvPicPr>
          <p:blipFill>
            <a:blip r:embed="rId1" r:link="rId2">
              <a:lum bright="-6000" contrast="42000"/>
              <a:extLst>
                <a:ext uri="{28A0092B-C50C-407E-A947-70E740481C1C}">
                  <a14:useLocalDpi xmlns:a14="http://schemas.microsoft.com/office/drawing/2010/main" val="0"/>
                </a:ext>
              </a:extLst>
            </a:blip>
            <a:srcRect/>
            <a:stretch>
              <a:fillRect/>
            </a:stretch>
          </p:blipFill>
          <p:spPr bwMode="auto">
            <a:xfrm>
              <a:off x="2086" y="754"/>
              <a:ext cx="658"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D:\多媒体资料\最新多媒体资料\计算机图形处理\Computer graphics - basics.files\orig_8.gif"/>
            <p:cNvPicPr>
              <a:picLocks noChangeAspect="1" noChangeArrowheads="1"/>
            </p:cNvPicPr>
            <p:nvPr/>
          </p:nvPicPr>
          <p:blipFill>
            <a:blip r:embed="rId3" r:link="rId4">
              <a:lum bright="-6000" contrast="42000"/>
              <a:extLst>
                <a:ext uri="{28A0092B-C50C-407E-A947-70E740481C1C}">
                  <a14:useLocalDpi xmlns:a14="http://schemas.microsoft.com/office/drawing/2010/main" val="0"/>
                </a:ext>
              </a:extLst>
            </a:blip>
            <a:srcRect/>
            <a:stretch>
              <a:fillRect/>
            </a:stretch>
          </p:blipFill>
          <p:spPr bwMode="auto">
            <a:xfrm>
              <a:off x="1224" y="754"/>
              <a:ext cx="658"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D:\多媒体资料\最新多媒体资料\计算机图形处理\Computer graphics - basics.files\orig_2.gif"/>
            <p:cNvPicPr>
              <a:picLocks noChangeAspect="1" noChangeArrowheads="1"/>
            </p:cNvPicPr>
            <p:nvPr/>
          </p:nvPicPr>
          <p:blipFill>
            <a:blip r:embed="rId5" r:link="rId6">
              <a:lum bright="-6000" contrast="42000"/>
              <a:extLst>
                <a:ext uri="{28A0092B-C50C-407E-A947-70E740481C1C}">
                  <a14:useLocalDpi xmlns:a14="http://schemas.microsoft.com/office/drawing/2010/main" val="0"/>
                </a:ext>
              </a:extLst>
            </a:blip>
            <a:srcRect/>
            <a:stretch>
              <a:fillRect/>
            </a:stretch>
          </p:blipFill>
          <p:spPr bwMode="auto">
            <a:xfrm>
              <a:off x="385" y="754"/>
              <a:ext cx="658"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a:spLocks noChangeArrowheads="1"/>
            </p:cNvSpPr>
            <p:nvPr/>
          </p:nvSpPr>
          <p:spPr bwMode="auto">
            <a:xfrm>
              <a:off x="2154" y="1434"/>
              <a:ext cx="5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1400" b="1"/>
                <a:t>32</a:t>
              </a:r>
              <a:r>
                <a:rPr kumimoji="0" lang="zh-CN" altLang="en-US" sz="1400" b="1"/>
                <a:t>级灰度</a:t>
              </a:r>
              <a:r>
                <a:rPr kumimoji="0" lang="zh-CN" altLang="en-US" sz="1200" b="1">
                  <a:ea typeface="宋体" panose="02010600030101010101" pitchFamily="2" charset="-122"/>
                </a:rPr>
                <a:t> </a:t>
              </a:r>
              <a:endParaRPr kumimoji="0" lang="zh-CN" altLang="en-US" sz="1200" b="1">
                <a:ea typeface="宋体" panose="02010600030101010101" pitchFamily="2" charset="-122"/>
              </a:endParaRPr>
            </a:p>
          </p:txBody>
        </p:sp>
        <p:sp>
          <p:nvSpPr>
            <p:cNvPr id="15" name="Rectangle 11"/>
            <p:cNvSpPr>
              <a:spLocks noChangeArrowheads="1"/>
            </p:cNvSpPr>
            <p:nvPr/>
          </p:nvSpPr>
          <p:spPr bwMode="auto">
            <a:xfrm>
              <a:off x="1281" y="1434"/>
              <a:ext cx="5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1400" b="1"/>
                <a:t>8</a:t>
              </a:r>
              <a:r>
                <a:rPr kumimoji="0" lang="zh-CN" altLang="en-US" sz="1400" b="1"/>
                <a:t>级灰度</a:t>
              </a:r>
              <a:r>
                <a:rPr kumimoji="0" lang="zh-CN" altLang="en-US" sz="1200" b="1"/>
                <a:t> </a:t>
              </a:r>
              <a:endParaRPr kumimoji="0" lang="zh-CN" altLang="en-US" sz="1200" b="1"/>
            </a:p>
          </p:txBody>
        </p:sp>
        <p:sp>
          <p:nvSpPr>
            <p:cNvPr id="16" name="Rectangle 12"/>
            <p:cNvSpPr>
              <a:spLocks noChangeArrowheads="1"/>
            </p:cNvSpPr>
            <p:nvPr/>
          </p:nvSpPr>
          <p:spPr bwMode="auto">
            <a:xfrm>
              <a:off x="431" y="1434"/>
              <a:ext cx="5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1400" b="1"/>
                <a:t>黑白二值</a:t>
              </a:r>
              <a:endParaRPr kumimoji="0" lang="zh-CN" altLang="en-US" sz="1400" b="1"/>
            </a:p>
          </p:txBody>
        </p:sp>
        <p:pic>
          <p:nvPicPr>
            <p:cNvPr id="17" name="Picture 14"/>
            <p:cNvPicPr>
              <a:picLocks noChangeAspect="1" noChangeArrowheads="1"/>
            </p:cNvPicPr>
            <p:nvPr/>
          </p:nvPicPr>
          <p:blipFill>
            <a:blip r:embed="rId7">
              <a:lum contrast="30000"/>
              <a:extLst>
                <a:ext uri="{28A0092B-C50C-407E-A947-70E740481C1C}">
                  <a14:useLocalDpi xmlns:a14="http://schemas.microsoft.com/office/drawing/2010/main" val="0"/>
                </a:ext>
              </a:extLst>
            </a:blip>
            <a:srcRect/>
            <a:stretch>
              <a:fillRect/>
            </a:stretch>
          </p:blipFill>
          <p:spPr bwMode="auto">
            <a:xfrm>
              <a:off x="3923" y="754"/>
              <a:ext cx="862"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descr="16色位图"/>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6" y="754"/>
              <a:ext cx="816"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24"/>
            <p:cNvSpPr txBox="1">
              <a:spLocks noChangeArrowheads="1"/>
            </p:cNvSpPr>
            <p:nvPr/>
          </p:nvSpPr>
          <p:spPr bwMode="auto">
            <a:xfrm>
              <a:off x="3061" y="1434"/>
              <a:ext cx="59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1400" b="1"/>
                <a:t>16</a:t>
              </a:r>
              <a:r>
                <a:rPr lang="zh-CN" altLang="en-US" sz="1400" b="1"/>
                <a:t>色图像</a:t>
              </a:r>
              <a:endParaRPr lang="zh-CN" altLang="en-US" sz="1400" b="1"/>
            </a:p>
          </p:txBody>
        </p:sp>
        <p:sp>
          <p:nvSpPr>
            <p:cNvPr id="20" name="Text Box 25"/>
            <p:cNvSpPr txBox="1">
              <a:spLocks noChangeArrowheads="1"/>
            </p:cNvSpPr>
            <p:nvPr/>
          </p:nvSpPr>
          <p:spPr bwMode="auto">
            <a:xfrm>
              <a:off x="4059" y="1434"/>
              <a:ext cx="59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1400" b="1"/>
                <a:t>24</a:t>
              </a:r>
              <a:r>
                <a:rPr lang="zh-CN" altLang="en-US" sz="1400" b="1"/>
                <a:t>位图像</a:t>
              </a:r>
              <a:endParaRPr lang="zh-CN" altLang="en-US" sz="1400" b="1"/>
            </a:p>
          </p:txBody>
        </p:sp>
      </p:gr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19"/>
                                        </p:tgtEl>
                                        <p:attrNameLst>
                                          <p:attrName>style.visibility</p:attrName>
                                        </p:attrNameLst>
                                      </p:cBhvr>
                                      <p:to>
                                        <p:strVal val="visible"/>
                                      </p:to>
                                    </p:set>
                                    <p:animEffect transition="in" filter="blinds(horizontal)">
                                      <p:cBhvr>
                                        <p:cTn id="7" dur="500"/>
                                        <p:tgtEl>
                                          <p:spTgt spid="5837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3718"/>
                                        </p:tgtEl>
                                        <p:attrNameLst>
                                          <p:attrName>style.visibility</p:attrName>
                                        </p:attrNameLst>
                                      </p:cBhvr>
                                      <p:to>
                                        <p:strVal val="visible"/>
                                      </p:to>
                                    </p:set>
                                    <p:animEffect transition="in" filter="blinds(horizontal)">
                                      <p:cBhvr>
                                        <p:cTn id="10" dur="500"/>
                                        <p:tgtEl>
                                          <p:spTgt spid="583718"/>
                                        </p:tgtEl>
                                      </p:cBhvr>
                                    </p:animEffect>
                                  </p:childTnLst>
                                </p:cTn>
                              </p:par>
                              <p:par>
                                <p:cTn id="11" presetID="3" presetClass="entr" presetSubtype="10" fill="hold" nodeType="withEffect">
                                  <p:stCondLst>
                                    <p:cond delay="0"/>
                                  </p:stCondLst>
                                  <p:childTnLst>
                                    <p:set>
                                      <p:cBhvr>
                                        <p:cTn id="12" dur="1" fill="hold">
                                          <p:stCondLst>
                                            <p:cond delay="0"/>
                                          </p:stCondLst>
                                        </p:cTn>
                                        <p:tgtEl>
                                          <p:spTgt spid="583723"/>
                                        </p:tgtEl>
                                        <p:attrNameLst>
                                          <p:attrName>style.visibility</p:attrName>
                                        </p:attrNameLst>
                                      </p:cBhvr>
                                      <p:to>
                                        <p:strVal val="visible"/>
                                      </p:to>
                                    </p:set>
                                    <p:animEffect transition="in" filter="blinds(horizontal)">
                                      <p:cBhvr>
                                        <p:cTn id="13" dur="500"/>
                                        <p:tgtEl>
                                          <p:spTgt spid="583723"/>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8" grpId="0" animBg="1"/>
      <p:bldP spid="5837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73"/>
          <p:cNvSpPr>
            <a:spLocks noChangeArrowheads="1"/>
          </p:cNvSpPr>
          <p:nvPr/>
        </p:nvSpPr>
        <p:spPr bwMode="auto">
          <a:xfrm>
            <a:off x="323850" y="6705600"/>
            <a:ext cx="5129213"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311" name="Rectangle 479"/>
          <p:cNvSpPr>
            <a:spLocks noGrp="1" noChangeArrowheads="1"/>
          </p:cNvSpPr>
          <p:nvPr>
            <p:ph type="title" idx="4294967295"/>
          </p:nvPr>
        </p:nvSpPr>
        <p:spPr>
          <a:xfrm>
            <a:off x="323851" y="981075"/>
            <a:ext cx="3528070" cy="612775"/>
          </a:xfrm>
        </p:spPr>
        <p:txBody>
          <a:bodyPr/>
          <a:lstStyle/>
          <a:p>
            <a:pPr eaLnBrk="1" hangingPunct="1">
              <a:defRPr/>
            </a:pPr>
            <a:r>
              <a:rPr lang="en-US" altLang="zh-CN" sz="2800" dirty="0" smtClean="0">
                <a:solidFill>
                  <a:schemeClr val="tx1"/>
                </a:solidFill>
                <a:ea typeface="宋体" panose="02010600030101010101" pitchFamily="2" charset="-122"/>
              </a:rPr>
              <a:t>1.4.1</a:t>
            </a:r>
            <a:r>
              <a:rPr lang="en-US" altLang="zh-CN" sz="2800" dirty="0" smtClean="0">
                <a:solidFill>
                  <a:schemeClr val="tx1"/>
                </a:solidFill>
                <a:effectLst/>
                <a:ea typeface="黑体" panose="02010609060101010101" pitchFamily="49" charset="-122"/>
              </a:rPr>
              <a:t>  </a:t>
            </a:r>
            <a:r>
              <a:rPr lang="zh-CN" altLang="en-US" sz="2800" dirty="0" smtClean="0">
                <a:solidFill>
                  <a:schemeClr val="tx1"/>
                </a:solidFill>
                <a:effectLst/>
                <a:ea typeface="黑体" panose="02010609060101010101" pitchFamily="49" charset="-122"/>
              </a:rPr>
              <a:t>西文字符编码</a:t>
            </a:r>
            <a:endParaRPr lang="zh-CN" altLang="en-US" sz="2800" dirty="0" smtClean="0"/>
          </a:p>
        </p:txBody>
      </p:sp>
      <p:sp>
        <p:nvSpPr>
          <p:cNvPr id="34820" name="Rectangle 480"/>
          <p:cNvSpPr>
            <a:spLocks noChangeArrowheads="1"/>
          </p:cNvSpPr>
          <p:nvPr/>
        </p:nvSpPr>
        <p:spPr bwMode="auto">
          <a:xfrm>
            <a:off x="6732588" y="1989138"/>
            <a:ext cx="2195512" cy="3785652"/>
          </a:xfrm>
          <a:prstGeom prst="rect">
            <a:avLst/>
          </a:prstGeom>
          <a:solidFill>
            <a:srgbClr val="CCFFFF"/>
          </a:solidFill>
          <a:ln>
            <a:noFill/>
          </a:ln>
          <a:effectLst>
            <a:outerShdw dist="107763"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spcBef>
                <a:spcPct val="25000"/>
              </a:spcBef>
              <a:buClr>
                <a:srgbClr val="FF3300"/>
              </a:buClr>
              <a:buFont typeface="幼圆" panose="02010509060101010101" pitchFamily="49" charset="-122"/>
              <a:buNone/>
            </a:pP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128</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个常用字符，用</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位二进制编码，占一个字节，最高位</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5000"/>
              </a:spcBef>
              <a:buClr>
                <a:srgbClr val="CC00FF"/>
              </a:buClr>
              <a:buFont typeface="幼圆" panose="02010509060101010101" pitchFamily="49" charset="-122"/>
              <a:buNone/>
            </a:pP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其中，</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31</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127</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为控制字符：</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33</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个；普通字符：</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a:t>
            </a:r>
            <a:r>
              <a:rPr lang="zh-CN" altLang="en-US"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5000"/>
              </a:spcBef>
              <a:buClr>
                <a:srgbClr val="CC00FF"/>
              </a:buClr>
              <a:buFont typeface="幼圆" panose="02010509060101010101" pitchFamily="49" charset="-122"/>
              <a:buNone/>
            </a:pPr>
            <a:r>
              <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字符</a:t>
            </a:r>
            <a:r>
              <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48</a:t>
            </a:r>
            <a:endPar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5000"/>
              </a:spcBef>
              <a:buClr>
                <a:srgbClr val="CC00FF"/>
              </a:buClr>
              <a:buFont typeface="幼圆" panose="02010509060101010101" pitchFamily="49" charset="-122"/>
              <a:buNone/>
            </a:pP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字符</a:t>
            </a:r>
            <a:r>
              <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 :65</a:t>
            </a:r>
            <a:endPar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25000"/>
              </a:spcBef>
              <a:buClr>
                <a:srgbClr val="CC00FF"/>
              </a:buClr>
              <a:buFont typeface="幼圆" panose="02010509060101010101" pitchFamily="49" charset="-122"/>
              <a:buNone/>
            </a:pP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字符</a:t>
            </a:r>
            <a:r>
              <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  :97</a:t>
            </a:r>
            <a:endPar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004" name="Rectangle 1520"/>
          <p:cNvSpPr>
            <a:spLocks noChangeArrowheads="1"/>
          </p:cNvSpPr>
          <p:nvPr/>
        </p:nvSpPr>
        <p:spPr bwMode="auto">
          <a:xfrm>
            <a:off x="755650" y="1341438"/>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5000"/>
              </a:spcBef>
              <a:buClr>
                <a:srgbClr val="FF3300"/>
              </a:buClr>
              <a:buFont typeface="幼圆" panose="02010509060101010101" pitchFamily="49" charset="-122"/>
              <a:buNone/>
            </a:pPr>
            <a:r>
              <a:rPr lang="en-US" altLang="zh-CN" sz="24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a:t>
            </a:r>
            <a:r>
              <a:rPr lang="en-US" altLang="zh-CN" sz="2000" b="1" dirty="0">
                <a:solidFill>
                  <a:srgbClr val="CC3300"/>
                </a:solidFill>
                <a:latin typeface="Times New Roman" panose="02020603050405020304" pitchFamily="18" charset="0"/>
              </a:rPr>
              <a:t>A</a:t>
            </a:r>
            <a:r>
              <a:rPr lang="en-US" altLang="zh-CN" sz="2000" b="1" dirty="0">
                <a:solidFill>
                  <a:srgbClr val="000000"/>
                </a:solidFill>
                <a:latin typeface="Times New Roman" panose="02020603050405020304" pitchFamily="18" charset="0"/>
              </a:rPr>
              <a:t>merican </a:t>
            </a:r>
            <a:r>
              <a:rPr lang="en-US" altLang="zh-CN" sz="2000" b="1" dirty="0">
                <a:solidFill>
                  <a:srgbClr val="CC3300"/>
                </a:solidFill>
                <a:latin typeface="Times New Roman" panose="02020603050405020304" pitchFamily="18" charset="0"/>
              </a:rPr>
              <a:t>S</a:t>
            </a:r>
            <a:r>
              <a:rPr lang="en-US" altLang="zh-CN" sz="2000" b="1" dirty="0">
                <a:solidFill>
                  <a:srgbClr val="000000"/>
                </a:solidFill>
                <a:latin typeface="Times New Roman" panose="02020603050405020304" pitchFamily="18" charset="0"/>
              </a:rPr>
              <a:t>tandard </a:t>
            </a:r>
            <a:r>
              <a:rPr lang="en-US" altLang="zh-CN" sz="2000" b="1" dirty="0">
                <a:solidFill>
                  <a:srgbClr val="CC3300"/>
                </a:solidFill>
                <a:latin typeface="Times New Roman" panose="02020603050405020304" pitchFamily="18" charset="0"/>
              </a:rPr>
              <a:t>C</a:t>
            </a:r>
            <a:r>
              <a:rPr lang="en-US" altLang="zh-CN" sz="2000" b="1" dirty="0">
                <a:solidFill>
                  <a:srgbClr val="000000"/>
                </a:solidFill>
                <a:latin typeface="Times New Roman" panose="02020603050405020304" pitchFamily="18" charset="0"/>
              </a:rPr>
              <a:t>ode for </a:t>
            </a:r>
            <a:r>
              <a:rPr lang="en-US" altLang="zh-CN" sz="2000" b="1" dirty="0">
                <a:solidFill>
                  <a:srgbClr val="CC3300"/>
                </a:solidFill>
                <a:latin typeface="Times New Roman" panose="02020603050405020304" pitchFamily="18" charset="0"/>
              </a:rPr>
              <a:t>I</a:t>
            </a:r>
            <a:r>
              <a:rPr lang="en-US" altLang="zh-CN" sz="2000" b="1" dirty="0">
                <a:solidFill>
                  <a:srgbClr val="000000"/>
                </a:solidFill>
                <a:latin typeface="Times New Roman" panose="02020603050405020304" pitchFamily="18" charset="0"/>
              </a:rPr>
              <a:t>nformation </a:t>
            </a:r>
            <a:r>
              <a:rPr lang="en-US" altLang="zh-CN" sz="2000" b="1" dirty="0">
                <a:solidFill>
                  <a:srgbClr val="CC3300"/>
                </a:solidFill>
                <a:latin typeface="Times New Roman" panose="02020603050405020304" pitchFamily="18" charset="0"/>
              </a:rPr>
              <a:t>I</a:t>
            </a:r>
            <a:r>
              <a:rPr lang="en-US" altLang="zh-CN" sz="2000" b="1" dirty="0">
                <a:solidFill>
                  <a:srgbClr val="000000"/>
                </a:solidFill>
                <a:latin typeface="Times New Roman" panose="02020603050405020304" pitchFamily="18" charset="0"/>
              </a:rPr>
              <a:t>nterchange)</a:t>
            </a:r>
            <a:endParaRPr lang="en-US" altLang="zh-CN" sz="2000" b="1" dirty="0">
              <a:solidFill>
                <a:srgbClr val="000000"/>
              </a:solidFill>
              <a:latin typeface="Times New Roman" panose="02020603050405020304" pitchFamily="18" charset="0"/>
            </a:endParaRPr>
          </a:p>
        </p:txBody>
      </p:sp>
      <p:pic>
        <p:nvPicPr>
          <p:cNvPr id="8" name="内容占位符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496" y="1767060"/>
            <a:ext cx="6641285" cy="4686276"/>
          </a:xfrm>
          <a:prstGeom prst="rect">
            <a:avLst/>
          </a:prstGeom>
        </p:spPr>
      </p:pic>
      <p:sp>
        <p:nvSpPr>
          <p:cNvPr id="9"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179388" y="6705600"/>
            <a:ext cx="4318000"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79" name="Rectangle 19"/>
          <p:cNvSpPr>
            <a:spLocks noChangeArrowheads="1"/>
          </p:cNvSpPr>
          <p:nvPr/>
        </p:nvSpPr>
        <p:spPr bwMode="auto">
          <a:xfrm>
            <a:off x="397073" y="1146484"/>
            <a:ext cx="8207375" cy="4057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①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真彩色</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05000"/>
              </a:lnSpc>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当某个图像的颜色深度达到或高于</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24bit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时，其颜色数量已经足够多，且图像的色彩和表现力非常强，基本上还原了自然影像，习惯上把这种图像叫做“真彩色图像”</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lnSpc>
                <a:spcPct val="105000"/>
              </a:lnSpc>
              <a:spcBef>
                <a:spcPts val="18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真</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彩色的每个像素的颜色由</a:t>
            </a:r>
            <a:r>
              <a:rPr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RGB</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基色分量的数值直接决定</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。每个基色分量占一个字节，共有</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个字节即</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24bit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，可生成的颜色数为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baseline="30000" dirty="0">
                <a:latin typeface="Times New Roman" panose="02020603050405020304" pitchFamily="18" charset="0"/>
                <a:ea typeface="黑体" panose="02010609060101010101" pitchFamily="49" charset="-122"/>
                <a:cs typeface="Times New Roman" panose="02020603050405020304" pitchFamily="18" charset="0"/>
              </a:rPr>
              <a:t>24</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=16777216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种颜色。</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lnSpc>
                <a:spcPct val="105000"/>
              </a:lnSpc>
              <a:spcBef>
                <a:spcPts val="18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32</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位真彩色</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是用其中的</a:t>
            </a:r>
            <a:r>
              <a:rPr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24</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位描述颜色部分</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另外</a:t>
            </a:r>
            <a:r>
              <a:rPr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位记录</a:t>
            </a:r>
            <a:r>
              <a:rPr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256</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级灰度</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，用以加强真彩色的质量。</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52979"/>
                                        </p:tgtEl>
                                        <p:attrNameLst>
                                          <p:attrName>style.visibility</p:attrName>
                                        </p:attrNameLst>
                                      </p:cBhvr>
                                      <p:to>
                                        <p:strVal val="visible"/>
                                      </p:to>
                                    </p:set>
                                    <p:animEffect transition="in" filter="blinds(horizontal)">
                                      <p:cBhvr>
                                        <p:cTn id="7" dur="500"/>
                                        <p:tgtEl>
                                          <p:spTgt spid="552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9"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179388" y="6705600"/>
            <a:ext cx="4318000"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8" name="Text Box 4"/>
          <p:cNvSpPr txBox="1">
            <a:spLocks noChangeArrowheads="1"/>
          </p:cNvSpPr>
          <p:nvPr/>
        </p:nvSpPr>
        <p:spPr bwMode="auto">
          <a:xfrm>
            <a:off x="395288" y="1557338"/>
            <a:ext cx="82804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eaLnBrk="1" hangingPunct="1">
              <a:lnSpc>
                <a:spcPct val="95000"/>
              </a:lnSpc>
              <a:spcBef>
                <a:spcPct val="0"/>
              </a:spcBef>
            </a:pPr>
            <a:r>
              <a:rPr lang="en-US" altLang="zh-CN" sz="2400" b="1"/>
              <a:t>    </a:t>
            </a:r>
            <a:r>
              <a:rPr lang="zh-CN" altLang="en-US" sz="2400" b="1"/>
              <a:t>　</a:t>
            </a:r>
            <a:endParaRPr lang="zh-CN" altLang="en-US" b="1"/>
          </a:p>
        </p:txBody>
      </p:sp>
      <p:sp>
        <p:nvSpPr>
          <p:cNvPr id="585733" name="Rectangle 5"/>
          <p:cNvSpPr>
            <a:spLocks noChangeArrowheads="1"/>
          </p:cNvSpPr>
          <p:nvPr/>
        </p:nvSpPr>
        <p:spPr bwMode="auto">
          <a:xfrm>
            <a:off x="395288" y="1112578"/>
            <a:ext cx="8208962" cy="2345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②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索引色</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真彩色模式使用了超过</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1600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万种的颜色。许多应用程序不需要如此大的颜色范围。索引色（或调色板色，伪彩色）模式仅使用其中的一小部分。在该模式中，每个应用程序从大的色彩集中</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选择一些颜色</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（通常是</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256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种）并</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对其建立索引</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。对选中的颜色赋一个值。</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85766" name="Picture 3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1188" y="3644900"/>
            <a:ext cx="2879725"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Rectangle 39"/>
          <p:cNvSpPr>
            <a:spLocks noChangeArrowheads="1"/>
          </p:cNvSpPr>
          <p:nvPr/>
        </p:nvSpPr>
        <p:spPr bwMode="auto">
          <a:xfrm>
            <a:off x="1084263" y="6705600"/>
            <a:ext cx="1254125" cy="7620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Line 40"/>
          <p:cNvSpPr>
            <a:spLocks noChangeShapeType="1"/>
          </p:cNvSpPr>
          <p:nvPr/>
        </p:nvSpPr>
        <p:spPr bwMode="auto">
          <a:xfrm>
            <a:off x="3592513" y="6813550"/>
            <a:ext cx="3549650" cy="1588"/>
          </a:xfrm>
          <a:prstGeom prst="line">
            <a:avLst/>
          </a:prstGeom>
          <a:noFill/>
          <a:ln w="6350">
            <a:solidFill>
              <a:srgbClr val="3399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85774" name="Group 46"/>
          <p:cNvGrpSpPr/>
          <p:nvPr/>
        </p:nvGrpSpPr>
        <p:grpSpPr bwMode="auto">
          <a:xfrm>
            <a:off x="3635375" y="3716338"/>
            <a:ext cx="4897438" cy="2000250"/>
            <a:chOff x="2426" y="2341"/>
            <a:chExt cx="3085" cy="1260"/>
          </a:xfrm>
        </p:grpSpPr>
        <p:sp>
          <p:nvSpPr>
            <p:cNvPr id="52234" name="Rectangle 42"/>
            <p:cNvSpPr>
              <a:spLocks noChangeArrowheads="1"/>
            </p:cNvSpPr>
            <p:nvPr/>
          </p:nvSpPr>
          <p:spPr bwMode="auto">
            <a:xfrm>
              <a:off x="2426" y="2341"/>
              <a:ext cx="3085" cy="1260"/>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endParaRPr lang="zh-CN" altLang="en-US"/>
            </a:p>
          </p:txBody>
        </p:sp>
        <p:sp>
          <p:nvSpPr>
            <p:cNvPr id="52235" name="Rectangle 43"/>
            <p:cNvSpPr>
              <a:spLocks noChangeArrowheads="1"/>
            </p:cNvSpPr>
            <p:nvPr/>
          </p:nvSpPr>
          <p:spPr bwMode="auto">
            <a:xfrm>
              <a:off x="2426" y="2346"/>
              <a:ext cx="3085" cy="1255"/>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l">
                <a:spcBef>
                  <a:spcPct val="0"/>
                </a:spcBef>
              </a:pP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颜色深度小于</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24bit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的图像其像素颜色取自一个颜色查找表中最接近的颜色，这种方法显示的颜色不是图像本身真正的颜色，称为伪彩色。这就类似艺术家可能在他们的画室用到很多种颜色，但一次仅用到他们调色板中的一些。</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236" name="AutoShape 44"/>
            <p:cNvSpPr>
              <a:spLocks noChangeArrowheads="1"/>
            </p:cNvSpPr>
            <p:nvPr/>
          </p:nvSpPr>
          <p:spPr bwMode="auto">
            <a:xfrm>
              <a:off x="2517" y="2387"/>
              <a:ext cx="152" cy="181"/>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85733"/>
                                        </p:tgtEl>
                                        <p:attrNameLst>
                                          <p:attrName>style.visibility</p:attrName>
                                        </p:attrNameLst>
                                      </p:cBhvr>
                                      <p:to>
                                        <p:strVal val="visible"/>
                                      </p:to>
                                    </p:set>
                                    <p:animEffect transition="in" filter="blinds(horizontal)">
                                      <p:cBhvr>
                                        <p:cTn id="7" dur="500"/>
                                        <p:tgtEl>
                                          <p:spTgt spid="5857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85766"/>
                                        </p:tgtEl>
                                        <p:attrNameLst>
                                          <p:attrName>style.visibility</p:attrName>
                                        </p:attrNameLst>
                                      </p:cBhvr>
                                      <p:to>
                                        <p:strVal val="visible"/>
                                      </p:to>
                                    </p:set>
                                    <p:animEffect transition="in" filter="blinds(horizontal)">
                                      <p:cBhvr>
                                        <p:cTn id="11" dur="500"/>
                                        <p:tgtEl>
                                          <p:spTgt spid="585766"/>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85774"/>
                                        </p:tgtEl>
                                        <p:attrNameLst>
                                          <p:attrName>style.visibility</p:attrName>
                                        </p:attrNameLst>
                                      </p:cBhvr>
                                      <p:to>
                                        <p:strVal val="visible"/>
                                      </p:to>
                                    </p:set>
                                    <p:animEffect transition="in" filter="blinds(horizontal)">
                                      <p:cBhvr>
                                        <p:cTn id="15" dur="500"/>
                                        <p:tgtEl>
                                          <p:spTgt spid="585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79388" y="6705600"/>
            <a:ext cx="453390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0020" name="Rectangle 4"/>
          <p:cNvSpPr>
            <a:spLocks noChangeArrowheads="1"/>
          </p:cNvSpPr>
          <p:nvPr/>
        </p:nvSpPr>
        <p:spPr bwMode="auto">
          <a:xfrm>
            <a:off x="611882" y="2924944"/>
            <a:ext cx="7632526" cy="84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一</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幅未经压缩的数字图像数据量计算公式如下：</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图像</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数据量大小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像素总数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图像颜色深度</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8</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70084" name="Group 68"/>
          <p:cNvGrpSpPr/>
          <p:nvPr/>
        </p:nvGrpSpPr>
        <p:grpSpPr bwMode="auto">
          <a:xfrm>
            <a:off x="755501" y="5112146"/>
            <a:ext cx="5400675" cy="576262"/>
            <a:chOff x="748" y="1979"/>
            <a:chExt cx="3402" cy="363"/>
          </a:xfrm>
        </p:grpSpPr>
        <p:sp>
          <p:nvSpPr>
            <p:cNvPr id="54282" name="Line 58"/>
            <p:cNvSpPr>
              <a:spLocks noChangeShapeType="1"/>
            </p:cNvSpPr>
            <p:nvPr/>
          </p:nvSpPr>
          <p:spPr bwMode="auto">
            <a:xfrm>
              <a:off x="1020" y="1979"/>
              <a:ext cx="862" cy="0"/>
            </a:xfrm>
            <a:prstGeom prst="line">
              <a:avLst/>
            </a:prstGeom>
            <a:noFill/>
            <a:ln w="28575">
              <a:solidFill>
                <a:srgbClr val="8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3" name="AutoShape 64"/>
            <p:cNvSpPr>
              <a:spLocks noChangeArrowheads="1"/>
            </p:cNvSpPr>
            <p:nvPr/>
          </p:nvSpPr>
          <p:spPr bwMode="auto">
            <a:xfrm>
              <a:off x="748" y="2115"/>
              <a:ext cx="907" cy="227"/>
            </a:xfrm>
            <a:prstGeom prst="wedgeRectCallout">
              <a:avLst>
                <a:gd name="adj1" fmla="val 60806"/>
                <a:gd name="adj2" fmla="val -104625"/>
              </a:avLst>
            </a:prstGeom>
            <a:solidFill>
              <a:srgbClr val="FFFF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kumimoji="0" lang="zh-CN" altLang="en-US" sz="2000" b="1"/>
                <a:t>像素点个数</a:t>
              </a:r>
              <a:endParaRPr kumimoji="0" lang="zh-CN" altLang="en-US" sz="2000" b="1"/>
            </a:p>
          </p:txBody>
        </p:sp>
        <p:sp>
          <p:nvSpPr>
            <p:cNvPr id="54284" name="AutoShape 65"/>
            <p:cNvSpPr>
              <a:spLocks noChangeArrowheads="1"/>
            </p:cNvSpPr>
            <p:nvPr/>
          </p:nvSpPr>
          <p:spPr bwMode="auto">
            <a:xfrm>
              <a:off x="1791" y="2115"/>
              <a:ext cx="1134" cy="227"/>
            </a:xfrm>
            <a:prstGeom prst="wedgeRectCallout">
              <a:avLst>
                <a:gd name="adj1" fmla="val -19046"/>
                <a:gd name="adj2" fmla="val -124009"/>
              </a:avLst>
            </a:prstGeom>
            <a:solidFill>
              <a:srgbClr val="FFFF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kumimoji="0" lang="en-US" altLang="zh-CN" sz="2000" b="1" dirty="0">
                  <a:solidFill>
                    <a:srgbClr val="FF3300"/>
                  </a:solidFill>
                </a:rPr>
                <a:t>8</a:t>
              </a:r>
              <a:r>
                <a:rPr kumimoji="0" lang="zh-CN" altLang="en-US" sz="2000" b="1" dirty="0"/>
                <a:t>位颜色深度</a:t>
              </a:r>
              <a:endParaRPr kumimoji="0" lang="zh-CN" altLang="en-US" sz="2000" b="1" dirty="0"/>
            </a:p>
          </p:txBody>
        </p:sp>
        <p:sp>
          <p:nvSpPr>
            <p:cNvPr id="54285" name="AutoShape 66"/>
            <p:cNvSpPr>
              <a:spLocks noChangeArrowheads="1"/>
            </p:cNvSpPr>
            <p:nvPr/>
          </p:nvSpPr>
          <p:spPr bwMode="auto">
            <a:xfrm>
              <a:off x="3061" y="2115"/>
              <a:ext cx="1089" cy="227"/>
            </a:xfrm>
            <a:prstGeom prst="wedgeRectCallout">
              <a:avLst>
                <a:gd name="adj1" fmla="val -103810"/>
                <a:gd name="adj2" fmla="val -132380"/>
              </a:avLst>
            </a:prstGeom>
            <a:solidFill>
              <a:srgbClr val="FFFF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kumimoji="0" lang="zh-CN" altLang="en-US" sz="2000" b="1"/>
                <a:t>位转换为字节</a:t>
              </a:r>
              <a:endParaRPr kumimoji="0" lang="zh-CN" altLang="en-US" sz="2000" b="1"/>
            </a:p>
          </p:txBody>
        </p:sp>
      </p:grpSp>
      <p:sp>
        <p:nvSpPr>
          <p:cNvPr id="470083" name="Rectangle 67"/>
          <p:cNvSpPr>
            <a:spLocks noChangeArrowheads="1"/>
          </p:cNvSpPr>
          <p:nvPr/>
        </p:nvSpPr>
        <p:spPr bwMode="auto">
          <a:xfrm>
            <a:off x="467544" y="3933056"/>
            <a:ext cx="8136904" cy="2088232"/>
          </a:xfrm>
          <a:prstGeom prst="rect">
            <a:avLst/>
          </a:prstGeom>
          <a:noFill/>
          <a:ln w="9525" algn="ctr">
            <a:solidFill>
              <a:schemeClr val="hlink"/>
            </a:solidFill>
            <a:miter lim="800000"/>
          </a:ln>
          <a:effectLst/>
          <a:scene3d>
            <a:camera prst="legacyObliqueTopRight"/>
            <a:lightRig rig="legacyFlat3" dir="b"/>
          </a:scene3d>
          <a:sp3d extrusionH="1000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2" name="矩形 1"/>
          <p:cNvSpPr/>
          <p:nvPr/>
        </p:nvSpPr>
        <p:spPr>
          <a:xfrm>
            <a:off x="611560" y="4051374"/>
            <a:ext cx="7848872" cy="1061829"/>
          </a:xfrm>
          <a:prstGeom prst="rect">
            <a:avLst/>
          </a:prstGeom>
        </p:spPr>
        <p:txBody>
          <a:bodyPr wrap="square">
            <a:spAutoFit/>
          </a:bodyPr>
          <a:lstStyle/>
          <a:p>
            <a:pPr algn="l">
              <a:spcBef>
                <a:spcPct val="25000"/>
              </a:spcBef>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例如：一幅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640×480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256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色</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图像文件大小为：</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25000"/>
              </a:spcBef>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640×480×</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8 = 307200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字节</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6" name="Rectangle 4"/>
          <p:cNvSpPr>
            <a:spLocks noChangeArrowheads="1"/>
          </p:cNvSpPr>
          <p:nvPr/>
        </p:nvSpPr>
        <p:spPr bwMode="auto">
          <a:xfrm>
            <a:off x="323528" y="1268760"/>
            <a:ext cx="8496300"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
              </a:spcBef>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图像文件的</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数据量</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与图像所显示的内容无法，只</a:t>
            </a:r>
            <a:r>
              <a:rPr lang="zh-CN" altLang="en-US" sz="2400" b="1" dirty="0" smtClean="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与图像的画面尺寸、分辨率、颜色数量以及文件格式有关</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。把同一幅图像保存成不同的文件格式，由于不同文件格式的压缩算法不同，数据量也存在很大的差异。</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0020"/>
                                        </p:tgtEl>
                                        <p:attrNameLst>
                                          <p:attrName>style.visibility</p:attrName>
                                        </p:attrNameLst>
                                      </p:cBhvr>
                                      <p:to>
                                        <p:strVal val="visible"/>
                                      </p:to>
                                    </p:set>
                                    <p:animEffect transition="in" filter="blinds(horizontal)">
                                      <p:cBhvr>
                                        <p:cTn id="11" dur="500"/>
                                        <p:tgtEl>
                                          <p:spTgt spid="47002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70083"/>
                                        </p:tgtEl>
                                        <p:attrNameLst>
                                          <p:attrName>style.visibility</p:attrName>
                                        </p:attrNameLst>
                                      </p:cBhvr>
                                      <p:to>
                                        <p:strVal val="visible"/>
                                      </p:to>
                                    </p:set>
                                    <p:animEffect transition="in" filter="blinds(horizontal)">
                                      <p:cBhvr>
                                        <p:cTn id="16" dur="500"/>
                                        <p:tgtEl>
                                          <p:spTgt spid="47008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par>
                          <p:cTn id="21" fill="hold">
                            <p:stCondLst>
                              <p:cond delay="1000"/>
                            </p:stCondLst>
                            <p:childTnLst>
                              <p:par>
                                <p:cTn id="22" presetID="3" presetClass="entr" presetSubtype="10" fill="hold" nodeType="afterEffect">
                                  <p:stCondLst>
                                    <p:cond delay="0"/>
                                  </p:stCondLst>
                                  <p:childTnLst>
                                    <p:set>
                                      <p:cBhvr>
                                        <p:cTn id="23" dur="1" fill="hold">
                                          <p:stCondLst>
                                            <p:cond delay="0"/>
                                          </p:stCondLst>
                                        </p:cTn>
                                        <p:tgtEl>
                                          <p:spTgt spid="470084"/>
                                        </p:tgtEl>
                                        <p:attrNameLst>
                                          <p:attrName>style.visibility</p:attrName>
                                        </p:attrNameLst>
                                      </p:cBhvr>
                                      <p:to>
                                        <p:strVal val="visible"/>
                                      </p:to>
                                    </p:set>
                                    <p:animEffect transition="in" filter="blinds(horizontal)">
                                      <p:cBhvr>
                                        <p:cTn id="24" dur="500"/>
                                        <p:tgtEl>
                                          <p:spTgt spid="470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p:bldP spid="470083" grpId="0" animBg="1"/>
      <p:bldP spid="2" grpId="0"/>
      <p:bldP spid="16"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179388" y="6705600"/>
            <a:ext cx="621030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1" name="Rectangle 5"/>
          <p:cNvSpPr>
            <a:spLocks noChangeArrowheads="1"/>
          </p:cNvSpPr>
          <p:nvPr/>
        </p:nvSpPr>
        <p:spPr bwMode="auto">
          <a:xfrm>
            <a:off x="468313" y="1668981"/>
            <a:ext cx="8207375" cy="290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电脑里的数据压缩其实类似于瘦身运动，不外有两大功用：第一，可以节省空间。第二，可以减少对带宽的占用。</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eaLnBrk="1" latinLnBrk="0" hangingPunct="1">
              <a:spcBef>
                <a:spcPts val="18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简单地说，如果没有数据压缩技术，我们就没法用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WinRAR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为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Email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中的附件瘦身；如果没有数据压缩技术，市场上的数码录音笔就只能记录不到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20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分钟的语音；如果没有数据压缩技术，从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Internet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上下载一部电影也许要花半年的时间</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60422" name="Group 17"/>
          <p:cNvGrpSpPr/>
          <p:nvPr/>
        </p:nvGrpSpPr>
        <p:grpSpPr bwMode="auto">
          <a:xfrm>
            <a:off x="539750" y="4946551"/>
            <a:ext cx="8064500" cy="1074737"/>
            <a:chOff x="340" y="2925"/>
            <a:chExt cx="5080" cy="677"/>
          </a:xfrm>
        </p:grpSpPr>
        <p:sp>
          <p:nvSpPr>
            <p:cNvPr id="60423" name="Rectangle 13"/>
            <p:cNvSpPr>
              <a:spLocks noChangeArrowheads="1"/>
            </p:cNvSpPr>
            <p:nvPr/>
          </p:nvSpPr>
          <p:spPr bwMode="auto">
            <a:xfrm>
              <a:off x="340" y="2931"/>
              <a:ext cx="5080" cy="671"/>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endParaRPr lang="zh-CN" altLang="en-US"/>
            </a:p>
          </p:txBody>
        </p:sp>
        <p:sp>
          <p:nvSpPr>
            <p:cNvPr id="60424" name="Rectangle 14"/>
            <p:cNvSpPr>
              <a:spLocks noChangeArrowheads="1"/>
            </p:cNvSpPr>
            <p:nvPr/>
          </p:nvSpPr>
          <p:spPr bwMode="auto">
            <a:xfrm>
              <a:off x="340" y="2925"/>
              <a:ext cx="5080" cy="673"/>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spcBef>
                  <a:spcPct val="0"/>
                </a:spcBef>
              </a:pP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当我们在 </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BBS</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上用“</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7456”</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代表“气死我了”，或是用“</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B4”</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代表“</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Before”</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的时候，我们至少应该知道，这其实就是一种最简单的数据压缩。</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425" name="AutoShape 15"/>
            <p:cNvSpPr>
              <a:spLocks noChangeArrowheads="1"/>
            </p:cNvSpPr>
            <p:nvPr/>
          </p:nvSpPr>
          <p:spPr bwMode="auto">
            <a:xfrm>
              <a:off x="431" y="2997"/>
              <a:ext cx="164" cy="161"/>
            </a:xfrm>
            <a:prstGeom prst="smileyFace">
              <a:avLst>
                <a:gd name="adj" fmla="val -4653"/>
              </a:avLst>
            </a:prstGeom>
            <a:noFill/>
            <a:ln w="19050">
              <a:solidFill>
                <a:schemeClr val="hlink"/>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0"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1" name="Rectangle 4"/>
          <p:cNvSpPr txBox="1">
            <a:spLocks noChangeArrowheads="1"/>
          </p:cNvSpPr>
          <p:nvPr/>
        </p:nvSpPr>
        <p:spPr bwMode="auto">
          <a:xfrm>
            <a:off x="395288" y="1052513"/>
            <a:ext cx="38166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spcBef>
                <a:spcPct val="50000"/>
              </a:spcBef>
              <a:defRPr/>
            </a:pPr>
            <a:r>
              <a:rPr lang="en-US" altLang="zh-CN" sz="2800" dirty="0" smtClean="0">
                <a:solidFill>
                  <a:schemeClr val="tx1"/>
                </a:solidFill>
                <a:ea typeface="黑体" panose="02010609060101010101" pitchFamily="49" charset="-122"/>
              </a:rPr>
              <a:t>1.4.7 </a:t>
            </a:r>
            <a:r>
              <a:rPr lang="zh-CN" altLang="en-US" sz="2800" dirty="0" smtClean="0">
                <a:solidFill>
                  <a:schemeClr val="tx1"/>
                </a:solidFill>
                <a:ea typeface="黑体" panose="02010609060101010101" pitchFamily="49" charset="-122"/>
              </a:rPr>
              <a:t>数据压缩编码</a:t>
            </a:r>
            <a:endParaRPr lang="zh-CN" altLang="en-US" sz="2800" dirty="0" smtClean="0">
              <a:solidFill>
                <a:schemeClr val="tx1"/>
              </a:solidFill>
              <a:effectLst/>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85"/>
          <p:cNvSpPr>
            <a:spLocks noChangeArrowheads="1"/>
          </p:cNvSpPr>
          <p:nvPr/>
        </p:nvSpPr>
        <p:spPr bwMode="auto">
          <a:xfrm>
            <a:off x="179388" y="6705600"/>
            <a:ext cx="64865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189"/>
          <p:cNvSpPr>
            <a:spLocks noChangeArrowheads="1"/>
          </p:cNvSpPr>
          <p:nvPr/>
        </p:nvSpPr>
        <p:spPr bwMode="auto">
          <a:xfrm>
            <a:off x="539750" y="1125538"/>
            <a:ext cx="82073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5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严格意义上的数据压缩起源于人们对概率的认识。当我们对文字信息进行压缩编码时，如果为出现</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概率</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较高的字母赋予较短的编码，为出现概率较低的字母赋予较长的编码，总的编码长度就能缩短不少。</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lnSpc>
                <a:spcPct val="105000"/>
              </a:lnSpc>
              <a:spcBef>
                <a:spcPts val="12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压缩</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就是去掉信息中的冗余，即保留不确定的信息，去除确定的信息</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可推知的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。换句话说，数据压缩就是将庞大数据中的冗余信息</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数据间的相关性</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去掉，保留相互独立的信息分量。</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445" name="Rectangle 196"/>
          <p:cNvSpPr>
            <a:spLocks noChangeArrowheads="1"/>
          </p:cNvSpPr>
          <p:nvPr/>
        </p:nvSpPr>
        <p:spPr bwMode="auto">
          <a:xfrm>
            <a:off x="592138" y="4615498"/>
            <a:ext cx="820737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latinLnBrk="0" hangingPunct="1">
              <a:spcBef>
                <a:spcPts val="12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数据压缩是在数据包含的信息量不损失或损失不大的情况下，减少数据占用的存储空间。从压缩后的数据文件恢复出原来数据的过程称为</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解压缩</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179388" y="6705600"/>
            <a:ext cx="70707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26" name="Rectangle 6"/>
          <p:cNvSpPr>
            <a:spLocks noChangeArrowheads="1"/>
          </p:cNvSpPr>
          <p:nvPr/>
        </p:nvSpPr>
        <p:spPr bwMode="auto">
          <a:xfrm>
            <a:off x="611560" y="1111251"/>
            <a:ext cx="46085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(1)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多媒体数据压缩的</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必要性</a:t>
            </a:r>
            <a:endPar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93927" name="Rectangle 7"/>
          <p:cNvSpPr>
            <a:spLocks noChangeArrowheads="1"/>
          </p:cNvSpPr>
          <p:nvPr/>
        </p:nvSpPr>
        <p:spPr bwMode="auto">
          <a:xfrm>
            <a:off x="395288" y="1557338"/>
            <a:ext cx="8208962"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5000"/>
              </a:lnSpc>
              <a:spcBef>
                <a:spcPct val="0"/>
              </a:spcBef>
            </a:pPr>
            <a:r>
              <a:rPr lang="en-US" altLang="zh-CN" sz="23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zh-CN" sz="2300" b="1" dirty="0" smtClean="0">
                <a:latin typeface="Times New Roman" panose="02020603050405020304" pitchFamily="18" charset="0"/>
                <a:ea typeface="黑体" panose="02010609060101010101" pitchFamily="49" charset="-122"/>
                <a:cs typeface="Times New Roman" panose="02020603050405020304" pitchFamily="18" charset="0"/>
              </a:rPr>
              <a:t>【例】</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计算存储2分钟的—段CD音质的立体声音乐所需的存储容量。</a:t>
            </a:r>
            <a:endParaRPr lang="zh-CN" altLang="zh-CN" sz="23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95000"/>
              </a:lnSpc>
              <a:spcBef>
                <a:spcPct val="0"/>
              </a:spcBef>
            </a:pPr>
            <a:r>
              <a:rPr lang="zh-CN" altLang="en-US" sz="23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zh-CN" sz="2300" b="1" dirty="0" smtClean="0">
                <a:latin typeface="Times New Roman" panose="02020603050405020304" pitchFamily="18" charset="0"/>
                <a:ea typeface="黑体" panose="02010609060101010101" pitchFamily="49" charset="-122"/>
                <a:cs typeface="Times New Roman" panose="02020603050405020304" pitchFamily="18" charset="0"/>
              </a:rPr>
              <a:t>对于</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CD音质的声音，采样频率是44.</a:t>
            </a:r>
            <a:r>
              <a:rPr lang="en-US" altLang="zh-CN" sz="23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kHz，量化位数为16位立体声双声道。因此，</a:t>
            </a:r>
            <a:r>
              <a:rPr lang="en-US" altLang="zh-CN" sz="23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300" b="1" dirty="0">
                <a:latin typeface="Times New Roman" panose="02020603050405020304" pitchFamily="18" charset="0"/>
                <a:ea typeface="黑体" panose="02010609060101010101" pitchFamily="49" charset="-122"/>
                <a:cs typeface="Times New Roman" panose="02020603050405020304" pitchFamily="18" charset="0"/>
              </a:rPr>
              <a:t>分</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钟所需的存储容量为</a:t>
            </a:r>
            <a:endParaRPr lang="zh-CN" altLang="zh-CN" sz="23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95000"/>
              </a:lnSpc>
              <a:spcBef>
                <a:spcPct val="0"/>
              </a:spcBef>
            </a:pP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3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(44.1×1000×16×2)／8 × l20 = 20676KB≈20MB</a:t>
            </a:r>
            <a:endParaRPr lang="zh-CN" altLang="zh-CN" sz="23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93931" name="Rectangle 11"/>
          <p:cNvSpPr>
            <a:spLocks noChangeArrowheads="1"/>
          </p:cNvSpPr>
          <p:nvPr/>
        </p:nvSpPr>
        <p:spPr bwMode="auto">
          <a:xfrm>
            <a:off x="395288" y="3429000"/>
            <a:ext cx="82089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5000"/>
              </a:lnSpc>
              <a:spcBef>
                <a:spcPct val="0"/>
              </a:spcBef>
            </a:pPr>
            <a:r>
              <a:rPr lang="en-US" altLang="zh-CN" sz="23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zh-CN" sz="2300" b="1" dirty="0" smtClean="0">
                <a:latin typeface="Times New Roman" panose="02020603050405020304" pitchFamily="18" charset="0"/>
                <a:ea typeface="黑体" panose="02010609060101010101" pitchFamily="49" charset="-122"/>
                <a:cs typeface="Times New Roman" panose="02020603050405020304" pitchFamily="18" charset="0"/>
              </a:rPr>
              <a:t>【例】</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计算存储352×240的真彩色图像所需存储容量。</a:t>
            </a:r>
            <a:endParaRPr lang="zh-CN" altLang="zh-CN" sz="23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95000"/>
              </a:lnSpc>
              <a:spcBef>
                <a:spcPct val="0"/>
              </a:spcBef>
            </a:pPr>
            <a:r>
              <a:rPr lang="zh-CN" altLang="en-US" sz="23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zh-CN" sz="2300" b="1" dirty="0" smtClean="0">
                <a:latin typeface="Times New Roman" panose="02020603050405020304" pitchFamily="18" charset="0"/>
                <a:ea typeface="黑体" panose="02010609060101010101" pitchFamily="49" charset="-122"/>
                <a:cs typeface="Times New Roman" panose="02020603050405020304" pitchFamily="18" charset="0"/>
              </a:rPr>
              <a:t>对于</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真彩色的图像，像素深度为24位，因此该图像所需的存储容量为</a:t>
            </a:r>
            <a:r>
              <a:rPr lang="zh-CN" altLang="en-US" sz="23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3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95000"/>
              </a:lnSpc>
              <a:spcBef>
                <a:spcPct val="0"/>
              </a:spcBef>
            </a:pPr>
            <a:r>
              <a:rPr lang="zh-CN" altLang="en-US" sz="23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(352×240×24)/8=253440B=247.5KB</a:t>
            </a:r>
            <a:endParaRPr lang="zh-CN" altLang="zh-CN" sz="23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93932" name="Rectangle 12"/>
          <p:cNvSpPr>
            <a:spLocks noChangeArrowheads="1"/>
          </p:cNvSpPr>
          <p:nvPr/>
        </p:nvSpPr>
        <p:spPr bwMode="auto">
          <a:xfrm>
            <a:off x="395288" y="4941888"/>
            <a:ext cx="82089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5000"/>
              </a:lnSpc>
              <a:spcBef>
                <a:spcPct val="0"/>
              </a:spcBef>
            </a:pPr>
            <a:r>
              <a:rPr lang="en-US" altLang="zh-CN" sz="23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zh-CN" sz="2300" b="1" dirty="0" smtClean="0">
                <a:latin typeface="Times New Roman" panose="02020603050405020304" pitchFamily="18" charset="0"/>
                <a:ea typeface="黑体" panose="02010609060101010101" pitchFamily="49" charset="-122"/>
                <a:cs typeface="Times New Roman" panose="02020603050405020304" pitchFamily="18" charset="0"/>
              </a:rPr>
              <a:t>【例】</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计算1分钟视频所需的存储容量。假设分辨率为640× 480，真彩色，PAL制式25帧／秒，不含音频数据。</a:t>
            </a:r>
            <a:endParaRPr lang="zh-CN" altLang="zh-CN" sz="23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95000"/>
              </a:lnSpc>
              <a:spcBef>
                <a:spcPct val="0"/>
              </a:spcBef>
            </a:pPr>
            <a:r>
              <a:rPr lang="en-US" altLang="zh-CN" sz="23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zh-CN" sz="2300" b="1" dirty="0" smtClean="0">
                <a:latin typeface="Times New Roman" panose="02020603050405020304" pitchFamily="18" charset="0"/>
                <a:ea typeface="黑体" panose="02010609060101010101" pitchFamily="49" charset="-122"/>
                <a:cs typeface="Times New Roman" panose="02020603050405020304" pitchFamily="18" charset="0"/>
              </a:rPr>
              <a:t>1分钟</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视频所需的存储容量为：</a:t>
            </a:r>
            <a:endParaRPr lang="zh-CN" altLang="zh-CN" sz="23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95000"/>
              </a:lnSpc>
              <a:spcBef>
                <a:spcPct val="0"/>
              </a:spcBef>
            </a:pP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3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(640×480×24)/8</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zh-CN" sz="2300" b="1" dirty="0">
                <a:latin typeface="Times New Roman" panose="02020603050405020304" pitchFamily="18" charset="0"/>
                <a:ea typeface="黑体" panose="02010609060101010101" pitchFamily="49" charset="-122"/>
                <a:cs typeface="Times New Roman" panose="02020603050405020304" pitchFamily="18" charset="0"/>
              </a:rPr>
              <a:t>25×60≈1.29GB</a:t>
            </a:r>
            <a:endParaRPr lang="zh-CN" altLang="zh-CN" sz="23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3926"/>
                                        </p:tgtEl>
                                        <p:attrNameLst>
                                          <p:attrName>style.visibility</p:attrName>
                                        </p:attrNameLst>
                                      </p:cBhvr>
                                      <p:to>
                                        <p:strVal val="visible"/>
                                      </p:to>
                                    </p:set>
                                    <p:animEffect transition="in" filter="blinds(horizontal)">
                                      <p:cBhvr>
                                        <p:cTn id="7" dur="500"/>
                                        <p:tgtEl>
                                          <p:spTgt spid="59392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93927"/>
                                        </p:tgtEl>
                                        <p:attrNameLst>
                                          <p:attrName>style.visibility</p:attrName>
                                        </p:attrNameLst>
                                      </p:cBhvr>
                                      <p:to>
                                        <p:strVal val="visible"/>
                                      </p:to>
                                    </p:set>
                                    <p:animEffect transition="in" filter="blinds(horizontal)">
                                      <p:cBhvr>
                                        <p:cTn id="11" dur="500"/>
                                        <p:tgtEl>
                                          <p:spTgt spid="59392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93931"/>
                                        </p:tgtEl>
                                        <p:attrNameLst>
                                          <p:attrName>style.visibility</p:attrName>
                                        </p:attrNameLst>
                                      </p:cBhvr>
                                      <p:to>
                                        <p:strVal val="visible"/>
                                      </p:to>
                                    </p:set>
                                    <p:animEffect transition="in" filter="blinds(horizontal)">
                                      <p:cBhvr>
                                        <p:cTn id="16" dur="500"/>
                                        <p:tgtEl>
                                          <p:spTgt spid="59393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93932"/>
                                        </p:tgtEl>
                                        <p:attrNameLst>
                                          <p:attrName>style.visibility</p:attrName>
                                        </p:attrNameLst>
                                      </p:cBhvr>
                                      <p:to>
                                        <p:strVal val="visible"/>
                                      </p:to>
                                    </p:set>
                                    <p:animEffect transition="in" filter="blinds(horizontal)">
                                      <p:cBhvr>
                                        <p:cTn id="21" dur="500"/>
                                        <p:tgtEl>
                                          <p:spTgt spid="593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6" grpId="0" bldLvl="0" animBg="1"/>
      <p:bldP spid="593927" grpId="0"/>
      <p:bldP spid="593931" grpId="0"/>
      <p:bldP spid="5939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25"/>
          <p:cNvSpPr>
            <a:spLocks noChangeArrowheads="1"/>
          </p:cNvSpPr>
          <p:nvPr/>
        </p:nvSpPr>
        <p:spPr bwMode="auto">
          <a:xfrm>
            <a:off x="179388" y="6705600"/>
            <a:ext cx="7288212" cy="71438"/>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816" name="Rectangle 528"/>
          <p:cNvSpPr>
            <a:spLocks noChangeArrowheads="1"/>
          </p:cNvSpPr>
          <p:nvPr/>
        </p:nvSpPr>
        <p:spPr bwMode="auto">
          <a:xfrm>
            <a:off x="179388" y="2008505"/>
            <a:ext cx="8497887" cy="465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latinLnBrk="0" hangingPunct="1">
              <a:lnSpc>
                <a:spcPct val="105000"/>
              </a:lnSpc>
              <a:spcBef>
                <a:spcPts val="12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例如，有一幅图，其</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大部分区域的背景为白色</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，在这个区域中，相邻的像素具有相同的颜色特征。在原始数据中需要连续记录每个像素的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RGB</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值。如果先记录这个像素的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RGB</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值，再记录这个像素连续重复出现的次数，则表达的信息量并没有发生变化，但使用的数据量将会大大减少。</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lnSpc>
                <a:spcPct val="105000"/>
              </a:lnSpc>
              <a:spcBef>
                <a:spcPts val="12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在视频中，</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相邻两帧的画面可能几乎相同</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，差异部分很小，此时就没有必要记录相同的画面，对于后一帧只需记录与前一帧的差异即可。</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lnSpc>
                <a:spcPct val="105000"/>
              </a:lnSpc>
              <a:spcBef>
                <a:spcPts val="12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人的听觉系统对于不同频率的声音的敏感性是不同的，并不能察觉所有频率的变化，因此那些</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不被听觉所感知的变化</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可以被忽略，没有必要存储或传输</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0835" name="Rectangle 547"/>
          <p:cNvSpPr>
            <a:spLocks noChangeArrowheads="1"/>
          </p:cNvSpPr>
          <p:nvPr/>
        </p:nvSpPr>
        <p:spPr bwMode="auto">
          <a:xfrm>
            <a:off x="827088" y="1052513"/>
            <a:ext cx="48974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多媒体数据压缩的可能性</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0836" name="Rectangle 548"/>
          <p:cNvSpPr>
            <a:spLocks noChangeArrowheads="1"/>
          </p:cNvSpPr>
          <p:nvPr/>
        </p:nvSpPr>
        <p:spPr bwMode="auto">
          <a:xfrm>
            <a:off x="179388" y="1482726"/>
            <a:ext cx="813816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多媒体数据</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可以被压缩</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，是因为其中存在着</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冗余</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信息。</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0835"/>
                                        </p:tgtEl>
                                        <p:attrNameLst>
                                          <p:attrName>style.visibility</p:attrName>
                                        </p:attrNameLst>
                                      </p:cBhvr>
                                      <p:to>
                                        <p:strVal val="visible"/>
                                      </p:to>
                                    </p:set>
                                    <p:animEffect transition="in" filter="blinds(horizontal)">
                                      <p:cBhvr>
                                        <p:cTn id="7" dur="500"/>
                                        <p:tgtEl>
                                          <p:spTgt spid="1408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0836"/>
                                        </p:tgtEl>
                                        <p:attrNameLst>
                                          <p:attrName>style.visibility</p:attrName>
                                        </p:attrNameLst>
                                      </p:cBhvr>
                                      <p:to>
                                        <p:strVal val="visible"/>
                                      </p:to>
                                    </p:set>
                                    <p:animEffect transition="in" filter="blinds(horizontal)">
                                      <p:cBhvr>
                                        <p:cTn id="10" dur="500"/>
                                        <p:tgtEl>
                                          <p:spTgt spid="140836"/>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140816"/>
                                        </p:tgtEl>
                                        <p:attrNameLst>
                                          <p:attrName>style.visibility</p:attrName>
                                        </p:attrNameLst>
                                      </p:cBhvr>
                                      <p:to>
                                        <p:strVal val="visible"/>
                                      </p:to>
                                    </p:set>
                                    <p:animEffect transition="in" filter="blinds(horizontal)">
                                      <p:cBhvr>
                                        <p:cTn id="14" dur="500"/>
                                        <p:tgtEl>
                                          <p:spTgt spid="140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16" grpId="0" bldLvl="0" animBg="1"/>
      <p:bldP spid="140835" grpId="0"/>
      <p:bldP spid="14083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179388" y="6705600"/>
            <a:ext cx="7564437"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8021" name="Rectangle 5"/>
          <p:cNvSpPr>
            <a:spLocks noChangeArrowheads="1"/>
          </p:cNvSpPr>
          <p:nvPr/>
        </p:nvSpPr>
        <p:spPr bwMode="auto">
          <a:xfrm>
            <a:off x="539750" y="1048703"/>
            <a:ext cx="8064500" cy="829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多媒体数据压缩的分类</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多媒体</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数据压缩可分为</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有损压缩</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无损压缩</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两类</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98023" name="Group 7"/>
          <p:cNvGrpSpPr/>
          <p:nvPr/>
        </p:nvGrpSpPr>
        <p:grpSpPr bwMode="auto">
          <a:xfrm>
            <a:off x="1908175" y="1916115"/>
            <a:ext cx="5040313" cy="1791404"/>
            <a:chOff x="3407" y="5028"/>
            <a:chExt cx="4914" cy="1915"/>
          </a:xfrm>
        </p:grpSpPr>
        <p:sp>
          <p:nvSpPr>
            <p:cNvPr id="64523" name="Text Box 8"/>
            <p:cNvSpPr txBox="1">
              <a:spLocks noChangeArrowheads="1"/>
            </p:cNvSpPr>
            <p:nvPr/>
          </p:nvSpPr>
          <p:spPr bwMode="auto">
            <a:xfrm>
              <a:off x="4847" y="5028"/>
              <a:ext cx="1854" cy="540"/>
            </a:xfrm>
            <a:prstGeom prst="rect">
              <a:avLst/>
            </a:prstGeom>
            <a:gradFill rotWithShape="1">
              <a:gsLst>
                <a:gs pos="0">
                  <a:srgbClr val="C0C0C0"/>
                </a:gs>
                <a:gs pos="100000">
                  <a:srgbClr val="D3D3D3"/>
                </a:gs>
              </a:gsLst>
              <a:lin ang="5400000" scaled="1"/>
            </a:gradFill>
            <a:ln w="12700">
              <a:solidFill>
                <a:srgbClr val="000000"/>
              </a:solidFill>
              <a:miter lim="800000"/>
              <a:tailEnd type="none" w="sm" len="med"/>
            </a:ln>
            <a:effectLst>
              <a:outerShdw dist="45791" dir="2021404" algn="ctr" rotWithShape="0">
                <a:srgbClr val="808080"/>
              </a:outerShdw>
            </a:effectLst>
          </p:spPr>
          <p:txBody>
            <a:bodyPr lIns="18000" tIns="0" rIns="18000" bIns="0" anchor="ctr"/>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ctr" eaLnBrk="1" hangingPunct="1">
                <a:spcBef>
                  <a:spcPts val="775"/>
                </a:spcBef>
              </a:pPr>
              <a:r>
                <a:rPr lang="zh-CN" altLang="en-US" sz="1600" b="1"/>
                <a:t>数据压缩方法</a:t>
              </a:r>
              <a:endParaRPr lang="zh-CN" altLang="en-US" sz="1600" b="1"/>
            </a:p>
          </p:txBody>
        </p:sp>
        <p:sp>
          <p:nvSpPr>
            <p:cNvPr id="64524" name="Text Box 9"/>
            <p:cNvSpPr txBox="1">
              <a:spLocks noChangeArrowheads="1"/>
            </p:cNvSpPr>
            <p:nvPr/>
          </p:nvSpPr>
          <p:spPr bwMode="auto">
            <a:xfrm>
              <a:off x="3407" y="6192"/>
              <a:ext cx="1854" cy="684"/>
            </a:xfrm>
            <a:prstGeom prst="rect">
              <a:avLst/>
            </a:prstGeom>
            <a:solidFill>
              <a:srgbClr val="FFFFFF"/>
            </a:solidFill>
            <a:ln w="12700">
              <a:solidFill>
                <a:srgbClr val="000000"/>
              </a:solidFill>
              <a:miter lim="800000"/>
              <a:tailEnd type="none" w="sm" len="med"/>
            </a:ln>
            <a:effectLst>
              <a:outerShdw dist="45791" dir="2021404" algn="ctr" rotWithShape="0">
                <a:srgbClr val="808080"/>
              </a:outerShdw>
            </a:effectLst>
          </p:spPr>
          <p:txBody>
            <a:bodyPr lIns="18000" tIns="0" rIns="18000" bIns="0"/>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1600" b="1" dirty="0"/>
                <a:t>无损压缩</a:t>
              </a:r>
              <a:endParaRPr lang="zh-CN" altLang="en-US" sz="1600" b="1" dirty="0"/>
            </a:p>
            <a:p>
              <a:pPr algn="ctr" eaLnBrk="1" hangingPunct="1"/>
              <a:r>
                <a:rPr lang="en-US" altLang="zh-CN" sz="1600" b="1" dirty="0"/>
                <a:t>(</a:t>
              </a:r>
              <a:r>
                <a:rPr lang="zh-CN" altLang="en-US" sz="1600" b="1" dirty="0"/>
                <a:t>文本或程序</a:t>
              </a:r>
              <a:r>
                <a:rPr lang="en-US" altLang="zh-CN" sz="1600" b="1" dirty="0"/>
                <a:t>)</a:t>
              </a:r>
              <a:endParaRPr lang="en-US" altLang="zh-CN" sz="1600" b="1" dirty="0"/>
            </a:p>
            <a:p>
              <a:pPr eaLnBrk="1" hangingPunct="1"/>
              <a:endParaRPr lang="en-US" altLang="zh-CN" sz="1600" b="1" dirty="0"/>
            </a:p>
          </p:txBody>
        </p:sp>
        <p:sp>
          <p:nvSpPr>
            <p:cNvPr id="64525" name="Text Box 10"/>
            <p:cNvSpPr txBox="1">
              <a:spLocks noChangeArrowheads="1"/>
            </p:cNvSpPr>
            <p:nvPr/>
          </p:nvSpPr>
          <p:spPr bwMode="auto">
            <a:xfrm>
              <a:off x="6467" y="6192"/>
              <a:ext cx="1854" cy="751"/>
            </a:xfrm>
            <a:prstGeom prst="rect">
              <a:avLst/>
            </a:prstGeom>
            <a:solidFill>
              <a:srgbClr val="FFFFFF"/>
            </a:solidFill>
            <a:ln w="12700">
              <a:solidFill>
                <a:srgbClr val="000000"/>
              </a:solidFill>
              <a:miter lim="800000"/>
              <a:tailEnd type="none" w="sm" len="med"/>
            </a:ln>
            <a:effectLst>
              <a:outerShdw dist="45791" dir="2021404" algn="ctr" rotWithShape="0">
                <a:srgbClr val="808080"/>
              </a:outerShdw>
            </a:effectLst>
          </p:spPr>
          <p:txBody>
            <a:bodyPr lIns="18000" tIns="0" rIns="18000" bIns="0"/>
            <a:lstStyle>
              <a:lvl1pPr eaLnBrk="0" hangingPunct="0">
                <a:defRPr kumimoji="1" sz="28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8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8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8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800">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20000"/>
                </a:spcBef>
                <a:spcAft>
                  <a:spcPct val="0"/>
                </a:spcAft>
                <a:defRPr kumimoji="1" sz="2800">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1600" b="1" dirty="0"/>
                <a:t>有损压缩</a:t>
              </a:r>
              <a:endParaRPr lang="zh-CN" altLang="en-US" sz="1600" b="1" dirty="0"/>
            </a:p>
            <a:p>
              <a:pPr algn="ctr" eaLnBrk="1" hangingPunct="1"/>
              <a:r>
                <a:rPr lang="en-US" altLang="zh-CN" sz="1600" b="1" dirty="0"/>
                <a:t>(</a:t>
              </a:r>
              <a:r>
                <a:rPr lang="zh-CN" altLang="en-US" sz="1600" b="1" dirty="0"/>
                <a:t>图像、音频、视频</a:t>
              </a:r>
              <a:r>
                <a:rPr lang="en-US" altLang="zh-CN" sz="1600" b="1" dirty="0"/>
                <a:t>)</a:t>
              </a:r>
              <a:endParaRPr lang="en-US" altLang="zh-CN" sz="1600" b="1" dirty="0"/>
            </a:p>
          </p:txBody>
        </p:sp>
        <p:sp>
          <p:nvSpPr>
            <p:cNvPr id="64526" name="Line 11"/>
            <p:cNvSpPr>
              <a:spLocks noChangeShapeType="1"/>
            </p:cNvSpPr>
            <p:nvPr/>
          </p:nvSpPr>
          <p:spPr bwMode="auto">
            <a:xfrm flipV="1">
              <a:off x="4667" y="5880"/>
              <a:ext cx="0" cy="312"/>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64527" name="Line 12"/>
            <p:cNvSpPr>
              <a:spLocks noChangeShapeType="1"/>
            </p:cNvSpPr>
            <p:nvPr/>
          </p:nvSpPr>
          <p:spPr bwMode="auto">
            <a:xfrm flipH="1" flipV="1">
              <a:off x="5747" y="5568"/>
              <a:ext cx="5" cy="329"/>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64528" name="Line 13"/>
            <p:cNvSpPr>
              <a:spLocks noChangeShapeType="1"/>
            </p:cNvSpPr>
            <p:nvPr/>
          </p:nvSpPr>
          <p:spPr bwMode="auto">
            <a:xfrm flipV="1">
              <a:off x="6827" y="5880"/>
              <a:ext cx="0" cy="312"/>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64529" name="Line 14"/>
            <p:cNvSpPr>
              <a:spLocks noChangeShapeType="1"/>
            </p:cNvSpPr>
            <p:nvPr/>
          </p:nvSpPr>
          <p:spPr bwMode="auto">
            <a:xfrm>
              <a:off x="4680" y="5871"/>
              <a:ext cx="2130" cy="9"/>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grpSp>
      <p:sp>
        <p:nvSpPr>
          <p:cNvPr id="598031" name="Rectangle 15"/>
          <p:cNvSpPr>
            <a:spLocks noChangeArrowheads="1"/>
          </p:cNvSpPr>
          <p:nvPr/>
        </p:nvSpPr>
        <p:spPr bwMode="auto">
          <a:xfrm>
            <a:off x="539750" y="3703321"/>
            <a:ext cx="8064500" cy="1722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无损压缩</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是可逆的编码方法，经无损压缩编码的多媒体数据能完全恢复，没有任何偏差和失真。</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spcBef>
                <a:spcPts val="12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有损压缩</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是不可逆编码方法，经有损压缩编码的多媒体不能完全恢复，但听觉或视觉效果一般可被接受。</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98036" name="Group 20"/>
          <p:cNvGrpSpPr/>
          <p:nvPr/>
        </p:nvGrpSpPr>
        <p:grpSpPr bwMode="auto">
          <a:xfrm>
            <a:off x="611188" y="5582603"/>
            <a:ext cx="7993062" cy="1071562"/>
            <a:chOff x="340" y="3426"/>
            <a:chExt cx="5035" cy="675"/>
          </a:xfrm>
        </p:grpSpPr>
        <p:sp>
          <p:nvSpPr>
            <p:cNvPr id="64520" name="Rectangle 17"/>
            <p:cNvSpPr>
              <a:spLocks noChangeArrowheads="1"/>
            </p:cNvSpPr>
            <p:nvPr/>
          </p:nvSpPr>
          <p:spPr bwMode="auto">
            <a:xfrm>
              <a:off x="340" y="3430"/>
              <a:ext cx="5035" cy="671"/>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64521" name="Rectangle 18"/>
            <p:cNvSpPr>
              <a:spLocks noChangeArrowheads="1"/>
            </p:cNvSpPr>
            <p:nvPr/>
          </p:nvSpPr>
          <p:spPr bwMode="auto">
            <a:xfrm>
              <a:off x="340" y="3426"/>
              <a:ext cx="5035" cy="673"/>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l">
                <a:spcBef>
                  <a:spcPct val="0"/>
                </a:spcBef>
              </a:pP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信息的丢失无论是在文本文件还是程序文件中都是不能接受的，但是在图片、音频或视频文件中是可以接受的。这是因为我们的眼睛和耳朵并不能够分辩出如此细小的差别。</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4522" name="AutoShape 19"/>
            <p:cNvSpPr>
              <a:spLocks noChangeArrowheads="1"/>
            </p:cNvSpPr>
            <p:nvPr/>
          </p:nvSpPr>
          <p:spPr bwMode="auto">
            <a:xfrm>
              <a:off x="494" y="3496"/>
              <a:ext cx="164" cy="161"/>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18"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8021"/>
                                        </p:tgtEl>
                                        <p:attrNameLst>
                                          <p:attrName>style.visibility</p:attrName>
                                        </p:attrNameLst>
                                      </p:cBhvr>
                                      <p:to>
                                        <p:strVal val="visible"/>
                                      </p:to>
                                    </p:set>
                                    <p:animEffect transition="in" filter="blinds(horizontal)">
                                      <p:cBhvr>
                                        <p:cTn id="7" dur="500"/>
                                        <p:tgtEl>
                                          <p:spTgt spid="59802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98023"/>
                                        </p:tgtEl>
                                        <p:attrNameLst>
                                          <p:attrName>style.visibility</p:attrName>
                                        </p:attrNameLst>
                                      </p:cBhvr>
                                      <p:to>
                                        <p:strVal val="visible"/>
                                      </p:to>
                                    </p:set>
                                    <p:animEffect transition="in" filter="blinds(horizontal)">
                                      <p:cBhvr>
                                        <p:cTn id="11" dur="500"/>
                                        <p:tgtEl>
                                          <p:spTgt spid="598023"/>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98031"/>
                                        </p:tgtEl>
                                        <p:attrNameLst>
                                          <p:attrName>style.visibility</p:attrName>
                                        </p:attrNameLst>
                                      </p:cBhvr>
                                      <p:to>
                                        <p:strVal val="visible"/>
                                      </p:to>
                                    </p:set>
                                    <p:animEffect transition="in" filter="blinds(horizontal)">
                                      <p:cBhvr>
                                        <p:cTn id="15" dur="500"/>
                                        <p:tgtEl>
                                          <p:spTgt spid="598031"/>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598036"/>
                                        </p:tgtEl>
                                        <p:attrNameLst>
                                          <p:attrName>style.visibility</p:attrName>
                                        </p:attrNameLst>
                                      </p:cBhvr>
                                      <p:to>
                                        <p:strVal val="visible"/>
                                      </p:to>
                                    </p:set>
                                    <p:animEffect transition="in" filter="blinds(horizontal)">
                                      <p:cBhvr>
                                        <p:cTn id="19" dur="500"/>
                                        <p:tgtEl>
                                          <p:spTgt spid="598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1" grpId="0" bldLvl="0" animBg="1"/>
      <p:bldP spid="59803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nvPr>
        </p:nvGraphicFramePr>
        <p:xfrm>
          <a:off x="35471" y="1052736"/>
          <a:ext cx="8352954" cy="5516880"/>
        </p:xfrm>
        <a:graphic>
          <a:graphicData uri="http://schemas.openxmlformats.org/drawingml/2006/table">
            <a:tbl>
              <a:tblPr firstRow="1" bandRow="1">
                <a:tableStyleId>{5C22544A-7EE6-4342-B048-85BDC9FD1C3A}</a:tableStyleId>
              </a:tblPr>
              <a:tblGrid>
                <a:gridCol w="1008137"/>
                <a:gridCol w="1440160"/>
                <a:gridCol w="5904657"/>
              </a:tblGrid>
              <a:tr h="297033">
                <a:tc rowSpan="5">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文字</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记事本</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建立无格式通用纯文本文件</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Word</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字处理软件，实现较复杂的文字编辑与排版</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Excel</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电子表格软件，完成小规模数据的计算、查询和统计</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PowerPoint</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文稿演示软件，辅助制作演示用的电子幻灯片</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WPS</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字处理软件，与</a:t>
                      </a: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Word</a:t>
                      </a: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类似</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rowSpan="2">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音频</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录音机</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录制音频，可对声音作简单处理</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Audition</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提供专业化的音频编辑和混合环境的软件</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rowSpan="2">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图形</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AutoCAD</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通用的交互式绘图软件，可绘制二维及三维设计</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CorelDRAW</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图形制作软件，具有矢量插图、版面设计、照片编辑等功能</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rowSpan="2">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图像</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画图</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对图像进行简单处理</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Photoshop</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最流行的图像处理软件</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rowSpan="2">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动画</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Flash</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网页多媒体制作</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3D</a:t>
                      </a:r>
                      <a:r>
                        <a:rPr lang="en-US" altLang="zh-CN" sz="1600" b="1"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Studio Max</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三维建模、动画、渲染软件</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rowSpan="2">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视频</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Premiere</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专业视频编辑软件，提供采集、剪辑、调色、美华音频、字母添加等功能</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0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会声会影</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专业的视频编辑软件，与</a:t>
                      </a:r>
                      <a:r>
                        <a:rPr lang="en-US" altLang="zh-CN"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Premiere</a:t>
                      </a:r>
                      <a:r>
                        <a:rPr lang="zh-CN" altLang="en-US" sz="16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类似</a:t>
                      </a: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4"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26"/>
          <p:cNvSpPr>
            <a:spLocks noChangeArrowheads="1"/>
          </p:cNvSpPr>
          <p:nvPr/>
        </p:nvSpPr>
        <p:spPr bwMode="auto">
          <a:xfrm>
            <a:off x="323850" y="6705600"/>
            <a:ext cx="551180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90" name="Rectangle 134"/>
          <p:cNvSpPr>
            <a:spLocks noGrp="1" noChangeArrowheads="1"/>
          </p:cNvSpPr>
          <p:nvPr>
            <p:ph type="title" idx="4294967295"/>
          </p:nvPr>
        </p:nvSpPr>
        <p:spPr>
          <a:xfrm>
            <a:off x="304800" y="990600"/>
            <a:ext cx="6477000" cy="612775"/>
          </a:xfrm>
        </p:spPr>
        <p:txBody>
          <a:bodyPr/>
          <a:lstStyle/>
          <a:p>
            <a:pPr eaLnBrk="1" hangingPunct="1">
              <a:defRPr/>
            </a:pPr>
            <a:r>
              <a:rPr lang="en-US" altLang="zh-CN" sz="2800" dirty="0" smtClean="0">
                <a:solidFill>
                  <a:schemeClr val="tx1"/>
                </a:solidFill>
              </a:rPr>
              <a:t>1.4.2  </a:t>
            </a:r>
            <a:r>
              <a:rPr lang="zh-CN" altLang="en-US" sz="2800" dirty="0" smtClean="0">
                <a:solidFill>
                  <a:schemeClr val="tx1"/>
                </a:solidFill>
                <a:effectLst/>
                <a:ea typeface="黑体" panose="02010609060101010101" pitchFamily="49" charset="-122"/>
              </a:rPr>
              <a:t>汉字编码</a:t>
            </a:r>
            <a:r>
              <a:rPr lang="zh-CN" altLang="en-US" sz="2800" dirty="0" smtClean="0">
                <a:solidFill>
                  <a:schemeClr val="tx1"/>
                </a:solidFill>
                <a:ea typeface="宋体" panose="02010600030101010101" pitchFamily="2" charset="-122"/>
              </a:rPr>
              <a:t> </a:t>
            </a:r>
            <a:endParaRPr lang="zh-CN" altLang="en-US" sz="2800" dirty="0" smtClean="0"/>
          </a:p>
        </p:txBody>
      </p:sp>
      <p:pic>
        <p:nvPicPr>
          <p:cNvPr id="35844" name="Picture 135"/>
          <p:cNvPicPr>
            <a:picLocks noChangeAspect="1" noChangeArrowheads="1"/>
          </p:cNvPicPr>
          <p:nvPr/>
        </p:nvPicPr>
        <p:blipFill>
          <a:blip r:embed="rId1">
            <a:lum contrast="24000"/>
            <a:extLst>
              <a:ext uri="{28A0092B-C50C-407E-A947-70E740481C1C}">
                <a14:useLocalDpi xmlns:a14="http://schemas.microsoft.com/office/drawing/2010/main" val="0"/>
              </a:ext>
            </a:extLst>
          </a:blip>
          <a:srcRect l="4109" t="39583" r="4089" b="27863"/>
          <a:stretch>
            <a:fillRect/>
          </a:stretch>
        </p:blipFill>
        <p:spPr bwMode="auto">
          <a:xfrm>
            <a:off x="539750" y="1628775"/>
            <a:ext cx="80772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992" name="Rectangle 136"/>
          <p:cNvSpPr>
            <a:spLocks noChangeArrowheads="1"/>
          </p:cNvSpPr>
          <p:nvPr/>
        </p:nvSpPr>
        <p:spPr bwMode="auto">
          <a:xfrm>
            <a:off x="533400" y="3860800"/>
            <a:ext cx="8610600" cy="171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5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(1)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汉字输入码：通过键盘输入的汉字编码。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数字编码：如区位码；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拼音编码：如全拼、智能</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ABC</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、微软拼音等；</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1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字形编码：如五笔字型等 。</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47" name="Rectangle 144"/>
          <p:cNvSpPr>
            <a:spLocks noChangeArrowheads="1"/>
          </p:cNvSpPr>
          <p:nvPr/>
        </p:nvSpPr>
        <p:spPr bwMode="auto">
          <a:xfrm>
            <a:off x="468313" y="1628775"/>
            <a:ext cx="8280400" cy="2233613"/>
          </a:xfrm>
          <a:prstGeom prst="rect">
            <a:avLst/>
          </a:prstGeom>
          <a:noFill/>
          <a:ln w="19050">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8"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992"/>
                                        </p:tgtEl>
                                        <p:attrNameLst>
                                          <p:attrName>style.visibility</p:attrName>
                                        </p:attrNameLst>
                                      </p:cBhvr>
                                      <p:to>
                                        <p:strVal val="visible"/>
                                      </p:to>
                                    </p:set>
                                    <p:animEffect transition="in" filter="blinds(horizontal)">
                                      <p:cBhvr>
                                        <p:cTn id="7" dur="500"/>
                                        <p:tgtEl>
                                          <p:spTgt spid="12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308" name="Picture 428" descr="11_htm11[1]"/>
          <p:cNvPicPr>
            <a:picLocks noChangeAspect="1" noChangeArrowheads="1"/>
          </p:cNvPicPr>
          <p:nvPr/>
        </p:nvPicPr>
        <p:blipFill>
          <a:blip r:embed="rId1">
            <a:lum bright="-6000" contrast="18000"/>
            <a:extLst>
              <a:ext uri="{28A0092B-C50C-407E-A947-70E740481C1C}">
                <a14:useLocalDpi xmlns:a14="http://schemas.microsoft.com/office/drawing/2010/main" val="0"/>
              </a:ext>
            </a:extLst>
          </a:blip>
          <a:srcRect/>
          <a:stretch>
            <a:fillRect/>
          </a:stretch>
        </p:blipFill>
        <p:spPr bwMode="auto">
          <a:xfrm>
            <a:off x="6084888" y="1916113"/>
            <a:ext cx="284321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121"/>
          <p:cNvSpPr>
            <a:spLocks noChangeArrowheads="1"/>
          </p:cNvSpPr>
          <p:nvPr/>
        </p:nvSpPr>
        <p:spPr bwMode="auto">
          <a:xfrm>
            <a:off x="323850" y="6705600"/>
            <a:ext cx="57848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8" name="Rectangle 131"/>
          <p:cNvSpPr>
            <a:spLocks noChangeArrowheads="1"/>
          </p:cNvSpPr>
          <p:nvPr/>
        </p:nvSpPr>
        <p:spPr bwMode="auto">
          <a:xfrm>
            <a:off x="250825" y="1052513"/>
            <a:ext cx="8497888" cy="1235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区位码和国标码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1980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年颁布</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(GB2312-80)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，是中文信息处理的国家标准，是使用简体中文的地区使用的中文编码。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3305" name="Rectangle 425"/>
          <p:cNvSpPr>
            <a:spLocks noChangeArrowheads="1"/>
          </p:cNvSpPr>
          <p:nvPr/>
        </p:nvSpPr>
        <p:spPr bwMode="auto">
          <a:xfrm>
            <a:off x="179388" y="2276872"/>
            <a:ext cx="5905500" cy="356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10000"/>
              </a:spcBef>
            </a:pP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该编码共收录</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682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个符号，</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6763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个简体汉字，其中一级汉字：</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3755</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个，以拼音排序 ；二级汉字：</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3008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个，以偏旁排序 。</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10000"/>
              </a:spcBef>
            </a:pP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所有汉字分</a:t>
            </a:r>
            <a:r>
              <a:rPr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94</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个区</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，每个区</a:t>
            </a:r>
            <a:r>
              <a:rPr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94</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个汉字</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。由此构成区位码。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区位码的区码和位码各加</a:t>
            </a:r>
            <a:r>
              <a:rPr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32</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就得到国标码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305"/>
                                        </p:tgtEl>
                                        <p:attrNameLst>
                                          <p:attrName>style.visibility</p:attrName>
                                        </p:attrNameLst>
                                      </p:cBhvr>
                                      <p:to>
                                        <p:strVal val="visible"/>
                                      </p:to>
                                    </p:set>
                                    <p:animEffect transition="in" filter="blinds(horizontal)">
                                      <p:cBhvr>
                                        <p:cTn id="7" dur="500"/>
                                        <p:tgtEl>
                                          <p:spTgt spid="123305"/>
                                        </p:tgtEl>
                                      </p:cBhvr>
                                    </p:animEffect>
                                  </p:childTnLst>
                                </p:cTn>
                              </p:par>
                              <p:par>
                                <p:cTn id="8" presetID="3" presetClass="entr" presetSubtype="10" fill="hold" nodeType="withEffect">
                                  <p:stCondLst>
                                    <p:cond delay="0"/>
                                  </p:stCondLst>
                                  <p:childTnLst>
                                    <p:set>
                                      <p:cBhvr>
                                        <p:cTn id="9" dur="1" fill="hold">
                                          <p:stCondLst>
                                            <p:cond delay="0"/>
                                          </p:stCondLst>
                                        </p:cTn>
                                        <p:tgtEl>
                                          <p:spTgt spid="123308"/>
                                        </p:tgtEl>
                                        <p:attrNameLst>
                                          <p:attrName>style.visibility</p:attrName>
                                        </p:attrNameLst>
                                      </p:cBhvr>
                                      <p:to>
                                        <p:strVal val="visible"/>
                                      </p:to>
                                    </p:set>
                                    <p:animEffect transition="in" filter="blinds(horizontal)">
                                      <p:cBhvr>
                                        <p:cTn id="10" dur="500"/>
                                        <p:tgtEl>
                                          <p:spTgt spid="123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0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21"/>
          <p:cNvSpPr>
            <a:spLocks noChangeArrowheads="1"/>
          </p:cNvSpPr>
          <p:nvPr/>
        </p:nvSpPr>
        <p:spPr bwMode="auto">
          <a:xfrm>
            <a:off x="323850" y="6705600"/>
            <a:ext cx="57848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10" name="Rectangle 430"/>
          <p:cNvSpPr>
            <a:spLocks noChangeArrowheads="1"/>
          </p:cNvSpPr>
          <p:nvPr/>
        </p:nvSpPr>
        <p:spPr bwMode="auto">
          <a:xfrm>
            <a:off x="110808" y="1347788"/>
            <a:ext cx="8497887"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国标码：每个汉字占两个字节的编码，且每个字节最高位均为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。是由区位码演变过来的。</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23315" name="Group 435"/>
          <p:cNvGrpSpPr/>
          <p:nvPr/>
        </p:nvGrpSpPr>
        <p:grpSpPr bwMode="auto">
          <a:xfrm>
            <a:off x="323533" y="3224211"/>
            <a:ext cx="8207375" cy="1254124"/>
            <a:chOff x="295" y="3469"/>
            <a:chExt cx="5170" cy="790"/>
          </a:xfrm>
        </p:grpSpPr>
        <p:sp>
          <p:nvSpPr>
            <p:cNvPr id="36873" name="Rectangle 432"/>
            <p:cNvSpPr>
              <a:spLocks noChangeArrowheads="1"/>
            </p:cNvSpPr>
            <p:nvPr/>
          </p:nvSpPr>
          <p:spPr bwMode="auto">
            <a:xfrm>
              <a:off x="295" y="3521"/>
              <a:ext cx="5170" cy="701"/>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solidFill>
                  <a:srgbClr val="996633"/>
                </a:solidFill>
              </a:endParaRPr>
            </a:p>
          </p:txBody>
        </p:sp>
        <p:sp>
          <p:nvSpPr>
            <p:cNvPr id="36874" name="Rectangle 433"/>
            <p:cNvSpPr>
              <a:spLocks noChangeArrowheads="1"/>
            </p:cNvSpPr>
            <p:nvPr/>
          </p:nvSpPr>
          <p:spPr bwMode="auto">
            <a:xfrm>
              <a:off x="297" y="3469"/>
              <a:ext cx="5168" cy="790"/>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10000"/>
                </a:spcBef>
              </a:pPr>
              <a:r>
                <a:rPr lang="en-US" altLang="zh-CN" sz="2000" b="1" dirty="0">
                  <a:solidFill>
                    <a:srgbClr val="996633"/>
                  </a:solidFill>
                  <a:latin typeface="Times New Roman" panose="02020603050405020304" pitchFamily="18" charset="0"/>
                </a:rPr>
                <a:t>        </a:t>
              </a:r>
              <a:r>
                <a:rPr lang="zh-CN" altLang="en-US" sz="2400" b="1" dirty="0">
                  <a:solidFill>
                    <a:srgbClr val="996633"/>
                  </a:solidFill>
                  <a:latin typeface="Times New Roman" panose="02020603050405020304" pitchFamily="18" charset="0"/>
                  <a:ea typeface="黑体" panose="02010609060101010101" pitchFamily="49" charset="-122"/>
                  <a:cs typeface="Times New Roman" panose="02020603050405020304" pitchFamily="18" charset="0"/>
                </a:rPr>
                <a:t>区位码无法用于汉字通信，因为它可能与通信使用的控制码即</a:t>
              </a:r>
              <a:r>
                <a:rPr lang="en-US" altLang="zh-CN" sz="2400" b="1" dirty="0">
                  <a:solidFill>
                    <a:srgbClr val="996633"/>
                  </a:solidFill>
                  <a:latin typeface="Times New Roman" panose="02020603050405020304" pitchFamily="18" charset="0"/>
                  <a:ea typeface="黑体" panose="02010609060101010101" pitchFamily="49" charset="-122"/>
                  <a:cs typeface="Times New Roman" panose="02020603050405020304" pitchFamily="18" charset="0"/>
                </a:rPr>
                <a:t>ASCII</a:t>
              </a:r>
              <a:r>
                <a:rPr lang="zh-CN" altLang="en-US" sz="2400" b="1" dirty="0">
                  <a:solidFill>
                    <a:srgbClr val="996633"/>
                  </a:solidFill>
                  <a:latin typeface="Times New Roman" panose="02020603050405020304" pitchFamily="18" charset="0"/>
                  <a:ea typeface="黑体" panose="02010609060101010101" pitchFamily="49" charset="-122"/>
                  <a:cs typeface="Times New Roman" panose="02020603050405020304" pitchFamily="18" charset="0"/>
                </a:rPr>
                <a:t>码中的</a:t>
              </a:r>
              <a:r>
                <a:rPr lang="en-US" altLang="zh-CN" sz="2400" b="1" dirty="0">
                  <a:solidFill>
                    <a:srgbClr val="996633"/>
                  </a:solidFill>
                  <a:latin typeface="Times New Roman" panose="02020603050405020304" pitchFamily="18" charset="0"/>
                  <a:ea typeface="黑体" panose="02010609060101010101" pitchFamily="49" charset="-122"/>
                  <a:cs typeface="Times New Roman" panose="02020603050405020304" pitchFamily="18" charset="0"/>
                </a:rPr>
                <a:t>0~31</a:t>
              </a:r>
              <a:r>
                <a:rPr lang="zh-CN" altLang="en-US" sz="2400" b="1" dirty="0">
                  <a:solidFill>
                    <a:srgbClr val="996633"/>
                  </a:solidFill>
                  <a:latin typeface="Times New Roman" panose="02020603050405020304" pitchFamily="18" charset="0"/>
                  <a:ea typeface="黑体" panose="02010609060101010101" pitchFamily="49" charset="-122"/>
                  <a:cs typeface="Times New Roman" panose="02020603050405020304" pitchFamily="18" charset="0"/>
                </a:rPr>
                <a:t>发生冲突。因此，</a:t>
              </a:r>
              <a:r>
                <a:rPr lang="en-US" altLang="zh-CN" sz="2400" b="1" dirty="0">
                  <a:solidFill>
                    <a:srgbClr val="996633"/>
                  </a:solidFill>
                  <a:latin typeface="Times New Roman" panose="02020603050405020304" pitchFamily="18" charset="0"/>
                  <a:ea typeface="黑体" panose="02010609060101010101" pitchFamily="49" charset="-122"/>
                  <a:cs typeface="Times New Roman" panose="02020603050405020304" pitchFamily="18" charset="0"/>
                </a:rPr>
                <a:t>GB2312</a:t>
              </a:r>
              <a:r>
                <a:rPr lang="zh-CN" altLang="en-US" sz="2400" b="1" dirty="0">
                  <a:solidFill>
                    <a:srgbClr val="996633"/>
                  </a:solidFill>
                  <a:latin typeface="Times New Roman" panose="02020603050405020304" pitchFamily="18" charset="0"/>
                  <a:ea typeface="黑体" panose="02010609060101010101" pitchFamily="49" charset="-122"/>
                  <a:cs typeface="Times New Roman" panose="02020603050405020304" pitchFamily="18" charset="0"/>
                </a:rPr>
                <a:t>编码是通过对区位的简单变换而得到的。</a:t>
              </a:r>
              <a:endParaRPr lang="zh-CN" altLang="en-US" sz="2400" b="1" dirty="0">
                <a:solidFill>
                  <a:srgbClr val="996633"/>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75" name="AutoShape 434"/>
            <p:cNvSpPr>
              <a:spLocks noChangeArrowheads="1"/>
            </p:cNvSpPr>
            <p:nvPr/>
          </p:nvSpPr>
          <p:spPr bwMode="auto">
            <a:xfrm>
              <a:off x="384" y="3594"/>
              <a:ext cx="183" cy="154"/>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solidFill>
                  <a:srgbClr val="996633"/>
                </a:solidFill>
              </a:endParaRPr>
            </a:p>
          </p:txBody>
        </p:sp>
      </p:grpSp>
      <p:sp>
        <p:nvSpPr>
          <p:cNvPr id="12"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310"/>
                                        </p:tgtEl>
                                        <p:attrNameLst>
                                          <p:attrName>style.visibility</p:attrName>
                                        </p:attrNameLst>
                                      </p:cBhvr>
                                      <p:to>
                                        <p:strVal val="visible"/>
                                      </p:to>
                                    </p:set>
                                    <p:animEffect transition="in" filter="blinds(horizontal)">
                                      <p:cBhvr>
                                        <p:cTn id="7" dur="500"/>
                                        <p:tgtEl>
                                          <p:spTgt spid="12331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3315"/>
                                        </p:tgtEl>
                                        <p:attrNameLst>
                                          <p:attrName>style.visibility</p:attrName>
                                        </p:attrNameLst>
                                      </p:cBhvr>
                                      <p:to>
                                        <p:strVal val="visible"/>
                                      </p:to>
                                    </p:set>
                                    <p:animEffect transition="in" filter="blinds(horizontal)">
                                      <p:cBhvr>
                                        <p:cTn id="11" dur="500"/>
                                        <p:tgtEl>
                                          <p:spTgt spid="12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323850" y="6705600"/>
            <a:ext cx="57848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1" name="Rectangle 4"/>
          <p:cNvSpPr>
            <a:spLocks noChangeArrowheads="1"/>
          </p:cNvSpPr>
          <p:nvPr/>
        </p:nvSpPr>
        <p:spPr bwMode="auto">
          <a:xfrm>
            <a:off x="0" y="1052830"/>
            <a:ext cx="1530985" cy="829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10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部分区位码编号</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893" name="Rectangle 8"/>
          <p:cNvSpPr>
            <a:spLocks noChangeArrowheads="1"/>
          </p:cNvSpPr>
          <p:nvPr/>
        </p:nvSpPr>
        <p:spPr bwMode="auto">
          <a:xfrm>
            <a:off x="1486853" y="1054100"/>
            <a:ext cx="6318250" cy="5631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0"/>
              </a:spcBef>
            </a:pPr>
            <a:r>
              <a:rPr lang="en-US" altLang="zh-CN" sz="1200" b="1"/>
              <a:t>    </a:t>
            </a:r>
            <a:r>
              <a:rPr lang="zh-CN" altLang="en-US" sz="1200" b="1"/>
              <a:t>区号</a:t>
            </a:r>
            <a:r>
              <a:rPr lang="en-US" altLang="zh-CN" sz="1200" b="1"/>
              <a:t>:01 【</a:t>
            </a:r>
            <a:r>
              <a:rPr lang="zh-CN" altLang="en-US" sz="1200" b="1"/>
              <a:t>各类符号</a:t>
            </a:r>
            <a:r>
              <a:rPr lang="en-US" altLang="zh-CN" sz="1200" b="1"/>
              <a:t>】</a:t>
            </a:r>
            <a:br>
              <a:rPr lang="en-US" altLang="zh-CN" sz="1200" b="1"/>
            </a:br>
            <a:r>
              <a:rPr lang="zh-CN" altLang="en-US" sz="1200" b="1"/>
              <a:t>　　　　</a:t>
            </a:r>
            <a:r>
              <a:rPr lang="en-US" altLang="zh-CN" sz="1200" b="1"/>
              <a:t>0 1 2 3 4 5 6 7 8 9 10 11 12 13 14 15 16 17 18 19</a:t>
            </a:r>
            <a:br>
              <a:rPr lang="en-US" altLang="zh-CN" sz="1200" b="1"/>
            </a:br>
            <a:r>
              <a:rPr lang="zh-CN" altLang="en-US" sz="1200" b="1"/>
              <a:t>　　</a:t>
            </a:r>
            <a:r>
              <a:rPr lang="en-US" altLang="zh-CN" sz="1200" b="1"/>
              <a:t>0100</a:t>
            </a:r>
            <a:r>
              <a:rPr lang="zh-CN" altLang="en-US" sz="1200" b="1"/>
              <a:t>　　、。 </a:t>
            </a:r>
            <a:r>
              <a:rPr lang="en-US" altLang="zh-CN" sz="1200" b="1">
                <a:latin typeface="Times New Roman" panose="02020603050405020304" pitchFamily="18" charset="0"/>
              </a:rPr>
              <a:t>·</a:t>
            </a:r>
            <a:r>
              <a:rPr lang="en-US" altLang="zh-CN" sz="1200" b="1"/>
              <a:t> ˉ ˇ ¨ 〃 々 - </a:t>
            </a:r>
            <a:r>
              <a:rPr lang="zh-CN" altLang="en-US" sz="1200" b="1"/>
              <a:t>～ </a:t>
            </a:r>
            <a:r>
              <a:rPr lang="en-US" altLang="zh-CN" sz="1200" b="1"/>
              <a:t>‖ </a:t>
            </a:r>
            <a:r>
              <a:rPr lang="en-US" altLang="zh-CN" sz="1200" b="1">
                <a:latin typeface="Times New Roman" panose="02020603050405020304" pitchFamily="18" charset="0"/>
              </a:rPr>
              <a:t>…</a:t>
            </a:r>
            <a:r>
              <a:rPr lang="en-US" altLang="zh-CN" sz="1200" b="1"/>
              <a:t> ' ' " " 〔 〕 </a:t>
            </a:r>
            <a:br>
              <a:rPr lang="en-US" altLang="zh-CN" sz="1200" b="1"/>
            </a:br>
            <a:r>
              <a:rPr lang="zh-CN" altLang="en-US" sz="1200" b="1"/>
              <a:t>　　</a:t>
            </a:r>
            <a:r>
              <a:rPr lang="en-US" altLang="zh-CN" sz="1200" b="1"/>
              <a:t>0120 〈 〉 《 》 </a:t>
            </a:r>
            <a:r>
              <a:rPr lang="zh-CN" altLang="en-US" sz="1200" b="1"/>
              <a:t>「 」</a:t>
            </a:r>
            <a:r>
              <a:rPr lang="en-US" altLang="zh-CN" sz="1200" b="1"/>
              <a:t>『 』 〖 〗 【 】 ± × ÷ ∶ ∧ ∨ ∑ ∏ </a:t>
            </a:r>
            <a:br>
              <a:rPr lang="en-US" altLang="zh-CN" sz="1200" b="1"/>
            </a:br>
            <a:r>
              <a:rPr lang="zh-CN" altLang="en-US" sz="1200" b="1"/>
              <a:t>　　</a:t>
            </a:r>
            <a:r>
              <a:rPr lang="en-US" altLang="zh-CN" sz="1200" b="1"/>
              <a:t>0140 ∪ ∩ ∈ ∷ √ ⊥ ∥ ∠ ⌒ ⊙ ∫ ∮ ≡ ≌ ≈ ∽ ∝ ≠ ≮ ≯ </a:t>
            </a:r>
            <a:br>
              <a:rPr lang="en-US" altLang="zh-CN" sz="1200" b="1"/>
            </a:br>
            <a:r>
              <a:rPr lang="zh-CN" altLang="en-US" sz="1200" b="1"/>
              <a:t>　　</a:t>
            </a:r>
            <a:r>
              <a:rPr lang="en-US" altLang="zh-CN" sz="1200" b="1"/>
              <a:t>0160 ≤ ≥ ∞ ∵ ∴ ♂ ♀ ° ′ ″ ℃ </a:t>
            </a:r>
            <a:r>
              <a:rPr lang="zh-CN" altLang="en-US" sz="1200" b="1"/>
              <a:t>＄ </a:t>
            </a:r>
            <a:r>
              <a:rPr lang="en-US" altLang="zh-CN" sz="1200" b="1">
                <a:latin typeface="Times New Roman" panose="02020603050405020304" pitchFamily="18" charset="0"/>
              </a:rPr>
              <a:t>¤</a:t>
            </a:r>
            <a:r>
              <a:rPr lang="en-US" altLang="zh-CN" sz="1200" b="1"/>
              <a:t> </a:t>
            </a:r>
            <a:r>
              <a:rPr lang="zh-CN" altLang="en-US" sz="1200" b="1"/>
              <a:t>￠ ￡ </a:t>
            </a:r>
            <a:r>
              <a:rPr lang="en-US" altLang="zh-CN" sz="1200" b="1">
                <a:latin typeface="Times New Roman" panose="02020603050405020304" pitchFamily="18" charset="0"/>
              </a:rPr>
              <a:t>‰</a:t>
            </a:r>
            <a:r>
              <a:rPr lang="en-US" altLang="zh-CN" sz="1200" b="1"/>
              <a:t> § № ☆ ★ </a:t>
            </a:r>
            <a:br>
              <a:rPr lang="en-US" altLang="zh-CN" sz="1200" b="1"/>
            </a:br>
            <a:r>
              <a:rPr lang="zh-CN" altLang="en-US" sz="1200" b="1"/>
              <a:t>　　</a:t>
            </a:r>
            <a:r>
              <a:rPr lang="en-US" altLang="zh-CN" sz="1200" b="1"/>
              <a:t>0180 ○ ● ◎ ◇ ◆ □ ■ △ ▲ ※ → ← ↑ ↓ 〓 </a:t>
            </a:r>
            <a:endParaRPr lang="en-US" altLang="zh-CN" sz="1200" b="1"/>
          </a:p>
          <a:p>
            <a:pPr algn="l">
              <a:spcBef>
                <a:spcPct val="0"/>
              </a:spcBef>
            </a:pPr>
            <a:br>
              <a:rPr lang="en-US" altLang="zh-CN" sz="1200" b="1"/>
            </a:br>
            <a:r>
              <a:rPr lang="zh-CN" altLang="en-US" sz="1200" b="1"/>
              <a:t>　　区号</a:t>
            </a:r>
            <a:r>
              <a:rPr lang="en-US" altLang="zh-CN" sz="1200" b="1"/>
              <a:t>:02 【</a:t>
            </a:r>
            <a:r>
              <a:rPr lang="zh-CN" altLang="en-US" sz="1200" b="1"/>
              <a:t>各类数字</a:t>
            </a:r>
            <a:r>
              <a:rPr lang="en-US" altLang="zh-CN" sz="1200" b="1"/>
              <a:t>】 </a:t>
            </a:r>
            <a:br>
              <a:rPr lang="en-US" altLang="zh-CN" sz="1200" b="1"/>
            </a:br>
            <a:r>
              <a:rPr lang="zh-CN" altLang="en-US" sz="1200" b="1"/>
              <a:t>　　　　</a:t>
            </a:r>
            <a:r>
              <a:rPr lang="en-US" altLang="zh-CN" sz="1200" b="1"/>
              <a:t>0 1 2 3 4 5 6 7 8 9 10 11 12 13 14 15 16 17 18 19</a:t>
            </a:r>
            <a:br>
              <a:rPr lang="en-US" altLang="zh-CN" sz="1200" b="1"/>
            </a:br>
            <a:r>
              <a:rPr lang="zh-CN" altLang="en-US" sz="1200" b="1"/>
              <a:t>　　</a:t>
            </a:r>
            <a:r>
              <a:rPr lang="en-US" altLang="zh-CN" sz="1200" b="1"/>
              <a:t>0200 ⅰ ⅱ ⅲ ⅳ ⅴ ⅵ ⅶ ⅷ ⅸ ⅹ </a:t>
            </a:r>
            <a:r>
              <a:rPr lang="zh-CN" altLang="en-US" sz="1200" b="1"/>
              <a:t>　　　　　　　　　　　⒈ ⒉ ⒊</a:t>
            </a:r>
            <a:br>
              <a:rPr lang="zh-CN" altLang="en-US" sz="1200" b="1"/>
            </a:br>
            <a:r>
              <a:rPr lang="zh-CN" altLang="en-US" sz="1200" b="1"/>
              <a:t>　　</a:t>
            </a:r>
            <a:r>
              <a:rPr lang="en-US" altLang="zh-CN" sz="1200" b="1"/>
              <a:t>0220 ⒋ ⒌ ⒍ ⒎ ⒏ ⒐ ⒑ ⒒ ⒓ ⒔ ⒕ ⒖ ⒗ ⒘ ⒙ ⒚ ⒛ ⑴ ⑵ ⑶ </a:t>
            </a:r>
            <a:br>
              <a:rPr lang="en-US" altLang="zh-CN" sz="1200" b="1"/>
            </a:br>
            <a:r>
              <a:rPr lang="zh-CN" altLang="en-US" sz="1200" b="1"/>
              <a:t>　　</a:t>
            </a:r>
            <a:r>
              <a:rPr lang="en-US" altLang="zh-CN" sz="1200" b="1"/>
              <a:t>0240 ⑷ ⑸ ⑹ ⑺ ⑻ ⑼ ⑽ ⑾ ⑿ ⒀ ⒁ ⒂ ⒃ ⒄ ⒅ ⒆ ⒇ ① ② ③ </a:t>
            </a:r>
            <a:br>
              <a:rPr lang="en-US" altLang="zh-CN" sz="1200" b="1"/>
            </a:br>
            <a:r>
              <a:rPr lang="zh-CN" altLang="en-US" sz="1200" b="1"/>
              <a:t>　　</a:t>
            </a:r>
            <a:r>
              <a:rPr lang="en-US" altLang="zh-CN" sz="1200" b="1"/>
              <a:t>0260 ④ ⑤ ⑥ ⑦ ⑧ ⑨ ⑩ ㈠ ㈡ ㈢ ㈣ ㈤ ㈥ ㈦ ㈧ ㈨ ㈩ </a:t>
            </a:r>
            <a:br>
              <a:rPr lang="en-US" altLang="zh-CN" sz="1200" b="1"/>
            </a:br>
            <a:r>
              <a:rPr lang="zh-CN" altLang="en-US" sz="1200" b="1"/>
              <a:t>　　</a:t>
            </a:r>
            <a:r>
              <a:rPr lang="en-US" altLang="zh-CN" sz="1200" b="1"/>
              <a:t>0280 Ⅰ Ⅱ Ⅲ Ⅳ Ⅴ Ⅵ Ⅶ Ⅷ Ⅸ Ⅹ Ⅺ Ⅻ </a:t>
            </a:r>
            <a:endParaRPr lang="en-US" altLang="zh-CN" sz="1200" b="1"/>
          </a:p>
          <a:p>
            <a:pPr algn="l">
              <a:spcBef>
                <a:spcPct val="0"/>
              </a:spcBef>
            </a:pPr>
            <a:br>
              <a:rPr lang="en-US" altLang="zh-CN" sz="1200" b="1"/>
            </a:br>
            <a:r>
              <a:rPr lang="zh-CN" altLang="en-US" sz="1200" b="1"/>
              <a:t>　　区号</a:t>
            </a:r>
            <a:r>
              <a:rPr lang="en-US" altLang="zh-CN" sz="1200" b="1"/>
              <a:t>:03 【</a:t>
            </a:r>
            <a:r>
              <a:rPr lang="zh-CN" altLang="en-US" sz="1200" b="1"/>
              <a:t>符号、字母</a:t>
            </a:r>
            <a:r>
              <a:rPr lang="en-US" altLang="zh-CN" sz="1200" b="1"/>
              <a:t>】</a:t>
            </a:r>
            <a:br>
              <a:rPr lang="en-US" altLang="zh-CN" sz="1200" b="1"/>
            </a:br>
            <a:r>
              <a:rPr lang="zh-CN" altLang="en-US" sz="1200" b="1"/>
              <a:t>　　　　</a:t>
            </a:r>
            <a:r>
              <a:rPr lang="en-US" altLang="zh-CN" sz="1200" b="1"/>
              <a:t>0 1 2 3 4 5 6 7 8 9 10 11 12 13 14 15 16 17 18 19 </a:t>
            </a:r>
            <a:br>
              <a:rPr lang="en-US" altLang="zh-CN" sz="1200" b="1"/>
            </a:br>
            <a:r>
              <a:rPr lang="zh-CN" altLang="en-US" sz="1200" b="1"/>
              <a:t>　　</a:t>
            </a:r>
            <a:r>
              <a:rPr lang="en-US" altLang="zh-CN" sz="1200" b="1"/>
              <a:t>0300 </a:t>
            </a:r>
            <a:r>
              <a:rPr lang="zh-CN" altLang="en-US" sz="1200" b="1"/>
              <a:t>！ ＂ ＃ ￥ ％ ＆ ＇（ ） ＊ ＋ ， － ． ／ ０ １ ２ ３ </a:t>
            </a:r>
            <a:br>
              <a:rPr lang="zh-CN" altLang="en-US" sz="1200" b="1"/>
            </a:br>
            <a:r>
              <a:rPr lang="zh-CN" altLang="en-US" sz="1200" b="1"/>
              <a:t>　　</a:t>
            </a:r>
            <a:r>
              <a:rPr lang="en-US" altLang="zh-CN" sz="1200" b="1"/>
              <a:t>0320 </a:t>
            </a:r>
            <a:r>
              <a:rPr lang="zh-CN" altLang="en-US" sz="1200" b="1"/>
              <a:t>４ ５ ６ ７ ８ ９ ： ； ＜ ＝ ＞ ？ ＠ Ａ Ｂ Ｃ Ｄ Ｅ Ｆ Ｇ</a:t>
            </a:r>
            <a:br>
              <a:rPr lang="zh-CN" altLang="en-US" sz="1200" b="1"/>
            </a:br>
            <a:r>
              <a:rPr lang="zh-CN" altLang="en-US" sz="1200" b="1"/>
              <a:t>　　</a:t>
            </a:r>
            <a:r>
              <a:rPr lang="en-US" altLang="zh-CN" sz="1200" b="1"/>
              <a:t>0340 </a:t>
            </a:r>
            <a:r>
              <a:rPr lang="zh-CN" altLang="en-US" sz="1200" b="1"/>
              <a:t>Ｈ Ｉ Ｊ Ｋ Ｌ Ｍ Ｎ Ｏ Ｐ Ｑ Ｒ Ｓ Ｔ Ｕ Ｖ Ｗ Ｘ Ｙ Ｚ ［ </a:t>
            </a:r>
            <a:br>
              <a:rPr lang="zh-CN" altLang="en-US" sz="1200" b="1"/>
            </a:br>
            <a:r>
              <a:rPr lang="zh-CN" altLang="en-US" sz="1200" b="1"/>
              <a:t>　　</a:t>
            </a:r>
            <a:r>
              <a:rPr lang="en-US" altLang="zh-CN" sz="1200" b="1"/>
              <a:t>0360 </a:t>
            </a:r>
            <a:r>
              <a:rPr lang="zh-CN" altLang="en-US" sz="1200" b="1"/>
              <a:t>＼ ］ ＾ ＿ ｀ ａ ｂ ｃ ｄ ｅ ｆ ｇ ｈ ｉ ｊ ｋ ｌ ｍ ｎ ｏ </a:t>
            </a:r>
            <a:br>
              <a:rPr lang="zh-CN" altLang="en-US" sz="1200" b="1"/>
            </a:br>
            <a:r>
              <a:rPr lang="zh-CN" altLang="en-US" sz="1200" b="1"/>
              <a:t>　　</a:t>
            </a:r>
            <a:r>
              <a:rPr lang="en-US" altLang="zh-CN" sz="1200" b="1"/>
              <a:t>0380 </a:t>
            </a:r>
            <a:r>
              <a:rPr lang="zh-CN" altLang="en-US" sz="1200" b="1"/>
              <a:t>ｐ ｑ ｒ ｓ ｔ ｕ ｖ ｗ ｘ ｙ ｚ ｛ ｜ ｝ ￣ </a:t>
            </a:r>
            <a:endParaRPr lang="zh-CN" altLang="en-US" sz="1200" b="1"/>
          </a:p>
          <a:p>
            <a:pPr algn="l">
              <a:spcBef>
                <a:spcPct val="0"/>
              </a:spcBef>
            </a:pPr>
            <a:br>
              <a:rPr lang="zh-CN" altLang="en-US" sz="1200" b="1"/>
            </a:br>
            <a:r>
              <a:rPr lang="zh-CN" altLang="en-US" sz="1200" b="1"/>
              <a:t>　　区号</a:t>
            </a:r>
            <a:r>
              <a:rPr lang="en-US" altLang="zh-CN" sz="1200" b="1"/>
              <a:t>:06 【</a:t>
            </a:r>
            <a:r>
              <a:rPr lang="zh-CN" altLang="en-US" sz="1200" b="1"/>
              <a:t>罗马字母</a:t>
            </a:r>
            <a:r>
              <a:rPr lang="en-US" altLang="zh-CN" sz="1200" b="1"/>
              <a:t>】</a:t>
            </a:r>
            <a:br>
              <a:rPr lang="en-US" altLang="zh-CN" sz="1200" b="1"/>
            </a:br>
            <a:r>
              <a:rPr lang="zh-CN" altLang="en-US" sz="1200" b="1"/>
              <a:t>　　　　</a:t>
            </a:r>
            <a:r>
              <a:rPr lang="en-US" altLang="zh-CN" sz="1200" b="1"/>
              <a:t>0 1 2 3 4 5 6 7 8 9 10 11 12 13 14 15 16 17 18 19 </a:t>
            </a:r>
            <a:br>
              <a:rPr lang="en-US" altLang="zh-CN" sz="1200" b="1"/>
            </a:br>
            <a:r>
              <a:rPr lang="zh-CN" altLang="en-US" sz="1200" b="1"/>
              <a:t>　　</a:t>
            </a:r>
            <a:r>
              <a:rPr lang="en-US" altLang="zh-CN" sz="1200" b="1"/>
              <a:t>0600 Α Β Γ Δ Ε Ζ Η Θ Ι Κ Λ Μ Ν Ξ Ο Π Ρ Σ Τ </a:t>
            </a:r>
            <a:br>
              <a:rPr lang="en-US" altLang="zh-CN" sz="1200" b="1"/>
            </a:br>
            <a:r>
              <a:rPr lang="zh-CN" altLang="en-US" sz="1200" b="1"/>
              <a:t>　　</a:t>
            </a:r>
            <a:r>
              <a:rPr lang="en-US" altLang="zh-CN" sz="1200" b="1"/>
              <a:t>0620Υ Φ Χ Ψ Ω </a:t>
            </a:r>
            <a:r>
              <a:rPr lang="zh-CN" altLang="en-US" sz="1200" b="1"/>
              <a:t>　　　　　　　　　　　</a:t>
            </a:r>
            <a:r>
              <a:rPr lang="en-US" altLang="zh-CN" sz="1200" b="1"/>
              <a:t>α β γ δ ε ζ η </a:t>
            </a:r>
            <a:br>
              <a:rPr lang="en-US" altLang="zh-CN" sz="1200" b="1"/>
            </a:br>
            <a:r>
              <a:rPr lang="zh-CN" altLang="en-US" sz="1200" b="1"/>
              <a:t>　　</a:t>
            </a:r>
            <a:r>
              <a:rPr lang="en-US" altLang="zh-CN" sz="1200" b="1"/>
              <a:t>0640θ ι κ λ μ ν ξ ο π ρ σ τ υ φ χ ψ ω </a:t>
            </a:r>
            <a:br>
              <a:rPr lang="en-US" altLang="zh-CN" sz="1200" b="1"/>
            </a:br>
            <a:r>
              <a:rPr lang="zh-CN" altLang="en-US" sz="1200" b="1"/>
              <a:t>　　</a:t>
            </a:r>
            <a:r>
              <a:rPr lang="en-US" altLang="zh-CN" sz="1200" b="1"/>
              <a:t>0660 0680</a:t>
            </a:r>
            <a:endParaRPr lang="en-US" altLang="zh-CN" sz="1200" b="1"/>
          </a:p>
        </p:txBody>
      </p:sp>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23850" y="6705600"/>
            <a:ext cx="57848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 name="Rectangle 287"/>
          <p:cNvSpPr>
            <a:spLocks noChangeArrowheads="1"/>
          </p:cNvSpPr>
          <p:nvPr/>
        </p:nvSpPr>
        <p:spPr bwMode="auto">
          <a:xfrm>
            <a:off x="323850" y="1125538"/>
            <a:ext cx="8496300" cy="203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85000"/>
              </a:lnSpc>
              <a:spcBef>
                <a:spcPct val="2500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(3)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机内码</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05000"/>
              </a:lnSpc>
              <a:spcBef>
                <a:spcPct val="2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计算机</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内部存储和加工</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汉字所用的编码。不管用哪一种输入法输入的汉字，在计算机内部都是先转换成国标码再由国标码转换成机内码来表示的。每个汉字的机内码占两个字节，每个字节最高位为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917" name="Rectangle 294"/>
          <p:cNvSpPr>
            <a:spLocks noChangeArrowheads="1"/>
          </p:cNvSpPr>
          <p:nvPr/>
        </p:nvSpPr>
        <p:spPr bwMode="auto">
          <a:xfrm>
            <a:off x="683568" y="3212976"/>
            <a:ext cx="8136582" cy="301005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ct val="85000"/>
              </a:lnSpc>
              <a:spcBef>
                <a:spcPct val="2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汉字 ：中</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eaLnBrk="0" hangingPunct="0">
              <a:spcBef>
                <a:spcPct val="2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区位码：</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(5448)</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10</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algn="l" eaLnBrk="0" hangingPunct="0">
              <a:spcBef>
                <a:spcPct val="2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国标码：</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(01010110  01010000)</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(8680)</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10</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gn="l" eaLnBrk="0" hangingPunct="0">
              <a:spcBef>
                <a:spcPct val="2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机内码：</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(11010110  11010000)</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gn="l" eaLnBrk="0" hangingPunct="0">
              <a:lnSpc>
                <a:spcPct val="85000"/>
              </a:lnSpc>
              <a:spcBef>
                <a:spcPct val="250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marL="457200" indent="-457200" algn="l" eaLnBrk="0" hangingPunct="0">
              <a:lnSpc>
                <a:spcPct val="85000"/>
              </a:lnSpc>
              <a:spcBef>
                <a:spcPct val="25000"/>
              </a:spcBef>
              <a:buAutoNum type="arabicPeriod"/>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区位码各字节</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+32D (20H)</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得到国标码</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marL="457200" indent="-457200" algn="l" eaLnBrk="0" hangingPunct="0">
              <a:lnSpc>
                <a:spcPct val="85000"/>
              </a:lnSpc>
              <a:spcBef>
                <a:spcPct val="25000"/>
              </a:spcBef>
              <a:buAutoNum type="arabicPeriod"/>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国标码各字节最高位由</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改为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得到机内码</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(+128D</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A0H)</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918" name="Oval 288"/>
          <p:cNvSpPr>
            <a:spLocks noChangeArrowheads="1"/>
          </p:cNvSpPr>
          <p:nvPr/>
        </p:nvSpPr>
        <p:spPr bwMode="auto">
          <a:xfrm>
            <a:off x="2108094" y="4176812"/>
            <a:ext cx="176213"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19" name="Oval 289"/>
          <p:cNvSpPr>
            <a:spLocks noChangeArrowheads="1"/>
          </p:cNvSpPr>
          <p:nvPr/>
        </p:nvSpPr>
        <p:spPr bwMode="auto">
          <a:xfrm>
            <a:off x="2091531" y="4617162"/>
            <a:ext cx="176213" cy="27781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0" name="Oval 290"/>
          <p:cNvSpPr>
            <a:spLocks noChangeArrowheads="1"/>
          </p:cNvSpPr>
          <p:nvPr/>
        </p:nvSpPr>
        <p:spPr bwMode="auto">
          <a:xfrm>
            <a:off x="3433589" y="4176812"/>
            <a:ext cx="171450"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1" name="Oval 291"/>
          <p:cNvSpPr>
            <a:spLocks noChangeArrowheads="1"/>
          </p:cNvSpPr>
          <p:nvPr/>
        </p:nvSpPr>
        <p:spPr bwMode="auto">
          <a:xfrm>
            <a:off x="3433589" y="4646304"/>
            <a:ext cx="171450"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922" name="Line 296"/>
          <p:cNvSpPr>
            <a:spLocks noChangeShapeType="1"/>
          </p:cNvSpPr>
          <p:nvPr/>
        </p:nvSpPr>
        <p:spPr bwMode="auto">
          <a:xfrm>
            <a:off x="5285532" y="4437112"/>
            <a:ext cx="258762"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24" name="Line 298"/>
          <p:cNvSpPr>
            <a:spLocks noChangeShapeType="1"/>
          </p:cNvSpPr>
          <p:nvPr/>
        </p:nvSpPr>
        <p:spPr bwMode="auto">
          <a:xfrm>
            <a:off x="5609382" y="4437112"/>
            <a:ext cx="258762"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 name="Line 296"/>
          <p:cNvSpPr>
            <a:spLocks noChangeShapeType="1"/>
          </p:cNvSpPr>
          <p:nvPr/>
        </p:nvSpPr>
        <p:spPr bwMode="auto">
          <a:xfrm>
            <a:off x="2129873" y="4005064"/>
            <a:ext cx="258762"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Line 298"/>
          <p:cNvSpPr>
            <a:spLocks noChangeShapeType="1"/>
          </p:cNvSpPr>
          <p:nvPr/>
        </p:nvSpPr>
        <p:spPr bwMode="auto">
          <a:xfrm>
            <a:off x="2453723" y="4005064"/>
            <a:ext cx="258762"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 name="Line 296"/>
          <p:cNvSpPr>
            <a:spLocks noChangeShapeType="1"/>
          </p:cNvSpPr>
          <p:nvPr/>
        </p:nvSpPr>
        <p:spPr bwMode="auto">
          <a:xfrm>
            <a:off x="2195736" y="4509120"/>
            <a:ext cx="1126739"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7" name="Line 296"/>
          <p:cNvSpPr>
            <a:spLocks noChangeShapeType="1"/>
          </p:cNvSpPr>
          <p:nvPr/>
        </p:nvSpPr>
        <p:spPr bwMode="auto">
          <a:xfrm>
            <a:off x="2149116" y="4953227"/>
            <a:ext cx="1126739"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8" name="Line 298"/>
          <p:cNvSpPr>
            <a:spLocks noChangeShapeType="1"/>
          </p:cNvSpPr>
          <p:nvPr/>
        </p:nvSpPr>
        <p:spPr bwMode="auto">
          <a:xfrm>
            <a:off x="3522278" y="4509120"/>
            <a:ext cx="1203970"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9" name="Line 298"/>
          <p:cNvSpPr>
            <a:spLocks noChangeShapeType="1"/>
          </p:cNvSpPr>
          <p:nvPr/>
        </p:nvSpPr>
        <p:spPr bwMode="auto">
          <a:xfrm>
            <a:off x="3433589" y="4941168"/>
            <a:ext cx="1203970" cy="0"/>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20"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1.4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信息编码</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SCAU">
  <a:themeElements>
    <a:clrScheme name="SCAU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SCAU">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defRPr>
        </a:defPPr>
      </a:lstStyle>
    </a:lnDef>
  </a:objectDefaults>
  <a:extraClrSchemeLst>
    <a:extraClrScheme>
      <a:clrScheme name="SCA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CA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CA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CA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CA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CA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CA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CAU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SCAU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SCAU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SCAU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SCAU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信息学院课件模板</Template>
  <TotalTime>0</TotalTime>
  <Words>11586</Words>
  <Application>WPS 演示</Application>
  <PresentationFormat>全屏显示(4:3)</PresentationFormat>
  <Paragraphs>1116</Paragraphs>
  <Slides>48</Slides>
  <Notes>45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48</vt:i4>
      </vt:variant>
    </vt:vector>
  </HeadingPairs>
  <TitlesOfParts>
    <vt:vector size="66" baseType="lpstr">
      <vt:lpstr>Arial</vt:lpstr>
      <vt:lpstr>宋体</vt:lpstr>
      <vt:lpstr>Wingdings</vt:lpstr>
      <vt:lpstr>幼圆</vt:lpstr>
      <vt:lpstr>Times New Roman</vt:lpstr>
      <vt:lpstr>楷体_GB2312</vt:lpstr>
      <vt:lpstr>华文中宋</vt:lpstr>
      <vt:lpstr>黑体</vt:lpstr>
      <vt:lpstr>Wingdings</vt:lpstr>
      <vt:lpstr>微软雅黑</vt:lpstr>
      <vt:lpstr>Arial Unicode MS</vt:lpstr>
      <vt:lpstr>Wingdings</vt:lpstr>
      <vt:lpstr>隶书</vt:lpstr>
      <vt:lpstr>SCAU</vt:lpstr>
      <vt:lpstr>Photoshop.Image.9</vt:lpstr>
      <vt:lpstr>Paint.Picture</vt:lpstr>
      <vt:lpstr>Visio.Drawing.11</vt:lpstr>
      <vt:lpstr>Paint.Picture</vt:lpstr>
      <vt:lpstr>PowerPoint 演示文稿</vt:lpstr>
      <vt:lpstr>PowerPoint 演示文稿</vt:lpstr>
      <vt:lpstr>PowerPoint 演示文稿</vt:lpstr>
      <vt:lpstr>1.4.1  西文字符编码</vt:lpstr>
      <vt:lpstr>1.4.2  汉字编码 </vt:lpstr>
      <vt:lpstr>PowerPoint 演示文稿</vt:lpstr>
      <vt:lpstr>PowerPoint 演示文稿</vt:lpstr>
      <vt:lpstr>PowerPoint 演示文稿</vt:lpstr>
      <vt:lpstr>PowerPoint 演示文稿</vt:lpstr>
      <vt:lpstr>PowerPoint 演示文稿</vt:lpstr>
      <vt:lpstr>PowerPoint 演示文稿</vt:lpstr>
      <vt:lpstr>计算机处理汉字的基本过程：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1.4.5 音频编码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计算机及信息技术概述</dc:title>
  <dc:creator>华南农业大学信息学院</dc:creator>
  <dc:subject>计算机基础课</dc:subject>
  <cp:category>电子教案</cp:category>
  <cp:lastModifiedBy>WangCT</cp:lastModifiedBy>
  <cp:revision>290</cp:revision>
  <dcterms:created xsi:type="dcterms:W3CDTF">2000-12-16T10:56:00Z</dcterms:created>
  <dcterms:modified xsi:type="dcterms:W3CDTF">2018-09-12T08:36:30Z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