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4"/>
  </p:handoutMasterIdLst>
  <p:sldIdLst>
    <p:sldId id="430" r:id="rId3"/>
    <p:sldId id="339" r:id="rId5"/>
    <p:sldId id="408" r:id="rId6"/>
    <p:sldId id="409" r:id="rId7"/>
    <p:sldId id="407" r:id="rId8"/>
    <p:sldId id="411" r:id="rId9"/>
    <p:sldId id="341" r:id="rId10"/>
    <p:sldId id="342" r:id="rId11"/>
    <p:sldId id="343" r:id="rId12"/>
    <p:sldId id="344" r:id="rId13"/>
    <p:sldId id="346" r:id="rId14"/>
    <p:sldId id="533" r:id="rId15"/>
    <p:sldId id="534" r:id="rId16"/>
    <p:sldId id="535" r:id="rId17"/>
    <p:sldId id="347" r:id="rId18"/>
    <p:sldId id="437" r:id="rId19"/>
    <p:sldId id="438" r:id="rId20"/>
    <p:sldId id="475" r:id="rId21"/>
    <p:sldId id="476" r:id="rId22"/>
    <p:sldId id="512" r:id="rId23"/>
    <p:sldId id="511" r:id="rId24"/>
    <p:sldId id="513" r:id="rId25"/>
    <p:sldId id="442" r:id="rId26"/>
    <p:sldId id="443" r:id="rId27"/>
    <p:sldId id="514" r:id="rId28"/>
    <p:sldId id="515" r:id="rId29"/>
    <p:sldId id="516" r:id="rId30"/>
    <p:sldId id="517" r:id="rId31"/>
    <p:sldId id="518" r:id="rId32"/>
    <p:sldId id="519" r:id="rId33"/>
    <p:sldId id="520" r:id="rId34"/>
    <p:sldId id="444" r:id="rId35"/>
    <p:sldId id="445" r:id="rId36"/>
    <p:sldId id="446" r:id="rId37"/>
    <p:sldId id="447" r:id="rId38"/>
    <p:sldId id="448" r:id="rId39"/>
    <p:sldId id="449" r:id="rId40"/>
    <p:sldId id="450" r:id="rId41"/>
    <p:sldId id="455" r:id="rId42"/>
    <p:sldId id="521" r:id="rId43"/>
  </p:sldIdLst>
  <p:sldSz cx="9144000" cy="6858000" type="screen4x3"/>
  <p:notesSz cx="6858000" cy="9144000"/>
  <p:defaultTextStyle>
    <a:defPPr>
      <a:defRPr lang="zh-CN"/>
    </a:defPPr>
    <a:lvl1pPr algn="ctr" rtl="0" fontAlgn="base">
      <a:spcBef>
        <a:spcPct val="50000"/>
      </a:spcBef>
      <a:spcAft>
        <a:spcPct val="0"/>
      </a:spcAft>
      <a:defRPr kumimoji="1" sz="2800" kern="1200">
        <a:solidFill>
          <a:schemeClr val="tx1"/>
        </a:solidFill>
        <a:latin typeface="幼圆" panose="02010509060101010101" pitchFamily="49" charset="-122"/>
        <a:ea typeface="幼圆" panose="02010509060101010101" pitchFamily="49" charset="-122"/>
        <a:cs typeface="+mn-cs"/>
      </a:defRPr>
    </a:lvl1pPr>
    <a:lvl2pPr marL="457200" algn="ctr" rtl="0" fontAlgn="base">
      <a:spcBef>
        <a:spcPct val="50000"/>
      </a:spcBef>
      <a:spcAft>
        <a:spcPct val="0"/>
      </a:spcAft>
      <a:defRPr kumimoji="1" sz="2800" kern="1200">
        <a:solidFill>
          <a:schemeClr val="tx1"/>
        </a:solidFill>
        <a:latin typeface="幼圆" panose="02010509060101010101" pitchFamily="49" charset="-122"/>
        <a:ea typeface="幼圆" panose="02010509060101010101" pitchFamily="49" charset="-122"/>
        <a:cs typeface="+mn-cs"/>
      </a:defRPr>
    </a:lvl2pPr>
    <a:lvl3pPr marL="914400" algn="ctr" rtl="0" fontAlgn="base">
      <a:spcBef>
        <a:spcPct val="50000"/>
      </a:spcBef>
      <a:spcAft>
        <a:spcPct val="0"/>
      </a:spcAft>
      <a:defRPr kumimoji="1" sz="2800" kern="1200">
        <a:solidFill>
          <a:schemeClr val="tx1"/>
        </a:solidFill>
        <a:latin typeface="幼圆" panose="02010509060101010101" pitchFamily="49" charset="-122"/>
        <a:ea typeface="幼圆" panose="02010509060101010101" pitchFamily="49" charset="-122"/>
        <a:cs typeface="+mn-cs"/>
      </a:defRPr>
    </a:lvl3pPr>
    <a:lvl4pPr marL="1371600" algn="ctr" rtl="0" fontAlgn="base">
      <a:spcBef>
        <a:spcPct val="50000"/>
      </a:spcBef>
      <a:spcAft>
        <a:spcPct val="0"/>
      </a:spcAft>
      <a:defRPr kumimoji="1" sz="2800" kern="1200">
        <a:solidFill>
          <a:schemeClr val="tx1"/>
        </a:solidFill>
        <a:latin typeface="幼圆" panose="02010509060101010101" pitchFamily="49" charset="-122"/>
        <a:ea typeface="幼圆" panose="02010509060101010101" pitchFamily="49" charset="-122"/>
        <a:cs typeface="+mn-cs"/>
      </a:defRPr>
    </a:lvl4pPr>
    <a:lvl5pPr marL="1828800" algn="ctr" rtl="0" fontAlgn="base">
      <a:spcBef>
        <a:spcPct val="50000"/>
      </a:spcBef>
      <a:spcAft>
        <a:spcPct val="0"/>
      </a:spcAft>
      <a:defRPr kumimoji="1" sz="2800" kern="1200">
        <a:solidFill>
          <a:schemeClr val="tx1"/>
        </a:solidFill>
        <a:latin typeface="幼圆" panose="02010509060101010101" pitchFamily="49" charset="-122"/>
        <a:ea typeface="幼圆" panose="02010509060101010101" pitchFamily="49" charset="-122"/>
        <a:cs typeface="+mn-cs"/>
      </a:defRPr>
    </a:lvl5pPr>
    <a:lvl6pPr marL="2286000" algn="l" defTabSz="914400" rtl="0" eaLnBrk="1" latinLnBrk="0" hangingPunct="1">
      <a:defRPr kumimoji="1" sz="2800" kern="1200">
        <a:solidFill>
          <a:schemeClr val="tx1"/>
        </a:solidFill>
        <a:latin typeface="幼圆" panose="02010509060101010101" pitchFamily="49" charset="-122"/>
        <a:ea typeface="幼圆" panose="02010509060101010101" pitchFamily="49" charset="-122"/>
        <a:cs typeface="+mn-cs"/>
      </a:defRPr>
    </a:lvl6pPr>
    <a:lvl7pPr marL="2743200" algn="l" defTabSz="914400" rtl="0" eaLnBrk="1" latinLnBrk="0" hangingPunct="1">
      <a:defRPr kumimoji="1" sz="2800" kern="1200">
        <a:solidFill>
          <a:schemeClr val="tx1"/>
        </a:solidFill>
        <a:latin typeface="幼圆" panose="02010509060101010101" pitchFamily="49" charset="-122"/>
        <a:ea typeface="幼圆" panose="02010509060101010101" pitchFamily="49" charset="-122"/>
        <a:cs typeface="+mn-cs"/>
      </a:defRPr>
    </a:lvl7pPr>
    <a:lvl8pPr marL="3200400" algn="l" defTabSz="914400" rtl="0" eaLnBrk="1" latinLnBrk="0" hangingPunct="1">
      <a:defRPr kumimoji="1" sz="2800" kern="1200">
        <a:solidFill>
          <a:schemeClr val="tx1"/>
        </a:solidFill>
        <a:latin typeface="幼圆" panose="02010509060101010101" pitchFamily="49" charset="-122"/>
        <a:ea typeface="幼圆" panose="02010509060101010101" pitchFamily="49" charset="-122"/>
        <a:cs typeface="+mn-cs"/>
      </a:defRPr>
    </a:lvl8pPr>
    <a:lvl9pPr marL="3657600" algn="l" defTabSz="914400" rtl="0" eaLnBrk="1" latinLnBrk="0" hangingPunct="1">
      <a:defRPr kumimoji="1" sz="2800" kern="1200">
        <a:solidFill>
          <a:schemeClr val="tx1"/>
        </a:solidFill>
        <a:latin typeface="幼圆" panose="02010509060101010101" pitchFamily="49" charset="-122"/>
        <a:ea typeface="幼圆" panose="02010509060101010101"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66FFFF"/>
    <a:srgbClr val="990033"/>
    <a:srgbClr val="CC00CC"/>
    <a:srgbClr val="800080"/>
    <a:srgbClr val="996633"/>
    <a:srgbClr val="FF99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7" autoAdjust="0"/>
    <p:restoredTop sz="94712" autoAdjust="0"/>
  </p:normalViewPr>
  <p:slideViewPr>
    <p:cSldViewPr>
      <p:cViewPr>
        <p:scale>
          <a:sx n="100" d="100"/>
          <a:sy n="100" d="100"/>
        </p:scale>
        <p:origin x="1816" y="592"/>
      </p:cViewPr>
      <p:guideLst>
        <p:guide orient="horz" pos="2160"/>
        <p:guide pos="29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3" d="100"/>
          <a:sy n="43" d="100"/>
        </p:scale>
        <p:origin x="-1522" y="-53"/>
      </p:cViewPr>
      <p:guideLst>
        <p:guide orient="horz" pos="2880"/>
        <p:guide pos="2177"/>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spcBef>
                <a:spcPct val="0"/>
              </a:spcBef>
              <a:defRPr sz="1200" smtClean="0">
                <a:latin typeface="Times New Roman" panose="02020603050405020304" pitchFamily="18" charset="0"/>
                <a:ea typeface="宋体" panose="02010600030101010101" pitchFamily="2" charset="-122"/>
              </a:defRPr>
            </a:lvl1pPr>
          </a:lstStyle>
          <a:p>
            <a:pPr>
              <a:defRPr/>
            </a:pPr>
            <a:endParaRPr lang="zh-CN"/>
          </a:p>
        </p:txBody>
      </p:sp>
      <p:sp>
        <p:nvSpPr>
          <p:cNvPr id="16179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spcBef>
                <a:spcPct val="0"/>
              </a:spcBef>
              <a:defRPr sz="1200" noProof="1" smtClean="0">
                <a:latin typeface="Times New Roman" panose="02020603050405020304" pitchFamily="18" charset="0"/>
                <a:ea typeface="宋体" panose="02010600030101010101" pitchFamily="2" charset="-122"/>
              </a:defRPr>
            </a:lvl1pPr>
          </a:lstStyle>
          <a:p>
            <a:pPr>
              <a:defRPr/>
            </a:pPr>
            <a:endParaRPr lang="zh-CN" altLang="zh-CN"/>
          </a:p>
        </p:txBody>
      </p:sp>
      <p:sp>
        <p:nvSpPr>
          <p:cNvPr id="16179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a:spcBef>
                <a:spcPct val="0"/>
              </a:spcBef>
              <a:defRPr sz="1200" smtClean="0">
                <a:latin typeface="Times New Roman" panose="02020603050405020304" pitchFamily="18" charset="0"/>
                <a:ea typeface="宋体" panose="02010600030101010101" pitchFamily="2" charset="-122"/>
              </a:defRPr>
            </a:lvl1pPr>
          </a:lstStyle>
          <a:p>
            <a:pPr>
              <a:defRPr/>
            </a:pPr>
            <a:endParaRPr lang="zh-CN"/>
          </a:p>
        </p:txBody>
      </p:sp>
      <p:sp>
        <p:nvSpPr>
          <p:cNvPr id="16179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spcBef>
                <a:spcPct val="0"/>
              </a:spcBef>
              <a:defRPr sz="1200" noProof="1" smtClean="0">
                <a:latin typeface="Times New Roman" panose="02020603050405020304" pitchFamily="18" charset="0"/>
                <a:ea typeface="宋体" panose="02010600030101010101" pitchFamily="2" charset="-122"/>
              </a:defRPr>
            </a:lvl1pPr>
          </a:lstStyle>
          <a:p>
            <a:pPr>
              <a:defRPr/>
            </a:pPr>
            <a:fld id="{E88D3C62-08C3-4900-809D-7C55E28E72ED}" type="slidenum">
              <a:rPr altLang="zh-CN"/>
            </a:fld>
            <a:endParaRPr lang="zh-CN"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8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spcBef>
                <a:spcPct val="0"/>
              </a:spcBef>
              <a:defRPr sz="1200" smtClean="0">
                <a:latin typeface="Times New Roman" panose="02020603050405020304" pitchFamily="18" charset="0"/>
                <a:ea typeface="宋体" panose="02010600030101010101" pitchFamily="2" charset="-122"/>
              </a:defRPr>
            </a:lvl1pPr>
          </a:lstStyle>
          <a:p>
            <a:pPr>
              <a:defRPr/>
            </a:pPr>
            <a:endParaRPr lang="zh-CN"/>
          </a:p>
        </p:txBody>
      </p:sp>
      <p:sp>
        <p:nvSpPr>
          <p:cNvPr id="1628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spcBef>
                <a:spcPct val="0"/>
              </a:spcBef>
              <a:defRPr sz="1200" noProof="1" smtClean="0">
                <a:latin typeface="Times New Roman" panose="02020603050405020304" pitchFamily="18" charset="0"/>
                <a:ea typeface="宋体" panose="02010600030101010101" pitchFamily="2" charset="-122"/>
              </a:defRPr>
            </a:lvl1pPr>
          </a:lstStyle>
          <a:p>
            <a:pPr>
              <a:defRPr/>
            </a:pPr>
            <a:endParaRPr lang="zh-CN" altLang="zh-CN"/>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28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noProof="0" smtClean="0"/>
              <a:t>单击此处编辑母版文本样式</a:t>
            </a:r>
            <a:endParaRPr lang="zh-CN" noProof="0" smtClean="0"/>
          </a:p>
          <a:p>
            <a:pPr lvl="1"/>
            <a:r>
              <a:rPr lang="zh-CN" noProof="0" smtClean="0"/>
              <a:t>第二级</a:t>
            </a:r>
            <a:endParaRPr lang="zh-CN" noProof="0" smtClean="0"/>
          </a:p>
          <a:p>
            <a:pPr lvl="2"/>
            <a:r>
              <a:rPr lang="zh-CN" noProof="0" smtClean="0"/>
              <a:t>第三级</a:t>
            </a:r>
            <a:endParaRPr lang="zh-CN" noProof="0" smtClean="0"/>
          </a:p>
          <a:p>
            <a:pPr lvl="3"/>
            <a:r>
              <a:rPr lang="zh-CN" noProof="0" smtClean="0"/>
              <a:t>第四级</a:t>
            </a:r>
            <a:endParaRPr lang="zh-CN" noProof="0" smtClean="0"/>
          </a:p>
          <a:p>
            <a:pPr lvl="4"/>
            <a:r>
              <a:rPr lang="zh-CN" noProof="0" smtClean="0"/>
              <a:t>第五级</a:t>
            </a:r>
            <a:endParaRPr lang="zh-CN" noProof="0" smtClean="0"/>
          </a:p>
        </p:txBody>
      </p:sp>
      <p:sp>
        <p:nvSpPr>
          <p:cNvPr id="1628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a:spcBef>
                <a:spcPct val="0"/>
              </a:spcBef>
              <a:defRPr sz="1200" smtClean="0">
                <a:latin typeface="Times New Roman" panose="02020603050405020304" pitchFamily="18" charset="0"/>
                <a:ea typeface="宋体" panose="02010600030101010101" pitchFamily="2" charset="-122"/>
              </a:defRPr>
            </a:lvl1pPr>
          </a:lstStyle>
          <a:p>
            <a:pPr>
              <a:defRPr/>
            </a:pPr>
            <a:endParaRPr lang="zh-CN"/>
          </a:p>
        </p:txBody>
      </p:sp>
      <p:sp>
        <p:nvSpPr>
          <p:cNvPr id="1628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spcBef>
                <a:spcPct val="0"/>
              </a:spcBef>
              <a:defRPr sz="1200" noProof="1" smtClean="0">
                <a:latin typeface="Times New Roman" panose="02020603050405020304" pitchFamily="18" charset="0"/>
                <a:ea typeface="宋体" panose="02010600030101010101" pitchFamily="2" charset="-122"/>
              </a:defRPr>
            </a:lvl1pPr>
          </a:lstStyle>
          <a:p>
            <a:pPr>
              <a:defRPr/>
            </a:pPr>
            <a:fld id="{B2136396-D82F-429C-B40A-0158F8F35054}" type="slidenum">
              <a:rPr altLang="zh-CN"/>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defRPr kumimoji="1" sz="2800">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a:solidFill>
                  <a:schemeClr val="tx1"/>
                </a:solidFill>
                <a:latin typeface="幼圆" panose="02010509060101010101" pitchFamily="49" charset="-122"/>
                <a:ea typeface="幼圆" panose="02010509060101010101" pitchFamily="49" charset="-122"/>
              </a:defRPr>
            </a:lvl5pPr>
            <a:lvl6pPr marL="25146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6pPr>
            <a:lvl7pPr marL="29718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7pPr>
            <a:lvl8pPr marL="34290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8pPr>
            <a:lvl9pPr marL="38862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9pPr>
          </a:lstStyle>
          <a:p>
            <a:pPr eaLnBrk="1" hangingPunct="1"/>
            <a:fld id="{85CD2C38-CD93-4082-AD53-086C15B36D7E}"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4915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800">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a:solidFill>
                  <a:schemeClr val="tx1"/>
                </a:solidFill>
                <a:latin typeface="幼圆" panose="02010509060101010101" pitchFamily="49" charset="-122"/>
                <a:ea typeface="幼圆" panose="02010509060101010101" pitchFamily="49" charset="-122"/>
              </a:defRPr>
            </a:lvl5pPr>
            <a:lvl6pPr marL="25146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6pPr>
            <a:lvl7pPr marL="29718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7pPr>
            <a:lvl8pPr marL="34290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8pPr>
            <a:lvl9pPr marL="38862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9pPr>
          </a:lstStyle>
          <a:p>
            <a:pPr algn="r" eaLnBrk="1" hangingPunct="1">
              <a:spcBef>
                <a:spcPct val="0"/>
              </a:spcBef>
            </a:pPr>
            <a:fld id="{6131942E-74E9-4205-A61D-740393CCC109}" type="slidenum">
              <a:rPr altLang="zh-CN" sz="1200" noProof="1">
                <a:latin typeface="Times New Roman" panose="02020603050405020304" pitchFamily="18" charset="0"/>
                <a:ea typeface="宋体" panose="02010600030101010101" pitchFamily="2" charset="-122"/>
              </a:rPr>
            </a:fld>
            <a:endParaRPr lang="zh-CN" altLang="zh-CN" sz="1200" noProof="1">
              <a:latin typeface="Times New Roman" panose="02020603050405020304" pitchFamily="18" charset="0"/>
              <a:ea typeface="宋体" panose="02010600030101010101" pitchFamily="2" charset="-122"/>
            </a:endParaRPr>
          </a:p>
        </p:txBody>
      </p:sp>
      <p:sp>
        <p:nvSpPr>
          <p:cNvPr id="49156" name="Rectangle 2"/>
          <p:cNvSpPr>
            <a:spLocks noGrp="1" noRot="1" noChangeAspect="1" noChangeArrowheads="1" noTextEdit="1"/>
          </p:cNvSpPr>
          <p:nvPr>
            <p:ph type="sldImg"/>
          </p:nvPr>
        </p:nvSpPr>
        <p:spPr/>
      </p:sp>
      <p:sp>
        <p:nvSpPr>
          <p:cNvPr id="49157" name="Rectangle 3"/>
          <p:cNvSpPr>
            <a:spLocks noGrp="1" noChangeArrowheads="1"/>
          </p:cNvSpPr>
          <p:nvPr>
            <p:ph type="body" idx="1"/>
          </p:nvPr>
        </p:nvSpPr>
        <p:spPr>
          <a:noFill/>
        </p:spPr>
        <p:txBody>
          <a:bodyPr/>
          <a:lstStyle/>
          <a:p>
            <a:pPr eaLnBrk="1" hangingPunct="1"/>
            <a:endParaRPr lang="zh-CN" altLang="zh-CN" noProof="1"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defRPr kumimoji="1" sz="2800">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a:solidFill>
                  <a:schemeClr val="tx1"/>
                </a:solidFill>
                <a:latin typeface="幼圆" panose="02010509060101010101" pitchFamily="49" charset="-122"/>
                <a:ea typeface="幼圆" panose="02010509060101010101" pitchFamily="49" charset="-122"/>
              </a:defRPr>
            </a:lvl5pPr>
            <a:lvl6pPr marL="25146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6pPr>
            <a:lvl7pPr marL="29718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7pPr>
            <a:lvl8pPr marL="34290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8pPr>
            <a:lvl9pPr marL="38862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9pPr>
          </a:lstStyle>
          <a:p>
            <a:pPr eaLnBrk="1" hangingPunct="1"/>
            <a:fld id="{D61075C5-568A-48DC-8170-5E17BB2B2590}"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noFill/>
        </p:spPr>
        <p:txBody>
          <a:bodyPr/>
          <a:lstStyle/>
          <a:p>
            <a:pPr eaLnBrk="1" hangingPunct="1"/>
            <a:endParaRPr lang="zh-CN" altLang="zh-CN" noProof="1"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kumimoji="1" sz="2800">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a:solidFill>
                  <a:schemeClr val="tx1"/>
                </a:solidFill>
                <a:latin typeface="幼圆" panose="02010509060101010101" pitchFamily="49" charset="-122"/>
                <a:ea typeface="幼圆" panose="02010509060101010101" pitchFamily="49" charset="-122"/>
              </a:defRPr>
            </a:lvl5pPr>
            <a:lvl6pPr marL="25146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6pPr>
            <a:lvl7pPr marL="29718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7pPr>
            <a:lvl8pPr marL="34290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8pPr>
            <a:lvl9pPr marL="38862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9pPr>
          </a:lstStyle>
          <a:p>
            <a:pPr eaLnBrk="1" hangingPunct="1"/>
            <a:fld id="{26D85268-9BDB-477E-ACBA-7E74EEFA03F7}"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p:spPr>
        <p:txBody>
          <a:bodyPr/>
          <a:lstStyle/>
          <a:p>
            <a:pPr eaLnBrk="1" hangingPunct="1"/>
            <a:endParaRPr lang="zh-CN" altLang="zh-CN" noProof="1"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eaLnBrk="0" hangingPunct="0">
              <a:defRPr kumimoji="1" sz="2800">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a:solidFill>
                  <a:schemeClr val="tx1"/>
                </a:solidFill>
                <a:latin typeface="幼圆" panose="02010509060101010101" pitchFamily="49" charset="-122"/>
                <a:ea typeface="幼圆" panose="02010509060101010101" pitchFamily="49" charset="-122"/>
              </a:defRPr>
            </a:lvl5pPr>
            <a:lvl6pPr marL="25146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6pPr>
            <a:lvl7pPr marL="29718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7pPr>
            <a:lvl8pPr marL="34290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8pPr>
            <a:lvl9pPr marL="38862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9pPr>
          </a:lstStyle>
          <a:p>
            <a:pPr eaLnBrk="1" hangingPunct="1"/>
            <a:fld id="{4F15813C-FE9C-4E08-830F-E89DDEC93919}"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69635" name="Rectangle 2"/>
          <p:cNvSpPr>
            <a:spLocks noGrp="1" noRot="1" noChangeAspect="1" noChangeArrowheads="1" noTextEdit="1"/>
          </p:cNvSpPr>
          <p:nvPr>
            <p:ph type="sldImg"/>
          </p:nvPr>
        </p:nvSpPr>
        <p:spPr/>
      </p:sp>
      <p:sp>
        <p:nvSpPr>
          <p:cNvPr id="69636" name="Rectangle 3"/>
          <p:cNvSpPr>
            <a:spLocks noGrp="1" noChangeArrowheads="1"/>
          </p:cNvSpPr>
          <p:nvPr>
            <p:ph type="body" idx="1"/>
          </p:nvPr>
        </p:nvSpPr>
        <p:spPr>
          <a:noFill/>
        </p:spPr>
        <p:txBody>
          <a:bodyPr/>
          <a:lstStyle/>
          <a:p>
            <a:pPr eaLnBrk="1" hangingPunct="1"/>
            <a:endParaRPr lang="zh-CN" altLang="zh-CN" noProof="1"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D0C14A81-D351-470F-A774-DEBD7AD0DEBF}"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56323" name="Rectangle 2"/>
          <p:cNvSpPr>
            <a:spLocks noGrp="1" noRot="1" noChangeAspect="1" noChangeArrowheads="1" noTextEdit="1"/>
          </p:cNvSpPr>
          <p:nvPr>
            <p:ph type="sldImg"/>
          </p:nvPr>
        </p:nvSpPr>
        <p:spPr/>
      </p:sp>
      <p:sp>
        <p:nvSpPr>
          <p:cNvPr id="56324"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C9D45BD3-BCBD-4873-A476-810B4811B713}"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57347" name="Rectangle 2"/>
          <p:cNvSpPr>
            <a:spLocks noGrp="1" noRot="1" noChangeAspect="1" noChangeArrowheads="1" noTextEdit="1"/>
          </p:cNvSpPr>
          <p:nvPr>
            <p:ph type="sldImg"/>
          </p:nvPr>
        </p:nvSpPr>
        <p:spPr/>
      </p:sp>
      <p:sp>
        <p:nvSpPr>
          <p:cNvPr id="57348"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CCF2F2FD-6805-42CC-B782-C686083C11E9}"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94211" name="Rectangle 2"/>
          <p:cNvSpPr>
            <a:spLocks noGrp="1" noRot="1" noChangeAspect="1" noChangeArrowheads="1" noTextEdit="1"/>
          </p:cNvSpPr>
          <p:nvPr>
            <p:ph type="sldImg"/>
          </p:nvPr>
        </p:nvSpPr>
        <p:spPr/>
      </p:sp>
      <p:sp>
        <p:nvSpPr>
          <p:cNvPr id="94212"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2E63AD24-A68E-4692-91AB-67958BB6C810}"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95235" name="Rectangle 2"/>
          <p:cNvSpPr>
            <a:spLocks noGrp="1" noRot="1" noChangeAspect="1" noChangeArrowheads="1" noTextEdit="1"/>
          </p:cNvSpPr>
          <p:nvPr>
            <p:ph type="sldImg"/>
          </p:nvPr>
        </p:nvSpPr>
        <p:spPr/>
      </p:sp>
      <p:sp>
        <p:nvSpPr>
          <p:cNvPr id="95236"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993BC02B-36BA-4123-BDBF-0A91BB162BA7}"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58371" name="Rectangle 2"/>
          <p:cNvSpPr>
            <a:spLocks noGrp="1" noRot="1" noChangeAspect="1" noChangeArrowheads="1" noTextEdit="1"/>
          </p:cNvSpPr>
          <p:nvPr>
            <p:ph type="sldImg"/>
          </p:nvPr>
        </p:nvSpPr>
        <p:spPr/>
      </p:sp>
      <p:sp>
        <p:nvSpPr>
          <p:cNvPr id="58372"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433733DC-55DE-47BB-ABBE-37F5EC4600BC}"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55299" name="Rectangle 2"/>
          <p:cNvSpPr>
            <a:spLocks noGrp="1" noRot="1" noChangeAspect="1" noChangeArrowheads="1" noTextEdit="1"/>
          </p:cNvSpPr>
          <p:nvPr>
            <p:ph type="sldImg"/>
          </p:nvPr>
        </p:nvSpPr>
        <p:spPr/>
      </p:sp>
      <p:sp>
        <p:nvSpPr>
          <p:cNvPr id="55300"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433733DC-55DE-47BB-ABBE-37F5EC4600BC}"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55299" name="Rectangle 2"/>
          <p:cNvSpPr>
            <a:spLocks noGrp="1" noRot="1" noChangeAspect="1" noChangeArrowheads="1" noTextEdit="1"/>
          </p:cNvSpPr>
          <p:nvPr>
            <p:ph type="sldImg"/>
          </p:nvPr>
        </p:nvSpPr>
        <p:spPr/>
      </p:sp>
      <p:sp>
        <p:nvSpPr>
          <p:cNvPr id="55300"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eaLnBrk="0" hangingPunct="0">
              <a:defRPr kumimoji="1" sz="2800">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a:solidFill>
                  <a:schemeClr val="tx1"/>
                </a:solidFill>
                <a:latin typeface="幼圆" panose="02010509060101010101" pitchFamily="49" charset="-122"/>
                <a:ea typeface="幼圆" panose="02010509060101010101" pitchFamily="49" charset="-122"/>
              </a:defRPr>
            </a:lvl5pPr>
            <a:lvl6pPr marL="25146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6pPr>
            <a:lvl7pPr marL="29718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7pPr>
            <a:lvl8pPr marL="34290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8pPr>
            <a:lvl9pPr marL="38862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9pPr>
          </a:lstStyle>
          <a:p>
            <a:pPr eaLnBrk="1" hangingPunct="1"/>
            <a:fld id="{6449988E-A1C4-40C9-959D-BDC2C14B001C}"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56323" name="Rectangle 2"/>
          <p:cNvSpPr>
            <a:spLocks noGrp="1" noRot="1" noChangeAspect="1" noChangeArrowheads="1" noTextEdit="1"/>
          </p:cNvSpPr>
          <p:nvPr>
            <p:ph type="sldImg"/>
          </p:nvPr>
        </p:nvSpPr>
        <p:spPr/>
      </p:sp>
      <p:sp>
        <p:nvSpPr>
          <p:cNvPr id="56324" name="Rectangle 3"/>
          <p:cNvSpPr>
            <a:spLocks noGrp="1" noChangeArrowheads="1"/>
          </p:cNvSpPr>
          <p:nvPr>
            <p:ph type="body" idx="1"/>
          </p:nvPr>
        </p:nvSpPr>
        <p:spPr>
          <a:noFill/>
        </p:spPr>
        <p:txBody>
          <a:bodyPr/>
          <a:lstStyle/>
          <a:p>
            <a:pPr eaLnBrk="1" hangingPunct="1"/>
            <a:endParaRPr lang="zh-CN" altLang="zh-CN" noProof="1"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7BE27179-4C13-47AE-B9B4-0C28CFA3CF00}"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60419" name="Rectangle 2"/>
          <p:cNvSpPr>
            <a:spLocks noGrp="1" noRot="1" noChangeAspect="1" noChangeArrowheads="1" noTextEdit="1"/>
          </p:cNvSpPr>
          <p:nvPr>
            <p:ph type="sldImg"/>
          </p:nvPr>
        </p:nvSpPr>
        <p:spPr/>
      </p:sp>
      <p:sp>
        <p:nvSpPr>
          <p:cNvPr id="60420"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3483BE37-8D8F-4AE3-AF75-5203968F91A1}"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61443" name="Rectangle 2"/>
          <p:cNvSpPr>
            <a:spLocks noGrp="1" noRot="1" noChangeAspect="1" noChangeArrowheads="1" noTextEdit="1"/>
          </p:cNvSpPr>
          <p:nvPr>
            <p:ph type="sldImg"/>
          </p:nvPr>
        </p:nvSpPr>
        <p:spPr/>
      </p:sp>
      <p:sp>
        <p:nvSpPr>
          <p:cNvPr id="61444"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3483BE37-8D8F-4AE3-AF75-5203968F91A1}"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61443" name="Rectangle 2"/>
          <p:cNvSpPr>
            <a:spLocks noGrp="1" noRot="1" noChangeAspect="1" noChangeArrowheads="1" noTextEdit="1"/>
          </p:cNvSpPr>
          <p:nvPr>
            <p:ph type="sldImg"/>
          </p:nvPr>
        </p:nvSpPr>
        <p:spPr/>
      </p:sp>
      <p:sp>
        <p:nvSpPr>
          <p:cNvPr id="61444"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4B634247-5496-4189-BE4F-96FD6F97E029}"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69635" name="Rectangle 2"/>
          <p:cNvSpPr>
            <a:spLocks noGrp="1" noRot="1" noChangeAspect="1" noChangeArrowheads="1" noTextEdit="1"/>
          </p:cNvSpPr>
          <p:nvPr>
            <p:ph type="sldImg"/>
          </p:nvPr>
        </p:nvSpPr>
        <p:spPr/>
      </p:sp>
      <p:sp>
        <p:nvSpPr>
          <p:cNvPr id="69636"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7A7CE917-E76D-4435-A7F4-5922CF54BDDD}"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70659" name="Rectangle 2"/>
          <p:cNvSpPr>
            <a:spLocks noGrp="1" noRot="1" noChangeAspect="1" noChangeArrowheads="1" noTextEdit="1"/>
          </p:cNvSpPr>
          <p:nvPr>
            <p:ph type="sldImg"/>
          </p:nvPr>
        </p:nvSpPr>
        <p:spPr/>
      </p:sp>
      <p:sp>
        <p:nvSpPr>
          <p:cNvPr id="70660"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07961696-3B9B-4FF1-86AA-7714A271F1C6}"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71683" name="Rectangle 2"/>
          <p:cNvSpPr>
            <a:spLocks noGrp="1" noRot="1" noChangeAspect="1" noChangeArrowheads="1" noTextEdit="1"/>
          </p:cNvSpPr>
          <p:nvPr>
            <p:ph type="sldImg"/>
          </p:nvPr>
        </p:nvSpPr>
        <p:spPr/>
      </p:sp>
      <p:sp>
        <p:nvSpPr>
          <p:cNvPr id="71684"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8AC5DEE6-8E1D-4764-8E2E-5DE52659C53F}"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53109623-42C2-46E1-B04F-729993428762}"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58371" name="Rectangle 2"/>
          <p:cNvSpPr>
            <a:spLocks noGrp="1" noRot="1" noChangeAspect="1" noChangeArrowheads="1" noTextEdit="1"/>
          </p:cNvSpPr>
          <p:nvPr>
            <p:ph type="sldImg"/>
          </p:nvPr>
        </p:nvSpPr>
        <p:spPr/>
      </p:sp>
      <p:sp>
        <p:nvSpPr>
          <p:cNvPr id="58372"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5CD60CFD-40A4-409B-B1C0-B53FB02CF788}"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169C7D04-7083-4C80-AEA6-5857313DE7BD}"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62467" name="Rectangle 2"/>
          <p:cNvSpPr>
            <a:spLocks noGrp="1" noRot="1" noChangeAspect="1" noChangeArrowheads="1" noTextEdit="1"/>
          </p:cNvSpPr>
          <p:nvPr>
            <p:ph type="sldImg"/>
          </p:nvPr>
        </p:nvSpPr>
        <p:spPr/>
      </p:sp>
      <p:sp>
        <p:nvSpPr>
          <p:cNvPr id="62468"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defRPr kumimoji="1" sz="2800">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a:solidFill>
                  <a:schemeClr val="tx1"/>
                </a:solidFill>
                <a:latin typeface="幼圆" panose="02010509060101010101" pitchFamily="49" charset="-122"/>
                <a:ea typeface="幼圆" panose="02010509060101010101" pitchFamily="49" charset="-122"/>
              </a:defRPr>
            </a:lvl5pPr>
            <a:lvl6pPr marL="25146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6pPr>
            <a:lvl7pPr marL="29718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7pPr>
            <a:lvl8pPr marL="34290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8pPr>
            <a:lvl9pPr marL="38862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9pPr>
          </a:lstStyle>
          <a:p>
            <a:pPr eaLnBrk="1" hangingPunct="1"/>
            <a:fld id="{4F39F2B4-8588-4168-BFBC-BD1FD76802EA}"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p:spPr>
        <p:txBody>
          <a:bodyPr/>
          <a:lstStyle/>
          <a:p>
            <a:pPr eaLnBrk="1" hangingPunct="1"/>
            <a:endParaRPr lang="zh-CN" altLang="zh-CN" noProof="1"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99F126A1-7E44-4DFA-890A-BF4A58A641A5}"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63491" name="Rectangle 2"/>
          <p:cNvSpPr>
            <a:spLocks noGrp="1" noRot="1" noChangeAspect="1" noChangeArrowheads="1" noTextEdit="1"/>
          </p:cNvSpPr>
          <p:nvPr>
            <p:ph type="sldImg"/>
          </p:nvPr>
        </p:nvSpPr>
        <p:spPr/>
      </p:sp>
      <p:sp>
        <p:nvSpPr>
          <p:cNvPr id="63492"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1449841E-A435-48A2-B68C-09F16541D97B}"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64515" name="Rectangle 2"/>
          <p:cNvSpPr>
            <a:spLocks noGrp="1" noRot="1" noChangeAspect="1" noChangeArrowheads="1" noTextEdit="1"/>
          </p:cNvSpPr>
          <p:nvPr>
            <p:ph type="sldImg"/>
          </p:nvPr>
        </p:nvSpPr>
        <p:spPr/>
      </p:sp>
      <p:sp>
        <p:nvSpPr>
          <p:cNvPr id="64516"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E3E5FD13-421B-4810-A376-94C3333B87E7}"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65539" name="Rectangle 2"/>
          <p:cNvSpPr>
            <a:spLocks noGrp="1" noRot="1" noChangeAspect="1" noChangeArrowheads="1" noTextEdit="1"/>
          </p:cNvSpPr>
          <p:nvPr>
            <p:ph type="sldImg"/>
          </p:nvPr>
        </p:nvSpPr>
        <p:spPr/>
      </p:sp>
      <p:sp>
        <p:nvSpPr>
          <p:cNvPr id="65540"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71BAD4E5-F823-475A-A71E-9305A8553870}"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BE86E586-F442-48CF-B93B-AB16773C1B7B}"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A18BADBF-36D7-467D-9A33-0DC5E908757C}"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p:spPr>
        <p:txBody>
          <a:bodyPr/>
          <a:lstStyle/>
          <a:p>
            <a:pPr eaLnBrk="1" hangingPunct="1"/>
            <a:endParaRPr lang="zh-CN" altLang="zh-CN" noProof="1" smtClean="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fld id="{BEFA1D04-2172-4086-9CBC-34F7A6224E4E}"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73731" name="Rectangle 2"/>
          <p:cNvSpPr>
            <a:spLocks noGrp="1" noRot="1" noChangeAspect="1" noChangeArrowheads="1" noTextEdit="1"/>
          </p:cNvSpPr>
          <p:nvPr>
            <p:ph type="sldImg"/>
          </p:nvPr>
        </p:nvSpPr>
        <p:spPr/>
      </p:sp>
      <p:sp>
        <p:nvSpPr>
          <p:cNvPr id="73732"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defRPr kumimoji="1" sz="2800">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a:solidFill>
                  <a:schemeClr val="tx1"/>
                </a:solidFill>
                <a:latin typeface="幼圆" panose="02010509060101010101" pitchFamily="49" charset="-122"/>
                <a:ea typeface="幼圆" panose="02010509060101010101" pitchFamily="49" charset="-122"/>
              </a:defRPr>
            </a:lvl5pPr>
            <a:lvl6pPr marL="25146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6pPr>
            <a:lvl7pPr marL="29718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7pPr>
            <a:lvl8pPr marL="34290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8pPr>
            <a:lvl9pPr marL="38862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9pPr>
          </a:lstStyle>
          <a:p>
            <a:pPr eaLnBrk="1" hangingPunct="1"/>
            <a:fld id="{DD41F4E8-D520-4829-83BF-217F953925CF}"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60419" name="Rectangle 2"/>
          <p:cNvSpPr>
            <a:spLocks noGrp="1" noRot="1" noChangeAspect="1" noChangeArrowheads="1" noTextEdit="1"/>
          </p:cNvSpPr>
          <p:nvPr>
            <p:ph type="sldImg"/>
          </p:nvPr>
        </p:nvSpPr>
        <p:spPr/>
      </p:sp>
      <p:sp>
        <p:nvSpPr>
          <p:cNvPr id="60420" name="Rectangle 3"/>
          <p:cNvSpPr>
            <a:spLocks noGrp="1" noChangeArrowheads="1"/>
          </p:cNvSpPr>
          <p:nvPr>
            <p:ph type="body" idx="1"/>
          </p:nvPr>
        </p:nvSpPr>
        <p:spPr>
          <a:noFill/>
        </p:spPr>
        <p:txBody>
          <a:bodyPr/>
          <a:lstStyle/>
          <a:p>
            <a:pPr eaLnBrk="1" hangingPunct="1"/>
            <a:endParaRPr lang="zh-CN" altLang="zh-CN" noProof="1"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defRPr kumimoji="1" sz="2800">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a:solidFill>
                  <a:schemeClr val="tx1"/>
                </a:solidFill>
                <a:latin typeface="幼圆" panose="02010509060101010101" pitchFamily="49" charset="-122"/>
                <a:ea typeface="幼圆" panose="02010509060101010101" pitchFamily="49" charset="-122"/>
              </a:defRPr>
            </a:lvl5pPr>
            <a:lvl6pPr marL="25146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6pPr>
            <a:lvl7pPr marL="29718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7pPr>
            <a:lvl8pPr marL="34290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8pPr>
            <a:lvl9pPr marL="38862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9pPr>
          </a:lstStyle>
          <a:p>
            <a:pPr eaLnBrk="1" hangingPunct="1"/>
            <a:fld id="{1650133C-3C1F-47F4-B2A5-CF2EAAD95FF7}"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61443" name="Rectangle 2"/>
          <p:cNvSpPr>
            <a:spLocks noGrp="1" noRot="1" noChangeAspect="1" noChangeArrowheads="1" noTextEdit="1"/>
          </p:cNvSpPr>
          <p:nvPr>
            <p:ph type="sldImg"/>
          </p:nvPr>
        </p:nvSpPr>
        <p:spPr/>
      </p:sp>
      <p:sp>
        <p:nvSpPr>
          <p:cNvPr id="61444" name="Rectangle 3"/>
          <p:cNvSpPr>
            <a:spLocks noGrp="1" noChangeArrowheads="1"/>
          </p:cNvSpPr>
          <p:nvPr>
            <p:ph type="body" idx="1"/>
          </p:nvPr>
        </p:nvSpPr>
        <p:spPr>
          <a:noFill/>
        </p:spPr>
        <p:txBody>
          <a:bodyPr/>
          <a:lstStyle/>
          <a:p>
            <a:pPr eaLnBrk="1" hangingPunct="1"/>
            <a:endParaRPr lang="zh-CN" altLang="zh-CN" noProof="1"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defRPr kumimoji="1" sz="2800">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a:solidFill>
                  <a:schemeClr val="tx1"/>
                </a:solidFill>
                <a:latin typeface="幼圆" panose="02010509060101010101" pitchFamily="49" charset="-122"/>
                <a:ea typeface="幼圆" panose="02010509060101010101" pitchFamily="49" charset="-122"/>
              </a:defRPr>
            </a:lvl5pPr>
            <a:lvl6pPr marL="25146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6pPr>
            <a:lvl7pPr marL="29718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7pPr>
            <a:lvl8pPr marL="34290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8pPr>
            <a:lvl9pPr marL="38862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9pPr>
          </a:lstStyle>
          <a:p>
            <a:pPr eaLnBrk="1" hangingPunct="1"/>
            <a:fld id="{629DF10A-5616-4A3F-89E8-D61B7BF24E6C}"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62467" name="Rectangle 2"/>
          <p:cNvSpPr>
            <a:spLocks noGrp="1" noRot="1" noChangeAspect="1" noChangeArrowheads="1" noTextEdit="1"/>
          </p:cNvSpPr>
          <p:nvPr>
            <p:ph type="sldImg"/>
          </p:nvPr>
        </p:nvSpPr>
        <p:spPr/>
      </p:sp>
      <p:sp>
        <p:nvSpPr>
          <p:cNvPr id="62468" name="Rectangle 3"/>
          <p:cNvSpPr>
            <a:spLocks noGrp="1" noChangeArrowheads="1"/>
          </p:cNvSpPr>
          <p:nvPr>
            <p:ph type="body" idx="1"/>
          </p:nvPr>
        </p:nvSpPr>
        <p:spPr>
          <a:noFill/>
        </p:spPr>
        <p:txBody>
          <a:bodyPr/>
          <a:lstStyle/>
          <a:p>
            <a:pPr eaLnBrk="1" hangingPunct="1"/>
            <a:endParaRPr lang="zh-CN" altLang="zh-CN" noProof="1"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defRPr kumimoji="1" sz="2800">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a:solidFill>
                  <a:schemeClr val="tx1"/>
                </a:solidFill>
                <a:latin typeface="幼圆" panose="02010509060101010101" pitchFamily="49" charset="-122"/>
                <a:ea typeface="幼圆" panose="02010509060101010101" pitchFamily="49" charset="-122"/>
              </a:defRPr>
            </a:lvl5pPr>
            <a:lvl6pPr marL="25146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6pPr>
            <a:lvl7pPr marL="29718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7pPr>
            <a:lvl8pPr marL="34290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8pPr>
            <a:lvl9pPr marL="38862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9pPr>
          </a:lstStyle>
          <a:p>
            <a:pPr eaLnBrk="1" hangingPunct="1"/>
            <a:fld id="{CDB1556C-08E0-416D-B66A-A07E57E97FC5}"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64515" name="Rectangle 2"/>
          <p:cNvSpPr>
            <a:spLocks noGrp="1" noRot="1" noChangeAspect="1" noChangeArrowheads="1" noTextEdit="1"/>
          </p:cNvSpPr>
          <p:nvPr>
            <p:ph type="sldImg"/>
          </p:nvPr>
        </p:nvSpPr>
        <p:spPr/>
      </p:sp>
      <p:sp>
        <p:nvSpPr>
          <p:cNvPr id="64516" name="Rectangle 3"/>
          <p:cNvSpPr>
            <a:spLocks noGrp="1" noChangeArrowheads="1"/>
          </p:cNvSpPr>
          <p:nvPr>
            <p:ph type="body" idx="1"/>
          </p:nvPr>
        </p:nvSpPr>
        <p:spPr>
          <a:noFill/>
        </p:spPr>
        <p:txBody>
          <a:bodyPr/>
          <a:lstStyle/>
          <a:p>
            <a:pPr eaLnBrk="1" hangingPunct="1"/>
            <a:endParaRPr lang="zh-CN" altLang="zh-CN" noProof="1"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defRPr kumimoji="1" sz="2800">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a:solidFill>
                  <a:schemeClr val="tx1"/>
                </a:solidFill>
                <a:latin typeface="幼圆" panose="02010509060101010101" pitchFamily="49" charset="-122"/>
                <a:ea typeface="幼圆" panose="02010509060101010101" pitchFamily="49" charset="-122"/>
              </a:defRPr>
            </a:lvl5pPr>
            <a:lvl6pPr marL="25146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6pPr>
            <a:lvl7pPr marL="29718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7pPr>
            <a:lvl8pPr marL="34290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8pPr>
            <a:lvl9pPr marL="38862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9pPr>
          </a:lstStyle>
          <a:p>
            <a:pPr eaLnBrk="1" hangingPunct="1"/>
            <a:fld id="{1304308F-0D19-402C-B2F7-91E42B422B9E}"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65539" name="Rectangle 2"/>
          <p:cNvSpPr>
            <a:spLocks noGrp="1" noRot="1" noChangeAspect="1" noChangeArrowheads="1" noTextEdit="1"/>
          </p:cNvSpPr>
          <p:nvPr>
            <p:ph type="sldImg"/>
          </p:nvPr>
        </p:nvSpPr>
        <p:spPr/>
      </p:sp>
      <p:sp>
        <p:nvSpPr>
          <p:cNvPr id="65540" name="Rectangle 3"/>
          <p:cNvSpPr>
            <a:spLocks noGrp="1" noChangeArrowheads="1"/>
          </p:cNvSpPr>
          <p:nvPr>
            <p:ph type="body" idx="1"/>
          </p:nvPr>
        </p:nvSpPr>
        <p:spPr>
          <a:noFill/>
        </p:spPr>
        <p:txBody>
          <a:bodyPr/>
          <a:lstStyle/>
          <a:p>
            <a:pPr eaLnBrk="1" hangingPunct="1"/>
            <a:endParaRPr lang="zh-CN" altLang="zh-CN" noProof="1"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defRPr kumimoji="1" sz="2800">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a:solidFill>
                  <a:schemeClr val="tx1"/>
                </a:solidFill>
                <a:latin typeface="幼圆" panose="02010509060101010101" pitchFamily="49" charset="-122"/>
                <a:ea typeface="幼圆" panose="02010509060101010101" pitchFamily="49" charset="-122"/>
              </a:defRPr>
            </a:lvl5pPr>
            <a:lvl6pPr marL="25146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6pPr>
            <a:lvl7pPr marL="29718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7pPr>
            <a:lvl8pPr marL="34290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8pPr>
            <a:lvl9pPr marL="38862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9pPr>
          </a:lstStyle>
          <a:p>
            <a:pPr eaLnBrk="1" hangingPunct="1"/>
            <a:fld id="{B0FCBE0D-BA9D-4F27-B2CF-FD8332DB17D8}" type="slidenum">
              <a:rPr altLang="zh-CN" sz="1200">
                <a:latin typeface="Times New Roman" panose="02020603050405020304" pitchFamily="18" charset="0"/>
                <a:ea typeface="宋体" panose="02010600030101010101" pitchFamily="2" charset="-122"/>
              </a:rPr>
            </a:fld>
            <a:endParaRPr lang="zh-CN" altLang="zh-CN" sz="1200">
              <a:latin typeface="Times New Roman" panose="02020603050405020304" pitchFamily="18" charset="0"/>
              <a:ea typeface="宋体" panose="02010600030101010101" pitchFamily="2" charset="-122"/>
            </a:endParaRPr>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noFill/>
        </p:spPr>
        <p:txBody>
          <a:bodyPr/>
          <a:lstStyle/>
          <a:p>
            <a:pPr eaLnBrk="1" hangingPunct="1"/>
            <a:endParaRPr lang="zh-CN" altLang="zh-CN" noProof="1"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4F1DC1D5-D71B-4844-9D42-A6A797FF8F8F}" type="slidenum">
              <a:rPr lang="en-US" altLang="zh-CN"/>
            </a:fld>
            <a:endParaRPr lang="en-US" altLang="zh-CN"/>
          </a:p>
        </p:txBody>
      </p:sp>
    </p:spTree>
  </p:cSld>
  <p:clrMapOvr>
    <a:masterClrMapping/>
  </p:clrMapOvr>
  <p:transition>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881EBCBC-35B8-45B6-9370-2431E04F832A}" type="slidenum">
              <a:rPr lang="en-US" altLang="zh-CN"/>
            </a:fld>
            <a:endParaRPr lang="en-US" altLang="zh-CN"/>
          </a:p>
        </p:txBody>
      </p:sp>
    </p:spTree>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19850" y="152400"/>
            <a:ext cx="203835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152400"/>
            <a:ext cx="5962650" cy="5943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ABAD3FB2-C08F-49FC-BEAC-F5AA7C41C61A}" type="slidenum">
              <a:rPr lang="en-US" altLang="zh-CN"/>
            </a:fld>
            <a:endParaRPr lang="en-US" altLang="zh-CN"/>
          </a:p>
        </p:txBody>
      </p:sp>
    </p:spTree>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D7485C04-7E8E-4D85-8115-661753F45D86}" type="slidenum">
              <a:rPr lang="en-US" altLang="zh-CN"/>
            </a:fld>
            <a:endParaRPr lang="en-US" altLang="zh-CN"/>
          </a:p>
        </p:txBody>
      </p:sp>
    </p:spTree>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2190DA7D-93FC-48E7-9B33-1C8B3ACDD658}" type="slidenum">
              <a:rPr lang="en-US" altLang="zh-CN"/>
            </a:fld>
            <a:endParaRPr lang="en-US" altLang="zh-CN"/>
          </a:p>
        </p:txBody>
      </p:sp>
    </p:spTree>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295400"/>
            <a:ext cx="3733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4400" y="1295400"/>
            <a:ext cx="3733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3E318AC4-5B06-4D98-8CC9-29532C20D469}" type="slidenum">
              <a:rPr lang="en-US" altLang="zh-CN"/>
            </a:fld>
            <a:endParaRPr lang="en-US" altLang="zh-CN"/>
          </a:p>
        </p:txBody>
      </p:sp>
    </p:spTree>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dt" sz="half" idx="10"/>
          </p:nvPr>
        </p:nvSpPr>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p:txBody>
          <a:bodyPr/>
          <a:lstStyle>
            <a:lvl1pPr>
              <a:defRPr/>
            </a:lvl1pPr>
          </a:lstStyle>
          <a:p>
            <a:pPr>
              <a:defRPr/>
            </a:pPr>
            <a:fld id="{7EE61B88-226C-49A4-910D-3A5E43F06209}" type="slidenum">
              <a:rPr lang="en-US" altLang="zh-CN"/>
            </a:fld>
            <a:endParaRPr lang="en-US" altLang="zh-CN"/>
          </a:p>
        </p:txBody>
      </p:sp>
    </p:spTree>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p:txBody>
          <a:bodyPr/>
          <a:lstStyle>
            <a:lvl1pPr>
              <a:defRPr/>
            </a:lvl1pPr>
          </a:lstStyle>
          <a:p>
            <a:pPr>
              <a:defRPr/>
            </a:pPr>
            <a:fld id="{BF4C3488-B497-437A-ADBD-236C7F28784D}" type="slidenum">
              <a:rPr lang="en-US" altLang="zh-CN"/>
            </a:fld>
            <a:endParaRPr lang="en-US" altLang="zh-CN"/>
          </a:p>
        </p:txBody>
      </p:sp>
    </p:spTree>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p:txBody>
          <a:bodyPr/>
          <a:lstStyle>
            <a:lvl1pPr>
              <a:defRPr/>
            </a:lvl1pPr>
          </a:lstStyle>
          <a:p>
            <a:pPr>
              <a:defRPr/>
            </a:pPr>
            <a:fld id="{ACAE8630-F1D1-4E00-B65B-245A87C3C4F1}" type="slidenum">
              <a:rPr lang="en-US" altLang="zh-CN"/>
            </a:fld>
            <a:endParaRPr lang="en-US" altLang="zh-CN"/>
          </a:p>
        </p:txBody>
      </p:sp>
    </p:spTree>
  </p:cSld>
  <p:clrMapOvr>
    <a:masterClrMapping/>
  </p:clrMapOvr>
  <p:transition>
    <p:split orient="vert"/>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59D4D8E7-1EE7-4B94-828F-FD6015DDBEAE}" type="slidenum">
              <a:rPr lang="en-US" altLang="zh-CN"/>
            </a:fld>
            <a:endParaRPr lang="en-US" altLang="zh-CN"/>
          </a:p>
        </p:txBody>
      </p:sp>
    </p:spTree>
  </p:cSld>
  <p:clrMapOvr>
    <a:masterClrMapping/>
  </p:clrMapOvr>
  <p:transition>
    <p:split orient="vert"/>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4629E4C2-52EF-423B-93CF-B4149BFDA323}" type="slidenum">
              <a:rPr lang="en-US" altLang="zh-CN"/>
            </a:fld>
            <a:endParaRPr lang="en-US" altLang="zh-CN"/>
          </a:p>
        </p:txBody>
      </p:sp>
    </p:spTree>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5.GIF"/><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jpe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9" name="Rectangle 3"/>
          <p:cNvSpPr>
            <a:spLocks noGrp="1" noChangeArrowheads="1"/>
          </p:cNvSpPr>
          <p:nvPr>
            <p:ph type="title"/>
          </p:nvPr>
        </p:nvSpPr>
        <p:spPr bwMode="auto">
          <a:xfrm>
            <a:off x="304800" y="152400"/>
            <a:ext cx="64770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4"/>
          <p:cNvSpPr>
            <a:spLocks noGrp="1" noChangeArrowheads="1"/>
          </p:cNvSpPr>
          <p:nvPr>
            <p:ph type="body" idx="1"/>
          </p:nvPr>
        </p:nvSpPr>
        <p:spPr bwMode="auto">
          <a:xfrm>
            <a:off x="838200" y="1295400"/>
            <a:ext cx="7620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96261"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spcBef>
                <a:spcPct val="0"/>
              </a:spcBef>
              <a:defRPr sz="1400" smtClean="0">
                <a:latin typeface="+mn-lt"/>
                <a:ea typeface="宋体" panose="02010600030101010101" pitchFamily="2" charset="-122"/>
              </a:defRPr>
            </a:lvl1pPr>
          </a:lstStyle>
          <a:p>
            <a:pPr>
              <a:defRPr/>
            </a:pPr>
            <a:endParaRPr lang="en-US" altLang="zh-CN"/>
          </a:p>
        </p:txBody>
      </p:sp>
      <p:sp>
        <p:nvSpPr>
          <p:cNvPr id="9626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spcBef>
                <a:spcPct val="0"/>
              </a:spcBef>
              <a:defRPr sz="1400" smtClean="0">
                <a:latin typeface="+mn-lt"/>
                <a:ea typeface="宋体" panose="02010600030101010101" pitchFamily="2" charset="-122"/>
              </a:defRPr>
            </a:lvl1pPr>
          </a:lstStyle>
          <a:p>
            <a:pPr>
              <a:defRPr/>
            </a:pPr>
            <a:endParaRPr lang="en-US" altLang="zh-CN"/>
          </a:p>
        </p:txBody>
      </p:sp>
      <p:sp>
        <p:nvSpPr>
          <p:cNvPr id="96263"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spcBef>
                <a:spcPct val="0"/>
              </a:spcBef>
              <a:defRPr sz="1400" smtClean="0">
                <a:latin typeface="+mn-lt"/>
                <a:ea typeface="宋体" panose="02010600030101010101" pitchFamily="2" charset="-122"/>
              </a:defRPr>
            </a:lvl1pPr>
          </a:lstStyle>
          <a:p>
            <a:pPr>
              <a:defRPr/>
            </a:pPr>
            <a:fld id="{70EA1BD5-9FBE-4046-8030-396FDF78657F}" type="slidenum">
              <a:rPr lang="en-US" altLang="zh-CN"/>
            </a:fld>
            <a:endParaRPr lang="en-US" altLang="zh-CN"/>
          </a:p>
        </p:txBody>
      </p:sp>
      <p:pic>
        <p:nvPicPr>
          <p:cNvPr id="1031" name="Picture 8" descr="bottomb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34925" y="5446713"/>
            <a:ext cx="1800225"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9" descr="bj"/>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149725"/>
            <a:ext cx="19812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 descr="Topb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990600"/>
            <a:ext cx="91440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659563" y="115888"/>
            <a:ext cx="248443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5" name="Rectangle 38"/>
          <p:cNvSpPr>
            <a:spLocks noChangeArrowheads="1"/>
          </p:cNvSpPr>
          <p:nvPr userDrawn="1"/>
        </p:nvSpPr>
        <p:spPr bwMode="auto">
          <a:xfrm flipV="1">
            <a:off x="323850" y="6705600"/>
            <a:ext cx="7558088" cy="76200"/>
          </a:xfrm>
          <a:prstGeom prst="rect">
            <a:avLst/>
          </a:prstGeom>
          <a:solidFill>
            <a:schemeClr val="tx1"/>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96" name="Text Box 40"/>
          <p:cNvSpPr txBox="1">
            <a:spLocks noChangeArrowheads="1"/>
          </p:cNvSpPr>
          <p:nvPr userDrawn="1"/>
        </p:nvSpPr>
        <p:spPr bwMode="auto">
          <a:xfrm>
            <a:off x="7885113" y="6619875"/>
            <a:ext cx="762000" cy="19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a:defRPr/>
            </a:pPr>
            <a:r>
              <a:rPr lang="zh-CN" altLang="en-US" sz="1200" b="1">
                <a:solidFill>
                  <a:srgbClr val="3366FF"/>
                </a:solidFill>
                <a:effectLst>
                  <a:outerShdw blurRad="38100" dist="38100" dir="2700000" algn="tl">
                    <a:srgbClr val="C0C0C0"/>
                  </a:outerShdw>
                </a:effectLst>
                <a:latin typeface="Times New Roman" panose="02020603050405020304" pitchFamily="18" charset="0"/>
                <a:ea typeface="宋体" panose="02010600030101010101" pitchFamily="2" charset="-122"/>
              </a:rPr>
              <a:t>教学进度</a:t>
            </a:r>
            <a:endParaRPr lang="zh-CN" altLang="en-US" sz="1200" b="1">
              <a:solidFill>
                <a:srgbClr val="3366FF"/>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1037" name="Text Box 42"/>
          <p:cNvSpPr txBox="1">
            <a:spLocks noChangeArrowheads="1"/>
          </p:cNvSpPr>
          <p:nvPr userDrawn="1"/>
        </p:nvSpPr>
        <p:spPr bwMode="auto">
          <a:xfrm>
            <a:off x="7092950" y="620713"/>
            <a:ext cx="2051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a:solidFill>
                  <a:schemeClr val="tx1"/>
                </a:solidFill>
                <a:latin typeface="幼圆" panose="02010509060101010101" pitchFamily="49" charset="-122"/>
                <a:ea typeface="幼圆" panose="02010509060101010101" pitchFamily="49" charset="-122"/>
              </a:defRPr>
            </a:lvl5pPr>
            <a:lvl6pPr marL="25146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6pPr>
            <a:lvl7pPr marL="29718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7pPr>
            <a:lvl8pPr marL="34290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8pPr>
            <a:lvl9pPr marL="38862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9pPr>
          </a:lstStyle>
          <a:p>
            <a:pPr algn="l" eaLnBrk="1" hangingPunct="1"/>
            <a:r>
              <a:rPr lang="zh-CN" altLang="en-US" sz="2000" b="1">
                <a:solidFill>
                  <a:srgbClr val="000066"/>
                </a:solidFill>
                <a:latin typeface="Times New Roman" panose="02020603050405020304" pitchFamily="18" charset="0"/>
                <a:ea typeface="楷体_GB2312" panose="02010609030101010101" pitchFamily="49" charset="-122"/>
              </a:rPr>
              <a:t>大学计算机基础</a:t>
            </a:r>
            <a:endParaRPr lang="zh-CN" altLang="en-US" sz="2000" b="1">
              <a:solidFill>
                <a:srgbClr val="000066"/>
              </a:solidFill>
              <a:latin typeface="Times New Roman" panose="02020603050405020304" pitchFamily="18" charset="0"/>
              <a:ea typeface="楷体_GB2312" panose="02010609030101010101" pitchFamily="49" charset="-122"/>
            </a:endParaRPr>
          </a:p>
        </p:txBody>
      </p:sp>
      <p:pic>
        <p:nvPicPr>
          <p:cNvPr id="1038" name="Picture 44" descr="aa2"/>
          <p:cNvPicPr>
            <a:picLocks noChangeAspect="1" noChangeArrowheads="1" noCrop="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019925" y="6092825"/>
            <a:ext cx="21240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split orient="vert"/>
  </p:transition>
  <p:timing>
    <p:tnLst>
      <p:par>
        <p:cTn id="1" dur="indefinite" restart="never" nodeType="tmRoot"/>
      </p:par>
    </p:tnLst>
  </p:timing>
  <p:txStyles>
    <p:titleStyle>
      <a:lvl1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2pPr>
      <a:lvl3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3pPr>
      <a:lvl4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4pPr>
      <a:lvl5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5pPr>
      <a:lvl6pPr marL="4572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6pPr>
      <a:lvl7pPr marL="9144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7pPr>
      <a:lvl8pPr marL="13716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8pPr>
      <a:lvl9pPr marL="18288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rgbClr val="333399"/>
          </a:solidFill>
          <a:latin typeface="+mn-lt"/>
          <a:ea typeface="+mj-ea"/>
        </a:defRPr>
      </a:lvl2pPr>
      <a:lvl3pPr marL="1143000" indent="-228600" algn="l" rtl="0" eaLnBrk="0" fontAlgn="base" hangingPunct="0">
        <a:spcBef>
          <a:spcPct val="20000"/>
        </a:spcBef>
        <a:spcAft>
          <a:spcPct val="0"/>
        </a:spcAft>
        <a:buChar char="•"/>
        <a:defRPr kumimoji="1" sz="2400" b="1">
          <a:solidFill>
            <a:srgbClr val="333399"/>
          </a:solidFill>
          <a:latin typeface="+mn-lt"/>
          <a:ea typeface="+mj-ea"/>
        </a:defRPr>
      </a:lvl3pPr>
      <a:lvl4pPr marL="1600200" indent="-228600" algn="l" rtl="0" eaLnBrk="0" fontAlgn="base" hangingPunct="0">
        <a:spcBef>
          <a:spcPct val="20000"/>
        </a:spcBef>
        <a:spcAft>
          <a:spcPct val="0"/>
        </a:spcAft>
        <a:buChar char="–"/>
        <a:defRPr kumimoji="1" sz="2000" b="1">
          <a:solidFill>
            <a:srgbClr val="333399"/>
          </a:solidFill>
          <a:latin typeface="+mn-lt"/>
          <a:ea typeface="+mj-ea"/>
        </a:defRPr>
      </a:lvl4pPr>
      <a:lvl5pPr marL="2057400" indent="-228600" algn="l" rtl="0" eaLnBrk="0" fontAlgn="base" hangingPunct="0">
        <a:spcBef>
          <a:spcPct val="20000"/>
        </a:spcBef>
        <a:spcAft>
          <a:spcPct val="0"/>
        </a:spcAft>
        <a:buChar char="»"/>
        <a:defRPr kumimoji="1" sz="2000" b="1">
          <a:solidFill>
            <a:srgbClr val="333399"/>
          </a:solidFill>
          <a:latin typeface="+mn-lt"/>
          <a:ea typeface="+mj-ea"/>
        </a:defRPr>
      </a:lvl5pPr>
      <a:lvl6pPr marL="2514600" indent="-228600" algn="l" rtl="0" fontAlgn="base">
        <a:spcBef>
          <a:spcPct val="20000"/>
        </a:spcBef>
        <a:spcAft>
          <a:spcPct val="0"/>
        </a:spcAft>
        <a:buChar char="»"/>
        <a:defRPr kumimoji="1" sz="2000" b="1">
          <a:solidFill>
            <a:srgbClr val="333399"/>
          </a:solidFill>
          <a:latin typeface="+mn-lt"/>
          <a:ea typeface="+mj-ea"/>
        </a:defRPr>
      </a:lvl6pPr>
      <a:lvl7pPr marL="2971800" indent="-228600" algn="l" rtl="0" fontAlgn="base">
        <a:spcBef>
          <a:spcPct val="20000"/>
        </a:spcBef>
        <a:spcAft>
          <a:spcPct val="0"/>
        </a:spcAft>
        <a:buChar char="»"/>
        <a:defRPr kumimoji="1" sz="2000" b="1">
          <a:solidFill>
            <a:srgbClr val="333399"/>
          </a:solidFill>
          <a:latin typeface="+mn-lt"/>
          <a:ea typeface="+mj-ea"/>
        </a:defRPr>
      </a:lvl7pPr>
      <a:lvl8pPr marL="3429000" indent="-228600" algn="l" rtl="0" fontAlgn="base">
        <a:spcBef>
          <a:spcPct val="20000"/>
        </a:spcBef>
        <a:spcAft>
          <a:spcPct val="0"/>
        </a:spcAft>
        <a:buChar char="»"/>
        <a:defRPr kumimoji="1" sz="2000" b="1">
          <a:solidFill>
            <a:srgbClr val="333399"/>
          </a:solidFill>
          <a:latin typeface="+mn-lt"/>
          <a:ea typeface="+mj-ea"/>
        </a:defRPr>
      </a:lvl8pPr>
      <a:lvl9pPr marL="3886200" indent="-228600" algn="l" rtl="0" fontAlgn="base">
        <a:spcBef>
          <a:spcPct val="20000"/>
        </a:spcBef>
        <a:spcAft>
          <a:spcPct val="0"/>
        </a:spcAft>
        <a:buChar char="»"/>
        <a:defRPr kumimoji="1" sz="2000" b="1">
          <a:solidFill>
            <a:srgbClr val="333399"/>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vmlDrawing" Target="../drawings/vmlDrawing3.vml"/><Relationship Id="rId5" Type="http://schemas.openxmlformats.org/officeDocument/2006/relationships/slideLayout" Target="../slideLayouts/slideLayout7.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oleObject" Target="../embeddings/oleObject3.bin"/><Relationship Id="rId1" Type="http://schemas.openxmlformats.org/officeDocument/2006/relationships/image" Target="../media/image21.jpeg"/></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7.xml"/><Relationship Id="rId7" Type="http://schemas.openxmlformats.org/officeDocument/2006/relationships/image" Target="../media/image30.png"/><Relationship Id="rId6" Type="http://schemas.openxmlformats.org/officeDocument/2006/relationships/image" Target="../media/image29.png"/><Relationship Id="rId5" Type="http://schemas.openxmlformats.org/officeDocument/2006/relationships/image" Target="../media/image28.jpeg"/><Relationship Id="rId4" Type="http://schemas.openxmlformats.org/officeDocument/2006/relationships/image" Target="../media/image27.jpe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image" Target="../media/image35.png"/><Relationship Id="rId1" Type="http://schemas.openxmlformats.org/officeDocument/2006/relationships/image" Target="../media/image3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7.xml"/><Relationship Id="rId2" Type="http://schemas.openxmlformats.org/officeDocument/2006/relationships/image" Target="../media/image37.png"/><Relationship Id="rId1" Type="http://schemas.openxmlformats.org/officeDocument/2006/relationships/image" Target="../media/image3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13.jpeg"/><Relationship Id="rId1" Type="http://schemas.openxmlformats.org/officeDocument/2006/relationships/image" Target="../media/image1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107950" y="6669088"/>
            <a:ext cx="576263"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l">
              <a:spcBef>
                <a:spcPct val="30000"/>
              </a:spcBef>
            </a:pPr>
            <a:endParaRPr lang="zh-CN" altLang="zh-CN" sz="1400">
              <a:solidFill>
                <a:srgbClr val="00FFCC"/>
              </a:solidFill>
              <a:latin typeface="Times New Roman" panose="02020603050405020304" pitchFamily="18" charset="0"/>
              <a:ea typeface="宋体" panose="02010600030101010101" pitchFamily="2" charset="-122"/>
            </a:endParaRPr>
          </a:p>
        </p:txBody>
      </p:sp>
      <p:sp>
        <p:nvSpPr>
          <p:cNvPr id="2051" name="Rectangle 3"/>
          <p:cNvSpPr>
            <a:spLocks noChangeArrowheads="1"/>
          </p:cNvSpPr>
          <p:nvPr/>
        </p:nvSpPr>
        <p:spPr bwMode="auto">
          <a:xfrm>
            <a:off x="107950" y="6634163"/>
            <a:ext cx="8997950" cy="179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l">
              <a:spcBef>
                <a:spcPct val="30000"/>
              </a:spcBef>
            </a:pPr>
            <a:endParaRPr lang="zh-CN" altLang="zh-CN" sz="1400">
              <a:solidFill>
                <a:srgbClr val="00FFCC"/>
              </a:solidFill>
              <a:latin typeface="Times New Roman" panose="02020603050405020304" pitchFamily="18" charset="0"/>
              <a:ea typeface="宋体" panose="02010600030101010101" pitchFamily="2" charset="-122"/>
            </a:endParaRPr>
          </a:p>
        </p:txBody>
      </p:sp>
      <p:sp>
        <p:nvSpPr>
          <p:cNvPr id="2052" name="Rectangle 4"/>
          <p:cNvSpPr>
            <a:spLocks noChangeArrowheads="1"/>
          </p:cNvSpPr>
          <p:nvPr/>
        </p:nvSpPr>
        <p:spPr bwMode="auto">
          <a:xfrm>
            <a:off x="1403350" y="1477963"/>
            <a:ext cx="5832475"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spcBef>
                <a:spcPct val="0"/>
              </a:spcBef>
            </a:pPr>
            <a:r>
              <a:rPr lang="zh-CN" altLang="en-US" sz="3600" b="1" dirty="0" smtClean="0">
                <a:latin typeface="黑体" panose="02010609060101010101" pitchFamily="49" charset="-122"/>
                <a:ea typeface="黑体" panose="02010609060101010101" pitchFamily="49" charset="-122"/>
              </a:rPr>
              <a:t>计算机文化基础</a:t>
            </a:r>
            <a:endParaRPr lang="en-US" altLang="zh-CN" sz="3600" b="1" dirty="0" smtClean="0">
              <a:latin typeface="黑体" panose="02010609060101010101" pitchFamily="49" charset="-122"/>
              <a:ea typeface="黑体" panose="02010609060101010101" pitchFamily="49" charset="-122"/>
            </a:endParaRPr>
          </a:p>
          <a:p>
            <a:pPr eaLnBrk="1" latinLnBrk="0" hangingPunct="1">
              <a:spcBef>
                <a:spcPts val="1800"/>
              </a:spcBef>
            </a:pPr>
            <a:br>
              <a:rPr lang="en-US" altLang="zh-CN" sz="3600" b="1" dirty="0">
                <a:latin typeface="黑体" panose="02010609060101010101" pitchFamily="49" charset="-122"/>
                <a:ea typeface="黑体" panose="02010609060101010101" pitchFamily="49" charset="-122"/>
              </a:rPr>
            </a:br>
            <a:r>
              <a:rPr lang="en-US" altLang="zh-CN" sz="3600" b="1" dirty="0">
                <a:latin typeface="黑体" panose="02010609060101010101" pitchFamily="49" charset="-122"/>
                <a:ea typeface="黑体" panose="02010609060101010101" pitchFamily="49" charset="-122"/>
              </a:rPr>
              <a:t>第1</a:t>
            </a:r>
            <a:r>
              <a:rPr lang="zh-CN" altLang="en-US" sz="3600" b="1" dirty="0">
                <a:latin typeface="黑体" panose="02010609060101010101" pitchFamily="49" charset="-122"/>
                <a:ea typeface="黑体" panose="02010609060101010101" pitchFamily="49" charset="-122"/>
              </a:rPr>
              <a:t>章 </a:t>
            </a:r>
            <a:r>
              <a:rPr lang="zh-CN" altLang="en-US" sz="3600" b="1" dirty="0" smtClean="0">
                <a:latin typeface="黑体" panose="02010609060101010101" pitchFamily="49" charset="-122"/>
                <a:ea typeface="黑体" panose="02010609060101010101" pitchFamily="49" charset="-122"/>
              </a:rPr>
              <a:t>计算机与信息处理</a:t>
            </a:r>
            <a:endParaRPr lang="zh-CN" altLang="en-US" sz="3600" b="1" dirty="0">
              <a:latin typeface="黑体" panose="02010609060101010101" pitchFamily="49" charset="-122"/>
              <a:ea typeface="黑体" panose="02010609060101010101" pitchFamily="49" charset="-122"/>
            </a:endParaRPr>
          </a:p>
        </p:txBody>
      </p:sp>
      <p:sp>
        <p:nvSpPr>
          <p:cNvPr id="316425" name="Text Box 9"/>
          <p:cNvSpPr txBox="1">
            <a:spLocks noChangeArrowheads="1"/>
          </p:cNvSpPr>
          <p:nvPr/>
        </p:nvSpPr>
        <p:spPr bwMode="auto">
          <a:xfrm>
            <a:off x="1619831" y="4741019"/>
            <a:ext cx="57606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a:solidFill>
                  <a:schemeClr val="tx1"/>
                </a:solidFill>
                <a:latin typeface="幼圆" panose="02010509060101010101" pitchFamily="49" charset="-122"/>
                <a:ea typeface="幼圆" panose="02010509060101010101" pitchFamily="49" charset="-122"/>
              </a:defRPr>
            </a:lvl5pPr>
            <a:lvl6pPr marL="25146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6pPr>
            <a:lvl7pPr marL="29718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7pPr>
            <a:lvl8pPr marL="34290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8pPr>
            <a:lvl9pPr marL="38862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9pPr>
          </a:lstStyle>
          <a:p>
            <a:pPr algn="l" eaLnBrk="1" hangingPunct="1">
              <a:spcBef>
                <a:spcPct val="15000"/>
              </a:spcBef>
            </a:pPr>
            <a:r>
              <a:rPr lang="zh-CN" altLang="en-US" b="1" dirty="0">
                <a:latin typeface="华文中宋" panose="02010600040101010101" pitchFamily="2" charset="-122"/>
                <a:ea typeface="华文中宋" panose="02010600040101010101" pitchFamily="2" charset="-122"/>
              </a:rPr>
              <a:t>华南农业大学　　数学</a:t>
            </a:r>
            <a:r>
              <a:rPr lang="zh-CN" altLang="en-US" b="1" dirty="0" smtClean="0">
                <a:latin typeface="华文中宋" panose="02010600040101010101" pitchFamily="2" charset="-122"/>
                <a:ea typeface="华文中宋" panose="02010600040101010101" pitchFamily="2" charset="-122"/>
              </a:rPr>
              <a:t>与信息学院</a:t>
            </a:r>
            <a:endParaRPr lang="zh-CN" altLang="zh-CN" b="1" noProof="1">
              <a:latin typeface="Times New Roman" panose="02020603050405020304" pitchFamily="18" charset="0"/>
              <a:ea typeface="华文中宋" panose="02010600040101010101" pitchFamily="2"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6425"/>
                                        </p:tgtEl>
                                        <p:attrNameLst>
                                          <p:attrName>style.visibility</p:attrName>
                                        </p:attrNameLst>
                                      </p:cBhvr>
                                      <p:to>
                                        <p:strVal val="visible"/>
                                      </p:to>
                                    </p:set>
                                    <p:animEffect transition="in" filter="wipe(left)">
                                      <p:cBhvr>
                                        <p:cTn id="7" dur="500"/>
                                        <p:tgtEl>
                                          <p:spTgt spid="316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2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91"/>
          <p:cNvSpPr>
            <a:spLocks noChangeArrowheads="1"/>
          </p:cNvSpPr>
          <p:nvPr/>
        </p:nvSpPr>
        <p:spPr bwMode="auto">
          <a:xfrm>
            <a:off x="323850" y="6705600"/>
            <a:ext cx="1252538"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94" name="Text Box 102"/>
          <p:cNvSpPr txBox="1">
            <a:spLocks noChangeArrowheads="1"/>
          </p:cNvSpPr>
          <p:nvPr/>
        </p:nvSpPr>
        <p:spPr bwMode="auto">
          <a:xfrm>
            <a:off x="755650" y="4437063"/>
            <a:ext cx="6335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a:solidFill>
                  <a:schemeClr val="tx1"/>
                </a:solidFill>
                <a:latin typeface="幼圆" panose="02010509060101010101" pitchFamily="49" charset="-122"/>
                <a:ea typeface="幼圆" panose="02010509060101010101" pitchFamily="49" charset="-122"/>
              </a:defRPr>
            </a:lvl5pPr>
            <a:lvl6pPr marL="25146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6pPr>
            <a:lvl7pPr marL="29718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7pPr>
            <a:lvl8pPr marL="34290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8pPr>
            <a:lvl9pPr marL="38862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9pPr>
          </a:lstStyle>
          <a:p>
            <a:pPr algn="l" eaLnBrk="1" hangingPunct="1">
              <a:spcBef>
                <a:spcPct val="30000"/>
              </a:spcBef>
              <a:buClr>
                <a:schemeClr val="folHlink"/>
              </a:buClr>
              <a:buSzPct val="80000"/>
              <a:buFont typeface="Wingdings" panose="05000000000000000000" pitchFamily="2" charset="2"/>
              <a:buChar char="q"/>
            </a:pPr>
            <a:r>
              <a:rPr lang="en-US" altLang="zh-CN" sz="2400" b="1">
                <a:latin typeface="Times New Roman" panose="02020603050405020304" pitchFamily="18" charset="0"/>
                <a:ea typeface="黑体" panose="02010609060101010101" pitchFamily="49" charset="-122"/>
              </a:rPr>
              <a:t> </a:t>
            </a:r>
            <a:r>
              <a:rPr lang="zh-CN" altLang="en-US" sz="2400" b="1">
                <a:latin typeface="Times New Roman" panose="02020603050405020304" pitchFamily="18" charset="0"/>
                <a:ea typeface="黑体" panose="02010609060101010101" pitchFamily="49" charset="-122"/>
              </a:rPr>
              <a:t>未来的第五代计算机是智能计算机</a:t>
            </a:r>
            <a:endParaRPr lang="zh-CN" altLang="en-US" sz="2400" b="1">
              <a:latin typeface="Times New Roman" panose="02020603050405020304" pitchFamily="18" charset="0"/>
              <a:ea typeface="黑体" panose="02010609060101010101" pitchFamily="49" charset="-122"/>
            </a:endParaRPr>
          </a:p>
        </p:txBody>
      </p:sp>
      <p:sp>
        <p:nvSpPr>
          <p:cNvPr id="110698" name="Text Box 106"/>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1.1 </a:t>
            </a:r>
            <a:r>
              <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计算机概述</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110711" name="AutoShape 119"/>
          <p:cNvSpPr>
            <a:spLocks noChangeArrowheads="1"/>
          </p:cNvSpPr>
          <p:nvPr/>
        </p:nvSpPr>
        <p:spPr bwMode="auto">
          <a:xfrm>
            <a:off x="755650" y="5013325"/>
            <a:ext cx="7848600" cy="762000"/>
          </a:xfrm>
          <a:prstGeom prst="horizontalScroll">
            <a:avLst>
              <a:gd name="adj" fmla="val 12500"/>
            </a:avLst>
          </a:prstGeom>
          <a:gradFill rotWithShape="0">
            <a:gsLst>
              <a:gs pos="0">
                <a:srgbClr val="66FFFF"/>
              </a:gs>
              <a:gs pos="50000">
                <a:schemeClr val="bg1"/>
              </a:gs>
              <a:gs pos="100000">
                <a:srgbClr val="66FFFF"/>
              </a:gs>
            </a:gsLst>
            <a:lin ang="5400000" scaled="1"/>
          </a:gradFill>
          <a:ln w="9525">
            <a:solidFill>
              <a:schemeClr val="accent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30000"/>
              </a:spcBef>
              <a:defRPr/>
            </a:pPr>
            <a:r>
              <a:rPr lang="zh-CN" altLang="en-US" b="1">
                <a:latin typeface="Times New Roman" panose="02020603050405020304" pitchFamily="18" charset="0"/>
                <a:ea typeface="黑体" panose="02010609060101010101" pitchFamily="49" charset="-122"/>
              </a:rPr>
              <a:t>电子技术的发展促进了电子计算机的更新换代。</a:t>
            </a:r>
            <a:endParaRPr lang="zh-CN" altLang="en-US" b="1">
              <a:latin typeface="Times New Roman" panose="02020603050405020304" pitchFamily="18" charset="0"/>
              <a:ea typeface="黑体" panose="02010609060101010101" pitchFamily="49" charset="-122"/>
            </a:endParaRPr>
          </a:p>
        </p:txBody>
      </p:sp>
      <p:grpSp>
        <p:nvGrpSpPr>
          <p:cNvPr id="110716" name="Group 124"/>
          <p:cNvGrpSpPr/>
          <p:nvPr/>
        </p:nvGrpSpPr>
        <p:grpSpPr bwMode="auto">
          <a:xfrm>
            <a:off x="684213" y="2547938"/>
            <a:ext cx="8208962" cy="1909762"/>
            <a:chOff x="431" y="1605"/>
            <a:chExt cx="5171" cy="1203"/>
          </a:xfrm>
        </p:grpSpPr>
        <p:sp>
          <p:nvSpPr>
            <p:cNvPr id="20492" name="Text Box 99"/>
            <p:cNvSpPr txBox="1">
              <a:spLocks noChangeArrowheads="1"/>
            </p:cNvSpPr>
            <p:nvPr/>
          </p:nvSpPr>
          <p:spPr bwMode="auto">
            <a:xfrm>
              <a:off x="431" y="1605"/>
              <a:ext cx="5171" cy="1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幼圆" panose="02010509060101010101" pitchFamily="49" charset="-122"/>
                  <a:ea typeface="幼圆" panose="02010509060101010101" pitchFamily="49" charset="-122"/>
                </a:defRPr>
              </a:lvl1pPr>
              <a:lvl2pPr eaLnBrk="0" hangingPunct="0">
                <a:defRPr kumimoji="1" sz="2800">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a:solidFill>
                    <a:schemeClr val="tx1"/>
                  </a:solidFill>
                  <a:latin typeface="幼圆" panose="02010509060101010101" pitchFamily="49" charset="-122"/>
                  <a:ea typeface="幼圆" panose="02010509060101010101" pitchFamily="49" charset="-122"/>
                </a:defRPr>
              </a:lvl5pPr>
              <a:lvl6pPr marL="25146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6pPr>
              <a:lvl7pPr marL="29718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7pPr>
              <a:lvl8pPr marL="34290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8pPr>
              <a:lvl9pPr marL="38862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9pPr>
            </a:lstStyle>
            <a:p>
              <a:pPr algn="l" eaLnBrk="1" hangingPunct="1">
                <a:spcBef>
                  <a:spcPct val="20000"/>
                </a:spcBef>
                <a:buClr>
                  <a:schemeClr val="folHlink"/>
                </a:buClr>
                <a:buSzPct val="80000"/>
                <a:buFont typeface="Wingdings" panose="05000000000000000000" pitchFamily="2" charset="2"/>
                <a:buChar char="q"/>
              </a:pPr>
              <a:r>
                <a:rPr lang="en-US" altLang="zh-CN" sz="2400" b="1">
                  <a:latin typeface="Times New Roman" panose="02020603050405020304" pitchFamily="18" charset="0"/>
                  <a:ea typeface="黑体" panose="02010609060101010101" pitchFamily="49" charset="-122"/>
                </a:rPr>
                <a:t> </a:t>
              </a:r>
              <a:r>
                <a:rPr lang="zh-CN" altLang="en-US" sz="2400" b="1">
                  <a:latin typeface="Times New Roman" panose="02020603050405020304" pitchFamily="18" charset="0"/>
                  <a:ea typeface="黑体" panose="02010609060101010101" pitchFamily="49" charset="-122"/>
                </a:rPr>
                <a:t>第四代计算机</a:t>
              </a:r>
              <a:endParaRPr lang="zh-CN" altLang="en-US" sz="2400" b="1">
                <a:latin typeface="Times New Roman" panose="02020603050405020304" pitchFamily="18" charset="0"/>
                <a:ea typeface="黑体" panose="02010609060101010101" pitchFamily="49" charset="-122"/>
              </a:endParaRPr>
            </a:p>
            <a:p>
              <a:pPr lvl="1" algn="l" eaLnBrk="1" hangingPunct="1">
                <a:spcBef>
                  <a:spcPct val="20000"/>
                </a:spcBef>
                <a:buClr>
                  <a:srgbClr val="CC00FF"/>
                </a:buClr>
                <a:buSzPct val="120000"/>
                <a:buFont typeface="Wingdings" panose="05000000000000000000" pitchFamily="2" charset="2"/>
                <a:buChar char="§"/>
              </a:pPr>
              <a:r>
                <a:rPr lang="zh-CN" altLang="en-US" sz="2400" b="1">
                  <a:latin typeface="Times New Roman" panose="02020603050405020304" pitchFamily="18" charset="0"/>
                  <a:ea typeface="黑体" panose="02010609060101010101" pitchFamily="49" charset="-122"/>
                </a:rPr>
                <a:t> </a:t>
              </a:r>
              <a:r>
                <a:rPr lang="en-US" altLang="zh-CN" sz="2400" b="1">
                  <a:latin typeface="Times New Roman" panose="02020603050405020304" pitchFamily="18" charset="0"/>
                  <a:ea typeface="黑体" panose="02010609060101010101" pitchFamily="49" charset="-122"/>
                </a:rPr>
                <a:t>1971</a:t>
              </a:r>
              <a:r>
                <a:rPr lang="zh-CN" altLang="en-US" sz="2400" b="1">
                  <a:latin typeface="Times New Roman" panose="02020603050405020304" pitchFamily="18" charset="0"/>
                  <a:ea typeface="黑体" panose="02010609060101010101" pitchFamily="49" charset="-122"/>
                </a:rPr>
                <a:t>年至今</a:t>
              </a:r>
              <a:endParaRPr lang="zh-CN" altLang="en-US" sz="2400" b="1">
                <a:latin typeface="Times New Roman" panose="02020603050405020304" pitchFamily="18" charset="0"/>
                <a:ea typeface="黑体" panose="02010609060101010101" pitchFamily="49" charset="-122"/>
              </a:endParaRPr>
            </a:p>
            <a:p>
              <a:pPr lvl="1" algn="l" eaLnBrk="1" hangingPunct="1">
                <a:spcBef>
                  <a:spcPct val="20000"/>
                </a:spcBef>
                <a:buClr>
                  <a:srgbClr val="CC00FF"/>
                </a:buClr>
                <a:buSzPct val="120000"/>
                <a:buFont typeface="Wingdings" panose="05000000000000000000" pitchFamily="2" charset="2"/>
                <a:buChar char="§"/>
              </a:pPr>
              <a:r>
                <a:rPr lang="zh-CN" altLang="en-US" sz="2400" b="1">
                  <a:latin typeface="Times New Roman" panose="02020603050405020304" pitchFamily="18" charset="0"/>
                  <a:ea typeface="黑体" panose="02010609060101010101" pitchFamily="49" charset="-122"/>
                </a:rPr>
                <a:t> 以大规模</a:t>
              </a:r>
              <a:r>
                <a:rPr lang="en-US" altLang="zh-CN" sz="2400" b="1">
                  <a:latin typeface="Times New Roman" panose="02020603050405020304" pitchFamily="18" charset="0"/>
                  <a:ea typeface="黑体" panose="02010609060101010101" pitchFamily="49" charset="-122"/>
                </a:rPr>
                <a:t>/</a:t>
              </a:r>
              <a:r>
                <a:rPr lang="zh-CN" altLang="en-US" sz="2400" b="1">
                  <a:latin typeface="Times New Roman" panose="02020603050405020304" pitchFamily="18" charset="0"/>
                  <a:ea typeface="黑体" panose="02010609060101010101" pitchFamily="49" charset="-122"/>
                </a:rPr>
                <a:t>超大集成电路为主要元件</a:t>
              </a:r>
              <a:endParaRPr lang="zh-CN" altLang="en-US" sz="2400" b="1">
                <a:latin typeface="Times New Roman" panose="02020603050405020304" pitchFamily="18" charset="0"/>
                <a:ea typeface="黑体" panose="02010609060101010101" pitchFamily="49" charset="-122"/>
              </a:endParaRPr>
            </a:p>
            <a:p>
              <a:pPr lvl="1" algn="l" eaLnBrk="1" hangingPunct="1">
                <a:spcBef>
                  <a:spcPct val="20000"/>
                </a:spcBef>
                <a:buClr>
                  <a:srgbClr val="CC00FF"/>
                </a:buClr>
                <a:buSzPct val="120000"/>
                <a:buFont typeface="Wingdings" panose="05000000000000000000" pitchFamily="2" charset="2"/>
                <a:buChar char="§"/>
              </a:pPr>
              <a:r>
                <a:rPr lang="zh-CN" altLang="en-US" sz="2400" b="1">
                  <a:latin typeface="Times New Roman" panose="02020603050405020304" pitchFamily="18" charset="0"/>
                  <a:ea typeface="黑体" panose="02010609060101010101" pitchFamily="49" charset="-122"/>
                </a:rPr>
                <a:t> 巨型机、大型机、小型机、微型机以及便携机 </a:t>
              </a:r>
              <a:endParaRPr lang="zh-CN" altLang="en-US" sz="2400" b="1">
                <a:latin typeface="Times New Roman" panose="02020603050405020304" pitchFamily="18" charset="0"/>
                <a:ea typeface="黑体" panose="02010609060101010101" pitchFamily="49" charset="-122"/>
              </a:endParaRPr>
            </a:p>
          </p:txBody>
        </p:sp>
        <p:pic>
          <p:nvPicPr>
            <p:cNvPr id="20493" name="Picture 120" descr="budget-45nm-penryn-cpu"/>
            <p:cNvPicPr>
              <a:picLocks noChangeAspect="1" noChangeArrowheads="1"/>
            </p:cNvPicPr>
            <p:nvPr/>
          </p:nvPicPr>
          <p:blipFill>
            <a:blip r:embed="rId1" cstate="print">
              <a:extLst>
                <a:ext uri="{28A0092B-C50C-407E-A947-70E740481C1C}">
                  <a14:useLocalDpi xmlns:a14="http://schemas.microsoft.com/office/drawing/2010/main" val="0"/>
                </a:ext>
              </a:extLst>
            </a:blip>
            <a:srcRect l="5055" t="10110" r="6721" b="11778"/>
            <a:stretch>
              <a:fillRect/>
            </a:stretch>
          </p:blipFill>
          <p:spPr bwMode="auto">
            <a:xfrm>
              <a:off x="4876" y="2205"/>
              <a:ext cx="680" cy="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0714" name="Group 122"/>
          <p:cNvGrpSpPr/>
          <p:nvPr/>
        </p:nvGrpSpPr>
        <p:grpSpPr bwMode="auto">
          <a:xfrm>
            <a:off x="684213" y="1125538"/>
            <a:ext cx="8459787" cy="2159000"/>
            <a:chOff x="431" y="709"/>
            <a:chExt cx="5329" cy="1360"/>
          </a:xfrm>
        </p:grpSpPr>
        <p:graphicFrame>
          <p:nvGraphicFramePr>
            <p:cNvPr id="20488" name="Object 98"/>
            <p:cNvGraphicFramePr/>
            <p:nvPr/>
          </p:nvGraphicFramePr>
          <p:xfrm>
            <a:off x="2835" y="845"/>
            <a:ext cx="1050" cy="864"/>
          </p:xfrm>
          <a:graphic>
            <a:graphicData uri="http://schemas.openxmlformats.org/presentationml/2006/ole">
              <mc:AlternateContent xmlns:mc="http://schemas.openxmlformats.org/markup-compatibility/2006">
                <mc:Choice xmlns:v="urn:schemas-microsoft-com:vml" Requires="v">
                  <p:oleObj spid="_x0000_s20646" name="Image" r:id="rId2" imgW="1384300" imgH="1155700" progId="Photoshop.Image.9">
                    <p:embed/>
                  </p:oleObj>
                </mc:Choice>
                <mc:Fallback>
                  <p:oleObj name="Image" r:id="rId2" imgW="1384300" imgH="1155700" progId="Photoshop.Image.9">
                    <p:embed/>
                    <p:pic>
                      <p:nvPicPr>
                        <p:cNvPr id="0" name="Object 98"/>
                        <p:cNvPicPr>
                          <a:picLocks noChangeArrowheads="1"/>
                        </p:cNvPicPr>
                        <p:nvPr/>
                      </p:nvPicPr>
                      <p:blipFill>
                        <a:blip r:embed="rId3">
                          <a:extLst>
                            <a:ext uri="{28A0092B-C50C-407E-A947-70E740481C1C}">
                              <a14:useLocalDpi xmlns:a14="http://schemas.microsoft.com/office/drawing/2010/main" val="0"/>
                            </a:ext>
                          </a:extLst>
                        </a:blip>
                        <a:srcRect l="3409" t="3471" r="5302" b="5556"/>
                        <a:stretch>
                          <a:fillRect/>
                        </a:stretch>
                      </p:blipFill>
                      <p:spPr bwMode="auto">
                        <a:xfrm>
                          <a:off x="2835" y="845"/>
                          <a:ext cx="1050"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9" name="Text Box 96"/>
            <p:cNvSpPr txBox="1">
              <a:spLocks noChangeArrowheads="1"/>
            </p:cNvSpPr>
            <p:nvPr/>
          </p:nvSpPr>
          <p:spPr bwMode="auto">
            <a:xfrm>
              <a:off x="431" y="709"/>
              <a:ext cx="2976" cy="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幼圆" panose="02010509060101010101" pitchFamily="49" charset="-122"/>
                  <a:ea typeface="幼圆" panose="02010509060101010101" pitchFamily="49" charset="-122"/>
                </a:defRPr>
              </a:lvl1pPr>
              <a:lvl2pPr eaLnBrk="0" hangingPunct="0">
                <a:defRPr kumimoji="1" sz="2800">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a:solidFill>
                    <a:schemeClr val="tx1"/>
                  </a:solidFill>
                  <a:latin typeface="幼圆" panose="02010509060101010101" pitchFamily="49" charset="-122"/>
                  <a:ea typeface="幼圆" panose="02010509060101010101" pitchFamily="49" charset="-122"/>
                </a:defRPr>
              </a:lvl5pPr>
              <a:lvl6pPr marL="25146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6pPr>
              <a:lvl7pPr marL="29718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7pPr>
              <a:lvl8pPr marL="34290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8pPr>
              <a:lvl9pPr marL="38862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9pPr>
            </a:lstStyle>
            <a:p>
              <a:pPr algn="l" eaLnBrk="1" hangingPunct="1">
                <a:spcBef>
                  <a:spcPct val="20000"/>
                </a:spcBef>
                <a:buClr>
                  <a:schemeClr val="folHlink"/>
                </a:buClr>
                <a:buSzPct val="80000"/>
                <a:buFont typeface="Wingdings" panose="05000000000000000000" pitchFamily="2" charset="2"/>
                <a:buChar char="q"/>
              </a:pPr>
              <a:r>
                <a:rPr lang="en-US" altLang="zh-CN" sz="2400" b="1">
                  <a:latin typeface="Times New Roman" panose="02020603050405020304" pitchFamily="18" charset="0"/>
                  <a:ea typeface="黑体" panose="02010609060101010101" pitchFamily="49" charset="-122"/>
                </a:rPr>
                <a:t> </a:t>
              </a:r>
              <a:r>
                <a:rPr lang="zh-CN" altLang="en-US" sz="2400" b="1">
                  <a:latin typeface="Times New Roman" panose="02020603050405020304" pitchFamily="18" charset="0"/>
                  <a:ea typeface="黑体" panose="02010609060101010101" pitchFamily="49" charset="-122"/>
                </a:rPr>
                <a:t>第三代计算机</a:t>
              </a:r>
              <a:endParaRPr lang="zh-CN" altLang="en-US" sz="2400" b="1">
                <a:latin typeface="Times New Roman" panose="02020603050405020304" pitchFamily="18" charset="0"/>
                <a:ea typeface="黑体" panose="02010609060101010101" pitchFamily="49" charset="-122"/>
              </a:endParaRPr>
            </a:p>
            <a:p>
              <a:pPr lvl="1" algn="l" eaLnBrk="1" hangingPunct="1">
                <a:spcBef>
                  <a:spcPct val="20000"/>
                </a:spcBef>
                <a:buClr>
                  <a:srgbClr val="CC00FF"/>
                </a:buClr>
                <a:buSzPct val="120000"/>
                <a:buFont typeface="Wingdings" panose="05000000000000000000" pitchFamily="2" charset="2"/>
                <a:buChar char="§"/>
              </a:pPr>
              <a:r>
                <a:rPr lang="zh-CN" altLang="en-US" sz="2400" b="1">
                  <a:latin typeface="Times New Roman" panose="02020603050405020304" pitchFamily="18" charset="0"/>
                  <a:ea typeface="黑体" panose="02010609060101010101" pitchFamily="49" charset="-122"/>
                </a:rPr>
                <a:t> </a:t>
              </a:r>
              <a:r>
                <a:rPr lang="en-US" altLang="zh-CN" sz="2400" b="1">
                  <a:latin typeface="Times New Roman" panose="02020603050405020304" pitchFamily="18" charset="0"/>
                  <a:ea typeface="黑体" panose="02010609060101010101" pitchFamily="49" charset="-122"/>
                </a:rPr>
                <a:t>1964</a:t>
              </a:r>
              <a:r>
                <a:rPr lang="zh-CN" altLang="en-US" sz="2400" b="1">
                  <a:latin typeface="Times New Roman" panose="02020603050405020304" pitchFamily="18" charset="0"/>
                  <a:ea typeface="黑体" panose="02010609060101010101" pitchFamily="49" charset="-122"/>
                </a:rPr>
                <a:t>－</a:t>
              </a:r>
              <a:r>
                <a:rPr lang="en-US" altLang="zh-CN" sz="2400" b="1">
                  <a:latin typeface="Times New Roman" panose="02020603050405020304" pitchFamily="18" charset="0"/>
                  <a:ea typeface="黑体" panose="02010609060101010101" pitchFamily="49" charset="-122"/>
                </a:rPr>
                <a:t>1971</a:t>
              </a:r>
              <a:r>
                <a:rPr lang="zh-CN" altLang="en-US" sz="2400" b="1">
                  <a:latin typeface="Times New Roman" panose="02020603050405020304" pitchFamily="18" charset="0"/>
                  <a:ea typeface="黑体" panose="02010609060101010101" pitchFamily="49" charset="-122"/>
                </a:rPr>
                <a:t>年</a:t>
              </a:r>
              <a:endParaRPr lang="zh-CN" altLang="en-US" sz="2400" b="1">
                <a:latin typeface="Times New Roman" panose="02020603050405020304" pitchFamily="18" charset="0"/>
                <a:ea typeface="黑体" panose="02010609060101010101" pitchFamily="49" charset="-122"/>
              </a:endParaRPr>
            </a:p>
            <a:p>
              <a:pPr lvl="1" algn="l" eaLnBrk="1" hangingPunct="1">
                <a:spcBef>
                  <a:spcPct val="20000"/>
                </a:spcBef>
                <a:buClr>
                  <a:srgbClr val="CC00FF"/>
                </a:buClr>
                <a:buSzPct val="120000"/>
                <a:buFont typeface="Wingdings" panose="05000000000000000000" pitchFamily="2" charset="2"/>
                <a:buChar char="§"/>
              </a:pPr>
              <a:r>
                <a:rPr lang="zh-CN" altLang="en-US" sz="2400" b="1">
                  <a:latin typeface="Times New Roman" panose="02020603050405020304" pitchFamily="18" charset="0"/>
                  <a:ea typeface="黑体" panose="02010609060101010101" pitchFamily="49" charset="-122"/>
                </a:rPr>
                <a:t> 以集成电路为主要元件</a:t>
              </a:r>
              <a:endParaRPr lang="zh-CN" altLang="en-US" sz="2400" b="1">
                <a:latin typeface="Times New Roman" panose="02020603050405020304" pitchFamily="18" charset="0"/>
                <a:ea typeface="黑体" panose="02010609060101010101" pitchFamily="49" charset="-122"/>
              </a:endParaRPr>
            </a:p>
          </p:txBody>
        </p:sp>
        <p:sp>
          <p:nvSpPr>
            <p:cNvPr id="20490" name="Rectangle 117"/>
            <p:cNvSpPr>
              <a:spLocks noChangeArrowheads="1"/>
            </p:cNvSpPr>
            <p:nvPr/>
          </p:nvSpPr>
          <p:spPr bwMode="auto">
            <a:xfrm>
              <a:off x="4150" y="1703"/>
              <a:ext cx="1610"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1600" b="1">
                  <a:latin typeface="Times New Roman" panose="02020603050405020304" pitchFamily="18" charset="0"/>
                  <a:ea typeface="黑体" panose="02010609060101010101" pitchFamily="49" charset="-122"/>
                </a:rPr>
                <a:t>采用集成电路的第三代电子计算机</a:t>
              </a:r>
              <a:r>
                <a:rPr lang="en-US" altLang="zh-CN" sz="1600" b="1">
                  <a:latin typeface="Times New Roman" panose="02020603050405020304" pitchFamily="18" charset="0"/>
                  <a:ea typeface="黑体" panose="02010609060101010101" pitchFamily="49" charset="-122"/>
                </a:rPr>
                <a:t>IBM360</a:t>
              </a:r>
              <a:r>
                <a:rPr lang="zh-CN" altLang="en-US" sz="1600" b="1">
                  <a:latin typeface="Times New Roman" panose="02020603050405020304" pitchFamily="18" charset="0"/>
                  <a:ea typeface="黑体" panose="02010609060101010101" pitchFamily="49" charset="-122"/>
                </a:rPr>
                <a:t>型</a:t>
              </a:r>
              <a:endParaRPr lang="zh-CN" altLang="en-US" sz="1600" b="1">
                <a:latin typeface="Times New Roman" panose="02020603050405020304" pitchFamily="18" charset="0"/>
                <a:ea typeface="黑体" panose="02010609060101010101" pitchFamily="49" charset="-122"/>
              </a:endParaRPr>
            </a:p>
          </p:txBody>
        </p:sp>
        <p:pic>
          <p:nvPicPr>
            <p:cNvPr id="20491" name="Picture 1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0" y="754"/>
              <a:ext cx="1428" cy="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10714"/>
                                        </p:tgtEl>
                                        <p:attrNameLst>
                                          <p:attrName>style.visibility</p:attrName>
                                        </p:attrNameLst>
                                      </p:cBhvr>
                                      <p:to>
                                        <p:strVal val="visible"/>
                                      </p:to>
                                    </p:set>
                                    <p:animEffect transition="in" filter="blinds(horizontal)">
                                      <p:cBhvr>
                                        <p:cTn id="7" dur="500"/>
                                        <p:tgtEl>
                                          <p:spTgt spid="1107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0716"/>
                                        </p:tgtEl>
                                        <p:attrNameLst>
                                          <p:attrName>style.visibility</p:attrName>
                                        </p:attrNameLst>
                                      </p:cBhvr>
                                      <p:to>
                                        <p:strVal val="visible"/>
                                      </p:to>
                                    </p:set>
                                    <p:animEffect transition="in" filter="blinds(horizontal)">
                                      <p:cBhvr>
                                        <p:cTn id="12" dur="500"/>
                                        <p:tgtEl>
                                          <p:spTgt spid="1107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0694">
                                            <p:txEl>
                                              <p:pRg st="0" end="0"/>
                                            </p:txEl>
                                          </p:spTgt>
                                        </p:tgtEl>
                                        <p:attrNameLst>
                                          <p:attrName>style.visibility</p:attrName>
                                        </p:attrNameLst>
                                      </p:cBhvr>
                                      <p:to>
                                        <p:strVal val="visible"/>
                                      </p:to>
                                    </p:set>
                                    <p:animEffect transition="in" filter="wipe(left)">
                                      <p:cBhvr>
                                        <p:cTn id="17" dur="500"/>
                                        <p:tgtEl>
                                          <p:spTgt spid="110694">
                                            <p:txEl>
                                              <p:pRg st="0" end="0"/>
                                            </p:txEl>
                                          </p:spTgt>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110711"/>
                                        </p:tgtEl>
                                        <p:attrNameLst>
                                          <p:attrName>style.visibility</p:attrName>
                                        </p:attrNameLst>
                                      </p:cBhvr>
                                      <p:to>
                                        <p:strVal val="visible"/>
                                      </p:to>
                                    </p:set>
                                    <p:animEffect transition="in" filter="blinds(horizontal)">
                                      <p:cBhvr>
                                        <p:cTn id="21" dur="500"/>
                                        <p:tgtEl>
                                          <p:spTgt spid="110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94" grpId="0" autoUpdateAnimBg="0" build="p"/>
      <p:bldP spid="1107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20"/>
          <p:cNvSpPr>
            <a:spLocks noChangeArrowheads="1"/>
          </p:cNvSpPr>
          <p:nvPr/>
        </p:nvSpPr>
        <p:spPr bwMode="auto">
          <a:xfrm>
            <a:off x="323850" y="6705600"/>
            <a:ext cx="1444625"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93"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1.1 </a:t>
            </a:r>
            <a:r>
              <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计算机概述</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112795" name="Rectangle 155"/>
          <p:cNvSpPr>
            <a:spLocks noChangeArrowheads="1"/>
          </p:cNvSpPr>
          <p:nvPr/>
        </p:nvSpPr>
        <p:spPr bwMode="auto">
          <a:xfrm>
            <a:off x="395288" y="1052513"/>
            <a:ext cx="4464744"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spcBef>
                <a:spcPct val="0"/>
              </a:spcBef>
              <a:defRPr/>
            </a:pPr>
            <a:r>
              <a:rPr lang="en-US" altLang="zh-CN" b="1" dirty="0" smtClean="0">
                <a:effectLst>
                  <a:outerShdw blurRad="38100" dist="38100" dir="2700000" algn="tl">
                    <a:srgbClr val="C0C0C0"/>
                  </a:outerShdw>
                </a:effectLst>
                <a:latin typeface="Times New Roman" panose="02020603050405020304" pitchFamily="18" charset="0"/>
                <a:ea typeface="黑体" panose="02010609060101010101" pitchFamily="49" charset="-122"/>
              </a:rPr>
              <a:t>1.1.2  </a:t>
            </a:r>
            <a:r>
              <a:rPr lang="zh-CN" altLang="en-US" b="1" dirty="0" smtClean="0">
                <a:latin typeface="Times New Roman" panose="02020603050405020304" pitchFamily="18" charset="0"/>
                <a:ea typeface="黑体" panose="02010609060101010101" pitchFamily="49" charset="-122"/>
              </a:rPr>
              <a:t>计算机的类型及特点</a:t>
            </a:r>
            <a:endParaRPr lang="zh-CN" altLang="en-US" b="1" dirty="0">
              <a:solidFill>
                <a:srgbClr val="000099"/>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grpSp>
        <p:nvGrpSpPr>
          <p:cNvPr id="21509" name="Group 172"/>
          <p:cNvGrpSpPr/>
          <p:nvPr/>
        </p:nvGrpSpPr>
        <p:grpSpPr bwMode="auto">
          <a:xfrm>
            <a:off x="6732588" y="1125538"/>
            <a:ext cx="2244725" cy="3179762"/>
            <a:chOff x="3470" y="742"/>
            <a:chExt cx="1414" cy="2003"/>
          </a:xfrm>
        </p:grpSpPr>
        <p:sp>
          <p:nvSpPr>
            <p:cNvPr id="21525" name="Rectangle 129"/>
            <p:cNvSpPr>
              <a:spLocks noChangeArrowheads="1"/>
            </p:cNvSpPr>
            <p:nvPr/>
          </p:nvSpPr>
          <p:spPr bwMode="auto">
            <a:xfrm>
              <a:off x="4160" y="742"/>
              <a:ext cx="69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0000"/>
                </a:spcBef>
              </a:pPr>
              <a:r>
                <a:rPr lang="zh-CN" altLang="en-US" sz="2400" b="1">
                  <a:latin typeface="仿宋_GB2312" panose="02010609030101010101" pitchFamily="49" charset="-122"/>
                  <a:ea typeface="黑体" panose="02010609060101010101" pitchFamily="49" charset="-122"/>
                </a:rPr>
                <a:t>巨型机</a:t>
              </a:r>
              <a:endParaRPr lang="zh-CN" altLang="en-US" sz="2400" b="1">
                <a:latin typeface="仿宋_GB2312" panose="02010609030101010101" pitchFamily="49" charset="-122"/>
                <a:ea typeface="黑体" panose="02010609060101010101" pitchFamily="49" charset="-122"/>
              </a:endParaRPr>
            </a:p>
          </p:txBody>
        </p:sp>
        <p:sp>
          <p:nvSpPr>
            <p:cNvPr id="21526" name="Rectangle 133"/>
            <p:cNvSpPr>
              <a:spLocks noChangeArrowheads="1"/>
            </p:cNvSpPr>
            <p:nvPr/>
          </p:nvSpPr>
          <p:spPr bwMode="auto">
            <a:xfrm>
              <a:off x="4160" y="1068"/>
              <a:ext cx="69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0000"/>
                </a:spcBef>
              </a:pPr>
              <a:r>
                <a:rPr lang="zh-CN" altLang="en-US" sz="2400" b="1">
                  <a:latin typeface="仿宋_GB2312" panose="02010609030101010101" pitchFamily="49" charset="-122"/>
                  <a:ea typeface="黑体" panose="02010609060101010101" pitchFamily="49" charset="-122"/>
                </a:rPr>
                <a:t>大型机</a:t>
              </a:r>
              <a:endParaRPr lang="zh-CN" altLang="en-US" sz="2400" b="1">
                <a:latin typeface="仿宋_GB2312" panose="02010609030101010101" pitchFamily="49" charset="-122"/>
                <a:ea typeface="黑体" panose="02010609060101010101" pitchFamily="49" charset="-122"/>
              </a:endParaRPr>
            </a:p>
          </p:txBody>
        </p:sp>
        <p:sp>
          <p:nvSpPr>
            <p:cNvPr id="21527" name="Rectangle 134"/>
            <p:cNvSpPr>
              <a:spLocks noChangeArrowheads="1"/>
            </p:cNvSpPr>
            <p:nvPr/>
          </p:nvSpPr>
          <p:spPr bwMode="auto">
            <a:xfrm>
              <a:off x="4160" y="1365"/>
              <a:ext cx="69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0000"/>
                </a:spcBef>
              </a:pPr>
              <a:r>
                <a:rPr lang="zh-CN" altLang="en-US" sz="2400" b="1">
                  <a:latin typeface="仿宋_GB2312" panose="02010609030101010101" pitchFamily="49" charset="-122"/>
                  <a:ea typeface="黑体" panose="02010609060101010101" pitchFamily="49" charset="-122"/>
                </a:rPr>
                <a:t>小型机</a:t>
              </a:r>
              <a:endParaRPr lang="zh-CN" altLang="en-US" sz="2400" b="1">
                <a:latin typeface="仿宋_GB2312" panose="02010609030101010101" pitchFamily="49" charset="-122"/>
                <a:ea typeface="黑体" panose="02010609060101010101" pitchFamily="49" charset="-122"/>
              </a:endParaRPr>
            </a:p>
          </p:txBody>
        </p:sp>
        <p:sp>
          <p:nvSpPr>
            <p:cNvPr id="21528" name="Rectangle 135"/>
            <p:cNvSpPr>
              <a:spLocks noChangeArrowheads="1"/>
            </p:cNvSpPr>
            <p:nvPr/>
          </p:nvSpPr>
          <p:spPr bwMode="auto">
            <a:xfrm>
              <a:off x="4169" y="1657"/>
              <a:ext cx="69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0000"/>
                </a:spcBef>
              </a:pPr>
              <a:r>
                <a:rPr lang="zh-CN" altLang="en-US" sz="2400" b="1">
                  <a:latin typeface="仿宋_GB2312" panose="02010609030101010101" pitchFamily="49" charset="-122"/>
                  <a:ea typeface="黑体" panose="02010609060101010101" pitchFamily="49" charset="-122"/>
                </a:rPr>
                <a:t>微型机</a:t>
              </a:r>
              <a:endParaRPr lang="zh-CN" altLang="en-US" sz="2400" b="1">
                <a:latin typeface="仿宋_GB2312" panose="02010609030101010101" pitchFamily="49" charset="-122"/>
                <a:ea typeface="黑体" panose="02010609060101010101" pitchFamily="49" charset="-122"/>
              </a:endParaRPr>
            </a:p>
          </p:txBody>
        </p:sp>
        <p:sp>
          <p:nvSpPr>
            <p:cNvPr id="21529" name="Rectangle 136"/>
            <p:cNvSpPr>
              <a:spLocks noChangeArrowheads="1"/>
            </p:cNvSpPr>
            <p:nvPr/>
          </p:nvSpPr>
          <p:spPr bwMode="auto">
            <a:xfrm>
              <a:off x="4146" y="1911"/>
              <a:ext cx="69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0000"/>
                </a:spcBef>
              </a:pPr>
              <a:r>
                <a:rPr lang="zh-CN" altLang="en-US" sz="2400" b="1">
                  <a:latin typeface="仿宋_GB2312" panose="02010609030101010101" pitchFamily="49" charset="-122"/>
                  <a:ea typeface="黑体" panose="02010609060101010101" pitchFamily="49" charset="-122"/>
                </a:rPr>
                <a:t>工作站</a:t>
              </a:r>
              <a:endParaRPr lang="zh-CN" altLang="en-US" sz="2400" b="1">
                <a:latin typeface="仿宋_GB2312" panose="02010609030101010101" pitchFamily="49" charset="-122"/>
                <a:ea typeface="黑体" panose="02010609060101010101" pitchFamily="49" charset="-122"/>
              </a:endParaRPr>
            </a:p>
          </p:txBody>
        </p:sp>
        <p:sp>
          <p:nvSpPr>
            <p:cNvPr id="21530" name="Rectangle 137"/>
            <p:cNvSpPr>
              <a:spLocks noChangeArrowheads="1"/>
            </p:cNvSpPr>
            <p:nvPr/>
          </p:nvSpPr>
          <p:spPr bwMode="auto">
            <a:xfrm>
              <a:off x="4146" y="2195"/>
              <a:ext cx="69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0000"/>
                </a:spcBef>
              </a:pPr>
              <a:r>
                <a:rPr lang="zh-CN" altLang="en-US" sz="2400" b="1">
                  <a:latin typeface="仿宋_GB2312" panose="02010609030101010101" pitchFamily="49" charset="-122"/>
                  <a:ea typeface="黑体" panose="02010609060101010101" pitchFamily="49" charset="-122"/>
                </a:rPr>
                <a:t>服务器</a:t>
              </a:r>
              <a:endParaRPr lang="zh-CN" altLang="en-US" sz="2400" b="1">
                <a:latin typeface="仿宋_GB2312" panose="02010609030101010101" pitchFamily="49" charset="-122"/>
                <a:ea typeface="黑体" panose="02010609060101010101" pitchFamily="49" charset="-122"/>
              </a:endParaRPr>
            </a:p>
          </p:txBody>
        </p:sp>
        <p:sp>
          <p:nvSpPr>
            <p:cNvPr id="21531" name="Rectangle 138"/>
            <p:cNvSpPr>
              <a:spLocks noChangeArrowheads="1"/>
            </p:cNvSpPr>
            <p:nvPr/>
          </p:nvSpPr>
          <p:spPr bwMode="auto">
            <a:xfrm>
              <a:off x="4189" y="2457"/>
              <a:ext cx="69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spcBef>
                  <a:spcPct val="30000"/>
                </a:spcBef>
              </a:pPr>
              <a:r>
                <a:rPr lang="zh-CN" altLang="en-US" sz="2400" b="1">
                  <a:latin typeface="仿宋_GB2312" panose="02010609030101010101" pitchFamily="49" charset="-122"/>
                  <a:ea typeface="黑体" panose="02010609060101010101" pitchFamily="49" charset="-122"/>
                </a:rPr>
                <a:t>嵌入式</a:t>
              </a:r>
              <a:endParaRPr lang="zh-CN" altLang="en-US" sz="2400" b="1">
                <a:latin typeface="仿宋_GB2312" panose="02010609030101010101" pitchFamily="49" charset="-122"/>
                <a:ea typeface="黑体" panose="02010609060101010101" pitchFamily="49" charset="-122"/>
              </a:endParaRPr>
            </a:p>
          </p:txBody>
        </p:sp>
        <p:sp>
          <p:nvSpPr>
            <p:cNvPr id="21532" name="Line 139"/>
            <p:cNvSpPr>
              <a:spLocks noChangeShapeType="1"/>
            </p:cNvSpPr>
            <p:nvPr/>
          </p:nvSpPr>
          <p:spPr bwMode="auto">
            <a:xfrm flipV="1">
              <a:off x="3742" y="891"/>
              <a:ext cx="394" cy="815"/>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33" name="Line 140"/>
            <p:cNvSpPr>
              <a:spLocks noChangeShapeType="1"/>
            </p:cNvSpPr>
            <p:nvPr/>
          </p:nvSpPr>
          <p:spPr bwMode="auto">
            <a:xfrm flipV="1">
              <a:off x="3742" y="1207"/>
              <a:ext cx="399" cy="499"/>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34" name="Line 141"/>
            <p:cNvSpPr>
              <a:spLocks noChangeShapeType="1"/>
            </p:cNvSpPr>
            <p:nvPr/>
          </p:nvSpPr>
          <p:spPr bwMode="auto">
            <a:xfrm flipV="1">
              <a:off x="3742" y="1478"/>
              <a:ext cx="378" cy="228"/>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35" name="Line 142"/>
            <p:cNvSpPr>
              <a:spLocks noChangeShapeType="1"/>
            </p:cNvSpPr>
            <p:nvPr/>
          </p:nvSpPr>
          <p:spPr bwMode="auto">
            <a:xfrm>
              <a:off x="3742" y="1706"/>
              <a:ext cx="346" cy="36"/>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36" name="Line 143"/>
            <p:cNvSpPr>
              <a:spLocks noChangeShapeType="1"/>
            </p:cNvSpPr>
            <p:nvPr/>
          </p:nvSpPr>
          <p:spPr bwMode="auto">
            <a:xfrm>
              <a:off x="3742" y="1706"/>
              <a:ext cx="343" cy="292"/>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37" name="Line 144"/>
            <p:cNvSpPr>
              <a:spLocks noChangeShapeType="1"/>
            </p:cNvSpPr>
            <p:nvPr/>
          </p:nvSpPr>
          <p:spPr bwMode="auto">
            <a:xfrm>
              <a:off x="3742" y="1706"/>
              <a:ext cx="328" cy="571"/>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38" name="Line 145"/>
            <p:cNvSpPr>
              <a:spLocks noChangeShapeType="1"/>
            </p:cNvSpPr>
            <p:nvPr/>
          </p:nvSpPr>
          <p:spPr bwMode="auto">
            <a:xfrm>
              <a:off x="3742" y="1706"/>
              <a:ext cx="327" cy="845"/>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539" name="Text Box 163"/>
            <p:cNvSpPr txBox="1">
              <a:spLocks noChangeArrowheads="1"/>
            </p:cNvSpPr>
            <p:nvPr/>
          </p:nvSpPr>
          <p:spPr bwMode="auto">
            <a:xfrm>
              <a:off x="3470" y="845"/>
              <a:ext cx="346" cy="1859"/>
            </a:xfrm>
            <a:prstGeom prst="rect">
              <a:avLst/>
            </a:prstGeom>
            <a:gradFill rotWithShape="1">
              <a:gsLst>
                <a:gs pos="0">
                  <a:srgbClr val="9900CC"/>
                </a:gs>
                <a:gs pos="100000">
                  <a:srgbClr val="47005E"/>
                </a:gs>
              </a:gsLst>
              <a:path path="shape">
                <a:fillToRect l="50000" t="50000" r="50000" b="50000"/>
              </a:path>
            </a:gra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800">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a:solidFill>
                    <a:schemeClr val="tx1"/>
                  </a:solidFill>
                  <a:latin typeface="幼圆" panose="02010509060101010101" pitchFamily="49" charset="-122"/>
                  <a:ea typeface="幼圆" panose="02010509060101010101" pitchFamily="49" charset="-122"/>
                </a:defRPr>
              </a:lvl5pPr>
              <a:lvl6pPr marL="25146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6pPr>
              <a:lvl7pPr marL="29718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7pPr>
              <a:lvl8pPr marL="34290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8pPr>
              <a:lvl9pPr marL="38862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9pPr>
            </a:lstStyle>
            <a:p>
              <a:pPr eaLnBrk="1" hangingPunct="1">
                <a:spcBef>
                  <a:spcPct val="0"/>
                </a:spcBef>
              </a:pPr>
              <a:r>
                <a:rPr lang="zh-CN" altLang="en-US" sz="2400" b="1">
                  <a:solidFill>
                    <a:schemeClr val="bg1"/>
                  </a:solidFill>
                  <a:latin typeface="黑体" panose="02010609060101010101" pitchFamily="49" charset="-122"/>
                  <a:ea typeface="黑体" panose="02010609060101010101" pitchFamily="49" charset="-122"/>
                </a:rPr>
                <a:t>按计算机规模分类</a:t>
              </a:r>
              <a:endParaRPr lang="zh-CN" altLang="en-US" sz="2400" b="1" noProof="1">
                <a:solidFill>
                  <a:schemeClr val="bg1"/>
                </a:solidFill>
                <a:latin typeface="黑体" panose="02010609060101010101" pitchFamily="49" charset="-122"/>
                <a:ea typeface="黑体" panose="02010609060101010101" pitchFamily="49" charset="-122"/>
              </a:endParaRPr>
            </a:p>
          </p:txBody>
        </p:sp>
      </p:grpSp>
      <p:pic>
        <p:nvPicPr>
          <p:cNvPr id="21510" name="Picture 164" descr="Img26459163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8313" y="2133600"/>
            <a:ext cx="23812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166"/>
          <p:cNvPicPr>
            <a:picLocks noChangeAspect="1" noChangeArrowheads="1"/>
          </p:cNvPicPr>
          <p:nvPr/>
        </p:nvPicPr>
        <p:blipFill>
          <a:blip r:embed="rId2">
            <a:extLst>
              <a:ext uri="{28A0092B-C50C-407E-A947-70E740481C1C}">
                <a14:useLocalDpi xmlns:a14="http://schemas.microsoft.com/office/drawing/2010/main" val="0"/>
              </a:ext>
            </a:extLst>
          </a:blip>
          <a:srcRect t="8243" b="3645"/>
          <a:stretch>
            <a:fillRect/>
          </a:stretch>
        </p:blipFill>
        <p:spPr bwMode="auto">
          <a:xfrm>
            <a:off x="3132138" y="1844675"/>
            <a:ext cx="1527175"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2" name="Text Box 167"/>
          <p:cNvSpPr txBox="1">
            <a:spLocks noChangeArrowheads="1"/>
          </p:cNvSpPr>
          <p:nvPr/>
        </p:nvSpPr>
        <p:spPr bwMode="auto">
          <a:xfrm>
            <a:off x="3246438" y="3825875"/>
            <a:ext cx="1038225" cy="179388"/>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45791" dir="2021404" algn="ctr" rotWithShape="0">
                    <a:srgbClr val="808080"/>
                  </a:outerShdw>
                </a:effectLst>
              </a14:hiddenEffects>
            </a:ext>
          </a:extLst>
        </p:spPr>
        <p:txBody>
          <a:bodyPr lIns="18000" tIns="0" rIns="18000" bIns="0"/>
          <a:lstStyle>
            <a:lvl1pPr eaLnBrk="0" hangingPunct="0">
              <a:defRPr kumimoji="1" sz="2800">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a:solidFill>
                  <a:schemeClr val="tx1"/>
                </a:solidFill>
                <a:latin typeface="幼圆" panose="02010509060101010101" pitchFamily="49" charset="-122"/>
                <a:ea typeface="幼圆" panose="02010509060101010101" pitchFamily="49" charset="-122"/>
              </a:defRPr>
            </a:lvl5pPr>
            <a:lvl6pPr marL="25146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6pPr>
            <a:lvl7pPr marL="29718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7pPr>
            <a:lvl8pPr marL="34290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8pPr>
            <a:lvl9pPr marL="38862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9pPr>
          </a:lstStyle>
          <a:p>
            <a:pPr eaLnBrk="1" hangingPunct="1"/>
            <a:r>
              <a:rPr lang="en-US" altLang="zh-CN" sz="1600" b="1">
                <a:latin typeface="Times New Roman" panose="02020603050405020304" pitchFamily="18" charset="0"/>
                <a:ea typeface="黑体" panose="02010609060101010101" pitchFamily="49" charset="-122"/>
              </a:rPr>
              <a:t>IBM</a:t>
            </a:r>
            <a:r>
              <a:rPr lang="zh-CN" altLang="en-US" sz="1600" b="1">
                <a:latin typeface="Times New Roman" panose="02020603050405020304" pitchFamily="18" charset="0"/>
                <a:ea typeface="黑体" panose="02010609060101010101" pitchFamily="49" charset="-122"/>
              </a:rPr>
              <a:t>系列大型机</a:t>
            </a:r>
            <a:endParaRPr lang="zh-CN" altLang="en-US" sz="1600" b="1">
              <a:latin typeface="Times New Roman" panose="02020603050405020304" pitchFamily="18" charset="0"/>
              <a:ea typeface="黑体" panose="02010609060101010101" pitchFamily="49" charset="-122"/>
            </a:endParaRPr>
          </a:p>
        </p:txBody>
      </p:sp>
      <p:pic>
        <p:nvPicPr>
          <p:cNvPr id="21513" name="Picture 169"/>
          <p:cNvPicPr>
            <a:picLocks noChangeAspect="1" noChangeArrowheads="1"/>
          </p:cNvPicPr>
          <p:nvPr/>
        </p:nvPicPr>
        <p:blipFill>
          <a:blip r:embed="rId3">
            <a:extLst>
              <a:ext uri="{28A0092B-C50C-407E-A947-70E740481C1C}">
                <a14:useLocalDpi xmlns:a14="http://schemas.microsoft.com/office/drawing/2010/main" val="0"/>
              </a:ext>
            </a:extLst>
          </a:blip>
          <a:srcRect l="25714" r="27142"/>
          <a:stretch>
            <a:fillRect/>
          </a:stretch>
        </p:blipFill>
        <p:spPr bwMode="auto">
          <a:xfrm>
            <a:off x="5076825" y="1844675"/>
            <a:ext cx="1182688"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4" name="Text Box 170"/>
          <p:cNvSpPr txBox="1">
            <a:spLocks noChangeArrowheads="1"/>
          </p:cNvSpPr>
          <p:nvPr/>
        </p:nvSpPr>
        <p:spPr bwMode="auto">
          <a:xfrm>
            <a:off x="5076825" y="3825875"/>
            <a:ext cx="1008063" cy="179388"/>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45791" dir="2021404" algn="ctr" rotWithShape="0">
                    <a:srgbClr val="808080"/>
                  </a:outerShdw>
                </a:effectLst>
              </a14:hiddenEffects>
            </a:ext>
          </a:extLst>
        </p:spPr>
        <p:txBody>
          <a:bodyPr lIns="18000" tIns="0" rIns="18000" bIns="0"/>
          <a:lstStyle>
            <a:lvl1pPr eaLnBrk="0" hangingPunct="0">
              <a:defRPr kumimoji="1" sz="2800">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a:solidFill>
                  <a:schemeClr val="tx1"/>
                </a:solidFill>
                <a:latin typeface="幼圆" panose="02010509060101010101" pitchFamily="49" charset="-122"/>
                <a:ea typeface="幼圆" panose="02010509060101010101" pitchFamily="49" charset="-122"/>
              </a:defRPr>
            </a:lvl5pPr>
            <a:lvl6pPr marL="25146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6pPr>
            <a:lvl7pPr marL="29718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7pPr>
            <a:lvl8pPr marL="34290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8pPr>
            <a:lvl9pPr marL="38862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9pPr>
          </a:lstStyle>
          <a:p>
            <a:pPr eaLnBrk="1" hangingPunct="1"/>
            <a:r>
              <a:rPr lang="en-US" altLang="zh-CN" sz="1600" b="1">
                <a:latin typeface="Times New Roman" panose="02020603050405020304" pitchFamily="18" charset="0"/>
                <a:ea typeface="黑体" panose="02010609060101010101" pitchFamily="49" charset="-122"/>
              </a:rPr>
              <a:t>IBM</a:t>
            </a:r>
            <a:r>
              <a:rPr lang="zh-CN" altLang="en-US" sz="1600" b="1">
                <a:latin typeface="Times New Roman" panose="02020603050405020304" pitchFamily="18" charset="0"/>
                <a:ea typeface="黑体" panose="02010609060101010101" pitchFamily="49" charset="-122"/>
              </a:rPr>
              <a:t>系列小型机</a:t>
            </a:r>
            <a:endParaRPr lang="zh-CN" altLang="en-US" sz="1600" b="1">
              <a:latin typeface="Times New Roman" panose="02020603050405020304" pitchFamily="18" charset="0"/>
              <a:ea typeface="黑体" panose="02010609060101010101" pitchFamily="49" charset="-122"/>
            </a:endParaRPr>
          </a:p>
        </p:txBody>
      </p:sp>
      <p:pic>
        <p:nvPicPr>
          <p:cNvPr id="21515" name="Picture 171" descr="联想启天 M7180 图片"/>
          <p:cNvPicPr>
            <a:picLocks noChangeAspect="1" noChangeArrowheads="1"/>
          </p:cNvPicPr>
          <p:nvPr/>
        </p:nvPicPr>
        <p:blipFill>
          <a:blip r:embed="rId4">
            <a:extLst>
              <a:ext uri="{28A0092B-C50C-407E-A947-70E740481C1C}">
                <a14:useLocalDpi xmlns:a14="http://schemas.microsoft.com/office/drawing/2010/main" val="0"/>
              </a:ext>
            </a:extLst>
          </a:blip>
          <a:srcRect l="5292" t="11150" r="5481" b="8882"/>
          <a:stretch>
            <a:fillRect/>
          </a:stretch>
        </p:blipFill>
        <p:spPr bwMode="auto">
          <a:xfrm>
            <a:off x="468313" y="4437063"/>
            <a:ext cx="16002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6" name="shoppic" descr="http://www.xasun.com/newshop/shop/pics/20120320/1332227484.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438" y="4292600"/>
            <a:ext cx="2286000"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7" name="Text Box 175"/>
          <p:cNvSpPr txBox="1">
            <a:spLocks noChangeArrowheads="1"/>
          </p:cNvSpPr>
          <p:nvPr/>
        </p:nvSpPr>
        <p:spPr bwMode="auto">
          <a:xfrm>
            <a:off x="3132138" y="5805488"/>
            <a:ext cx="1219200" cy="268287"/>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45791" dir="2021404" algn="ctr" rotWithShape="0">
                    <a:srgbClr val="808080"/>
                  </a:outerShdw>
                </a:effectLst>
              </a14:hiddenEffects>
            </a:ext>
          </a:extLst>
        </p:spPr>
        <p:txBody>
          <a:bodyPr lIns="18000" tIns="0" rIns="18000" bIns="0"/>
          <a:lstStyle>
            <a:lvl1pPr eaLnBrk="0" hangingPunct="0">
              <a:defRPr kumimoji="1" sz="2800">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a:solidFill>
                  <a:schemeClr val="tx1"/>
                </a:solidFill>
                <a:latin typeface="幼圆" panose="02010509060101010101" pitchFamily="49" charset="-122"/>
                <a:ea typeface="幼圆" panose="02010509060101010101" pitchFamily="49" charset="-122"/>
              </a:defRPr>
            </a:lvl5pPr>
            <a:lvl6pPr marL="25146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6pPr>
            <a:lvl7pPr marL="29718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7pPr>
            <a:lvl8pPr marL="34290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8pPr>
            <a:lvl9pPr marL="38862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9pPr>
          </a:lstStyle>
          <a:p>
            <a:pPr eaLnBrk="1" hangingPunct="1"/>
            <a:r>
              <a:rPr lang="zh-CN" altLang="en-US" sz="1600" b="1">
                <a:latin typeface="Times New Roman" panose="02020603050405020304" pitchFamily="18" charset="0"/>
                <a:ea typeface="黑体" panose="02010609060101010101" pitchFamily="49" charset="-122"/>
              </a:rPr>
              <a:t>全能型图形工作站</a:t>
            </a:r>
            <a:endParaRPr lang="zh-CN" altLang="en-US" sz="1600" b="1">
              <a:latin typeface="Times New Roman" panose="02020603050405020304" pitchFamily="18" charset="0"/>
              <a:ea typeface="黑体" panose="02010609060101010101" pitchFamily="49" charset="-122"/>
            </a:endParaRPr>
          </a:p>
        </p:txBody>
      </p:sp>
      <p:pic>
        <p:nvPicPr>
          <p:cNvPr id="21518" name="Picture 17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3800" y="4437063"/>
            <a:ext cx="1741488"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9" name="Text Box 178"/>
          <p:cNvSpPr txBox="1">
            <a:spLocks noChangeArrowheads="1"/>
          </p:cNvSpPr>
          <p:nvPr/>
        </p:nvSpPr>
        <p:spPr bwMode="auto">
          <a:xfrm>
            <a:off x="5194300" y="5753100"/>
            <a:ext cx="1322388" cy="339725"/>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45791" dir="2021404" algn="ctr" rotWithShape="0">
                    <a:srgbClr val="808080"/>
                  </a:outerShdw>
                </a:effectLst>
              </a14:hiddenEffects>
            </a:ext>
          </a:extLst>
        </p:spPr>
        <p:txBody>
          <a:bodyPr lIns="18000" tIns="0" rIns="18000" bIns="0"/>
          <a:lstStyle>
            <a:lvl1pPr eaLnBrk="0" hangingPunct="0">
              <a:defRPr kumimoji="1" sz="2800">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a:solidFill>
                  <a:schemeClr val="tx1"/>
                </a:solidFill>
                <a:latin typeface="幼圆" panose="02010509060101010101" pitchFamily="49" charset="-122"/>
                <a:ea typeface="幼圆" panose="02010509060101010101" pitchFamily="49" charset="-122"/>
              </a:defRPr>
            </a:lvl5pPr>
            <a:lvl6pPr marL="25146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6pPr>
            <a:lvl7pPr marL="29718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7pPr>
            <a:lvl8pPr marL="34290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8pPr>
            <a:lvl9pPr marL="38862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9pPr>
          </a:lstStyle>
          <a:p>
            <a:pPr eaLnBrk="1" hangingPunct="1"/>
            <a:r>
              <a:rPr lang="en-US" altLang="zh-CN" sz="1600" b="1">
                <a:latin typeface="Times New Roman" panose="02020603050405020304" pitchFamily="18" charset="0"/>
                <a:ea typeface="黑体" panose="02010609060101010101" pitchFamily="49" charset="-122"/>
              </a:rPr>
              <a:t>IBM PC</a:t>
            </a:r>
            <a:r>
              <a:rPr lang="zh-CN" altLang="en-US" sz="1600" b="1">
                <a:latin typeface="Times New Roman" panose="02020603050405020304" pitchFamily="18" charset="0"/>
                <a:ea typeface="黑体" panose="02010609060101010101" pitchFamily="49" charset="-122"/>
              </a:rPr>
              <a:t>系列服务器</a:t>
            </a:r>
            <a:endParaRPr lang="zh-CN" altLang="en-US" sz="1600" b="1">
              <a:latin typeface="Times New Roman" panose="02020603050405020304" pitchFamily="18" charset="0"/>
              <a:ea typeface="黑体" panose="02010609060101010101" pitchFamily="49" charset="-122"/>
            </a:endParaRPr>
          </a:p>
        </p:txBody>
      </p:sp>
      <p:sp>
        <p:nvSpPr>
          <p:cNvPr id="21520" name="Text Box 182"/>
          <p:cNvSpPr txBox="1">
            <a:spLocks noChangeArrowheads="1"/>
          </p:cNvSpPr>
          <p:nvPr/>
        </p:nvSpPr>
        <p:spPr bwMode="auto">
          <a:xfrm>
            <a:off x="755650" y="5805488"/>
            <a:ext cx="1219200" cy="268287"/>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45791" dir="2021404" algn="ctr" rotWithShape="0">
                    <a:srgbClr val="808080"/>
                  </a:outerShdw>
                </a:effectLst>
              </a14:hiddenEffects>
            </a:ext>
          </a:extLst>
        </p:spPr>
        <p:txBody>
          <a:bodyPr lIns="18000" tIns="0" rIns="18000" bIns="0"/>
          <a:lstStyle>
            <a:lvl1pPr eaLnBrk="0" hangingPunct="0">
              <a:defRPr kumimoji="1" sz="2800">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a:solidFill>
                  <a:schemeClr val="tx1"/>
                </a:solidFill>
                <a:latin typeface="幼圆" panose="02010509060101010101" pitchFamily="49" charset="-122"/>
                <a:ea typeface="幼圆" panose="02010509060101010101" pitchFamily="49" charset="-122"/>
              </a:defRPr>
            </a:lvl5pPr>
            <a:lvl6pPr marL="25146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6pPr>
            <a:lvl7pPr marL="29718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7pPr>
            <a:lvl8pPr marL="34290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8pPr>
            <a:lvl9pPr marL="38862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9pPr>
          </a:lstStyle>
          <a:p>
            <a:pPr eaLnBrk="1" hangingPunct="1"/>
            <a:r>
              <a:rPr lang="zh-CN" altLang="en-US" sz="1600" b="1">
                <a:latin typeface="Times New Roman" panose="02020603050405020304" pitchFamily="18" charset="0"/>
                <a:ea typeface="黑体" panose="02010609060101010101" pitchFamily="49" charset="-122"/>
              </a:rPr>
              <a:t>微型计算机</a:t>
            </a:r>
            <a:endParaRPr lang="zh-CN" altLang="en-US" sz="1600" b="1">
              <a:latin typeface="Times New Roman" panose="02020603050405020304" pitchFamily="18" charset="0"/>
              <a:ea typeface="黑体" panose="02010609060101010101" pitchFamily="49" charset="-122"/>
            </a:endParaRPr>
          </a:p>
        </p:txBody>
      </p:sp>
      <p:sp>
        <p:nvSpPr>
          <p:cNvPr id="21521" name="Text Box 183"/>
          <p:cNvSpPr txBox="1">
            <a:spLocks noChangeArrowheads="1"/>
          </p:cNvSpPr>
          <p:nvPr/>
        </p:nvSpPr>
        <p:spPr bwMode="auto">
          <a:xfrm>
            <a:off x="1116013" y="3860800"/>
            <a:ext cx="1038225" cy="179388"/>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45791" dir="2021404" algn="ctr" rotWithShape="0">
                    <a:srgbClr val="808080"/>
                  </a:outerShdw>
                </a:effectLst>
              </a14:hiddenEffects>
            </a:ext>
          </a:extLst>
        </p:spPr>
        <p:txBody>
          <a:bodyPr lIns="18000" tIns="0" rIns="18000" bIns="0"/>
          <a:lstStyle>
            <a:lvl1pPr eaLnBrk="0" hangingPunct="0">
              <a:defRPr kumimoji="1" sz="2800">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a:solidFill>
                  <a:schemeClr val="tx1"/>
                </a:solidFill>
                <a:latin typeface="幼圆" panose="02010509060101010101" pitchFamily="49" charset="-122"/>
                <a:ea typeface="幼圆" panose="02010509060101010101" pitchFamily="49" charset="-122"/>
              </a:defRPr>
            </a:lvl5pPr>
            <a:lvl6pPr marL="25146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6pPr>
            <a:lvl7pPr marL="29718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7pPr>
            <a:lvl8pPr marL="34290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8pPr>
            <a:lvl9pPr marL="38862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9pPr>
          </a:lstStyle>
          <a:p>
            <a:pPr eaLnBrk="1" hangingPunct="1"/>
            <a:r>
              <a:rPr lang="zh-CN" altLang="en-US" sz="1600" b="1">
                <a:latin typeface="Times New Roman" panose="02020603050405020304" pitchFamily="18" charset="0"/>
                <a:ea typeface="黑体" panose="02010609060101010101" pitchFamily="49" charset="-122"/>
              </a:rPr>
              <a:t>银河系列巨型机</a:t>
            </a:r>
            <a:endParaRPr lang="zh-CN" altLang="en-US" sz="1600" b="1">
              <a:latin typeface="Times New Roman" panose="02020603050405020304" pitchFamily="18" charset="0"/>
              <a:ea typeface="黑体" panose="02010609060101010101" pitchFamily="49" charset="-122"/>
            </a:endParaRPr>
          </a:p>
        </p:txBody>
      </p:sp>
      <p:grpSp>
        <p:nvGrpSpPr>
          <p:cNvPr id="21522" name="组合 1"/>
          <p:cNvGrpSpPr/>
          <p:nvPr/>
        </p:nvGrpSpPr>
        <p:grpSpPr bwMode="auto">
          <a:xfrm>
            <a:off x="6661150" y="4560888"/>
            <a:ext cx="2087563" cy="1362075"/>
            <a:chOff x="6661151" y="4560274"/>
            <a:chExt cx="2087314" cy="1362689"/>
          </a:xfrm>
        </p:grpSpPr>
        <p:sp>
          <p:nvSpPr>
            <p:cNvPr id="21523" name="Text Box 180"/>
            <p:cNvSpPr txBox="1">
              <a:spLocks noChangeArrowheads="1"/>
            </p:cNvSpPr>
            <p:nvPr/>
          </p:nvSpPr>
          <p:spPr bwMode="auto">
            <a:xfrm>
              <a:off x="7239630" y="5772607"/>
              <a:ext cx="1164566" cy="150356"/>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45791" dir="2021404" algn="ctr" rotWithShape="0">
                      <a:srgbClr val="808080"/>
                    </a:outerShdw>
                  </a:effectLst>
                </a14:hiddenEffects>
              </a:ext>
            </a:extLst>
          </p:spPr>
          <p:txBody>
            <a:bodyPr lIns="18000" tIns="0" rIns="18000" bIns="0"/>
            <a:lstStyle>
              <a:lvl1pPr eaLnBrk="0" hangingPunct="0">
                <a:defRPr kumimoji="1" sz="2800">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a:solidFill>
                    <a:schemeClr val="tx1"/>
                  </a:solidFill>
                  <a:latin typeface="幼圆" panose="02010509060101010101" pitchFamily="49" charset="-122"/>
                  <a:ea typeface="幼圆" panose="02010509060101010101" pitchFamily="49" charset="-122"/>
                </a:defRPr>
              </a:lvl5pPr>
              <a:lvl6pPr marL="25146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6pPr>
              <a:lvl7pPr marL="29718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7pPr>
              <a:lvl8pPr marL="34290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8pPr>
              <a:lvl9pPr marL="38862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9pPr>
            </a:lstStyle>
            <a:p>
              <a:pPr eaLnBrk="1" hangingPunct="1"/>
              <a:r>
                <a:rPr lang="zh-CN" altLang="en-US" sz="1600" b="1">
                  <a:latin typeface="Times New Roman" panose="02020603050405020304" pitchFamily="18" charset="0"/>
                  <a:ea typeface="黑体" panose="02010609060101010101" pitchFamily="49" charset="-122"/>
                </a:rPr>
                <a:t>嵌入式计算机模块</a:t>
              </a:r>
              <a:endParaRPr lang="zh-CN" altLang="en-US" sz="1600" b="1">
                <a:latin typeface="Times New Roman" panose="02020603050405020304" pitchFamily="18" charset="0"/>
                <a:ea typeface="黑体" panose="02010609060101010101" pitchFamily="49" charset="-122"/>
              </a:endParaRPr>
            </a:p>
          </p:txBody>
        </p:sp>
        <p:pic>
          <p:nvPicPr>
            <p:cNvPr id="21524" name="Picture 18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61151" y="4560274"/>
              <a:ext cx="2087314" cy="12438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
          <p:cNvSpPr>
            <a:spLocks noGrp="1"/>
          </p:cNvSpPr>
          <p:nvPr>
            <p:ph type="title"/>
          </p:nvPr>
        </p:nvSpPr>
        <p:spPr>
          <a:xfrm>
            <a:off x="400050" y="5605463"/>
            <a:ext cx="7543800" cy="642937"/>
          </a:xfrm>
        </p:spPr>
        <p:txBody>
          <a:bodyPr anchor="b"/>
          <a:p>
            <a:r>
              <a:rPr lang="zh-CN" altLang="en-US" sz="2600"/>
              <a:t>使用自有知识产权的芯片</a:t>
            </a:r>
            <a:br>
              <a:rPr lang="zh-CN" altLang="en-US" sz="2600"/>
            </a:br>
            <a:r>
              <a:rPr lang="zh-CN" altLang="en-US" sz="2000"/>
              <a:t>http://www.guancha.cn/tieliu/2016_06_21_364813.shtml</a:t>
            </a:r>
            <a:br>
              <a:rPr lang="zh-CN" altLang="en-US" sz="2000"/>
            </a:br>
            <a:r>
              <a:rPr lang="zh-CN" altLang="en-US" sz="2000"/>
              <a:t>https://www.ithome.com/html/discovery/234951.htm</a:t>
            </a:r>
            <a:endParaRPr lang="zh-CN" altLang="en-US" sz="2000"/>
          </a:p>
        </p:txBody>
      </p:sp>
      <p:sp>
        <p:nvSpPr>
          <p:cNvPr id="3" name="日期占位符 2"/>
          <p:cNvSpPr>
            <a:spLocks noGrp="1"/>
          </p:cNvSpPr>
          <p:nvPr>
            <p:ph type="dt" sz="half" idx="10"/>
          </p:nvPr>
        </p:nvSpPr>
        <p:spPr/>
        <p:txBody>
          <a:bodyPr vert="horz" wrap="square" lIns="91440" tIns="45720" rIns="91440" bIns="45720" numCol="1" anchor="t" anchorCtr="0" compatLnSpc="1"/>
          <a:p>
            <a:pPr marL="0" marR="0" lvl="0" indent="0" algn="l" defTabSz="914400" rtl="0" eaLnBrk="1" fontAlgn="base" latinLnBrk="0" hangingPunct="1">
              <a:lnSpc>
                <a:spcPct val="100000"/>
              </a:lnSpc>
              <a:spcBef>
                <a:spcPct val="0"/>
              </a:spcBef>
              <a:spcAft>
                <a:spcPct val="0"/>
              </a:spcAft>
              <a:buClrTx/>
              <a:buSzTx/>
              <a:buFontTx/>
              <a:buNone/>
              <a:defRPr/>
            </a:pPr>
            <a:fld id="{13BC4B5B-721E-46E8-ACF2-844634F1439E}" type="datetime1">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21507" name="图片 3"/>
          <p:cNvPicPr>
            <a:picLocks noChangeAspect="1"/>
          </p:cNvPicPr>
          <p:nvPr/>
        </p:nvPicPr>
        <p:blipFill>
          <a:blip r:embed="rId1"/>
          <a:stretch>
            <a:fillRect/>
          </a:stretch>
        </p:blipFill>
        <p:spPr>
          <a:xfrm>
            <a:off x="400050" y="796925"/>
            <a:ext cx="8343900" cy="3995738"/>
          </a:xfrm>
          <a:prstGeom prst="rect">
            <a:avLst/>
          </a:prstGeom>
          <a:noFill/>
          <a:ln w="9525">
            <a:noFill/>
          </a:ln>
        </p:spPr>
      </p:pic>
    </p:spTree>
  </p:cSld>
  <p:clrMapOvr>
    <a:masterClrMapping/>
  </p:clrMapOvr>
  <p:transition>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日期占位符 4"/>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000" dirty="0"/>
            </a:fld>
            <a:endParaRPr lang="zh-CN" altLang="en-US" sz="1000" dirty="0"/>
          </a:p>
        </p:txBody>
      </p:sp>
      <p:sp>
        <p:nvSpPr>
          <p:cNvPr id="22530" name="灯片编号占位符 5"/>
          <p:cNvSpPr>
            <a:spLocks noGrp="1"/>
          </p:cNvSpPr>
          <p:nvPr>
            <p:ph type="sldNum" sz="quarter" idx="12"/>
          </p:nvPr>
        </p:nvSpPr>
        <p:spPr/>
        <p:txBody>
          <a:bodyPr wrap="square" lIns="91440" tIns="45720" rIns="91440" bIns="45720" anchor="t"/>
          <a:p>
            <a:pPr algn="r"/>
            <a:fld id="{9A0DB2DC-4C9A-4742-B13C-FB6460FD3503}" type="slidenum">
              <a:rPr lang="en-US" altLang="zh-CN" sz="1000" dirty="0"/>
            </a:fld>
            <a:endParaRPr lang="en-US" altLang="zh-CN" sz="1000" dirty="0"/>
          </a:p>
        </p:txBody>
      </p:sp>
      <p:pic>
        <p:nvPicPr>
          <p:cNvPr id="22531" name="Picture 6" descr="http://yc.cq.gov.cn/attach/-1/1511171731142926703.jpg"/>
          <p:cNvPicPr>
            <a:picLocks noChangeAspect="1"/>
          </p:cNvPicPr>
          <p:nvPr/>
        </p:nvPicPr>
        <p:blipFill>
          <a:blip r:embed="rId1"/>
          <a:stretch>
            <a:fillRect/>
          </a:stretch>
        </p:blipFill>
        <p:spPr>
          <a:xfrm>
            <a:off x="857250" y="428625"/>
            <a:ext cx="7620000" cy="5857875"/>
          </a:xfrm>
          <a:prstGeom prst="rect">
            <a:avLst/>
          </a:prstGeom>
          <a:noFill/>
          <a:ln w="9525">
            <a:noFill/>
          </a:ln>
        </p:spPr>
      </p:pic>
    </p:spTree>
  </p:cSld>
  <p:clrMapOvr>
    <a:masterClrMapping/>
  </p:clrMapOvr>
  <p:transition>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日期占位符 1"/>
          <p:cNvSpPr>
            <a:spLocks noGrp="1"/>
          </p:cNvSpPr>
          <p:nvPr>
            <p:ph type="dt" sz="half" idx="10"/>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000" dirty="0"/>
            </a:fld>
            <a:endParaRPr lang="zh-CN" altLang="en-US" sz="1000" dirty="0"/>
          </a:p>
        </p:txBody>
      </p:sp>
      <p:sp>
        <p:nvSpPr>
          <p:cNvPr id="23554" name="灯片编号占位符 2"/>
          <p:cNvSpPr>
            <a:spLocks noGrp="1"/>
          </p:cNvSpPr>
          <p:nvPr>
            <p:ph type="sldNum" sz="quarter" idx="12"/>
          </p:nvPr>
        </p:nvSpPr>
        <p:spPr/>
        <p:txBody>
          <a:bodyPr wrap="square" lIns="91440" tIns="45720" rIns="91440" bIns="45720" anchor="t"/>
          <a:p>
            <a:pPr algn="r"/>
            <a:fld id="{9A0DB2DC-4C9A-4742-B13C-FB6460FD3503}" type="slidenum">
              <a:rPr lang="en-US" altLang="zh-CN" sz="1000" dirty="0"/>
            </a:fld>
            <a:endParaRPr lang="en-US" altLang="zh-CN" sz="1000" dirty="0"/>
          </a:p>
        </p:txBody>
      </p:sp>
      <p:sp>
        <p:nvSpPr>
          <p:cNvPr id="23555" name="AutoShape 2" descr="http://img5.imgtn.bdimg.com/it/u=2398306461,1994235702&amp;fm=21&amp;gp=0.jpg"/>
          <p:cNvSpPr>
            <a:spLocks noChangeAspect="1"/>
          </p:cNvSpPr>
          <p:nvPr/>
        </p:nvSpPr>
        <p:spPr>
          <a:xfrm>
            <a:off x="155575" y="-144462"/>
            <a:ext cx="304800" cy="304800"/>
          </a:xfrm>
          <a:prstGeom prst="rect">
            <a:avLst/>
          </a:prstGeom>
          <a:noFill/>
          <a:ln w="9525">
            <a:noFill/>
          </a:ln>
        </p:spPr>
        <p:txBody>
          <a:bodyPr anchor="t"/>
          <a:p>
            <a:endParaRPr lang="zh-CN" altLang="en-US" dirty="0">
              <a:latin typeface="Arial" panose="020B0604020202020204" pitchFamily="34" charset="0"/>
              <a:ea typeface="宋体" panose="02010600030101010101" pitchFamily="2" charset="-122"/>
            </a:endParaRPr>
          </a:p>
        </p:txBody>
      </p:sp>
      <p:sp>
        <p:nvSpPr>
          <p:cNvPr id="23556" name="AutoShape 4" descr="http://img5.imgtn.bdimg.com/it/u=2398306461,1994235702&amp;fm=21&amp;gp=0.jpg"/>
          <p:cNvSpPr>
            <a:spLocks noChangeAspect="1"/>
          </p:cNvSpPr>
          <p:nvPr/>
        </p:nvSpPr>
        <p:spPr>
          <a:xfrm>
            <a:off x="155575" y="-144462"/>
            <a:ext cx="304800" cy="304800"/>
          </a:xfrm>
          <a:prstGeom prst="rect">
            <a:avLst/>
          </a:prstGeom>
          <a:noFill/>
          <a:ln w="9525">
            <a:noFill/>
          </a:ln>
        </p:spPr>
        <p:txBody>
          <a:bodyPr anchor="t"/>
          <a:p>
            <a:endParaRPr lang="zh-CN" altLang="en-US" dirty="0">
              <a:latin typeface="Arial" panose="020B0604020202020204" pitchFamily="34" charset="0"/>
              <a:ea typeface="宋体" panose="02010600030101010101" pitchFamily="2" charset="-122"/>
            </a:endParaRPr>
          </a:p>
        </p:txBody>
      </p:sp>
      <p:sp>
        <p:nvSpPr>
          <p:cNvPr id="23557" name="AutoShape 6" descr="http://img5.imgtn.bdimg.com/it/u=2398306461,1994235702&amp;fm=21&amp;gp=0.jpg"/>
          <p:cNvSpPr>
            <a:spLocks noChangeAspect="1"/>
          </p:cNvSpPr>
          <p:nvPr/>
        </p:nvSpPr>
        <p:spPr>
          <a:xfrm>
            <a:off x="155575" y="-144462"/>
            <a:ext cx="304800" cy="304800"/>
          </a:xfrm>
          <a:prstGeom prst="rect">
            <a:avLst/>
          </a:prstGeom>
          <a:noFill/>
          <a:ln w="9525">
            <a:noFill/>
          </a:ln>
        </p:spPr>
        <p:txBody>
          <a:bodyPr anchor="t"/>
          <a:p>
            <a:endParaRPr lang="zh-CN" altLang="en-US" dirty="0">
              <a:latin typeface="Arial" panose="020B0604020202020204" pitchFamily="34" charset="0"/>
              <a:ea typeface="宋体" panose="02010600030101010101" pitchFamily="2" charset="-122"/>
            </a:endParaRPr>
          </a:p>
        </p:txBody>
      </p:sp>
      <p:pic>
        <p:nvPicPr>
          <p:cNvPr id="23558" name="Picture 8" descr="http://img1.gamersky.com/image2015/11/20151117zhb_1/gamersky_02small_04_2015111711981F.jpg"/>
          <p:cNvPicPr>
            <a:picLocks noChangeAspect="1"/>
          </p:cNvPicPr>
          <p:nvPr/>
        </p:nvPicPr>
        <p:blipFill>
          <a:blip r:embed="rId1"/>
          <a:stretch>
            <a:fillRect/>
          </a:stretch>
        </p:blipFill>
        <p:spPr>
          <a:xfrm>
            <a:off x="285750" y="300038"/>
            <a:ext cx="8674100" cy="5772150"/>
          </a:xfrm>
          <a:prstGeom prst="rect">
            <a:avLst/>
          </a:prstGeom>
          <a:noFill/>
          <a:ln w="9525">
            <a:noFill/>
          </a:ln>
        </p:spPr>
      </p:pic>
    </p:spTree>
  </p:cSld>
  <p:clrMapOvr>
    <a:masterClrMapping/>
  </p:clrMapOvr>
  <p:transition>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7"/>
          <p:cNvSpPr>
            <a:spLocks noChangeArrowheads="1"/>
          </p:cNvSpPr>
          <p:nvPr/>
        </p:nvSpPr>
        <p:spPr bwMode="auto">
          <a:xfrm>
            <a:off x="323850" y="6705600"/>
            <a:ext cx="1906588"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2" name="Rectangle 118"/>
          <p:cNvSpPr>
            <a:spLocks noChangeArrowheads="1"/>
          </p:cNvSpPr>
          <p:nvPr/>
        </p:nvSpPr>
        <p:spPr bwMode="auto">
          <a:xfrm>
            <a:off x="451048" y="1412776"/>
            <a:ext cx="8153400"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05000"/>
              </a:lnSpc>
              <a:spcBef>
                <a:spcPct val="0"/>
              </a:spcBef>
            </a:pPr>
            <a:r>
              <a:rPr lang="en-US" altLang="zh-CN" sz="2400" b="1" dirty="0">
                <a:ea typeface="黑体" panose="02010609060101010101" pitchFamily="49" charset="-122"/>
              </a:rPr>
              <a:t>    </a:t>
            </a:r>
            <a:r>
              <a:rPr lang="zh-CN" altLang="en-US" sz="2400" b="1" dirty="0">
                <a:ea typeface="黑体" panose="02010609060101010101" pitchFamily="49" charset="-122"/>
              </a:rPr>
              <a:t>计算机是一种能按照事先存储的程序，自动、高速地进行大量数值计算和各种信息处理的现代化智能电子设备。</a:t>
            </a:r>
            <a:endParaRPr lang="zh-CN" altLang="en-US" sz="2400" b="1" dirty="0">
              <a:ea typeface="黑体" panose="02010609060101010101" pitchFamily="49" charset="-122"/>
            </a:endParaRPr>
          </a:p>
        </p:txBody>
      </p:sp>
      <p:sp>
        <p:nvSpPr>
          <p:cNvPr id="114808" name="AutoShape 120"/>
          <p:cNvSpPr>
            <a:spLocks noChangeArrowheads="1"/>
          </p:cNvSpPr>
          <p:nvPr/>
        </p:nvSpPr>
        <p:spPr bwMode="auto">
          <a:xfrm>
            <a:off x="2322710" y="2349401"/>
            <a:ext cx="3200400" cy="990600"/>
          </a:xfrm>
          <a:prstGeom prst="horizontalScroll">
            <a:avLst>
              <a:gd name="adj" fmla="val 12500"/>
            </a:avLst>
          </a:prstGeom>
          <a:gradFill rotWithShape="0">
            <a:gsLst>
              <a:gs pos="0">
                <a:srgbClr val="66FFFF"/>
              </a:gs>
              <a:gs pos="50000">
                <a:schemeClr val="bg1"/>
              </a:gs>
              <a:gs pos="100000">
                <a:srgbClr val="66FFFF"/>
              </a:gs>
            </a:gsLst>
            <a:lin ang="5400000" scaled="1"/>
          </a:gradFill>
          <a:ln w="9525">
            <a:solidFill>
              <a:schemeClr val="accent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0000"/>
              </a:spcBef>
              <a:defRPr/>
            </a:pPr>
            <a:r>
              <a:rPr lang="zh-CN" altLang="en-US" sz="2400" b="1">
                <a:ea typeface="黑体" panose="02010609060101010101" pitchFamily="49" charset="-122"/>
              </a:rPr>
              <a:t>运算速度快</a:t>
            </a:r>
            <a:endParaRPr lang="zh-CN" altLang="en-US" sz="2400" b="1">
              <a:ea typeface="黑体" panose="02010609060101010101" pitchFamily="49" charset="-122"/>
            </a:endParaRPr>
          </a:p>
        </p:txBody>
      </p:sp>
      <p:sp>
        <p:nvSpPr>
          <p:cNvPr id="114810" name="AutoShape 122"/>
          <p:cNvSpPr>
            <a:spLocks noChangeArrowheads="1"/>
          </p:cNvSpPr>
          <p:nvPr/>
        </p:nvSpPr>
        <p:spPr bwMode="auto">
          <a:xfrm>
            <a:off x="2932310" y="2882801"/>
            <a:ext cx="3200400" cy="990600"/>
          </a:xfrm>
          <a:prstGeom prst="horizontalScroll">
            <a:avLst>
              <a:gd name="adj" fmla="val 12500"/>
            </a:avLst>
          </a:prstGeom>
          <a:gradFill rotWithShape="0">
            <a:gsLst>
              <a:gs pos="0">
                <a:srgbClr val="66FFFF"/>
              </a:gs>
              <a:gs pos="50000">
                <a:schemeClr val="bg1"/>
              </a:gs>
              <a:gs pos="100000">
                <a:srgbClr val="66FFFF"/>
              </a:gs>
            </a:gsLst>
            <a:lin ang="5400000" scaled="1"/>
          </a:gradFill>
          <a:ln w="9525">
            <a:solidFill>
              <a:schemeClr val="accent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0000"/>
              </a:spcBef>
              <a:defRPr/>
            </a:pPr>
            <a:r>
              <a:rPr lang="zh-CN" altLang="en-US" sz="2400" b="1" dirty="0">
                <a:ea typeface="黑体" panose="02010609060101010101" pitchFamily="49" charset="-122"/>
              </a:rPr>
              <a:t>计算精度高</a:t>
            </a:r>
            <a:endParaRPr lang="zh-CN" altLang="en-US" sz="2400" b="1" dirty="0">
              <a:ea typeface="黑体" panose="02010609060101010101" pitchFamily="49" charset="-122"/>
            </a:endParaRPr>
          </a:p>
        </p:txBody>
      </p:sp>
      <p:sp>
        <p:nvSpPr>
          <p:cNvPr id="114811" name="AutoShape 123"/>
          <p:cNvSpPr>
            <a:spLocks noChangeArrowheads="1"/>
          </p:cNvSpPr>
          <p:nvPr/>
        </p:nvSpPr>
        <p:spPr bwMode="auto">
          <a:xfrm>
            <a:off x="3541910" y="3416201"/>
            <a:ext cx="3200400" cy="990600"/>
          </a:xfrm>
          <a:prstGeom prst="horizontalScroll">
            <a:avLst>
              <a:gd name="adj" fmla="val 12500"/>
            </a:avLst>
          </a:prstGeom>
          <a:gradFill rotWithShape="0">
            <a:gsLst>
              <a:gs pos="0">
                <a:srgbClr val="66FFFF"/>
              </a:gs>
              <a:gs pos="50000">
                <a:schemeClr val="bg1"/>
              </a:gs>
              <a:gs pos="100000">
                <a:srgbClr val="66FFFF"/>
              </a:gs>
            </a:gsLst>
            <a:lin ang="5400000" scaled="1"/>
          </a:gradFill>
          <a:ln w="9525">
            <a:solidFill>
              <a:schemeClr val="accent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0000"/>
              </a:spcBef>
              <a:defRPr/>
            </a:pPr>
            <a:r>
              <a:rPr lang="zh-CN" altLang="en-US" sz="2400" b="1">
                <a:ea typeface="黑体" panose="02010609060101010101" pitchFamily="49" charset="-122"/>
              </a:rPr>
              <a:t>存储容量大</a:t>
            </a:r>
            <a:endParaRPr lang="zh-CN" altLang="en-US" sz="2400" b="1">
              <a:ea typeface="黑体" panose="02010609060101010101" pitchFamily="49" charset="-122"/>
            </a:endParaRPr>
          </a:p>
        </p:txBody>
      </p:sp>
      <p:sp>
        <p:nvSpPr>
          <p:cNvPr id="114812" name="AutoShape 124"/>
          <p:cNvSpPr>
            <a:spLocks noChangeArrowheads="1"/>
          </p:cNvSpPr>
          <p:nvPr/>
        </p:nvSpPr>
        <p:spPr bwMode="auto">
          <a:xfrm>
            <a:off x="4151510" y="3949601"/>
            <a:ext cx="3405188" cy="990600"/>
          </a:xfrm>
          <a:prstGeom prst="horizontalScroll">
            <a:avLst>
              <a:gd name="adj" fmla="val 12500"/>
            </a:avLst>
          </a:prstGeom>
          <a:gradFill rotWithShape="0">
            <a:gsLst>
              <a:gs pos="0">
                <a:srgbClr val="66FFFF"/>
              </a:gs>
              <a:gs pos="50000">
                <a:schemeClr val="bg1"/>
              </a:gs>
              <a:gs pos="100000">
                <a:srgbClr val="66FFFF"/>
              </a:gs>
            </a:gsLst>
            <a:lin ang="5400000" scaled="1"/>
          </a:gradFill>
          <a:ln w="9525">
            <a:solidFill>
              <a:schemeClr val="accent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30000"/>
              </a:spcBef>
              <a:defRPr/>
            </a:pPr>
            <a:r>
              <a:rPr lang="zh-CN" altLang="en-US" sz="2400" b="1">
                <a:ea typeface="黑体" panose="02010609060101010101" pitchFamily="49" charset="-122"/>
              </a:rPr>
              <a:t>具有逻辑判断能力</a:t>
            </a:r>
            <a:endParaRPr lang="zh-CN" altLang="en-US" sz="2400" b="1">
              <a:ea typeface="黑体" panose="02010609060101010101" pitchFamily="49" charset="-122"/>
            </a:endParaRPr>
          </a:p>
        </p:txBody>
      </p:sp>
      <p:sp>
        <p:nvSpPr>
          <p:cNvPr id="114813" name="AutoShape 125"/>
          <p:cNvSpPr>
            <a:spLocks noChangeArrowheads="1"/>
          </p:cNvSpPr>
          <p:nvPr/>
        </p:nvSpPr>
        <p:spPr bwMode="auto">
          <a:xfrm>
            <a:off x="4761110" y="4483001"/>
            <a:ext cx="3371850" cy="990600"/>
          </a:xfrm>
          <a:prstGeom prst="horizontalScroll">
            <a:avLst>
              <a:gd name="adj" fmla="val 12500"/>
            </a:avLst>
          </a:prstGeom>
          <a:gradFill rotWithShape="0">
            <a:gsLst>
              <a:gs pos="0">
                <a:srgbClr val="66FFFF"/>
              </a:gs>
              <a:gs pos="50000">
                <a:schemeClr val="bg1"/>
              </a:gs>
              <a:gs pos="100000">
                <a:srgbClr val="66FFFF"/>
              </a:gs>
            </a:gsLst>
            <a:lin ang="5400000" scaled="1"/>
          </a:gradFill>
          <a:ln w="9525">
            <a:solidFill>
              <a:schemeClr val="accent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30000"/>
              </a:spcBef>
              <a:defRPr/>
            </a:pPr>
            <a:r>
              <a:rPr lang="zh-CN" altLang="en-US" sz="2400" b="1">
                <a:ea typeface="黑体" panose="02010609060101010101" pitchFamily="49" charset="-122"/>
              </a:rPr>
              <a:t>按照程序自动运行</a:t>
            </a:r>
            <a:endParaRPr lang="zh-CN" altLang="en-US" sz="2400" b="1">
              <a:ea typeface="黑体" panose="02010609060101010101" pitchFamily="49" charset="-122"/>
            </a:endParaRPr>
          </a:p>
        </p:txBody>
      </p:sp>
      <p:sp>
        <p:nvSpPr>
          <p:cNvPr id="114815" name="Text Box 127"/>
          <p:cNvSpPr txBox="1">
            <a:spLocks noChangeArrowheads="1"/>
          </p:cNvSpPr>
          <p:nvPr/>
        </p:nvSpPr>
        <p:spPr bwMode="auto">
          <a:xfrm>
            <a:off x="1470223" y="2882801"/>
            <a:ext cx="549275"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800">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a:solidFill>
                  <a:schemeClr val="tx1"/>
                </a:solidFill>
                <a:latin typeface="幼圆" panose="02010509060101010101" pitchFamily="49" charset="-122"/>
                <a:ea typeface="幼圆" panose="02010509060101010101" pitchFamily="49" charset="-122"/>
              </a:defRPr>
            </a:lvl5pPr>
            <a:lvl6pPr marL="25146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6pPr>
            <a:lvl7pPr marL="29718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7pPr>
            <a:lvl8pPr marL="34290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8pPr>
            <a:lvl9pPr marL="38862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9pPr>
          </a:lstStyle>
          <a:p>
            <a:pPr eaLnBrk="1" hangingPunct="1"/>
            <a:r>
              <a:rPr lang="zh-CN" altLang="en-US" sz="2400" b="1">
                <a:latin typeface="仿宋_GB2312" panose="02010609030101010101" pitchFamily="49" charset="-122"/>
                <a:ea typeface="黑体" panose="02010609060101010101" pitchFamily="49" charset="-122"/>
              </a:rPr>
              <a:t>计算机特点</a:t>
            </a:r>
            <a:endParaRPr lang="zh-CN" altLang="en-US" sz="2400" b="1">
              <a:latin typeface="仿宋_GB2312" panose="02010609030101010101" pitchFamily="49" charset="-122"/>
              <a:ea typeface="黑体" panose="02010609060101010101" pitchFamily="49" charset="-122"/>
            </a:endParaRPr>
          </a:p>
        </p:txBody>
      </p:sp>
      <p:sp>
        <p:nvSpPr>
          <p:cNvPr id="12"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1.1 </a:t>
            </a:r>
            <a:r>
              <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计算机概述</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4815"/>
                                        </p:tgtEl>
                                        <p:attrNameLst>
                                          <p:attrName>style.visibility</p:attrName>
                                        </p:attrNameLst>
                                      </p:cBhvr>
                                      <p:to>
                                        <p:strVal val="visible"/>
                                      </p:to>
                                    </p:set>
                                    <p:animEffect transition="in" filter="wipe(up)">
                                      <p:cBhvr>
                                        <p:cTn id="7" dur="500"/>
                                        <p:tgtEl>
                                          <p:spTgt spid="1148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4808"/>
                                        </p:tgtEl>
                                        <p:attrNameLst>
                                          <p:attrName>style.visibility</p:attrName>
                                        </p:attrNameLst>
                                      </p:cBhvr>
                                      <p:to>
                                        <p:strVal val="visible"/>
                                      </p:to>
                                    </p:set>
                                    <p:animEffect transition="in" filter="wipe(left)">
                                      <p:cBhvr>
                                        <p:cTn id="11" dur="500"/>
                                        <p:tgtEl>
                                          <p:spTgt spid="11480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4810"/>
                                        </p:tgtEl>
                                        <p:attrNameLst>
                                          <p:attrName>style.visibility</p:attrName>
                                        </p:attrNameLst>
                                      </p:cBhvr>
                                      <p:to>
                                        <p:strVal val="visible"/>
                                      </p:to>
                                    </p:set>
                                    <p:animEffect transition="in" filter="wipe(left)">
                                      <p:cBhvr>
                                        <p:cTn id="15" dur="500"/>
                                        <p:tgtEl>
                                          <p:spTgt spid="11481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4811"/>
                                        </p:tgtEl>
                                        <p:attrNameLst>
                                          <p:attrName>style.visibility</p:attrName>
                                        </p:attrNameLst>
                                      </p:cBhvr>
                                      <p:to>
                                        <p:strVal val="visible"/>
                                      </p:to>
                                    </p:set>
                                    <p:animEffect transition="in" filter="wipe(left)">
                                      <p:cBhvr>
                                        <p:cTn id="19" dur="500"/>
                                        <p:tgtEl>
                                          <p:spTgt spid="11481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14812"/>
                                        </p:tgtEl>
                                        <p:attrNameLst>
                                          <p:attrName>style.visibility</p:attrName>
                                        </p:attrNameLst>
                                      </p:cBhvr>
                                      <p:to>
                                        <p:strVal val="visible"/>
                                      </p:to>
                                    </p:set>
                                    <p:animEffect transition="in" filter="wipe(left)">
                                      <p:cBhvr>
                                        <p:cTn id="23" dur="500"/>
                                        <p:tgtEl>
                                          <p:spTgt spid="114812"/>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14813"/>
                                        </p:tgtEl>
                                        <p:attrNameLst>
                                          <p:attrName>style.visibility</p:attrName>
                                        </p:attrNameLst>
                                      </p:cBhvr>
                                      <p:to>
                                        <p:strVal val="visible"/>
                                      </p:to>
                                    </p:set>
                                    <p:animEffect transition="in" filter="wipe(left)">
                                      <p:cBhvr>
                                        <p:cTn id="27" dur="500"/>
                                        <p:tgtEl>
                                          <p:spTgt spid="114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808" grpId="0" animBg="1" autoUpdateAnimBg="0"/>
      <p:bldP spid="114810" grpId="0" animBg="1" autoUpdateAnimBg="0"/>
      <p:bldP spid="114811" grpId="0" animBg="1" autoUpdateAnimBg="0"/>
      <p:bldP spid="114812" grpId="0" animBg="1" autoUpdateAnimBg="0"/>
      <p:bldP spid="114813" grpId="0" animBg="1" autoUpdateAnimBg="0"/>
      <p:bldP spid="114815"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ChangeArrowheads="1"/>
          </p:cNvSpPr>
          <p:nvPr/>
        </p:nvSpPr>
        <p:spPr bwMode="auto">
          <a:xfrm>
            <a:off x="323850" y="6705600"/>
            <a:ext cx="173038" cy="69850"/>
          </a:xfrm>
          <a:prstGeom prst="rect">
            <a:avLst/>
          </a:prstGeom>
          <a:solidFill>
            <a:srgbClr val="00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8" name="Rectangle 4"/>
          <p:cNvSpPr>
            <a:spLocks noChangeArrowheads="1"/>
          </p:cNvSpPr>
          <p:nvPr/>
        </p:nvSpPr>
        <p:spPr bwMode="auto">
          <a:xfrm>
            <a:off x="611188" y="1052736"/>
            <a:ext cx="7315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spcBef>
                <a:spcPct val="0"/>
              </a:spcBef>
            </a:pPr>
            <a:r>
              <a:rPr lang="en-US" altLang="zh-CN" b="1" dirty="0">
                <a:effectLst>
                  <a:outerShdw blurRad="38100" dist="38100" dir="2700000" algn="tl">
                    <a:srgbClr val="C0C0C0"/>
                  </a:outerShdw>
                </a:effectLst>
                <a:latin typeface="Times New Roman" panose="02020603050405020304" pitchFamily="18" charset="0"/>
                <a:ea typeface="黑体" panose="02010609060101010101" pitchFamily="49" charset="-122"/>
              </a:rPr>
              <a:t>1.2.1 </a:t>
            </a:r>
            <a:r>
              <a:rPr lang="zh-CN" altLang="en-US" b="1" dirty="0" smtClean="0">
                <a:effectLst>
                  <a:outerShdw blurRad="38100" dist="38100" dir="2700000" algn="tl">
                    <a:srgbClr val="C0C0C0"/>
                  </a:outerShdw>
                </a:effectLst>
                <a:latin typeface="Times New Roman" panose="02020603050405020304" pitchFamily="18" charset="0"/>
                <a:ea typeface="黑体" panose="02010609060101010101" pitchFamily="49" charset="-122"/>
              </a:rPr>
              <a:t>计算机采用二进制的原因</a:t>
            </a:r>
            <a:endParaRPr lang="zh-CN" altLang="en-US" b="1" dirty="0">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257029" name="Text Box 5"/>
          <p:cNvSpPr txBox="1">
            <a:spLocks noChangeArrowheads="1"/>
          </p:cNvSpPr>
          <p:nvPr/>
        </p:nvSpPr>
        <p:spPr bwMode="auto">
          <a:xfrm>
            <a:off x="611188" y="1557338"/>
            <a:ext cx="8137525"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lnSpc>
                <a:spcPct val="105000"/>
              </a:lnSpc>
              <a:spcBef>
                <a:spcPct val="10000"/>
              </a:spcBef>
            </a:pPr>
            <a:r>
              <a:rPr lang="en-US" altLang="zh-CN" sz="2400" b="1" dirty="0"/>
              <a:t>    </a:t>
            </a:r>
            <a:r>
              <a:rPr lang="zh-CN" altLang="zh-CN" sz="2400" b="1" dirty="0"/>
              <a:t>我们知道，在电气元件中很容易实现两种稳定状态</a:t>
            </a:r>
            <a:r>
              <a:rPr lang="zh-CN" altLang="en-US" sz="2400" b="1" dirty="0"/>
              <a:t>，如</a:t>
            </a:r>
            <a:r>
              <a:rPr lang="zh-CN" altLang="zh-CN" sz="2400" b="1" dirty="0"/>
              <a:t>电</a:t>
            </a:r>
            <a:r>
              <a:rPr lang="zh-CN" altLang="en-US" sz="2400" b="1" dirty="0"/>
              <a:t>压</a:t>
            </a:r>
            <a:r>
              <a:rPr lang="zh-CN" altLang="zh-CN" sz="2400" b="1" dirty="0"/>
              <a:t>高低、晶体管导通与截止、电灯亮与灭。</a:t>
            </a:r>
            <a:endParaRPr lang="zh-CN" altLang="en-US" sz="2400" dirty="0"/>
          </a:p>
        </p:txBody>
      </p:sp>
      <p:sp>
        <p:nvSpPr>
          <p:cNvPr id="257074" name="Text Box 50"/>
          <p:cNvSpPr txBox="1">
            <a:spLocks noChangeArrowheads="1"/>
          </p:cNvSpPr>
          <p:nvPr/>
        </p:nvSpPr>
        <p:spPr bwMode="auto">
          <a:xfrm>
            <a:off x="612775" y="4365625"/>
            <a:ext cx="7920038" cy="158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l" eaLnBrk="1" hangingPunct="1">
              <a:spcBef>
                <a:spcPct val="10000"/>
              </a:spcBef>
            </a:pPr>
            <a:r>
              <a:rPr lang="en-US" altLang="zh-CN" sz="2400" b="1" dirty="0"/>
              <a:t>    </a:t>
            </a:r>
            <a:r>
              <a:rPr lang="zh-CN" altLang="en-US" sz="2400" b="1" dirty="0">
                <a:latin typeface="Times New Roman" panose="02020603050405020304" pitchFamily="18" charset="0"/>
              </a:rPr>
              <a:t>如果用一盏灯表示</a:t>
            </a:r>
            <a:r>
              <a:rPr lang="en-US" altLang="zh-CN" sz="2400" b="1" dirty="0">
                <a:latin typeface="Times New Roman" panose="02020603050405020304" pitchFamily="18" charset="0"/>
              </a:rPr>
              <a:t>0</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9</a:t>
            </a:r>
            <a:r>
              <a:rPr lang="zh-CN" altLang="en-US" sz="2400" b="1" dirty="0">
                <a:latin typeface="Times New Roman" panose="02020603050405020304" pitchFamily="18" charset="0"/>
              </a:rPr>
              <a:t>这十个数就很困难了。也许有人会说，用灭来表示</a:t>
            </a:r>
            <a:r>
              <a:rPr lang="en-US" altLang="zh-CN" sz="2400" b="1" dirty="0">
                <a:latin typeface="Times New Roman" panose="02020603050405020304" pitchFamily="18" charset="0"/>
              </a:rPr>
              <a:t>0</a:t>
            </a:r>
            <a:r>
              <a:rPr lang="zh-CN" altLang="en-US" sz="2400" b="1" dirty="0">
                <a:latin typeface="Times New Roman" panose="02020603050405020304" pitchFamily="18" charset="0"/>
              </a:rPr>
              <a:t>，亮一点表示</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最亮为</a:t>
            </a:r>
            <a:r>
              <a:rPr lang="en-US" altLang="zh-CN" sz="2400" b="1" dirty="0">
                <a:latin typeface="Times New Roman" panose="02020603050405020304" pitchFamily="18" charset="0"/>
              </a:rPr>
              <a:t>9</a:t>
            </a:r>
            <a:r>
              <a:rPr lang="zh-CN" altLang="en-US" sz="2400" b="1" dirty="0">
                <a:latin typeface="Times New Roman" panose="02020603050405020304" pitchFamily="18" charset="0"/>
              </a:rPr>
              <a:t>，那么请问怎样才能区分亮一点或更亮一点？</a:t>
            </a:r>
            <a:endParaRPr lang="zh-CN" altLang="en-US" sz="2400" b="1" dirty="0">
              <a:latin typeface="Times New Roman" panose="02020603050405020304" pitchFamily="18" charset="0"/>
            </a:endParaRPr>
          </a:p>
          <a:p>
            <a:pPr algn="l" eaLnBrk="1" hangingPunct="1">
              <a:spcBef>
                <a:spcPct val="10000"/>
              </a:spcBef>
            </a:pPr>
            <a:r>
              <a:rPr lang="zh-CN" altLang="en-US" sz="2400" b="1" dirty="0">
                <a:latin typeface="Times New Roman" panose="02020603050405020304" pitchFamily="18" charset="0"/>
              </a:rPr>
              <a:t>        由于技术上的原因</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计算机不得不最终选择</a:t>
            </a:r>
            <a:r>
              <a:rPr lang="zh-CN" altLang="en-US" sz="2400" b="1" dirty="0"/>
              <a:t>二进制。</a:t>
            </a:r>
            <a:r>
              <a:rPr lang="zh-CN" altLang="en-US" sz="2400" dirty="0"/>
              <a:t> </a:t>
            </a:r>
            <a:endParaRPr lang="zh-CN" altLang="en-US" sz="2400" dirty="0"/>
          </a:p>
        </p:txBody>
      </p:sp>
      <p:grpSp>
        <p:nvGrpSpPr>
          <p:cNvPr id="257118" name="Group 94"/>
          <p:cNvGrpSpPr/>
          <p:nvPr/>
        </p:nvGrpSpPr>
        <p:grpSpPr bwMode="auto">
          <a:xfrm>
            <a:off x="900113" y="3068638"/>
            <a:ext cx="1223962" cy="936625"/>
            <a:chOff x="839" y="1661"/>
            <a:chExt cx="771" cy="590"/>
          </a:xfrm>
        </p:grpSpPr>
        <p:sp>
          <p:nvSpPr>
            <p:cNvPr id="6183" name="Text Box 93"/>
            <p:cNvSpPr txBox="1">
              <a:spLocks noChangeArrowheads="1"/>
            </p:cNvSpPr>
            <p:nvPr/>
          </p:nvSpPr>
          <p:spPr bwMode="auto">
            <a:xfrm>
              <a:off x="839" y="1797"/>
              <a:ext cx="771" cy="4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en-US" altLang="zh-CN" sz="2400" b="1">
                  <a:latin typeface="Times New Roman" panose="02020603050405020304" pitchFamily="18" charset="0"/>
                  <a:ea typeface="宋体" panose="02010600030101010101" pitchFamily="2" charset="-122"/>
                </a:rPr>
                <a:t>   </a:t>
              </a:r>
              <a:r>
                <a:rPr lang="zh-CN" altLang="en-US" sz="2000" b="1">
                  <a:latin typeface="Times New Roman" panose="02020603050405020304" pitchFamily="18" charset="0"/>
                  <a:ea typeface="宋体" panose="02010600030101010101" pitchFamily="2" charset="-122"/>
                </a:rPr>
                <a:t>亮     灭 </a:t>
              </a:r>
              <a:endParaRPr lang="zh-CN" altLang="en-US" sz="2000">
                <a:latin typeface="Times New Roman" panose="02020603050405020304" pitchFamily="18" charset="0"/>
                <a:ea typeface="宋体" panose="02010600030101010101" pitchFamily="2" charset="-122"/>
              </a:endParaRPr>
            </a:p>
            <a:p>
              <a:pPr algn="just" eaLnBrk="1" hangingPunct="1">
                <a:spcBef>
                  <a:spcPct val="0"/>
                </a:spcBef>
              </a:pPr>
              <a:r>
                <a:rPr lang="zh-CN" altLang="en-US" sz="2000" b="1">
                  <a:latin typeface="Times New Roman" panose="02020603050405020304" pitchFamily="18" charset="0"/>
                  <a:ea typeface="宋体" panose="02010600030101010101" pitchFamily="2" charset="-122"/>
                </a:rPr>
                <a:t>    </a:t>
              </a:r>
              <a:r>
                <a:rPr lang="en-US" altLang="zh-CN" sz="2000" b="1">
                  <a:latin typeface="Times New Roman" panose="02020603050405020304" pitchFamily="18" charset="0"/>
                  <a:ea typeface="宋体" panose="02010600030101010101" pitchFamily="2" charset="-122"/>
                </a:rPr>
                <a:t>1        0</a:t>
              </a:r>
              <a:r>
                <a:rPr lang="en-US" altLang="zh-CN" sz="2400" b="1">
                  <a:latin typeface="Times New Roman" panose="02020603050405020304" pitchFamily="18" charset="0"/>
                  <a:ea typeface="宋体" panose="02010600030101010101" pitchFamily="2" charset="-122"/>
                </a:rPr>
                <a:t> </a:t>
              </a:r>
              <a:endParaRPr lang="en-US" altLang="zh-CN" sz="2400"/>
            </a:p>
          </p:txBody>
        </p:sp>
        <p:sp>
          <p:nvSpPr>
            <p:cNvPr id="6184" name="Oval 88"/>
            <p:cNvSpPr>
              <a:spLocks noChangeArrowheads="1"/>
            </p:cNvSpPr>
            <p:nvPr/>
          </p:nvSpPr>
          <p:spPr bwMode="auto">
            <a:xfrm>
              <a:off x="1066" y="1661"/>
              <a:ext cx="144" cy="144"/>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6185" name="Group 89"/>
            <p:cNvGrpSpPr/>
            <p:nvPr/>
          </p:nvGrpSpPr>
          <p:grpSpPr bwMode="auto">
            <a:xfrm>
              <a:off x="1383" y="1661"/>
              <a:ext cx="144" cy="144"/>
              <a:chOff x="2832" y="3550"/>
              <a:chExt cx="313" cy="314"/>
            </a:xfrm>
          </p:grpSpPr>
          <p:sp>
            <p:nvSpPr>
              <p:cNvPr id="6186" name="Oval 90"/>
              <p:cNvSpPr>
                <a:spLocks noChangeArrowheads="1"/>
              </p:cNvSpPr>
              <p:nvPr/>
            </p:nvSpPr>
            <p:spPr bwMode="auto">
              <a:xfrm>
                <a:off x="2832" y="3550"/>
                <a:ext cx="313" cy="314"/>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87" name="Line 91"/>
              <p:cNvSpPr>
                <a:spLocks noChangeShapeType="1"/>
              </p:cNvSpPr>
              <p:nvPr/>
            </p:nvSpPr>
            <p:spPr bwMode="auto">
              <a:xfrm>
                <a:off x="2868" y="3602"/>
                <a:ext cx="222" cy="224"/>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88" name="Line 92"/>
              <p:cNvSpPr>
                <a:spLocks noChangeShapeType="1"/>
              </p:cNvSpPr>
              <p:nvPr/>
            </p:nvSpPr>
            <p:spPr bwMode="auto">
              <a:xfrm flipH="1">
                <a:off x="2879" y="3614"/>
                <a:ext cx="229" cy="19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257052" name="Text Box 28"/>
          <p:cNvSpPr txBox="1">
            <a:spLocks noChangeArrowheads="1"/>
          </p:cNvSpPr>
          <p:nvPr/>
        </p:nvSpPr>
        <p:spPr bwMode="auto">
          <a:xfrm>
            <a:off x="611188" y="2420938"/>
            <a:ext cx="6913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l" eaLnBrk="1" hangingPunct="1">
              <a:spcBef>
                <a:spcPct val="10000"/>
              </a:spcBef>
            </a:pPr>
            <a:r>
              <a:rPr lang="en-US" altLang="zh-CN" sz="2400" b="1" dirty="0"/>
              <a:t>    </a:t>
            </a:r>
            <a:r>
              <a:rPr lang="zh-CN" altLang="zh-CN" sz="2400" b="1" dirty="0"/>
              <a:t>例</a:t>
            </a:r>
            <a:r>
              <a:rPr lang="zh-CN" altLang="en-US" sz="2400" b="1" dirty="0"/>
              <a:t>如</a:t>
            </a:r>
            <a:r>
              <a:rPr lang="zh-CN" altLang="zh-CN" sz="2400" b="1" dirty="0"/>
              <a:t>：有两只灯</a:t>
            </a:r>
            <a:r>
              <a:rPr lang="zh-CN" altLang="en-US" sz="2400" b="1" dirty="0"/>
              <a:t>泡</a:t>
            </a:r>
            <a:r>
              <a:rPr lang="zh-CN" altLang="zh-CN" sz="2400" b="1" dirty="0"/>
              <a:t>，分别表示亮与灭。</a:t>
            </a:r>
            <a:endParaRPr lang="zh-CN" altLang="en-US" sz="2000" b="1" dirty="0"/>
          </a:p>
        </p:txBody>
      </p:sp>
      <p:grpSp>
        <p:nvGrpSpPr>
          <p:cNvPr id="257165" name="Group 141"/>
          <p:cNvGrpSpPr/>
          <p:nvPr/>
        </p:nvGrpSpPr>
        <p:grpSpPr bwMode="auto">
          <a:xfrm>
            <a:off x="2987675" y="3055938"/>
            <a:ext cx="3097213" cy="1020762"/>
            <a:chOff x="1882" y="1925"/>
            <a:chExt cx="1951" cy="643"/>
          </a:xfrm>
        </p:grpSpPr>
        <p:grpSp>
          <p:nvGrpSpPr>
            <p:cNvPr id="6155" name="Group 95"/>
            <p:cNvGrpSpPr/>
            <p:nvPr/>
          </p:nvGrpSpPr>
          <p:grpSpPr bwMode="auto">
            <a:xfrm>
              <a:off x="1882" y="2114"/>
              <a:ext cx="1951" cy="454"/>
              <a:chOff x="1882" y="2069"/>
              <a:chExt cx="1951" cy="454"/>
            </a:xfrm>
          </p:grpSpPr>
          <p:sp>
            <p:nvSpPr>
              <p:cNvPr id="6177" name="Line 51"/>
              <p:cNvSpPr>
                <a:spLocks noChangeShapeType="1"/>
              </p:cNvSpPr>
              <p:nvPr/>
            </p:nvSpPr>
            <p:spPr bwMode="auto">
              <a:xfrm>
                <a:off x="1882" y="2069"/>
                <a:ext cx="0" cy="454"/>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178" name="Line 52"/>
              <p:cNvSpPr>
                <a:spLocks noChangeShapeType="1"/>
              </p:cNvSpPr>
              <p:nvPr/>
            </p:nvSpPr>
            <p:spPr bwMode="auto">
              <a:xfrm>
                <a:off x="1882" y="2296"/>
                <a:ext cx="1951" cy="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179" name="Line 53"/>
              <p:cNvSpPr>
                <a:spLocks noChangeShapeType="1"/>
              </p:cNvSpPr>
              <p:nvPr/>
            </p:nvSpPr>
            <p:spPr bwMode="auto">
              <a:xfrm>
                <a:off x="2336" y="2069"/>
                <a:ext cx="0" cy="454"/>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180" name="Line 55"/>
              <p:cNvSpPr>
                <a:spLocks noChangeShapeType="1"/>
              </p:cNvSpPr>
              <p:nvPr/>
            </p:nvSpPr>
            <p:spPr bwMode="auto">
              <a:xfrm>
                <a:off x="2835" y="2069"/>
                <a:ext cx="0" cy="454"/>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181" name="Line 57"/>
              <p:cNvSpPr>
                <a:spLocks noChangeShapeType="1"/>
              </p:cNvSpPr>
              <p:nvPr/>
            </p:nvSpPr>
            <p:spPr bwMode="auto">
              <a:xfrm>
                <a:off x="3379" y="2069"/>
                <a:ext cx="0" cy="454"/>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182" name="Line 59"/>
              <p:cNvSpPr>
                <a:spLocks noChangeShapeType="1"/>
              </p:cNvSpPr>
              <p:nvPr/>
            </p:nvSpPr>
            <p:spPr bwMode="auto">
              <a:xfrm>
                <a:off x="3833" y="2069"/>
                <a:ext cx="0" cy="454"/>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6156" name="Group 116"/>
            <p:cNvGrpSpPr/>
            <p:nvPr/>
          </p:nvGrpSpPr>
          <p:grpSpPr bwMode="auto">
            <a:xfrm>
              <a:off x="1927" y="1925"/>
              <a:ext cx="1868" cy="145"/>
              <a:chOff x="1927" y="1842"/>
              <a:chExt cx="1868" cy="145"/>
            </a:xfrm>
          </p:grpSpPr>
          <p:sp>
            <p:nvSpPr>
              <p:cNvPr id="6157" name="Oval 96"/>
              <p:cNvSpPr>
                <a:spLocks noChangeArrowheads="1"/>
              </p:cNvSpPr>
              <p:nvPr/>
            </p:nvSpPr>
            <p:spPr bwMode="auto">
              <a:xfrm>
                <a:off x="2653" y="1842"/>
                <a:ext cx="144" cy="145"/>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6158" name="Group 97"/>
              <p:cNvGrpSpPr/>
              <p:nvPr/>
            </p:nvGrpSpPr>
            <p:grpSpPr bwMode="auto">
              <a:xfrm>
                <a:off x="3152" y="1842"/>
                <a:ext cx="144" cy="145"/>
                <a:chOff x="2832" y="3550"/>
                <a:chExt cx="313" cy="314"/>
              </a:xfrm>
            </p:grpSpPr>
            <p:sp>
              <p:nvSpPr>
                <p:cNvPr id="6174" name="Oval 98"/>
                <p:cNvSpPr>
                  <a:spLocks noChangeArrowheads="1"/>
                </p:cNvSpPr>
                <p:nvPr/>
              </p:nvSpPr>
              <p:spPr bwMode="auto">
                <a:xfrm>
                  <a:off x="2832" y="3550"/>
                  <a:ext cx="313" cy="314"/>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75" name="Line 99"/>
                <p:cNvSpPr>
                  <a:spLocks noChangeShapeType="1"/>
                </p:cNvSpPr>
                <p:nvPr/>
              </p:nvSpPr>
              <p:spPr bwMode="auto">
                <a:xfrm>
                  <a:off x="2868" y="3602"/>
                  <a:ext cx="222" cy="224"/>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76" name="Line 100"/>
                <p:cNvSpPr>
                  <a:spLocks noChangeShapeType="1"/>
                </p:cNvSpPr>
                <p:nvPr/>
              </p:nvSpPr>
              <p:spPr bwMode="auto">
                <a:xfrm flipH="1">
                  <a:off x="2879" y="3614"/>
                  <a:ext cx="229" cy="19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6159" name="Oval 101"/>
              <p:cNvSpPr>
                <a:spLocks noChangeArrowheads="1"/>
              </p:cNvSpPr>
              <p:nvPr/>
            </p:nvSpPr>
            <p:spPr bwMode="auto">
              <a:xfrm>
                <a:off x="3424" y="1842"/>
                <a:ext cx="144" cy="145"/>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60" name="Oval 102"/>
              <p:cNvSpPr>
                <a:spLocks noChangeArrowheads="1"/>
              </p:cNvSpPr>
              <p:nvPr/>
            </p:nvSpPr>
            <p:spPr bwMode="auto">
              <a:xfrm>
                <a:off x="3651" y="1842"/>
                <a:ext cx="144" cy="145"/>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6161" name="Group 103"/>
              <p:cNvGrpSpPr/>
              <p:nvPr/>
            </p:nvGrpSpPr>
            <p:grpSpPr bwMode="auto">
              <a:xfrm>
                <a:off x="1927" y="1842"/>
                <a:ext cx="144" cy="145"/>
                <a:chOff x="2832" y="3550"/>
                <a:chExt cx="313" cy="314"/>
              </a:xfrm>
            </p:grpSpPr>
            <p:sp>
              <p:nvSpPr>
                <p:cNvPr id="6171" name="Oval 104"/>
                <p:cNvSpPr>
                  <a:spLocks noChangeArrowheads="1"/>
                </p:cNvSpPr>
                <p:nvPr/>
              </p:nvSpPr>
              <p:spPr bwMode="auto">
                <a:xfrm>
                  <a:off x="2832" y="3550"/>
                  <a:ext cx="313" cy="314"/>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72" name="Line 105"/>
                <p:cNvSpPr>
                  <a:spLocks noChangeShapeType="1"/>
                </p:cNvSpPr>
                <p:nvPr/>
              </p:nvSpPr>
              <p:spPr bwMode="auto">
                <a:xfrm>
                  <a:off x="2868" y="3602"/>
                  <a:ext cx="222" cy="224"/>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73" name="Line 106"/>
                <p:cNvSpPr>
                  <a:spLocks noChangeShapeType="1"/>
                </p:cNvSpPr>
                <p:nvPr/>
              </p:nvSpPr>
              <p:spPr bwMode="auto">
                <a:xfrm flipH="1">
                  <a:off x="2879" y="3614"/>
                  <a:ext cx="229" cy="19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6162" name="Group 107"/>
              <p:cNvGrpSpPr/>
              <p:nvPr/>
            </p:nvGrpSpPr>
            <p:grpSpPr bwMode="auto">
              <a:xfrm>
                <a:off x="2154" y="1842"/>
                <a:ext cx="144" cy="145"/>
                <a:chOff x="2832" y="3550"/>
                <a:chExt cx="313" cy="314"/>
              </a:xfrm>
            </p:grpSpPr>
            <p:sp>
              <p:nvSpPr>
                <p:cNvPr id="6168" name="Oval 108"/>
                <p:cNvSpPr>
                  <a:spLocks noChangeArrowheads="1"/>
                </p:cNvSpPr>
                <p:nvPr/>
              </p:nvSpPr>
              <p:spPr bwMode="auto">
                <a:xfrm>
                  <a:off x="2832" y="3550"/>
                  <a:ext cx="313" cy="314"/>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69" name="Line 109"/>
                <p:cNvSpPr>
                  <a:spLocks noChangeShapeType="1"/>
                </p:cNvSpPr>
                <p:nvPr/>
              </p:nvSpPr>
              <p:spPr bwMode="auto">
                <a:xfrm>
                  <a:off x="2868" y="3602"/>
                  <a:ext cx="222" cy="224"/>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70" name="Line 110"/>
                <p:cNvSpPr>
                  <a:spLocks noChangeShapeType="1"/>
                </p:cNvSpPr>
                <p:nvPr/>
              </p:nvSpPr>
              <p:spPr bwMode="auto">
                <a:xfrm flipH="1">
                  <a:off x="2879" y="3614"/>
                  <a:ext cx="229" cy="19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6163" name="Group 111"/>
              <p:cNvGrpSpPr/>
              <p:nvPr/>
            </p:nvGrpSpPr>
            <p:grpSpPr bwMode="auto">
              <a:xfrm>
                <a:off x="2426" y="1842"/>
                <a:ext cx="144" cy="145"/>
                <a:chOff x="2832" y="3550"/>
                <a:chExt cx="313" cy="314"/>
              </a:xfrm>
            </p:grpSpPr>
            <p:sp>
              <p:nvSpPr>
                <p:cNvPr id="6165" name="Oval 112"/>
                <p:cNvSpPr>
                  <a:spLocks noChangeArrowheads="1"/>
                </p:cNvSpPr>
                <p:nvPr/>
              </p:nvSpPr>
              <p:spPr bwMode="auto">
                <a:xfrm>
                  <a:off x="2832" y="3550"/>
                  <a:ext cx="313" cy="314"/>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66" name="Line 113"/>
                <p:cNvSpPr>
                  <a:spLocks noChangeShapeType="1"/>
                </p:cNvSpPr>
                <p:nvPr/>
              </p:nvSpPr>
              <p:spPr bwMode="auto">
                <a:xfrm>
                  <a:off x="2868" y="3602"/>
                  <a:ext cx="222" cy="224"/>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67" name="Line 114"/>
                <p:cNvSpPr>
                  <a:spLocks noChangeShapeType="1"/>
                </p:cNvSpPr>
                <p:nvPr/>
              </p:nvSpPr>
              <p:spPr bwMode="auto">
                <a:xfrm flipH="1">
                  <a:off x="2879" y="3614"/>
                  <a:ext cx="229" cy="19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6164" name="Oval 115"/>
              <p:cNvSpPr>
                <a:spLocks noChangeArrowheads="1"/>
              </p:cNvSpPr>
              <p:nvPr/>
            </p:nvSpPr>
            <p:spPr bwMode="auto">
              <a:xfrm>
                <a:off x="2925" y="1842"/>
                <a:ext cx="144" cy="145"/>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257143" name="Text Box 119"/>
          <p:cNvSpPr txBox="1">
            <a:spLocks noChangeArrowheads="1"/>
          </p:cNvSpPr>
          <p:nvPr/>
        </p:nvSpPr>
        <p:spPr bwMode="auto">
          <a:xfrm>
            <a:off x="531813" y="3344863"/>
            <a:ext cx="7064375" cy="73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l" eaLnBrk="1" hangingPunct="1">
              <a:spcBef>
                <a:spcPct val="10000"/>
              </a:spcBef>
            </a:pPr>
            <a:r>
              <a:rPr lang="en-US" altLang="zh-CN" sz="2000" b="1"/>
              <a:t>                     </a:t>
            </a:r>
            <a:r>
              <a:rPr lang="en-US" altLang="zh-CN" sz="2000" b="1">
                <a:latin typeface="Times New Roman" panose="02020603050405020304" pitchFamily="18" charset="0"/>
              </a:rPr>
              <a:t>0          1           2          3        (</a:t>
            </a:r>
            <a:r>
              <a:rPr lang="zh-CN" altLang="en-US" sz="2000" b="1">
                <a:latin typeface="Times New Roman" panose="02020603050405020304" pitchFamily="18" charset="0"/>
              </a:rPr>
              <a:t>十进制</a:t>
            </a:r>
            <a:r>
              <a:rPr lang="en-US" altLang="zh-CN" sz="2000" b="1">
                <a:latin typeface="Times New Roman" panose="02020603050405020304" pitchFamily="18" charset="0"/>
              </a:rPr>
              <a:t>) </a:t>
            </a:r>
            <a:endParaRPr lang="en-US" altLang="zh-CN" sz="2000" b="1">
              <a:latin typeface="Times New Roman" panose="02020603050405020304" pitchFamily="18" charset="0"/>
            </a:endParaRPr>
          </a:p>
          <a:p>
            <a:pPr algn="l" eaLnBrk="1" hangingPunct="1">
              <a:spcBef>
                <a:spcPct val="10000"/>
              </a:spcBef>
            </a:pPr>
            <a:r>
              <a:rPr lang="en-US" altLang="zh-CN" sz="2000" b="1">
                <a:latin typeface="Times New Roman" panose="02020603050405020304" pitchFamily="18" charset="0"/>
              </a:rPr>
              <a:t>          </a:t>
            </a:r>
            <a:r>
              <a:rPr lang="en-US" altLang="zh-CN" sz="2000" b="1">
                <a:solidFill>
                  <a:schemeClr val="hlink"/>
                </a:solidFill>
                <a:latin typeface="Times New Roman" panose="02020603050405020304" pitchFamily="18" charset="0"/>
              </a:rPr>
              <a:t> </a:t>
            </a:r>
            <a:r>
              <a:rPr lang="en-US" altLang="zh-CN" sz="2000" b="1">
                <a:latin typeface="Times New Roman" panose="02020603050405020304" pitchFamily="18" charset="0"/>
              </a:rPr>
              <a:t>                            0    0    0    1     1    0    1    1      (</a:t>
            </a:r>
            <a:r>
              <a:rPr lang="zh-CN" altLang="en-US" sz="2000" b="1">
                <a:latin typeface="Times New Roman" panose="02020603050405020304" pitchFamily="18" charset="0"/>
              </a:rPr>
              <a:t>二进制</a:t>
            </a:r>
            <a:r>
              <a:rPr lang="en-US" altLang="zh-CN" sz="2000" b="1">
                <a:latin typeface="Times New Roman" panose="02020603050405020304" pitchFamily="18" charset="0"/>
              </a:rPr>
              <a:t>)</a:t>
            </a:r>
            <a:endParaRPr lang="en-US" altLang="zh-CN" sz="2000" b="1">
              <a:latin typeface="Times New Roman" panose="02020603050405020304" pitchFamily="18" charset="0"/>
            </a:endParaRPr>
          </a:p>
        </p:txBody>
      </p:sp>
      <p:sp>
        <p:nvSpPr>
          <p:cNvPr id="47"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1.2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信息的数字化</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70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57052"/>
                                        </p:tgtEl>
                                        <p:attrNameLst>
                                          <p:attrName>style.visibility</p:attrName>
                                        </p:attrNameLst>
                                      </p:cBhvr>
                                      <p:to>
                                        <p:strVal val="visible"/>
                                      </p:to>
                                    </p:set>
                                    <p:animEffect transition="in" filter="blinds(horizontal)">
                                      <p:cBhvr>
                                        <p:cTn id="11" dur="500"/>
                                        <p:tgtEl>
                                          <p:spTgt spid="257052"/>
                                        </p:tgtEl>
                                      </p:cBhvr>
                                    </p:animEffect>
                                  </p:childTnLst>
                                </p:cTn>
                              </p:par>
                              <p:par>
                                <p:cTn id="12" presetID="3" presetClass="entr" presetSubtype="10" fill="hold" nodeType="withEffect">
                                  <p:stCondLst>
                                    <p:cond delay="0"/>
                                  </p:stCondLst>
                                  <p:childTnLst>
                                    <p:set>
                                      <p:cBhvr>
                                        <p:cTn id="13" dur="1" fill="hold">
                                          <p:stCondLst>
                                            <p:cond delay="0"/>
                                          </p:stCondLst>
                                        </p:cTn>
                                        <p:tgtEl>
                                          <p:spTgt spid="257118"/>
                                        </p:tgtEl>
                                        <p:attrNameLst>
                                          <p:attrName>style.visibility</p:attrName>
                                        </p:attrNameLst>
                                      </p:cBhvr>
                                      <p:to>
                                        <p:strVal val="visible"/>
                                      </p:to>
                                    </p:set>
                                    <p:animEffect transition="in" filter="blinds(horizontal)">
                                      <p:cBhvr>
                                        <p:cTn id="14" dur="500"/>
                                        <p:tgtEl>
                                          <p:spTgt spid="257118"/>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57143"/>
                                        </p:tgtEl>
                                        <p:attrNameLst>
                                          <p:attrName>style.visibility</p:attrName>
                                        </p:attrNameLst>
                                      </p:cBhvr>
                                      <p:to>
                                        <p:strVal val="visible"/>
                                      </p:to>
                                    </p:set>
                                    <p:animEffect transition="in" filter="blinds(horizontal)">
                                      <p:cBhvr>
                                        <p:cTn id="19" dur="500"/>
                                        <p:tgtEl>
                                          <p:spTgt spid="257143"/>
                                        </p:tgtEl>
                                      </p:cBhvr>
                                    </p:animEffect>
                                  </p:childTnLst>
                                </p:cTn>
                              </p:par>
                              <p:par>
                                <p:cTn id="20" presetID="3" presetClass="entr" presetSubtype="10" fill="hold" nodeType="withEffect">
                                  <p:stCondLst>
                                    <p:cond delay="0"/>
                                  </p:stCondLst>
                                  <p:childTnLst>
                                    <p:set>
                                      <p:cBhvr>
                                        <p:cTn id="21" dur="1" fill="hold">
                                          <p:stCondLst>
                                            <p:cond delay="0"/>
                                          </p:stCondLst>
                                        </p:cTn>
                                        <p:tgtEl>
                                          <p:spTgt spid="257165"/>
                                        </p:tgtEl>
                                        <p:attrNameLst>
                                          <p:attrName>style.visibility</p:attrName>
                                        </p:attrNameLst>
                                      </p:cBhvr>
                                      <p:to>
                                        <p:strVal val="visible"/>
                                      </p:to>
                                    </p:set>
                                    <p:animEffect transition="in" filter="blinds(horizontal)">
                                      <p:cBhvr>
                                        <p:cTn id="22" dur="500"/>
                                        <p:tgtEl>
                                          <p:spTgt spid="25716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7074"/>
                                        </p:tgtEl>
                                        <p:attrNameLst>
                                          <p:attrName>style.visibility</p:attrName>
                                        </p:attrNameLst>
                                      </p:cBhvr>
                                      <p:to>
                                        <p:strVal val="visible"/>
                                      </p:to>
                                    </p:set>
                                    <p:animEffect transition="in" filter="blinds(horizontal)">
                                      <p:cBhvr>
                                        <p:cTn id="27" dur="500"/>
                                        <p:tgtEl>
                                          <p:spTgt spid="257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9" grpId="0"/>
      <p:bldP spid="257074" grpId="0"/>
      <p:bldP spid="257052" grpId="0"/>
      <p:bldP spid="25714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ChangeArrowheads="1"/>
          </p:cNvSpPr>
          <p:nvPr/>
        </p:nvSpPr>
        <p:spPr bwMode="auto">
          <a:xfrm>
            <a:off x="323850" y="6705600"/>
            <a:ext cx="328613" cy="69850"/>
          </a:xfrm>
          <a:prstGeom prst="rect">
            <a:avLst/>
          </a:prstGeom>
          <a:solidFill>
            <a:srgbClr val="00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4436" name="Text Box 4"/>
          <p:cNvSpPr txBox="1">
            <a:spLocks noChangeArrowheads="1"/>
          </p:cNvSpPr>
          <p:nvPr/>
        </p:nvSpPr>
        <p:spPr bwMode="auto">
          <a:xfrm>
            <a:off x="323850" y="1125538"/>
            <a:ext cx="8424863" cy="428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lnSpc>
                <a:spcPct val="105000"/>
              </a:lnSpc>
              <a:spcBef>
                <a:spcPct val="15000"/>
              </a:spcBef>
            </a:pPr>
            <a:r>
              <a:rPr lang="en-US" altLang="zh-CN" sz="2400" b="1" dirty="0">
                <a:latin typeface="Times New Roman" panose="02020603050405020304" pitchFamily="18" charset="0"/>
              </a:rPr>
              <a:t>        </a:t>
            </a:r>
            <a:r>
              <a:rPr lang="zh-CN" altLang="zh-CN" sz="2400" b="1" dirty="0">
                <a:latin typeface="Times New Roman" panose="02020603050405020304" pitchFamily="18" charset="0"/>
              </a:rPr>
              <a:t>计算机选择二进制可以从以下方面说明：</a:t>
            </a:r>
            <a:endParaRPr lang="zh-CN" altLang="zh-CN" sz="2400" b="1" dirty="0">
              <a:latin typeface="Times New Roman" panose="02020603050405020304" pitchFamily="18" charset="0"/>
            </a:endParaRPr>
          </a:p>
          <a:p>
            <a:pPr algn="just" eaLnBrk="1" hangingPunct="1">
              <a:lnSpc>
                <a:spcPct val="105000"/>
              </a:lnSpc>
              <a:spcBef>
                <a:spcPct val="15000"/>
              </a:spcBef>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(1) </a:t>
            </a:r>
            <a:r>
              <a:rPr lang="zh-CN" altLang="en-US" sz="2400" b="1" dirty="0">
                <a:latin typeface="Times New Roman" panose="02020603050405020304" pitchFamily="18" charset="0"/>
              </a:rPr>
              <a:t>电路简单</a:t>
            </a:r>
            <a:r>
              <a:rPr lang="zh-CN" altLang="zh-CN" sz="2400" b="1" dirty="0">
                <a:latin typeface="Times New Roman" panose="02020603050405020304" pitchFamily="18" charset="0"/>
              </a:rPr>
              <a:t>：</a:t>
            </a:r>
            <a:r>
              <a:rPr lang="en-US" altLang="zh-CN" sz="2400" b="1" dirty="0">
                <a:latin typeface="Times New Roman" panose="02020603050405020304" pitchFamily="18" charset="0"/>
              </a:rPr>
              <a:t>0</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两种状态在技术上轻而易举。</a:t>
            </a:r>
            <a:endParaRPr lang="zh-CN" altLang="en-US" sz="2400" b="1" dirty="0">
              <a:latin typeface="Times New Roman" panose="02020603050405020304" pitchFamily="18" charset="0"/>
            </a:endParaRPr>
          </a:p>
          <a:p>
            <a:pPr algn="just" eaLnBrk="1" hangingPunct="1">
              <a:lnSpc>
                <a:spcPct val="105000"/>
              </a:lnSpc>
              <a:spcBef>
                <a:spcPct val="15000"/>
              </a:spcBef>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(2) </a:t>
            </a:r>
            <a:r>
              <a:rPr lang="zh-CN" altLang="en-US" sz="2400" b="1" dirty="0">
                <a:latin typeface="Times New Roman" panose="02020603050405020304" pitchFamily="18" charset="0"/>
              </a:rPr>
              <a:t>可靠性高：只有两种状态，传输各处理时不易出错。</a:t>
            </a:r>
            <a:endParaRPr lang="zh-CN" altLang="en-US" sz="2400" b="1" dirty="0">
              <a:latin typeface="Times New Roman" panose="02020603050405020304" pitchFamily="18" charset="0"/>
            </a:endParaRPr>
          </a:p>
          <a:p>
            <a:pPr algn="just" eaLnBrk="1" hangingPunct="1">
              <a:lnSpc>
                <a:spcPct val="105000"/>
              </a:lnSpc>
              <a:spcBef>
                <a:spcPct val="15000"/>
              </a:spcBef>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(3) </a:t>
            </a:r>
            <a:r>
              <a:rPr lang="zh-CN" altLang="en-US" sz="2400" b="1" dirty="0">
                <a:latin typeface="Times New Roman" panose="02020603050405020304" pitchFamily="18" charset="0"/>
              </a:rPr>
              <a:t>运算简单：二进制数运算比较简单。如二进制乘法运算只有</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种：</a:t>
            </a:r>
            <a:r>
              <a:rPr lang="en-US" altLang="zh-CN" sz="2400" b="1" dirty="0">
                <a:latin typeface="Times New Roman" panose="02020603050405020304" pitchFamily="18" charset="0"/>
              </a:rPr>
              <a:t>1×0=0</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0×1=0</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1×1=1,</a:t>
            </a:r>
            <a:r>
              <a:rPr lang="zh-CN" altLang="en-US" sz="2400" b="1" dirty="0">
                <a:latin typeface="Times New Roman" panose="02020603050405020304" pitchFamily="18" charset="0"/>
              </a:rPr>
              <a:t>若采用十进制，则有</a:t>
            </a:r>
            <a:r>
              <a:rPr lang="en-US" altLang="zh-CN" sz="2400" b="1" dirty="0">
                <a:latin typeface="Times New Roman" panose="02020603050405020304" pitchFamily="18" charset="0"/>
              </a:rPr>
              <a:t>55</a:t>
            </a:r>
            <a:r>
              <a:rPr lang="zh-CN" altLang="en-US" sz="2400" b="1" dirty="0">
                <a:latin typeface="Times New Roman" panose="02020603050405020304" pitchFamily="18" charset="0"/>
              </a:rPr>
              <a:t>种</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九九乘法口诀</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a:t>
            </a:r>
            <a:endParaRPr lang="zh-CN" altLang="en-US" sz="2400" b="1" dirty="0">
              <a:latin typeface="Times New Roman" panose="02020603050405020304" pitchFamily="18" charset="0"/>
            </a:endParaRPr>
          </a:p>
          <a:p>
            <a:pPr algn="just" eaLnBrk="1" hangingPunct="1">
              <a:lnSpc>
                <a:spcPct val="105000"/>
              </a:lnSpc>
              <a:spcBef>
                <a:spcPct val="15000"/>
              </a:spcBef>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(4) </a:t>
            </a:r>
            <a:r>
              <a:rPr lang="zh-CN" altLang="en-US" sz="2400" b="1" dirty="0">
                <a:latin typeface="Times New Roman" panose="02020603050405020304" pitchFamily="18" charset="0"/>
              </a:rPr>
              <a:t>逻辑性强：只有</a:t>
            </a:r>
            <a:r>
              <a:rPr lang="en-US" altLang="zh-CN" sz="2400" b="1" dirty="0">
                <a:latin typeface="Times New Roman" panose="02020603050405020304" pitchFamily="18" charset="0"/>
              </a:rPr>
              <a:t>0</a:t>
            </a:r>
            <a:r>
              <a:rPr lang="zh-CN" altLang="en-US" sz="2400" b="1" dirty="0">
                <a:latin typeface="Times New Roman" panose="02020603050405020304" pitchFamily="18" charset="0"/>
              </a:rPr>
              <a:t>和</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，可表示逻辑上的“真”、“假”。</a:t>
            </a:r>
            <a:endParaRPr lang="zh-CN" altLang="en-US" sz="2400" b="1" dirty="0">
              <a:latin typeface="Times New Roman" panose="02020603050405020304" pitchFamily="18" charset="0"/>
            </a:endParaRPr>
          </a:p>
          <a:p>
            <a:pPr algn="just" eaLnBrk="1" hangingPunct="1">
              <a:lnSpc>
                <a:spcPct val="105000"/>
              </a:lnSpc>
              <a:spcBef>
                <a:spcPct val="0"/>
              </a:spcBef>
            </a:pPr>
            <a:r>
              <a:rPr lang="zh-CN" altLang="en-US" dirty="0"/>
              <a:t>   </a:t>
            </a:r>
            <a:r>
              <a:rPr lang="en-US" altLang="zh-CN" sz="2400" b="1" dirty="0">
                <a:latin typeface="Times New Roman" panose="02020603050405020304" pitchFamily="18" charset="0"/>
              </a:rPr>
              <a:t>(5) </a:t>
            </a:r>
            <a:r>
              <a:rPr lang="zh-CN" altLang="en-US" sz="2400" b="1" dirty="0">
                <a:latin typeface="Times New Roman" panose="02020603050405020304" pitchFamily="18" charset="0"/>
              </a:rPr>
              <a:t>数据存储：通过磁盘的磁极的取向</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南极、北极</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、光盘表面的凹凸、光照有无反射等，二进制形式很容易在物理上实现数据的存储。</a:t>
            </a:r>
            <a:endParaRPr lang="zh-CN" altLang="en-US" sz="2400" b="1" dirty="0">
              <a:latin typeface="Times New Roman" panose="02020603050405020304" pitchFamily="18" charset="0"/>
            </a:endParaRPr>
          </a:p>
        </p:txBody>
      </p:sp>
      <p:sp>
        <p:nvSpPr>
          <p:cNvPr id="5"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1.2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信息的数字化</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4436">
                                            <p:txEl>
                                              <p:pRg st="1" end="1"/>
                                            </p:txEl>
                                          </p:spTgt>
                                        </p:tgtEl>
                                        <p:attrNameLst>
                                          <p:attrName>style.visibility</p:attrName>
                                        </p:attrNameLst>
                                      </p:cBhvr>
                                      <p:to>
                                        <p:strVal val="visible"/>
                                      </p:to>
                                    </p:set>
                                    <p:animEffect transition="in" filter="blinds(horizontal)">
                                      <p:cBhvr>
                                        <p:cTn id="7" dur="500"/>
                                        <p:tgtEl>
                                          <p:spTgt spid="27443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4436">
                                            <p:txEl>
                                              <p:pRg st="2" end="2"/>
                                            </p:txEl>
                                          </p:spTgt>
                                        </p:tgtEl>
                                        <p:attrNameLst>
                                          <p:attrName>style.visibility</p:attrName>
                                        </p:attrNameLst>
                                      </p:cBhvr>
                                      <p:to>
                                        <p:strVal val="visible"/>
                                      </p:to>
                                    </p:set>
                                    <p:animEffect transition="in" filter="blinds(horizontal)">
                                      <p:cBhvr>
                                        <p:cTn id="12" dur="500"/>
                                        <p:tgtEl>
                                          <p:spTgt spid="27443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4436">
                                            <p:txEl>
                                              <p:pRg st="3" end="3"/>
                                            </p:txEl>
                                          </p:spTgt>
                                        </p:tgtEl>
                                        <p:attrNameLst>
                                          <p:attrName>style.visibility</p:attrName>
                                        </p:attrNameLst>
                                      </p:cBhvr>
                                      <p:to>
                                        <p:strVal val="visible"/>
                                      </p:to>
                                    </p:set>
                                    <p:animEffect transition="in" filter="blinds(horizontal)">
                                      <p:cBhvr>
                                        <p:cTn id="17" dur="500"/>
                                        <p:tgtEl>
                                          <p:spTgt spid="27443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4436">
                                            <p:txEl>
                                              <p:pRg st="4" end="4"/>
                                            </p:txEl>
                                          </p:spTgt>
                                        </p:tgtEl>
                                        <p:attrNameLst>
                                          <p:attrName>style.visibility</p:attrName>
                                        </p:attrNameLst>
                                      </p:cBhvr>
                                      <p:to>
                                        <p:strVal val="visible"/>
                                      </p:to>
                                    </p:set>
                                    <p:animEffect transition="in" filter="blinds(horizontal)">
                                      <p:cBhvr>
                                        <p:cTn id="22" dur="500"/>
                                        <p:tgtEl>
                                          <p:spTgt spid="27443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74436">
                                            <p:txEl>
                                              <p:pRg st="5" end="5"/>
                                            </p:txEl>
                                          </p:spTgt>
                                        </p:tgtEl>
                                        <p:attrNameLst>
                                          <p:attrName>style.visibility</p:attrName>
                                        </p:attrNameLst>
                                      </p:cBhvr>
                                      <p:to>
                                        <p:strVal val="visible"/>
                                      </p:to>
                                    </p:set>
                                    <p:animEffect transition="in" filter="blinds(horizontal)">
                                      <p:cBhvr>
                                        <p:cTn id="27" dur="500"/>
                                        <p:tgtEl>
                                          <p:spTgt spid="27443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11"/>
          <p:cNvSpPr>
            <a:spLocks noChangeArrowheads="1"/>
          </p:cNvSpPr>
          <p:nvPr/>
        </p:nvSpPr>
        <p:spPr bwMode="auto">
          <a:xfrm>
            <a:off x="323850" y="6705600"/>
            <a:ext cx="6594475" cy="74613"/>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105" name="Rectangle 153"/>
          <p:cNvSpPr>
            <a:spLocks noGrp="1" noChangeArrowheads="1"/>
          </p:cNvSpPr>
          <p:nvPr>
            <p:ph type="title" idx="4294967295"/>
          </p:nvPr>
        </p:nvSpPr>
        <p:spPr>
          <a:xfrm>
            <a:off x="323850" y="1052513"/>
            <a:ext cx="6477000" cy="612775"/>
          </a:xfrm>
        </p:spPr>
        <p:txBody>
          <a:bodyPr/>
          <a:lstStyle/>
          <a:p>
            <a:pPr eaLnBrk="1" hangingPunct="1">
              <a:defRPr/>
            </a:pPr>
            <a:r>
              <a:rPr lang="en-US" altLang="zh-CN" sz="2800" dirty="0" smtClean="0">
                <a:solidFill>
                  <a:schemeClr val="tx1"/>
                </a:solidFill>
                <a:ea typeface="黑体" panose="02010609060101010101" pitchFamily="49" charset="-122"/>
              </a:rPr>
              <a:t>1.2.2  </a:t>
            </a:r>
            <a:r>
              <a:rPr lang="zh-CN" altLang="en-US" sz="2800" dirty="0" smtClean="0">
                <a:solidFill>
                  <a:schemeClr val="tx1"/>
                </a:solidFill>
                <a:effectLst/>
                <a:ea typeface="黑体" panose="02010609060101010101" pitchFamily="49" charset="-122"/>
              </a:rPr>
              <a:t>信息数字化处理过程</a:t>
            </a:r>
            <a:endParaRPr lang="zh-CN" altLang="en-US" sz="2800" dirty="0" smtClean="0">
              <a:solidFill>
                <a:schemeClr val="tx1"/>
              </a:solidFill>
              <a:effectLst/>
              <a:ea typeface="黑体" panose="02010609060101010101" pitchFamily="49" charset="-122"/>
            </a:endParaRPr>
          </a:p>
        </p:txBody>
      </p:sp>
      <p:sp>
        <p:nvSpPr>
          <p:cNvPr id="44036" name="Rectangle 154"/>
          <p:cNvSpPr>
            <a:spLocks noChangeArrowheads="1"/>
          </p:cNvSpPr>
          <p:nvPr/>
        </p:nvSpPr>
        <p:spPr bwMode="auto">
          <a:xfrm>
            <a:off x="539750" y="1557338"/>
            <a:ext cx="8215313" cy="3602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10000"/>
              </a:lnSpc>
              <a:spcBef>
                <a:spcPct val="15000"/>
              </a:spcBef>
              <a:buClr>
                <a:srgbClr val="CC00FF"/>
              </a:buClr>
              <a:buSzPct val="120000"/>
              <a:buFont typeface="幼圆" panose="02010509060101010101" pitchFamily="49" charset="-122"/>
              <a:buNone/>
            </a:pPr>
            <a:r>
              <a:rPr lang="zh-CN" altLang="en-US" sz="2400" b="1" dirty="0" smtClean="0">
                <a:latin typeface="黑体" panose="02010609060101010101" pitchFamily="49" charset="-122"/>
                <a:ea typeface="黑体" panose="02010609060101010101" pitchFamily="49" charset="-122"/>
              </a:rPr>
              <a:t>数字化</a:t>
            </a:r>
            <a:r>
              <a:rPr lang="zh-CN" altLang="en-US" sz="2400" b="1" dirty="0">
                <a:latin typeface="黑体" panose="02010609060101010101" pitchFamily="49" charset="-122"/>
                <a:ea typeface="黑体" panose="02010609060101010101" pitchFamily="49" charset="-122"/>
              </a:rPr>
              <a:t>就是对模拟世界的一种</a:t>
            </a:r>
            <a:r>
              <a:rPr lang="zh-CN" altLang="en-US" sz="2400" b="1" dirty="0" smtClean="0">
                <a:latin typeface="黑体" panose="02010609060101010101" pitchFamily="49" charset="-122"/>
                <a:ea typeface="黑体" panose="02010609060101010101" pitchFamily="49" charset="-122"/>
              </a:rPr>
              <a:t>量化。</a:t>
            </a:r>
            <a:endParaRPr lang="en-US" altLang="zh-CN" sz="2400" b="1" dirty="0" smtClean="0">
              <a:latin typeface="黑体" panose="02010609060101010101" pitchFamily="49" charset="-122"/>
              <a:ea typeface="黑体" panose="02010609060101010101" pitchFamily="49" charset="-122"/>
            </a:endParaRPr>
          </a:p>
          <a:p>
            <a:pPr algn="just" eaLnBrk="1" latinLnBrk="0" hangingPunct="1">
              <a:lnSpc>
                <a:spcPct val="110000"/>
              </a:lnSpc>
              <a:spcBef>
                <a:spcPts val="1200"/>
              </a:spcBef>
              <a:buClr>
                <a:srgbClr val="CC00FF"/>
              </a:buClr>
              <a:buSzPct val="120000"/>
              <a:buFont typeface="幼圆" panose="02010509060101010101" pitchFamily="49" charset="-122"/>
              <a:buNone/>
            </a:pPr>
            <a:endParaRPr lang="zh-CN" altLang="en-US" sz="2400" b="1" dirty="0" smtClean="0">
              <a:latin typeface="黑体" panose="02010609060101010101" pitchFamily="49" charset="-122"/>
              <a:ea typeface="黑体" panose="02010609060101010101" pitchFamily="49" charset="-122"/>
            </a:endParaRPr>
          </a:p>
          <a:p>
            <a:pPr algn="just" eaLnBrk="1" latinLnBrk="0" hangingPunct="1">
              <a:lnSpc>
                <a:spcPct val="110000"/>
              </a:lnSpc>
              <a:spcBef>
                <a:spcPts val="0"/>
              </a:spcBef>
              <a:buClr>
                <a:srgbClr val="CC00FF"/>
              </a:buClr>
              <a:buSzPct val="120000"/>
              <a:buFont typeface="幼圆" panose="02010509060101010101" pitchFamily="49" charset="-122"/>
              <a:buNone/>
            </a:pPr>
            <a:r>
              <a:rPr lang="zh-CN" altLang="en-US" sz="2400" b="1" dirty="0" smtClean="0">
                <a:latin typeface="黑体" panose="02010609060101010101" pitchFamily="49" charset="-122"/>
                <a:ea typeface="黑体" panose="02010609060101010101" pitchFamily="49" charset="-122"/>
              </a:rPr>
              <a:t>多媒体</a:t>
            </a:r>
            <a:r>
              <a:rPr lang="zh-CN" altLang="en-US" sz="2400" b="1" dirty="0">
                <a:latin typeface="黑体" panose="02010609060101010101" pitchFamily="49" charset="-122"/>
                <a:ea typeface="黑体" panose="02010609060101010101" pitchFamily="49" charset="-122"/>
              </a:rPr>
              <a:t>信息在计算机</a:t>
            </a:r>
            <a:r>
              <a:rPr lang="zh-CN" altLang="en-US" sz="2400" b="1" dirty="0" smtClean="0">
                <a:latin typeface="黑体" panose="02010609060101010101" pitchFamily="49" charset="-122"/>
                <a:ea typeface="黑体" panose="02010609060101010101" pitchFamily="49" charset="-122"/>
              </a:rPr>
              <a:t>中都要</a:t>
            </a:r>
            <a:r>
              <a:rPr lang="zh-CN" altLang="en-US" sz="2400" b="1" dirty="0">
                <a:latin typeface="黑体" panose="02010609060101010101" pitchFamily="49" charset="-122"/>
                <a:ea typeface="黑体" panose="02010609060101010101" pitchFamily="49" charset="-122"/>
              </a:rPr>
              <a:t>转换为</a:t>
            </a:r>
            <a:r>
              <a:rPr lang="en-US" altLang="zh-CN" sz="2400" b="1" dirty="0">
                <a:latin typeface="黑体" panose="02010609060101010101" pitchFamily="49" charset="-122"/>
                <a:ea typeface="黑体" panose="02010609060101010101" pitchFamily="49" charset="-122"/>
              </a:rPr>
              <a:t>0</a:t>
            </a:r>
            <a:r>
              <a:rPr lang="zh-CN" altLang="en-US" sz="2400" b="1" dirty="0">
                <a:latin typeface="黑体" panose="02010609060101010101" pitchFamily="49" charset="-122"/>
                <a:ea typeface="黑体" panose="02010609060101010101" pitchFamily="49" charset="-122"/>
              </a:rPr>
              <a:t>和</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。也就是说无论是文字、图像、声音或视频，经数字化后都可分解为一系列</a:t>
            </a:r>
            <a:r>
              <a:rPr lang="en-US" altLang="zh-CN" sz="2400" b="1" dirty="0">
                <a:latin typeface="黑体" panose="02010609060101010101" pitchFamily="49" charset="-122"/>
                <a:ea typeface="黑体" panose="02010609060101010101" pitchFamily="49" charset="-122"/>
              </a:rPr>
              <a:t>0</a:t>
            </a:r>
            <a:r>
              <a:rPr lang="zh-CN" altLang="en-US" sz="2400" b="1" dirty="0">
                <a:latin typeface="黑体" panose="02010609060101010101" pitchFamily="49" charset="-122"/>
                <a:ea typeface="黑体" panose="02010609060101010101" pitchFamily="49" charset="-122"/>
              </a:rPr>
              <a:t>或</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的排列组合</a:t>
            </a:r>
            <a:r>
              <a:rPr lang="zh-CN" altLang="en-US" sz="2400" b="1" dirty="0" smtClean="0">
                <a:latin typeface="黑体" panose="02010609060101010101" pitchFamily="49" charset="-122"/>
                <a:ea typeface="黑体" panose="02010609060101010101" pitchFamily="49" charset="-122"/>
              </a:rPr>
              <a:t>。</a:t>
            </a:r>
            <a:endParaRPr lang="en-US" altLang="zh-CN" sz="2400" b="1" dirty="0" smtClean="0">
              <a:latin typeface="黑体" panose="02010609060101010101" pitchFamily="49" charset="-122"/>
              <a:ea typeface="黑体" panose="02010609060101010101" pitchFamily="49" charset="-122"/>
            </a:endParaRPr>
          </a:p>
          <a:p>
            <a:pPr algn="just">
              <a:lnSpc>
                <a:spcPct val="110000"/>
              </a:lnSpc>
              <a:spcBef>
                <a:spcPct val="15000"/>
              </a:spcBef>
              <a:buClr>
                <a:srgbClr val="CC00FF"/>
              </a:buClr>
              <a:buSzPct val="120000"/>
              <a:buFont typeface="幼圆" panose="02010509060101010101" pitchFamily="49" charset="-122"/>
              <a:buNone/>
            </a:pPr>
            <a:endParaRPr lang="zh-CN" altLang="en-US" sz="2400" b="1" dirty="0" smtClean="0">
              <a:latin typeface="黑体" panose="02010609060101010101" pitchFamily="49" charset="-122"/>
              <a:ea typeface="黑体" panose="02010609060101010101" pitchFamily="49" charset="-122"/>
            </a:endParaRPr>
          </a:p>
          <a:p>
            <a:pPr algn="just">
              <a:lnSpc>
                <a:spcPct val="110000"/>
              </a:lnSpc>
              <a:spcBef>
                <a:spcPct val="15000"/>
              </a:spcBef>
              <a:buClr>
                <a:srgbClr val="CC00FF"/>
              </a:buClr>
              <a:buSzPct val="120000"/>
              <a:buFont typeface="幼圆" panose="02010509060101010101" pitchFamily="49" charset="-122"/>
              <a:buNone/>
            </a:pPr>
            <a:r>
              <a:rPr lang="zh-CN" altLang="en-US" sz="2400" b="1" dirty="0" smtClean="0">
                <a:latin typeface="黑体" panose="02010609060101010101" pitchFamily="49" charset="-122"/>
                <a:ea typeface="黑体" panose="02010609060101010101" pitchFamily="49" charset="-122"/>
              </a:rPr>
              <a:t>各种</a:t>
            </a:r>
            <a:r>
              <a:rPr lang="zh-CN" altLang="en-US" sz="2400" b="1" dirty="0">
                <a:latin typeface="黑体" panose="02010609060101010101" pitchFamily="49" charset="-122"/>
                <a:ea typeface="黑体" panose="02010609060101010101" pitchFamily="49" charset="-122"/>
              </a:rPr>
              <a:t>多媒体信息在进入到计算机中时需要进行数字化处理，输出时再将其还原成各自本身的特性呈现在我们面前。 </a:t>
            </a:r>
            <a:endParaRPr lang="zh-CN" altLang="en-US" sz="2400" b="1" dirty="0">
              <a:latin typeface="黑体" panose="02010609060101010101" pitchFamily="49" charset="-122"/>
              <a:ea typeface="黑体" panose="02010609060101010101" pitchFamily="49" charset="-122"/>
            </a:endParaRPr>
          </a:p>
        </p:txBody>
      </p:sp>
      <p:sp>
        <p:nvSpPr>
          <p:cNvPr id="6"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1.2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信息的数字化</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p:transition>
    <p:split orient="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76"/>
          <p:cNvSpPr>
            <a:spLocks noChangeArrowheads="1"/>
          </p:cNvSpPr>
          <p:nvPr/>
        </p:nvSpPr>
        <p:spPr bwMode="auto">
          <a:xfrm>
            <a:off x="323850" y="6705600"/>
            <a:ext cx="6797675" cy="74613"/>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5060" name="Group 197"/>
          <p:cNvGrpSpPr/>
          <p:nvPr/>
        </p:nvGrpSpPr>
        <p:grpSpPr bwMode="auto">
          <a:xfrm>
            <a:off x="468313" y="1298575"/>
            <a:ext cx="8351837" cy="2417763"/>
            <a:chOff x="2162" y="2064"/>
            <a:chExt cx="7020" cy="2028"/>
          </a:xfrm>
        </p:grpSpPr>
        <p:grpSp>
          <p:nvGrpSpPr>
            <p:cNvPr id="45068" name="Group 198"/>
            <p:cNvGrpSpPr/>
            <p:nvPr/>
          </p:nvGrpSpPr>
          <p:grpSpPr bwMode="auto">
            <a:xfrm>
              <a:off x="2162" y="2064"/>
              <a:ext cx="2880" cy="2028"/>
              <a:chOff x="2162" y="2064"/>
              <a:chExt cx="2880" cy="2028"/>
            </a:xfrm>
          </p:grpSpPr>
          <p:sp>
            <p:nvSpPr>
              <p:cNvPr id="45096" name="Rectangle 199"/>
              <p:cNvSpPr>
                <a:spLocks noChangeArrowheads="1"/>
              </p:cNvSpPr>
              <p:nvPr/>
            </p:nvSpPr>
            <p:spPr bwMode="auto">
              <a:xfrm>
                <a:off x="2162" y="2064"/>
                <a:ext cx="2880" cy="2028"/>
              </a:xfrm>
              <a:prstGeom prst="rect">
                <a:avLst/>
              </a:prstGeom>
              <a:solidFill>
                <a:srgbClr val="FFFFFF"/>
              </a:solidFill>
              <a:ln w="9525">
                <a:solidFill>
                  <a:srgbClr val="000000"/>
                </a:solidFill>
                <a:miter lim="800000"/>
              </a:ln>
            </p:spPr>
            <p:txBody>
              <a:bodyPr/>
              <a:lstStyle/>
              <a:p>
                <a:endParaRPr lang="zh-CN" altLang="en-US"/>
              </a:p>
            </p:txBody>
          </p:sp>
          <p:sp>
            <p:nvSpPr>
              <p:cNvPr id="45097" name="Text Box 200"/>
              <p:cNvSpPr txBox="1">
                <a:spLocks noChangeArrowheads="1"/>
              </p:cNvSpPr>
              <p:nvPr/>
            </p:nvSpPr>
            <p:spPr bwMode="auto">
              <a:xfrm>
                <a:off x="2342" y="2220"/>
                <a:ext cx="54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dirty="0">
                    <a:solidFill>
                      <a:srgbClr val="000000"/>
                    </a:solidFill>
                    <a:latin typeface="Times New Roman" panose="02020603050405020304" pitchFamily="18" charset="0"/>
                    <a:cs typeface="Times New Roman" panose="02020603050405020304" pitchFamily="18" charset="0"/>
                  </a:rPr>
                  <a:t>数值</a:t>
                </a:r>
                <a:endParaRPr lang="zh-CN" altLang="en-US" sz="2000" b="1" dirty="0">
                  <a:latin typeface="Times New Roman" panose="02020603050405020304" pitchFamily="18" charset="0"/>
                  <a:cs typeface="Times New Roman" panose="02020603050405020304" pitchFamily="18" charset="0"/>
                </a:endParaRPr>
              </a:p>
            </p:txBody>
          </p:sp>
          <p:sp>
            <p:nvSpPr>
              <p:cNvPr id="45098" name="Text Box 201"/>
              <p:cNvSpPr txBox="1">
                <a:spLocks noChangeArrowheads="1"/>
              </p:cNvSpPr>
              <p:nvPr/>
            </p:nvSpPr>
            <p:spPr bwMode="auto">
              <a:xfrm>
                <a:off x="2342" y="2688"/>
                <a:ext cx="54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dirty="0">
                    <a:solidFill>
                      <a:srgbClr val="000000"/>
                    </a:solidFill>
                  </a:rPr>
                  <a:t>西文</a:t>
                </a:r>
                <a:endParaRPr lang="zh-CN" altLang="en-US" sz="2000" b="1" dirty="0"/>
              </a:p>
            </p:txBody>
          </p:sp>
          <p:sp>
            <p:nvSpPr>
              <p:cNvPr id="45099" name="Text Box 202"/>
              <p:cNvSpPr txBox="1">
                <a:spLocks noChangeArrowheads="1"/>
              </p:cNvSpPr>
              <p:nvPr/>
            </p:nvSpPr>
            <p:spPr bwMode="auto">
              <a:xfrm>
                <a:off x="2342" y="3156"/>
                <a:ext cx="54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dirty="0">
                    <a:solidFill>
                      <a:srgbClr val="000000"/>
                    </a:solidFill>
                  </a:rPr>
                  <a:t>汉字</a:t>
                </a:r>
                <a:endParaRPr lang="zh-CN" altLang="en-US" sz="2000" b="1" dirty="0"/>
              </a:p>
            </p:txBody>
          </p:sp>
          <p:sp>
            <p:nvSpPr>
              <p:cNvPr id="45100" name="Text Box 203"/>
              <p:cNvSpPr txBox="1">
                <a:spLocks noChangeArrowheads="1"/>
              </p:cNvSpPr>
              <p:nvPr/>
            </p:nvSpPr>
            <p:spPr bwMode="auto">
              <a:xfrm>
                <a:off x="2342" y="3624"/>
                <a:ext cx="54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dirty="0">
                    <a:solidFill>
                      <a:srgbClr val="000000"/>
                    </a:solidFill>
                  </a:rPr>
                  <a:t>声像</a:t>
                </a:r>
                <a:endParaRPr lang="zh-CN" altLang="en-US" sz="2000" b="1" dirty="0"/>
              </a:p>
            </p:txBody>
          </p:sp>
          <p:sp>
            <p:nvSpPr>
              <p:cNvPr id="45101" name="Text Box 204"/>
              <p:cNvSpPr txBox="1">
                <a:spLocks noChangeArrowheads="1"/>
              </p:cNvSpPr>
              <p:nvPr/>
            </p:nvSpPr>
            <p:spPr bwMode="auto">
              <a:xfrm>
                <a:off x="3242" y="2220"/>
                <a:ext cx="162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dirty="0" smtClean="0">
                    <a:solidFill>
                      <a:srgbClr val="000000"/>
                    </a:solidFill>
                    <a:latin typeface="Times New Roman" panose="02020603050405020304" pitchFamily="18" charset="0"/>
                    <a:cs typeface="Times New Roman" panose="02020603050405020304" pitchFamily="18" charset="0"/>
                  </a:rPr>
                  <a:t>十</a:t>
                </a:r>
                <a:r>
                  <a:rPr lang="en-US" altLang="zh-CN" sz="2000" b="1" dirty="0" smtClean="0">
                    <a:solidFill>
                      <a:srgbClr val="000000"/>
                    </a:solidFill>
                    <a:latin typeface="Times New Roman" panose="02020603050405020304" pitchFamily="18" charset="0"/>
                    <a:cs typeface="Times New Roman" panose="02020603050405020304" pitchFamily="18" charset="0"/>
                  </a:rPr>
                  <a:t>-&gt;</a:t>
                </a:r>
                <a:r>
                  <a:rPr lang="zh-CN" altLang="en-US" sz="2000" b="1" dirty="0" smtClean="0">
                    <a:solidFill>
                      <a:srgbClr val="000000"/>
                    </a:solidFill>
                    <a:latin typeface="Times New Roman" panose="02020603050405020304" pitchFamily="18" charset="0"/>
                    <a:cs typeface="Times New Roman" panose="02020603050405020304" pitchFamily="18" charset="0"/>
                  </a:rPr>
                  <a:t>二进制</a:t>
                </a:r>
                <a:r>
                  <a:rPr lang="zh-CN" altLang="en-US" sz="2000" b="1" dirty="0">
                    <a:solidFill>
                      <a:srgbClr val="000000"/>
                    </a:solidFill>
                    <a:latin typeface="Times New Roman" panose="02020603050405020304" pitchFamily="18" charset="0"/>
                    <a:cs typeface="Times New Roman" panose="02020603050405020304" pitchFamily="18" charset="0"/>
                  </a:rPr>
                  <a:t>转换</a:t>
                </a:r>
                <a:endParaRPr lang="zh-CN" altLang="en-US" sz="2000" b="1" dirty="0">
                  <a:latin typeface="Times New Roman" panose="02020603050405020304" pitchFamily="18" charset="0"/>
                  <a:cs typeface="Times New Roman" panose="02020603050405020304" pitchFamily="18" charset="0"/>
                </a:endParaRPr>
              </a:p>
            </p:txBody>
          </p:sp>
          <p:sp>
            <p:nvSpPr>
              <p:cNvPr id="45102" name="Text Box 205"/>
              <p:cNvSpPr txBox="1">
                <a:spLocks noChangeArrowheads="1"/>
              </p:cNvSpPr>
              <p:nvPr/>
            </p:nvSpPr>
            <p:spPr bwMode="auto">
              <a:xfrm>
                <a:off x="3242" y="2688"/>
                <a:ext cx="126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en-US" altLang="zh-CN" sz="2000" b="1" dirty="0">
                    <a:solidFill>
                      <a:srgbClr val="000000"/>
                    </a:solidFill>
                    <a:latin typeface="Times New Roman" panose="02020603050405020304" pitchFamily="18" charset="0"/>
                    <a:cs typeface="Times New Roman" panose="02020603050405020304" pitchFamily="18" charset="0"/>
                  </a:rPr>
                  <a:t>ASCII</a:t>
                </a:r>
                <a:r>
                  <a:rPr lang="zh-CN" altLang="en-US" sz="2000" b="1" dirty="0">
                    <a:solidFill>
                      <a:srgbClr val="000000"/>
                    </a:solidFill>
                    <a:latin typeface="Times New Roman" panose="02020603050405020304" pitchFamily="18" charset="0"/>
                    <a:cs typeface="Times New Roman" panose="02020603050405020304" pitchFamily="18" charset="0"/>
                  </a:rPr>
                  <a:t>码</a:t>
                </a:r>
                <a:endParaRPr lang="zh-CN" altLang="en-US" sz="2000" b="1" dirty="0">
                  <a:latin typeface="Times New Roman" panose="02020603050405020304" pitchFamily="18" charset="0"/>
                  <a:cs typeface="Times New Roman" panose="02020603050405020304" pitchFamily="18" charset="0"/>
                </a:endParaRPr>
              </a:p>
            </p:txBody>
          </p:sp>
          <p:sp>
            <p:nvSpPr>
              <p:cNvPr id="45103" name="Text Box 206"/>
              <p:cNvSpPr txBox="1">
                <a:spLocks noChangeArrowheads="1"/>
              </p:cNvSpPr>
              <p:nvPr/>
            </p:nvSpPr>
            <p:spPr bwMode="auto">
              <a:xfrm>
                <a:off x="3242" y="3156"/>
                <a:ext cx="162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dirty="0">
                    <a:solidFill>
                      <a:srgbClr val="000000"/>
                    </a:solidFill>
                    <a:latin typeface="Times New Roman" panose="02020603050405020304" pitchFamily="18" charset="0"/>
                    <a:cs typeface="Times New Roman" panose="02020603050405020304" pitchFamily="18" charset="0"/>
                  </a:rPr>
                  <a:t>输入</a:t>
                </a:r>
                <a:r>
                  <a:rPr lang="zh-CN" altLang="en-US" sz="2000" b="1" dirty="0" smtClean="0">
                    <a:solidFill>
                      <a:srgbClr val="000000"/>
                    </a:solidFill>
                    <a:latin typeface="Times New Roman" panose="02020603050405020304" pitchFamily="18" charset="0"/>
                    <a:cs typeface="Times New Roman" panose="02020603050405020304" pitchFamily="18" charset="0"/>
                  </a:rPr>
                  <a:t>码</a:t>
                </a:r>
                <a:r>
                  <a:rPr lang="en-US" altLang="zh-CN" sz="2000" b="1" dirty="0" smtClean="0">
                    <a:solidFill>
                      <a:srgbClr val="000000"/>
                    </a:solidFill>
                    <a:latin typeface="Times New Roman" panose="02020603050405020304" pitchFamily="18" charset="0"/>
                    <a:cs typeface="Times New Roman" panose="02020603050405020304" pitchFamily="18" charset="0"/>
                  </a:rPr>
                  <a:t>-&gt;</a:t>
                </a:r>
                <a:r>
                  <a:rPr lang="zh-CN" altLang="en-US" sz="2000" b="1" dirty="0" smtClean="0">
                    <a:solidFill>
                      <a:srgbClr val="000000"/>
                    </a:solidFill>
                    <a:latin typeface="Times New Roman" panose="02020603050405020304" pitchFamily="18" charset="0"/>
                    <a:cs typeface="Times New Roman" panose="02020603050405020304" pitchFamily="18" charset="0"/>
                  </a:rPr>
                  <a:t>机内码</a:t>
                </a:r>
                <a:endParaRPr lang="zh-CN" altLang="en-US" sz="2000" b="1" dirty="0">
                  <a:latin typeface="Times New Roman" panose="02020603050405020304" pitchFamily="18" charset="0"/>
                  <a:cs typeface="Times New Roman" panose="02020603050405020304" pitchFamily="18" charset="0"/>
                </a:endParaRPr>
              </a:p>
            </p:txBody>
          </p:sp>
          <p:sp>
            <p:nvSpPr>
              <p:cNvPr id="45104" name="Text Box 207"/>
              <p:cNvSpPr txBox="1">
                <a:spLocks noChangeArrowheads="1"/>
              </p:cNvSpPr>
              <p:nvPr/>
            </p:nvSpPr>
            <p:spPr bwMode="auto">
              <a:xfrm>
                <a:off x="3242" y="3624"/>
                <a:ext cx="126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dirty="0">
                    <a:solidFill>
                      <a:srgbClr val="000000"/>
                    </a:solidFill>
                  </a:rPr>
                  <a:t>模数转换</a:t>
                </a:r>
                <a:endParaRPr lang="zh-CN" altLang="en-US" sz="2000" b="1" dirty="0"/>
              </a:p>
            </p:txBody>
          </p:sp>
        </p:grpSp>
        <p:sp>
          <p:nvSpPr>
            <p:cNvPr id="45069" name="Rectangle 208"/>
            <p:cNvSpPr>
              <a:spLocks noChangeArrowheads="1"/>
            </p:cNvSpPr>
            <p:nvPr/>
          </p:nvSpPr>
          <p:spPr bwMode="auto">
            <a:xfrm>
              <a:off x="6302" y="2064"/>
              <a:ext cx="2880" cy="2028"/>
            </a:xfrm>
            <a:prstGeom prst="rect">
              <a:avLst/>
            </a:prstGeom>
            <a:solidFill>
              <a:srgbClr val="FFFFFF"/>
            </a:solidFill>
            <a:ln w="9525">
              <a:solidFill>
                <a:srgbClr val="000000"/>
              </a:solidFill>
              <a:miter lim="800000"/>
            </a:ln>
          </p:spPr>
          <p:txBody>
            <a:bodyPr/>
            <a:lstStyle/>
            <a:p>
              <a:endParaRPr lang="zh-CN" altLang="en-US"/>
            </a:p>
          </p:txBody>
        </p:sp>
        <p:sp>
          <p:nvSpPr>
            <p:cNvPr id="45070" name="Text Box 209"/>
            <p:cNvSpPr txBox="1">
              <a:spLocks noChangeArrowheads="1"/>
            </p:cNvSpPr>
            <p:nvPr/>
          </p:nvSpPr>
          <p:spPr bwMode="auto">
            <a:xfrm>
              <a:off x="6482" y="2220"/>
              <a:ext cx="54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a:solidFill>
                    <a:srgbClr val="000000"/>
                  </a:solidFill>
                  <a:latin typeface="Times New Roman" panose="02020603050405020304" pitchFamily="18" charset="0"/>
                </a:rPr>
                <a:t>数值</a:t>
              </a:r>
              <a:endParaRPr lang="zh-CN" altLang="en-US" sz="2000" b="1">
                <a:latin typeface="Times New Roman" panose="02020603050405020304" pitchFamily="18" charset="0"/>
                <a:ea typeface="宋体" panose="02010600030101010101" pitchFamily="2" charset="-122"/>
              </a:endParaRPr>
            </a:p>
          </p:txBody>
        </p:sp>
        <p:sp>
          <p:nvSpPr>
            <p:cNvPr id="45071" name="Text Box 210"/>
            <p:cNvSpPr txBox="1">
              <a:spLocks noChangeArrowheads="1"/>
            </p:cNvSpPr>
            <p:nvPr/>
          </p:nvSpPr>
          <p:spPr bwMode="auto">
            <a:xfrm>
              <a:off x="6482" y="2688"/>
              <a:ext cx="54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a:solidFill>
                    <a:srgbClr val="000000"/>
                  </a:solidFill>
                  <a:latin typeface="Times New Roman" panose="02020603050405020304" pitchFamily="18" charset="0"/>
                </a:rPr>
                <a:t>西文</a:t>
              </a:r>
              <a:endParaRPr lang="zh-CN" altLang="en-US" sz="2000" b="1">
                <a:latin typeface="Times New Roman" panose="02020603050405020304" pitchFamily="18" charset="0"/>
                <a:ea typeface="宋体" panose="02010600030101010101" pitchFamily="2" charset="-122"/>
              </a:endParaRPr>
            </a:p>
          </p:txBody>
        </p:sp>
        <p:sp>
          <p:nvSpPr>
            <p:cNvPr id="45072" name="Text Box 211"/>
            <p:cNvSpPr txBox="1">
              <a:spLocks noChangeArrowheads="1"/>
            </p:cNvSpPr>
            <p:nvPr/>
          </p:nvSpPr>
          <p:spPr bwMode="auto">
            <a:xfrm>
              <a:off x="6482" y="3156"/>
              <a:ext cx="54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a:solidFill>
                    <a:srgbClr val="000000"/>
                  </a:solidFill>
                  <a:latin typeface="Times New Roman" panose="02020603050405020304" pitchFamily="18" charset="0"/>
                </a:rPr>
                <a:t>汉字</a:t>
              </a:r>
              <a:endParaRPr lang="zh-CN" altLang="en-US" sz="2000" b="1">
                <a:latin typeface="Times New Roman" panose="02020603050405020304" pitchFamily="18" charset="0"/>
                <a:ea typeface="宋体" panose="02010600030101010101" pitchFamily="2" charset="-122"/>
              </a:endParaRPr>
            </a:p>
          </p:txBody>
        </p:sp>
        <p:sp>
          <p:nvSpPr>
            <p:cNvPr id="45073" name="Text Box 212"/>
            <p:cNvSpPr txBox="1">
              <a:spLocks noChangeArrowheads="1"/>
            </p:cNvSpPr>
            <p:nvPr/>
          </p:nvSpPr>
          <p:spPr bwMode="auto">
            <a:xfrm>
              <a:off x="6482" y="3624"/>
              <a:ext cx="54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a:solidFill>
                    <a:srgbClr val="000000"/>
                  </a:solidFill>
                  <a:latin typeface="Times New Roman" panose="02020603050405020304" pitchFamily="18" charset="0"/>
                </a:rPr>
                <a:t>声像</a:t>
              </a:r>
              <a:endParaRPr lang="zh-CN" altLang="en-US" sz="2000" b="1">
                <a:latin typeface="Times New Roman" panose="02020603050405020304" pitchFamily="18" charset="0"/>
                <a:ea typeface="宋体" panose="02010600030101010101" pitchFamily="2" charset="-122"/>
              </a:endParaRPr>
            </a:p>
          </p:txBody>
        </p:sp>
        <p:sp>
          <p:nvSpPr>
            <p:cNvPr id="45074" name="Text Box 213"/>
            <p:cNvSpPr txBox="1">
              <a:spLocks noChangeArrowheads="1"/>
            </p:cNvSpPr>
            <p:nvPr/>
          </p:nvSpPr>
          <p:spPr bwMode="auto">
            <a:xfrm>
              <a:off x="7382" y="2220"/>
              <a:ext cx="162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a:solidFill>
                    <a:srgbClr val="000000"/>
                  </a:solidFill>
                  <a:latin typeface="Times New Roman" panose="02020603050405020304" pitchFamily="18" charset="0"/>
                </a:rPr>
                <a:t>十</a:t>
              </a:r>
              <a:r>
                <a:rPr lang="en-US" altLang="zh-CN" sz="2000" b="1">
                  <a:solidFill>
                    <a:srgbClr val="000000"/>
                  </a:solidFill>
                  <a:latin typeface="Times New Roman" panose="02020603050405020304" pitchFamily="18" charset="0"/>
                </a:rPr>
                <a:t>—</a:t>
              </a:r>
              <a:r>
                <a:rPr lang="zh-CN" altLang="en-US" sz="2000" b="1">
                  <a:solidFill>
                    <a:srgbClr val="000000"/>
                  </a:solidFill>
                  <a:latin typeface="Times New Roman" panose="02020603050405020304" pitchFamily="18" charset="0"/>
                </a:rPr>
                <a:t>二进制转换</a:t>
              </a:r>
              <a:endParaRPr lang="zh-CN" altLang="en-US" sz="2000" b="1">
                <a:latin typeface="Times New Roman" panose="02020603050405020304" pitchFamily="18" charset="0"/>
                <a:ea typeface="宋体" panose="02010600030101010101" pitchFamily="2" charset="-122"/>
              </a:endParaRPr>
            </a:p>
          </p:txBody>
        </p:sp>
        <p:sp>
          <p:nvSpPr>
            <p:cNvPr id="45075" name="Text Box 214"/>
            <p:cNvSpPr txBox="1">
              <a:spLocks noChangeArrowheads="1"/>
            </p:cNvSpPr>
            <p:nvPr/>
          </p:nvSpPr>
          <p:spPr bwMode="auto">
            <a:xfrm>
              <a:off x="7382" y="2688"/>
              <a:ext cx="126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en-US" altLang="zh-CN" sz="2000" b="1">
                  <a:solidFill>
                    <a:srgbClr val="000000"/>
                  </a:solidFill>
                  <a:latin typeface="Times New Roman" panose="02020603050405020304" pitchFamily="18" charset="0"/>
                </a:rPr>
                <a:t>ASCII</a:t>
              </a:r>
              <a:r>
                <a:rPr lang="zh-CN" altLang="en-US" sz="2000" b="1">
                  <a:solidFill>
                    <a:srgbClr val="000000"/>
                  </a:solidFill>
                  <a:latin typeface="Times New Roman" panose="02020603050405020304" pitchFamily="18" charset="0"/>
                </a:rPr>
                <a:t>码</a:t>
              </a:r>
              <a:endParaRPr lang="zh-CN" altLang="en-US" sz="2000" b="1">
                <a:latin typeface="Times New Roman" panose="02020603050405020304" pitchFamily="18" charset="0"/>
                <a:ea typeface="宋体" panose="02010600030101010101" pitchFamily="2" charset="-122"/>
              </a:endParaRPr>
            </a:p>
          </p:txBody>
        </p:sp>
        <p:sp>
          <p:nvSpPr>
            <p:cNvPr id="45076" name="Text Box 215"/>
            <p:cNvSpPr txBox="1">
              <a:spLocks noChangeArrowheads="1"/>
            </p:cNvSpPr>
            <p:nvPr/>
          </p:nvSpPr>
          <p:spPr bwMode="auto">
            <a:xfrm>
              <a:off x="7382" y="3156"/>
              <a:ext cx="162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a:solidFill>
                    <a:srgbClr val="000000"/>
                  </a:solidFill>
                  <a:latin typeface="Times New Roman" panose="02020603050405020304" pitchFamily="18" charset="0"/>
                </a:rPr>
                <a:t>输入码</a:t>
              </a:r>
              <a:r>
                <a:rPr lang="en-US" altLang="zh-CN" sz="2000" b="1">
                  <a:solidFill>
                    <a:srgbClr val="000000"/>
                  </a:solidFill>
                  <a:latin typeface="Times New Roman" panose="02020603050405020304" pitchFamily="18" charset="0"/>
                </a:rPr>
                <a:t>—</a:t>
              </a:r>
              <a:r>
                <a:rPr lang="zh-CN" altLang="en-US" sz="2000" b="1">
                  <a:solidFill>
                    <a:srgbClr val="000000"/>
                  </a:solidFill>
                  <a:latin typeface="Times New Roman" panose="02020603050405020304" pitchFamily="18" charset="0"/>
                </a:rPr>
                <a:t>机内码</a:t>
              </a:r>
              <a:endParaRPr lang="zh-CN" altLang="en-US" sz="2000" b="1">
                <a:latin typeface="Times New Roman" panose="02020603050405020304" pitchFamily="18" charset="0"/>
                <a:ea typeface="宋体" panose="02010600030101010101" pitchFamily="2" charset="-122"/>
              </a:endParaRPr>
            </a:p>
          </p:txBody>
        </p:sp>
        <p:sp>
          <p:nvSpPr>
            <p:cNvPr id="45077" name="Text Box 216"/>
            <p:cNvSpPr txBox="1">
              <a:spLocks noChangeArrowheads="1"/>
            </p:cNvSpPr>
            <p:nvPr/>
          </p:nvSpPr>
          <p:spPr bwMode="auto">
            <a:xfrm>
              <a:off x="7382" y="3624"/>
              <a:ext cx="126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a:solidFill>
                    <a:srgbClr val="000000"/>
                  </a:solidFill>
                  <a:latin typeface="Times New Roman" panose="02020603050405020304" pitchFamily="18" charset="0"/>
                </a:rPr>
                <a:t>模数转换</a:t>
              </a:r>
              <a:endParaRPr lang="zh-CN" altLang="en-US" sz="2000" b="1">
                <a:latin typeface="Times New Roman" panose="02020603050405020304" pitchFamily="18" charset="0"/>
                <a:ea typeface="宋体" panose="02010600030101010101" pitchFamily="2" charset="-122"/>
              </a:endParaRPr>
            </a:p>
          </p:txBody>
        </p:sp>
        <p:sp>
          <p:nvSpPr>
            <p:cNvPr id="45078" name="Rectangle 217"/>
            <p:cNvSpPr>
              <a:spLocks noChangeArrowheads="1"/>
            </p:cNvSpPr>
            <p:nvPr/>
          </p:nvSpPr>
          <p:spPr bwMode="auto">
            <a:xfrm>
              <a:off x="6302" y="2064"/>
              <a:ext cx="2880" cy="2028"/>
            </a:xfrm>
            <a:prstGeom prst="rect">
              <a:avLst/>
            </a:prstGeom>
            <a:solidFill>
              <a:srgbClr val="FFFFFF"/>
            </a:solidFill>
            <a:ln w="9525">
              <a:solidFill>
                <a:srgbClr val="000000"/>
              </a:solidFill>
              <a:miter lim="800000"/>
            </a:ln>
          </p:spPr>
          <p:txBody>
            <a:bodyPr/>
            <a:lstStyle/>
            <a:p>
              <a:endParaRPr lang="zh-CN" altLang="en-US"/>
            </a:p>
          </p:txBody>
        </p:sp>
        <p:sp>
          <p:nvSpPr>
            <p:cNvPr id="45079" name="Text Box 218"/>
            <p:cNvSpPr txBox="1">
              <a:spLocks noChangeArrowheads="1"/>
            </p:cNvSpPr>
            <p:nvPr/>
          </p:nvSpPr>
          <p:spPr bwMode="auto">
            <a:xfrm>
              <a:off x="8282" y="2220"/>
              <a:ext cx="54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dirty="0">
                  <a:solidFill>
                    <a:srgbClr val="000000"/>
                  </a:solidFill>
                </a:rPr>
                <a:t>数值</a:t>
              </a:r>
              <a:endParaRPr lang="zh-CN" altLang="en-US" sz="2000" b="1" dirty="0"/>
            </a:p>
          </p:txBody>
        </p:sp>
        <p:sp>
          <p:nvSpPr>
            <p:cNvPr id="45080" name="Text Box 219"/>
            <p:cNvSpPr txBox="1">
              <a:spLocks noChangeArrowheads="1"/>
            </p:cNvSpPr>
            <p:nvPr/>
          </p:nvSpPr>
          <p:spPr bwMode="auto">
            <a:xfrm>
              <a:off x="8282" y="2688"/>
              <a:ext cx="54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dirty="0">
                  <a:solidFill>
                    <a:srgbClr val="000000"/>
                  </a:solidFill>
                </a:rPr>
                <a:t>西文</a:t>
              </a:r>
              <a:endParaRPr lang="zh-CN" altLang="en-US" sz="2000" b="1" dirty="0"/>
            </a:p>
          </p:txBody>
        </p:sp>
        <p:sp>
          <p:nvSpPr>
            <p:cNvPr id="45081" name="Text Box 220"/>
            <p:cNvSpPr txBox="1">
              <a:spLocks noChangeArrowheads="1"/>
            </p:cNvSpPr>
            <p:nvPr/>
          </p:nvSpPr>
          <p:spPr bwMode="auto">
            <a:xfrm>
              <a:off x="8282" y="3156"/>
              <a:ext cx="54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dirty="0">
                  <a:solidFill>
                    <a:srgbClr val="000000"/>
                  </a:solidFill>
                </a:rPr>
                <a:t>汉字</a:t>
              </a:r>
              <a:endParaRPr lang="zh-CN" altLang="en-US" sz="2000" b="1" dirty="0"/>
            </a:p>
          </p:txBody>
        </p:sp>
        <p:sp>
          <p:nvSpPr>
            <p:cNvPr id="45082" name="Text Box 221"/>
            <p:cNvSpPr txBox="1">
              <a:spLocks noChangeArrowheads="1"/>
            </p:cNvSpPr>
            <p:nvPr/>
          </p:nvSpPr>
          <p:spPr bwMode="auto">
            <a:xfrm>
              <a:off x="8282" y="3624"/>
              <a:ext cx="54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dirty="0">
                  <a:solidFill>
                    <a:srgbClr val="000000"/>
                  </a:solidFill>
                </a:rPr>
                <a:t>声像</a:t>
              </a:r>
              <a:endParaRPr lang="zh-CN" altLang="en-US" sz="2000" b="1" dirty="0"/>
            </a:p>
          </p:txBody>
        </p:sp>
        <p:sp>
          <p:nvSpPr>
            <p:cNvPr id="45083" name="Text Box 222"/>
            <p:cNvSpPr txBox="1">
              <a:spLocks noChangeArrowheads="1"/>
            </p:cNvSpPr>
            <p:nvPr/>
          </p:nvSpPr>
          <p:spPr bwMode="auto">
            <a:xfrm>
              <a:off x="6482" y="2220"/>
              <a:ext cx="162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dirty="0" smtClean="0">
                  <a:solidFill>
                    <a:srgbClr val="000000"/>
                  </a:solidFill>
                  <a:latin typeface="Times New Roman" panose="02020603050405020304" pitchFamily="18" charset="0"/>
                  <a:cs typeface="Times New Roman" panose="02020603050405020304" pitchFamily="18" charset="0"/>
                </a:rPr>
                <a:t>二</a:t>
              </a:r>
              <a:r>
                <a:rPr lang="en-US" altLang="zh-CN" sz="2000" b="1" dirty="0" smtClean="0">
                  <a:solidFill>
                    <a:srgbClr val="000000"/>
                  </a:solidFill>
                  <a:latin typeface="Times New Roman" panose="02020603050405020304" pitchFamily="18" charset="0"/>
                  <a:cs typeface="Times New Roman" panose="02020603050405020304" pitchFamily="18" charset="0"/>
                </a:rPr>
                <a:t>-&gt;</a:t>
              </a:r>
              <a:r>
                <a:rPr lang="zh-CN" altLang="en-US" sz="2000" b="1" dirty="0" smtClean="0">
                  <a:solidFill>
                    <a:srgbClr val="000000"/>
                  </a:solidFill>
                  <a:latin typeface="Times New Roman" panose="02020603050405020304" pitchFamily="18" charset="0"/>
                  <a:cs typeface="Times New Roman" panose="02020603050405020304" pitchFamily="18" charset="0"/>
                </a:rPr>
                <a:t>十进制</a:t>
              </a:r>
              <a:r>
                <a:rPr lang="zh-CN" altLang="en-US" sz="2000" b="1" dirty="0">
                  <a:solidFill>
                    <a:srgbClr val="000000"/>
                  </a:solidFill>
                  <a:latin typeface="Times New Roman" panose="02020603050405020304" pitchFamily="18" charset="0"/>
                  <a:cs typeface="Times New Roman" panose="02020603050405020304" pitchFamily="18" charset="0"/>
                </a:rPr>
                <a:t>转换</a:t>
              </a:r>
              <a:endParaRPr lang="zh-CN" altLang="en-US" sz="2000" b="1" dirty="0">
                <a:latin typeface="Times New Roman" panose="02020603050405020304" pitchFamily="18" charset="0"/>
                <a:cs typeface="Times New Roman" panose="02020603050405020304" pitchFamily="18" charset="0"/>
              </a:endParaRPr>
            </a:p>
          </p:txBody>
        </p:sp>
        <p:sp>
          <p:nvSpPr>
            <p:cNvPr id="45084" name="Text Box 223"/>
            <p:cNvSpPr txBox="1">
              <a:spLocks noChangeArrowheads="1"/>
            </p:cNvSpPr>
            <p:nvPr/>
          </p:nvSpPr>
          <p:spPr bwMode="auto">
            <a:xfrm>
              <a:off x="6482" y="2688"/>
              <a:ext cx="126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dirty="0">
                  <a:solidFill>
                    <a:srgbClr val="000000"/>
                  </a:solidFill>
                </a:rPr>
                <a:t>西文形码</a:t>
              </a:r>
              <a:endParaRPr lang="zh-CN" altLang="en-US" sz="2000" b="1" dirty="0"/>
            </a:p>
          </p:txBody>
        </p:sp>
        <p:sp>
          <p:nvSpPr>
            <p:cNvPr id="45085" name="Text Box 224"/>
            <p:cNvSpPr txBox="1">
              <a:spLocks noChangeArrowheads="1"/>
            </p:cNvSpPr>
            <p:nvPr/>
          </p:nvSpPr>
          <p:spPr bwMode="auto">
            <a:xfrm>
              <a:off x="6482" y="3156"/>
              <a:ext cx="162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dirty="0">
                  <a:solidFill>
                    <a:srgbClr val="000000"/>
                  </a:solidFill>
                </a:rPr>
                <a:t>汉字字形码</a:t>
              </a:r>
              <a:endParaRPr lang="zh-CN" altLang="en-US" sz="2000" b="1" dirty="0"/>
            </a:p>
          </p:txBody>
        </p:sp>
        <p:sp>
          <p:nvSpPr>
            <p:cNvPr id="45086" name="Text Box 225"/>
            <p:cNvSpPr txBox="1">
              <a:spLocks noChangeArrowheads="1"/>
            </p:cNvSpPr>
            <p:nvPr/>
          </p:nvSpPr>
          <p:spPr bwMode="auto">
            <a:xfrm>
              <a:off x="6482" y="3624"/>
              <a:ext cx="126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dirty="0">
                  <a:solidFill>
                    <a:srgbClr val="000000"/>
                  </a:solidFill>
                </a:rPr>
                <a:t>数模转换</a:t>
              </a:r>
              <a:endParaRPr lang="zh-CN" altLang="en-US" sz="2000" b="1" dirty="0"/>
            </a:p>
          </p:txBody>
        </p:sp>
        <p:sp>
          <p:nvSpPr>
            <p:cNvPr id="45087" name="Text Box 226"/>
            <p:cNvSpPr txBox="1">
              <a:spLocks noChangeArrowheads="1"/>
            </p:cNvSpPr>
            <p:nvPr/>
          </p:nvSpPr>
          <p:spPr bwMode="auto">
            <a:xfrm>
              <a:off x="5402" y="2844"/>
              <a:ext cx="54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a:solidFill>
                    <a:srgbClr val="000000"/>
                  </a:solidFill>
                  <a:latin typeface="宋体" panose="02010600030101010101" pitchFamily="2" charset="-122"/>
                  <a:ea typeface="宋体" panose="02010600030101010101" pitchFamily="2" charset="-122"/>
                </a:rPr>
                <a:t>内存</a:t>
              </a:r>
              <a:endParaRPr lang="zh-CN" altLang="en-US" sz="2000" b="1">
                <a:latin typeface="宋体" panose="02010600030101010101" pitchFamily="2" charset="-122"/>
                <a:ea typeface="宋体" panose="02010600030101010101" pitchFamily="2" charset="-122"/>
              </a:endParaRPr>
            </a:p>
          </p:txBody>
        </p:sp>
        <p:sp>
          <p:nvSpPr>
            <p:cNvPr id="45088" name="Line 227"/>
            <p:cNvSpPr>
              <a:spLocks noChangeShapeType="1"/>
            </p:cNvSpPr>
            <p:nvPr/>
          </p:nvSpPr>
          <p:spPr bwMode="auto">
            <a:xfrm>
              <a:off x="3242" y="2532"/>
              <a:ext cx="1440" cy="0"/>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089" name="Line 228"/>
            <p:cNvSpPr>
              <a:spLocks noChangeShapeType="1"/>
            </p:cNvSpPr>
            <p:nvPr/>
          </p:nvSpPr>
          <p:spPr bwMode="auto">
            <a:xfrm>
              <a:off x="3242" y="3000"/>
              <a:ext cx="1440" cy="0"/>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090" name="Line 229"/>
            <p:cNvSpPr>
              <a:spLocks noChangeShapeType="1"/>
            </p:cNvSpPr>
            <p:nvPr/>
          </p:nvSpPr>
          <p:spPr bwMode="auto">
            <a:xfrm>
              <a:off x="3242" y="3468"/>
              <a:ext cx="1440" cy="0"/>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091" name="Line 230"/>
            <p:cNvSpPr>
              <a:spLocks noChangeShapeType="1"/>
            </p:cNvSpPr>
            <p:nvPr/>
          </p:nvSpPr>
          <p:spPr bwMode="auto">
            <a:xfrm>
              <a:off x="3242" y="3936"/>
              <a:ext cx="1440" cy="0"/>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092" name="Line 231"/>
            <p:cNvSpPr>
              <a:spLocks noChangeShapeType="1"/>
            </p:cNvSpPr>
            <p:nvPr/>
          </p:nvSpPr>
          <p:spPr bwMode="auto">
            <a:xfrm>
              <a:off x="6482" y="2532"/>
              <a:ext cx="1440" cy="0"/>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093" name="Line 232"/>
            <p:cNvSpPr>
              <a:spLocks noChangeShapeType="1"/>
            </p:cNvSpPr>
            <p:nvPr/>
          </p:nvSpPr>
          <p:spPr bwMode="auto">
            <a:xfrm>
              <a:off x="6482" y="3000"/>
              <a:ext cx="1440" cy="0"/>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094" name="Line 233"/>
            <p:cNvSpPr>
              <a:spLocks noChangeShapeType="1"/>
            </p:cNvSpPr>
            <p:nvPr/>
          </p:nvSpPr>
          <p:spPr bwMode="auto">
            <a:xfrm>
              <a:off x="6482" y="3468"/>
              <a:ext cx="1440" cy="0"/>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095" name="Line 234"/>
            <p:cNvSpPr>
              <a:spLocks noChangeShapeType="1"/>
            </p:cNvSpPr>
            <p:nvPr/>
          </p:nvSpPr>
          <p:spPr bwMode="auto">
            <a:xfrm>
              <a:off x="6482" y="3936"/>
              <a:ext cx="1440" cy="0"/>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grpSp>
      <p:sp>
        <p:nvSpPr>
          <p:cNvPr id="45061" name="Rectangle 235"/>
          <p:cNvSpPr>
            <a:spLocks noChangeArrowheads="1"/>
          </p:cNvSpPr>
          <p:nvPr/>
        </p:nvSpPr>
        <p:spPr bwMode="auto">
          <a:xfrm>
            <a:off x="1692275" y="4005263"/>
            <a:ext cx="58531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spcBef>
                <a:spcPct val="0"/>
              </a:spcBef>
            </a:pPr>
            <a:r>
              <a:rPr lang="zh-CN" altLang="en-US" sz="2400" b="1" dirty="0">
                <a:latin typeface="+mn-ea"/>
                <a:ea typeface="+mn-ea"/>
              </a:rPr>
              <a:t>各种多媒体信息的数字化处理过程示意图 </a:t>
            </a:r>
            <a:endParaRPr lang="zh-CN" altLang="en-US" sz="2400" b="1" dirty="0">
              <a:latin typeface="+mn-ea"/>
              <a:ea typeface="+mn-ea"/>
            </a:endParaRPr>
          </a:p>
        </p:txBody>
      </p:sp>
      <p:sp>
        <p:nvSpPr>
          <p:cNvPr id="45062" name="Rectangle 236"/>
          <p:cNvSpPr>
            <a:spLocks noChangeArrowheads="1"/>
          </p:cNvSpPr>
          <p:nvPr/>
        </p:nvSpPr>
        <p:spPr bwMode="auto">
          <a:xfrm>
            <a:off x="363538" y="1196975"/>
            <a:ext cx="3559175" cy="2663825"/>
          </a:xfrm>
          <a:prstGeom prst="rect">
            <a:avLst/>
          </a:prstGeom>
          <a:noFill/>
          <a:ln w="19050">
            <a:solidFill>
              <a:schemeClr val="hlink"/>
            </a:solidFill>
            <a:miter lim="800000"/>
          </a:ln>
          <a:effectLst/>
          <a:scene3d>
            <a:camera prst="legacyObliqueTopRight"/>
            <a:lightRig rig="legacyFlat3" dir="b"/>
          </a:scene3d>
          <a:sp3d extrusionH="163500" prstMaterial="legacyMatte">
            <a:bevelT w="13500" h="13500" prst="angle"/>
            <a:bevelB w="13500" h="13500" prst="angle"/>
            <a:extrusionClr>
              <a:schemeClr val="hlink"/>
            </a:extrusionClr>
          </a:sp3d>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zh-CN" altLang="en-US"/>
          </a:p>
        </p:txBody>
      </p:sp>
      <p:sp>
        <p:nvSpPr>
          <p:cNvPr id="45063" name="Rectangle 237"/>
          <p:cNvSpPr>
            <a:spLocks noChangeArrowheads="1"/>
          </p:cNvSpPr>
          <p:nvPr/>
        </p:nvSpPr>
        <p:spPr bwMode="auto">
          <a:xfrm>
            <a:off x="5219700" y="1196975"/>
            <a:ext cx="3671888" cy="2663825"/>
          </a:xfrm>
          <a:prstGeom prst="rect">
            <a:avLst/>
          </a:prstGeom>
          <a:noFill/>
          <a:ln w="19050">
            <a:solidFill>
              <a:schemeClr val="hlink"/>
            </a:solidFill>
            <a:miter lim="800000"/>
          </a:ln>
          <a:effectLst/>
          <a:scene3d>
            <a:camera prst="legacyObliqueTopRight"/>
            <a:lightRig rig="legacyFlat3" dir="b"/>
          </a:scene3d>
          <a:sp3d extrusionH="163500" prstMaterial="legacyMatte">
            <a:bevelT w="13500" h="13500" prst="angle"/>
            <a:bevelB w="13500" h="13500" prst="angle"/>
            <a:extrusionClr>
              <a:schemeClr val="hlink"/>
            </a:extrusionClr>
          </a:sp3d>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zh-CN" altLang="en-US"/>
          </a:p>
        </p:txBody>
      </p:sp>
      <p:grpSp>
        <p:nvGrpSpPr>
          <p:cNvPr id="45064" name="Group 242"/>
          <p:cNvGrpSpPr/>
          <p:nvPr/>
        </p:nvGrpSpPr>
        <p:grpSpPr bwMode="auto">
          <a:xfrm>
            <a:off x="395288" y="4767264"/>
            <a:ext cx="8424862" cy="1398588"/>
            <a:chOff x="295" y="3003"/>
            <a:chExt cx="5170" cy="881"/>
          </a:xfrm>
        </p:grpSpPr>
        <p:sp>
          <p:nvSpPr>
            <p:cNvPr id="45065" name="Rectangle 239"/>
            <p:cNvSpPr>
              <a:spLocks noChangeArrowheads="1"/>
            </p:cNvSpPr>
            <p:nvPr/>
          </p:nvSpPr>
          <p:spPr bwMode="auto">
            <a:xfrm>
              <a:off x="295" y="3026"/>
              <a:ext cx="5170" cy="858"/>
            </a:xfrm>
            <a:prstGeom prst="rect">
              <a:avLst/>
            </a:prstGeom>
            <a:solidFill>
              <a:srgbClr val="FFFF99"/>
            </a:solidFill>
            <a:ln w="9525">
              <a:miter lim="800000"/>
            </a:ln>
            <a:effectLst/>
            <a:scene3d>
              <a:camera prst="legacyObliqueTopRight"/>
              <a:lightRig rig="legacyFlat3" dir="b"/>
            </a:scene3d>
            <a:sp3d extrusionH="1762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72000" tIns="72000" rIns="72000" bIns="72000" anchor="ctr">
              <a:spAutoFit/>
              <a:flatTx/>
            </a:bodyPr>
            <a:lstStyle/>
            <a:p>
              <a:endParaRPr lang="zh-CN" altLang="en-US"/>
            </a:p>
          </p:txBody>
        </p:sp>
        <p:sp>
          <p:nvSpPr>
            <p:cNvPr id="45066" name="Rectangle 240"/>
            <p:cNvSpPr>
              <a:spLocks noChangeArrowheads="1"/>
            </p:cNvSpPr>
            <p:nvPr/>
          </p:nvSpPr>
          <p:spPr bwMode="auto">
            <a:xfrm>
              <a:off x="295" y="3003"/>
              <a:ext cx="5170" cy="867"/>
            </a:xfrm>
            <a:prstGeom prst="rect">
              <a:avLst/>
            </a:prstGeom>
            <a:solidFill>
              <a:srgbClr val="FFFF99"/>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nchor="ctr">
              <a:spAutoFit/>
            </a:bodyPr>
            <a:lstStyle/>
            <a:p>
              <a:pPr algn="just">
                <a:spcBef>
                  <a:spcPct val="0"/>
                </a:spcBef>
              </a:pPr>
              <a:r>
                <a:rPr lang="en-US" altLang="zh-CN" sz="2000" b="1" dirty="0">
                  <a:solidFill>
                    <a:srgbClr val="FF0000"/>
                  </a:solidFill>
                  <a:latin typeface="+mn-lt"/>
                  <a:ea typeface="+mn-ea"/>
                </a:rPr>
                <a:t>        </a:t>
              </a:r>
              <a:r>
                <a:rPr lang="zh-CN" altLang="en-US" sz="2000" b="1" dirty="0">
                  <a:solidFill>
                    <a:srgbClr val="FF0000"/>
                  </a:solidFill>
                  <a:latin typeface="+mn-lt"/>
                  <a:ea typeface="+mn-ea"/>
                </a:rPr>
                <a:t>计算机中的</a:t>
              </a:r>
              <a:r>
                <a:rPr lang="en-US" altLang="zh-CN" sz="2000" b="1" dirty="0">
                  <a:solidFill>
                    <a:srgbClr val="FF0000"/>
                  </a:solidFill>
                  <a:latin typeface="+mn-lt"/>
                  <a:ea typeface="+mn-ea"/>
                </a:rPr>
                <a:t>0</a:t>
              </a:r>
              <a:r>
                <a:rPr lang="zh-CN" altLang="en-US" sz="2000" b="1" dirty="0">
                  <a:solidFill>
                    <a:srgbClr val="FF0000"/>
                  </a:solidFill>
                  <a:latin typeface="+mn-lt"/>
                  <a:ea typeface="+mn-ea"/>
                </a:rPr>
                <a:t>和</a:t>
              </a:r>
              <a:r>
                <a:rPr lang="en-US" altLang="zh-CN" sz="2000" b="1" dirty="0">
                  <a:solidFill>
                    <a:srgbClr val="FF0000"/>
                  </a:solidFill>
                  <a:latin typeface="+mn-lt"/>
                  <a:ea typeface="+mn-ea"/>
                </a:rPr>
                <a:t>1</a:t>
              </a:r>
              <a:r>
                <a:rPr lang="zh-CN" altLang="en-US" sz="2000" b="1" dirty="0">
                  <a:solidFill>
                    <a:srgbClr val="FF0000"/>
                  </a:solidFill>
                  <a:latin typeface="+mn-lt"/>
                  <a:ea typeface="+mn-ea"/>
                </a:rPr>
                <a:t>串可以被解释成数字、字符、汉字、图像、音频以及指令等多种情况，计算机系统根据具体情况进行相应解释。例如，存储器某个单元的内容是</a:t>
              </a:r>
              <a:r>
                <a:rPr lang="en-US" altLang="zh-CN" sz="2000" b="1" dirty="0">
                  <a:solidFill>
                    <a:srgbClr val="FF0000"/>
                  </a:solidFill>
                  <a:latin typeface="+mn-lt"/>
                  <a:ea typeface="+mn-ea"/>
                </a:rPr>
                <a:t>01100001</a:t>
              </a:r>
              <a:r>
                <a:rPr lang="zh-CN" altLang="en-US" sz="2000" b="1" dirty="0">
                  <a:solidFill>
                    <a:srgbClr val="FF0000"/>
                  </a:solidFill>
                  <a:latin typeface="+mn-lt"/>
                  <a:ea typeface="+mn-ea"/>
                </a:rPr>
                <a:t>，它表示的是字母“</a:t>
              </a:r>
              <a:r>
                <a:rPr lang="en-US" altLang="zh-CN" sz="2000" b="1" dirty="0">
                  <a:solidFill>
                    <a:srgbClr val="FF0000"/>
                  </a:solidFill>
                  <a:latin typeface="+mn-lt"/>
                  <a:ea typeface="+mn-ea"/>
                </a:rPr>
                <a:t>a”</a:t>
              </a:r>
              <a:r>
                <a:rPr lang="zh-CN" altLang="en-US" sz="2000" b="1" dirty="0">
                  <a:solidFill>
                    <a:srgbClr val="FF0000"/>
                  </a:solidFill>
                  <a:latin typeface="+mn-lt"/>
                  <a:ea typeface="+mn-ea"/>
                </a:rPr>
                <a:t>还是数字</a:t>
              </a:r>
              <a:r>
                <a:rPr lang="en-US" altLang="zh-CN" sz="2000" b="1" dirty="0">
                  <a:solidFill>
                    <a:srgbClr val="FF0000"/>
                  </a:solidFill>
                  <a:latin typeface="+mn-lt"/>
                  <a:ea typeface="+mn-ea"/>
                </a:rPr>
                <a:t>97</a:t>
              </a:r>
              <a:r>
                <a:rPr lang="zh-CN" altLang="en-US" sz="2000" b="1" dirty="0">
                  <a:solidFill>
                    <a:srgbClr val="FF0000"/>
                  </a:solidFill>
                  <a:latin typeface="+mn-lt"/>
                  <a:ea typeface="+mn-ea"/>
                </a:rPr>
                <a:t>呢</a:t>
              </a:r>
              <a:r>
                <a:rPr lang="zh-CN" altLang="en-US" sz="2000" b="1" dirty="0" smtClean="0">
                  <a:solidFill>
                    <a:srgbClr val="FF0000"/>
                  </a:solidFill>
                  <a:latin typeface="+mn-lt"/>
                  <a:ea typeface="+mn-ea"/>
                </a:rPr>
                <a:t>？计算机只负责存储，数据的解析由程序负责。</a:t>
              </a:r>
              <a:endParaRPr lang="zh-CN" altLang="en-US" sz="2000" b="1" dirty="0">
                <a:solidFill>
                  <a:srgbClr val="FF0000"/>
                </a:solidFill>
                <a:latin typeface="+mn-lt"/>
                <a:ea typeface="+mn-ea"/>
              </a:endParaRPr>
            </a:p>
          </p:txBody>
        </p:sp>
        <p:sp>
          <p:nvSpPr>
            <p:cNvPr id="45067" name="AutoShape 241"/>
            <p:cNvSpPr>
              <a:spLocks noChangeArrowheads="1"/>
            </p:cNvSpPr>
            <p:nvPr/>
          </p:nvSpPr>
          <p:spPr bwMode="auto">
            <a:xfrm>
              <a:off x="384" y="3060"/>
              <a:ext cx="183" cy="189"/>
            </a:xfrm>
            <a:prstGeom prst="smileyFace">
              <a:avLst>
                <a:gd name="adj" fmla="val -4653"/>
              </a:avLst>
            </a:prstGeom>
            <a:solidFill>
              <a:srgbClr val="FFFF99"/>
            </a:solidFill>
            <a:ln w="19050">
              <a:solidFill>
                <a:schemeClr va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nchor="ctr">
              <a:spAutoFit/>
            </a:bodyPr>
            <a:lstStyle/>
            <a:p>
              <a:endParaRPr lang="zh-CN" altLang="en-US"/>
            </a:p>
          </p:txBody>
        </p:sp>
      </p:grpSp>
      <p:sp>
        <p:nvSpPr>
          <p:cNvPr id="49"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1.2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信息的数字化</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p:transition>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21" descr="A six digit Pascaline with derniers and sol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13018" y="1269519"/>
            <a:ext cx="2360613" cy="1401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20" name="Rectangle 111"/>
          <p:cNvSpPr>
            <a:spLocks noChangeArrowheads="1"/>
          </p:cNvSpPr>
          <p:nvPr/>
        </p:nvSpPr>
        <p:spPr bwMode="auto">
          <a:xfrm>
            <a:off x="323850" y="1772816"/>
            <a:ext cx="6119813" cy="865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just">
              <a:lnSpc>
                <a:spcPct val="105000"/>
              </a:lnSpc>
              <a:spcBef>
                <a:spcPct val="0"/>
              </a:spcBef>
            </a:pPr>
            <a:r>
              <a:rPr lang="en-US" altLang="zh-CN" sz="2400" b="1" dirty="0">
                <a:latin typeface="Times New Roman" panose="02020603050405020304" pitchFamily="18" charset="0"/>
                <a:ea typeface="黑体" panose="02010609060101010101" pitchFamily="49" charset="-122"/>
              </a:rPr>
              <a:t>        </a:t>
            </a:r>
            <a:r>
              <a:rPr lang="zh-CN" altLang="en-US" sz="2400" b="1" dirty="0">
                <a:latin typeface="Times New Roman" panose="02020603050405020304" pitchFamily="18" charset="0"/>
                <a:ea typeface="黑体" panose="02010609060101010101" pitchFamily="49" charset="-122"/>
              </a:rPr>
              <a:t>法国物理学家</a:t>
            </a:r>
            <a:r>
              <a:rPr lang="zh-CN" altLang="en-US" sz="2400" b="1" dirty="0">
                <a:solidFill>
                  <a:srgbClr val="00B0F0"/>
                </a:solidFill>
                <a:latin typeface="Times New Roman" panose="02020603050405020304" pitchFamily="18" charset="0"/>
                <a:ea typeface="黑体" panose="02010609060101010101" pitchFamily="49" charset="-122"/>
              </a:rPr>
              <a:t>帕斯卡</a:t>
            </a:r>
            <a:r>
              <a:rPr lang="en-US" altLang="zh-CN" sz="2400" b="1" dirty="0">
                <a:latin typeface="Times New Roman" panose="02020603050405020304" pitchFamily="18" charset="0"/>
                <a:ea typeface="黑体" panose="02010609060101010101" pitchFamily="49" charset="-122"/>
              </a:rPr>
              <a:t>(1623-1662)</a:t>
            </a:r>
            <a:r>
              <a:rPr lang="zh-CN" altLang="en-US" sz="2400" b="1" dirty="0">
                <a:latin typeface="Times New Roman" panose="02020603050405020304" pitchFamily="18" charset="0"/>
                <a:ea typeface="黑体" panose="02010609060101010101" pitchFamily="49" charset="-122"/>
              </a:rPr>
              <a:t>：在 </a:t>
            </a:r>
            <a:r>
              <a:rPr lang="en-US" altLang="zh-CN" sz="2400" b="1" dirty="0">
                <a:latin typeface="Times New Roman" panose="02020603050405020304" pitchFamily="18" charset="0"/>
                <a:ea typeface="黑体" panose="02010609060101010101" pitchFamily="49" charset="-122"/>
              </a:rPr>
              <a:t>1642</a:t>
            </a:r>
            <a:r>
              <a:rPr lang="zh-CN" altLang="en-US" sz="2400" b="1" dirty="0">
                <a:latin typeface="Times New Roman" panose="02020603050405020304" pitchFamily="18" charset="0"/>
                <a:ea typeface="黑体" panose="02010609060101010101" pitchFamily="49" charset="-122"/>
              </a:rPr>
              <a:t>年发明了第一台</a:t>
            </a:r>
            <a:r>
              <a:rPr lang="zh-CN" altLang="en-US" sz="2400" b="1" dirty="0">
                <a:solidFill>
                  <a:srgbClr val="00B0F0"/>
                </a:solidFill>
                <a:latin typeface="Times New Roman" panose="02020603050405020304" pitchFamily="18" charset="0"/>
                <a:ea typeface="黑体" panose="02010609060101010101" pitchFamily="49" charset="-122"/>
              </a:rPr>
              <a:t>机械式加法机</a:t>
            </a:r>
            <a:r>
              <a:rPr lang="zh-CN" altLang="en-US" sz="2400" b="1" dirty="0" smtClean="0">
                <a:latin typeface="Times New Roman" panose="02020603050405020304" pitchFamily="18" charset="0"/>
                <a:ea typeface="黑体" panose="02010609060101010101" pitchFamily="49" charset="-122"/>
              </a:rPr>
              <a:t>。</a:t>
            </a:r>
            <a:endParaRPr lang="zh-CN" altLang="en-US" sz="2400" b="1" dirty="0">
              <a:latin typeface="Times New Roman" panose="02020603050405020304" pitchFamily="18" charset="0"/>
              <a:ea typeface="黑体" panose="02010609060101010101" pitchFamily="49" charset="-122"/>
            </a:endParaRPr>
          </a:p>
        </p:txBody>
      </p:sp>
      <p:sp>
        <p:nvSpPr>
          <p:cNvPr id="102524" name="Text Box 124"/>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1.1 </a:t>
            </a:r>
            <a:r>
              <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计算机概述</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9223" name="Rectangle 132"/>
          <p:cNvSpPr>
            <a:spLocks noChangeArrowheads="1"/>
          </p:cNvSpPr>
          <p:nvPr/>
        </p:nvSpPr>
        <p:spPr bwMode="auto">
          <a:xfrm>
            <a:off x="323850" y="6705600"/>
            <a:ext cx="669925" cy="74613"/>
          </a:xfrm>
          <a:prstGeom prst="rect">
            <a:avLst/>
          </a:prstGeom>
          <a:solidFill>
            <a:srgbClr val="00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4"/>
          <p:cNvSpPr>
            <a:spLocks noChangeArrowheads="1"/>
          </p:cNvSpPr>
          <p:nvPr/>
        </p:nvSpPr>
        <p:spPr bwMode="auto">
          <a:xfrm>
            <a:off x="468313" y="1125538"/>
            <a:ext cx="6842125"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spcBef>
                <a:spcPct val="0"/>
              </a:spcBef>
              <a:defRPr/>
            </a:pPr>
            <a:r>
              <a:rPr lang="en-US" altLang="zh-CN" b="1" dirty="0">
                <a:effectLst>
                  <a:outerShdw blurRad="38100" dist="38100" dir="2700000" algn="tl">
                    <a:srgbClr val="C0C0C0"/>
                  </a:outerShdw>
                </a:effectLst>
                <a:latin typeface="Times New Roman" panose="02020603050405020304" pitchFamily="18" charset="0"/>
                <a:ea typeface="黑体" panose="02010609060101010101" pitchFamily="49" charset="-122"/>
              </a:rPr>
              <a:t>1.1.1</a:t>
            </a:r>
            <a:r>
              <a:rPr lang="en-US" altLang="zh-CN" b="1" dirty="0">
                <a:latin typeface="Times New Roman" panose="02020603050405020304" pitchFamily="18" charset="0"/>
                <a:ea typeface="黑体" panose="02010609060101010101" pitchFamily="49" charset="-122"/>
              </a:rPr>
              <a:t>  </a:t>
            </a:r>
            <a:r>
              <a:rPr lang="zh-CN" altLang="en-US" b="1" dirty="0" smtClean="0">
                <a:latin typeface="Times New Roman" panose="02020603050405020304" pitchFamily="18" charset="0"/>
                <a:ea typeface="黑体" panose="02010609060101010101" pitchFamily="49" charset="-122"/>
              </a:rPr>
              <a:t>计算机的诞生和发展</a:t>
            </a:r>
            <a:endParaRPr lang="zh-CN" altLang="en-US" b="1" dirty="0">
              <a:solidFill>
                <a:srgbClr val="000099"/>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13" name="Rectangle 4"/>
          <p:cNvSpPr>
            <a:spLocks noChangeArrowheads="1"/>
          </p:cNvSpPr>
          <p:nvPr/>
        </p:nvSpPr>
        <p:spPr bwMode="auto">
          <a:xfrm>
            <a:off x="323850" y="3068960"/>
            <a:ext cx="8280400" cy="12528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just">
              <a:lnSpc>
                <a:spcPct val="105000"/>
              </a:lnSpc>
              <a:spcBef>
                <a:spcPct val="0"/>
              </a:spcBef>
            </a:pPr>
            <a:r>
              <a:rPr lang="zh-CN" altLang="en-US" sz="2400" b="1" dirty="0" smtClean="0">
                <a:latin typeface="Times New Roman" panose="02020603050405020304" pitchFamily="18" charset="0"/>
                <a:ea typeface="黑体" panose="02010609060101010101" pitchFamily="49" charset="-122"/>
              </a:rPr>
              <a:t>        德国</a:t>
            </a:r>
            <a:r>
              <a:rPr lang="zh-CN" altLang="en-US" sz="2400" b="1" dirty="0">
                <a:latin typeface="Times New Roman" panose="02020603050405020304" pitchFamily="18" charset="0"/>
                <a:ea typeface="黑体" panose="02010609060101010101" pitchFamily="49" charset="-122"/>
              </a:rPr>
              <a:t>数学家</a:t>
            </a:r>
            <a:r>
              <a:rPr lang="zh-CN" altLang="en-US" sz="2400" b="1" dirty="0">
                <a:solidFill>
                  <a:srgbClr val="00B0F0"/>
                </a:solidFill>
                <a:latin typeface="Times New Roman" panose="02020603050405020304" pitchFamily="18" charset="0"/>
                <a:ea typeface="黑体" panose="02010609060101010101" pitchFamily="49" charset="-122"/>
              </a:rPr>
              <a:t>莱布尼茨</a:t>
            </a:r>
            <a:r>
              <a:rPr lang="zh-CN" altLang="en-US" sz="2400" b="1" dirty="0">
                <a:latin typeface="Times New Roman" panose="02020603050405020304" pitchFamily="18" charset="0"/>
                <a:ea typeface="黑体" panose="02010609060101010101" pitchFamily="49" charset="-122"/>
              </a:rPr>
              <a:t>：在</a:t>
            </a:r>
            <a:r>
              <a:rPr lang="en-US" altLang="zh-CN" sz="2400" b="1" dirty="0">
                <a:latin typeface="Times New Roman" panose="02020603050405020304" pitchFamily="18" charset="0"/>
                <a:ea typeface="黑体" panose="02010609060101010101" pitchFamily="49" charset="-122"/>
              </a:rPr>
              <a:t>1673</a:t>
            </a:r>
            <a:r>
              <a:rPr lang="zh-CN" altLang="en-US" sz="2400" b="1" dirty="0">
                <a:latin typeface="Times New Roman" panose="02020603050405020304" pitchFamily="18" charset="0"/>
                <a:ea typeface="黑体" panose="02010609060101010101" pitchFamily="49" charset="-122"/>
              </a:rPr>
              <a:t>年发明了</a:t>
            </a:r>
            <a:r>
              <a:rPr lang="zh-CN" altLang="en-US" sz="2400" b="1" dirty="0">
                <a:solidFill>
                  <a:srgbClr val="00B0F0"/>
                </a:solidFill>
                <a:latin typeface="Times New Roman" panose="02020603050405020304" pitchFamily="18" charset="0"/>
                <a:ea typeface="黑体" panose="02010609060101010101" pitchFamily="49" charset="-122"/>
              </a:rPr>
              <a:t>机械式乘除法器</a:t>
            </a:r>
            <a:r>
              <a:rPr lang="zh-CN" altLang="en-US" sz="2400" b="1" dirty="0">
                <a:latin typeface="Times New Roman" panose="02020603050405020304" pitchFamily="18" charset="0"/>
                <a:ea typeface="黑体" panose="02010609060101010101" pitchFamily="49" charset="-122"/>
              </a:rPr>
              <a:t>。基本原理继承于帕斯卡的加法机，也是由一系列齿轮组成，但它能够连续重复地做加减法，从而实现了乘除运算</a:t>
            </a:r>
            <a:r>
              <a:rPr lang="zh-CN" altLang="en-US" sz="2400" b="1" dirty="0" smtClean="0">
                <a:latin typeface="Times New Roman" panose="02020603050405020304" pitchFamily="18" charset="0"/>
                <a:ea typeface="黑体" panose="02010609060101010101" pitchFamily="49" charset="-122"/>
              </a:rPr>
              <a:t>。</a:t>
            </a:r>
            <a:endParaRPr lang="zh-CN" altLang="en-US" sz="2400" b="1" dirty="0">
              <a:latin typeface="Times New Roman" panose="02020603050405020304" pitchFamily="18" charset="0"/>
              <a:ea typeface="黑体" panose="02010609060101010101" pitchFamily="49" charset="-122"/>
            </a:endParaRPr>
          </a:p>
        </p:txBody>
      </p:sp>
      <p:pic>
        <p:nvPicPr>
          <p:cNvPr id="14" name="Picture 12" descr="Stepped Recko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1911" y="4324687"/>
            <a:ext cx="5545138" cy="1690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split orient="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ChangeArrowheads="1"/>
          </p:cNvSpPr>
          <p:nvPr/>
        </p:nvSpPr>
        <p:spPr bwMode="auto">
          <a:xfrm>
            <a:off x="323850" y="6705600"/>
            <a:ext cx="669925" cy="74613"/>
          </a:xfrm>
          <a:prstGeom prst="rect">
            <a:avLst/>
          </a:prstGeom>
          <a:solidFill>
            <a:srgbClr val="00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Rectangle 4"/>
          <p:cNvSpPr txBox="1">
            <a:spLocks noChangeArrowheads="1"/>
          </p:cNvSpPr>
          <p:nvPr/>
        </p:nvSpPr>
        <p:spPr bwMode="auto">
          <a:xfrm>
            <a:off x="250825" y="1125538"/>
            <a:ext cx="33131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lvl1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2pPr>
            <a:lvl3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3pPr>
            <a:lvl4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4pPr>
            <a:lvl5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5pPr>
            <a:lvl6pPr marL="4572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6pPr>
            <a:lvl7pPr marL="9144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7pPr>
            <a:lvl8pPr marL="13716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8pPr>
            <a:lvl9pPr marL="18288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9pPr>
          </a:lstStyle>
          <a:p>
            <a:pPr eaLnBrk="1" hangingPunct="1">
              <a:spcBef>
                <a:spcPct val="50000"/>
              </a:spcBef>
              <a:defRPr/>
            </a:pPr>
            <a:r>
              <a:rPr lang="en-US" altLang="zh-CN" sz="2800" dirty="0" smtClean="0">
                <a:solidFill>
                  <a:schemeClr val="tx1"/>
                </a:solidFill>
                <a:ea typeface="宋体" panose="02010600030101010101" pitchFamily="2" charset="-122"/>
              </a:rPr>
              <a:t>1.3.1  </a:t>
            </a:r>
            <a:r>
              <a:rPr lang="zh-CN" altLang="en-US" sz="2800" dirty="0" smtClean="0">
                <a:solidFill>
                  <a:schemeClr val="tx1"/>
                </a:solidFill>
                <a:effectLst/>
                <a:ea typeface="黑体" panose="02010609060101010101" pitchFamily="49" charset="-122"/>
              </a:rPr>
              <a:t>数制的概念</a:t>
            </a:r>
            <a:endParaRPr lang="zh-CN" altLang="en-US" sz="2800" dirty="0" smtClean="0">
              <a:solidFill>
                <a:schemeClr val="tx1"/>
              </a:solidFill>
              <a:effectLst/>
              <a:ea typeface="黑体" panose="02010609060101010101" pitchFamily="49" charset="-122"/>
            </a:endParaRPr>
          </a:p>
        </p:txBody>
      </p:sp>
      <p:sp>
        <p:nvSpPr>
          <p:cNvPr id="6" name="Rectangle 120"/>
          <p:cNvSpPr>
            <a:spLocks noChangeArrowheads="1"/>
          </p:cNvSpPr>
          <p:nvPr/>
        </p:nvSpPr>
        <p:spPr bwMode="auto">
          <a:xfrm>
            <a:off x="658812" y="1667242"/>
            <a:ext cx="787362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l">
              <a:spcBef>
                <a:spcPct val="0"/>
              </a:spcBef>
            </a:pPr>
            <a:r>
              <a:rPr lang="zh-CN" altLang="en-US" sz="2400" b="1" dirty="0" smtClean="0">
                <a:latin typeface="黑体" panose="02010609060101010101" pitchFamily="49" charset="-122"/>
                <a:ea typeface="黑体" panose="02010609060101010101" pitchFamily="49" charset="-122"/>
              </a:rPr>
              <a:t>现实生活中，最常用的是十进制，还知道其他的进制吗？</a:t>
            </a:r>
            <a:endParaRPr lang="en-US" altLang="zh-CN" sz="2400" b="1" dirty="0">
              <a:latin typeface="黑体" panose="02010609060101010101" pitchFamily="49" charset="-122"/>
              <a:ea typeface="黑体" panose="02010609060101010101" pitchFamily="49" charset="-122"/>
            </a:endParaRPr>
          </a:p>
        </p:txBody>
      </p:sp>
      <p:sp>
        <p:nvSpPr>
          <p:cNvPr id="7" name="Rectangle 120"/>
          <p:cNvSpPr>
            <a:spLocks noChangeArrowheads="1"/>
          </p:cNvSpPr>
          <p:nvPr/>
        </p:nvSpPr>
        <p:spPr bwMode="auto">
          <a:xfrm>
            <a:off x="658812" y="2174605"/>
            <a:ext cx="7873628" cy="2922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l" eaLnBrk="1" latinLnBrk="0" hangingPunct="1">
              <a:spcBef>
                <a:spcPts val="1200"/>
              </a:spcBef>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二进制：</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只为</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双</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l" eaLnBrk="1" latinLnBrk="0" hangingPunct="1">
              <a:spcBef>
                <a:spcPts val="1200"/>
              </a:spcBef>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七进制：</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7</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天为</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周</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l" eaLnBrk="1" latinLnBrk="0" hangingPunct="1">
              <a:spcBef>
                <a:spcPts val="1200"/>
              </a:spcBef>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十</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二进制：</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12</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个月为</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年</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l" eaLnBrk="1" latinLnBrk="0" hangingPunct="1">
              <a:spcBef>
                <a:spcPts val="1200"/>
              </a:spcBef>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二十四进制：</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24</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小时为</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天</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l" eaLnBrk="1" latinLnBrk="0" hangingPunct="1">
              <a:spcBef>
                <a:spcPts val="1200"/>
              </a:spcBef>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六</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十进制：</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60</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秒为</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分钟</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l">
              <a:spcBef>
                <a:spcPct val="0"/>
              </a:spcBef>
            </a:pP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8" name="Group 160"/>
          <p:cNvGrpSpPr/>
          <p:nvPr/>
        </p:nvGrpSpPr>
        <p:grpSpPr bwMode="auto">
          <a:xfrm>
            <a:off x="395288" y="5076827"/>
            <a:ext cx="8353425" cy="1376363"/>
            <a:chOff x="249" y="3198"/>
            <a:chExt cx="5262" cy="867"/>
          </a:xfrm>
        </p:grpSpPr>
        <p:sp>
          <p:nvSpPr>
            <p:cNvPr id="9" name="Rectangle 155"/>
            <p:cNvSpPr>
              <a:spLocks noChangeArrowheads="1"/>
            </p:cNvSpPr>
            <p:nvPr/>
          </p:nvSpPr>
          <p:spPr bwMode="auto">
            <a:xfrm>
              <a:off x="249" y="3203"/>
              <a:ext cx="5261" cy="862"/>
            </a:xfrm>
            <a:prstGeom prst="rect">
              <a:avLst/>
            </a:prstGeom>
            <a:solidFill>
              <a:srgbClr val="FFFF99"/>
            </a:solidFill>
            <a:ln w="9525">
              <a:miter lim="800000"/>
            </a:ln>
            <a:effectLst/>
            <a:scene3d>
              <a:camera prst="legacyObliqueTopRight"/>
              <a:lightRig rig="legacyFlat3" dir="b"/>
            </a:scene3d>
            <a:sp3d extrusionH="1762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72000" tIns="72000" rIns="72000" bIns="72000" anchor="ctr">
              <a:spAutoFit/>
              <a:flatTx/>
            </a:bodyPr>
            <a:lstStyle/>
            <a:p>
              <a:endParaRPr lang="zh-CN" altLang="en-US"/>
            </a:p>
          </p:txBody>
        </p:sp>
        <p:sp>
          <p:nvSpPr>
            <p:cNvPr id="10" name="Rectangle 156"/>
            <p:cNvSpPr>
              <a:spLocks noChangeArrowheads="1"/>
            </p:cNvSpPr>
            <p:nvPr/>
          </p:nvSpPr>
          <p:spPr bwMode="auto">
            <a:xfrm>
              <a:off x="249" y="3198"/>
              <a:ext cx="5262" cy="867"/>
            </a:xfrm>
            <a:prstGeom prst="rect">
              <a:avLst/>
            </a:prstGeom>
            <a:solidFill>
              <a:srgbClr val="FFFF99"/>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nchor="ctr">
              <a:spAutoFit/>
            </a:bodyPr>
            <a:lstStyle/>
            <a:p>
              <a:pPr algn="just">
                <a:spcBef>
                  <a:spcPct val="0"/>
                </a:spcBef>
              </a:pPr>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进制是一种计数方法，一般用于刻画事物间的数量关系，是人们在长期实践中发现和发明的。例如，传说十进制是人类通过十个手指头进行计数而发明的。因为我们的祖先也用过十六进制，所以才有了今天半斤八两的说法。</a:t>
              </a:r>
              <a:endPar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AutoShape 157"/>
            <p:cNvSpPr>
              <a:spLocks noChangeArrowheads="1"/>
            </p:cNvSpPr>
            <p:nvPr/>
          </p:nvSpPr>
          <p:spPr bwMode="auto">
            <a:xfrm>
              <a:off x="340" y="3249"/>
              <a:ext cx="182" cy="181"/>
            </a:xfrm>
            <a:prstGeom prst="smileyFace">
              <a:avLst>
                <a:gd name="adj" fmla="val -4653"/>
              </a:avLst>
            </a:prstGeom>
            <a:solidFill>
              <a:srgbClr val="FFFF99"/>
            </a:solidFill>
            <a:ln w="19050">
              <a:solidFill>
                <a:schemeClr va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nchor="ctr">
              <a:spAutoFit/>
            </a:bodyPr>
            <a:lstStyle/>
            <a:p>
              <a:endParaRPr lang="zh-CN" altLang="en-US"/>
            </a:p>
          </p:txBody>
        </p:sp>
      </p:grpSp>
      <p:sp>
        <p:nvSpPr>
          <p:cNvPr id="12"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1.3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数值与运算</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bldLvl="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78"/>
          <p:cNvSpPr>
            <a:spLocks noChangeArrowheads="1"/>
          </p:cNvSpPr>
          <p:nvPr/>
        </p:nvSpPr>
        <p:spPr bwMode="auto">
          <a:xfrm>
            <a:off x="323850" y="6705600"/>
            <a:ext cx="119063" cy="69850"/>
          </a:xfrm>
          <a:prstGeom prst="rect">
            <a:avLst/>
          </a:prstGeom>
          <a:solidFill>
            <a:srgbClr val="00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02553" name="Group 153"/>
          <p:cNvGraphicFramePr>
            <a:graphicFrameLocks noGrp="1"/>
          </p:cNvGraphicFramePr>
          <p:nvPr/>
        </p:nvGraphicFramePr>
        <p:xfrm>
          <a:off x="467544" y="1412776"/>
          <a:ext cx="8136904" cy="2736215"/>
        </p:xfrm>
        <a:graphic>
          <a:graphicData uri="http://schemas.openxmlformats.org/drawingml/2006/table">
            <a:tbl>
              <a:tblPr/>
              <a:tblGrid>
                <a:gridCol w="1587688"/>
                <a:gridCol w="1455382"/>
                <a:gridCol w="1190766"/>
                <a:gridCol w="1323074"/>
                <a:gridCol w="2579994"/>
              </a:tblGrid>
              <a:tr h="44767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常用数制</a:t>
                      </a:r>
                      <a:endParaRPr kumimoji="1"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十进制</a:t>
                      </a:r>
                      <a:endParaRPr kumimoji="1"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二进制</a:t>
                      </a:r>
                      <a:endParaRPr kumimoji="1"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八进制</a:t>
                      </a:r>
                      <a:endParaRPr kumimoji="1"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十六进制</a:t>
                      </a:r>
                      <a:endParaRPr kumimoji="1"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数字符号</a:t>
                      </a:r>
                      <a:endParaRPr kumimoji="1"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0</a:t>
                      </a: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9</a:t>
                      </a:r>
                      <a:endPar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0</a:t>
                      </a: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a:t>
                      </a:r>
                      <a:endPar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0</a:t>
                      </a: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7</a:t>
                      </a:r>
                      <a:endPar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0</a:t>
                      </a: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9,A,B,C,D,E,F</a:t>
                      </a:r>
                      <a:endPar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075">
                <a:tc>
                  <a:txBody>
                    <a:bodyPr/>
                    <a:lstStyle/>
                    <a:p>
                      <a:pPr marL="0" marR="0" lvl="0" indent="0" algn="ctr" defTabSz="914400" rtl="0" eaLnBrk="1" fontAlgn="base" latinLnBrk="0" hangingPunct="1">
                        <a:lnSpc>
                          <a:spcPct val="100000"/>
                        </a:lnSpc>
                        <a:spcBef>
                          <a:spcPct val="20000"/>
                        </a:spcBef>
                        <a:spcAft>
                          <a:spcPct val="30000"/>
                        </a:spcAft>
                        <a:buClrTx/>
                        <a:buSzTx/>
                        <a:buFontTx/>
                        <a:buNone/>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基 数</a:t>
                      </a:r>
                      <a:endParaRPr kumimoji="1"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3000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10</a:t>
                      </a:r>
                      <a:endPar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3000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2</a:t>
                      </a:r>
                      <a:endPar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3000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8</a:t>
                      </a:r>
                      <a:endPar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3000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16</a:t>
                      </a:r>
                      <a:endPar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075">
                <a:tc>
                  <a:txBody>
                    <a:bodyPr/>
                    <a:lstStyle/>
                    <a:p>
                      <a:pPr marL="0" marR="0" lvl="0" indent="0" algn="ctr" defTabSz="914400" rtl="0" eaLnBrk="1" fontAlgn="base" latinLnBrk="0" hangingPunct="1">
                        <a:lnSpc>
                          <a:spcPct val="100000"/>
                        </a:lnSpc>
                        <a:spcBef>
                          <a:spcPct val="20000"/>
                        </a:spcBef>
                        <a:spcAft>
                          <a:spcPct val="30000"/>
                        </a:spcAft>
                        <a:buClrTx/>
                        <a:buSzTx/>
                        <a:buFontTx/>
                        <a:buNone/>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字母标志</a:t>
                      </a:r>
                      <a:endParaRPr kumimoji="1"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3000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D(</a:t>
                      </a: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可省略</a:t>
                      </a: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3000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B</a:t>
                      </a:r>
                      <a:endPar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3000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O(</a:t>
                      </a: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字母</a:t>
                      </a: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3000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H</a:t>
                      </a:r>
                      <a:endPar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075">
                <a:tc>
                  <a:txBody>
                    <a:bodyPr/>
                    <a:lstStyle/>
                    <a:p>
                      <a:pPr marL="0" marR="0" lvl="0" indent="0" algn="ctr" defTabSz="914400" rtl="0" eaLnBrk="1" fontAlgn="base" latinLnBrk="0" hangingPunct="1">
                        <a:lnSpc>
                          <a:spcPct val="100000"/>
                        </a:lnSpc>
                        <a:spcBef>
                          <a:spcPct val="20000"/>
                        </a:spcBef>
                        <a:spcAft>
                          <a:spcPct val="30000"/>
                        </a:spcAft>
                        <a:buClrTx/>
                        <a:buSzTx/>
                        <a:buFontTx/>
                        <a:buNone/>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字母表示法</a:t>
                      </a:r>
                      <a:endParaRPr kumimoji="1"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3000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589D</a:t>
                      </a:r>
                      <a:endPar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3000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101B</a:t>
                      </a:r>
                      <a:endPar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3000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73O</a:t>
                      </a:r>
                      <a:endPar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3000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3A6H</a:t>
                      </a:r>
                      <a:endPar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075">
                <a:tc>
                  <a:txBody>
                    <a:bodyPr/>
                    <a:lstStyle/>
                    <a:p>
                      <a:pPr marL="0" marR="0" lvl="0" indent="0" algn="ctr" defTabSz="914400" rtl="0" eaLnBrk="1" fontAlgn="base" latinLnBrk="0" hangingPunct="1">
                        <a:lnSpc>
                          <a:spcPct val="100000"/>
                        </a:lnSpc>
                        <a:spcBef>
                          <a:spcPct val="20000"/>
                        </a:spcBef>
                        <a:spcAft>
                          <a:spcPct val="30000"/>
                        </a:spcAft>
                        <a:buClrTx/>
                        <a:buSzTx/>
                        <a:buFontTx/>
                        <a:buNone/>
                        <a:defRPr/>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括号表示法</a:t>
                      </a:r>
                      <a:endParaRPr kumimoji="1" lang="zh-CN" altLang="en-US"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3000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(589)</a:t>
                      </a:r>
                      <a:r>
                        <a:rPr kumimoji="1" lang="en-US" altLang="zh-CN" sz="12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10</a:t>
                      </a:r>
                      <a:endParaRPr kumimoji="1" lang="en-US" altLang="zh-CN" sz="12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3000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(101)</a:t>
                      </a:r>
                      <a:r>
                        <a:rPr kumimoji="1" lang="en-US" altLang="zh-CN" sz="12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2</a:t>
                      </a:r>
                      <a:endParaRPr kumimoji="1" lang="en-US" altLang="zh-CN" sz="12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3000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(73)</a:t>
                      </a:r>
                      <a:r>
                        <a:rPr kumimoji="1" lang="en-US" altLang="zh-CN" sz="12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8</a:t>
                      </a:r>
                      <a:endParaRPr kumimoji="1" lang="en-US" altLang="zh-CN" sz="12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3000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(3A6)</a:t>
                      </a:r>
                      <a:r>
                        <a:rPr kumimoji="1" lang="en-US" altLang="zh-CN" sz="12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16</a:t>
                      </a:r>
                      <a:endParaRPr kumimoji="1" lang="en-US" altLang="zh-CN" sz="12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 name="Rectangle 120"/>
          <p:cNvSpPr>
            <a:spLocks noChangeArrowheads="1"/>
          </p:cNvSpPr>
          <p:nvPr/>
        </p:nvSpPr>
        <p:spPr bwMode="auto">
          <a:xfrm>
            <a:off x="539552" y="4359972"/>
            <a:ext cx="7873628"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l" eaLnBrk="1" latinLnBrk="0" hangingPunct="1">
              <a:spcBef>
                <a:spcPts val="1200"/>
              </a:spcBef>
            </a:pP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所谓</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R</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进制就是用</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0,1…R-1</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个数码来表示数值</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l" eaLnBrk="1" latinLnBrk="0" hangingPunct="1">
              <a:spcBef>
                <a:spcPts val="1200"/>
              </a:spcBef>
            </a:pP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做加法时，</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R</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进制逢</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R</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进一；做减法时，从高位借一当</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R</a:t>
            </a:r>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l" eaLnBrk="1" latinLnBrk="0" hangingPunct="1">
              <a:spcBef>
                <a:spcPts val="1200"/>
              </a:spcBef>
            </a:pP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数据左移一位，相当于该数乘以</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R</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；数据右移一位，相当于该数除以</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R</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1.3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数值与运算</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2553"/>
                                        </p:tgtEl>
                                        <p:attrNameLst>
                                          <p:attrName>style.visibility</p:attrName>
                                        </p:attrNameLst>
                                      </p:cBhvr>
                                      <p:to>
                                        <p:strVal val="visible"/>
                                      </p:to>
                                    </p:set>
                                    <p:animEffect transition="in" filter="wipe(left)">
                                      <p:cBhvr>
                                        <p:cTn id="7" dur="500"/>
                                        <p:tgtEl>
                                          <p:spTgt spid="1025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78"/>
          <p:cNvSpPr>
            <a:spLocks noChangeArrowheads="1"/>
          </p:cNvSpPr>
          <p:nvPr/>
        </p:nvSpPr>
        <p:spPr bwMode="auto">
          <a:xfrm>
            <a:off x="323850" y="6705600"/>
            <a:ext cx="119063" cy="69850"/>
          </a:xfrm>
          <a:prstGeom prst="rect">
            <a:avLst/>
          </a:prstGeom>
          <a:solidFill>
            <a:srgbClr val="00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20" name="Rectangle 120"/>
          <p:cNvSpPr>
            <a:spLocks noChangeArrowheads="1"/>
          </p:cNvSpPr>
          <p:nvPr/>
        </p:nvSpPr>
        <p:spPr bwMode="auto">
          <a:xfrm>
            <a:off x="899592" y="4262837"/>
            <a:ext cx="73152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spcBef>
                <a:spcPct val="0"/>
              </a:spcBef>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基数：</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R</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进制的基数</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=R</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2521" name="Text Box 121"/>
          <p:cNvSpPr txBox="1">
            <a:spLocks noChangeArrowheads="1"/>
          </p:cNvSpPr>
          <p:nvPr/>
        </p:nvSpPr>
        <p:spPr bwMode="auto">
          <a:xfrm>
            <a:off x="899592" y="4869334"/>
            <a:ext cx="7777163"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l" eaLnBrk="1" hangingPunct="1">
              <a:spcBef>
                <a:spcPct val="10000"/>
              </a:spcBef>
            </a:pPr>
            <a:r>
              <a:rPr lang="zh-CN" altLang="en-US" sz="2400" b="1" dirty="0">
                <a:latin typeface="Times New Roman" panose="02020603050405020304" pitchFamily="18" charset="0"/>
              </a:rPr>
              <a:t>位权：是一个与数字位置有关的常数，位权</a:t>
            </a:r>
            <a:r>
              <a:rPr lang="en-US" altLang="zh-CN" sz="2400" b="1" dirty="0">
                <a:latin typeface="Times New Roman" panose="02020603050405020304" pitchFamily="18" charset="0"/>
              </a:rPr>
              <a:t>=R</a:t>
            </a:r>
            <a:r>
              <a:rPr lang="en-US" altLang="zh-CN" sz="2400" b="1" baseline="30000" dirty="0">
                <a:latin typeface="Times New Roman" panose="02020603050405020304" pitchFamily="18" charset="0"/>
              </a:rPr>
              <a:t>n</a:t>
            </a:r>
            <a:endParaRPr lang="en-US" altLang="zh-CN" sz="2400" b="1" baseline="30000" dirty="0">
              <a:latin typeface="Times New Roman" panose="02020603050405020304" pitchFamily="18" charset="0"/>
            </a:endParaRPr>
          </a:p>
          <a:p>
            <a:pPr algn="l" eaLnBrk="1" hangingPunct="1">
              <a:spcBef>
                <a:spcPct val="10000"/>
              </a:spcBef>
            </a:pPr>
            <a:r>
              <a:rPr lang="zh-CN" altLang="en-US" sz="2400" b="1" dirty="0">
                <a:latin typeface="Times New Roman" panose="02020603050405020304" pitchFamily="18" charset="0"/>
              </a:rPr>
              <a:t>其中</a:t>
            </a:r>
            <a:r>
              <a:rPr lang="en-US" altLang="zh-CN" sz="2400" b="1" dirty="0">
                <a:latin typeface="Times New Roman" panose="02020603050405020304" pitchFamily="18" charset="0"/>
              </a:rPr>
              <a:t>n</a:t>
            </a:r>
            <a:r>
              <a:rPr lang="zh-CN" altLang="en-US" sz="2400" b="1" dirty="0">
                <a:latin typeface="Times New Roman" panose="02020603050405020304" pitchFamily="18" charset="0"/>
              </a:rPr>
              <a:t>取值：以小数点为界，向左 </a:t>
            </a:r>
            <a:r>
              <a:rPr lang="en-US" altLang="zh-CN" sz="2400" b="1" dirty="0">
                <a:latin typeface="Times New Roman" panose="02020603050405020304" pitchFamily="18" charset="0"/>
              </a:rPr>
              <a:t>0</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a:t>
            </a:r>
            <a:br>
              <a:rPr lang="zh-CN" altLang="en-US" sz="2400" b="1" dirty="0">
                <a:latin typeface="Times New Roman" panose="02020603050405020304" pitchFamily="18" charset="0"/>
              </a:rPr>
            </a:br>
            <a:r>
              <a:rPr lang="zh-CN" altLang="en-US" sz="2400" b="1" dirty="0">
                <a:latin typeface="Times New Roman" panose="02020603050405020304" pitchFamily="18" charset="0"/>
              </a:rPr>
              <a:t>向右</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-3……</a:t>
            </a:r>
            <a:endParaRPr lang="en-US" altLang="zh-CN" sz="2400" b="1" dirty="0">
              <a:latin typeface="Times New Roman" panose="02020603050405020304" pitchFamily="18" charset="0"/>
            </a:endParaRPr>
          </a:p>
        </p:txBody>
      </p:sp>
      <p:graphicFrame>
        <p:nvGraphicFramePr>
          <p:cNvPr id="2" name="表格 1"/>
          <p:cNvGraphicFramePr>
            <a:graphicFrameLocks noGrp="1"/>
          </p:cNvGraphicFramePr>
          <p:nvPr/>
        </p:nvGraphicFramePr>
        <p:xfrm>
          <a:off x="683690" y="2809422"/>
          <a:ext cx="7344819" cy="1195642"/>
        </p:xfrm>
        <a:graphic>
          <a:graphicData uri="http://schemas.openxmlformats.org/drawingml/2006/table">
            <a:tbl>
              <a:tblPr firstRow="1" bandRow="1">
                <a:tableStyleId>{5C22544A-7EE6-4342-B048-85BDC9FD1C3A}</a:tableStyleId>
              </a:tblPr>
              <a:tblGrid>
                <a:gridCol w="816091"/>
                <a:gridCol w="816091"/>
                <a:gridCol w="816091"/>
                <a:gridCol w="816091"/>
                <a:gridCol w="816091"/>
                <a:gridCol w="816091"/>
                <a:gridCol w="816091"/>
                <a:gridCol w="816091"/>
                <a:gridCol w="816091"/>
              </a:tblGrid>
              <a:tr h="396240">
                <a:tc>
                  <a:txBody>
                    <a:bodyPr/>
                    <a:lstStyle/>
                    <a:p>
                      <a:pPr algn="ctr"/>
                      <a:r>
                        <a:rPr lang="zh-CN" altLang="en-US"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幂数</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96240">
                <a:tc>
                  <a:txBody>
                    <a:bodyPr/>
                    <a:lstStyle/>
                    <a:p>
                      <a:pPr algn="ctr"/>
                      <a:r>
                        <a:rPr lang="zh-CN" altLang="en-US"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数值</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3162">
                <a:tc>
                  <a:txBody>
                    <a:bodyPr/>
                    <a:lstStyle/>
                    <a:p>
                      <a:pPr algn="ctr"/>
                      <a:r>
                        <a:rPr lang="zh-CN" altLang="en-US"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位权</a:t>
                      </a:r>
                      <a:endPar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1"/>
                      <a:stretch>
                        <a:fillRect l="-100000" t="-207576" r="-700000" b="-22727"/>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1"/>
                      <a:stretch>
                        <a:fillRect l="-200000" t="-207576" r="-600000" b="-22727"/>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1"/>
                      <a:stretch>
                        <a:fillRect l="-300000" t="-207576" r="-500000" b="-22727"/>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1"/>
                      <a:stretch>
                        <a:fillRect l="-403008" t="-207576" r="-403759" b="-22727"/>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1"/>
                      <a:stretch>
                        <a:fillRect l="-499254" t="-207576" r="-300746" b="-22727"/>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1"/>
                      <a:stretch>
                        <a:fillRect l="-599254" t="-207576" r="-200746" b="-22727"/>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1"/>
                      <a:stretch>
                        <a:fillRect l="-699254" t="-207576" r="-100746" b="-22727"/>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1"/>
                      <a:stretch>
                        <a:fillRect l="-799254" t="-207576" r="-746" b="-22727"/>
                      </a:stretch>
                    </a:blipFill>
                  </a:tcPr>
                </a:tc>
              </a:tr>
            </a:tbl>
          </a:graphicData>
        </a:graphic>
      </p:graphicFrame>
      <mc:AlternateContent xmlns:mc="http://schemas.openxmlformats.org/markup-compatibility/2006">
        <mc:Choice xmlns:a14="http://schemas.microsoft.com/office/drawing/2010/main" Requires="a14">
          <p:sp>
            <p:nvSpPr>
              <p:cNvPr id="13" name="Rectangle 120"/>
              <p:cNvSpPr>
                <a:spLocks noChangeArrowheads="1"/>
              </p:cNvSpPr>
              <p:nvPr/>
            </p:nvSpPr>
            <p:spPr bwMode="auto">
              <a:xfrm>
                <a:off x="683568" y="1797123"/>
                <a:ext cx="7416824" cy="84831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lIns="92075" tIns="46038" rIns="92075" bIns="46038">
                <a:spAutoFit/>
              </a:bodyPr>
              <a:lstStyle/>
              <a:p>
                <a:pPr algn="l">
                  <a:spcBef>
                    <a:spcPct val="0"/>
                  </a:spcBef>
                </a:pP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12345.678 =  1*</a:t>
                </a:r>
                <a14:m>
                  <m:oMath xmlns:m="http://schemas.openxmlformats.org/officeDocument/2006/math">
                    <m:sSup>
                      <m:sSupPr>
                        <m:ctrlPr>
                          <a:rPr lang="en-US" altLang="zh-CN" sz="2400" b="1" i="1">
                            <a:latin typeface="Cambria Math" charset="0"/>
                          </a:rPr>
                        </m:ctrlPr>
                      </m:sSupPr>
                      <m:e>
                        <m:r>
                          <a:rPr lang="en-US" altLang="zh-CN" sz="2400" b="1" i="1">
                            <a:latin typeface="Cambria Math"/>
                          </a:rPr>
                          <m:t>𝟏𝟎</m:t>
                        </m:r>
                      </m:e>
                      <m:sup>
                        <m:r>
                          <a:rPr lang="en-US" altLang="zh-CN" sz="2400" b="1" i="1">
                            <a:latin typeface="Cambria Math"/>
                          </a:rPr>
                          <m:t>𝟒</m:t>
                        </m:r>
                      </m:sup>
                    </m:sSup>
                  </m:oMath>
                </a14:m>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 + 2*</a:t>
                </a:r>
                <a14:m>
                  <m:oMath xmlns:m="http://schemas.openxmlformats.org/officeDocument/2006/math">
                    <m:sSup>
                      <m:sSupPr>
                        <m:ctrlPr>
                          <a:rPr lang="en-US" altLang="zh-CN" sz="2400" b="1" i="1">
                            <a:latin typeface="Cambria Math" charset="0"/>
                          </a:rPr>
                        </m:ctrlPr>
                      </m:sSupPr>
                      <m:e>
                        <m:r>
                          <a:rPr lang="en-US" altLang="zh-CN" sz="2400" b="1" i="1">
                            <a:latin typeface="Cambria Math"/>
                          </a:rPr>
                          <m:t>𝟏𝟎</m:t>
                        </m:r>
                      </m:e>
                      <m:sup>
                        <m:r>
                          <a:rPr lang="en-US" altLang="zh-CN" sz="2400" b="1" i="1" smtClean="0">
                            <a:latin typeface="Cambria Math"/>
                          </a:rPr>
                          <m:t>𝟑</m:t>
                        </m:r>
                      </m:sup>
                    </m:sSup>
                  </m:oMath>
                </a14:m>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 + 3*</a:t>
                </a:r>
                <a14:m>
                  <m:oMath xmlns:m="http://schemas.openxmlformats.org/officeDocument/2006/math">
                    <m:sSup>
                      <m:sSupPr>
                        <m:ctrlPr>
                          <a:rPr lang="en-US" altLang="zh-CN" sz="2400" b="1" i="1" smtClean="0">
                            <a:latin typeface="Cambria Math" charset="0"/>
                          </a:rPr>
                        </m:ctrlPr>
                      </m:sSupPr>
                      <m:e>
                        <m:r>
                          <a:rPr lang="en-US" altLang="zh-CN" sz="2400" b="1" i="1">
                            <a:latin typeface="Cambria Math"/>
                          </a:rPr>
                          <m:t>𝟏𝟎</m:t>
                        </m:r>
                      </m:e>
                      <m:sup>
                        <m:r>
                          <a:rPr lang="en-US" altLang="zh-CN" sz="2400" b="1" i="1" smtClean="0">
                            <a:latin typeface="Cambria Math"/>
                          </a:rPr>
                          <m:t>𝟐</m:t>
                        </m:r>
                      </m:sup>
                    </m:sSup>
                    <m:r>
                      <a:rPr lang="en-US" altLang="zh-CN" sz="2400" b="1" i="1" smtClean="0">
                        <a:latin typeface="Cambria Math"/>
                      </a:rPr>
                      <m:t> </m:t>
                    </m:r>
                  </m:oMath>
                </a14:m>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+ 4*</a:t>
                </a:r>
                <a14:m>
                  <m:oMath xmlns:m="http://schemas.openxmlformats.org/officeDocument/2006/math">
                    <m:sSup>
                      <m:sSupPr>
                        <m:ctrlPr>
                          <a:rPr lang="en-US" altLang="zh-CN" sz="2400" b="1" i="1">
                            <a:latin typeface="Cambria Math" charset="0"/>
                          </a:rPr>
                        </m:ctrlPr>
                      </m:sSupPr>
                      <m:e>
                        <m:r>
                          <a:rPr lang="en-US" altLang="zh-CN" sz="2400" b="1" i="1">
                            <a:latin typeface="Cambria Math"/>
                          </a:rPr>
                          <m:t>𝟏𝟎</m:t>
                        </m:r>
                      </m:e>
                      <m:sup>
                        <m:r>
                          <a:rPr lang="en-US" altLang="zh-CN" sz="2400" b="1" i="1" smtClean="0">
                            <a:latin typeface="Cambria Math"/>
                          </a:rPr>
                          <m:t>𝟏</m:t>
                        </m:r>
                      </m:sup>
                    </m:sSup>
                  </m:oMath>
                </a14:m>
                <a:endPar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l">
                  <a:spcBef>
                    <a:spcPct val="0"/>
                  </a:spcBef>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                    + 5*</a:t>
                </a:r>
                <a14:m>
                  <m:oMath xmlns:m="http://schemas.openxmlformats.org/officeDocument/2006/math">
                    <m:sSup>
                      <m:sSupPr>
                        <m:ctrlPr>
                          <a:rPr lang="en-US" altLang="zh-CN" sz="2400" b="1" i="1">
                            <a:latin typeface="Cambria Math" charset="0"/>
                          </a:rPr>
                        </m:ctrlPr>
                      </m:sSupPr>
                      <m:e>
                        <m:r>
                          <a:rPr lang="en-US" altLang="zh-CN" sz="2400" b="1" i="1">
                            <a:latin typeface="Cambria Math"/>
                          </a:rPr>
                          <m:t>𝟏𝟎</m:t>
                        </m:r>
                      </m:e>
                      <m:sup>
                        <m:r>
                          <a:rPr lang="en-US" altLang="zh-CN" sz="2400" b="1" i="1" smtClean="0">
                            <a:latin typeface="Cambria Math"/>
                          </a:rPr>
                          <m:t>𝟎</m:t>
                        </m:r>
                      </m:sup>
                    </m:sSup>
                  </m:oMath>
                </a14:m>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 + 6*</a:t>
                </a:r>
                <a14:m>
                  <m:oMath xmlns:m="http://schemas.openxmlformats.org/officeDocument/2006/math">
                    <m:sSup>
                      <m:sSupPr>
                        <m:ctrlPr>
                          <a:rPr lang="en-US" altLang="zh-CN" sz="2400" b="1" i="1">
                            <a:latin typeface="Cambria Math" charset="0"/>
                          </a:rPr>
                        </m:ctrlPr>
                      </m:sSupPr>
                      <m:e>
                        <m:r>
                          <a:rPr lang="en-US" altLang="zh-CN" sz="2400" b="1" i="1">
                            <a:latin typeface="Cambria Math"/>
                          </a:rPr>
                          <m:t>𝟏𝟎</m:t>
                        </m:r>
                      </m:e>
                      <m:sup>
                        <m:r>
                          <a:rPr lang="en-US" altLang="zh-CN" sz="2400" b="1" i="1" smtClean="0">
                            <a:latin typeface="Cambria Math"/>
                          </a:rPr>
                          <m:t>−</m:t>
                        </m:r>
                        <m:r>
                          <a:rPr lang="en-US" altLang="zh-CN" sz="2400" b="1" i="1" smtClean="0">
                            <a:latin typeface="Cambria Math"/>
                          </a:rPr>
                          <m:t>𝟏</m:t>
                        </m:r>
                      </m:sup>
                    </m:sSup>
                  </m:oMath>
                </a14:m>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 + 7*</a:t>
                </a:r>
                <a14:m>
                  <m:oMath xmlns:m="http://schemas.openxmlformats.org/officeDocument/2006/math">
                    <m:sSup>
                      <m:sSupPr>
                        <m:ctrlPr>
                          <a:rPr lang="en-US" altLang="zh-CN" sz="2400" b="1" i="1">
                            <a:latin typeface="Cambria Math" charset="0"/>
                          </a:rPr>
                        </m:ctrlPr>
                      </m:sSupPr>
                      <m:e>
                        <m:r>
                          <a:rPr lang="en-US" altLang="zh-CN" sz="2400" b="1" i="1">
                            <a:latin typeface="Cambria Math"/>
                          </a:rPr>
                          <m:t>𝟏𝟎</m:t>
                        </m:r>
                      </m:e>
                      <m:sup>
                        <m:r>
                          <a:rPr lang="en-US" altLang="zh-CN" sz="2400" b="1" i="1" smtClean="0">
                            <a:latin typeface="Cambria Math"/>
                          </a:rPr>
                          <m:t>−</m:t>
                        </m:r>
                        <m:r>
                          <a:rPr lang="en-US" altLang="zh-CN" sz="2400" b="1" i="1" smtClean="0">
                            <a:latin typeface="Cambria Math"/>
                          </a:rPr>
                          <m:t>𝟐</m:t>
                        </m:r>
                      </m:sup>
                    </m:sSup>
                  </m:oMath>
                </a14:m>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 + 8*</a:t>
                </a:r>
                <a14:m>
                  <m:oMath xmlns:m="http://schemas.openxmlformats.org/officeDocument/2006/math">
                    <m:sSup>
                      <m:sSupPr>
                        <m:ctrlPr>
                          <a:rPr lang="en-US" altLang="zh-CN" sz="2400" b="1" i="1">
                            <a:latin typeface="Cambria Math" charset="0"/>
                          </a:rPr>
                        </m:ctrlPr>
                      </m:sSupPr>
                      <m:e>
                        <m:r>
                          <a:rPr lang="en-US" altLang="zh-CN" sz="2400" b="1" i="1">
                            <a:latin typeface="Cambria Math"/>
                          </a:rPr>
                          <m:t>𝟏𝟎</m:t>
                        </m:r>
                      </m:e>
                      <m:sup>
                        <m:r>
                          <a:rPr lang="en-US" altLang="zh-CN" sz="2400" b="1" i="1" smtClean="0">
                            <a:latin typeface="Cambria Math"/>
                          </a:rPr>
                          <m:t>−</m:t>
                        </m:r>
                        <m:r>
                          <a:rPr lang="en-US" altLang="zh-CN" sz="2400" b="1" i="1" smtClean="0">
                            <a:latin typeface="Cambria Math"/>
                          </a:rPr>
                          <m:t>𝟑</m:t>
                        </m:r>
                      </m:sup>
                    </m:sSup>
                  </m:oMath>
                </a14:m>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13" name="Rectangle 120"/>
              <p:cNvSpPr>
                <a:spLocks noRot="1" noChangeAspect="1" noMove="1" noResize="1" noEditPoints="1" noAdjustHandles="1" noChangeArrowheads="1" noChangeShapeType="1" noTextEdit="1"/>
              </p:cNvSpPr>
              <p:nvPr/>
            </p:nvSpPr>
            <p:spPr bwMode="auto">
              <a:xfrm>
                <a:off x="683568" y="1797123"/>
                <a:ext cx="7416824" cy="848310"/>
              </a:xfrm>
              <a:prstGeom prst="rect">
                <a:avLst/>
              </a:prstGeom>
              <a:blipFill rotWithShape="1">
                <a:blip r:embed="rId2"/>
                <a:stretch>
                  <a:fillRect l="-1233" t="-4317" b="-1582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endParaRPr lang="zh-CN" altLang="en-US">
                  <a:noFill/>
                </a:endParaRPr>
              </a:p>
            </p:txBody>
          </p:sp>
        </mc:Fallback>
      </mc:AlternateContent>
      <p:sp>
        <p:nvSpPr>
          <p:cNvPr id="9"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1.3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数值与运算</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10" name="Rectangle 120"/>
          <p:cNvSpPr>
            <a:spLocks noChangeArrowheads="1"/>
          </p:cNvSpPr>
          <p:nvPr/>
        </p:nvSpPr>
        <p:spPr bwMode="auto">
          <a:xfrm>
            <a:off x="683568" y="1196752"/>
            <a:ext cx="73152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spcBef>
                <a:spcPct val="0"/>
              </a:spcBef>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思考一下：</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123456.678</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这个数是怎样被算出来的呢？</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520"/>
                                        </p:tgtEl>
                                        <p:attrNameLst>
                                          <p:attrName>style.visibility</p:attrName>
                                        </p:attrNameLst>
                                      </p:cBhvr>
                                      <p:to>
                                        <p:strVal val="visible"/>
                                      </p:to>
                                    </p:set>
                                    <p:animEffect transition="in" filter="wipe(left)">
                                      <p:cBhvr>
                                        <p:cTn id="17" dur="500"/>
                                        <p:tgtEl>
                                          <p:spTgt spid="1025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2521"/>
                                        </p:tgtEl>
                                        <p:attrNameLst>
                                          <p:attrName>style.visibility</p:attrName>
                                        </p:attrNameLst>
                                      </p:cBhvr>
                                      <p:to>
                                        <p:strVal val="visible"/>
                                      </p:to>
                                    </p:set>
                                    <p:animEffect transition="in" filter="wipe(down)">
                                      <p:cBhvr>
                                        <p:cTn id="22" dur="500"/>
                                        <p:tgtEl>
                                          <p:spTgt spid="102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0" grpId="0" autoUpdateAnimBg="0"/>
      <p:bldP spid="102521" grpId="0"/>
      <p:bldP spid="13"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6"/>
          <p:cNvSpPr>
            <a:spLocks noChangeArrowheads="1"/>
          </p:cNvSpPr>
          <p:nvPr/>
        </p:nvSpPr>
        <p:spPr bwMode="auto">
          <a:xfrm>
            <a:off x="323850" y="6705600"/>
            <a:ext cx="1408113" cy="74613"/>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83" name="Rectangle 135"/>
          <p:cNvSpPr>
            <a:spLocks noGrp="1" noChangeArrowheads="1"/>
          </p:cNvSpPr>
          <p:nvPr>
            <p:ph type="title" idx="4294967295"/>
          </p:nvPr>
        </p:nvSpPr>
        <p:spPr>
          <a:xfrm>
            <a:off x="250825" y="1125538"/>
            <a:ext cx="6477000" cy="612775"/>
          </a:xfrm>
        </p:spPr>
        <p:txBody>
          <a:bodyPr/>
          <a:lstStyle/>
          <a:p>
            <a:pPr eaLnBrk="1" hangingPunct="1">
              <a:defRPr/>
            </a:pPr>
            <a:r>
              <a:rPr lang="en-US" altLang="zh-CN" sz="2800" dirty="0" smtClean="0">
                <a:solidFill>
                  <a:schemeClr val="tx1"/>
                </a:solidFill>
                <a:ea typeface="宋体" panose="02010600030101010101" pitchFamily="2" charset="-122"/>
              </a:rPr>
              <a:t>1.3.2</a:t>
            </a:r>
            <a:r>
              <a:rPr lang="en-US" altLang="zh-CN" sz="2800" dirty="0" smtClean="0">
                <a:solidFill>
                  <a:schemeClr val="tx1"/>
                </a:solidFill>
                <a:effectLst/>
                <a:ea typeface="黑体" panose="02010609060101010101" pitchFamily="49" charset="-122"/>
              </a:rPr>
              <a:t>  </a:t>
            </a:r>
            <a:r>
              <a:rPr lang="zh-CN" altLang="en-US" sz="2800" dirty="0" smtClean="0">
                <a:solidFill>
                  <a:schemeClr val="tx1"/>
                </a:solidFill>
                <a:effectLst/>
                <a:ea typeface="黑体" panose="02010609060101010101" pitchFamily="49" charset="-122"/>
              </a:rPr>
              <a:t>二进制的运算</a:t>
            </a:r>
            <a:endParaRPr lang="zh-CN" altLang="en-US" sz="2800" dirty="0" smtClean="0"/>
          </a:p>
        </p:txBody>
      </p:sp>
      <p:sp>
        <p:nvSpPr>
          <p:cNvPr id="10245" name="Rectangle 136"/>
          <p:cNvSpPr>
            <a:spLocks noChangeArrowheads="1"/>
          </p:cNvSpPr>
          <p:nvPr/>
        </p:nvSpPr>
        <p:spPr bwMode="auto">
          <a:xfrm>
            <a:off x="2627313" y="1700213"/>
            <a:ext cx="40322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CC0000"/>
                </a:solidFill>
                <a:latin typeface="Times New Roman" panose="02020603050405020304" pitchFamily="18" charset="0"/>
              </a:rPr>
              <a:t>二进制的算术运算</a:t>
            </a:r>
            <a:endParaRPr lang="zh-CN" altLang="en-US" sz="2800" b="1" dirty="0">
              <a:solidFill>
                <a:srgbClr val="CC0000"/>
              </a:solidFill>
              <a:latin typeface="Times New Roman" panose="02020603050405020304" pitchFamily="18" charset="0"/>
            </a:endParaRPr>
          </a:p>
        </p:txBody>
      </p:sp>
      <p:sp>
        <p:nvSpPr>
          <p:cNvPr id="104585" name="Text Box 137"/>
          <p:cNvSpPr txBox="1">
            <a:spLocks noChangeArrowheads="1"/>
          </p:cNvSpPr>
          <p:nvPr/>
        </p:nvSpPr>
        <p:spPr bwMode="auto">
          <a:xfrm>
            <a:off x="385763" y="2563813"/>
            <a:ext cx="1905000" cy="2073275"/>
          </a:xfrm>
          <a:prstGeom prst="rect">
            <a:avLst/>
          </a:prstGeom>
          <a:gradFill rotWithShape="0">
            <a:gsLst>
              <a:gs pos="0">
                <a:srgbClr val="FFFF66"/>
              </a:gs>
              <a:gs pos="50000">
                <a:schemeClr val="bg1"/>
              </a:gs>
              <a:gs pos="100000">
                <a:srgbClr val="FFFF66"/>
              </a:gs>
            </a:gsLst>
            <a:lin ang="2700000" scaled="1"/>
          </a:gradFill>
          <a:ln w="9525">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defRPr/>
            </a:pPr>
            <a:r>
              <a:rPr kumimoji="0" lang="zh-CN" altLang="en-US" sz="2400" b="1" dirty="0">
                <a:solidFill>
                  <a:srgbClr val="000066"/>
                </a:solidFill>
                <a:latin typeface="Times New Roman" panose="02020603050405020304" pitchFamily="18" charset="0"/>
                <a:ea typeface="黑体" panose="02010609060101010101" pitchFamily="49" charset="-122"/>
              </a:rPr>
              <a:t>加：</a:t>
            </a:r>
            <a:endParaRPr kumimoji="0" lang="zh-CN" altLang="en-US" sz="2400" b="1" dirty="0">
              <a:solidFill>
                <a:srgbClr val="000066"/>
              </a:solidFill>
              <a:latin typeface="Times New Roman" panose="02020603050405020304" pitchFamily="18" charset="0"/>
              <a:ea typeface="黑体" panose="02010609060101010101" pitchFamily="49" charset="-122"/>
            </a:endParaRPr>
          </a:p>
          <a:p>
            <a:pPr>
              <a:spcBef>
                <a:spcPct val="10000"/>
              </a:spcBef>
              <a:defRPr/>
            </a:pPr>
            <a:r>
              <a:rPr kumimoji="0" lang="en-US" altLang="zh-CN" sz="2400" b="1" dirty="0">
                <a:solidFill>
                  <a:srgbClr val="000066"/>
                </a:solidFill>
                <a:latin typeface="Times New Roman" panose="02020603050405020304" pitchFamily="18" charset="0"/>
                <a:ea typeface="黑体" panose="02010609060101010101" pitchFamily="49" charset="-122"/>
              </a:rPr>
              <a:t>0+0=0</a:t>
            </a:r>
            <a:endParaRPr kumimoji="0" lang="en-US" altLang="zh-CN" sz="2400" b="1" dirty="0">
              <a:solidFill>
                <a:srgbClr val="000066"/>
              </a:solidFill>
              <a:latin typeface="Times New Roman" panose="02020603050405020304" pitchFamily="18" charset="0"/>
              <a:ea typeface="黑体" panose="02010609060101010101" pitchFamily="49" charset="-122"/>
            </a:endParaRPr>
          </a:p>
          <a:p>
            <a:pPr>
              <a:spcBef>
                <a:spcPct val="10000"/>
              </a:spcBef>
              <a:defRPr/>
            </a:pPr>
            <a:r>
              <a:rPr kumimoji="0" lang="en-US" altLang="zh-CN" sz="2400" b="1" dirty="0">
                <a:solidFill>
                  <a:srgbClr val="000066"/>
                </a:solidFill>
                <a:latin typeface="Times New Roman" panose="02020603050405020304" pitchFamily="18" charset="0"/>
                <a:ea typeface="黑体" panose="02010609060101010101" pitchFamily="49" charset="-122"/>
              </a:rPr>
              <a:t>0+1=1</a:t>
            </a:r>
            <a:endParaRPr kumimoji="0" lang="en-US" altLang="zh-CN" sz="2400" b="1" dirty="0">
              <a:solidFill>
                <a:srgbClr val="000066"/>
              </a:solidFill>
              <a:latin typeface="Times New Roman" panose="02020603050405020304" pitchFamily="18" charset="0"/>
              <a:ea typeface="黑体" panose="02010609060101010101" pitchFamily="49" charset="-122"/>
            </a:endParaRPr>
          </a:p>
          <a:p>
            <a:pPr>
              <a:spcBef>
                <a:spcPct val="10000"/>
              </a:spcBef>
              <a:defRPr/>
            </a:pPr>
            <a:r>
              <a:rPr kumimoji="0" lang="en-US" altLang="zh-CN" sz="2400" b="1" dirty="0">
                <a:solidFill>
                  <a:srgbClr val="000066"/>
                </a:solidFill>
                <a:latin typeface="Times New Roman" panose="02020603050405020304" pitchFamily="18" charset="0"/>
                <a:ea typeface="黑体" panose="02010609060101010101" pitchFamily="49" charset="-122"/>
              </a:rPr>
              <a:t>1+0=1</a:t>
            </a:r>
            <a:endParaRPr kumimoji="0" lang="en-US" altLang="zh-CN" sz="2400" b="1" dirty="0">
              <a:solidFill>
                <a:srgbClr val="000066"/>
              </a:solidFill>
              <a:latin typeface="Times New Roman" panose="02020603050405020304" pitchFamily="18" charset="0"/>
              <a:ea typeface="黑体" panose="02010609060101010101" pitchFamily="49" charset="-122"/>
            </a:endParaRPr>
          </a:p>
          <a:p>
            <a:pPr>
              <a:spcBef>
                <a:spcPct val="10000"/>
              </a:spcBef>
              <a:defRPr/>
            </a:pPr>
            <a:r>
              <a:rPr kumimoji="0" lang="en-US" altLang="zh-CN" sz="2400" b="1" dirty="0">
                <a:solidFill>
                  <a:srgbClr val="000066"/>
                </a:solidFill>
                <a:latin typeface="Times New Roman" panose="02020603050405020304" pitchFamily="18" charset="0"/>
                <a:ea typeface="黑体" panose="02010609060101010101" pitchFamily="49" charset="-122"/>
              </a:rPr>
              <a:t>1+1=10</a:t>
            </a:r>
            <a:endParaRPr kumimoji="0" lang="en-US" altLang="zh-CN" sz="2400" b="1" dirty="0">
              <a:solidFill>
                <a:srgbClr val="000066"/>
              </a:solidFill>
              <a:latin typeface="Times New Roman" panose="02020603050405020304" pitchFamily="18" charset="0"/>
              <a:ea typeface="黑体" panose="02010609060101010101" pitchFamily="49" charset="-122"/>
            </a:endParaRPr>
          </a:p>
        </p:txBody>
      </p:sp>
      <p:sp>
        <p:nvSpPr>
          <p:cNvPr id="104586" name="Text Box 138"/>
          <p:cNvSpPr txBox="1">
            <a:spLocks noChangeArrowheads="1"/>
          </p:cNvSpPr>
          <p:nvPr/>
        </p:nvSpPr>
        <p:spPr bwMode="auto">
          <a:xfrm>
            <a:off x="2443163" y="2563813"/>
            <a:ext cx="1905000" cy="2073275"/>
          </a:xfrm>
          <a:prstGeom prst="rect">
            <a:avLst/>
          </a:prstGeom>
          <a:gradFill rotWithShape="0">
            <a:gsLst>
              <a:gs pos="0">
                <a:schemeClr val="bg1"/>
              </a:gs>
              <a:gs pos="50000">
                <a:srgbClr val="99FF99"/>
              </a:gs>
              <a:gs pos="100000">
                <a:schemeClr val="bg1"/>
              </a:gs>
            </a:gsLst>
            <a:lin ang="2700000" scaled="1"/>
          </a:gradFill>
          <a:ln w="9525">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defRPr/>
            </a:pPr>
            <a:r>
              <a:rPr kumimoji="0" lang="zh-CN" altLang="en-US" sz="2400" b="1">
                <a:solidFill>
                  <a:srgbClr val="000066"/>
                </a:solidFill>
                <a:latin typeface="Times New Roman" panose="02020603050405020304" pitchFamily="18" charset="0"/>
                <a:ea typeface="黑体" panose="02010609060101010101" pitchFamily="49" charset="-122"/>
              </a:rPr>
              <a:t>减：</a:t>
            </a:r>
            <a:endParaRPr kumimoji="0" lang="zh-CN" altLang="en-US" sz="2400" b="1">
              <a:solidFill>
                <a:srgbClr val="000066"/>
              </a:solidFill>
              <a:latin typeface="Times New Roman" panose="02020603050405020304" pitchFamily="18" charset="0"/>
              <a:ea typeface="黑体" panose="02010609060101010101" pitchFamily="49" charset="-122"/>
            </a:endParaRPr>
          </a:p>
          <a:p>
            <a:pPr>
              <a:spcBef>
                <a:spcPct val="10000"/>
              </a:spcBef>
              <a:defRPr/>
            </a:pPr>
            <a:r>
              <a:rPr kumimoji="0" lang="en-US" altLang="zh-CN" sz="2400" b="1">
                <a:solidFill>
                  <a:srgbClr val="000066"/>
                </a:solidFill>
                <a:latin typeface="Times New Roman" panose="02020603050405020304" pitchFamily="18" charset="0"/>
                <a:ea typeface="黑体" panose="02010609060101010101" pitchFamily="49" charset="-122"/>
              </a:rPr>
              <a:t>0-0=0</a:t>
            </a:r>
            <a:endParaRPr kumimoji="0" lang="en-US" altLang="zh-CN" sz="2400" b="1">
              <a:solidFill>
                <a:srgbClr val="000066"/>
              </a:solidFill>
              <a:latin typeface="Times New Roman" panose="02020603050405020304" pitchFamily="18" charset="0"/>
              <a:ea typeface="黑体" panose="02010609060101010101" pitchFamily="49" charset="-122"/>
            </a:endParaRPr>
          </a:p>
          <a:p>
            <a:pPr>
              <a:spcBef>
                <a:spcPct val="10000"/>
              </a:spcBef>
              <a:defRPr/>
            </a:pPr>
            <a:r>
              <a:rPr kumimoji="0" lang="en-US" altLang="zh-CN" sz="2400" b="1">
                <a:solidFill>
                  <a:srgbClr val="000066"/>
                </a:solidFill>
                <a:latin typeface="Times New Roman" panose="02020603050405020304" pitchFamily="18" charset="0"/>
                <a:ea typeface="黑体" panose="02010609060101010101" pitchFamily="49" charset="-122"/>
              </a:rPr>
              <a:t>0-1=1</a:t>
            </a:r>
            <a:endParaRPr kumimoji="0" lang="en-US" altLang="zh-CN" sz="2400" b="1">
              <a:solidFill>
                <a:srgbClr val="000066"/>
              </a:solidFill>
              <a:latin typeface="Times New Roman" panose="02020603050405020304" pitchFamily="18" charset="0"/>
              <a:ea typeface="黑体" panose="02010609060101010101" pitchFamily="49" charset="-122"/>
            </a:endParaRPr>
          </a:p>
          <a:p>
            <a:pPr>
              <a:spcBef>
                <a:spcPct val="10000"/>
              </a:spcBef>
              <a:defRPr/>
            </a:pPr>
            <a:r>
              <a:rPr kumimoji="0" lang="en-US" altLang="zh-CN" sz="2400" b="1">
                <a:solidFill>
                  <a:srgbClr val="000066"/>
                </a:solidFill>
                <a:latin typeface="Times New Roman" panose="02020603050405020304" pitchFamily="18" charset="0"/>
                <a:ea typeface="黑体" panose="02010609060101010101" pitchFamily="49" charset="-122"/>
              </a:rPr>
              <a:t>1-0=1</a:t>
            </a:r>
            <a:endParaRPr kumimoji="0" lang="en-US" altLang="zh-CN" sz="2400" b="1">
              <a:solidFill>
                <a:srgbClr val="000066"/>
              </a:solidFill>
              <a:latin typeface="Times New Roman" panose="02020603050405020304" pitchFamily="18" charset="0"/>
              <a:ea typeface="黑体" panose="02010609060101010101" pitchFamily="49" charset="-122"/>
            </a:endParaRPr>
          </a:p>
          <a:p>
            <a:pPr>
              <a:spcBef>
                <a:spcPct val="10000"/>
              </a:spcBef>
              <a:defRPr/>
            </a:pPr>
            <a:r>
              <a:rPr kumimoji="0" lang="en-US" altLang="zh-CN" sz="2400" b="1">
                <a:solidFill>
                  <a:srgbClr val="000066"/>
                </a:solidFill>
                <a:latin typeface="Times New Roman" panose="02020603050405020304" pitchFamily="18" charset="0"/>
                <a:ea typeface="黑体" panose="02010609060101010101" pitchFamily="49" charset="-122"/>
              </a:rPr>
              <a:t>1-1=0</a:t>
            </a:r>
            <a:endParaRPr kumimoji="0" lang="en-US" altLang="zh-CN" sz="2400" b="1">
              <a:solidFill>
                <a:srgbClr val="000066"/>
              </a:solidFill>
              <a:latin typeface="Times New Roman" panose="02020603050405020304" pitchFamily="18" charset="0"/>
              <a:ea typeface="黑体" panose="02010609060101010101" pitchFamily="49" charset="-122"/>
            </a:endParaRPr>
          </a:p>
        </p:txBody>
      </p:sp>
      <p:sp>
        <p:nvSpPr>
          <p:cNvPr id="104587" name="Text Box 139"/>
          <p:cNvSpPr txBox="1">
            <a:spLocks noChangeArrowheads="1"/>
          </p:cNvSpPr>
          <p:nvPr/>
        </p:nvSpPr>
        <p:spPr bwMode="auto">
          <a:xfrm>
            <a:off x="4500563" y="2563813"/>
            <a:ext cx="1905000" cy="2073275"/>
          </a:xfrm>
          <a:prstGeom prst="rect">
            <a:avLst/>
          </a:prstGeom>
          <a:gradFill rotWithShape="0">
            <a:gsLst>
              <a:gs pos="0">
                <a:schemeClr val="bg1"/>
              </a:gs>
              <a:gs pos="50000">
                <a:srgbClr val="66FFFF"/>
              </a:gs>
              <a:gs pos="100000">
                <a:schemeClr val="bg1"/>
              </a:gs>
            </a:gsLst>
            <a:lin ang="2700000" scaled="1"/>
          </a:gradFill>
          <a:ln w="9525">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defRPr/>
            </a:pPr>
            <a:r>
              <a:rPr kumimoji="0" lang="zh-CN" altLang="en-US" sz="2400" b="1">
                <a:solidFill>
                  <a:srgbClr val="000066"/>
                </a:solidFill>
                <a:latin typeface="Times New Roman" panose="02020603050405020304" pitchFamily="18" charset="0"/>
                <a:ea typeface="黑体" panose="02010609060101010101" pitchFamily="49" charset="-122"/>
              </a:rPr>
              <a:t>乘：</a:t>
            </a:r>
            <a:endParaRPr kumimoji="0" lang="zh-CN" altLang="en-US" sz="2400" b="1">
              <a:solidFill>
                <a:srgbClr val="000066"/>
              </a:solidFill>
              <a:latin typeface="Times New Roman" panose="02020603050405020304" pitchFamily="18" charset="0"/>
              <a:ea typeface="黑体" panose="02010609060101010101" pitchFamily="49" charset="-122"/>
            </a:endParaRPr>
          </a:p>
          <a:p>
            <a:pPr>
              <a:spcBef>
                <a:spcPct val="10000"/>
              </a:spcBef>
              <a:defRPr/>
            </a:pPr>
            <a:r>
              <a:rPr kumimoji="0" lang="en-US" altLang="zh-CN" sz="2400" b="1">
                <a:solidFill>
                  <a:srgbClr val="000066"/>
                </a:solidFill>
                <a:latin typeface="Times New Roman" panose="02020603050405020304" pitchFamily="18" charset="0"/>
                <a:ea typeface="黑体" panose="02010609060101010101" pitchFamily="49" charset="-122"/>
              </a:rPr>
              <a:t>0×0=0</a:t>
            </a:r>
            <a:endParaRPr kumimoji="0" lang="en-US" altLang="zh-CN" sz="2400" b="1">
              <a:solidFill>
                <a:srgbClr val="000066"/>
              </a:solidFill>
              <a:latin typeface="Times New Roman" panose="02020603050405020304" pitchFamily="18" charset="0"/>
              <a:ea typeface="黑体" panose="02010609060101010101" pitchFamily="49" charset="-122"/>
            </a:endParaRPr>
          </a:p>
          <a:p>
            <a:pPr>
              <a:spcBef>
                <a:spcPct val="10000"/>
              </a:spcBef>
              <a:defRPr/>
            </a:pPr>
            <a:r>
              <a:rPr kumimoji="0" lang="en-US" altLang="zh-CN" sz="2400" b="1">
                <a:solidFill>
                  <a:srgbClr val="000066"/>
                </a:solidFill>
                <a:latin typeface="Times New Roman" panose="02020603050405020304" pitchFamily="18" charset="0"/>
                <a:ea typeface="黑体" panose="02010609060101010101" pitchFamily="49" charset="-122"/>
              </a:rPr>
              <a:t>0×1=0</a:t>
            </a:r>
            <a:endParaRPr kumimoji="0" lang="en-US" altLang="zh-CN" sz="2400" b="1">
              <a:solidFill>
                <a:srgbClr val="000066"/>
              </a:solidFill>
              <a:latin typeface="Times New Roman" panose="02020603050405020304" pitchFamily="18" charset="0"/>
              <a:ea typeface="黑体" panose="02010609060101010101" pitchFamily="49" charset="-122"/>
            </a:endParaRPr>
          </a:p>
          <a:p>
            <a:pPr>
              <a:spcBef>
                <a:spcPct val="10000"/>
              </a:spcBef>
              <a:defRPr/>
            </a:pPr>
            <a:r>
              <a:rPr kumimoji="0" lang="en-US" altLang="zh-CN" sz="2400" b="1">
                <a:solidFill>
                  <a:srgbClr val="000066"/>
                </a:solidFill>
                <a:latin typeface="Times New Roman" panose="02020603050405020304" pitchFamily="18" charset="0"/>
                <a:ea typeface="黑体" panose="02010609060101010101" pitchFamily="49" charset="-122"/>
              </a:rPr>
              <a:t>1×0=0</a:t>
            </a:r>
            <a:endParaRPr kumimoji="0" lang="en-US" altLang="zh-CN" sz="2400" b="1">
              <a:solidFill>
                <a:srgbClr val="000066"/>
              </a:solidFill>
              <a:latin typeface="Times New Roman" panose="02020603050405020304" pitchFamily="18" charset="0"/>
              <a:ea typeface="黑体" panose="02010609060101010101" pitchFamily="49" charset="-122"/>
            </a:endParaRPr>
          </a:p>
          <a:p>
            <a:pPr>
              <a:spcBef>
                <a:spcPct val="10000"/>
              </a:spcBef>
              <a:defRPr/>
            </a:pPr>
            <a:r>
              <a:rPr kumimoji="0" lang="en-US" altLang="zh-CN" sz="2400" b="1">
                <a:solidFill>
                  <a:srgbClr val="000066"/>
                </a:solidFill>
                <a:latin typeface="Times New Roman" panose="02020603050405020304" pitchFamily="18" charset="0"/>
                <a:ea typeface="黑体" panose="02010609060101010101" pitchFamily="49" charset="-122"/>
              </a:rPr>
              <a:t>1×1=1</a:t>
            </a:r>
            <a:endParaRPr kumimoji="0" lang="en-US" altLang="zh-CN" sz="2400" b="1">
              <a:solidFill>
                <a:srgbClr val="000066"/>
              </a:solidFill>
              <a:latin typeface="Times New Roman" panose="02020603050405020304" pitchFamily="18" charset="0"/>
              <a:ea typeface="黑体" panose="02010609060101010101" pitchFamily="49" charset="-122"/>
            </a:endParaRPr>
          </a:p>
        </p:txBody>
      </p:sp>
      <p:sp>
        <p:nvSpPr>
          <p:cNvPr id="104588" name="Text Box 140"/>
          <p:cNvSpPr txBox="1">
            <a:spLocks noChangeArrowheads="1"/>
          </p:cNvSpPr>
          <p:nvPr/>
        </p:nvSpPr>
        <p:spPr bwMode="auto">
          <a:xfrm>
            <a:off x="6557963" y="2563813"/>
            <a:ext cx="2133600" cy="2073275"/>
          </a:xfrm>
          <a:prstGeom prst="rect">
            <a:avLst/>
          </a:prstGeom>
          <a:gradFill rotWithShape="0">
            <a:gsLst>
              <a:gs pos="0">
                <a:srgbClr val="FF99FF"/>
              </a:gs>
              <a:gs pos="50000">
                <a:schemeClr val="bg1"/>
              </a:gs>
              <a:gs pos="100000">
                <a:srgbClr val="FF99FF"/>
              </a:gs>
            </a:gsLst>
            <a:lin ang="2700000" scaled="1"/>
          </a:gradFill>
          <a:ln w="9525">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defRPr/>
            </a:pPr>
            <a:r>
              <a:rPr kumimoji="0" lang="zh-CN" altLang="en-US" sz="2400" b="1">
                <a:solidFill>
                  <a:srgbClr val="000066"/>
                </a:solidFill>
                <a:latin typeface="Times New Roman" panose="02020603050405020304" pitchFamily="18" charset="0"/>
                <a:ea typeface="黑体" panose="02010609060101010101" pitchFamily="49" charset="-122"/>
              </a:rPr>
              <a:t>除：</a:t>
            </a:r>
            <a:endParaRPr kumimoji="0" lang="zh-CN" altLang="en-US" sz="2400" b="1">
              <a:solidFill>
                <a:srgbClr val="000066"/>
              </a:solidFill>
              <a:latin typeface="Times New Roman" panose="02020603050405020304" pitchFamily="18" charset="0"/>
              <a:ea typeface="黑体" panose="02010609060101010101" pitchFamily="49" charset="-122"/>
            </a:endParaRPr>
          </a:p>
          <a:p>
            <a:pPr>
              <a:spcBef>
                <a:spcPct val="10000"/>
              </a:spcBef>
              <a:defRPr/>
            </a:pPr>
            <a:r>
              <a:rPr kumimoji="0" lang="en-US" altLang="zh-CN" sz="2400" b="1">
                <a:solidFill>
                  <a:srgbClr val="000066"/>
                </a:solidFill>
                <a:latin typeface="Times New Roman" panose="02020603050405020304" pitchFamily="18" charset="0"/>
                <a:ea typeface="黑体" panose="02010609060101010101" pitchFamily="49" charset="-122"/>
              </a:rPr>
              <a:t>0÷0=0</a:t>
            </a:r>
            <a:endParaRPr kumimoji="0" lang="en-US" altLang="zh-CN" sz="2400" b="1">
              <a:solidFill>
                <a:srgbClr val="000066"/>
              </a:solidFill>
              <a:latin typeface="Times New Roman" panose="02020603050405020304" pitchFamily="18" charset="0"/>
              <a:ea typeface="黑体" panose="02010609060101010101" pitchFamily="49" charset="-122"/>
            </a:endParaRPr>
          </a:p>
          <a:p>
            <a:pPr>
              <a:spcBef>
                <a:spcPct val="10000"/>
              </a:spcBef>
              <a:defRPr/>
            </a:pPr>
            <a:r>
              <a:rPr kumimoji="0" lang="en-US" altLang="zh-CN" sz="2400" b="1">
                <a:solidFill>
                  <a:srgbClr val="000066"/>
                </a:solidFill>
                <a:latin typeface="Times New Roman" panose="02020603050405020304" pitchFamily="18" charset="0"/>
                <a:ea typeface="黑体" panose="02010609060101010101" pitchFamily="49" charset="-122"/>
              </a:rPr>
              <a:t>0÷1=0</a:t>
            </a:r>
            <a:endParaRPr kumimoji="0" lang="en-US" altLang="zh-CN" sz="2400" b="1">
              <a:solidFill>
                <a:srgbClr val="000066"/>
              </a:solidFill>
              <a:latin typeface="Times New Roman" panose="02020603050405020304" pitchFamily="18" charset="0"/>
              <a:ea typeface="黑体" panose="02010609060101010101" pitchFamily="49" charset="-122"/>
            </a:endParaRPr>
          </a:p>
          <a:p>
            <a:pPr>
              <a:spcBef>
                <a:spcPct val="10000"/>
              </a:spcBef>
              <a:defRPr/>
            </a:pPr>
            <a:r>
              <a:rPr kumimoji="0" lang="en-US" altLang="zh-CN" sz="2400" b="1">
                <a:solidFill>
                  <a:srgbClr val="000066"/>
                </a:solidFill>
                <a:latin typeface="Times New Roman" panose="02020603050405020304" pitchFamily="18" charset="0"/>
                <a:ea typeface="黑体" panose="02010609060101010101" pitchFamily="49" charset="-122"/>
              </a:rPr>
              <a:t>1÷0</a:t>
            </a:r>
            <a:r>
              <a:rPr kumimoji="0" lang="en-US" altLang="zh-CN" sz="1800" b="1">
                <a:solidFill>
                  <a:srgbClr val="000066"/>
                </a:solidFill>
                <a:latin typeface="Times New Roman" panose="02020603050405020304" pitchFamily="18" charset="0"/>
                <a:ea typeface="黑体" panose="02010609060101010101" pitchFamily="49" charset="-122"/>
              </a:rPr>
              <a:t>(</a:t>
            </a:r>
            <a:r>
              <a:rPr kumimoji="0" lang="zh-CN" altLang="en-US" sz="1800" b="1">
                <a:solidFill>
                  <a:srgbClr val="000066"/>
                </a:solidFill>
                <a:latin typeface="Times New Roman" panose="02020603050405020304" pitchFamily="18" charset="0"/>
                <a:ea typeface="黑体" panose="02010609060101010101" pitchFamily="49" charset="-122"/>
              </a:rPr>
              <a:t>无意义</a:t>
            </a:r>
            <a:r>
              <a:rPr kumimoji="0" lang="en-US" altLang="zh-CN" sz="1800" b="1">
                <a:solidFill>
                  <a:srgbClr val="000066"/>
                </a:solidFill>
                <a:latin typeface="Times New Roman" panose="02020603050405020304" pitchFamily="18" charset="0"/>
                <a:ea typeface="黑体" panose="02010609060101010101" pitchFamily="49" charset="-122"/>
              </a:rPr>
              <a:t>)</a:t>
            </a:r>
            <a:endParaRPr kumimoji="0" lang="en-US" altLang="zh-CN" sz="1800" b="1">
              <a:solidFill>
                <a:srgbClr val="000066"/>
              </a:solidFill>
              <a:latin typeface="Times New Roman" panose="02020603050405020304" pitchFamily="18" charset="0"/>
              <a:ea typeface="黑体" panose="02010609060101010101" pitchFamily="49" charset="-122"/>
            </a:endParaRPr>
          </a:p>
          <a:p>
            <a:pPr>
              <a:spcBef>
                <a:spcPct val="10000"/>
              </a:spcBef>
              <a:defRPr/>
            </a:pPr>
            <a:r>
              <a:rPr kumimoji="0" lang="en-US" altLang="zh-CN" sz="2400" b="1">
                <a:solidFill>
                  <a:srgbClr val="000066"/>
                </a:solidFill>
                <a:latin typeface="Times New Roman" panose="02020603050405020304" pitchFamily="18" charset="0"/>
                <a:ea typeface="黑体" panose="02010609060101010101" pitchFamily="49" charset="-122"/>
              </a:rPr>
              <a:t>1÷1=1</a:t>
            </a:r>
            <a:endParaRPr kumimoji="0" lang="en-US" altLang="zh-CN" sz="2400" b="1">
              <a:solidFill>
                <a:srgbClr val="000066"/>
              </a:solidFill>
              <a:latin typeface="Times New Roman" panose="02020603050405020304" pitchFamily="18" charset="0"/>
              <a:ea typeface="黑体" panose="02010609060101010101" pitchFamily="49" charset="-122"/>
            </a:endParaRPr>
          </a:p>
        </p:txBody>
      </p:sp>
      <p:grpSp>
        <p:nvGrpSpPr>
          <p:cNvPr id="104589" name="Group 141"/>
          <p:cNvGrpSpPr/>
          <p:nvPr/>
        </p:nvGrpSpPr>
        <p:grpSpPr bwMode="auto">
          <a:xfrm>
            <a:off x="385763" y="4164013"/>
            <a:ext cx="2514600" cy="1600200"/>
            <a:chOff x="240" y="2181"/>
            <a:chExt cx="1584" cy="1227"/>
          </a:xfrm>
        </p:grpSpPr>
        <p:sp>
          <p:nvSpPr>
            <p:cNvPr id="10254" name="Oval 142"/>
            <p:cNvSpPr>
              <a:spLocks noChangeArrowheads="1"/>
            </p:cNvSpPr>
            <p:nvPr/>
          </p:nvSpPr>
          <p:spPr bwMode="auto">
            <a:xfrm>
              <a:off x="249" y="2181"/>
              <a:ext cx="1200" cy="336"/>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4591" name="AutoShape 143"/>
            <p:cNvSpPr>
              <a:spLocks noChangeArrowheads="1"/>
            </p:cNvSpPr>
            <p:nvPr/>
          </p:nvSpPr>
          <p:spPr bwMode="auto">
            <a:xfrm>
              <a:off x="240" y="2784"/>
              <a:ext cx="1584" cy="624"/>
            </a:xfrm>
            <a:prstGeom prst="wedgeRoundRectCallout">
              <a:avLst>
                <a:gd name="adj1" fmla="val -14963"/>
                <a:gd name="adj2" fmla="val -95671"/>
                <a:gd name="adj3" fmla="val 16667"/>
              </a:avLst>
            </a:prstGeom>
            <a:gradFill rotWithShape="0">
              <a:gsLst>
                <a:gs pos="0">
                  <a:schemeClr val="bg1"/>
                </a:gs>
                <a:gs pos="50000">
                  <a:srgbClr val="FFFF99"/>
                </a:gs>
                <a:gs pos="100000">
                  <a:schemeClr val="bg1"/>
                </a:gs>
              </a:gsLst>
              <a:lin ang="5400000" scaled="1"/>
            </a:gradFill>
            <a:ln w="9525">
              <a:solidFill>
                <a:srgbClr val="0000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lstStyle/>
            <a:p>
              <a:pPr>
                <a:defRPr/>
              </a:pPr>
              <a:r>
                <a:rPr kumimoji="0" lang="zh-CN" altLang="en-US" sz="2400" b="1" dirty="0">
                  <a:solidFill>
                    <a:srgbClr val="0033CC"/>
                  </a:solidFill>
                  <a:latin typeface="Times New Roman" panose="02020603050405020304" pitchFamily="18" charset="0"/>
                  <a:ea typeface="黑体" panose="02010609060101010101" pitchFamily="49" charset="-122"/>
                </a:rPr>
                <a:t>本位为</a:t>
              </a:r>
              <a:r>
                <a:rPr kumimoji="0" lang="en-US" altLang="zh-CN" sz="2400" b="1" dirty="0">
                  <a:solidFill>
                    <a:srgbClr val="0033CC"/>
                  </a:solidFill>
                  <a:latin typeface="Times New Roman" panose="02020603050405020304" pitchFamily="18" charset="0"/>
                  <a:ea typeface="黑体" panose="02010609060101010101" pitchFamily="49" charset="-122"/>
                </a:rPr>
                <a:t>0</a:t>
              </a:r>
              <a:r>
                <a:rPr kumimoji="0" lang="zh-CN" altLang="en-US" sz="2400" b="1" dirty="0">
                  <a:solidFill>
                    <a:srgbClr val="0033CC"/>
                  </a:solidFill>
                  <a:latin typeface="Times New Roman" panose="02020603050405020304" pitchFamily="18" charset="0"/>
                  <a:ea typeface="黑体" panose="02010609060101010101" pitchFamily="49" charset="-122"/>
                </a:rPr>
                <a:t>，</a:t>
              </a:r>
              <a:br>
                <a:rPr kumimoji="0" lang="zh-CN" altLang="en-US" sz="2400" b="1" dirty="0">
                  <a:solidFill>
                    <a:srgbClr val="0033CC"/>
                  </a:solidFill>
                  <a:latin typeface="Times New Roman" panose="02020603050405020304" pitchFamily="18" charset="0"/>
                  <a:ea typeface="黑体" panose="02010609060101010101" pitchFamily="49" charset="-122"/>
                </a:rPr>
              </a:br>
              <a:r>
                <a:rPr kumimoji="0" lang="zh-CN" altLang="en-US" sz="2400" b="1" dirty="0">
                  <a:solidFill>
                    <a:srgbClr val="0033CC"/>
                  </a:solidFill>
                  <a:latin typeface="Times New Roman" panose="02020603050405020304" pitchFamily="18" charset="0"/>
                  <a:ea typeface="黑体" panose="02010609060101010101" pitchFamily="49" charset="-122"/>
                </a:rPr>
                <a:t>向高位进位</a:t>
              </a:r>
              <a:r>
                <a:rPr kumimoji="0" lang="en-US" altLang="zh-CN" sz="2400" b="1" dirty="0">
                  <a:solidFill>
                    <a:srgbClr val="0033CC"/>
                  </a:solidFill>
                  <a:latin typeface="Times New Roman" panose="02020603050405020304" pitchFamily="18" charset="0"/>
                  <a:ea typeface="黑体" panose="02010609060101010101" pitchFamily="49" charset="-122"/>
                </a:rPr>
                <a:t>1</a:t>
              </a:r>
              <a:endParaRPr kumimoji="0" lang="en-US" altLang="zh-CN" sz="2400" b="1" dirty="0">
                <a:solidFill>
                  <a:srgbClr val="0033CC"/>
                </a:solidFill>
                <a:latin typeface="Times New Roman" panose="02020603050405020304" pitchFamily="18" charset="0"/>
                <a:ea typeface="黑体" panose="02010609060101010101" pitchFamily="49" charset="-122"/>
              </a:endParaRPr>
            </a:p>
          </p:txBody>
        </p:sp>
      </p:grpSp>
      <p:grpSp>
        <p:nvGrpSpPr>
          <p:cNvPr id="104592" name="Group 144"/>
          <p:cNvGrpSpPr/>
          <p:nvPr/>
        </p:nvGrpSpPr>
        <p:grpSpPr bwMode="auto">
          <a:xfrm>
            <a:off x="2443163" y="3402013"/>
            <a:ext cx="3962400" cy="2286000"/>
            <a:chOff x="1536" y="1584"/>
            <a:chExt cx="2496" cy="1776"/>
          </a:xfrm>
        </p:grpSpPr>
        <p:sp>
          <p:nvSpPr>
            <p:cNvPr id="10252" name="Oval 145"/>
            <p:cNvSpPr>
              <a:spLocks noChangeArrowheads="1"/>
            </p:cNvSpPr>
            <p:nvPr/>
          </p:nvSpPr>
          <p:spPr bwMode="auto">
            <a:xfrm>
              <a:off x="1536" y="1584"/>
              <a:ext cx="1200" cy="336"/>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4594" name="AutoShape 146"/>
            <p:cNvSpPr>
              <a:spLocks noChangeArrowheads="1"/>
            </p:cNvSpPr>
            <p:nvPr/>
          </p:nvSpPr>
          <p:spPr bwMode="auto">
            <a:xfrm>
              <a:off x="2448" y="2736"/>
              <a:ext cx="1584" cy="624"/>
            </a:xfrm>
            <a:prstGeom prst="wedgeRoundRectCallout">
              <a:avLst>
                <a:gd name="adj1" fmla="val -47537"/>
                <a:gd name="adj2" fmla="val -187500"/>
                <a:gd name="adj3" fmla="val 16667"/>
              </a:avLst>
            </a:prstGeom>
            <a:gradFill rotWithShape="0">
              <a:gsLst>
                <a:gs pos="0">
                  <a:schemeClr val="bg1"/>
                </a:gs>
                <a:gs pos="50000">
                  <a:srgbClr val="CCFF99"/>
                </a:gs>
                <a:gs pos="100000">
                  <a:schemeClr val="bg1"/>
                </a:gs>
              </a:gsLst>
              <a:lin ang="5400000" scaled="1"/>
            </a:gradFill>
            <a:ln w="9525">
              <a:solidFill>
                <a:srgbClr val="0000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lstStyle/>
            <a:p>
              <a:pPr>
                <a:defRPr/>
              </a:pPr>
              <a:r>
                <a:rPr kumimoji="0" lang="zh-CN" altLang="en-US" sz="2400" b="1">
                  <a:solidFill>
                    <a:srgbClr val="0033CC"/>
                  </a:solidFill>
                  <a:latin typeface="Times New Roman" panose="02020603050405020304" pitchFamily="18" charset="0"/>
                  <a:ea typeface="黑体" panose="02010609060101010101" pitchFamily="49" charset="-122"/>
                </a:rPr>
                <a:t>本位为</a:t>
              </a:r>
              <a:r>
                <a:rPr kumimoji="0" lang="en-US" altLang="zh-CN" sz="2400" b="1">
                  <a:solidFill>
                    <a:srgbClr val="0033CC"/>
                  </a:solidFill>
                  <a:latin typeface="Times New Roman" panose="02020603050405020304" pitchFamily="18" charset="0"/>
                  <a:ea typeface="黑体" panose="02010609060101010101" pitchFamily="49" charset="-122"/>
                </a:rPr>
                <a:t>1</a:t>
              </a:r>
              <a:r>
                <a:rPr kumimoji="0" lang="zh-CN" altLang="en-US" sz="2400" b="1">
                  <a:solidFill>
                    <a:srgbClr val="0033CC"/>
                  </a:solidFill>
                  <a:latin typeface="Times New Roman" panose="02020603050405020304" pitchFamily="18" charset="0"/>
                  <a:ea typeface="黑体" panose="02010609060101010101" pitchFamily="49" charset="-122"/>
                </a:rPr>
                <a:t>，</a:t>
              </a:r>
              <a:br>
                <a:rPr kumimoji="0" lang="zh-CN" altLang="en-US" sz="2400" b="1">
                  <a:solidFill>
                    <a:srgbClr val="0033CC"/>
                  </a:solidFill>
                  <a:latin typeface="Times New Roman" panose="02020603050405020304" pitchFamily="18" charset="0"/>
                  <a:ea typeface="黑体" panose="02010609060101010101" pitchFamily="49" charset="-122"/>
                </a:rPr>
              </a:br>
              <a:r>
                <a:rPr kumimoji="0" lang="zh-CN" altLang="en-US" sz="2400" b="1">
                  <a:solidFill>
                    <a:srgbClr val="0033CC"/>
                  </a:solidFill>
                  <a:latin typeface="Times New Roman" panose="02020603050405020304" pitchFamily="18" charset="0"/>
                  <a:ea typeface="黑体" panose="02010609060101010101" pitchFamily="49" charset="-122"/>
                </a:rPr>
                <a:t>向高位借</a:t>
              </a:r>
              <a:r>
                <a:rPr kumimoji="0" lang="en-US" altLang="zh-CN" sz="2400" b="1">
                  <a:solidFill>
                    <a:srgbClr val="0033CC"/>
                  </a:solidFill>
                  <a:latin typeface="Times New Roman" panose="02020603050405020304" pitchFamily="18" charset="0"/>
                  <a:ea typeface="黑体" panose="02010609060101010101" pitchFamily="49" charset="-122"/>
                </a:rPr>
                <a:t>1</a:t>
              </a:r>
              <a:r>
                <a:rPr kumimoji="0" lang="zh-CN" altLang="en-US" sz="2400" b="1">
                  <a:solidFill>
                    <a:srgbClr val="0033CC"/>
                  </a:solidFill>
                  <a:latin typeface="Times New Roman" panose="02020603050405020304" pitchFamily="18" charset="0"/>
                  <a:ea typeface="黑体" panose="02010609060101010101" pitchFamily="49" charset="-122"/>
                </a:rPr>
                <a:t>当</a:t>
              </a:r>
              <a:r>
                <a:rPr kumimoji="0" lang="en-US" altLang="zh-CN" sz="2400" b="1">
                  <a:solidFill>
                    <a:srgbClr val="0033CC"/>
                  </a:solidFill>
                  <a:latin typeface="Times New Roman" panose="02020603050405020304" pitchFamily="18" charset="0"/>
                  <a:ea typeface="黑体" panose="02010609060101010101" pitchFamily="49" charset="-122"/>
                </a:rPr>
                <a:t>2</a:t>
              </a:r>
              <a:endParaRPr kumimoji="0" lang="en-US" altLang="zh-CN" sz="2400" b="1">
                <a:solidFill>
                  <a:srgbClr val="0033CC"/>
                </a:solidFill>
                <a:latin typeface="Times New Roman" panose="02020603050405020304" pitchFamily="18" charset="0"/>
                <a:ea typeface="黑体" panose="02010609060101010101" pitchFamily="49" charset="-122"/>
              </a:endParaRPr>
            </a:p>
          </p:txBody>
        </p:sp>
      </p:grpSp>
      <p:sp>
        <p:nvSpPr>
          <p:cNvPr id="16"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1.3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数值与运算</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04585"/>
                                        </p:tgtEl>
                                        <p:attrNameLst>
                                          <p:attrName>style.visibility</p:attrName>
                                        </p:attrNameLst>
                                      </p:cBhvr>
                                      <p:to>
                                        <p:strVal val="visible"/>
                                      </p:to>
                                    </p:set>
                                    <p:animEffect transition="in" filter="box(in)">
                                      <p:cBhvr>
                                        <p:cTn id="7" dur="500"/>
                                        <p:tgtEl>
                                          <p:spTgt spid="104585"/>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04586"/>
                                        </p:tgtEl>
                                        <p:attrNameLst>
                                          <p:attrName>style.visibility</p:attrName>
                                        </p:attrNameLst>
                                      </p:cBhvr>
                                      <p:to>
                                        <p:strVal val="visible"/>
                                      </p:to>
                                    </p:set>
                                    <p:animEffect transition="in" filter="box(in)">
                                      <p:cBhvr>
                                        <p:cTn id="11" dur="500"/>
                                        <p:tgtEl>
                                          <p:spTgt spid="104586"/>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104587"/>
                                        </p:tgtEl>
                                        <p:attrNameLst>
                                          <p:attrName>style.visibility</p:attrName>
                                        </p:attrNameLst>
                                      </p:cBhvr>
                                      <p:to>
                                        <p:strVal val="visible"/>
                                      </p:to>
                                    </p:set>
                                    <p:animEffect transition="in" filter="box(in)">
                                      <p:cBhvr>
                                        <p:cTn id="15" dur="500"/>
                                        <p:tgtEl>
                                          <p:spTgt spid="104587"/>
                                        </p:tgtEl>
                                      </p:cBhvr>
                                    </p:animEffect>
                                  </p:childTnLst>
                                </p:cTn>
                              </p:par>
                            </p:childTnLst>
                          </p:cTn>
                        </p:par>
                        <p:par>
                          <p:cTn id="16" fill="hold">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104588"/>
                                        </p:tgtEl>
                                        <p:attrNameLst>
                                          <p:attrName>style.visibility</p:attrName>
                                        </p:attrNameLst>
                                      </p:cBhvr>
                                      <p:to>
                                        <p:strVal val="visible"/>
                                      </p:to>
                                    </p:set>
                                    <p:animEffect transition="in" filter="box(in)">
                                      <p:cBhvr>
                                        <p:cTn id="19" dur="500"/>
                                        <p:tgtEl>
                                          <p:spTgt spid="104588"/>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104589"/>
                                        </p:tgtEl>
                                        <p:attrNameLst>
                                          <p:attrName>style.visibility</p:attrName>
                                        </p:attrNameLst>
                                      </p:cBhvr>
                                      <p:to>
                                        <p:strVal val="visible"/>
                                      </p:to>
                                    </p:set>
                                    <p:animEffect transition="in" filter="box(in)">
                                      <p:cBhvr>
                                        <p:cTn id="24" dur="500"/>
                                        <p:tgtEl>
                                          <p:spTgt spid="104589"/>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104592"/>
                                        </p:tgtEl>
                                        <p:attrNameLst>
                                          <p:attrName>style.visibility</p:attrName>
                                        </p:attrNameLst>
                                      </p:cBhvr>
                                      <p:to>
                                        <p:strVal val="visible"/>
                                      </p:to>
                                    </p:set>
                                    <p:animEffect transition="in" filter="box(in)">
                                      <p:cBhvr>
                                        <p:cTn id="29" dur="500"/>
                                        <p:tgtEl>
                                          <p:spTgt spid="104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585" grpId="0" animBg="1" autoUpdateAnimBg="0"/>
      <p:bldP spid="104586" grpId="0" animBg="1" autoUpdateAnimBg="0"/>
      <p:bldP spid="104587" grpId="0" animBg="1" autoUpdateAnimBg="0"/>
      <p:bldP spid="104588"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8"/>
          <p:cNvSpPr>
            <a:spLocks noChangeArrowheads="1"/>
          </p:cNvSpPr>
          <p:nvPr/>
        </p:nvSpPr>
        <p:spPr bwMode="auto">
          <a:xfrm>
            <a:off x="323850" y="6705600"/>
            <a:ext cx="1825625" cy="74613"/>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7" name="Rectangle 120"/>
          <p:cNvSpPr>
            <a:spLocks noChangeArrowheads="1"/>
          </p:cNvSpPr>
          <p:nvPr/>
        </p:nvSpPr>
        <p:spPr bwMode="auto">
          <a:xfrm>
            <a:off x="2411413" y="1412875"/>
            <a:ext cx="40322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CC0000"/>
                </a:solidFill>
                <a:latin typeface="Times New Roman" panose="02020603050405020304" pitchFamily="18" charset="0"/>
              </a:rPr>
              <a:t>二进制的逻辑运算</a:t>
            </a:r>
            <a:endParaRPr lang="zh-CN" altLang="en-US" sz="2800" b="1">
              <a:solidFill>
                <a:srgbClr val="CC0000"/>
              </a:solidFill>
              <a:latin typeface="Times New Roman" panose="02020603050405020304" pitchFamily="18" charset="0"/>
            </a:endParaRPr>
          </a:p>
        </p:txBody>
      </p:sp>
      <p:sp>
        <p:nvSpPr>
          <p:cNvPr id="105593" name="Text Box 121"/>
          <p:cNvSpPr txBox="1">
            <a:spLocks noChangeArrowheads="1"/>
          </p:cNvSpPr>
          <p:nvPr/>
        </p:nvSpPr>
        <p:spPr bwMode="auto">
          <a:xfrm>
            <a:off x="633413" y="3073400"/>
            <a:ext cx="1905000" cy="2073275"/>
          </a:xfrm>
          <a:prstGeom prst="rect">
            <a:avLst/>
          </a:prstGeom>
          <a:gradFill rotWithShape="0">
            <a:gsLst>
              <a:gs pos="0">
                <a:srgbClr val="FFFF66"/>
              </a:gs>
              <a:gs pos="50000">
                <a:schemeClr val="bg1"/>
              </a:gs>
              <a:gs pos="100000">
                <a:srgbClr val="FFFF66"/>
              </a:gs>
            </a:gsLst>
            <a:lin ang="2700000" scaled="1"/>
          </a:gradFill>
          <a:ln w="9525">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defRPr/>
            </a:pPr>
            <a:r>
              <a:rPr kumimoji="0" lang="zh-CN" altLang="en-US" sz="2400" b="1" dirty="0">
                <a:solidFill>
                  <a:srgbClr val="000066"/>
                </a:solidFill>
                <a:latin typeface="Times New Roman" panose="02020603050405020304" pitchFamily="18" charset="0"/>
                <a:ea typeface="黑体" panose="02010609060101010101" pitchFamily="49" charset="-122"/>
              </a:rPr>
              <a:t>与</a:t>
            </a:r>
            <a:r>
              <a:rPr kumimoji="0" lang="en-US" altLang="zh-CN" sz="2400" b="1" dirty="0">
                <a:solidFill>
                  <a:srgbClr val="000066"/>
                </a:solidFill>
                <a:latin typeface="Times New Roman" panose="02020603050405020304" pitchFamily="18" charset="0"/>
                <a:ea typeface="黑体" panose="02010609060101010101" pitchFamily="49" charset="-122"/>
              </a:rPr>
              <a:t>AND</a:t>
            </a:r>
            <a:r>
              <a:rPr kumimoji="0" lang="zh-CN" altLang="en-US" sz="2400" b="1" dirty="0">
                <a:solidFill>
                  <a:srgbClr val="000066"/>
                </a:solidFill>
                <a:latin typeface="Times New Roman" panose="02020603050405020304" pitchFamily="18" charset="0"/>
                <a:ea typeface="黑体" panose="02010609060101010101" pitchFamily="49" charset="-122"/>
              </a:rPr>
              <a:t>：</a:t>
            </a:r>
            <a:endParaRPr kumimoji="0" lang="zh-CN" altLang="en-US" sz="2400" b="1" dirty="0">
              <a:solidFill>
                <a:srgbClr val="000066"/>
              </a:solidFill>
              <a:latin typeface="Times New Roman" panose="02020603050405020304" pitchFamily="18" charset="0"/>
              <a:ea typeface="黑体" panose="02010609060101010101" pitchFamily="49" charset="-122"/>
            </a:endParaRPr>
          </a:p>
          <a:p>
            <a:pPr>
              <a:spcBef>
                <a:spcPct val="10000"/>
              </a:spcBef>
              <a:defRPr/>
            </a:pPr>
            <a:r>
              <a:rPr kumimoji="0" lang="en-US" altLang="zh-CN" sz="2400" b="1" dirty="0">
                <a:solidFill>
                  <a:srgbClr val="000066"/>
                </a:solidFill>
                <a:latin typeface="Times New Roman" panose="02020603050405020304" pitchFamily="18" charset="0"/>
                <a:ea typeface="黑体" panose="02010609060101010101" pitchFamily="49" charset="-122"/>
              </a:rPr>
              <a:t>0∧0=0</a:t>
            </a:r>
            <a:endParaRPr kumimoji="0" lang="en-US" altLang="zh-CN" sz="2400" b="1" dirty="0">
              <a:solidFill>
                <a:srgbClr val="000066"/>
              </a:solidFill>
              <a:latin typeface="Times New Roman" panose="02020603050405020304" pitchFamily="18" charset="0"/>
              <a:ea typeface="黑体" panose="02010609060101010101" pitchFamily="49" charset="-122"/>
            </a:endParaRPr>
          </a:p>
          <a:p>
            <a:pPr>
              <a:spcBef>
                <a:spcPct val="10000"/>
              </a:spcBef>
              <a:defRPr/>
            </a:pPr>
            <a:r>
              <a:rPr kumimoji="0" lang="en-US" altLang="zh-CN" sz="2400" b="1" dirty="0">
                <a:solidFill>
                  <a:srgbClr val="000066"/>
                </a:solidFill>
                <a:latin typeface="Times New Roman" panose="02020603050405020304" pitchFamily="18" charset="0"/>
                <a:ea typeface="黑体" panose="02010609060101010101" pitchFamily="49" charset="-122"/>
              </a:rPr>
              <a:t>0∧1=0</a:t>
            </a:r>
            <a:endParaRPr kumimoji="0" lang="en-US" altLang="zh-CN" sz="2400" b="1" dirty="0">
              <a:solidFill>
                <a:srgbClr val="000066"/>
              </a:solidFill>
              <a:latin typeface="Times New Roman" panose="02020603050405020304" pitchFamily="18" charset="0"/>
              <a:ea typeface="黑体" panose="02010609060101010101" pitchFamily="49" charset="-122"/>
            </a:endParaRPr>
          </a:p>
          <a:p>
            <a:pPr>
              <a:spcBef>
                <a:spcPct val="10000"/>
              </a:spcBef>
              <a:defRPr/>
            </a:pPr>
            <a:r>
              <a:rPr kumimoji="0" lang="en-US" altLang="zh-CN" sz="2400" b="1" dirty="0">
                <a:solidFill>
                  <a:srgbClr val="000066"/>
                </a:solidFill>
                <a:latin typeface="Times New Roman" panose="02020603050405020304" pitchFamily="18" charset="0"/>
                <a:ea typeface="黑体" panose="02010609060101010101" pitchFamily="49" charset="-122"/>
              </a:rPr>
              <a:t>1∧0=0</a:t>
            </a:r>
            <a:endParaRPr kumimoji="0" lang="en-US" altLang="zh-CN" sz="2400" b="1" dirty="0">
              <a:solidFill>
                <a:srgbClr val="000066"/>
              </a:solidFill>
              <a:latin typeface="Times New Roman" panose="02020603050405020304" pitchFamily="18" charset="0"/>
              <a:ea typeface="黑体" panose="02010609060101010101" pitchFamily="49" charset="-122"/>
            </a:endParaRPr>
          </a:p>
          <a:p>
            <a:pPr>
              <a:spcBef>
                <a:spcPct val="10000"/>
              </a:spcBef>
              <a:defRPr/>
            </a:pPr>
            <a:r>
              <a:rPr kumimoji="0" lang="en-US" altLang="zh-CN" sz="2400" b="1" dirty="0">
                <a:solidFill>
                  <a:srgbClr val="000066"/>
                </a:solidFill>
                <a:latin typeface="Times New Roman" panose="02020603050405020304" pitchFamily="18" charset="0"/>
                <a:ea typeface="黑体" panose="02010609060101010101" pitchFamily="49" charset="-122"/>
              </a:rPr>
              <a:t>1∧1=1</a:t>
            </a:r>
            <a:endParaRPr kumimoji="0" lang="en-US" altLang="zh-CN" sz="2400" b="1" dirty="0">
              <a:solidFill>
                <a:srgbClr val="000066"/>
              </a:solidFill>
              <a:latin typeface="Times New Roman" panose="02020603050405020304" pitchFamily="18" charset="0"/>
              <a:ea typeface="黑体" panose="02010609060101010101" pitchFamily="49" charset="-122"/>
            </a:endParaRPr>
          </a:p>
        </p:txBody>
      </p:sp>
      <p:sp>
        <p:nvSpPr>
          <p:cNvPr id="105594" name="Text Box 122"/>
          <p:cNvSpPr txBox="1">
            <a:spLocks noChangeArrowheads="1"/>
          </p:cNvSpPr>
          <p:nvPr/>
        </p:nvSpPr>
        <p:spPr bwMode="auto">
          <a:xfrm>
            <a:off x="3148013" y="3073400"/>
            <a:ext cx="1905000" cy="2073275"/>
          </a:xfrm>
          <a:prstGeom prst="rect">
            <a:avLst/>
          </a:prstGeom>
          <a:gradFill rotWithShape="0">
            <a:gsLst>
              <a:gs pos="0">
                <a:schemeClr val="bg1"/>
              </a:gs>
              <a:gs pos="50000">
                <a:srgbClr val="99FF99"/>
              </a:gs>
              <a:gs pos="100000">
                <a:schemeClr val="bg1"/>
              </a:gs>
            </a:gsLst>
            <a:lin ang="2700000" scaled="1"/>
          </a:gradFill>
          <a:ln w="9525">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defRPr/>
            </a:pPr>
            <a:r>
              <a:rPr kumimoji="0" lang="zh-CN" altLang="en-US" sz="2400" b="1" dirty="0">
                <a:solidFill>
                  <a:srgbClr val="000066"/>
                </a:solidFill>
                <a:latin typeface="Times New Roman" panose="02020603050405020304" pitchFamily="18" charset="0"/>
                <a:ea typeface="黑体" panose="02010609060101010101" pitchFamily="49" charset="-122"/>
              </a:rPr>
              <a:t>或</a:t>
            </a:r>
            <a:r>
              <a:rPr kumimoji="0" lang="en-US" altLang="zh-CN" sz="2400" b="1" dirty="0">
                <a:solidFill>
                  <a:srgbClr val="000066"/>
                </a:solidFill>
                <a:latin typeface="Times New Roman" panose="02020603050405020304" pitchFamily="18" charset="0"/>
                <a:ea typeface="黑体" panose="02010609060101010101" pitchFamily="49" charset="-122"/>
              </a:rPr>
              <a:t>OR</a:t>
            </a:r>
            <a:r>
              <a:rPr kumimoji="0" lang="zh-CN" altLang="en-US" sz="2400" b="1" dirty="0">
                <a:solidFill>
                  <a:srgbClr val="000066"/>
                </a:solidFill>
                <a:latin typeface="Times New Roman" panose="02020603050405020304" pitchFamily="18" charset="0"/>
                <a:ea typeface="黑体" panose="02010609060101010101" pitchFamily="49" charset="-122"/>
              </a:rPr>
              <a:t>：</a:t>
            </a:r>
            <a:endParaRPr kumimoji="0" lang="zh-CN" altLang="en-US" sz="2400" b="1" dirty="0">
              <a:solidFill>
                <a:srgbClr val="000066"/>
              </a:solidFill>
              <a:latin typeface="Times New Roman" panose="02020603050405020304" pitchFamily="18" charset="0"/>
              <a:ea typeface="黑体" panose="02010609060101010101" pitchFamily="49" charset="-122"/>
            </a:endParaRPr>
          </a:p>
          <a:p>
            <a:pPr>
              <a:spcBef>
                <a:spcPct val="10000"/>
              </a:spcBef>
              <a:defRPr/>
            </a:pPr>
            <a:r>
              <a:rPr kumimoji="0" lang="en-US" altLang="zh-CN" sz="2400" b="1" dirty="0">
                <a:solidFill>
                  <a:srgbClr val="000066"/>
                </a:solidFill>
                <a:latin typeface="Times New Roman" panose="02020603050405020304" pitchFamily="18" charset="0"/>
                <a:ea typeface="黑体" panose="02010609060101010101" pitchFamily="49" charset="-122"/>
              </a:rPr>
              <a:t>0∨0=0</a:t>
            </a:r>
            <a:endParaRPr kumimoji="0" lang="en-US" altLang="zh-CN" sz="2400" b="1" dirty="0">
              <a:solidFill>
                <a:srgbClr val="000066"/>
              </a:solidFill>
              <a:latin typeface="Times New Roman" panose="02020603050405020304" pitchFamily="18" charset="0"/>
              <a:ea typeface="黑体" panose="02010609060101010101" pitchFamily="49" charset="-122"/>
            </a:endParaRPr>
          </a:p>
          <a:p>
            <a:pPr>
              <a:spcBef>
                <a:spcPct val="10000"/>
              </a:spcBef>
              <a:defRPr/>
            </a:pPr>
            <a:r>
              <a:rPr kumimoji="0" lang="en-US" altLang="zh-CN" sz="2400" b="1" dirty="0">
                <a:solidFill>
                  <a:srgbClr val="000066"/>
                </a:solidFill>
                <a:latin typeface="Times New Roman" panose="02020603050405020304" pitchFamily="18" charset="0"/>
                <a:ea typeface="黑体" panose="02010609060101010101" pitchFamily="49" charset="-122"/>
              </a:rPr>
              <a:t>0∨1=1</a:t>
            </a:r>
            <a:endParaRPr kumimoji="0" lang="en-US" altLang="zh-CN" sz="2400" b="1" dirty="0">
              <a:solidFill>
                <a:srgbClr val="000066"/>
              </a:solidFill>
              <a:latin typeface="Times New Roman" panose="02020603050405020304" pitchFamily="18" charset="0"/>
              <a:ea typeface="黑体" panose="02010609060101010101" pitchFamily="49" charset="-122"/>
            </a:endParaRPr>
          </a:p>
          <a:p>
            <a:pPr>
              <a:spcBef>
                <a:spcPct val="10000"/>
              </a:spcBef>
              <a:defRPr/>
            </a:pPr>
            <a:r>
              <a:rPr kumimoji="0" lang="en-US" altLang="zh-CN" sz="2400" b="1" dirty="0">
                <a:solidFill>
                  <a:srgbClr val="000066"/>
                </a:solidFill>
                <a:latin typeface="Times New Roman" panose="02020603050405020304" pitchFamily="18" charset="0"/>
                <a:ea typeface="黑体" panose="02010609060101010101" pitchFamily="49" charset="-122"/>
              </a:rPr>
              <a:t>1∨0=1</a:t>
            </a:r>
            <a:endParaRPr kumimoji="0" lang="en-US" altLang="zh-CN" sz="2400" b="1" dirty="0">
              <a:solidFill>
                <a:srgbClr val="000066"/>
              </a:solidFill>
              <a:latin typeface="Times New Roman" panose="02020603050405020304" pitchFamily="18" charset="0"/>
              <a:ea typeface="黑体" panose="02010609060101010101" pitchFamily="49" charset="-122"/>
            </a:endParaRPr>
          </a:p>
          <a:p>
            <a:pPr>
              <a:spcBef>
                <a:spcPct val="10000"/>
              </a:spcBef>
              <a:defRPr/>
            </a:pPr>
            <a:r>
              <a:rPr kumimoji="0" lang="en-US" altLang="zh-CN" sz="2400" b="1" dirty="0">
                <a:solidFill>
                  <a:srgbClr val="000066"/>
                </a:solidFill>
                <a:latin typeface="Times New Roman" panose="02020603050405020304" pitchFamily="18" charset="0"/>
                <a:ea typeface="黑体" panose="02010609060101010101" pitchFamily="49" charset="-122"/>
              </a:rPr>
              <a:t>1∨1=1</a:t>
            </a:r>
            <a:endParaRPr kumimoji="0" lang="en-US" altLang="zh-CN" sz="2400" b="1" dirty="0">
              <a:solidFill>
                <a:srgbClr val="000066"/>
              </a:solidFill>
              <a:latin typeface="Times New Roman" panose="02020603050405020304" pitchFamily="18" charset="0"/>
              <a:ea typeface="黑体" panose="02010609060101010101" pitchFamily="49" charset="-122"/>
            </a:endParaRPr>
          </a:p>
        </p:txBody>
      </p:sp>
      <p:grpSp>
        <p:nvGrpSpPr>
          <p:cNvPr id="105603" name="Group 131"/>
          <p:cNvGrpSpPr/>
          <p:nvPr/>
        </p:nvGrpSpPr>
        <p:grpSpPr bwMode="auto">
          <a:xfrm>
            <a:off x="5651500" y="3068638"/>
            <a:ext cx="1905000" cy="2000250"/>
            <a:chOff x="3936" y="1725"/>
            <a:chExt cx="1200" cy="1260"/>
          </a:xfrm>
        </p:grpSpPr>
        <p:sp>
          <p:nvSpPr>
            <p:cNvPr id="105596" name="Text Box 124"/>
            <p:cNvSpPr txBox="1">
              <a:spLocks noChangeArrowheads="1"/>
            </p:cNvSpPr>
            <p:nvPr/>
          </p:nvSpPr>
          <p:spPr bwMode="auto">
            <a:xfrm>
              <a:off x="3936" y="1725"/>
              <a:ext cx="1200" cy="1260"/>
            </a:xfrm>
            <a:prstGeom prst="rect">
              <a:avLst/>
            </a:prstGeom>
            <a:gradFill rotWithShape="0">
              <a:gsLst>
                <a:gs pos="0">
                  <a:schemeClr val="bg1"/>
                </a:gs>
                <a:gs pos="50000">
                  <a:srgbClr val="66FFFF"/>
                </a:gs>
                <a:gs pos="100000">
                  <a:schemeClr val="bg1"/>
                </a:gs>
              </a:gsLst>
              <a:lin ang="2700000" scaled="1"/>
            </a:gradFill>
            <a:ln w="9525">
              <a:solidFill>
                <a:srgbClr val="0000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defRPr/>
              </a:pPr>
              <a:r>
                <a:rPr kumimoji="0" lang="zh-CN" altLang="en-US" sz="2400" b="1" dirty="0">
                  <a:solidFill>
                    <a:srgbClr val="000066"/>
                  </a:solidFill>
                  <a:latin typeface="Times New Roman" panose="02020603050405020304" pitchFamily="18" charset="0"/>
                  <a:ea typeface="黑体" panose="02010609060101010101" pitchFamily="49" charset="-122"/>
                </a:rPr>
                <a:t>非</a:t>
              </a:r>
              <a:r>
                <a:rPr kumimoji="0" lang="en-US" altLang="zh-CN" sz="2400" b="1" dirty="0">
                  <a:solidFill>
                    <a:srgbClr val="000066"/>
                  </a:solidFill>
                  <a:latin typeface="Times New Roman" panose="02020603050405020304" pitchFamily="18" charset="0"/>
                  <a:ea typeface="黑体" panose="02010609060101010101" pitchFamily="49" charset="-122"/>
                </a:rPr>
                <a:t>(</a:t>
              </a:r>
              <a:r>
                <a:rPr kumimoji="0" lang="zh-CN" altLang="en-US" sz="2400" b="1" dirty="0">
                  <a:solidFill>
                    <a:srgbClr val="000066"/>
                  </a:solidFill>
                  <a:latin typeface="Times New Roman" panose="02020603050405020304" pitchFamily="18" charset="0"/>
                  <a:ea typeface="黑体" panose="02010609060101010101" pitchFamily="49" charset="-122"/>
                </a:rPr>
                <a:t>取反</a:t>
              </a:r>
              <a:r>
                <a:rPr kumimoji="0" lang="en-US" altLang="zh-CN" sz="2400" b="1" dirty="0">
                  <a:solidFill>
                    <a:srgbClr val="000066"/>
                  </a:solidFill>
                  <a:latin typeface="Times New Roman" panose="02020603050405020304" pitchFamily="18" charset="0"/>
                  <a:ea typeface="黑体" panose="02010609060101010101" pitchFamily="49" charset="-122"/>
                </a:rPr>
                <a:t>)</a:t>
              </a:r>
              <a:r>
                <a:rPr kumimoji="0" lang="zh-CN" altLang="en-US" sz="2400" b="1" dirty="0">
                  <a:solidFill>
                    <a:srgbClr val="000066"/>
                  </a:solidFill>
                  <a:latin typeface="Times New Roman" panose="02020603050405020304" pitchFamily="18" charset="0"/>
                  <a:ea typeface="黑体" panose="02010609060101010101" pitchFamily="49" charset="-122"/>
                </a:rPr>
                <a:t>：</a:t>
              </a:r>
              <a:br>
                <a:rPr kumimoji="0" lang="zh-CN" altLang="en-US" sz="2400" b="1" dirty="0">
                  <a:solidFill>
                    <a:srgbClr val="000066"/>
                  </a:solidFill>
                  <a:latin typeface="Times New Roman" panose="02020603050405020304" pitchFamily="18" charset="0"/>
                  <a:ea typeface="黑体" panose="02010609060101010101" pitchFamily="49" charset="-122"/>
                </a:rPr>
              </a:br>
              <a:endParaRPr kumimoji="0" lang="zh-CN" altLang="en-US" sz="2400" b="1" dirty="0">
                <a:solidFill>
                  <a:srgbClr val="000066"/>
                </a:solidFill>
                <a:latin typeface="Times New Roman" panose="02020603050405020304" pitchFamily="18" charset="0"/>
                <a:ea typeface="黑体" panose="02010609060101010101" pitchFamily="49" charset="-122"/>
              </a:endParaRPr>
            </a:p>
            <a:p>
              <a:pPr>
                <a:spcBef>
                  <a:spcPct val="10000"/>
                </a:spcBef>
                <a:defRPr/>
              </a:pPr>
              <a:r>
                <a:rPr kumimoji="0" lang="en-US" altLang="zh-CN" sz="2400" b="1" dirty="0">
                  <a:solidFill>
                    <a:srgbClr val="000066"/>
                  </a:solidFill>
                  <a:latin typeface="Times New Roman" panose="02020603050405020304" pitchFamily="18" charset="0"/>
                  <a:ea typeface="黑体" panose="02010609060101010101" pitchFamily="49" charset="-122"/>
                </a:rPr>
                <a:t>0=1</a:t>
              </a:r>
              <a:br>
                <a:rPr kumimoji="0" lang="en-US" altLang="zh-CN" sz="2400" b="1" dirty="0">
                  <a:solidFill>
                    <a:srgbClr val="000066"/>
                  </a:solidFill>
                  <a:latin typeface="Times New Roman" panose="02020603050405020304" pitchFamily="18" charset="0"/>
                  <a:ea typeface="黑体" panose="02010609060101010101" pitchFamily="49" charset="-122"/>
                </a:rPr>
              </a:br>
              <a:endParaRPr kumimoji="0" lang="en-US" altLang="zh-CN" sz="2400" b="1" dirty="0">
                <a:solidFill>
                  <a:srgbClr val="000066"/>
                </a:solidFill>
                <a:latin typeface="Times New Roman" panose="02020603050405020304" pitchFamily="18" charset="0"/>
                <a:ea typeface="黑体" panose="02010609060101010101" pitchFamily="49" charset="-122"/>
              </a:endParaRPr>
            </a:p>
            <a:p>
              <a:pPr>
                <a:spcBef>
                  <a:spcPct val="10000"/>
                </a:spcBef>
                <a:defRPr/>
              </a:pPr>
              <a:r>
                <a:rPr kumimoji="0" lang="en-US" altLang="zh-CN" sz="2400" b="1" dirty="0">
                  <a:solidFill>
                    <a:srgbClr val="000066"/>
                  </a:solidFill>
                  <a:latin typeface="Times New Roman" panose="02020603050405020304" pitchFamily="18" charset="0"/>
                  <a:ea typeface="黑体" panose="02010609060101010101" pitchFamily="49" charset="-122"/>
                </a:rPr>
                <a:t>1=0</a:t>
              </a:r>
              <a:endParaRPr kumimoji="0" lang="en-US" altLang="zh-CN" sz="2400" b="1" dirty="0">
                <a:solidFill>
                  <a:srgbClr val="000066"/>
                </a:solidFill>
                <a:latin typeface="Times New Roman" panose="02020603050405020304" pitchFamily="18" charset="0"/>
                <a:ea typeface="黑体" panose="02010609060101010101" pitchFamily="49" charset="-122"/>
              </a:endParaRPr>
            </a:p>
          </p:txBody>
        </p:sp>
        <p:sp>
          <p:nvSpPr>
            <p:cNvPr id="11274" name="Line 125"/>
            <p:cNvSpPr>
              <a:spLocks noChangeShapeType="1"/>
            </p:cNvSpPr>
            <p:nvPr/>
          </p:nvSpPr>
          <p:spPr bwMode="auto">
            <a:xfrm>
              <a:off x="4272" y="2208"/>
              <a:ext cx="192" cy="0"/>
            </a:xfrm>
            <a:prstGeom prst="line">
              <a:avLst/>
            </a:prstGeom>
            <a:noFill/>
            <a:ln w="38100">
              <a:solidFill>
                <a:srgbClr val="0000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275" name="Line 126"/>
            <p:cNvSpPr>
              <a:spLocks noChangeShapeType="1"/>
            </p:cNvSpPr>
            <p:nvPr/>
          </p:nvSpPr>
          <p:spPr bwMode="auto">
            <a:xfrm>
              <a:off x="4272" y="2688"/>
              <a:ext cx="192" cy="0"/>
            </a:xfrm>
            <a:prstGeom prst="line">
              <a:avLst/>
            </a:prstGeom>
            <a:noFill/>
            <a:ln w="38100">
              <a:solidFill>
                <a:srgbClr val="0000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05602" name="AutoShape 130"/>
          <p:cNvSpPr>
            <a:spLocks noChangeArrowheads="1"/>
          </p:cNvSpPr>
          <p:nvPr/>
        </p:nvSpPr>
        <p:spPr bwMode="auto">
          <a:xfrm>
            <a:off x="1547813" y="2205038"/>
            <a:ext cx="5562600" cy="644525"/>
          </a:xfrm>
          <a:prstGeom prst="horizontalScroll">
            <a:avLst>
              <a:gd name="adj" fmla="val 12500"/>
            </a:avLst>
          </a:prstGeom>
          <a:gradFill rotWithShape="0">
            <a:gsLst>
              <a:gs pos="0">
                <a:srgbClr val="66CCFF"/>
              </a:gs>
              <a:gs pos="50000">
                <a:schemeClr val="bg1"/>
              </a:gs>
              <a:gs pos="100000">
                <a:srgbClr val="66CCFF"/>
              </a:gs>
            </a:gsLst>
            <a:lin ang="5400000" scaled="1"/>
          </a:gradFill>
          <a:ln w="9525">
            <a:solidFill>
              <a:schemeClr val="accent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defRPr/>
            </a:pPr>
            <a:r>
              <a:rPr kumimoji="0" lang="en-US" altLang="zh-CN" sz="2400" b="1" dirty="0">
                <a:latin typeface="Times New Roman" panose="02020603050405020304" pitchFamily="18" charset="0"/>
                <a:ea typeface="隶书" panose="02010509060101010101" pitchFamily="49" charset="-122"/>
              </a:rPr>
              <a:t>0</a:t>
            </a:r>
            <a:r>
              <a:rPr kumimoji="0" lang="zh-CN" altLang="en-US" sz="2400" b="1" dirty="0">
                <a:latin typeface="Times New Roman" panose="02020603050405020304" pitchFamily="18" charset="0"/>
                <a:ea typeface="隶书" panose="02010509060101010101" pitchFamily="49" charset="-122"/>
              </a:rPr>
              <a:t>表示“假、否”，</a:t>
            </a:r>
            <a:r>
              <a:rPr kumimoji="0" lang="en-US" altLang="zh-CN" sz="2400" b="1" dirty="0">
                <a:latin typeface="Times New Roman" panose="02020603050405020304" pitchFamily="18" charset="0"/>
                <a:ea typeface="隶书" panose="02010509060101010101" pitchFamily="49" charset="-122"/>
              </a:rPr>
              <a:t>1</a:t>
            </a:r>
            <a:r>
              <a:rPr kumimoji="0" lang="zh-CN" altLang="en-US" sz="2400" b="1" dirty="0">
                <a:latin typeface="Times New Roman" panose="02020603050405020304" pitchFamily="18" charset="0"/>
                <a:ea typeface="隶书" panose="02010509060101010101" pitchFamily="49" charset="-122"/>
              </a:rPr>
              <a:t>表示“真、是”</a:t>
            </a:r>
            <a:endParaRPr kumimoji="0" lang="zh-CN" altLang="en-US" sz="2400" b="1" dirty="0">
              <a:latin typeface="Times New Roman" panose="02020603050405020304" pitchFamily="18" charset="0"/>
              <a:ea typeface="隶书" panose="02010509060101010101" pitchFamily="49" charset="-122"/>
            </a:endParaRPr>
          </a:p>
        </p:txBody>
      </p:sp>
      <p:sp>
        <p:nvSpPr>
          <p:cNvPr id="14" name="AutoShape 143"/>
          <p:cNvSpPr>
            <a:spLocks noChangeArrowheads="1"/>
          </p:cNvSpPr>
          <p:nvPr/>
        </p:nvSpPr>
        <p:spPr bwMode="auto">
          <a:xfrm>
            <a:off x="179512" y="5529062"/>
            <a:ext cx="2514600" cy="813794"/>
          </a:xfrm>
          <a:prstGeom prst="wedgeRoundRectCallout">
            <a:avLst>
              <a:gd name="adj1" fmla="val -14963"/>
              <a:gd name="adj2" fmla="val -95671"/>
              <a:gd name="adj3" fmla="val 16667"/>
            </a:avLst>
          </a:prstGeom>
          <a:gradFill rotWithShape="0">
            <a:gsLst>
              <a:gs pos="0">
                <a:schemeClr val="bg1"/>
              </a:gs>
              <a:gs pos="50000">
                <a:srgbClr val="FFFF99"/>
              </a:gs>
              <a:gs pos="100000">
                <a:schemeClr val="bg1"/>
              </a:gs>
            </a:gsLst>
            <a:lin ang="5400000" scaled="1"/>
          </a:gradFill>
          <a:ln w="9525">
            <a:solidFill>
              <a:srgbClr val="0000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lstStyle/>
          <a:p>
            <a:pPr>
              <a:defRPr/>
            </a:pPr>
            <a:r>
              <a:rPr kumimoji="0" lang="zh-CN" altLang="en-US" sz="2400" b="1" dirty="0" smtClean="0">
                <a:solidFill>
                  <a:srgbClr val="0033CC"/>
                </a:solidFill>
                <a:latin typeface="Times New Roman" panose="02020603050405020304" pitchFamily="18" charset="0"/>
                <a:ea typeface="黑体" panose="02010609060101010101" pitchFamily="49" charset="-122"/>
              </a:rPr>
              <a:t>全为</a:t>
            </a:r>
            <a:r>
              <a:rPr kumimoji="0" lang="en-US" altLang="zh-CN" sz="2400" b="1" dirty="0" smtClean="0">
                <a:solidFill>
                  <a:srgbClr val="0033CC"/>
                </a:solidFill>
                <a:latin typeface="Times New Roman" panose="02020603050405020304" pitchFamily="18" charset="0"/>
                <a:ea typeface="黑体" panose="02010609060101010101" pitchFamily="49" charset="-122"/>
              </a:rPr>
              <a:t>1</a:t>
            </a:r>
            <a:r>
              <a:rPr kumimoji="0" lang="zh-CN" altLang="en-US" sz="2400" b="1" dirty="0" smtClean="0">
                <a:solidFill>
                  <a:srgbClr val="0033CC"/>
                </a:solidFill>
                <a:latin typeface="Times New Roman" panose="02020603050405020304" pitchFamily="18" charset="0"/>
                <a:ea typeface="黑体" panose="02010609060101010101" pitchFamily="49" charset="-122"/>
              </a:rPr>
              <a:t>才为</a:t>
            </a:r>
            <a:r>
              <a:rPr kumimoji="0" lang="en-US" altLang="zh-CN" sz="2400" b="1" dirty="0" smtClean="0">
                <a:solidFill>
                  <a:srgbClr val="0033CC"/>
                </a:solidFill>
                <a:latin typeface="Times New Roman" panose="02020603050405020304" pitchFamily="18" charset="0"/>
                <a:ea typeface="黑体" panose="02010609060101010101" pitchFamily="49" charset="-122"/>
              </a:rPr>
              <a:t>1</a:t>
            </a:r>
            <a:endParaRPr kumimoji="0" lang="en-US" altLang="zh-CN" sz="2400" b="1" dirty="0">
              <a:solidFill>
                <a:srgbClr val="0033CC"/>
              </a:solidFill>
              <a:latin typeface="Times New Roman" panose="02020603050405020304" pitchFamily="18" charset="0"/>
              <a:ea typeface="黑体" panose="02010609060101010101" pitchFamily="49" charset="-122"/>
            </a:endParaRPr>
          </a:p>
        </p:txBody>
      </p:sp>
      <p:sp>
        <p:nvSpPr>
          <p:cNvPr id="17" name="AutoShape 146"/>
          <p:cNvSpPr>
            <a:spLocks noChangeArrowheads="1"/>
          </p:cNvSpPr>
          <p:nvPr/>
        </p:nvSpPr>
        <p:spPr bwMode="auto">
          <a:xfrm>
            <a:off x="3123435" y="5486193"/>
            <a:ext cx="2514600" cy="803189"/>
          </a:xfrm>
          <a:prstGeom prst="wedgeRoundRectCallout">
            <a:avLst>
              <a:gd name="adj1" fmla="val -20963"/>
              <a:gd name="adj2" fmla="val -87884"/>
              <a:gd name="adj3" fmla="val 16667"/>
            </a:avLst>
          </a:prstGeom>
          <a:gradFill rotWithShape="0">
            <a:gsLst>
              <a:gs pos="0">
                <a:schemeClr val="bg1"/>
              </a:gs>
              <a:gs pos="50000">
                <a:srgbClr val="CCFF99"/>
              </a:gs>
              <a:gs pos="100000">
                <a:schemeClr val="bg1"/>
              </a:gs>
            </a:gsLst>
            <a:lin ang="5400000" scaled="1"/>
          </a:gradFill>
          <a:ln w="9525">
            <a:solidFill>
              <a:srgbClr val="0000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lstStyle/>
          <a:p>
            <a:pPr>
              <a:defRPr/>
            </a:pPr>
            <a:r>
              <a:rPr kumimoji="0" lang="zh-CN" altLang="en-US" sz="2400" b="1" dirty="0" smtClean="0">
                <a:solidFill>
                  <a:srgbClr val="0033CC"/>
                </a:solidFill>
                <a:latin typeface="Times New Roman" panose="02020603050405020304" pitchFamily="18" charset="0"/>
                <a:ea typeface="黑体" panose="02010609060101010101" pitchFamily="49" charset="-122"/>
              </a:rPr>
              <a:t>只要有</a:t>
            </a:r>
            <a:r>
              <a:rPr kumimoji="0" lang="en-US" altLang="zh-CN" sz="2400" b="1" dirty="0" smtClean="0">
                <a:solidFill>
                  <a:srgbClr val="0033CC"/>
                </a:solidFill>
                <a:latin typeface="Times New Roman" panose="02020603050405020304" pitchFamily="18" charset="0"/>
                <a:ea typeface="黑体" panose="02010609060101010101" pitchFamily="49" charset="-122"/>
              </a:rPr>
              <a:t>1</a:t>
            </a:r>
            <a:r>
              <a:rPr kumimoji="0" lang="zh-CN" altLang="en-US" sz="2400" b="1" dirty="0" smtClean="0">
                <a:solidFill>
                  <a:srgbClr val="0033CC"/>
                </a:solidFill>
                <a:latin typeface="Times New Roman" panose="02020603050405020304" pitchFamily="18" charset="0"/>
                <a:ea typeface="黑体" panose="02010609060101010101" pitchFamily="49" charset="-122"/>
              </a:rPr>
              <a:t>就为</a:t>
            </a:r>
            <a:r>
              <a:rPr kumimoji="0" lang="en-US" altLang="zh-CN" sz="2400" b="1" dirty="0" smtClean="0">
                <a:solidFill>
                  <a:srgbClr val="0033CC"/>
                </a:solidFill>
                <a:latin typeface="Times New Roman" panose="02020603050405020304" pitchFamily="18" charset="0"/>
                <a:ea typeface="黑体" panose="02010609060101010101" pitchFamily="49" charset="-122"/>
              </a:rPr>
              <a:t>1</a:t>
            </a:r>
            <a:endParaRPr kumimoji="0" lang="en-US" altLang="zh-CN" sz="2400" b="1" dirty="0">
              <a:solidFill>
                <a:srgbClr val="0033CC"/>
              </a:solidFill>
              <a:latin typeface="Times New Roman" panose="02020603050405020304" pitchFamily="18" charset="0"/>
              <a:ea typeface="黑体" panose="02010609060101010101" pitchFamily="49" charset="-122"/>
            </a:endParaRPr>
          </a:p>
        </p:txBody>
      </p:sp>
      <p:sp>
        <p:nvSpPr>
          <p:cNvPr id="15"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1.3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数值与运算</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5593"/>
                                        </p:tgtEl>
                                        <p:attrNameLst>
                                          <p:attrName>style.visibility</p:attrName>
                                        </p:attrNameLst>
                                      </p:cBhvr>
                                      <p:to>
                                        <p:strVal val="visible"/>
                                      </p:to>
                                    </p:set>
                                    <p:animEffect transition="in" filter="blinds(horizontal)">
                                      <p:cBhvr>
                                        <p:cTn id="7" dur="500"/>
                                        <p:tgtEl>
                                          <p:spTgt spid="105593"/>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5594"/>
                                        </p:tgtEl>
                                        <p:attrNameLst>
                                          <p:attrName>style.visibility</p:attrName>
                                        </p:attrNameLst>
                                      </p:cBhvr>
                                      <p:to>
                                        <p:strVal val="visible"/>
                                      </p:to>
                                    </p:set>
                                    <p:animEffect transition="in" filter="blinds(horizontal)">
                                      <p:cBhvr>
                                        <p:cTn id="11" dur="500"/>
                                        <p:tgtEl>
                                          <p:spTgt spid="105594"/>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05603"/>
                                        </p:tgtEl>
                                        <p:attrNameLst>
                                          <p:attrName>style.visibility</p:attrName>
                                        </p:attrNameLst>
                                      </p:cBhvr>
                                      <p:to>
                                        <p:strVal val="visible"/>
                                      </p:to>
                                    </p:set>
                                    <p:animEffect transition="in" filter="blinds(horizontal)">
                                      <p:cBhvr>
                                        <p:cTn id="15" dur="500"/>
                                        <p:tgtEl>
                                          <p:spTgt spid="10560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down)">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93" grpId="0" animBg="1" autoUpdateAnimBg="0"/>
      <p:bldP spid="105594" grpId="0" animBg="1" autoUpdateAnimBg="0"/>
      <p:bldP spid="14"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8"/>
          <p:cNvSpPr>
            <a:spLocks noChangeArrowheads="1"/>
          </p:cNvSpPr>
          <p:nvPr/>
        </p:nvSpPr>
        <p:spPr bwMode="auto">
          <a:xfrm>
            <a:off x="323850" y="6705600"/>
            <a:ext cx="1825625" cy="74613"/>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mc:AlternateContent xmlns:mc="http://schemas.openxmlformats.org/markup-compatibility/2006">
        <mc:Choice xmlns:a14="http://schemas.microsoft.com/office/drawing/2010/main" Requires="a14">
          <p:sp>
            <p:nvSpPr>
              <p:cNvPr id="15" name="Rectangle 120"/>
              <p:cNvSpPr>
                <a:spLocks noChangeArrowheads="1"/>
              </p:cNvSpPr>
              <p:nvPr/>
            </p:nvSpPr>
            <p:spPr bwMode="auto">
              <a:xfrm>
                <a:off x="323850" y="1529333"/>
                <a:ext cx="2519958" cy="405886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lIns="92075" tIns="46038" rIns="92075" bIns="46038">
                <a:spAutoFit/>
              </a:bodyPr>
              <a:lstStyle/>
              <a:p>
                <a:pPr algn="l">
                  <a:spcBef>
                    <a:spcPct val="0"/>
                  </a:spcBef>
                </a:pPr>
                <a:r>
                  <a:rPr lang="zh-CN" altLang="en-US" b="1" dirty="0" smtClean="0">
                    <a:latin typeface="Times New Roman" panose="02020603050405020304" pitchFamily="18" charset="0"/>
                    <a:ea typeface="黑体" panose="02010609060101010101" pitchFamily="49" charset="-122"/>
                    <a:cs typeface="Times New Roman" panose="02020603050405020304" pitchFamily="18" charset="0"/>
                  </a:rPr>
                  <a:t>算一算：</a:t>
                </a:r>
                <a:endParaRPr lang="en-US" altLang="zh-CN" b="1" dirty="0" smtClean="0">
                  <a:latin typeface="Times New Roman" panose="02020603050405020304" pitchFamily="18" charset="0"/>
                  <a:ea typeface="黑体" panose="02010609060101010101" pitchFamily="49" charset="-122"/>
                  <a:cs typeface="Times New Roman" panose="02020603050405020304" pitchFamily="18" charset="0"/>
                </a:endParaRPr>
              </a:p>
              <a:p>
                <a:pPr algn="l">
                  <a:spcBef>
                    <a:spcPct val="0"/>
                  </a:spcBef>
                </a:pPr>
                <a:endParaRPr lang="en-US" altLang="zh-CN" b="1" dirty="0" smtClean="0">
                  <a:latin typeface="Times New Roman" panose="02020603050405020304" pitchFamily="18" charset="0"/>
                  <a:ea typeface="黑体" panose="02010609060101010101" pitchFamily="49" charset="-122"/>
                  <a:cs typeface="Times New Roman" panose="02020603050405020304" pitchFamily="18" charset="0"/>
                </a:endParaRPr>
              </a:p>
              <a:p>
                <a:pPr algn="l">
                  <a:spcBef>
                    <a:spcPct val="0"/>
                  </a:spcBef>
                </a:pPr>
                <a:r>
                  <a:rPr lang="en-US" altLang="zh-CN" b="1" dirty="0" smtClean="0">
                    <a:latin typeface="Times New Roman" panose="02020603050405020304" pitchFamily="18" charset="0"/>
                    <a:ea typeface="黑体" panose="02010609060101010101" pitchFamily="49" charset="-122"/>
                    <a:cs typeface="Times New Roman" panose="02020603050405020304" pitchFamily="18" charset="0"/>
                  </a:rPr>
                  <a:t>X=10101101</a:t>
                </a:r>
              </a:p>
              <a:p>
                <a:pPr algn="l">
                  <a:spcBef>
                    <a:spcPct val="0"/>
                  </a:spcBef>
                </a:pPr>
                <a:r>
                  <a:rPr lang="en-US" altLang="zh-CN" b="1" dirty="0" smtClean="0">
                    <a:latin typeface="Times New Roman" panose="02020603050405020304" pitchFamily="18" charset="0"/>
                    <a:ea typeface="黑体" panose="02010609060101010101" pitchFamily="49" charset="-122"/>
                    <a:cs typeface="Times New Roman" panose="02020603050405020304" pitchFamily="18" charset="0"/>
                  </a:rPr>
                  <a:t>Y=00110101</a:t>
                </a:r>
              </a:p>
              <a:p>
                <a:pPr algn="l">
                  <a:spcBef>
                    <a:spcPct val="0"/>
                  </a:spcBef>
                </a:pPr>
                <a:endParaRPr lang="en-US" altLang="zh-CN" b="1" dirty="0" smtClean="0">
                  <a:latin typeface="Times New Roman" panose="02020603050405020304" pitchFamily="18" charset="0"/>
                  <a:ea typeface="黑体" panose="02010609060101010101" pitchFamily="49" charset="-122"/>
                  <a:cs typeface="Times New Roman" panose="02020603050405020304" pitchFamily="18" charset="0"/>
                </a:endParaRPr>
              </a:p>
              <a:p>
                <a:pPr algn="l">
                  <a:spcBef>
                    <a:spcPct val="0"/>
                  </a:spcBef>
                </a:pPr>
                <a:r>
                  <a:rPr lang="zh-CN" altLang="en-US" b="1" dirty="0" smtClean="0">
                    <a:latin typeface="Times New Roman" panose="02020603050405020304" pitchFamily="18" charset="0"/>
                    <a:ea typeface="黑体" panose="02010609060101010101" pitchFamily="49" charset="-122"/>
                    <a:cs typeface="Times New Roman" panose="02020603050405020304" pitchFamily="18" charset="0"/>
                  </a:rPr>
                  <a:t>求 </a:t>
                </a:r>
                <a:r>
                  <a:rPr lang="en-US" altLang="zh-CN" b="1" dirty="0" smtClean="0">
                    <a:latin typeface="Times New Roman" panose="02020603050405020304" pitchFamily="18" charset="0"/>
                    <a:ea typeface="黑体" panose="02010609060101010101" pitchFamily="49" charset="-122"/>
                    <a:cs typeface="Times New Roman" panose="02020603050405020304" pitchFamily="18" charset="0"/>
                  </a:rPr>
                  <a:t>X </a:t>
                </a:r>
                <a:r>
                  <a:rPr lang="zh-CN" altLang="en-US" b="1" dirty="0" smtClean="0">
                    <a:latin typeface="Times New Roman" panose="02020603050405020304" pitchFamily="18" charset="0"/>
                    <a:ea typeface="黑体" panose="02010609060101010101" pitchFamily="49" charset="-122"/>
                    <a:cs typeface="Times New Roman" panose="02020603050405020304" pitchFamily="18" charset="0"/>
                  </a:rPr>
                  <a:t>和 </a:t>
                </a:r>
                <a:r>
                  <a:rPr lang="en-US" altLang="zh-CN" b="1" dirty="0" smtClean="0">
                    <a:latin typeface="Times New Roman" panose="02020603050405020304" pitchFamily="18" charset="0"/>
                    <a:ea typeface="黑体" panose="02010609060101010101" pitchFamily="49" charset="-122"/>
                    <a:cs typeface="Times New Roman" panose="02020603050405020304" pitchFamily="18" charset="0"/>
                  </a:rPr>
                  <a:t>Y </a:t>
                </a:r>
                <a:r>
                  <a:rPr lang="zh-CN" altLang="en-US" b="1" dirty="0" smtClean="0">
                    <a:latin typeface="Times New Roman" panose="02020603050405020304" pitchFamily="18" charset="0"/>
                    <a:ea typeface="黑体" panose="02010609060101010101" pitchFamily="49" charset="-122"/>
                    <a:cs typeface="Times New Roman" panose="02020603050405020304" pitchFamily="18" charset="0"/>
                  </a:rPr>
                  <a:t>相加</a:t>
                </a:r>
                <a:endParaRPr lang="en-US" altLang="zh-CN" b="1" dirty="0" smtClean="0">
                  <a:latin typeface="Times New Roman" panose="02020603050405020304" pitchFamily="18" charset="0"/>
                  <a:ea typeface="黑体" panose="02010609060101010101" pitchFamily="49" charset="-122"/>
                  <a:cs typeface="Times New Roman" panose="02020603050405020304" pitchFamily="18" charset="0"/>
                </a:endParaRPr>
              </a:p>
              <a:p>
                <a:pPr algn="l">
                  <a:spcBef>
                    <a:spcPct val="0"/>
                  </a:spcBef>
                </a:pPr>
                <a:r>
                  <a:rPr lang="zh-CN" altLang="en-US" b="1" dirty="0" smtClean="0">
                    <a:latin typeface="Times New Roman" panose="02020603050405020304" pitchFamily="18" charset="0"/>
                    <a:ea typeface="黑体" panose="02010609060101010101" pitchFamily="49" charset="-122"/>
                    <a:cs typeface="Times New Roman" panose="02020603050405020304" pitchFamily="18" charset="0"/>
                  </a:rPr>
                  <a:t>求 </a:t>
                </a:r>
                <a:r>
                  <a:rPr lang="en-US" altLang="zh-CN" b="1" dirty="0" smtClean="0">
                    <a:latin typeface="Times New Roman" panose="02020603050405020304" pitchFamily="18" charset="0"/>
                    <a:ea typeface="黑体" panose="02010609060101010101" pitchFamily="49" charset="-122"/>
                    <a:cs typeface="Times New Roman" panose="02020603050405020304" pitchFamily="18" charset="0"/>
                  </a:rPr>
                  <a:t>X </a:t>
                </a:r>
                <a:r>
                  <a:rPr kumimoji="0" lang="en-US" altLang="zh-CN" b="1" dirty="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b="1" dirty="0"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 Y</a:t>
                </a:r>
              </a:p>
              <a:p>
                <a:pPr algn="l">
                  <a:spcBef>
                    <a:spcPct val="0"/>
                  </a:spcBef>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求 </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X </a:t>
                </a:r>
                <a:r>
                  <a:rPr kumimoji="0" lang="en-US" altLang="zh-CN" b="1" dirty="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b="1" dirty="0" smtClean="0">
                    <a:latin typeface="Times New Roman" panose="02020603050405020304" pitchFamily="18" charset="0"/>
                    <a:ea typeface="黑体" panose="02010609060101010101" pitchFamily="49" charset="-122"/>
                    <a:cs typeface="Times New Roman" panose="02020603050405020304" pitchFamily="18" charset="0"/>
                  </a:rPr>
                  <a:t>Y</a:t>
                </a:r>
                <a:endParaRPr lang="en-US" altLang="zh-CN" b="1" dirty="0">
                  <a:latin typeface="Times New Roman" panose="02020603050405020304" pitchFamily="18" charset="0"/>
                  <a:ea typeface="黑体" panose="02010609060101010101" pitchFamily="49" charset="-122"/>
                  <a:cs typeface="Times New Roman" panose="02020603050405020304" pitchFamily="18" charset="0"/>
                </a:endParaRPr>
              </a:p>
              <a:p>
                <a:pPr algn="l">
                  <a:spcBef>
                    <a:spcPct val="0"/>
                  </a:spcBef>
                </a:pPr>
                <a:r>
                  <a:rPr lang="zh-CN" altLang="en-US" b="1" dirty="0" smtClean="0">
                    <a:latin typeface="Times New Roman" panose="02020603050405020304" pitchFamily="18" charset="0"/>
                    <a:ea typeface="黑体" panose="02010609060101010101" pitchFamily="49" charset="-122"/>
                    <a:cs typeface="Times New Roman" panose="02020603050405020304" pitchFamily="18" charset="0"/>
                  </a:rPr>
                  <a:t>求</a:t>
                </a:r>
                <a14:m>
                  <m:oMath xmlns:m="http://schemas.openxmlformats.org/officeDocument/2006/math">
                    <m:bar>
                      <m:barPr>
                        <m:pos m:val="top"/>
                        <m:ctrlPr>
                          <a:rPr lang="en-US" altLang="zh-CN" b="1" i="1" smtClean="0">
                            <a:latin typeface="Cambria Math" charset="0"/>
                            <a:ea typeface="黑体" panose="02010609060101010101" pitchFamily="49" charset="-122"/>
                            <a:cs typeface="Times New Roman" panose="02020603050405020304" pitchFamily="18" charset="0"/>
                          </a:rPr>
                        </m:ctrlPr>
                      </m:barPr>
                      <m:e>
                        <m:r>
                          <a:rPr lang="en-US" altLang="zh-CN" b="1" i="1" smtClean="0">
                            <a:latin typeface="Cambria Math"/>
                            <a:ea typeface="黑体" panose="02010609060101010101" pitchFamily="49" charset="-122"/>
                            <a:cs typeface="Times New Roman" panose="02020603050405020304" pitchFamily="18" charset="0"/>
                          </a:rPr>
                          <m:t>𝑿</m:t>
                        </m:r>
                      </m:e>
                    </m:bar>
                  </m:oMath>
                </a14:m>
                <a:endParaRPr lang="en-US" altLang="zh-CN" b="1"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15" name="Rectangle 120"/>
              <p:cNvSpPr>
                <a:spLocks noRot="1" noChangeAspect="1" noMove="1" noResize="1" noEditPoints="1" noAdjustHandles="1" noChangeArrowheads="1" noChangeShapeType="1" noTextEdit="1"/>
              </p:cNvSpPr>
              <p:nvPr/>
            </p:nvSpPr>
            <p:spPr bwMode="auto">
              <a:xfrm>
                <a:off x="323850" y="1529333"/>
                <a:ext cx="2519958" cy="4058869"/>
              </a:xfrm>
              <a:prstGeom prst="rect">
                <a:avLst/>
              </a:prstGeom>
              <a:blipFill rotWithShape="1">
                <a:blip r:embed="rId1"/>
                <a:stretch>
                  <a:fillRect l="-4831" t="-1952" r="-2657" b="-165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endParaRPr lang="zh-CN" altLang="en-US">
                  <a:noFill/>
                </a:endParaRPr>
              </a:p>
            </p:txBody>
          </p:sp>
        </mc:Fallback>
      </mc:AlternateContent>
      <p:graphicFrame>
        <p:nvGraphicFramePr>
          <p:cNvPr id="2" name="表格 1"/>
          <p:cNvGraphicFramePr>
            <a:graphicFrameLocks noGrp="1"/>
          </p:cNvGraphicFramePr>
          <p:nvPr/>
        </p:nvGraphicFramePr>
        <p:xfrm>
          <a:off x="3136200" y="1268760"/>
          <a:ext cx="2299896" cy="1828800"/>
        </p:xfrm>
        <a:graphic>
          <a:graphicData uri="http://schemas.openxmlformats.org/drawingml/2006/table">
            <a:tbl>
              <a:tblPr firstRow="1" bandRow="1">
                <a:tableStyleId>{5C22544A-7EE6-4342-B048-85BDC9FD1C3A}</a:tableStyleId>
              </a:tblPr>
              <a:tblGrid>
                <a:gridCol w="283667"/>
                <a:gridCol w="227421"/>
                <a:gridCol w="255544"/>
                <a:gridCol w="255544"/>
                <a:gridCol w="255544"/>
                <a:gridCol w="255544"/>
                <a:gridCol w="255544"/>
                <a:gridCol w="255544"/>
                <a:gridCol w="255544"/>
              </a:tblGrid>
              <a:tr h="216024">
                <a:tc gridSpan="9">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4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X </a:t>
                      </a:r>
                      <a:r>
                        <a:rPr lang="zh-CN" altLang="en-US" sz="24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和 </a:t>
                      </a:r>
                      <a:r>
                        <a:rPr lang="en-US" altLang="zh-CN" sz="24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Y </a:t>
                      </a:r>
                      <a:r>
                        <a:rPr lang="zh-CN" altLang="en-US" sz="24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相加</a:t>
                      </a:r>
                      <a:endParaRPr lang="en-US" altLang="zh-CN" sz="24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6024">
                <a:tc>
                  <a:txBody>
                    <a:bodyPr/>
                    <a:lstStyle/>
                    <a:p>
                      <a:pPr algn="ct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0</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0</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0</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r>
              <a:tr h="216024">
                <a:tc>
                  <a:txBody>
                    <a:bodyPr/>
                    <a:lstStyle/>
                    <a:p>
                      <a:pPr algn="ctr"/>
                      <a:r>
                        <a:rPr lang="en-US" altLang="zh-CN" sz="2400" b="1" dirty="0" smtClean="0">
                          <a:solidFill>
                            <a:schemeClr val="tx1"/>
                          </a:solidFill>
                        </a:rPr>
                        <a:t>+</a:t>
                      </a:r>
                      <a:endParaRPr lang="zh-CN" altLang="en-US" sz="2400" b="1"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400" b="1" dirty="0" smtClean="0">
                          <a:solidFill>
                            <a:schemeClr val="tx1"/>
                          </a:solidFill>
                        </a:rPr>
                        <a:t>0</a:t>
                      </a:r>
                      <a:endParaRPr lang="zh-CN" altLang="en-US" sz="2400" b="1"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400" b="1" dirty="0" smtClean="0">
                          <a:solidFill>
                            <a:schemeClr val="tx1"/>
                          </a:solidFill>
                        </a:rPr>
                        <a:t>0</a:t>
                      </a:r>
                      <a:endParaRPr lang="zh-CN" altLang="en-US" sz="2400" b="1"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400" b="1" dirty="0" smtClean="0">
                          <a:solidFill>
                            <a:schemeClr val="tx1"/>
                          </a:solidFill>
                        </a:rPr>
                        <a:t>0</a:t>
                      </a:r>
                      <a:endParaRPr lang="zh-CN" altLang="en-US" sz="2400" b="1"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400" b="1" dirty="0" smtClean="0">
                          <a:solidFill>
                            <a:schemeClr val="tx1"/>
                          </a:solidFill>
                        </a:rPr>
                        <a:t>0</a:t>
                      </a:r>
                      <a:endParaRPr lang="zh-CN" altLang="en-US" sz="2400" b="1"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B w="12700" cap="flat" cmpd="sng" algn="ctr">
                      <a:solidFill>
                        <a:schemeClr val="tx1"/>
                      </a:solidFill>
                      <a:prstDash val="solid"/>
                      <a:round/>
                      <a:headEnd type="none" w="med" len="med"/>
                      <a:tailEnd type="none" w="med" len="med"/>
                    </a:lnB>
                    <a:noFill/>
                  </a:tcPr>
                </a:tc>
              </a:tr>
              <a:tr h="216024">
                <a:tc>
                  <a:txBody>
                    <a:bodyPr/>
                    <a:lstStyle/>
                    <a:p>
                      <a:pPr algn="ct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0</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0</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0</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0</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r>
            </a:tbl>
          </a:graphicData>
        </a:graphic>
      </p:graphicFrame>
      <p:graphicFrame>
        <p:nvGraphicFramePr>
          <p:cNvPr id="18" name="表格 17"/>
          <p:cNvGraphicFramePr>
            <a:graphicFrameLocks noGrp="1"/>
          </p:cNvGraphicFramePr>
          <p:nvPr/>
        </p:nvGraphicFramePr>
        <p:xfrm>
          <a:off x="6160536" y="1268760"/>
          <a:ext cx="2299896" cy="1828800"/>
        </p:xfrm>
        <a:graphic>
          <a:graphicData uri="http://schemas.openxmlformats.org/drawingml/2006/table">
            <a:tbl>
              <a:tblPr firstRow="1" bandRow="1">
                <a:tableStyleId>{5C22544A-7EE6-4342-B048-85BDC9FD1C3A}</a:tableStyleId>
              </a:tblPr>
              <a:tblGrid>
                <a:gridCol w="283667"/>
                <a:gridCol w="227421"/>
                <a:gridCol w="255544"/>
                <a:gridCol w="255544"/>
                <a:gridCol w="255544"/>
                <a:gridCol w="255544"/>
                <a:gridCol w="255544"/>
                <a:gridCol w="255544"/>
                <a:gridCol w="255544"/>
              </a:tblGrid>
              <a:tr h="216024">
                <a:tc gridSpan="9">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4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X </a:t>
                      </a:r>
                      <a:r>
                        <a:rPr kumimoji="0" lang="en-US" altLang="zh-CN" sz="24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Y</a:t>
                      </a:r>
                      <a:endParaRPr kumimoji="0" lang="en-US" altLang="zh-CN" sz="24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6024">
                <a:tc>
                  <a:txBody>
                    <a:bodyPr/>
                    <a:lstStyle/>
                    <a:p>
                      <a:pPr algn="ct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0</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0</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0</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r>
              <a:tr h="216024">
                <a:tc>
                  <a:txBody>
                    <a:bodyPr/>
                    <a:lstStyle/>
                    <a:p>
                      <a:pPr algn="ctr"/>
                      <a:r>
                        <a:rPr kumimoji="0" lang="en-US" altLang="zh-CN" sz="2400" b="1" dirty="0" smtClean="0">
                          <a:solidFill>
                            <a:schemeClr val="tx1"/>
                          </a:solidFill>
                          <a:latin typeface="+mn-ea"/>
                          <a:ea typeface="+mn-ea"/>
                        </a:rPr>
                        <a:t>∧</a:t>
                      </a:r>
                      <a:endParaRPr lang="zh-CN" altLang="en-US" sz="2400" b="1"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400" b="1" dirty="0" smtClean="0">
                          <a:solidFill>
                            <a:schemeClr val="tx1"/>
                          </a:solidFill>
                        </a:rPr>
                        <a:t>0</a:t>
                      </a:r>
                      <a:endParaRPr lang="zh-CN" altLang="en-US" sz="2400" b="1"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400" b="1" dirty="0" smtClean="0">
                          <a:solidFill>
                            <a:schemeClr val="tx1"/>
                          </a:solidFill>
                        </a:rPr>
                        <a:t>0</a:t>
                      </a:r>
                      <a:endParaRPr lang="zh-CN" altLang="en-US" sz="2400" b="1"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400" b="1" dirty="0" smtClean="0">
                          <a:solidFill>
                            <a:schemeClr val="tx1"/>
                          </a:solidFill>
                        </a:rPr>
                        <a:t>0</a:t>
                      </a:r>
                      <a:endParaRPr lang="zh-CN" altLang="en-US" sz="2400" b="1"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400" b="1" dirty="0" smtClean="0">
                          <a:solidFill>
                            <a:schemeClr val="tx1"/>
                          </a:solidFill>
                        </a:rPr>
                        <a:t>0</a:t>
                      </a:r>
                      <a:endParaRPr lang="zh-CN" altLang="en-US" sz="2400" b="1"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B w="12700" cap="flat" cmpd="sng" algn="ctr">
                      <a:solidFill>
                        <a:schemeClr val="tx1"/>
                      </a:solidFill>
                      <a:prstDash val="solid"/>
                      <a:round/>
                      <a:headEnd type="none" w="med" len="med"/>
                      <a:tailEnd type="none" w="med" len="med"/>
                    </a:lnB>
                    <a:noFill/>
                  </a:tcPr>
                </a:tc>
              </a:tr>
              <a:tr h="216024">
                <a:tc>
                  <a:txBody>
                    <a:bodyPr/>
                    <a:lstStyle/>
                    <a:p>
                      <a:pPr algn="ct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0</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0</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0</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0</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0</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r>
            </a:tbl>
          </a:graphicData>
        </a:graphic>
      </p:graphicFrame>
      <p:graphicFrame>
        <p:nvGraphicFramePr>
          <p:cNvPr id="19" name="表格 18"/>
          <p:cNvGraphicFramePr>
            <a:graphicFrameLocks noGrp="1"/>
          </p:cNvGraphicFramePr>
          <p:nvPr/>
        </p:nvGraphicFramePr>
        <p:xfrm>
          <a:off x="3275856" y="3904456"/>
          <a:ext cx="2299896" cy="1828800"/>
        </p:xfrm>
        <a:graphic>
          <a:graphicData uri="http://schemas.openxmlformats.org/drawingml/2006/table">
            <a:tbl>
              <a:tblPr firstRow="1" bandRow="1">
                <a:tableStyleId>{5C22544A-7EE6-4342-B048-85BDC9FD1C3A}</a:tableStyleId>
              </a:tblPr>
              <a:tblGrid>
                <a:gridCol w="283667"/>
                <a:gridCol w="227421"/>
                <a:gridCol w="255544"/>
                <a:gridCol w="255544"/>
                <a:gridCol w="255544"/>
                <a:gridCol w="255544"/>
                <a:gridCol w="255544"/>
                <a:gridCol w="255544"/>
                <a:gridCol w="255544"/>
              </a:tblGrid>
              <a:tr h="216024">
                <a:tc gridSpan="9">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4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X </a:t>
                      </a:r>
                      <a:r>
                        <a:rPr kumimoji="0" lang="en-US" altLang="zh-CN" sz="24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Y</a:t>
                      </a:r>
                      <a:endParaRPr lang="en-US" altLang="zh-CN" sz="24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6024">
                <a:tc>
                  <a:txBody>
                    <a:bodyPr/>
                    <a:lstStyle/>
                    <a:p>
                      <a:pPr algn="ct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0</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0</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0</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r>
              <a:tr h="216024">
                <a:tc>
                  <a:txBody>
                    <a:bodyPr/>
                    <a:lstStyle/>
                    <a:p>
                      <a:pPr algn="ctr"/>
                      <a:r>
                        <a:rPr kumimoji="0" lang="en-US" altLang="zh-CN" sz="2400" b="1" dirty="0" smtClean="0">
                          <a:solidFill>
                            <a:schemeClr val="tx1"/>
                          </a:solidFill>
                          <a:latin typeface="+mn-ea"/>
                          <a:ea typeface="+mn-ea"/>
                        </a:rPr>
                        <a:t>∨</a:t>
                      </a:r>
                      <a:endParaRPr lang="zh-CN" altLang="en-US" sz="2400" b="1"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400" b="1" dirty="0" smtClean="0">
                          <a:solidFill>
                            <a:schemeClr val="tx1"/>
                          </a:solidFill>
                        </a:rPr>
                        <a:t>0</a:t>
                      </a:r>
                      <a:endParaRPr lang="zh-CN" altLang="en-US" sz="2400" b="1"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400" b="1" dirty="0" smtClean="0">
                          <a:solidFill>
                            <a:schemeClr val="tx1"/>
                          </a:solidFill>
                        </a:rPr>
                        <a:t>0</a:t>
                      </a:r>
                      <a:endParaRPr lang="zh-CN" altLang="en-US" sz="2400" b="1"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400" b="1" dirty="0" smtClean="0">
                          <a:solidFill>
                            <a:schemeClr val="tx1"/>
                          </a:solidFill>
                        </a:rPr>
                        <a:t>0</a:t>
                      </a:r>
                      <a:endParaRPr lang="zh-CN" altLang="en-US" sz="2400" b="1"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400" b="1" dirty="0" smtClean="0">
                          <a:solidFill>
                            <a:schemeClr val="tx1"/>
                          </a:solidFill>
                        </a:rPr>
                        <a:t>0</a:t>
                      </a:r>
                      <a:endParaRPr lang="zh-CN" altLang="en-US" sz="2400" b="1"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B w="12700" cap="flat" cmpd="sng" algn="ctr">
                      <a:solidFill>
                        <a:schemeClr val="tx1"/>
                      </a:solidFill>
                      <a:prstDash val="solid"/>
                      <a:round/>
                      <a:headEnd type="none" w="med" len="med"/>
                      <a:tailEnd type="none" w="med" len="med"/>
                    </a:lnB>
                    <a:noFill/>
                  </a:tcPr>
                </a:tc>
              </a:tr>
              <a:tr h="216024">
                <a:tc>
                  <a:txBody>
                    <a:bodyPr/>
                    <a:lstStyle/>
                    <a:p>
                      <a:pPr algn="ct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0</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0</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T w="12700" cap="flat" cmpd="sng" algn="ctr">
                      <a:solidFill>
                        <a:schemeClr val="tx1"/>
                      </a:solidFill>
                      <a:prstDash val="solid"/>
                      <a:round/>
                      <a:headEnd type="none" w="med" len="med"/>
                      <a:tailEnd type="none" w="med" len="med"/>
                    </a:lnT>
                    <a:noFill/>
                  </a:tcPr>
                </a:tc>
              </a:tr>
            </a:tbl>
          </a:graphicData>
        </a:graphic>
      </p:graphicFrame>
      <p:graphicFrame>
        <p:nvGraphicFramePr>
          <p:cNvPr id="20" name="表格 19"/>
          <p:cNvGraphicFramePr>
            <a:graphicFrameLocks noGrp="1"/>
          </p:cNvGraphicFramePr>
          <p:nvPr/>
        </p:nvGraphicFramePr>
        <p:xfrm>
          <a:off x="6156176" y="3861048"/>
          <a:ext cx="2115015" cy="1412304"/>
        </p:xfrm>
        <a:graphic>
          <a:graphicData uri="http://schemas.openxmlformats.org/drawingml/2006/table">
            <a:tbl>
              <a:tblPr firstRow="1" bandRow="1">
                <a:tableStyleId>{5C22544A-7EE6-4342-B048-85BDC9FD1C3A}</a:tableStyleId>
              </a:tblPr>
              <a:tblGrid>
                <a:gridCol w="227421"/>
                <a:gridCol w="255544"/>
                <a:gridCol w="354330"/>
                <a:gridCol w="255544"/>
                <a:gridCol w="255544"/>
                <a:gridCol w="255544"/>
                <a:gridCol w="255544"/>
                <a:gridCol w="255544"/>
              </a:tblGrid>
              <a:tr h="497904">
                <a:tc gridSpan="8">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288" b="-210976"/>
                      </a:stretch>
                    </a:blipFill>
                  </a:tcPr>
                </a:tc>
                <a:tc hMerge="1">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57200">
                <a:tc>
                  <a:txBody>
                    <a:bodyPr/>
                    <a:lstStyle/>
                    <a:p>
                      <a:pPr algn="ctr"/>
                      <a:r>
                        <a:rPr lang="en-US" altLang="zh-CN" sz="2400" b="1" dirty="0" smtClean="0">
                          <a:solidFill>
                            <a:schemeClr val="tx1"/>
                          </a:solidFill>
                        </a:rPr>
                        <a:t>1</a:t>
                      </a:r>
                      <a:endParaRPr lang="zh-CN" altLang="en-US" sz="2400" b="1"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400" b="1" dirty="0" smtClean="0">
                          <a:solidFill>
                            <a:schemeClr val="tx1"/>
                          </a:solidFill>
                        </a:rPr>
                        <a:t>0</a:t>
                      </a:r>
                      <a:endParaRPr lang="zh-CN" altLang="en-US" sz="2400" b="1"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400" b="1" dirty="0" smtClean="0">
                          <a:solidFill>
                            <a:schemeClr val="tx1"/>
                          </a:solidFill>
                        </a:rPr>
                        <a:t>0</a:t>
                      </a:r>
                      <a:endParaRPr lang="zh-CN" altLang="en-US" sz="2400" b="1"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400" b="1" dirty="0" smtClean="0">
                          <a:solidFill>
                            <a:schemeClr val="tx1"/>
                          </a:solidFill>
                        </a:rPr>
                        <a:t>0</a:t>
                      </a:r>
                      <a:endParaRPr lang="zh-CN" altLang="en-US" sz="2400" b="1"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400" b="1" smtClean="0">
                          <a:solidFill>
                            <a:schemeClr val="tx1"/>
                          </a:solidFill>
                        </a:rPr>
                        <a:t>1</a:t>
                      </a:r>
                      <a:endParaRPr lang="zh-CN" altLang="en-US" sz="2400" b="1"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r>
              <a:tr h="457200">
                <a:tc>
                  <a:txBody>
                    <a:bodyPr/>
                    <a:lstStyle/>
                    <a:p>
                      <a:pPr algn="ctr"/>
                      <a:r>
                        <a:rPr lang="en-US" altLang="zh-CN" sz="2400" b="1" dirty="0" smtClean="0">
                          <a:solidFill>
                            <a:schemeClr val="tx1"/>
                          </a:solidFill>
                        </a:rPr>
                        <a:t>0</a:t>
                      </a:r>
                      <a:endParaRPr lang="zh-CN" altLang="en-US" sz="2400" b="1" dirty="0">
                        <a:solidFill>
                          <a:schemeClr val="tx1"/>
                        </a:solidFill>
                      </a:endParaRPr>
                    </a:p>
                  </a:txBody>
                  <a:tcPr>
                    <a:lnT w="38100" cap="flat" cmpd="sng" algn="ctr">
                      <a:noFill/>
                      <a:prstDash val="solid"/>
                      <a:round/>
                      <a:headEnd type="none" w="med" len="med"/>
                      <a:tailEnd type="none" w="med" len="med"/>
                    </a:lnT>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T w="38100" cap="flat" cmpd="sng" algn="ctr">
                      <a:noFill/>
                      <a:prstDash val="solid"/>
                      <a:round/>
                      <a:headEnd type="none" w="med" len="med"/>
                      <a:tailEnd type="none" w="med" len="med"/>
                    </a:lnT>
                    <a:noFill/>
                  </a:tcPr>
                </a:tc>
                <a:tc>
                  <a:txBody>
                    <a:bodyPr/>
                    <a:lstStyle/>
                    <a:p>
                      <a:pPr algn="ctr"/>
                      <a:r>
                        <a:rPr lang="en-US" altLang="zh-CN" sz="2400" b="1" dirty="0" smtClean="0">
                          <a:solidFill>
                            <a:schemeClr val="tx1"/>
                          </a:solidFill>
                        </a:rPr>
                        <a:t>0</a:t>
                      </a:r>
                      <a:endParaRPr lang="zh-CN" altLang="en-US" sz="2400" b="1" dirty="0">
                        <a:solidFill>
                          <a:schemeClr val="tx1"/>
                        </a:solidFill>
                      </a:endParaRPr>
                    </a:p>
                  </a:txBody>
                  <a:tcPr>
                    <a:lnT w="38100" cap="flat" cmpd="sng" algn="ctr">
                      <a:noFill/>
                      <a:prstDash val="solid"/>
                      <a:round/>
                      <a:headEnd type="none" w="med" len="med"/>
                      <a:tailEnd type="none" w="med" len="med"/>
                    </a:lnT>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T w="38100" cap="flat" cmpd="sng" algn="ctr">
                      <a:noFill/>
                      <a:prstDash val="solid"/>
                      <a:round/>
                      <a:headEnd type="none" w="med" len="med"/>
                      <a:tailEnd type="none" w="med" len="med"/>
                    </a:lnT>
                    <a:noFill/>
                  </a:tcPr>
                </a:tc>
                <a:tc>
                  <a:txBody>
                    <a:bodyPr/>
                    <a:lstStyle/>
                    <a:p>
                      <a:pPr algn="ctr"/>
                      <a:r>
                        <a:rPr lang="en-US" altLang="zh-CN" sz="2400" b="1" dirty="0" smtClean="0">
                          <a:solidFill>
                            <a:schemeClr val="tx1"/>
                          </a:solidFill>
                        </a:rPr>
                        <a:t>0</a:t>
                      </a:r>
                      <a:endParaRPr lang="zh-CN" altLang="en-US" sz="2400" b="1" dirty="0">
                        <a:solidFill>
                          <a:schemeClr val="tx1"/>
                        </a:solidFill>
                      </a:endParaRPr>
                    </a:p>
                  </a:txBody>
                  <a:tcPr>
                    <a:lnT w="38100" cap="flat" cmpd="sng" algn="ctr">
                      <a:noFill/>
                      <a:prstDash val="solid"/>
                      <a:round/>
                      <a:headEnd type="none" w="med" len="med"/>
                      <a:tailEnd type="none" w="med" len="med"/>
                    </a:lnT>
                    <a:noFill/>
                  </a:tcPr>
                </a:tc>
                <a:tc>
                  <a:txBody>
                    <a:bodyPr/>
                    <a:lstStyle/>
                    <a:p>
                      <a:pPr algn="ctr"/>
                      <a:r>
                        <a:rPr lang="en-US" altLang="zh-CN" sz="2400" b="1" dirty="0" smtClean="0">
                          <a:solidFill>
                            <a:schemeClr val="tx1"/>
                          </a:solidFill>
                        </a:rPr>
                        <a:t>0</a:t>
                      </a:r>
                      <a:endParaRPr lang="zh-CN" altLang="en-US" sz="2400" b="1" dirty="0">
                        <a:solidFill>
                          <a:schemeClr val="tx1"/>
                        </a:solidFill>
                      </a:endParaRPr>
                    </a:p>
                  </a:txBody>
                  <a:tcPr>
                    <a:lnT w="38100" cap="flat" cmpd="sng" algn="ctr">
                      <a:noFill/>
                      <a:prstDash val="solid"/>
                      <a:round/>
                      <a:headEnd type="none" w="med" len="med"/>
                      <a:tailEnd type="none" w="med" len="med"/>
                    </a:lnT>
                    <a:noFill/>
                  </a:tcPr>
                </a:tc>
                <a:tc>
                  <a:txBody>
                    <a:bodyPr/>
                    <a:lstStyle/>
                    <a:p>
                      <a:pPr algn="ctr"/>
                      <a:r>
                        <a:rPr lang="en-US" altLang="zh-CN" sz="2400" b="1" dirty="0" smtClean="0">
                          <a:solidFill>
                            <a:schemeClr val="tx1"/>
                          </a:solidFill>
                        </a:rPr>
                        <a:t>1</a:t>
                      </a:r>
                      <a:endParaRPr lang="zh-CN" altLang="en-US" sz="2400" b="1" dirty="0">
                        <a:solidFill>
                          <a:schemeClr val="tx1"/>
                        </a:solidFill>
                      </a:endParaRPr>
                    </a:p>
                  </a:txBody>
                  <a:tcPr>
                    <a:lnT w="38100" cap="flat" cmpd="sng" algn="ctr">
                      <a:noFill/>
                      <a:prstDash val="solid"/>
                      <a:round/>
                      <a:headEnd type="none" w="med" len="med"/>
                      <a:tailEnd type="none" w="med" len="med"/>
                    </a:lnT>
                    <a:noFill/>
                  </a:tcPr>
                </a:tc>
                <a:tc>
                  <a:txBody>
                    <a:bodyPr/>
                    <a:lstStyle/>
                    <a:p>
                      <a:pPr algn="ctr"/>
                      <a:r>
                        <a:rPr lang="en-US" altLang="zh-CN" sz="2400" b="1" dirty="0" smtClean="0">
                          <a:solidFill>
                            <a:schemeClr val="tx1"/>
                          </a:solidFill>
                        </a:rPr>
                        <a:t>0</a:t>
                      </a:r>
                      <a:endParaRPr lang="zh-CN" altLang="en-US" sz="2400" b="1" dirty="0">
                        <a:solidFill>
                          <a:schemeClr val="tx1"/>
                        </a:solidFill>
                      </a:endParaRPr>
                    </a:p>
                  </a:txBody>
                  <a:tcPr>
                    <a:lnT w="38100" cap="flat" cmpd="sng" algn="ctr">
                      <a:noFill/>
                      <a:prstDash val="solid"/>
                      <a:round/>
                      <a:headEnd type="none" w="med" len="med"/>
                      <a:tailEnd type="none" w="med" len="med"/>
                    </a:lnT>
                    <a:noFill/>
                  </a:tcPr>
                </a:tc>
              </a:tr>
            </a:tbl>
          </a:graphicData>
        </a:graphic>
      </p:graphicFrame>
      <p:sp>
        <p:nvSpPr>
          <p:cNvPr id="9"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1.3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数值与运算</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cxnSp>
        <p:nvCxnSpPr>
          <p:cNvPr id="4" name="直接连接符 3"/>
          <p:cNvCxnSpPr/>
          <p:nvPr/>
        </p:nvCxnSpPr>
        <p:spPr bwMode="auto">
          <a:xfrm>
            <a:off x="6444208" y="4509120"/>
            <a:ext cx="1296144" cy="72008"/>
          </a:xfrm>
          <a:prstGeom prst="line">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down)">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23850" y="6705600"/>
            <a:ext cx="2952750" cy="74613"/>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31" name="Rectangle 3"/>
          <p:cNvSpPr>
            <a:spLocks noChangeArrowheads="1"/>
          </p:cNvSpPr>
          <p:nvPr/>
        </p:nvSpPr>
        <p:spPr bwMode="auto">
          <a:xfrm>
            <a:off x="322263" y="1628775"/>
            <a:ext cx="8353425"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spcBef>
                <a:spcPct val="20000"/>
              </a:spcBef>
              <a:buClr>
                <a:srgbClr val="000099"/>
              </a:buClr>
              <a:buFont typeface="幼圆" panose="02010509060101010101" pitchFamily="49" charset="-122"/>
              <a:buNone/>
            </a:pPr>
            <a:r>
              <a:rPr kumimoji="0"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计算机看起来神奇、智慧，但其本质上还是一种工具。作为一种前所未有的特殊的电子装置，要在物理上实现二进制的运算，首先要解决的问题是</a:t>
            </a:r>
            <a:r>
              <a:rPr kumimoji="0"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如何物理地表示或存储二进制的两个数值符号</a:t>
            </a:r>
            <a:r>
              <a:rPr kumimoji="0" lang="en-US" altLang="zh-CN"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0</a:t>
            </a:r>
            <a:r>
              <a:rPr kumimoji="0"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和</a:t>
            </a:r>
            <a:r>
              <a:rPr kumimoji="0" lang="en-US" altLang="zh-CN"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1</a:t>
            </a: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，然后才是实现物理上的二进制运算。</a:t>
            </a:r>
            <a:endPar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461" name="Rectangle 5"/>
          <p:cNvSpPr>
            <a:spLocks noChangeArrowheads="1"/>
          </p:cNvSpPr>
          <p:nvPr/>
        </p:nvSpPr>
        <p:spPr bwMode="auto">
          <a:xfrm>
            <a:off x="322263" y="1125538"/>
            <a:ext cx="7315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spcBef>
                <a:spcPct val="0"/>
              </a:spcBef>
            </a:pP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rPr>
              <a:t>二进制运算</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的物理实现</a:t>
            </a:r>
            <a:endParaRPr lang="zh-CN" altLang="en-US" sz="28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8534" name="Rectangle 6"/>
          <p:cNvSpPr>
            <a:spLocks noChangeArrowheads="1"/>
          </p:cNvSpPr>
          <p:nvPr/>
        </p:nvSpPr>
        <p:spPr bwMode="auto">
          <a:xfrm>
            <a:off x="322263" y="3428048"/>
            <a:ext cx="835342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latinLnBrk="0" hangingPunct="1">
              <a:lnSpc>
                <a:spcPct val="110000"/>
              </a:lnSpc>
              <a:spcBef>
                <a:spcPts val="1200"/>
              </a:spcBef>
              <a:buClr>
                <a:srgbClr val="000099"/>
              </a:buClr>
              <a:buFont typeface="幼圆" panose="02010509060101010101" pitchFamily="49" charset="-122"/>
              <a:buNone/>
            </a:pPr>
            <a:r>
              <a:rPr kumimoji="0"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要理解二进制运算在物理上是怎样实现的，让我们从最基本的电信号开始。例如，用开关可以实现两种状态：当开关断开时电流被切断代表</a:t>
            </a:r>
            <a:r>
              <a:rPr kumimoji="0" lang="en-US" altLang="zh-CN" sz="2400" b="1" dirty="0">
                <a:latin typeface="Times New Roman" panose="02020603050405020304" pitchFamily="18" charset="0"/>
                <a:ea typeface="黑体" panose="02010609060101010101" pitchFamily="49" charset="-122"/>
                <a:cs typeface="Times New Roman" panose="02020603050405020304" pitchFamily="18" charset="0"/>
              </a:rPr>
              <a:t>0</a:t>
            </a: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；当开关接通时，电路中有电流通过，代表</a:t>
            </a:r>
            <a:r>
              <a:rPr kumimoji="0" lang="en-US" altLang="zh-CN" sz="2400" b="1" dirty="0">
                <a:latin typeface="Times New Roman" panose="02020603050405020304" pitchFamily="18" charset="0"/>
                <a:ea typeface="黑体" panose="02010609060101010101" pitchFamily="49" charset="-122"/>
                <a:cs typeface="Times New Roman" panose="02020603050405020304" pitchFamily="18" charset="0"/>
              </a:rPr>
              <a:t>1</a:t>
            </a: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endPar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78551" name="Group 23"/>
          <p:cNvGrpSpPr/>
          <p:nvPr/>
        </p:nvGrpSpPr>
        <p:grpSpPr bwMode="auto">
          <a:xfrm>
            <a:off x="2627313" y="5011738"/>
            <a:ext cx="4591050" cy="1425575"/>
            <a:chOff x="1383" y="2931"/>
            <a:chExt cx="2892" cy="898"/>
          </a:xfrm>
        </p:grpSpPr>
        <p:sp>
          <p:nvSpPr>
            <p:cNvPr id="19464" name="Line 9"/>
            <p:cNvSpPr>
              <a:spLocks noChangeShapeType="1"/>
            </p:cNvSpPr>
            <p:nvPr/>
          </p:nvSpPr>
          <p:spPr bwMode="auto">
            <a:xfrm>
              <a:off x="1383" y="3134"/>
              <a:ext cx="809" cy="0"/>
            </a:xfrm>
            <a:prstGeom prst="line">
              <a:avLst/>
            </a:prstGeom>
            <a:noFill/>
            <a:ln w="12700">
              <a:solidFill>
                <a:srgbClr val="0000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808080"/>
                    </a:outerShdw>
                  </a:effectLst>
                </a14:hiddenEffects>
              </a:ext>
            </a:extLst>
          </p:spPr>
          <p:txBody>
            <a:bodyPr lIns="18000" tIns="0" rIns="18000" bIns="0"/>
            <a:lstStyle/>
            <a:p>
              <a:endParaRPr lang="zh-CN" altLang="en-US"/>
            </a:p>
          </p:txBody>
        </p:sp>
        <p:sp>
          <p:nvSpPr>
            <p:cNvPr id="19465" name="Oval 10"/>
            <p:cNvSpPr>
              <a:spLocks noChangeArrowheads="1"/>
            </p:cNvSpPr>
            <p:nvPr/>
          </p:nvSpPr>
          <p:spPr bwMode="auto">
            <a:xfrm>
              <a:off x="2172" y="3085"/>
              <a:ext cx="114" cy="110"/>
            </a:xfrm>
            <a:prstGeom prst="ellipse">
              <a:avLst/>
            </a:prstGeom>
            <a:solidFill>
              <a:srgbClr val="FFFFFF"/>
            </a:solidFill>
            <a:ln w="12700">
              <a:solidFill>
                <a:srgbClr val="000000"/>
              </a:solidFill>
              <a:round/>
              <a:tailEnd type="none" w="sm" len="med"/>
            </a:ln>
            <a:effectLst/>
            <a:extLst>
              <a:ext uri="{AF507438-7753-43E0-B8FC-AC1667EBCBE1}">
                <a14:hiddenEffects xmlns:a14="http://schemas.microsoft.com/office/drawing/2010/main">
                  <a:effectLst>
                    <a:outerShdw dist="45791" dir="2021404" algn="ctr" rotWithShape="0">
                      <a:srgbClr val="808080"/>
                    </a:outerShdw>
                  </a:effectLst>
                </a14:hiddenEffects>
              </a:ext>
            </a:extLst>
          </p:spPr>
          <p:txBody>
            <a:bodyPr lIns="18000" tIns="0" rIns="18000" bIns="0"/>
            <a:lstStyle/>
            <a:p>
              <a:endParaRPr lang="zh-CN" altLang="en-US"/>
            </a:p>
          </p:txBody>
        </p:sp>
        <p:sp>
          <p:nvSpPr>
            <p:cNvPr id="19466" name="Line 11"/>
            <p:cNvSpPr>
              <a:spLocks noChangeShapeType="1"/>
            </p:cNvSpPr>
            <p:nvPr/>
          </p:nvSpPr>
          <p:spPr bwMode="auto">
            <a:xfrm>
              <a:off x="1383" y="3471"/>
              <a:ext cx="809" cy="0"/>
            </a:xfrm>
            <a:prstGeom prst="line">
              <a:avLst/>
            </a:prstGeom>
            <a:noFill/>
            <a:ln w="12700">
              <a:solidFill>
                <a:srgbClr val="0000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808080"/>
                    </a:outerShdw>
                  </a:effectLst>
                </a14:hiddenEffects>
              </a:ext>
            </a:extLst>
          </p:spPr>
          <p:txBody>
            <a:bodyPr lIns="18000" tIns="0" rIns="18000" bIns="0"/>
            <a:lstStyle/>
            <a:p>
              <a:endParaRPr lang="zh-CN" altLang="en-US"/>
            </a:p>
          </p:txBody>
        </p:sp>
        <p:sp>
          <p:nvSpPr>
            <p:cNvPr id="19467" name="Oval 12"/>
            <p:cNvSpPr>
              <a:spLocks noChangeArrowheads="1"/>
            </p:cNvSpPr>
            <p:nvPr/>
          </p:nvSpPr>
          <p:spPr bwMode="auto">
            <a:xfrm>
              <a:off x="2172" y="3421"/>
              <a:ext cx="114" cy="110"/>
            </a:xfrm>
            <a:prstGeom prst="ellipse">
              <a:avLst/>
            </a:prstGeom>
            <a:solidFill>
              <a:srgbClr val="FFFFFF"/>
            </a:solidFill>
            <a:ln w="12700">
              <a:solidFill>
                <a:srgbClr val="000000"/>
              </a:solidFill>
              <a:round/>
              <a:tailEnd type="none" w="sm" len="med"/>
            </a:ln>
            <a:effectLst/>
            <a:extLst>
              <a:ext uri="{AF507438-7753-43E0-B8FC-AC1667EBCBE1}">
                <a14:hiddenEffects xmlns:a14="http://schemas.microsoft.com/office/drawing/2010/main">
                  <a:effectLst>
                    <a:outerShdw dist="45791" dir="2021404" algn="ctr" rotWithShape="0">
                      <a:srgbClr val="808080"/>
                    </a:outerShdw>
                  </a:effectLst>
                </a14:hiddenEffects>
              </a:ext>
            </a:extLst>
          </p:spPr>
          <p:txBody>
            <a:bodyPr lIns="18000" tIns="0" rIns="18000" bIns="0"/>
            <a:lstStyle/>
            <a:p>
              <a:endParaRPr lang="zh-CN" altLang="en-US"/>
            </a:p>
          </p:txBody>
        </p:sp>
        <p:sp>
          <p:nvSpPr>
            <p:cNvPr id="19468" name="Line 13"/>
            <p:cNvSpPr>
              <a:spLocks noChangeShapeType="1"/>
            </p:cNvSpPr>
            <p:nvPr/>
          </p:nvSpPr>
          <p:spPr bwMode="auto">
            <a:xfrm flipV="1">
              <a:off x="2264" y="2931"/>
              <a:ext cx="310" cy="167"/>
            </a:xfrm>
            <a:prstGeom prst="line">
              <a:avLst/>
            </a:prstGeom>
            <a:noFill/>
            <a:ln w="12700">
              <a:solidFill>
                <a:srgbClr val="0000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808080"/>
                    </a:outerShdw>
                  </a:effectLst>
                </a14:hiddenEffects>
              </a:ext>
            </a:extLst>
          </p:spPr>
          <p:txBody>
            <a:bodyPr lIns="18000" tIns="0" rIns="18000" bIns="0"/>
            <a:lstStyle/>
            <a:p>
              <a:endParaRPr lang="zh-CN" altLang="en-US"/>
            </a:p>
          </p:txBody>
        </p:sp>
        <p:sp>
          <p:nvSpPr>
            <p:cNvPr id="19469" name="Line 14"/>
            <p:cNvSpPr>
              <a:spLocks noChangeShapeType="1"/>
            </p:cNvSpPr>
            <p:nvPr/>
          </p:nvSpPr>
          <p:spPr bwMode="auto">
            <a:xfrm>
              <a:off x="2596" y="3134"/>
              <a:ext cx="809" cy="0"/>
            </a:xfrm>
            <a:prstGeom prst="line">
              <a:avLst/>
            </a:prstGeom>
            <a:noFill/>
            <a:ln w="12700">
              <a:solidFill>
                <a:srgbClr val="0000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808080"/>
                    </a:outerShdw>
                  </a:effectLst>
                </a14:hiddenEffects>
              </a:ext>
            </a:extLst>
          </p:spPr>
          <p:txBody>
            <a:bodyPr lIns="18000" tIns="0" rIns="18000" bIns="0"/>
            <a:lstStyle/>
            <a:p>
              <a:endParaRPr lang="zh-CN" altLang="en-US"/>
            </a:p>
          </p:txBody>
        </p:sp>
        <p:sp>
          <p:nvSpPr>
            <p:cNvPr id="19470" name="Line 15"/>
            <p:cNvSpPr>
              <a:spLocks noChangeShapeType="1"/>
            </p:cNvSpPr>
            <p:nvPr/>
          </p:nvSpPr>
          <p:spPr bwMode="auto">
            <a:xfrm>
              <a:off x="2596" y="3471"/>
              <a:ext cx="809" cy="0"/>
            </a:xfrm>
            <a:prstGeom prst="line">
              <a:avLst/>
            </a:prstGeom>
            <a:noFill/>
            <a:ln w="12700">
              <a:solidFill>
                <a:srgbClr val="0000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808080"/>
                    </a:outerShdw>
                  </a:effectLst>
                </a14:hiddenEffects>
              </a:ext>
            </a:extLst>
          </p:spPr>
          <p:txBody>
            <a:bodyPr lIns="18000" tIns="0" rIns="18000" bIns="0"/>
            <a:lstStyle/>
            <a:p>
              <a:endParaRPr lang="zh-CN" altLang="en-US"/>
            </a:p>
          </p:txBody>
        </p:sp>
        <p:sp>
          <p:nvSpPr>
            <p:cNvPr id="19471" name="Oval 16"/>
            <p:cNvSpPr>
              <a:spLocks noChangeArrowheads="1"/>
            </p:cNvSpPr>
            <p:nvPr/>
          </p:nvSpPr>
          <p:spPr bwMode="auto">
            <a:xfrm>
              <a:off x="2490" y="3085"/>
              <a:ext cx="114" cy="110"/>
            </a:xfrm>
            <a:prstGeom prst="ellipse">
              <a:avLst/>
            </a:prstGeom>
            <a:solidFill>
              <a:srgbClr val="FFFFFF"/>
            </a:solidFill>
            <a:ln w="12700">
              <a:solidFill>
                <a:srgbClr val="000000"/>
              </a:solidFill>
              <a:round/>
              <a:tailEnd type="none" w="sm" len="med"/>
            </a:ln>
            <a:effectLst/>
            <a:extLst>
              <a:ext uri="{AF507438-7753-43E0-B8FC-AC1667EBCBE1}">
                <a14:hiddenEffects xmlns:a14="http://schemas.microsoft.com/office/drawing/2010/main">
                  <a:effectLst>
                    <a:outerShdw dist="45791" dir="2021404" algn="ctr" rotWithShape="0">
                      <a:srgbClr val="808080"/>
                    </a:outerShdw>
                  </a:effectLst>
                </a14:hiddenEffects>
              </a:ext>
            </a:extLst>
          </p:spPr>
          <p:txBody>
            <a:bodyPr lIns="18000" tIns="0" rIns="18000" bIns="0"/>
            <a:lstStyle/>
            <a:p>
              <a:endParaRPr lang="zh-CN" altLang="en-US"/>
            </a:p>
          </p:txBody>
        </p:sp>
        <p:sp>
          <p:nvSpPr>
            <p:cNvPr id="19472" name="Oval 17"/>
            <p:cNvSpPr>
              <a:spLocks noChangeArrowheads="1"/>
            </p:cNvSpPr>
            <p:nvPr/>
          </p:nvSpPr>
          <p:spPr bwMode="auto">
            <a:xfrm>
              <a:off x="2490" y="3421"/>
              <a:ext cx="114" cy="110"/>
            </a:xfrm>
            <a:prstGeom prst="ellipse">
              <a:avLst/>
            </a:prstGeom>
            <a:solidFill>
              <a:srgbClr val="FFFFFF"/>
            </a:solidFill>
            <a:ln w="12700">
              <a:solidFill>
                <a:srgbClr val="000000"/>
              </a:solidFill>
              <a:round/>
              <a:tailEnd type="none" w="sm" len="med"/>
            </a:ln>
            <a:effectLst/>
            <a:extLst>
              <a:ext uri="{AF507438-7753-43E0-B8FC-AC1667EBCBE1}">
                <a14:hiddenEffects xmlns:a14="http://schemas.microsoft.com/office/drawing/2010/main">
                  <a:effectLst>
                    <a:outerShdw dist="45791" dir="2021404" algn="ctr" rotWithShape="0">
                      <a:srgbClr val="808080"/>
                    </a:outerShdw>
                  </a:effectLst>
                </a14:hiddenEffects>
              </a:ext>
            </a:extLst>
          </p:spPr>
          <p:txBody>
            <a:bodyPr lIns="18000" tIns="0" rIns="18000" bIns="0"/>
            <a:lstStyle/>
            <a:p>
              <a:endParaRPr lang="zh-CN" altLang="en-US"/>
            </a:p>
          </p:txBody>
        </p:sp>
        <p:sp>
          <p:nvSpPr>
            <p:cNvPr id="19473" name="Text Box 18"/>
            <p:cNvSpPr txBox="1">
              <a:spLocks noChangeArrowheads="1"/>
            </p:cNvSpPr>
            <p:nvPr/>
          </p:nvSpPr>
          <p:spPr bwMode="auto">
            <a:xfrm>
              <a:off x="3424" y="2956"/>
              <a:ext cx="706" cy="336"/>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800000"/>
                  <a:headEnd/>
                  <a:tailEnd type="none" w="sm" len="med"/>
                </a14:hiddenLine>
              </a:ext>
              <a:ext uri="{AF507438-7753-43E0-B8FC-AC1667EBCBE1}">
                <a14:hiddenEffects xmlns:a14="http://schemas.microsoft.com/office/drawing/2010/main">
                  <a:effectLst>
                    <a:outerShdw dist="45791" dir="2021404" algn="ctr" rotWithShape="0">
                      <a:srgbClr val="808080"/>
                    </a:outerShdw>
                  </a:effectLst>
                </a14:hiddenEffects>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dirty="0">
                  <a:latin typeface="Times New Roman" panose="02020603050405020304" pitchFamily="18" charset="0"/>
                </a:rPr>
                <a:t>表示</a:t>
              </a:r>
              <a:r>
                <a:rPr lang="en-US" altLang="zh-CN" sz="2000" b="1" dirty="0">
                  <a:latin typeface="Times New Roman" panose="02020603050405020304" pitchFamily="18" charset="0"/>
                </a:rPr>
                <a:t>0</a:t>
              </a:r>
              <a:endParaRPr lang="en-US" altLang="zh-CN" sz="2000" b="1" dirty="0">
                <a:latin typeface="Times New Roman" panose="02020603050405020304" pitchFamily="18" charset="0"/>
              </a:endParaRPr>
            </a:p>
          </p:txBody>
        </p:sp>
        <p:sp>
          <p:nvSpPr>
            <p:cNvPr id="19474" name="Text Box 19"/>
            <p:cNvSpPr txBox="1">
              <a:spLocks noChangeArrowheads="1"/>
            </p:cNvSpPr>
            <p:nvPr/>
          </p:nvSpPr>
          <p:spPr bwMode="auto">
            <a:xfrm>
              <a:off x="3427" y="3348"/>
              <a:ext cx="848" cy="336"/>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800000"/>
                  <a:headEnd/>
                  <a:tailEnd type="none" w="sm" len="med"/>
                </a14:hiddenLine>
              </a:ext>
              <a:ext uri="{AF507438-7753-43E0-B8FC-AC1667EBCBE1}">
                <a14:hiddenEffects xmlns:a14="http://schemas.microsoft.com/office/drawing/2010/main">
                  <a:effectLst>
                    <a:outerShdw dist="45791" dir="2021404" algn="ctr" rotWithShape="0">
                      <a:srgbClr val="808080"/>
                    </a:outerShdw>
                  </a:effectLst>
                </a14:hiddenEffects>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a:latin typeface="Times New Roman" panose="02020603050405020304" pitchFamily="18" charset="0"/>
                </a:rPr>
                <a:t>表示</a:t>
              </a:r>
              <a:r>
                <a:rPr lang="en-US" altLang="zh-CN" sz="2000" b="1">
                  <a:latin typeface="Times New Roman" panose="02020603050405020304" pitchFamily="18" charset="0"/>
                </a:rPr>
                <a:t>1</a:t>
              </a:r>
              <a:endParaRPr lang="en-US" altLang="zh-CN" sz="2000" b="1">
                <a:latin typeface="Times New Roman" panose="02020603050405020304" pitchFamily="18" charset="0"/>
              </a:endParaRPr>
            </a:p>
          </p:txBody>
        </p:sp>
        <p:sp>
          <p:nvSpPr>
            <p:cNvPr id="19475" name="Text Box 20"/>
            <p:cNvSpPr txBox="1">
              <a:spLocks noChangeArrowheads="1"/>
            </p:cNvSpPr>
            <p:nvPr/>
          </p:nvSpPr>
          <p:spPr bwMode="auto">
            <a:xfrm>
              <a:off x="1610" y="3637"/>
              <a:ext cx="1996"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000" b="1" dirty="0">
                  <a:latin typeface="Times New Roman" panose="02020603050405020304" pitchFamily="18" charset="0"/>
                </a:rPr>
                <a:t>使用开关来表示二进制数</a:t>
              </a:r>
              <a:endParaRPr lang="zh-CN" altLang="en-US" sz="2000" b="1" dirty="0">
                <a:latin typeface="Times New Roman" panose="02020603050405020304" pitchFamily="18" charset="0"/>
              </a:endParaRPr>
            </a:p>
          </p:txBody>
        </p:sp>
        <p:sp>
          <p:nvSpPr>
            <p:cNvPr id="19476" name="Line 22"/>
            <p:cNvSpPr>
              <a:spLocks noChangeShapeType="1"/>
            </p:cNvSpPr>
            <p:nvPr/>
          </p:nvSpPr>
          <p:spPr bwMode="auto">
            <a:xfrm>
              <a:off x="2245" y="3416"/>
              <a:ext cx="312" cy="5"/>
            </a:xfrm>
            <a:prstGeom prst="line">
              <a:avLst/>
            </a:prstGeom>
            <a:noFill/>
            <a:ln w="12700">
              <a:solidFill>
                <a:srgbClr val="0000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808080"/>
                    </a:outerShdw>
                  </a:effectLst>
                </a14:hiddenEffects>
              </a:ext>
            </a:extLst>
          </p:spPr>
          <p:txBody>
            <a:bodyPr lIns="18000" tIns="0" rIns="18000" bIns="0"/>
            <a:lstStyle/>
            <a:p>
              <a:endParaRPr lang="zh-CN" altLang="en-US"/>
            </a:p>
          </p:txBody>
        </p:sp>
      </p:grpSp>
      <p:sp>
        <p:nvSpPr>
          <p:cNvPr id="21"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1.3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数值与运算</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8531"/>
                                        </p:tgtEl>
                                        <p:attrNameLst>
                                          <p:attrName>style.visibility</p:attrName>
                                        </p:attrNameLst>
                                      </p:cBhvr>
                                      <p:to>
                                        <p:strVal val="visible"/>
                                      </p:to>
                                    </p:set>
                                    <p:animEffect transition="in" filter="wipe(left)">
                                      <p:cBhvr>
                                        <p:cTn id="7" dur="500"/>
                                        <p:tgtEl>
                                          <p:spTgt spid="27853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8534"/>
                                        </p:tgtEl>
                                        <p:attrNameLst>
                                          <p:attrName>style.visibility</p:attrName>
                                        </p:attrNameLst>
                                      </p:cBhvr>
                                      <p:to>
                                        <p:strVal val="visible"/>
                                      </p:to>
                                    </p:set>
                                    <p:animEffect transition="in" filter="wipe(left)">
                                      <p:cBhvr>
                                        <p:cTn id="11" dur="500"/>
                                        <p:tgtEl>
                                          <p:spTgt spid="278534"/>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278551"/>
                                        </p:tgtEl>
                                        <p:attrNameLst>
                                          <p:attrName>style.visibility</p:attrName>
                                        </p:attrNameLst>
                                      </p:cBhvr>
                                      <p:to>
                                        <p:strVal val="visible"/>
                                      </p:to>
                                    </p:set>
                                    <p:animEffect transition="in" filter="blinds(horizontal)">
                                      <p:cBhvr>
                                        <p:cTn id="15" dur="500"/>
                                        <p:tgtEl>
                                          <p:spTgt spid="278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ldLvl="0" animBg="1" autoUpdateAnimBg="0"/>
      <p:bldP spid="278534" grpId="0" bldLvl="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23850" y="6705600"/>
            <a:ext cx="2952750" cy="74613"/>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579" name="Rectangle 3"/>
          <p:cNvSpPr>
            <a:spLocks noChangeArrowheads="1"/>
          </p:cNvSpPr>
          <p:nvPr/>
        </p:nvSpPr>
        <p:spPr bwMode="auto">
          <a:xfrm>
            <a:off x="395288" y="1125538"/>
            <a:ext cx="4824412" cy="201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05000"/>
              </a:lnSpc>
              <a:spcBef>
                <a:spcPct val="10000"/>
              </a:spcBef>
              <a:buClr>
                <a:srgbClr val="000099"/>
              </a:buClr>
              <a:buFont typeface="幼圆" panose="02010509060101010101" pitchFamily="49" charset="-122"/>
              <a:buNone/>
            </a:pPr>
            <a:r>
              <a:rPr kumimoji="0"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在大多数情况下，一个二进制数由一连串的</a:t>
            </a:r>
            <a:r>
              <a:rPr kumimoji="0" lang="en-US" altLang="zh-CN" sz="2400" b="1" dirty="0">
                <a:latin typeface="Times New Roman" panose="02020603050405020304" pitchFamily="18" charset="0"/>
                <a:ea typeface="黑体" panose="02010609060101010101" pitchFamily="49" charset="-122"/>
                <a:cs typeface="Times New Roman" panose="02020603050405020304" pitchFamily="18" charset="0"/>
              </a:rPr>
              <a:t>0</a:t>
            </a: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和</a:t>
            </a:r>
            <a:r>
              <a:rPr kumimoji="0" lang="en-US" altLang="zh-CN" sz="2400" b="1" dirty="0">
                <a:latin typeface="Times New Roman" panose="02020603050405020304" pitchFamily="18" charset="0"/>
                <a:ea typeface="黑体" panose="02010609060101010101" pitchFamily="49" charset="-122"/>
                <a:cs typeface="Times New Roman" panose="02020603050405020304" pitchFamily="18" charset="0"/>
              </a:rPr>
              <a:t>1</a:t>
            </a: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组成，需要很多开关来表示这个二进制数。可以先从最简单的加法运算开始，了解其运算过程。</a:t>
            </a:r>
            <a:endPar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80619" name="Group 43"/>
          <p:cNvGrpSpPr/>
          <p:nvPr/>
        </p:nvGrpSpPr>
        <p:grpSpPr bwMode="auto">
          <a:xfrm>
            <a:off x="5292600" y="1341438"/>
            <a:ext cx="3671888" cy="1571624"/>
            <a:chOff x="3379" y="845"/>
            <a:chExt cx="2268" cy="990"/>
          </a:xfrm>
        </p:grpSpPr>
        <p:grpSp>
          <p:nvGrpSpPr>
            <p:cNvPr id="20487" name="Group 42"/>
            <p:cNvGrpSpPr/>
            <p:nvPr/>
          </p:nvGrpSpPr>
          <p:grpSpPr bwMode="auto">
            <a:xfrm>
              <a:off x="3379" y="845"/>
              <a:ext cx="1542" cy="771"/>
              <a:chOff x="3651" y="845"/>
              <a:chExt cx="1270" cy="804"/>
            </a:xfrm>
          </p:grpSpPr>
          <p:sp>
            <p:nvSpPr>
              <p:cNvPr id="20490" name="Line 23"/>
              <p:cNvSpPr>
                <a:spLocks noChangeShapeType="1"/>
              </p:cNvSpPr>
              <p:nvPr/>
            </p:nvSpPr>
            <p:spPr bwMode="auto">
              <a:xfrm>
                <a:off x="3651" y="982"/>
                <a:ext cx="181" cy="0"/>
              </a:xfrm>
              <a:prstGeom prst="line">
                <a:avLst/>
              </a:prstGeom>
              <a:noFill/>
              <a:ln w="12700">
                <a:solidFill>
                  <a:srgbClr val="0000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808080"/>
                      </a:outerShdw>
                    </a:effectLst>
                  </a14:hiddenEffects>
                </a:ext>
              </a:extLst>
            </p:spPr>
            <p:txBody>
              <a:bodyPr lIns="18000" tIns="0" rIns="18000" bIns="0"/>
              <a:lstStyle/>
              <a:p>
                <a:endParaRPr lang="zh-CN" altLang="en-US"/>
              </a:p>
            </p:txBody>
          </p:sp>
          <p:sp>
            <p:nvSpPr>
              <p:cNvPr id="20491" name="Oval 24"/>
              <p:cNvSpPr>
                <a:spLocks noChangeArrowheads="1"/>
              </p:cNvSpPr>
              <p:nvPr/>
            </p:nvSpPr>
            <p:spPr bwMode="auto">
              <a:xfrm>
                <a:off x="3823" y="949"/>
                <a:ext cx="52" cy="73"/>
              </a:xfrm>
              <a:prstGeom prst="ellipse">
                <a:avLst/>
              </a:prstGeom>
              <a:solidFill>
                <a:srgbClr val="FFFFFF"/>
              </a:solidFill>
              <a:ln w="12700">
                <a:solidFill>
                  <a:srgbClr val="000000"/>
                </a:solidFill>
                <a:round/>
                <a:tailEnd type="none" w="sm" len="med"/>
              </a:ln>
              <a:effectLst/>
              <a:extLst>
                <a:ext uri="{AF507438-7753-43E0-B8FC-AC1667EBCBE1}">
                  <a14:hiddenEffects xmlns:a14="http://schemas.microsoft.com/office/drawing/2010/main">
                    <a:effectLst>
                      <a:outerShdw dist="45791" dir="2021404" algn="ctr" rotWithShape="0">
                        <a:srgbClr val="808080"/>
                      </a:outerShdw>
                    </a:effectLst>
                  </a14:hiddenEffects>
                </a:ext>
              </a:extLst>
            </p:spPr>
            <p:txBody>
              <a:bodyPr lIns="18000" tIns="0" rIns="18000" bIns="0"/>
              <a:lstStyle/>
              <a:p>
                <a:endParaRPr lang="zh-CN" altLang="en-US"/>
              </a:p>
            </p:txBody>
          </p:sp>
          <p:sp>
            <p:nvSpPr>
              <p:cNvPr id="20492" name="Line 25"/>
              <p:cNvSpPr>
                <a:spLocks noChangeShapeType="1"/>
              </p:cNvSpPr>
              <p:nvPr/>
            </p:nvSpPr>
            <p:spPr bwMode="auto">
              <a:xfrm flipV="1">
                <a:off x="3857" y="862"/>
                <a:ext cx="140" cy="96"/>
              </a:xfrm>
              <a:prstGeom prst="line">
                <a:avLst/>
              </a:prstGeom>
              <a:noFill/>
              <a:ln w="12700">
                <a:solidFill>
                  <a:srgbClr val="0000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808080"/>
                      </a:outerShdw>
                    </a:effectLst>
                  </a14:hiddenEffects>
                </a:ext>
              </a:extLst>
            </p:spPr>
            <p:txBody>
              <a:bodyPr lIns="18000" tIns="0" rIns="18000" bIns="0"/>
              <a:lstStyle/>
              <a:p>
                <a:endParaRPr lang="zh-CN" altLang="en-US"/>
              </a:p>
            </p:txBody>
          </p:sp>
          <p:sp>
            <p:nvSpPr>
              <p:cNvPr id="20493" name="Line 26"/>
              <p:cNvSpPr>
                <a:spLocks noChangeShapeType="1"/>
              </p:cNvSpPr>
              <p:nvPr/>
            </p:nvSpPr>
            <p:spPr bwMode="auto">
              <a:xfrm>
                <a:off x="4014" y="982"/>
                <a:ext cx="181" cy="0"/>
              </a:xfrm>
              <a:prstGeom prst="line">
                <a:avLst/>
              </a:prstGeom>
              <a:noFill/>
              <a:ln w="12700">
                <a:solidFill>
                  <a:srgbClr val="0000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808080"/>
                      </a:outerShdw>
                    </a:effectLst>
                  </a14:hiddenEffects>
                </a:ext>
              </a:extLst>
            </p:spPr>
            <p:txBody>
              <a:bodyPr lIns="18000" tIns="0" rIns="18000" bIns="0"/>
              <a:lstStyle/>
              <a:p>
                <a:endParaRPr lang="zh-CN" altLang="en-US"/>
              </a:p>
            </p:txBody>
          </p:sp>
          <p:sp>
            <p:nvSpPr>
              <p:cNvPr id="20494" name="Oval 27"/>
              <p:cNvSpPr>
                <a:spLocks noChangeArrowheads="1"/>
              </p:cNvSpPr>
              <p:nvPr/>
            </p:nvSpPr>
            <p:spPr bwMode="auto">
              <a:xfrm>
                <a:off x="3966" y="949"/>
                <a:ext cx="51" cy="73"/>
              </a:xfrm>
              <a:prstGeom prst="ellipse">
                <a:avLst/>
              </a:prstGeom>
              <a:solidFill>
                <a:srgbClr val="FFFFFF"/>
              </a:solidFill>
              <a:ln w="12700">
                <a:solidFill>
                  <a:srgbClr val="000000"/>
                </a:solidFill>
                <a:round/>
                <a:tailEnd type="none" w="sm" len="med"/>
              </a:ln>
              <a:effectLst/>
              <a:extLst>
                <a:ext uri="{AF507438-7753-43E0-B8FC-AC1667EBCBE1}">
                  <a14:hiddenEffects xmlns:a14="http://schemas.microsoft.com/office/drawing/2010/main">
                    <a:effectLst>
                      <a:outerShdw dist="45791" dir="2021404" algn="ctr" rotWithShape="0">
                        <a:srgbClr val="808080"/>
                      </a:outerShdw>
                    </a:effectLst>
                  </a14:hiddenEffects>
                </a:ext>
              </a:extLst>
            </p:spPr>
            <p:txBody>
              <a:bodyPr lIns="18000" tIns="0" rIns="18000" bIns="0"/>
              <a:lstStyle/>
              <a:p>
                <a:endParaRPr lang="zh-CN" altLang="en-US"/>
              </a:p>
            </p:txBody>
          </p:sp>
          <p:sp>
            <p:nvSpPr>
              <p:cNvPr id="20495" name="Rectangle 28"/>
              <p:cNvSpPr>
                <a:spLocks noChangeArrowheads="1"/>
              </p:cNvSpPr>
              <p:nvPr/>
            </p:nvSpPr>
            <p:spPr bwMode="auto">
              <a:xfrm>
                <a:off x="4176" y="845"/>
                <a:ext cx="201" cy="248"/>
              </a:xfrm>
              <a:prstGeom prst="rect">
                <a:avLst/>
              </a:prstGeom>
              <a:solidFill>
                <a:srgbClr val="C0C0C0"/>
              </a:solidFill>
              <a:ln w="12700">
                <a:solidFill>
                  <a:srgbClr val="000000"/>
                </a:solidFill>
                <a:miter lim="800000"/>
                <a:tailEnd type="none" w="sm" len="med"/>
              </a:ln>
              <a:effectLst/>
              <a:extLst>
                <a:ext uri="{AF507438-7753-43E0-B8FC-AC1667EBCBE1}">
                  <a14:hiddenEffects xmlns:a14="http://schemas.microsoft.com/office/drawing/2010/main">
                    <a:effectLst>
                      <a:outerShdw dist="45791" dir="2021404" algn="ctr" rotWithShape="0">
                        <a:srgbClr val="808080"/>
                      </a:outerShdw>
                    </a:effectLst>
                  </a14:hiddenEffects>
                </a:ext>
              </a:extLst>
            </p:spPr>
            <p:txBody>
              <a:bodyPr lIns="18000" tIns="0" rIns="18000" bIns="0"/>
              <a:lstStyle/>
              <a:p>
                <a:endParaRPr lang="zh-CN" altLang="en-US"/>
              </a:p>
            </p:txBody>
          </p:sp>
          <p:sp>
            <p:nvSpPr>
              <p:cNvPr id="20496" name="Line 29"/>
              <p:cNvSpPr>
                <a:spLocks noChangeShapeType="1"/>
              </p:cNvSpPr>
              <p:nvPr/>
            </p:nvSpPr>
            <p:spPr bwMode="auto">
              <a:xfrm>
                <a:off x="4377" y="982"/>
                <a:ext cx="181" cy="0"/>
              </a:xfrm>
              <a:prstGeom prst="line">
                <a:avLst/>
              </a:prstGeom>
              <a:noFill/>
              <a:ln w="12700">
                <a:solidFill>
                  <a:srgbClr val="0000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808080"/>
                      </a:outerShdw>
                    </a:effectLst>
                  </a14:hiddenEffects>
                </a:ext>
              </a:extLst>
            </p:spPr>
            <p:txBody>
              <a:bodyPr lIns="18000" tIns="0" rIns="18000" bIns="0"/>
              <a:lstStyle/>
              <a:p>
                <a:endParaRPr lang="zh-CN" altLang="en-US"/>
              </a:p>
            </p:txBody>
          </p:sp>
          <p:sp>
            <p:nvSpPr>
              <p:cNvPr id="20497" name="Line 30"/>
              <p:cNvSpPr>
                <a:spLocks noChangeShapeType="1"/>
              </p:cNvSpPr>
              <p:nvPr/>
            </p:nvSpPr>
            <p:spPr bwMode="auto">
              <a:xfrm>
                <a:off x="4286" y="1093"/>
                <a:ext cx="0" cy="111"/>
              </a:xfrm>
              <a:prstGeom prst="line">
                <a:avLst/>
              </a:prstGeom>
              <a:noFill/>
              <a:ln w="12700">
                <a:solidFill>
                  <a:srgbClr val="0000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808080"/>
                      </a:outerShdw>
                    </a:effectLst>
                  </a14:hiddenEffects>
                </a:ext>
              </a:extLst>
            </p:spPr>
            <p:txBody>
              <a:bodyPr lIns="18000" tIns="0" rIns="18000" bIns="0"/>
              <a:lstStyle/>
              <a:p>
                <a:endParaRPr lang="zh-CN" altLang="en-US"/>
              </a:p>
            </p:txBody>
          </p:sp>
          <p:sp>
            <p:nvSpPr>
              <p:cNvPr id="20498" name="Oval 31"/>
              <p:cNvSpPr>
                <a:spLocks noChangeArrowheads="1"/>
              </p:cNvSpPr>
              <p:nvPr/>
            </p:nvSpPr>
            <p:spPr bwMode="auto">
              <a:xfrm>
                <a:off x="4260" y="1203"/>
                <a:ext cx="51" cy="73"/>
              </a:xfrm>
              <a:prstGeom prst="ellipse">
                <a:avLst/>
              </a:prstGeom>
              <a:solidFill>
                <a:srgbClr val="FFFFFF"/>
              </a:solidFill>
              <a:ln w="12700">
                <a:solidFill>
                  <a:srgbClr val="000000"/>
                </a:solidFill>
                <a:round/>
                <a:tailEnd type="none" w="sm" len="med"/>
              </a:ln>
              <a:effectLst/>
              <a:extLst>
                <a:ext uri="{AF507438-7753-43E0-B8FC-AC1667EBCBE1}">
                  <a14:hiddenEffects xmlns:a14="http://schemas.microsoft.com/office/drawing/2010/main">
                    <a:effectLst>
                      <a:outerShdw dist="45791" dir="2021404" algn="ctr" rotWithShape="0">
                        <a:srgbClr val="808080"/>
                      </a:outerShdw>
                    </a:effectLst>
                  </a14:hiddenEffects>
                </a:ext>
              </a:extLst>
            </p:spPr>
            <p:txBody>
              <a:bodyPr lIns="18000" tIns="0" rIns="18000" bIns="0"/>
              <a:lstStyle/>
              <a:p>
                <a:endParaRPr lang="zh-CN" altLang="en-US"/>
              </a:p>
            </p:txBody>
          </p:sp>
          <p:sp>
            <p:nvSpPr>
              <p:cNvPr id="20499" name="Line 32"/>
              <p:cNvSpPr>
                <a:spLocks noChangeShapeType="1"/>
              </p:cNvSpPr>
              <p:nvPr/>
            </p:nvSpPr>
            <p:spPr bwMode="auto">
              <a:xfrm>
                <a:off x="4286" y="1427"/>
                <a:ext cx="0" cy="222"/>
              </a:xfrm>
              <a:prstGeom prst="line">
                <a:avLst/>
              </a:prstGeom>
              <a:noFill/>
              <a:ln w="12700">
                <a:solidFill>
                  <a:srgbClr val="0000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808080"/>
                      </a:outerShdw>
                    </a:effectLst>
                  </a14:hiddenEffects>
                </a:ext>
              </a:extLst>
            </p:spPr>
            <p:txBody>
              <a:bodyPr lIns="18000" tIns="0" rIns="18000" bIns="0"/>
              <a:lstStyle/>
              <a:p>
                <a:endParaRPr lang="zh-CN" altLang="en-US"/>
              </a:p>
            </p:txBody>
          </p:sp>
          <p:sp>
            <p:nvSpPr>
              <p:cNvPr id="20500" name="Oval 33"/>
              <p:cNvSpPr>
                <a:spLocks noChangeArrowheads="1"/>
              </p:cNvSpPr>
              <p:nvPr/>
            </p:nvSpPr>
            <p:spPr bwMode="auto">
              <a:xfrm>
                <a:off x="4556" y="855"/>
                <a:ext cx="183" cy="258"/>
              </a:xfrm>
              <a:prstGeom prst="ellipse">
                <a:avLst/>
              </a:prstGeom>
              <a:solidFill>
                <a:srgbClr val="FFFFFF"/>
              </a:solidFill>
              <a:ln w="12700">
                <a:solidFill>
                  <a:srgbClr val="000000"/>
                </a:solidFill>
                <a:round/>
                <a:tailEnd type="none" w="sm" len="med"/>
              </a:ln>
              <a:effectLst/>
              <a:extLst>
                <a:ext uri="{AF507438-7753-43E0-B8FC-AC1667EBCBE1}">
                  <a14:hiddenEffects xmlns:a14="http://schemas.microsoft.com/office/drawing/2010/main">
                    <a:effectLst>
                      <a:outerShdw dist="45791" dir="2021404" algn="ctr" rotWithShape="0">
                        <a:srgbClr val="808080"/>
                      </a:outerShdw>
                    </a:effectLst>
                  </a14:hiddenEffects>
                </a:ext>
              </a:extLst>
            </p:spPr>
            <p:txBody>
              <a:bodyPr lIns="18000" tIns="0" rIns="18000" bIns="0"/>
              <a:lstStyle/>
              <a:p>
                <a:endParaRPr lang="zh-CN" altLang="en-US"/>
              </a:p>
            </p:txBody>
          </p:sp>
          <p:sp>
            <p:nvSpPr>
              <p:cNvPr id="20501" name="Oval 34"/>
              <p:cNvSpPr>
                <a:spLocks noChangeArrowheads="1"/>
              </p:cNvSpPr>
              <p:nvPr/>
            </p:nvSpPr>
            <p:spPr bwMode="auto">
              <a:xfrm>
                <a:off x="4260" y="1357"/>
                <a:ext cx="51" cy="72"/>
              </a:xfrm>
              <a:prstGeom prst="ellipse">
                <a:avLst/>
              </a:prstGeom>
              <a:solidFill>
                <a:srgbClr val="FFFFFF"/>
              </a:solidFill>
              <a:ln w="12700">
                <a:solidFill>
                  <a:srgbClr val="000000"/>
                </a:solidFill>
                <a:round/>
                <a:tailEnd type="none" w="sm" len="med"/>
              </a:ln>
              <a:effectLst/>
              <a:extLst>
                <a:ext uri="{AF507438-7753-43E0-B8FC-AC1667EBCBE1}">
                  <a14:hiddenEffects xmlns:a14="http://schemas.microsoft.com/office/drawing/2010/main">
                    <a:effectLst>
                      <a:outerShdw dist="45791" dir="2021404" algn="ctr" rotWithShape="0">
                        <a:srgbClr val="808080"/>
                      </a:outerShdw>
                    </a:effectLst>
                  </a14:hiddenEffects>
                </a:ext>
              </a:extLst>
            </p:spPr>
            <p:txBody>
              <a:bodyPr lIns="18000" tIns="0" rIns="18000" bIns="0"/>
              <a:lstStyle/>
              <a:p>
                <a:endParaRPr lang="zh-CN" altLang="en-US"/>
              </a:p>
            </p:txBody>
          </p:sp>
          <p:sp>
            <p:nvSpPr>
              <p:cNvPr id="20502" name="Line 35"/>
              <p:cNvSpPr>
                <a:spLocks noChangeShapeType="1"/>
              </p:cNvSpPr>
              <p:nvPr/>
            </p:nvSpPr>
            <p:spPr bwMode="auto">
              <a:xfrm flipH="1" flipV="1">
                <a:off x="4184" y="1207"/>
                <a:ext cx="78" cy="172"/>
              </a:xfrm>
              <a:prstGeom prst="line">
                <a:avLst/>
              </a:prstGeom>
              <a:noFill/>
              <a:ln w="12700">
                <a:solidFill>
                  <a:srgbClr val="0000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808080"/>
                      </a:outerShdw>
                    </a:effectLst>
                  </a14:hiddenEffects>
                </a:ext>
              </a:extLst>
            </p:spPr>
            <p:txBody>
              <a:bodyPr lIns="18000" tIns="0" rIns="18000" bIns="0"/>
              <a:lstStyle/>
              <a:p>
                <a:endParaRPr lang="zh-CN" altLang="en-US"/>
              </a:p>
            </p:txBody>
          </p:sp>
          <p:sp>
            <p:nvSpPr>
              <p:cNvPr id="20503" name="Line 36"/>
              <p:cNvSpPr>
                <a:spLocks noChangeShapeType="1"/>
              </p:cNvSpPr>
              <p:nvPr/>
            </p:nvSpPr>
            <p:spPr bwMode="auto">
              <a:xfrm flipH="1">
                <a:off x="4572" y="898"/>
                <a:ext cx="140" cy="172"/>
              </a:xfrm>
              <a:prstGeom prst="line">
                <a:avLst/>
              </a:prstGeom>
              <a:noFill/>
              <a:ln w="12700">
                <a:solidFill>
                  <a:srgbClr val="0000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808080"/>
                      </a:outerShdw>
                    </a:effectLst>
                  </a14:hiddenEffects>
                </a:ext>
              </a:extLst>
            </p:spPr>
            <p:txBody>
              <a:bodyPr lIns="18000" tIns="0" rIns="18000" bIns="0"/>
              <a:lstStyle/>
              <a:p>
                <a:endParaRPr lang="zh-CN" altLang="en-US"/>
              </a:p>
            </p:txBody>
          </p:sp>
          <p:sp>
            <p:nvSpPr>
              <p:cNvPr id="20504" name="Line 37"/>
              <p:cNvSpPr>
                <a:spLocks noChangeShapeType="1"/>
              </p:cNvSpPr>
              <p:nvPr/>
            </p:nvSpPr>
            <p:spPr bwMode="auto">
              <a:xfrm>
                <a:off x="4576" y="898"/>
                <a:ext cx="129" cy="177"/>
              </a:xfrm>
              <a:prstGeom prst="line">
                <a:avLst/>
              </a:prstGeom>
              <a:noFill/>
              <a:ln w="12700">
                <a:solidFill>
                  <a:srgbClr val="0000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808080"/>
                      </a:outerShdw>
                    </a:effectLst>
                  </a14:hiddenEffects>
                </a:ext>
              </a:extLst>
            </p:spPr>
            <p:txBody>
              <a:bodyPr lIns="18000" tIns="0" rIns="18000" bIns="0"/>
              <a:lstStyle/>
              <a:p>
                <a:endParaRPr lang="zh-CN" altLang="en-US"/>
              </a:p>
            </p:txBody>
          </p:sp>
          <p:sp>
            <p:nvSpPr>
              <p:cNvPr id="20505" name="Line 38"/>
              <p:cNvSpPr>
                <a:spLocks noChangeShapeType="1"/>
              </p:cNvSpPr>
              <p:nvPr/>
            </p:nvSpPr>
            <p:spPr bwMode="auto">
              <a:xfrm>
                <a:off x="4740" y="982"/>
                <a:ext cx="181" cy="0"/>
              </a:xfrm>
              <a:prstGeom prst="line">
                <a:avLst/>
              </a:prstGeom>
              <a:noFill/>
              <a:ln w="12700">
                <a:solidFill>
                  <a:srgbClr val="000000"/>
                </a:solidFill>
                <a:rou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808080"/>
                      </a:outerShdw>
                    </a:effectLst>
                  </a14:hiddenEffects>
                </a:ext>
              </a:extLst>
            </p:spPr>
            <p:txBody>
              <a:bodyPr lIns="18000" tIns="0" rIns="18000" bIns="0"/>
              <a:lstStyle/>
              <a:p>
                <a:endParaRPr lang="zh-CN" altLang="en-US"/>
              </a:p>
            </p:txBody>
          </p:sp>
        </p:grpSp>
        <p:sp>
          <p:nvSpPr>
            <p:cNvPr id="20488" name="Text Box 39"/>
            <p:cNvSpPr txBox="1">
              <a:spLocks noChangeArrowheads="1"/>
            </p:cNvSpPr>
            <p:nvPr/>
          </p:nvSpPr>
          <p:spPr bwMode="auto">
            <a:xfrm>
              <a:off x="4785" y="1071"/>
              <a:ext cx="862" cy="222"/>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800000"/>
                  <a:headEnd/>
                  <a:tailEnd type="none" w="sm" len="med"/>
                </a14:hiddenLine>
              </a:ext>
              <a:ext uri="{AF507438-7753-43E0-B8FC-AC1667EBCBE1}">
                <a14:hiddenEffects xmlns:a14="http://schemas.microsoft.com/office/drawing/2010/main">
                  <a:effectLst>
                    <a:outerShdw dist="45791" dir="2021404" algn="ctr" rotWithShape="0">
                      <a:srgbClr val="808080"/>
                    </a:outerShdw>
                  </a:effectLst>
                </a14:hiddenEffects>
              </a:ext>
            </a:extLst>
          </p:spPr>
          <p:txBody>
            <a:bodyPr lIns="0" tIns="0" rIns="0" bIns="0"/>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1800" b="1">
                  <a:latin typeface="Times New Roman" panose="02020603050405020304" pitchFamily="18" charset="0"/>
                </a:rPr>
                <a:t>计算结果输出</a:t>
              </a:r>
              <a:endParaRPr lang="zh-CN" altLang="en-US" sz="1800" b="1"/>
            </a:p>
          </p:txBody>
        </p:sp>
        <p:sp>
          <p:nvSpPr>
            <p:cNvPr id="20489" name="Text Box 40"/>
            <p:cNvSpPr txBox="1">
              <a:spLocks noChangeArrowheads="1"/>
            </p:cNvSpPr>
            <p:nvPr/>
          </p:nvSpPr>
          <p:spPr bwMode="auto">
            <a:xfrm>
              <a:off x="3536" y="1661"/>
              <a:ext cx="1420" cy="1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1800" b="1" dirty="0">
                  <a:latin typeface="Times New Roman" panose="02020603050405020304" pitchFamily="18" charset="0"/>
                </a:rPr>
                <a:t>二进制半加器运算示例</a:t>
              </a:r>
              <a:endParaRPr lang="zh-CN" altLang="en-US" sz="1800" b="1" dirty="0"/>
            </a:p>
          </p:txBody>
        </p:sp>
      </p:grpSp>
      <p:sp>
        <p:nvSpPr>
          <p:cNvPr id="280617" name="Rectangle 41"/>
          <p:cNvSpPr>
            <a:spLocks noChangeArrowheads="1"/>
          </p:cNvSpPr>
          <p:nvPr/>
        </p:nvSpPr>
        <p:spPr bwMode="auto">
          <a:xfrm>
            <a:off x="468313" y="3428683"/>
            <a:ext cx="8064500" cy="2560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05000"/>
              </a:lnSpc>
              <a:spcBef>
                <a:spcPct val="10000"/>
              </a:spcBef>
              <a:buClr>
                <a:srgbClr val="000099"/>
              </a:buClr>
            </a:pPr>
            <a:r>
              <a:rPr kumimoji="0" lang="zh-CN" altLang="zh-CN" sz="2400" b="1" dirty="0">
                <a:latin typeface="Times New Roman" panose="02020603050405020304" pitchFamily="18" charset="0"/>
                <a:ea typeface="黑体" panose="02010609060101010101" pitchFamily="49" charset="-122"/>
                <a:cs typeface="Times New Roman" panose="02020603050405020304" pitchFamily="18" charset="0"/>
              </a:rPr>
              <a:t>如</a:t>
            </a: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图所示，实现二进制加法但无进位的半加器。</a:t>
            </a:r>
            <a:endPar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05000"/>
              </a:lnSpc>
              <a:spcBef>
                <a:spcPct val="10000"/>
              </a:spcBef>
              <a:buClr>
                <a:srgbClr val="000099"/>
              </a:buClr>
            </a:pP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        </a:t>
            </a:r>
            <a:endPar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05000"/>
              </a:lnSpc>
              <a:spcBef>
                <a:spcPct val="10000"/>
              </a:spcBef>
              <a:buClr>
                <a:srgbClr val="000099"/>
              </a:buClr>
            </a:pP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通过简单的半加器，可以实现带二进制加法进位的全加器，</a:t>
            </a:r>
            <a:endPar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05000"/>
              </a:lnSpc>
              <a:spcBef>
                <a:spcPct val="10000"/>
              </a:spcBef>
              <a:buClr>
                <a:srgbClr val="000099"/>
              </a:buClr>
            </a:pPr>
            <a:endPar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05000"/>
              </a:lnSpc>
              <a:spcBef>
                <a:spcPct val="10000"/>
              </a:spcBef>
              <a:buClr>
                <a:srgbClr val="000099"/>
              </a:buClr>
            </a:pP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把多个全加器连接起来就可以进行多位二进制数的加法运算了。</a:t>
            </a:r>
            <a:endPar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6"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1.3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数值与运算</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0579"/>
                                        </p:tgtEl>
                                        <p:attrNameLst>
                                          <p:attrName>style.visibility</p:attrName>
                                        </p:attrNameLst>
                                      </p:cBhvr>
                                      <p:to>
                                        <p:strVal val="visible"/>
                                      </p:to>
                                    </p:set>
                                    <p:animEffect transition="in" filter="wipe(left)">
                                      <p:cBhvr>
                                        <p:cTn id="7" dur="500"/>
                                        <p:tgtEl>
                                          <p:spTgt spid="28057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0617"/>
                                        </p:tgtEl>
                                        <p:attrNameLst>
                                          <p:attrName>style.visibility</p:attrName>
                                        </p:attrNameLst>
                                      </p:cBhvr>
                                      <p:to>
                                        <p:strVal val="visible"/>
                                      </p:to>
                                    </p:set>
                                    <p:animEffect transition="in" filter="wipe(left)">
                                      <p:cBhvr>
                                        <p:cTn id="11" dur="500"/>
                                        <p:tgtEl>
                                          <p:spTgt spid="280617"/>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280619"/>
                                        </p:tgtEl>
                                        <p:attrNameLst>
                                          <p:attrName>style.visibility</p:attrName>
                                        </p:attrNameLst>
                                      </p:cBhvr>
                                      <p:to>
                                        <p:strVal val="visible"/>
                                      </p:to>
                                    </p:set>
                                    <p:animEffect transition="in" filter="blinds(horizontal)">
                                      <p:cBhvr>
                                        <p:cTn id="15" dur="500"/>
                                        <p:tgtEl>
                                          <p:spTgt spid="280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autoUpdateAnimBg="0"/>
      <p:bldP spid="280617" grpId="0" bldLvl="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23850" y="6705600"/>
            <a:ext cx="2952750" cy="74613"/>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27" name="Rectangle 3"/>
          <p:cNvSpPr>
            <a:spLocks noChangeArrowheads="1"/>
          </p:cNvSpPr>
          <p:nvPr/>
        </p:nvSpPr>
        <p:spPr bwMode="auto">
          <a:xfrm>
            <a:off x="395288" y="1125538"/>
            <a:ext cx="8137525"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05000"/>
              </a:lnSpc>
              <a:spcBef>
                <a:spcPct val="15000"/>
              </a:spcBef>
              <a:buClr>
                <a:srgbClr val="000099"/>
              </a:buClr>
              <a:buFont typeface="幼圆" panose="02010509060101010101" pitchFamily="49" charset="-122"/>
              <a:buNone/>
            </a:pPr>
            <a:r>
              <a:rPr kumimoji="0"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加法器的内部是什么呢？怎样实现开关的自动化呢？</a:t>
            </a:r>
            <a:endPar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82650" name="Rectangle 26"/>
          <p:cNvSpPr>
            <a:spLocks noChangeArrowheads="1"/>
          </p:cNvSpPr>
          <p:nvPr/>
        </p:nvSpPr>
        <p:spPr bwMode="auto">
          <a:xfrm>
            <a:off x="395288" y="1700848"/>
            <a:ext cx="8137525" cy="4229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latinLnBrk="0" hangingPunct="1">
              <a:lnSpc>
                <a:spcPct val="105000"/>
              </a:lnSpc>
              <a:spcBef>
                <a:spcPts val="1800"/>
              </a:spcBef>
              <a:buClr>
                <a:srgbClr val="000099"/>
              </a:buClr>
            </a:pPr>
            <a:r>
              <a:rPr kumimoji="0" lang="en-US" altLang="zh-CN" sz="2200" b="1" dirty="0">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200" b="1" dirty="0">
                <a:latin typeface="Times New Roman" panose="02020603050405020304" pitchFamily="18" charset="0"/>
                <a:ea typeface="黑体" panose="02010609060101010101" pitchFamily="49" charset="-122"/>
                <a:cs typeface="Times New Roman" panose="02020603050405020304" pitchFamily="18" charset="0"/>
              </a:rPr>
              <a:t>我们知道，当一根电线有电流通过时，就会在其周围产生微弱的磁场，那么就可以通过电流的有无来控制磁性的有无，继而来控制机械部分。</a:t>
            </a:r>
            <a:r>
              <a:rPr kumimoji="0" lang="zh-CN" altLang="en-US" sz="22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继电器</a:t>
            </a:r>
            <a:r>
              <a:rPr kumimoji="0" lang="zh-CN" altLang="en-US" sz="2200" b="1" dirty="0">
                <a:latin typeface="Times New Roman" panose="02020603050405020304" pitchFamily="18" charset="0"/>
                <a:ea typeface="黑体" panose="02010609060101010101" pitchFamily="49" charset="-122"/>
                <a:cs typeface="Times New Roman" panose="02020603050405020304" pitchFamily="18" charset="0"/>
              </a:rPr>
              <a:t>就是采用了这个原理，它通过</a:t>
            </a:r>
            <a:r>
              <a:rPr kumimoji="0" lang="zh-CN" altLang="en-US" sz="22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电磁转换</a:t>
            </a:r>
            <a:r>
              <a:rPr kumimoji="0" lang="zh-CN" altLang="en-US" sz="2200" b="1" dirty="0">
                <a:latin typeface="Times New Roman" panose="02020603050405020304" pitchFamily="18" charset="0"/>
                <a:ea typeface="黑体" panose="02010609060101010101" pitchFamily="49" charset="-122"/>
                <a:cs typeface="Times New Roman" panose="02020603050405020304" pitchFamily="18" charset="0"/>
              </a:rPr>
              <a:t>为机械的吸合、释放达到开关的作用，从而实现电路的自动导通、切断。</a:t>
            </a:r>
            <a:endParaRPr kumimoji="0" lang="zh-CN" altLang="en-US" sz="2200" b="1" dirty="0">
              <a:latin typeface="Times New Roman" panose="02020603050405020304" pitchFamily="18" charset="0"/>
              <a:ea typeface="黑体" panose="02010609060101010101" pitchFamily="49" charset="-122"/>
              <a:cs typeface="Times New Roman" panose="02020603050405020304" pitchFamily="18" charset="0"/>
            </a:endParaRPr>
          </a:p>
          <a:p>
            <a:pPr algn="just" eaLnBrk="1" latinLnBrk="0" hangingPunct="1">
              <a:lnSpc>
                <a:spcPct val="105000"/>
              </a:lnSpc>
              <a:spcBef>
                <a:spcPts val="1800"/>
              </a:spcBef>
              <a:buClr>
                <a:srgbClr val="000099"/>
              </a:buClr>
            </a:pPr>
            <a:r>
              <a:rPr kumimoji="0" lang="zh-CN" altLang="en-US" sz="2200" b="1" dirty="0">
                <a:latin typeface="Times New Roman" panose="02020603050405020304" pitchFamily="18" charset="0"/>
                <a:ea typeface="黑体" panose="02010609060101010101" pitchFamily="49" charset="-122"/>
                <a:cs typeface="Times New Roman" panose="02020603050405020304" pitchFamily="18" charset="0"/>
              </a:rPr>
              <a:t>        二进制逻辑运算是计算机实现计算的基础。布尔代数是实现逻辑运算的数学工具，然而计算机如何与逻辑关系结合起来呢？数学家</a:t>
            </a:r>
            <a:r>
              <a:rPr kumimoji="0" lang="zh-CN" altLang="en-US" sz="22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香农</a:t>
            </a:r>
            <a:r>
              <a:rPr kumimoji="0" lang="zh-CN" altLang="en-US" sz="2200" b="1" dirty="0">
                <a:latin typeface="Times New Roman" panose="02020603050405020304" pitchFamily="18" charset="0"/>
                <a:ea typeface="黑体" panose="02010609060101010101" pitchFamily="49" charset="-122"/>
                <a:cs typeface="Times New Roman" panose="02020603050405020304" pitchFamily="18" charset="0"/>
              </a:rPr>
              <a:t>把布尔代数的“真”与“假”和电路系统的“开”与“关”对应起来，用</a:t>
            </a:r>
            <a:r>
              <a:rPr kumimoji="0" lang="en-US" altLang="zh-CN" sz="2200" b="1" dirty="0">
                <a:latin typeface="Times New Roman" panose="02020603050405020304" pitchFamily="18" charset="0"/>
                <a:ea typeface="黑体" panose="02010609060101010101" pitchFamily="49" charset="-122"/>
                <a:cs typeface="Times New Roman" panose="02020603050405020304" pitchFamily="18" charset="0"/>
              </a:rPr>
              <a:t>1</a:t>
            </a:r>
            <a:r>
              <a:rPr kumimoji="0" lang="zh-CN" altLang="en-US" sz="2200" b="1" dirty="0">
                <a:latin typeface="Times New Roman" panose="02020603050405020304" pitchFamily="18" charset="0"/>
                <a:ea typeface="黑体" panose="02010609060101010101" pitchFamily="49" charset="-122"/>
                <a:cs typeface="Times New Roman" panose="02020603050405020304" pitchFamily="18" charset="0"/>
              </a:rPr>
              <a:t>和</a:t>
            </a:r>
            <a:r>
              <a:rPr kumimoji="0" lang="en-US" altLang="zh-CN" sz="2200" b="1" dirty="0">
                <a:latin typeface="Times New Roman" panose="02020603050405020304" pitchFamily="18" charset="0"/>
                <a:ea typeface="黑体" panose="02010609060101010101" pitchFamily="49" charset="-122"/>
                <a:cs typeface="Times New Roman" panose="02020603050405020304" pitchFamily="18" charset="0"/>
              </a:rPr>
              <a:t>0</a:t>
            </a:r>
            <a:r>
              <a:rPr kumimoji="0" lang="zh-CN" altLang="en-US" sz="2200" b="1" dirty="0">
                <a:latin typeface="Times New Roman" panose="02020603050405020304" pitchFamily="18" charset="0"/>
                <a:ea typeface="黑体" panose="02010609060101010101" pitchFamily="49" charset="-122"/>
                <a:cs typeface="Times New Roman" panose="02020603050405020304" pitchFamily="18" charset="0"/>
              </a:rPr>
              <a:t>表示，并</a:t>
            </a:r>
            <a:r>
              <a:rPr kumimoji="0" lang="zh-CN" altLang="en-US" sz="22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证明了可以通过继电器电路来实现布尔代数的逻辑运算</a:t>
            </a:r>
            <a:r>
              <a:rPr kumimoji="0" lang="zh-CN" altLang="en-US" sz="2200" b="1" dirty="0">
                <a:latin typeface="Times New Roman" panose="02020603050405020304" pitchFamily="18" charset="0"/>
                <a:ea typeface="黑体" panose="02010609060101010101" pitchFamily="49" charset="-122"/>
                <a:cs typeface="Times New Roman" panose="02020603050405020304" pitchFamily="18" charset="0"/>
              </a:rPr>
              <a:t>。香农还提出了实现加、减、乘、除等运算的电子电路的设计方法。这些均奠定了数字电路的理论基础。</a:t>
            </a:r>
            <a:endParaRPr kumimoji="0" lang="zh-CN" altLang="en-US" sz="22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1.3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数值与运算</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2627"/>
                                        </p:tgtEl>
                                        <p:attrNameLst>
                                          <p:attrName>style.visibility</p:attrName>
                                        </p:attrNameLst>
                                      </p:cBhvr>
                                      <p:to>
                                        <p:strVal val="visible"/>
                                      </p:to>
                                    </p:set>
                                    <p:animEffect transition="in" filter="wipe(left)">
                                      <p:cBhvr>
                                        <p:cTn id="7" dur="500"/>
                                        <p:tgtEl>
                                          <p:spTgt spid="2826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2650"/>
                                        </p:tgtEl>
                                        <p:attrNameLst>
                                          <p:attrName>style.visibility</p:attrName>
                                        </p:attrNameLst>
                                      </p:cBhvr>
                                      <p:to>
                                        <p:strVal val="visible"/>
                                      </p:to>
                                    </p:set>
                                    <p:animEffect transition="in" filter="wipe(left)">
                                      <p:cBhvr>
                                        <p:cTn id="12" dur="500"/>
                                        <p:tgtEl>
                                          <p:spTgt spid="282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autoUpdateAnimBg="0"/>
      <p:bldP spid="282650" grpId="0" bldLvl="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23850" y="6705600"/>
            <a:ext cx="2952750" cy="74613"/>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4675" name="Rectangle 3"/>
          <p:cNvSpPr>
            <a:spLocks noChangeArrowheads="1"/>
          </p:cNvSpPr>
          <p:nvPr/>
        </p:nvSpPr>
        <p:spPr bwMode="auto">
          <a:xfrm>
            <a:off x="395288" y="1125538"/>
            <a:ext cx="8280400" cy="4793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05000"/>
              </a:lnSpc>
              <a:spcBef>
                <a:spcPct val="20000"/>
              </a:spcBef>
              <a:buClr>
                <a:srgbClr val="000099"/>
              </a:buClr>
              <a:buFont typeface="幼圆" panose="02010509060101010101" pitchFamily="49" charset="-122"/>
              <a:buNone/>
            </a:pP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用继电器制造的电路，可以实现逻辑运算。</a:t>
            </a:r>
            <a:endPar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05000"/>
              </a:lnSpc>
              <a:spcBef>
                <a:spcPct val="20000"/>
              </a:spcBef>
              <a:buClr>
                <a:srgbClr val="000099"/>
              </a:buClr>
              <a:buFont typeface="幼圆" panose="02010509060101010101" pitchFamily="49" charset="-122"/>
              <a:buNone/>
            </a:pPr>
            <a:endPar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05000"/>
              </a:lnSpc>
              <a:spcBef>
                <a:spcPct val="20000"/>
              </a:spcBef>
              <a:buClr>
                <a:srgbClr val="000099"/>
              </a:buClr>
              <a:buFont typeface="幼圆" panose="02010509060101010101" pitchFamily="49" charset="-122"/>
              <a:buNone/>
            </a:pP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同样可以以晶体管为基础来描述数字电路，从而构成计算的基础，并实现更加复杂的逻辑运算。</a:t>
            </a:r>
            <a:endPar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05000"/>
              </a:lnSpc>
              <a:spcBef>
                <a:spcPct val="20000"/>
              </a:spcBef>
              <a:buClr>
                <a:srgbClr val="000099"/>
              </a:buClr>
              <a:buFont typeface="幼圆" panose="02010509060101010101" pitchFamily="49" charset="-122"/>
              <a:buNone/>
            </a:pPr>
            <a:endPar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05000"/>
              </a:lnSpc>
              <a:spcBef>
                <a:spcPct val="20000"/>
              </a:spcBef>
              <a:buClr>
                <a:srgbClr val="000099"/>
              </a:buClr>
              <a:buFont typeface="幼圆" panose="02010509060101010101" pitchFamily="49" charset="-122"/>
              <a:buNone/>
            </a:pP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大量晶体管的使用促进了集成电路的发展，所有元件在结构上组成一个整体，使电子元件向着微小型化、低功耗和高可靠性方面迈进了一大步。</a:t>
            </a:r>
            <a:endPar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05000"/>
              </a:lnSpc>
              <a:spcBef>
                <a:spcPct val="20000"/>
              </a:spcBef>
              <a:buClr>
                <a:srgbClr val="000099"/>
              </a:buClr>
              <a:buFont typeface="幼圆" panose="02010509060101010101" pitchFamily="49" charset="-122"/>
              <a:buNone/>
            </a:pPr>
            <a:endPar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05000"/>
              </a:lnSpc>
              <a:spcBef>
                <a:spcPct val="20000"/>
              </a:spcBef>
              <a:buClr>
                <a:srgbClr val="000099"/>
              </a:buClr>
              <a:buFont typeface="幼圆" panose="02010509060101010101" pitchFamily="49" charset="-122"/>
              <a:buNone/>
            </a:pP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随着制作工艺的不断改进，又产生了大规模集成电路和超大规模集成电路，使计算机硬件越来越小、功能越来越强。</a:t>
            </a:r>
            <a:endPar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1.3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数值与运算</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4675"/>
                                        </p:tgtEl>
                                        <p:attrNameLst>
                                          <p:attrName>style.visibility</p:attrName>
                                        </p:attrNameLst>
                                      </p:cBhvr>
                                      <p:to>
                                        <p:strVal val="visible"/>
                                      </p:to>
                                    </p:set>
                                    <p:animEffect transition="in" filter="wipe(left)">
                                      <p:cBhvr>
                                        <p:cTn id="7" dur="500"/>
                                        <p:tgtEl>
                                          <p:spTgt spid="284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ldLvl="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Text Box 2"/>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1.1 </a:t>
            </a:r>
            <a:r>
              <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计算机概述</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grpSp>
        <p:nvGrpSpPr>
          <p:cNvPr id="12293" name="Group 26"/>
          <p:cNvGrpSpPr/>
          <p:nvPr/>
        </p:nvGrpSpPr>
        <p:grpSpPr bwMode="auto">
          <a:xfrm>
            <a:off x="323528" y="4319612"/>
            <a:ext cx="8480425" cy="1938338"/>
            <a:chOff x="340" y="2478"/>
            <a:chExt cx="5342" cy="1221"/>
          </a:xfrm>
        </p:grpSpPr>
        <p:sp>
          <p:nvSpPr>
            <p:cNvPr id="12296" name="Rectangle 23"/>
            <p:cNvSpPr>
              <a:spLocks noChangeArrowheads="1"/>
            </p:cNvSpPr>
            <p:nvPr/>
          </p:nvSpPr>
          <p:spPr bwMode="auto">
            <a:xfrm>
              <a:off x="340" y="2478"/>
              <a:ext cx="3992" cy="1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just">
                <a:spcBef>
                  <a:spcPct val="0"/>
                </a:spcBef>
              </a:pPr>
              <a:r>
                <a:rPr lang="en-US" altLang="zh-CN" sz="2400" b="1" dirty="0">
                  <a:latin typeface="Times New Roman" panose="02020603050405020304" pitchFamily="18" charset="0"/>
                  <a:ea typeface="黑体" panose="02010609060101010101" pitchFamily="49" charset="-122"/>
                </a:rPr>
                <a:t>        1944</a:t>
              </a:r>
              <a:r>
                <a:rPr lang="zh-CN" altLang="en-US" sz="2400" b="1" dirty="0">
                  <a:latin typeface="Times New Roman" panose="02020603050405020304" pitchFamily="18" charset="0"/>
                  <a:ea typeface="黑体" panose="02010609060101010101" pitchFamily="49" charset="-122"/>
                </a:rPr>
                <a:t>年，在美国物理学家艾肯指导下，</a:t>
              </a:r>
              <a:r>
                <a:rPr lang="zh-CN" altLang="en-US" sz="2400" b="1" dirty="0">
                  <a:solidFill>
                    <a:srgbClr val="00B0F0"/>
                  </a:solidFill>
                  <a:latin typeface="Times New Roman" panose="02020603050405020304" pitchFamily="18" charset="0"/>
                  <a:ea typeface="黑体" panose="02010609060101010101" pitchFamily="49" charset="-122"/>
                </a:rPr>
                <a:t>马克1号</a:t>
              </a:r>
              <a:r>
                <a:rPr lang="zh-CN" altLang="en-US" sz="2400" b="1" dirty="0">
                  <a:latin typeface="Times New Roman" panose="02020603050405020304" pitchFamily="18" charset="0"/>
                  <a:ea typeface="黑体" panose="02010609060101010101" pitchFamily="49" charset="-122"/>
                </a:rPr>
                <a:t>计算机研制成功。它是全机电式的计算机，采用了数千枚继电器代替齿轮传动，仍然采用十进制，它是世界上第一台通用程序控制计算机。</a:t>
              </a:r>
              <a:endParaRPr lang="zh-CN" altLang="en-US" sz="2400" b="1" dirty="0">
                <a:latin typeface="Times New Roman" panose="02020603050405020304" pitchFamily="18" charset="0"/>
                <a:ea typeface="黑体" panose="02010609060101010101" pitchFamily="49" charset="-122"/>
              </a:endParaRPr>
            </a:p>
          </p:txBody>
        </p:sp>
        <p:pic>
          <p:nvPicPr>
            <p:cNvPr id="12297" name="Picture 24" descr="马克”1号（MARK I）大型计算机于1944年8月7日正式投入运行"/>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32" y="2621"/>
              <a:ext cx="1350"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294" name="Rectangle 27"/>
          <p:cNvSpPr>
            <a:spLocks noChangeArrowheads="1"/>
          </p:cNvSpPr>
          <p:nvPr/>
        </p:nvSpPr>
        <p:spPr bwMode="auto">
          <a:xfrm>
            <a:off x="323527" y="6706666"/>
            <a:ext cx="669925" cy="74613"/>
          </a:xfrm>
          <a:prstGeom prst="rect">
            <a:avLst/>
          </a:prstGeom>
          <a:solidFill>
            <a:srgbClr val="00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Rectangle 5544"/>
          <p:cNvSpPr>
            <a:spLocks noChangeArrowheads="1"/>
          </p:cNvSpPr>
          <p:nvPr/>
        </p:nvSpPr>
        <p:spPr bwMode="auto">
          <a:xfrm>
            <a:off x="323850" y="1125761"/>
            <a:ext cx="60198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gn="just">
              <a:spcBef>
                <a:spcPct val="0"/>
              </a:spcBef>
            </a:pPr>
            <a:r>
              <a:rPr lang="en-US" altLang="zh-CN" sz="2400" b="1" dirty="0">
                <a:latin typeface="Times New Roman" panose="02020603050405020304" pitchFamily="18" charset="0"/>
                <a:ea typeface="黑体" panose="02010609060101010101" pitchFamily="49" charset="-122"/>
              </a:rPr>
              <a:t>        </a:t>
            </a:r>
            <a:r>
              <a:rPr lang="zh-CN" altLang="en-US" sz="2400" b="1" dirty="0">
                <a:latin typeface="Times New Roman" panose="02020603050405020304" pitchFamily="18" charset="0"/>
                <a:ea typeface="黑体" panose="02010609060101010101" pitchFamily="49" charset="-122"/>
              </a:rPr>
              <a:t>英国数学家</a:t>
            </a:r>
            <a:r>
              <a:rPr lang="zh-CN" altLang="en-US" sz="2400" b="1" dirty="0">
                <a:solidFill>
                  <a:srgbClr val="00B0F0"/>
                </a:solidFill>
                <a:latin typeface="Times New Roman" panose="02020603050405020304" pitchFamily="18" charset="0"/>
                <a:ea typeface="黑体" panose="02010609060101010101" pitchFamily="49" charset="-122"/>
              </a:rPr>
              <a:t>巴贝奇</a:t>
            </a:r>
            <a:r>
              <a:rPr lang="zh-CN" altLang="en-US" sz="2400" b="1" dirty="0">
                <a:latin typeface="Times New Roman" panose="02020603050405020304" pitchFamily="18" charset="0"/>
                <a:ea typeface="黑体" panose="02010609060101010101" pitchFamily="49" charset="-122"/>
              </a:rPr>
              <a:t>：</a:t>
            </a:r>
            <a:r>
              <a:rPr lang="en-US" altLang="zh-CN" sz="2400" b="1" dirty="0">
                <a:latin typeface="Times New Roman" panose="02020603050405020304" pitchFamily="18" charset="0"/>
                <a:ea typeface="黑体" panose="02010609060101010101" pitchFamily="49" charset="-122"/>
              </a:rPr>
              <a:t>1822</a:t>
            </a:r>
            <a:r>
              <a:rPr lang="zh-CN" altLang="en-US" sz="2400" b="1" dirty="0">
                <a:latin typeface="Times New Roman" panose="02020603050405020304" pitchFamily="18" charset="0"/>
                <a:ea typeface="黑体" panose="02010609060101010101" pitchFamily="49" charset="-122"/>
              </a:rPr>
              <a:t>年，在历经</a:t>
            </a:r>
            <a:r>
              <a:rPr lang="en-US" altLang="zh-CN" sz="2400" b="1" dirty="0">
                <a:latin typeface="Times New Roman" panose="02020603050405020304" pitchFamily="18" charset="0"/>
                <a:ea typeface="黑体" panose="02010609060101010101" pitchFamily="49" charset="-122"/>
              </a:rPr>
              <a:t>10</a:t>
            </a:r>
            <a:r>
              <a:rPr lang="zh-CN" altLang="en-US" sz="2400" b="1" dirty="0">
                <a:latin typeface="Times New Roman" panose="02020603050405020304" pitchFamily="18" charset="0"/>
                <a:ea typeface="黑体" panose="02010609060101010101" pitchFamily="49" charset="-122"/>
              </a:rPr>
              <a:t>年努力终于发明了“</a:t>
            </a:r>
            <a:r>
              <a:rPr lang="zh-CN" altLang="en-US" sz="2400" b="1" dirty="0">
                <a:solidFill>
                  <a:srgbClr val="00B0F0"/>
                </a:solidFill>
                <a:latin typeface="Times New Roman" panose="02020603050405020304" pitchFamily="18" charset="0"/>
                <a:ea typeface="黑体" panose="02010609060101010101" pitchFamily="49" charset="-122"/>
              </a:rPr>
              <a:t>差分机</a:t>
            </a:r>
            <a:r>
              <a:rPr lang="zh-CN" altLang="en-US" sz="2400" b="1" dirty="0">
                <a:latin typeface="Times New Roman" panose="02020603050405020304" pitchFamily="18" charset="0"/>
                <a:ea typeface="黑体" panose="02010609060101010101" pitchFamily="49" charset="-122"/>
              </a:rPr>
              <a:t>”。它有</a:t>
            </a:r>
            <a:r>
              <a:rPr lang="en-US" altLang="zh-CN" sz="2400" b="1" dirty="0">
                <a:latin typeface="Times New Roman" panose="02020603050405020304" pitchFamily="18" charset="0"/>
                <a:ea typeface="黑体" panose="02010609060101010101" pitchFamily="49" charset="-122"/>
              </a:rPr>
              <a:t>3</a:t>
            </a:r>
            <a:r>
              <a:rPr lang="zh-CN" altLang="en-US" sz="2400" b="1" dirty="0">
                <a:latin typeface="Times New Roman" panose="02020603050405020304" pitchFamily="18" charset="0"/>
                <a:ea typeface="黑体" panose="02010609060101010101" pitchFamily="49" charset="-122"/>
              </a:rPr>
              <a:t>个齿轮式寄存器，可以保存</a:t>
            </a:r>
            <a:r>
              <a:rPr lang="en-US" altLang="zh-CN" sz="2400" b="1" dirty="0">
                <a:latin typeface="Times New Roman" panose="02020603050405020304" pitchFamily="18" charset="0"/>
                <a:ea typeface="黑体" panose="02010609060101010101" pitchFamily="49" charset="-122"/>
              </a:rPr>
              <a:t>3</a:t>
            </a:r>
            <a:r>
              <a:rPr lang="zh-CN" altLang="en-US" sz="2400" b="1" dirty="0">
                <a:latin typeface="Times New Roman" panose="02020603050405020304" pitchFamily="18" charset="0"/>
                <a:ea typeface="黑体" panose="02010609060101010101" pitchFamily="49" charset="-122"/>
              </a:rPr>
              <a:t>个</a:t>
            </a:r>
            <a:r>
              <a:rPr lang="en-US" altLang="zh-CN" sz="2400" b="1" dirty="0">
                <a:latin typeface="Times New Roman" panose="02020603050405020304" pitchFamily="18" charset="0"/>
                <a:ea typeface="黑体" panose="02010609060101010101" pitchFamily="49" charset="-122"/>
              </a:rPr>
              <a:t>5</a:t>
            </a:r>
            <a:r>
              <a:rPr lang="zh-CN" altLang="en-US" sz="2400" b="1" dirty="0">
                <a:latin typeface="Times New Roman" panose="02020603050405020304" pitchFamily="18" charset="0"/>
                <a:ea typeface="黑体" panose="02010609060101010101" pitchFamily="49" charset="-122"/>
              </a:rPr>
              <a:t>位数字，计算精度可以达到</a:t>
            </a:r>
            <a:r>
              <a:rPr lang="en-US" altLang="zh-CN" sz="2400" b="1" dirty="0">
                <a:latin typeface="Times New Roman" panose="02020603050405020304" pitchFamily="18" charset="0"/>
                <a:ea typeface="黑体" panose="02010609060101010101" pitchFamily="49" charset="-122"/>
              </a:rPr>
              <a:t>6</a:t>
            </a:r>
            <a:r>
              <a:rPr lang="zh-CN" altLang="en-US" sz="2400" b="1" dirty="0">
                <a:latin typeface="Times New Roman" panose="02020603050405020304" pitchFamily="18" charset="0"/>
                <a:ea typeface="黑体" panose="02010609060101010101" pitchFamily="49" charset="-122"/>
              </a:rPr>
              <a:t>位小数。 </a:t>
            </a:r>
            <a:endParaRPr lang="zh-CN" altLang="en-US" sz="2400" b="1" dirty="0">
              <a:latin typeface="Times New Roman" panose="02020603050405020304" pitchFamily="18" charset="0"/>
              <a:ea typeface="黑体" panose="02010609060101010101" pitchFamily="49" charset="-122"/>
            </a:endParaRPr>
          </a:p>
        </p:txBody>
      </p:sp>
      <p:pic>
        <p:nvPicPr>
          <p:cNvPr id="19" name="Picture 5545" descr="这是巴贝奇于19世纪20年代制造的差分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288" y="1254200"/>
            <a:ext cx="1438275" cy="138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Group 5554"/>
          <p:cNvGrpSpPr/>
          <p:nvPr/>
        </p:nvGrpSpPr>
        <p:grpSpPr bwMode="auto">
          <a:xfrm>
            <a:off x="539750" y="2852936"/>
            <a:ext cx="6119813" cy="1339850"/>
            <a:chOff x="288" y="2098"/>
            <a:chExt cx="4896" cy="844"/>
          </a:xfrm>
        </p:grpSpPr>
        <p:pic>
          <p:nvPicPr>
            <p:cNvPr id="21" name="Picture 5547" descr="巴贝奇于19世纪30年代制造的分析机。现存英国伦敦科学博物馆"/>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 y="2098"/>
              <a:ext cx="984" cy="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5548"/>
            <p:cNvSpPr>
              <a:spLocks noChangeArrowheads="1"/>
            </p:cNvSpPr>
            <p:nvPr/>
          </p:nvSpPr>
          <p:spPr bwMode="auto">
            <a:xfrm>
              <a:off x="1776" y="2194"/>
              <a:ext cx="340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gn="l">
                <a:spcBef>
                  <a:spcPct val="0"/>
                </a:spcBef>
              </a:pPr>
              <a:r>
                <a:rPr lang="zh-CN" altLang="en-US" sz="2400" b="1" dirty="0">
                  <a:latin typeface="Times New Roman" panose="02020603050405020304" pitchFamily="18" charset="0"/>
                  <a:ea typeface="黑体" panose="02010609060101010101" pitchFamily="49" charset="-122"/>
                </a:rPr>
                <a:t>巴贝奇试图发明功能更好的通用计算机</a:t>
              </a:r>
              <a:r>
                <a:rPr lang="en-US" altLang="zh-CN" sz="2400" b="1" dirty="0">
                  <a:latin typeface="Times New Roman" panose="02020603050405020304" pitchFamily="18" charset="0"/>
                  <a:ea typeface="黑体" panose="02010609060101010101" pitchFamily="49" charset="-122"/>
                </a:rPr>
                <a:t>——</a:t>
              </a:r>
              <a:r>
                <a:rPr lang="zh-CN" altLang="en-US" sz="2400" b="1" dirty="0">
                  <a:latin typeface="Times New Roman" panose="02020603050405020304" pitchFamily="18" charset="0"/>
                  <a:ea typeface="黑体" panose="02010609060101010101" pitchFamily="49" charset="-122"/>
                </a:rPr>
                <a:t>分析机，但最终失败。</a:t>
              </a:r>
              <a:endParaRPr lang="zh-CN" altLang="en-US" sz="2400" b="1" dirty="0">
                <a:latin typeface="Times New Roman" panose="02020603050405020304" pitchFamily="18" charset="0"/>
                <a:ea typeface="黑体" panose="02010609060101010101" pitchFamily="49" charset="-122"/>
              </a:endParaRPr>
            </a:p>
          </p:txBody>
        </p:sp>
        <p:sp>
          <p:nvSpPr>
            <p:cNvPr id="23" name="Line 5549"/>
            <p:cNvSpPr>
              <a:spLocks noChangeShapeType="1"/>
            </p:cNvSpPr>
            <p:nvPr/>
          </p:nvSpPr>
          <p:spPr bwMode="auto">
            <a:xfrm flipH="1">
              <a:off x="1344" y="2482"/>
              <a:ext cx="432" cy="0"/>
            </a:xfrm>
            <a:prstGeom prst="line">
              <a:avLst/>
            </a:prstGeom>
            <a:noFill/>
            <a:ln w="38100">
              <a:solidFill>
                <a:schemeClr val="folHlink"/>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24" name="Picture 5558" descr="1-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3663" y="1254200"/>
            <a:ext cx="811212"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plit orient="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ChangeArrowheads="1"/>
          </p:cNvSpPr>
          <p:nvPr/>
        </p:nvSpPr>
        <p:spPr bwMode="auto">
          <a:xfrm>
            <a:off x="323850" y="6705600"/>
            <a:ext cx="669925" cy="74613"/>
          </a:xfrm>
          <a:prstGeom prst="rect">
            <a:avLst/>
          </a:prstGeom>
          <a:solidFill>
            <a:srgbClr val="00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4981" name="Text Box 5"/>
          <p:cNvSpPr txBox="1">
            <a:spLocks noChangeArrowheads="1"/>
          </p:cNvSpPr>
          <p:nvPr/>
        </p:nvSpPr>
        <p:spPr bwMode="auto">
          <a:xfrm>
            <a:off x="323850" y="1700808"/>
            <a:ext cx="8568629" cy="4682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hangingPunct="1">
              <a:lnSpc>
                <a:spcPct val="105000"/>
              </a:lnSpc>
              <a:spcBef>
                <a:spcPct val="15000"/>
              </a:spcBef>
            </a:pPr>
            <a:r>
              <a:rPr lang="zh-CN" altLang="zh-CN" sz="2400" b="1" dirty="0">
                <a:latin typeface="Times New Roman" panose="02020603050405020304" pitchFamily="18" charset="0"/>
                <a:cs typeface="Times New Roman" panose="02020603050405020304" pitchFamily="18" charset="0"/>
                <a:sym typeface="+mn-ea"/>
              </a:rPr>
              <a:t>为了克服</a:t>
            </a:r>
            <a:r>
              <a:rPr lang="zh-CN" altLang="zh-CN" sz="2400" b="1" dirty="0">
                <a:latin typeface="Times New Roman" panose="02020603050405020304" pitchFamily="18" charset="0"/>
                <a:cs typeface="Times New Roman" panose="02020603050405020304" pitchFamily="18" charset="0"/>
              </a:rPr>
              <a:t>二进制位数和十进制数字之间的转换问题，发明了两种数字化系统：十六进制和八进制。</a:t>
            </a:r>
            <a:endParaRPr lang="zh-CN" altLang="en-US" sz="2400" b="1" dirty="0">
              <a:latin typeface="Times New Roman" panose="02020603050405020304" pitchFamily="18" charset="0"/>
              <a:cs typeface="Times New Roman" panose="02020603050405020304" pitchFamily="18" charset="0"/>
            </a:endParaRPr>
          </a:p>
          <a:p>
            <a:pPr algn="just" eaLnBrk="1" hangingPunct="1">
              <a:lnSpc>
                <a:spcPct val="105000"/>
              </a:lnSpc>
              <a:spcBef>
                <a:spcPct val="15000"/>
              </a:spcBef>
            </a:pPr>
            <a:endParaRPr lang="zh-CN" altLang="zh-CN" sz="2400" b="1" dirty="0">
              <a:latin typeface="Times New Roman" panose="02020603050405020304" pitchFamily="18" charset="0"/>
              <a:cs typeface="Times New Roman" panose="02020603050405020304" pitchFamily="18" charset="0"/>
            </a:endParaRPr>
          </a:p>
          <a:p>
            <a:pPr algn="just" eaLnBrk="1" hangingPunct="1">
              <a:lnSpc>
                <a:spcPct val="105000"/>
              </a:lnSpc>
              <a:spcBef>
                <a:spcPct val="15000"/>
              </a:spcBef>
            </a:pPr>
            <a:r>
              <a:rPr lang="zh-CN" altLang="zh-CN" sz="2400" b="1" dirty="0">
                <a:latin typeface="Times New Roman" panose="02020603050405020304" pitchFamily="18" charset="0"/>
                <a:cs typeface="Times New Roman" panose="02020603050405020304" pitchFamily="18" charset="0"/>
              </a:rPr>
              <a:t>八进制和十六进制与二进制恰巧有倍数关系，</a:t>
            </a:r>
            <a:r>
              <a:rPr lang="zh-CN" altLang="en-US" sz="2400" b="1" dirty="0">
                <a:latin typeface="Times New Roman" panose="02020603050405020304" pitchFamily="18" charset="0"/>
                <a:cs typeface="Times New Roman" panose="02020603050405020304" pitchFamily="18" charset="0"/>
              </a:rPr>
              <a:t>即</a:t>
            </a:r>
            <a:r>
              <a:rPr lang="zh-CN" altLang="zh-CN" sz="2400" b="1" dirty="0">
                <a:latin typeface="Times New Roman" panose="02020603050405020304" pitchFamily="18" charset="0"/>
                <a:cs typeface="Times New Roman" panose="02020603050405020304" pitchFamily="18" charset="0"/>
              </a:rPr>
              <a:t>1位八进制数等于3位二进制数，1位十六进制数等于4位二进制数。</a:t>
            </a:r>
            <a:endParaRPr lang="zh-CN" altLang="zh-CN" sz="2400" b="1" dirty="0">
              <a:latin typeface="Times New Roman" panose="02020603050405020304" pitchFamily="18" charset="0"/>
              <a:cs typeface="Times New Roman" panose="02020603050405020304" pitchFamily="18" charset="0"/>
            </a:endParaRPr>
          </a:p>
          <a:p>
            <a:pPr algn="just" eaLnBrk="1" hangingPunct="1">
              <a:lnSpc>
                <a:spcPct val="105000"/>
              </a:lnSpc>
              <a:spcBef>
                <a:spcPct val="15000"/>
              </a:spcBef>
            </a:pPr>
            <a:endParaRPr lang="zh-CN" altLang="zh-CN" sz="2400" b="1" dirty="0">
              <a:latin typeface="Times New Roman" panose="02020603050405020304" pitchFamily="18" charset="0"/>
              <a:cs typeface="Times New Roman" panose="02020603050405020304" pitchFamily="18" charset="0"/>
            </a:endParaRPr>
          </a:p>
          <a:p>
            <a:pPr algn="just" eaLnBrk="1" hangingPunct="1">
              <a:lnSpc>
                <a:spcPct val="105000"/>
              </a:lnSpc>
              <a:spcBef>
                <a:spcPct val="15000"/>
              </a:spcBef>
            </a:pPr>
            <a:r>
              <a:rPr lang="zh-CN" altLang="zh-CN" sz="2400" b="1" dirty="0">
                <a:latin typeface="Times New Roman" panose="02020603050405020304" pitchFamily="18" charset="0"/>
                <a:cs typeface="Times New Roman" panose="02020603050405020304" pitchFamily="18" charset="0"/>
              </a:rPr>
              <a:t>八进制和十六进制只是为了认识的方便，计算机内部数据全部</a:t>
            </a:r>
            <a:r>
              <a:rPr lang="zh-CN" altLang="en-US" sz="2400" b="1" dirty="0">
                <a:latin typeface="Times New Roman" panose="02020603050405020304" pitchFamily="18" charset="0"/>
                <a:cs typeface="Times New Roman" panose="02020603050405020304" pitchFamily="18" charset="0"/>
              </a:rPr>
              <a:t>都</a:t>
            </a:r>
            <a:r>
              <a:rPr lang="zh-CN" altLang="zh-CN" sz="2400" b="1" dirty="0">
                <a:latin typeface="Times New Roman" panose="02020603050405020304" pitchFamily="18" charset="0"/>
                <a:cs typeface="Times New Roman" panose="02020603050405020304" pitchFamily="18" charset="0"/>
              </a:rPr>
              <a:t>是以二进制的形式存储和加工的。</a:t>
            </a:r>
            <a:endParaRPr lang="zh-CN" altLang="en-US" sz="2400" b="1" dirty="0">
              <a:latin typeface="Times New Roman" panose="02020603050405020304" pitchFamily="18" charset="0"/>
              <a:cs typeface="Times New Roman" panose="02020603050405020304" pitchFamily="18" charset="0"/>
            </a:endParaRPr>
          </a:p>
          <a:p>
            <a:pPr algn="just" eaLnBrk="1" hangingPunct="1">
              <a:lnSpc>
                <a:spcPct val="105000"/>
              </a:lnSpc>
              <a:spcBef>
                <a:spcPct val="15000"/>
              </a:spcBef>
            </a:pPr>
            <a:endParaRPr lang="zh-CN" altLang="en-US" sz="2400" b="1" dirty="0">
              <a:latin typeface="Times New Roman" panose="02020603050405020304" pitchFamily="18" charset="0"/>
              <a:cs typeface="Times New Roman" panose="02020603050405020304" pitchFamily="18" charset="0"/>
            </a:endParaRPr>
          </a:p>
          <a:p>
            <a:pPr algn="just" eaLnBrk="1" hangingPunct="1">
              <a:lnSpc>
                <a:spcPct val="105000"/>
              </a:lnSpc>
              <a:spcBef>
                <a:spcPct val="15000"/>
              </a:spcBef>
            </a:pPr>
            <a:r>
              <a:rPr lang="zh-CN" altLang="en-US" sz="2400" b="1" dirty="0">
                <a:latin typeface="Times New Roman" panose="02020603050405020304" pitchFamily="18" charset="0"/>
                <a:cs typeface="Times New Roman" panose="02020603050405020304" pitchFamily="18" charset="0"/>
              </a:rPr>
              <a:t>采用二进制后，进入计算机中的各种数据的编码都要进行二进制转换，同样从计算机输出的数据需要进行逆转换</a:t>
            </a:r>
            <a:r>
              <a:rPr lang="zh-CN" altLang="en-US" sz="2400" b="1" dirty="0" smtClean="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p:txBody>
      </p:sp>
      <p:sp>
        <p:nvSpPr>
          <p:cNvPr id="5"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1.3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数值与运算</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6" name="Rectangle 135"/>
          <p:cNvSpPr txBox="1">
            <a:spLocks noChangeArrowheads="1"/>
          </p:cNvSpPr>
          <p:nvPr/>
        </p:nvSpPr>
        <p:spPr bwMode="auto">
          <a:xfrm>
            <a:off x="250825" y="1125538"/>
            <a:ext cx="64770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2pPr>
            <a:lvl3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3pPr>
            <a:lvl4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4pPr>
            <a:lvl5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5pPr>
            <a:lvl6pPr marL="4572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6pPr>
            <a:lvl7pPr marL="9144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7pPr>
            <a:lvl8pPr marL="13716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8pPr>
            <a:lvl9pPr marL="18288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9pPr>
          </a:lstStyle>
          <a:p>
            <a:pPr eaLnBrk="1" hangingPunct="1">
              <a:defRPr/>
            </a:pPr>
            <a:r>
              <a:rPr lang="en-US" altLang="zh-CN" sz="2800" dirty="0" smtClean="0">
                <a:solidFill>
                  <a:schemeClr val="tx1"/>
                </a:solidFill>
                <a:ea typeface="宋体" panose="02010600030101010101" pitchFamily="2" charset="-122"/>
              </a:rPr>
              <a:t>1.3.3</a:t>
            </a:r>
            <a:r>
              <a:rPr lang="en-US" altLang="zh-CN" sz="2800" dirty="0" smtClean="0">
                <a:solidFill>
                  <a:schemeClr val="tx1"/>
                </a:solidFill>
                <a:effectLst/>
                <a:ea typeface="黑体" panose="02010609060101010101" pitchFamily="49" charset="-122"/>
              </a:rPr>
              <a:t>  </a:t>
            </a:r>
            <a:r>
              <a:rPr lang="zh-CN" altLang="en-US" sz="2800" dirty="0" smtClean="0">
                <a:solidFill>
                  <a:schemeClr val="tx1"/>
                </a:solidFill>
                <a:effectLst/>
                <a:ea typeface="黑体" panose="02010609060101010101" pitchFamily="49" charset="-122"/>
              </a:rPr>
              <a:t>二进制和其他进制的转换</a:t>
            </a:r>
            <a:endParaRPr lang="zh-CN" altLang="en-US" sz="2800" dirty="0" smtClean="0"/>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54981">
                                            <p:txEl>
                                              <p:pRg st="0" end="0"/>
                                            </p:txEl>
                                          </p:spTgt>
                                        </p:tgtEl>
                                        <p:attrNameLst>
                                          <p:attrName>style.visibility</p:attrName>
                                        </p:attrNameLst>
                                      </p:cBhvr>
                                      <p:to>
                                        <p:strVal val="visible"/>
                                      </p:to>
                                    </p:set>
                                    <p:animEffect transition="in" filter="blinds(horizontal)">
                                      <p:cBhvr>
                                        <p:cTn id="7" dur="500"/>
                                        <p:tgtEl>
                                          <p:spTgt spid="254981">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54981">
                                            <p:txEl>
                                              <p:pRg st="2" end="2"/>
                                            </p:txEl>
                                          </p:spTgt>
                                        </p:tgtEl>
                                        <p:attrNameLst>
                                          <p:attrName>style.visibility</p:attrName>
                                        </p:attrNameLst>
                                      </p:cBhvr>
                                      <p:to>
                                        <p:strVal val="visible"/>
                                      </p:to>
                                    </p:set>
                                    <p:animEffect transition="in" filter="blinds(horizontal)">
                                      <p:cBhvr>
                                        <p:cTn id="11" dur="500"/>
                                        <p:tgtEl>
                                          <p:spTgt spid="254981">
                                            <p:txEl>
                                              <p:pRg st="2" end="2"/>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254981">
                                            <p:txEl>
                                              <p:pRg st="4" end="4"/>
                                            </p:txEl>
                                          </p:spTgt>
                                        </p:tgtEl>
                                        <p:attrNameLst>
                                          <p:attrName>style.visibility</p:attrName>
                                        </p:attrNameLst>
                                      </p:cBhvr>
                                      <p:to>
                                        <p:strVal val="visible"/>
                                      </p:to>
                                    </p:set>
                                    <p:animEffect transition="in" filter="blinds(horizontal)">
                                      <p:cBhvr>
                                        <p:cTn id="15" dur="500"/>
                                        <p:tgtEl>
                                          <p:spTgt spid="254981">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54981">
                                            <p:txEl>
                                              <p:pRg st="6" end="6"/>
                                            </p:txEl>
                                          </p:spTgt>
                                        </p:tgtEl>
                                        <p:attrNameLst>
                                          <p:attrName>style.visibility</p:attrName>
                                        </p:attrNameLst>
                                      </p:cBhvr>
                                      <p:to>
                                        <p:strVal val="visible"/>
                                      </p:to>
                                    </p:set>
                                    <p:animEffect transition="in" filter="blinds(horizontal)">
                                      <p:cBhvr>
                                        <p:cTn id="20" dur="500"/>
                                        <p:tgtEl>
                                          <p:spTgt spid="25498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508"/>
          <p:cNvSpPr>
            <a:spLocks noChangeArrowheads="1"/>
          </p:cNvSpPr>
          <p:nvPr/>
        </p:nvSpPr>
        <p:spPr bwMode="auto">
          <a:xfrm>
            <a:off x="323850" y="6705600"/>
            <a:ext cx="1066800" cy="74613"/>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6144" name="Group 5664"/>
          <p:cNvGraphicFramePr>
            <a:graphicFrameLocks noGrp="1"/>
          </p:cNvGraphicFramePr>
          <p:nvPr/>
        </p:nvGraphicFramePr>
        <p:xfrm>
          <a:off x="2843213" y="1295400"/>
          <a:ext cx="4319587" cy="5075244"/>
        </p:xfrm>
        <a:graphic>
          <a:graphicData uri="http://schemas.openxmlformats.org/drawingml/2006/table">
            <a:tbl>
              <a:tblPr/>
              <a:tblGrid>
                <a:gridCol w="1081087"/>
                <a:gridCol w="1066800"/>
                <a:gridCol w="1085850"/>
                <a:gridCol w="1085850"/>
              </a:tblGrid>
              <a:tr h="28195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十进制</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二进制</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八进制</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十六进制</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28195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0</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0</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0</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0</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195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28195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2</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10</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2</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2</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195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3</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11</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3</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3</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28195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4</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100</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4</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4</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195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5</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101</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5</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5</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28195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6</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110</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6</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6</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195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7</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111</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7</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7</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28195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8</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1000</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10</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8</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195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9</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1001</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11</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9</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28195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10</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1010</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12</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A</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195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11</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1011</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13</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B</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28195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12</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1100</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14</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C</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195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13</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1101</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15</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D</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28195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14</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1110</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16</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E</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195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15</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1111</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17</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F</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28195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16</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10000</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20</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10</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19051" marB="1905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9317" name="Text Box 5653"/>
          <p:cNvSpPr txBox="1">
            <a:spLocks noChangeArrowheads="1"/>
          </p:cNvSpPr>
          <p:nvPr/>
        </p:nvSpPr>
        <p:spPr bwMode="auto">
          <a:xfrm>
            <a:off x="1905000" y="1905000"/>
            <a:ext cx="611188"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l" eaLnBrk="1" hangingPunct="1"/>
            <a:r>
              <a:rPr kumimoji="0" lang="zh-CN" altLang="en-US" sz="2800" b="1" dirty="0">
                <a:latin typeface="Times New Roman" panose="02020603050405020304" pitchFamily="18" charset="0"/>
              </a:rPr>
              <a:t>常 用 数 制 的 对 应 关 系</a:t>
            </a:r>
            <a:endParaRPr kumimoji="0" lang="zh-CN" altLang="en-US" sz="2800" b="1" dirty="0">
              <a:latin typeface="Times New Roman" panose="02020603050405020304" pitchFamily="18" charset="0"/>
            </a:endParaRPr>
          </a:p>
        </p:txBody>
      </p:sp>
      <p:sp>
        <p:nvSpPr>
          <p:cNvPr id="6"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1.3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数值与运算</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p:transition>
    <p:split orient="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87"/>
          <p:cNvSpPr>
            <a:spLocks noChangeArrowheads="1"/>
          </p:cNvSpPr>
          <p:nvPr/>
        </p:nvSpPr>
        <p:spPr bwMode="auto">
          <a:xfrm>
            <a:off x="323850" y="6705600"/>
            <a:ext cx="2124075" cy="74613"/>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1" name="AutoShape 151"/>
          <p:cNvSpPr>
            <a:spLocks noChangeArrowheads="1"/>
          </p:cNvSpPr>
          <p:nvPr/>
        </p:nvSpPr>
        <p:spPr bwMode="auto">
          <a:xfrm>
            <a:off x="2627313" y="2277393"/>
            <a:ext cx="2735262" cy="71913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r>
              <a:rPr lang="zh-CN" altLang="en-US" b="1">
                <a:solidFill>
                  <a:srgbClr val="3333CC"/>
                </a:solidFill>
                <a:latin typeface="Times New Roman" panose="02020603050405020304" pitchFamily="18" charset="0"/>
                <a:ea typeface="宋体" panose="02010600030101010101" pitchFamily="2" charset="-122"/>
              </a:rPr>
              <a:t>十进制数</a:t>
            </a:r>
            <a:endParaRPr lang="zh-CN" altLang="en-US" sz="2400">
              <a:latin typeface="Times New Roman" panose="02020603050405020304" pitchFamily="18" charset="0"/>
              <a:ea typeface="宋体" panose="02010600030101010101" pitchFamily="2" charset="-122"/>
            </a:endParaRPr>
          </a:p>
        </p:txBody>
      </p:sp>
      <p:sp>
        <p:nvSpPr>
          <p:cNvPr id="12292" name="AutoShape 152"/>
          <p:cNvSpPr>
            <a:spLocks noChangeArrowheads="1"/>
          </p:cNvSpPr>
          <p:nvPr/>
        </p:nvSpPr>
        <p:spPr bwMode="auto">
          <a:xfrm rot="5400000">
            <a:off x="2671763" y="3745831"/>
            <a:ext cx="1657350" cy="304800"/>
          </a:xfrm>
          <a:prstGeom prst="rightArrow">
            <a:avLst>
              <a:gd name="adj1" fmla="val 50000"/>
              <a:gd name="adj2" fmla="val 135938"/>
            </a:avLst>
          </a:prstGeom>
          <a:solidFill>
            <a:schemeClr val="accent2"/>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12293" name="AutoShape 156"/>
          <p:cNvSpPr>
            <a:spLocks noChangeArrowheads="1"/>
          </p:cNvSpPr>
          <p:nvPr/>
        </p:nvSpPr>
        <p:spPr bwMode="auto">
          <a:xfrm>
            <a:off x="1619250" y="4725318"/>
            <a:ext cx="5473700" cy="9144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spcBef>
                <a:spcPct val="0"/>
              </a:spcBef>
            </a:pPr>
            <a:r>
              <a:rPr lang="zh-CN" altLang="en-US" b="1" dirty="0">
                <a:solidFill>
                  <a:srgbClr val="3333CC"/>
                </a:solidFill>
                <a:latin typeface="Times New Roman" panose="02020603050405020304" pitchFamily="18" charset="0"/>
                <a:ea typeface="黑体" panose="02010609060101010101" pitchFamily="49" charset="-122"/>
                <a:cs typeface="Times New Roman" panose="02020603050405020304" pitchFamily="18" charset="0"/>
              </a:rPr>
              <a:t>二、八、十六进制的转换</a:t>
            </a:r>
            <a:endParaRPr lang="zh-CN" altLang="en-US" b="1" dirty="0">
              <a:solidFill>
                <a:srgbClr val="3333CC"/>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294" name="AutoShape 157"/>
          <p:cNvSpPr>
            <a:spLocks noChangeArrowheads="1"/>
          </p:cNvSpPr>
          <p:nvPr/>
        </p:nvSpPr>
        <p:spPr bwMode="auto">
          <a:xfrm rot="5400000">
            <a:off x="3536157" y="3672012"/>
            <a:ext cx="1655762" cy="304800"/>
          </a:xfrm>
          <a:prstGeom prst="leftArrow">
            <a:avLst>
              <a:gd name="adj1" fmla="val 50000"/>
              <a:gd name="adj2" fmla="val 135807"/>
            </a:avLst>
          </a:prstGeom>
          <a:solidFill>
            <a:schemeClr val="accent2"/>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108702" name="Rectangle 158"/>
          <p:cNvSpPr>
            <a:spLocks noChangeArrowheads="1"/>
          </p:cNvSpPr>
          <p:nvPr/>
        </p:nvSpPr>
        <p:spPr bwMode="auto">
          <a:xfrm>
            <a:off x="971550" y="1340768"/>
            <a:ext cx="7086600" cy="815975"/>
          </a:xfrm>
          <a:prstGeom prst="rect">
            <a:avLst/>
          </a:prstGeom>
          <a:solidFill>
            <a:srgbClr val="003399"/>
          </a:solidFill>
          <a:ln>
            <a:noFill/>
          </a:ln>
          <a:effectLst>
            <a:outerShdw dist="35921"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anchor="ctr"/>
          <a:lstStyle/>
          <a:p>
            <a:pPr>
              <a:spcBef>
                <a:spcPct val="0"/>
              </a:spcBef>
              <a:defRPr/>
            </a:pPr>
            <a:r>
              <a:rPr lang="zh-CN" altLang="en-US" sz="3600" b="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由一种数制转换成另一种数制</a:t>
            </a:r>
            <a:endParaRPr lang="zh-CN" altLang="en-US" sz="3600" baseline="-25000" dirty="0">
              <a:effectLst>
                <a:outerShdw blurRad="38100" dist="38100" dir="2700000" algn="tl">
                  <a:srgbClr val="FFFFFF"/>
                </a:outerShdw>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297" name="Text Box 160"/>
          <p:cNvSpPr txBox="1">
            <a:spLocks noChangeArrowheads="1"/>
          </p:cNvSpPr>
          <p:nvPr/>
        </p:nvSpPr>
        <p:spPr bwMode="auto">
          <a:xfrm>
            <a:off x="2627313" y="3572793"/>
            <a:ext cx="576262"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r>
              <a:rPr lang="en-US" altLang="zh-CN"/>
              <a:t>①</a:t>
            </a:r>
            <a:endParaRPr lang="en-US" altLang="zh-CN"/>
          </a:p>
        </p:txBody>
      </p:sp>
      <p:sp>
        <p:nvSpPr>
          <p:cNvPr id="12298" name="Text Box 161"/>
          <p:cNvSpPr txBox="1">
            <a:spLocks noChangeArrowheads="1"/>
          </p:cNvSpPr>
          <p:nvPr/>
        </p:nvSpPr>
        <p:spPr bwMode="auto">
          <a:xfrm>
            <a:off x="4643438" y="3572793"/>
            <a:ext cx="576262"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r>
              <a:rPr lang="en-US" altLang="zh-CN"/>
              <a:t>②</a:t>
            </a:r>
            <a:endParaRPr lang="en-US" altLang="zh-CN"/>
          </a:p>
        </p:txBody>
      </p:sp>
      <p:sp>
        <p:nvSpPr>
          <p:cNvPr id="12299" name="Text Box 162"/>
          <p:cNvSpPr txBox="1">
            <a:spLocks noChangeArrowheads="1"/>
          </p:cNvSpPr>
          <p:nvPr/>
        </p:nvSpPr>
        <p:spPr bwMode="auto">
          <a:xfrm>
            <a:off x="3851275" y="5661943"/>
            <a:ext cx="5762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r>
              <a:rPr lang="en-US" altLang="zh-CN"/>
              <a:t>③</a:t>
            </a:r>
            <a:endParaRPr lang="en-US" altLang="zh-CN"/>
          </a:p>
        </p:txBody>
      </p:sp>
      <p:sp>
        <p:nvSpPr>
          <p:cNvPr id="13"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1.3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数值与运算</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p:transition>
    <p:split orient="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23850" y="6705600"/>
            <a:ext cx="2124075" cy="74613"/>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315" name="Group 73"/>
          <p:cNvGrpSpPr/>
          <p:nvPr/>
        </p:nvGrpSpPr>
        <p:grpSpPr bwMode="auto">
          <a:xfrm>
            <a:off x="1258888" y="1266827"/>
            <a:ext cx="6961187" cy="579438"/>
            <a:chOff x="929" y="1116"/>
            <a:chExt cx="4385" cy="365"/>
          </a:xfrm>
        </p:grpSpPr>
        <p:sp>
          <p:nvSpPr>
            <p:cNvPr id="13318" name="AutoShape 70"/>
            <p:cNvSpPr>
              <a:spLocks noChangeArrowheads="1"/>
            </p:cNvSpPr>
            <p:nvPr/>
          </p:nvSpPr>
          <p:spPr bwMode="auto">
            <a:xfrm>
              <a:off x="929" y="1116"/>
              <a:ext cx="4385" cy="365"/>
            </a:xfrm>
            <a:prstGeom prst="roundRect">
              <a:avLst>
                <a:gd name="adj" fmla="val 16667"/>
              </a:avLst>
            </a:prstGeom>
            <a:gradFill rotWithShape="0">
              <a:gsLst>
                <a:gs pos="0">
                  <a:srgbClr val="FFFFFF"/>
                </a:gs>
                <a:gs pos="50000">
                  <a:srgbClr val="FFFF00"/>
                </a:gs>
                <a:gs pos="100000">
                  <a:srgbClr val="FFFFFF"/>
                </a:gs>
              </a:gsLst>
              <a:lin ang="18900000" scaled="1"/>
            </a:gradFill>
            <a:ln w="9525">
              <a:solidFill>
                <a:srgbClr val="00006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800" b="1" dirty="0">
                  <a:solidFill>
                    <a:srgbClr val="3333CC"/>
                  </a:solidFill>
                  <a:latin typeface="Times New Roman" panose="02020603050405020304" pitchFamily="18" charset="0"/>
                  <a:ea typeface="黑体" panose="02010609060101010101" pitchFamily="49" charset="-122"/>
                  <a:cs typeface="Times New Roman" panose="02020603050405020304" pitchFamily="18" charset="0"/>
                </a:rPr>
                <a:t>十进制        二进制、八进制、十六进制</a:t>
              </a:r>
              <a:endParaRPr lang="zh-CN" altLang="en-US" sz="2800" b="1" dirty="0">
                <a:solidFill>
                  <a:srgbClr val="3333CC"/>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319" name="AutoShape 71"/>
            <p:cNvSpPr>
              <a:spLocks noChangeArrowheads="1"/>
            </p:cNvSpPr>
            <p:nvPr/>
          </p:nvSpPr>
          <p:spPr bwMode="auto">
            <a:xfrm>
              <a:off x="1927" y="1253"/>
              <a:ext cx="381" cy="144"/>
            </a:xfrm>
            <a:prstGeom prst="rightArrow">
              <a:avLst>
                <a:gd name="adj1" fmla="val 50000"/>
                <a:gd name="adj2" fmla="val 66146"/>
              </a:avLst>
            </a:prstGeom>
            <a:gradFill rotWithShape="0">
              <a:gsLst>
                <a:gs pos="0">
                  <a:srgbClr val="A603AB"/>
                </a:gs>
                <a:gs pos="10501">
                  <a:srgbClr val="0819FB"/>
                </a:gs>
                <a:gs pos="17500">
                  <a:srgbClr val="1A8D48"/>
                </a:gs>
                <a:gs pos="25999">
                  <a:srgbClr val="FFFF00"/>
                </a:gs>
                <a:gs pos="36501">
                  <a:srgbClr val="EE3F17"/>
                </a:gs>
                <a:gs pos="44000">
                  <a:srgbClr val="E81766"/>
                </a:gs>
                <a:gs pos="50000">
                  <a:srgbClr val="A603AB"/>
                </a:gs>
                <a:gs pos="56000">
                  <a:srgbClr val="E81766"/>
                </a:gs>
                <a:gs pos="63499">
                  <a:srgbClr val="EE3F17"/>
                </a:gs>
                <a:gs pos="74001">
                  <a:srgbClr val="FFFF00"/>
                </a:gs>
                <a:gs pos="82500">
                  <a:srgbClr val="1A8D48"/>
                </a:gs>
                <a:gs pos="89500">
                  <a:srgbClr val="0819FB"/>
                </a:gs>
                <a:gs pos="100000">
                  <a:srgbClr val="A603AB"/>
                </a:gs>
              </a:gsLst>
              <a:lin ang="0" scaled="1"/>
            </a:gradFill>
            <a:ln w="9525">
              <a:solidFill>
                <a:srgbClr val="0000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13316" name="Rectangle 72"/>
          <p:cNvSpPr>
            <a:spLocks noChangeArrowheads="1"/>
          </p:cNvSpPr>
          <p:nvPr/>
        </p:nvSpPr>
        <p:spPr bwMode="auto">
          <a:xfrm>
            <a:off x="682625" y="2062163"/>
            <a:ext cx="8077200" cy="36379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pPr>
            <a:r>
              <a:rPr kumimoji="0"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十进制转二进制：整数部分除以</a:t>
            </a:r>
            <a:r>
              <a:rPr kumimoji="0" lang="en-US" altLang="zh-CN" sz="2400" b="1" dirty="0">
                <a:latin typeface="Times New Roman" panose="02020603050405020304" pitchFamily="18" charset="0"/>
                <a:ea typeface="黑体" panose="02010609060101010101" pitchFamily="49" charset="-122"/>
                <a:cs typeface="Times New Roman" panose="02020603050405020304" pitchFamily="18" charset="0"/>
              </a:rPr>
              <a:t>2</a:t>
            </a: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取余，直至商为</a:t>
            </a:r>
            <a:r>
              <a:rPr kumimoji="0" lang="en-US" altLang="zh-CN" sz="2400" b="1" dirty="0">
                <a:latin typeface="Times New Roman" panose="02020603050405020304" pitchFamily="18" charset="0"/>
                <a:ea typeface="黑体" panose="02010609060101010101" pitchFamily="49" charset="-122"/>
                <a:cs typeface="Times New Roman" panose="02020603050405020304" pitchFamily="18" charset="0"/>
              </a:rPr>
              <a:t>0</a:t>
            </a: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；小数部分乘以</a:t>
            </a:r>
            <a:r>
              <a:rPr kumimoji="0" lang="en-US" altLang="zh-CN" sz="2400" b="1" dirty="0">
                <a:latin typeface="Times New Roman" panose="02020603050405020304" pitchFamily="18" charset="0"/>
                <a:ea typeface="黑体" panose="02010609060101010101" pitchFamily="49" charset="-122"/>
                <a:cs typeface="Times New Roman" panose="02020603050405020304" pitchFamily="18" charset="0"/>
              </a:rPr>
              <a:t>2</a:t>
            </a: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取整，直至小数部分为</a:t>
            </a:r>
            <a:r>
              <a:rPr kumimoji="0" lang="en-US" altLang="zh-CN" sz="2400" b="1" dirty="0">
                <a:latin typeface="Times New Roman" panose="02020603050405020304" pitchFamily="18" charset="0"/>
                <a:ea typeface="黑体" panose="02010609060101010101" pitchFamily="49" charset="-122"/>
                <a:cs typeface="Times New Roman" panose="02020603050405020304" pitchFamily="18" charset="0"/>
              </a:rPr>
              <a:t>0</a:t>
            </a: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或达到所需精度为止</a:t>
            </a:r>
            <a:r>
              <a:rPr kumimoji="0"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kumimoji="0"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l">
              <a:lnSpc>
                <a:spcPct val="110000"/>
              </a:lnSpc>
            </a:pPr>
            <a:endPar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lgn="l">
              <a:lnSpc>
                <a:spcPct val="110000"/>
              </a:lnSpc>
              <a:spcBef>
                <a:spcPct val="10000"/>
              </a:spcBef>
            </a:pP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      十进制转八进制：方法同上。整数部分除以</a:t>
            </a:r>
            <a:r>
              <a:rPr kumimoji="0" lang="en-US" altLang="zh-CN" sz="2400" b="1" dirty="0">
                <a:latin typeface="Times New Roman" panose="02020603050405020304" pitchFamily="18" charset="0"/>
                <a:ea typeface="黑体" panose="02010609060101010101" pitchFamily="49" charset="-122"/>
                <a:cs typeface="Times New Roman" panose="02020603050405020304" pitchFamily="18" charset="0"/>
              </a:rPr>
              <a:t>8</a:t>
            </a: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，小数部分乘以</a:t>
            </a:r>
            <a:r>
              <a:rPr kumimoji="0" lang="en-US" altLang="zh-CN" sz="2400" b="1" dirty="0">
                <a:latin typeface="Times New Roman" panose="02020603050405020304" pitchFamily="18" charset="0"/>
                <a:ea typeface="黑体" panose="02010609060101010101" pitchFamily="49" charset="-122"/>
                <a:cs typeface="Times New Roman" panose="02020603050405020304" pitchFamily="18" charset="0"/>
              </a:rPr>
              <a:t>8</a:t>
            </a:r>
            <a:r>
              <a:rPr kumimoji="0"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a:t>
            </a:r>
            <a:endParaRPr kumimoji="0"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endParaRPr>
          </a:p>
          <a:p>
            <a:pPr algn="l">
              <a:lnSpc>
                <a:spcPct val="110000"/>
              </a:lnSpc>
              <a:spcBef>
                <a:spcPct val="10000"/>
              </a:spcBef>
            </a:pPr>
            <a:endPar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lgn="l">
              <a:lnSpc>
                <a:spcPct val="110000"/>
              </a:lnSpc>
              <a:spcBef>
                <a:spcPct val="10000"/>
              </a:spcBef>
            </a:pP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      十进制转十六进制：方法同上。整数部分除以</a:t>
            </a:r>
            <a:r>
              <a:rPr kumimoji="0" lang="en-US" altLang="zh-CN" sz="2400" b="1" dirty="0">
                <a:latin typeface="Times New Roman" panose="02020603050405020304" pitchFamily="18" charset="0"/>
                <a:ea typeface="黑体" panose="02010609060101010101" pitchFamily="49" charset="-122"/>
                <a:cs typeface="Times New Roman" panose="02020603050405020304" pitchFamily="18" charset="0"/>
              </a:rPr>
              <a:t>16</a:t>
            </a: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，小数部分乘以</a:t>
            </a:r>
            <a:r>
              <a:rPr kumimoji="0" lang="en-US" altLang="zh-CN" sz="2400" b="1" dirty="0">
                <a:latin typeface="Times New Roman" panose="02020603050405020304" pitchFamily="18" charset="0"/>
                <a:ea typeface="黑体" panose="02010609060101010101" pitchFamily="49" charset="-122"/>
                <a:cs typeface="Times New Roman" panose="02020603050405020304" pitchFamily="18" charset="0"/>
              </a:rPr>
              <a:t>16</a:t>
            </a: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 </a:t>
            </a:r>
            <a:endPar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1.3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数值与运算</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p:transition>
    <p:split orient="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23850" y="6705600"/>
            <a:ext cx="2124075" cy="74613"/>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339" name="Group 3"/>
          <p:cNvGrpSpPr/>
          <p:nvPr/>
        </p:nvGrpSpPr>
        <p:grpSpPr bwMode="auto">
          <a:xfrm>
            <a:off x="257175" y="1266825"/>
            <a:ext cx="4038600" cy="508000"/>
            <a:chOff x="192" y="1120"/>
            <a:chExt cx="2544" cy="320"/>
          </a:xfrm>
        </p:grpSpPr>
        <p:sp>
          <p:nvSpPr>
            <p:cNvPr id="14379" name="AutoShape 4"/>
            <p:cNvSpPr>
              <a:spLocks noChangeArrowheads="1"/>
            </p:cNvSpPr>
            <p:nvPr/>
          </p:nvSpPr>
          <p:spPr bwMode="auto">
            <a:xfrm>
              <a:off x="192" y="1120"/>
              <a:ext cx="2544" cy="320"/>
            </a:xfrm>
            <a:prstGeom prst="roundRect">
              <a:avLst>
                <a:gd name="adj" fmla="val 16667"/>
              </a:avLst>
            </a:prstGeom>
            <a:solidFill>
              <a:srgbClr val="A1FFFF"/>
            </a:solidFill>
            <a:ln w="9525">
              <a:solidFill>
                <a:srgbClr val="00006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b="1" dirty="0">
                  <a:solidFill>
                    <a:srgbClr val="3333CC"/>
                  </a:solidFill>
                  <a:latin typeface="Times New Roman" panose="02020603050405020304" pitchFamily="18" charset="0"/>
                  <a:ea typeface="黑体" panose="02010609060101010101" pitchFamily="49" charset="-122"/>
                  <a:cs typeface="Times New Roman" panose="02020603050405020304" pitchFamily="18" charset="0"/>
                </a:rPr>
                <a:t>十进制</a:t>
              </a:r>
              <a:r>
                <a:rPr lang="zh-CN" altLang="en-US"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整数</a:t>
              </a:r>
              <a:r>
                <a:rPr lang="zh-CN" altLang="en-US" sz="2400" b="1" dirty="0">
                  <a:solidFill>
                    <a:srgbClr val="3333CC"/>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smtClean="0">
                  <a:solidFill>
                    <a:srgbClr val="3333CC"/>
                  </a:solidFill>
                  <a:latin typeface="Times New Roman" panose="02020603050405020304" pitchFamily="18" charset="0"/>
                  <a:ea typeface="黑体" panose="02010609060101010101" pitchFamily="49" charset="-122"/>
                  <a:cs typeface="Times New Roman" panose="02020603050405020304" pitchFamily="18" charset="0"/>
                </a:rPr>
                <a:t>     二进制</a:t>
              </a:r>
              <a:r>
                <a:rPr lang="zh-CN" altLang="en-US"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整数</a:t>
              </a:r>
              <a:endParaRPr lang="zh-CN" altLang="en-US"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380" name="AutoShape 5"/>
            <p:cNvSpPr>
              <a:spLocks noChangeArrowheads="1"/>
            </p:cNvSpPr>
            <p:nvPr/>
          </p:nvSpPr>
          <p:spPr bwMode="auto">
            <a:xfrm>
              <a:off x="1337" y="1200"/>
              <a:ext cx="288" cy="144"/>
            </a:xfrm>
            <a:prstGeom prst="rightArrow">
              <a:avLst>
                <a:gd name="adj1" fmla="val 50000"/>
                <a:gd name="adj2" fmla="val 50000"/>
              </a:avLst>
            </a:prstGeom>
            <a:gradFill rotWithShape="0">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1"/>
            </a:gradFill>
            <a:ln w="9525">
              <a:solidFill>
                <a:srgbClr val="0000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14340" name="Line 6"/>
          <p:cNvSpPr>
            <a:spLocks noChangeShapeType="1"/>
          </p:cNvSpPr>
          <p:nvPr/>
        </p:nvSpPr>
        <p:spPr bwMode="auto">
          <a:xfrm>
            <a:off x="4572000" y="1066800"/>
            <a:ext cx="0" cy="5638800"/>
          </a:xfrm>
          <a:prstGeom prst="line">
            <a:avLst/>
          </a:prstGeom>
          <a:noFill/>
          <a:ln w="19050">
            <a:solidFill>
              <a:srgbClr val="3366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305159" name="Group 7"/>
          <p:cNvGrpSpPr/>
          <p:nvPr/>
        </p:nvGrpSpPr>
        <p:grpSpPr bwMode="auto">
          <a:xfrm>
            <a:off x="866775" y="2057400"/>
            <a:ext cx="2514600" cy="3013075"/>
            <a:chOff x="3120" y="1424"/>
            <a:chExt cx="1584" cy="1898"/>
          </a:xfrm>
        </p:grpSpPr>
        <p:sp>
          <p:nvSpPr>
            <p:cNvPr id="14356" name="Text Box 8"/>
            <p:cNvSpPr txBox="1">
              <a:spLocks noChangeArrowheads="1"/>
            </p:cNvSpPr>
            <p:nvPr/>
          </p:nvSpPr>
          <p:spPr bwMode="auto">
            <a:xfrm>
              <a:off x="3120" y="1424"/>
              <a:ext cx="1584" cy="189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l" eaLnBrk="1" hangingPunct="1">
                <a:spcBef>
                  <a:spcPct val="0"/>
                </a:spcBef>
              </a:pPr>
              <a:r>
                <a:rPr lang="en-US" altLang="zh-CN" sz="2400" b="1">
                  <a:solidFill>
                    <a:schemeClr val="accent2"/>
                  </a:solidFill>
                  <a:latin typeface="Verdana" panose="020B0604030504040204" pitchFamily="34" charset="0"/>
                  <a:ea typeface="宋体" panose="02010600030101010101" pitchFamily="2" charset="-122"/>
                </a:rPr>
                <a:t>2   75</a:t>
              </a:r>
              <a:r>
                <a:rPr lang="en-US" altLang="zh-CN" sz="2400" b="1">
                  <a:latin typeface="Verdana" panose="020B0604030504040204" pitchFamily="34" charset="0"/>
                  <a:ea typeface="宋体" panose="02010600030101010101" pitchFamily="2" charset="-122"/>
                </a:rPr>
                <a:t>         </a:t>
              </a:r>
              <a:r>
                <a:rPr lang="en-US" altLang="zh-CN" sz="2400" b="1">
                  <a:solidFill>
                    <a:srgbClr val="9900FF"/>
                  </a:solidFill>
                  <a:latin typeface="Verdana" panose="020B0604030504040204" pitchFamily="34" charset="0"/>
                  <a:ea typeface="宋体" panose="02010600030101010101" pitchFamily="2" charset="-122"/>
                </a:rPr>
                <a:t>1</a:t>
              </a:r>
              <a:endParaRPr lang="en-US" altLang="zh-CN" sz="2400" b="1">
                <a:solidFill>
                  <a:srgbClr val="9900FF"/>
                </a:solidFill>
                <a:latin typeface="Verdana" panose="020B0604030504040204" pitchFamily="34" charset="0"/>
                <a:ea typeface="宋体" panose="02010600030101010101" pitchFamily="2" charset="-122"/>
              </a:endParaRPr>
            </a:p>
            <a:p>
              <a:pPr algn="l" eaLnBrk="1" hangingPunct="1">
                <a:spcBef>
                  <a:spcPct val="0"/>
                </a:spcBef>
              </a:pPr>
              <a:r>
                <a:rPr lang="en-US" altLang="zh-CN" sz="2400" b="1">
                  <a:latin typeface="Verdana" panose="020B0604030504040204" pitchFamily="34" charset="0"/>
                  <a:ea typeface="宋体" panose="02010600030101010101" pitchFamily="2" charset="-122"/>
                </a:rPr>
                <a:t> </a:t>
              </a:r>
              <a:r>
                <a:rPr lang="en-US" altLang="zh-CN" sz="2400" b="1">
                  <a:solidFill>
                    <a:schemeClr val="accent2"/>
                  </a:solidFill>
                  <a:latin typeface="Verdana" panose="020B0604030504040204" pitchFamily="34" charset="0"/>
                  <a:ea typeface="宋体" panose="02010600030101010101" pitchFamily="2" charset="-122"/>
                </a:rPr>
                <a:t>2   37</a:t>
              </a:r>
              <a:r>
                <a:rPr lang="en-US" altLang="zh-CN" sz="2400" b="1">
                  <a:latin typeface="Verdana" panose="020B0604030504040204" pitchFamily="34" charset="0"/>
                  <a:ea typeface="宋体" panose="02010600030101010101" pitchFamily="2" charset="-122"/>
                </a:rPr>
                <a:t>        </a:t>
              </a:r>
              <a:r>
                <a:rPr lang="en-US" altLang="zh-CN" sz="2400" b="1">
                  <a:solidFill>
                    <a:srgbClr val="9900FF"/>
                  </a:solidFill>
                  <a:latin typeface="Verdana" panose="020B0604030504040204" pitchFamily="34" charset="0"/>
                  <a:ea typeface="宋体" panose="02010600030101010101" pitchFamily="2" charset="-122"/>
                </a:rPr>
                <a:t>1</a:t>
              </a:r>
              <a:endParaRPr lang="en-US" altLang="zh-CN" sz="2400" b="1">
                <a:solidFill>
                  <a:srgbClr val="9900FF"/>
                </a:solidFill>
                <a:latin typeface="Verdana" panose="020B0604030504040204" pitchFamily="34" charset="0"/>
                <a:ea typeface="宋体" panose="02010600030101010101" pitchFamily="2" charset="-122"/>
              </a:endParaRPr>
            </a:p>
            <a:p>
              <a:pPr algn="l" eaLnBrk="1" hangingPunct="1">
                <a:spcBef>
                  <a:spcPct val="0"/>
                </a:spcBef>
              </a:pPr>
              <a:r>
                <a:rPr lang="en-US" altLang="zh-CN" sz="2400" b="1">
                  <a:latin typeface="Verdana" panose="020B0604030504040204" pitchFamily="34" charset="0"/>
                  <a:ea typeface="宋体" panose="02010600030101010101" pitchFamily="2" charset="-122"/>
                </a:rPr>
                <a:t>  </a:t>
              </a:r>
              <a:r>
                <a:rPr lang="en-US" altLang="zh-CN" sz="2400" b="1">
                  <a:solidFill>
                    <a:schemeClr val="accent2"/>
                  </a:solidFill>
                  <a:latin typeface="Verdana" panose="020B0604030504040204" pitchFamily="34" charset="0"/>
                  <a:ea typeface="宋体" panose="02010600030101010101" pitchFamily="2" charset="-122"/>
                </a:rPr>
                <a:t>2   18</a:t>
              </a:r>
              <a:r>
                <a:rPr lang="en-US" altLang="zh-CN" sz="2400" b="1">
                  <a:latin typeface="Verdana" panose="020B0604030504040204" pitchFamily="34" charset="0"/>
                  <a:ea typeface="宋体" panose="02010600030101010101" pitchFamily="2" charset="-122"/>
                </a:rPr>
                <a:t>       </a:t>
              </a:r>
              <a:r>
                <a:rPr lang="en-US" altLang="zh-CN" sz="2400" b="1">
                  <a:solidFill>
                    <a:srgbClr val="9900FF"/>
                  </a:solidFill>
                  <a:latin typeface="Verdana" panose="020B0604030504040204" pitchFamily="34" charset="0"/>
                  <a:ea typeface="宋体" panose="02010600030101010101" pitchFamily="2" charset="-122"/>
                </a:rPr>
                <a:t>0</a:t>
              </a:r>
              <a:endParaRPr lang="en-US" altLang="zh-CN" sz="2400" b="1">
                <a:solidFill>
                  <a:srgbClr val="9900FF"/>
                </a:solidFill>
                <a:latin typeface="Verdana" panose="020B0604030504040204" pitchFamily="34" charset="0"/>
                <a:ea typeface="宋体" panose="02010600030101010101" pitchFamily="2" charset="-122"/>
              </a:endParaRPr>
            </a:p>
            <a:p>
              <a:pPr algn="l" eaLnBrk="1" hangingPunct="1">
                <a:spcBef>
                  <a:spcPct val="0"/>
                </a:spcBef>
              </a:pPr>
              <a:r>
                <a:rPr lang="en-US" altLang="zh-CN" sz="2400" b="1">
                  <a:latin typeface="Verdana" panose="020B0604030504040204" pitchFamily="34" charset="0"/>
                  <a:ea typeface="宋体" panose="02010600030101010101" pitchFamily="2" charset="-122"/>
                </a:rPr>
                <a:t>   </a:t>
              </a:r>
              <a:r>
                <a:rPr lang="en-US" altLang="zh-CN" sz="2400" b="1">
                  <a:solidFill>
                    <a:schemeClr val="accent2"/>
                  </a:solidFill>
                  <a:latin typeface="Verdana" panose="020B0604030504040204" pitchFamily="34" charset="0"/>
                  <a:ea typeface="宋体" panose="02010600030101010101" pitchFamily="2" charset="-122"/>
                </a:rPr>
                <a:t>2    9</a:t>
              </a:r>
              <a:r>
                <a:rPr lang="en-US" altLang="zh-CN" sz="2400" b="1">
                  <a:latin typeface="Verdana" panose="020B0604030504040204" pitchFamily="34" charset="0"/>
                  <a:ea typeface="宋体" panose="02010600030101010101" pitchFamily="2" charset="-122"/>
                </a:rPr>
                <a:t>       </a:t>
              </a:r>
              <a:r>
                <a:rPr lang="en-US" altLang="zh-CN" sz="2400" b="1">
                  <a:solidFill>
                    <a:srgbClr val="9900FF"/>
                  </a:solidFill>
                  <a:latin typeface="Verdana" panose="020B0604030504040204" pitchFamily="34" charset="0"/>
                  <a:ea typeface="宋体" panose="02010600030101010101" pitchFamily="2" charset="-122"/>
                </a:rPr>
                <a:t>1</a:t>
              </a:r>
              <a:endParaRPr lang="en-US" altLang="zh-CN" sz="2400" b="1">
                <a:solidFill>
                  <a:srgbClr val="9900FF"/>
                </a:solidFill>
                <a:latin typeface="Verdana" panose="020B0604030504040204" pitchFamily="34" charset="0"/>
                <a:ea typeface="宋体" panose="02010600030101010101" pitchFamily="2" charset="-122"/>
              </a:endParaRPr>
            </a:p>
            <a:p>
              <a:pPr algn="l" eaLnBrk="1" hangingPunct="1">
                <a:spcBef>
                  <a:spcPct val="0"/>
                </a:spcBef>
              </a:pPr>
              <a:r>
                <a:rPr lang="en-US" altLang="zh-CN" sz="2400" b="1">
                  <a:latin typeface="Verdana" panose="020B0604030504040204" pitchFamily="34" charset="0"/>
                  <a:ea typeface="宋体" panose="02010600030101010101" pitchFamily="2" charset="-122"/>
                </a:rPr>
                <a:t>    </a:t>
              </a:r>
              <a:r>
                <a:rPr lang="en-US" altLang="zh-CN" sz="2400" b="1">
                  <a:solidFill>
                    <a:schemeClr val="accent2"/>
                  </a:solidFill>
                  <a:latin typeface="Verdana" panose="020B0604030504040204" pitchFamily="34" charset="0"/>
                  <a:ea typeface="宋体" panose="02010600030101010101" pitchFamily="2" charset="-122"/>
                </a:rPr>
                <a:t>2    4</a:t>
              </a:r>
              <a:r>
                <a:rPr lang="en-US" altLang="zh-CN" sz="2400" b="1">
                  <a:latin typeface="Verdana" panose="020B0604030504040204" pitchFamily="34" charset="0"/>
                  <a:ea typeface="宋体" panose="02010600030101010101" pitchFamily="2" charset="-122"/>
                </a:rPr>
                <a:t>      </a:t>
              </a:r>
              <a:r>
                <a:rPr lang="en-US" altLang="zh-CN" sz="2400" b="1">
                  <a:solidFill>
                    <a:srgbClr val="9900FF"/>
                  </a:solidFill>
                  <a:latin typeface="Verdana" panose="020B0604030504040204" pitchFamily="34" charset="0"/>
                  <a:ea typeface="宋体" panose="02010600030101010101" pitchFamily="2" charset="-122"/>
                </a:rPr>
                <a:t>0</a:t>
              </a:r>
              <a:endParaRPr lang="en-US" altLang="zh-CN" sz="2400" b="1">
                <a:solidFill>
                  <a:srgbClr val="9900FF"/>
                </a:solidFill>
                <a:latin typeface="Verdana" panose="020B0604030504040204" pitchFamily="34" charset="0"/>
                <a:ea typeface="宋体" panose="02010600030101010101" pitchFamily="2" charset="-122"/>
              </a:endParaRPr>
            </a:p>
            <a:p>
              <a:pPr algn="l" eaLnBrk="1" hangingPunct="1">
                <a:spcBef>
                  <a:spcPct val="0"/>
                </a:spcBef>
              </a:pPr>
              <a:r>
                <a:rPr lang="en-US" altLang="zh-CN" sz="2400" b="1">
                  <a:latin typeface="Verdana" panose="020B0604030504040204" pitchFamily="34" charset="0"/>
                  <a:ea typeface="宋体" panose="02010600030101010101" pitchFamily="2" charset="-122"/>
                </a:rPr>
                <a:t>     </a:t>
              </a:r>
              <a:r>
                <a:rPr lang="en-US" altLang="zh-CN" sz="2400" b="1">
                  <a:solidFill>
                    <a:schemeClr val="accent2"/>
                  </a:solidFill>
                  <a:latin typeface="Verdana" panose="020B0604030504040204" pitchFamily="34" charset="0"/>
                  <a:ea typeface="宋体" panose="02010600030101010101" pitchFamily="2" charset="-122"/>
                </a:rPr>
                <a:t>2    2</a:t>
              </a:r>
              <a:r>
                <a:rPr lang="en-US" altLang="zh-CN" sz="2400" b="1">
                  <a:latin typeface="Verdana" panose="020B0604030504040204" pitchFamily="34" charset="0"/>
                  <a:ea typeface="宋体" panose="02010600030101010101" pitchFamily="2" charset="-122"/>
                </a:rPr>
                <a:t>     </a:t>
              </a:r>
              <a:r>
                <a:rPr lang="en-US" altLang="zh-CN" sz="2400" b="1">
                  <a:solidFill>
                    <a:srgbClr val="9900FF"/>
                  </a:solidFill>
                  <a:latin typeface="Verdana" panose="020B0604030504040204" pitchFamily="34" charset="0"/>
                  <a:ea typeface="宋体" panose="02010600030101010101" pitchFamily="2" charset="-122"/>
                </a:rPr>
                <a:t>0</a:t>
              </a:r>
              <a:endParaRPr lang="en-US" altLang="zh-CN" sz="2400" b="1">
                <a:solidFill>
                  <a:srgbClr val="9900FF"/>
                </a:solidFill>
                <a:latin typeface="Verdana" panose="020B0604030504040204" pitchFamily="34" charset="0"/>
                <a:ea typeface="宋体" panose="02010600030101010101" pitchFamily="2" charset="-122"/>
              </a:endParaRPr>
            </a:p>
            <a:p>
              <a:pPr algn="l" eaLnBrk="1" hangingPunct="1">
                <a:spcBef>
                  <a:spcPct val="0"/>
                </a:spcBef>
              </a:pPr>
              <a:r>
                <a:rPr lang="en-US" altLang="zh-CN" sz="2400" b="1">
                  <a:latin typeface="Verdana" panose="020B0604030504040204" pitchFamily="34" charset="0"/>
                  <a:ea typeface="宋体" panose="02010600030101010101" pitchFamily="2" charset="-122"/>
                </a:rPr>
                <a:t>      </a:t>
              </a:r>
              <a:r>
                <a:rPr lang="en-US" altLang="zh-CN" sz="2400" b="1">
                  <a:solidFill>
                    <a:schemeClr val="accent2"/>
                  </a:solidFill>
                  <a:latin typeface="Verdana" panose="020B0604030504040204" pitchFamily="34" charset="0"/>
                  <a:ea typeface="宋体" panose="02010600030101010101" pitchFamily="2" charset="-122"/>
                </a:rPr>
                <a:t>2    1</a:t>
              </a:r>
              <a:r>
                <a:rPr lang="en-US" altLang="zh-CN" sz="2400" b="1">
                  <a:latin typeface="Verdana" panose="020B0604030504040204" pitchFamily="34" charset="0"/>
                  <a:ea typeface="宋体" panose="02010600030101010101" pitchFamily="2" charset="-122"/>
                </a:rPr>
                <a:t>    </a:t>
              </a:r>
              <a:r>
                <a:rPr lang="en-US" altLang="zh-CN" sz="2400" b="1">
                  <a:solidFill>
                    <a:srgbClr val="9900FF"/>
                  </a:solidFill>
                  <a:latin typeface="Verdana" panose="020B0604030504040204" pitchFamily="34" charset="0"/>
                  <a:ea typeface="宋体" panose="02010600030101010101" pitchFamily="2" charset="-122"/>
                </a:rPr>
                <a:t>1</a:t>
              </a:r>
              <a:endParaRPr lang="en-US" altLang="zh-CN" sz="2400" b="1">
                <a:solidFill>
                  <a:srgbClr val="9900FF"/>
                </a:solidFill>
                <a:latin typeface="Verdana" panose="020B0604030504040204" pitchFamily="34" charset="0"/>
                <a:ea typeface="宋体" panose="02010600030101010101" pitchFamily="2" charset="-122"/>
              </a:endParaRPr>
            </a:p>
            <a:p>
              <a:pPr algn="l" eaLnBrk="1" hangingPunct="1">
                <a:spcBef>
                  <a:spcPct val="0"/>
                </a:spcBef>
              </a:pPr>
              <a:r>
                <a:rPr lang="en-US" altLang="zh-CN" sz="2400" b="1">
                  <a:latin typeface="Verdana" panose="020B0604030504040204" pitchFamily="34" charset="0"/>
                  <a:ea typeface="宋体" panose="02010600030101010101" pitchFamily="2" charset="-122"/>
                </a:rPr>
                <a:t>             </a:t>
              </a:r>
              <a:r>
                <a:rPr lang="en-US" altLang="zh-CN" sz="2400" b="1">
                  <a:solidFill>
                    <a:srgbClr val="33CC33"/>
                  </a:solidFill>
                  <a:latin typeface="Verdana" panose="020B0604030504040204" pitchFamily="34" charset="0"/>
                  <a:ea typeface="宋体" panose="02010600030101010101" pitchFamily="2" charset="-122"/>
                </a:rPr>
                <a:t>0</a:t>
              </a:r>
              <a:endParaRPr lang="en-US" altLang="zh-CN" sz="2400" b="1">
                <a:latin typeface="Verdana" panose="020B0604030504040204" pitchFamily="34" charset="0"/>
                <a:ea typeface="宋体" panose="02010600030101010101" pitchFamily="2" charset="-122"/>
              </a:endParaRPr>
            </a:p>
          </p:txBody>
        </p:sp>
        <p:grpSp>
          <p:nvGrpSpPr>
            <p:cNvPr id="14357" name="Group 9"/>
            <p:cNvGrpSpPr/>
            <p:nvPr/>
          </p:nvGrpSpPr>
          <p:grpSpPr bwMode="auto">
            <a:xfrm>
              <a:off x="3408" y="1440"/>
              <a:ext cx="551" cy="200"/>
              <a:chOff x="1008" y="1104"/>
              <a:chExt cx="576" cy="288"/>
            </a:xfrm>
          </p:grpSpPr>
          <p:sp>
            <p:nvSpPr>
              <p:cNvPr id="14377" name="Line 10"/>
              <p:cNvSpPr>
                <a:spLocks noChangeShapeType="1"/>
              </p:cNvSpPr>
              <p:nvPr/>
            </p:nvSpPr>
            <p:spPr bwMode="auto">
              <a:xfrm>
                <a:off x="1008" y="1104"/>
                <a:ext cx="0" cy="288"/>
              </a:xfrm>
              <a:prstGeom prst="line">
                <a:avLst/>
              </a:prstGeom>
              <a:noFill/>
              <a:ln w="31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14378" name="Line 11"/>
              <p:cNvSpPr>
                <a:spLocks noChangeShapeType="1"/>
              </p:cNvSpPr>
              <p:nvPr/>
            </p:nvSpPr>
            <p:spPr bwMode="auto">
              <a:xfrm>
                <a:off x="1008" y="1392"/>
                <a:ext cx="576" cy="0"/>
              </a:xfrm>
              <a:prstGeom prst="line">
                <a:avLst/>
              </a:prstGeom>
              <a:noFill/>
              <a:ln w="31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grpSp>
          <p:nvGrpSpPr>
            <p:cNvPr id="14358" name="Group 12"/>
            <p:cNvGrpSpPr/>
            <p:nvPr/>
          </p:nvGrpSpPr>
          <p:grpSpPr bwMode="auto">
            <a:xfrm>
              <a:off x="3500" y="1680"/>
              <a:ext cx="488" cy="200"/>
              <a:chOff x="1008" y="1104"/>
              <a:chExt cx="576" cy="288"/>
            </a:xfrm>
          </p:grpSpPr>
          <p:sp>
            <p:nvSpPr>
              <p:cNvPr id="14375" name="Line 13"/>
              <p:cNvSpPr>
                <a:spLocks noChangeShapeType="1"/>
              </p:cNvSpPr>
              <p:nvPr/>
            </p:nvSpPr>
            <p:spPr bwMode="auto">
              <a:xfrm>
                <a:off x="1008" y="1104"/>
                <a:ext cx="0" cy="288"/>
              </a:xfrm>
              <a:prstGeom prst="line">
                <a:avLst/>
              </a:prstGeom>
              <a:noFill/>
              <a:ln w="31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14376" name="Line 14"/>
              <p:cNvSpPr>
                <a:spLocks noChangeShapeType="1"/>
              </p:cNvSpPr>
              <p:nvPr/>
            </p:nvSpPr>
            <p:spPr bwMode="auto">
              <a:xfrm>
                <a:off x="1008" y="1392"/>
                <a:ext cx="576" cy="0"/>
              </a:xfrm>
              <a:prstGeom prst="line">
                <a:avLst/>
              </a:prstGeom>
              <a:noFill/>
              <a:ln w="31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grpSp>
          <p:nvGrpSpPr>
            <p:cNvPr id="14359" name="Group 15"/>
            <p:cNvGrpSpPr/>
            <p:nvPr/>
          </p:nvGrpSpPr>
          <p:grpSpPr bwMode="auto">
            <a:xfrm>
              <a:off x="3592" y="1920"/>
              <a:ext cx="488" cy="200"/>
              <a:chOff x="1008" y="1104"/>
              <a:chExt cx="576" cy="288"/>
            </a:xfrm>
          </p:grpSpPr>
          <p:sp>
            <p:nvSpPr>
              <p:cNvPr id="14373" name="Line 16"/>
              <p:cNvSpPr>
                <a:spLocks noChangeShapeType="1"/>
              </p:cNvSpPr>
              <p:nvPr/>
            </p:nvSpPr>
            <p:spPr bwMode="auto">
              <a:xfrm>
                <a:off x="1008" y="1104"/>
                <a:ext cx="0" cy="288"/>
              </a:xfrm>
              <a:prstGeom prst="line">
                <a:avLst/>
              </a:prstGeom>
              <a:noFill/>
              <a:ln w="31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14374" name="Line 17"/>
              <p:cNvSpPr>
                <a:spLocks noChangeShapeType="1"/>
              </p:cNvSpPr>
              <p:nvPr/>
            </p:nvSpPr>
            <p:spPr bwMode="auto">
              <a:xfrm>
                <a:off x="1008" y="1392"/>
                <a:ext cx="576" cy="0"/>
              </a:xfrm>
              <a:prstGeom prst="line">
                <a:avLst/>
              </a:prstGeom>
              <a:noFill/>
              <a:ln w="31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grpSp>
          <p:nvGrpSpPr>
            <p:cNvPr id="14360" name="Group 18"/>
            <p:cNvGrpSpPr/>
            <p:nvPr/>
          </p:nvGrpSpPr>
          <p:grpSpPr bwMode="auto">
            <a:xfrm>
              <a:off x="3638" y="2160"/>
              <a:ext cx="634" cy="671"/>
              <a:chOff x="1008" y="1776"/>
              <a:chExt cx="768" cy="1008"/>
            </a:xfrm>
          </p:grpSpPr>
          <p:grpSp>
            <p:nvGrpSpPr>
              <p:cNvPr id="14364" name="Group 19"/>
              <p:cNvGrpSpPr/>
              <p:nvPr/>
            </p:nvGrpSpPr>
            <p:grpSpPr bwMode="auto">
              <a:xfrm>
                <a:off x="1008" y="1776"/>
                <a:ext cx="576" cy="288"/>
                <a:chOff x="1008" y="1104"/>
                <a:chExt cx="576" cy="288"/>
              </a:xfrm>
            </p:grpSpPr>
            <p:sp>
              <p:nvSpPr>
                <p:cNvPr id="14371" name="Line 20"/>
                <p:cNvSpPr>
                  <a:spLocks noChangeShapeType="1"/>
                </p:cNvSpPr>
                <p:nvPr/>
              </p:nvSpPr>
              <p:spPr bwMode="auto">
                <a:xfrm>
                  <a:off x="1008" y="1104"/>
                  <a:ext cx="0" cy="288"/>
                </a:xfrm>
                <a:prstGeom prst="line">
                  <a:avLst/>
                </a:prstGeom>
                <a:noFill/>
                <a:ln w="31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14372" name="Line 21"/>
                <p:cNvSpPr>
                  <a:spLocks noChangeShapeType="1"/>
                </p:cNvSpPr>
                <p:nvPr/>
              </p:nvSpPr>
              <p:spPr bwMode="auto">
                <a:xfrm>
                  <a:off x="1008" y="1392"/>
                  <a:ext cx="576" cy="0"/>
                </a:xfrm>
                <a:prstGeom prst="line">
                  <a:avLst/>
                </a:prstGeom>
                <a:noFill/>
                <a:ln w="31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grpSp>
            <p:nvGrpSpPr>
              <p:cNvPr id="14365" name="Group 22"/>
              <p:cNvGrpSpPr/>
              <p:nvPr/>
            </p:nvGrpSpPr>
            <p:grpSpPr bwMode="auto">
              <a:xfrm>
                <a:off x="1104" y="2112"/>
                <a:ext cx="576" cy="288"/>
                <a:chOff x="1008" y="1104"/>
                <a:chExt cx="576" cy="288"/>
              </a:xfrm>
            </p:grpSpPr>
            <p:sp>
              <p:nvSpPr>
                <p:cNvPr id="14369" name="Line 23"/>
                <p:cNvSpPr>
                  <a:spLocks noChangeShapeType="1"/>
                </p:cNvSpPr>
                <p:nvPr/>
              </p:nvSpPr>
              <p:spPr bwMode="auto">
                <a:xfrm>
                  <a:off x="1008" y="1104"/>
                  <a:ext cx="0" cy="288"/>
                </a:xfrm>
                <a:prstGeom prst="line">
                  <a:avLst/>
                </a:prstGeom>
                <a:noFill/>
                <a:ln w="31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14370" name="Line 24"/>
                <p:cNvSpPr>
                  <a:spLocks noChangeShapeType="1"/>
                </p:cNvSpPr>
                <p:nvPr/>
              </p:nvSpPr>
              <p:spPr bwMode="auto">
                <a:xfrm>
                  <a:off x="1008" y="1392"/>
                  <a:ext cx="576" cy="0"/>
                </a:xfrm>
                <a:prstGeom prst="line">
                  <a:avLst/>
                </a:prstGeom>
                <a:noFill/>
                <a:ln w="31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grpSp>
            <p:nvGrpSpPr>
              <p:cNvPr id="14366" name="Group 25"/>
              <p:cNvGrpSpPr/>
              <p:nvPr/>
            </p:nvGrpSpPr>
            <p:grpSpPr bwMode="auto">
              <a:xfrm>
                <a:off x="1200" y="2496"/>
                <a:ext cx="576" cy="288"/>
                <a:chOff x="1008" y="1104"/>
                <a:chExt cx="576" cy="288"/>
              </a:xfrm>
            </p:grpSpPr>
            <p:sp>
              <p:nvSpPr>
                <p:cNvPr id="14367" name="Line 26"/>
                <p:cNvSpPr>
                  <a:spLocks noChangeShapeType="1"/>
                </p:cNvSpPr>
                <p:nvPr/>
              </p:nvSpPr>
              <p:spPr bwMode="auto">
                <a:xfrm>
                  <a:off x="1008" y="1104"/>
                  <a:ext cx="0" cy="288"/>
                </a:xfrm>
                <a:prstGeom prst="line">
                  <a:avLst/>
                </a:prstGeom>
                <a:noFill/>
                <a:ln w="31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14368" name="Line 27"/>
                <p:cNvSpPr>
                  <a:spLocks noChangeShapeType="1"/>
                </p:cNvSpPr>
                <p:nvPr/>
              </p:nvSpPr>
              <p:spPr bwMode="auto">
                <a:xfrm>
                  <a:off x="1008" y="1392"/>
                  <a:ext cx="576" cy="0"/>
                </a:xfrm>
                <a:prstGeom prst="line">
                  <a:avLst/>
                </a:prstGeom>
                <a:noFill/>
                <a:ln w="31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grpSp>
        <p:grpSp>
          <p:nvGrpSpPr>
            <p:cNvPr id="14361" name="Group 28"/>
            <p:cNvGrpSpPr/>
            <p:nvPr/>
          </p:nvGrpSpPr>
          <p:grpSpPr bwMode="auto">
            <a:xfrm>
              <a:off x="3913" y="2880"/>
              <a:ext cx="407" cy="192"/>
              <a:chOff x="1008" y="1104"/>
              <a:chExt cx="576" cy="288"/>
            </a:xfrm>
          </p:grpSpPr>
          <p:sp>
            <p:nvSpPr>
              <p:cNvPr id="14362" name="Line 29"/>
              <p:cNvSpPr>
                <a:spLocks noChangeShapeType="1"/>
              </p:cNvSpPr>
              <p:nvPr/>
            </p:nvSpPr>
            <p:spPr bwMode="auto">
              <a:xfrm>
                <a:off x="1008" y="1104"/>
                <a:ext cx="0" cy="288"/>
              </a:xfrm>
              <a:prstGeom prst="line">
                <a:avLst/>
              </a:prstGeom>
              <a:noFill/>
              <a:ln w="31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14363" name="Line 30"/>
              <p:cNvSpPr>
                <a:spLocks noChangeShapeType="1"/>
              </p:cNvSpPr>
              <p:nvPr/>
            </p:nvSpPr>
            <p:spPr bwMode="auto">
              <a:xfrm>
                <a:off x="1008" y="1392"/>
                <a:ext cx="576" cy="0"/>
              </a:xfrm>
              <a:prstGeom prst="line">
                <a:avLst/>
              </a:prstGeom>
              <a:noFill/>
              <a:ln w="31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grpSp>
      <p:sp>
        <p:nvSpPr>
          <p:cNvPr id="305183" name="Text Box 31"/>
          <p:cNvSpPr txBox="1">
            <a:spLocks noChangeArrowheads="1"/>
          </p:cNvSpPr>
          <p:nvPr/>
        </p:nvSpPr>
        <p:spPr bwMode="auto">
          <a:xfrm>
            <a:off x="942975" y="5054600"/>
            <a:ext cx="2895600" cy="460375"/>
          </a:xfrm>
          <a:prstGeom prst="rect">
            <a:avLst/>
          </a:prstGeom>
          <a:gradFill rotWithShape="0">
            <a:gsLst>
              <a:gs pos="0">
                <a:srgbClr val="FFFFFF"/>
              </a:gs>
              <a:gs pos="50000">
                <a:srgbClr val="CCFF66"/>
              </a:gs>
              <a:gs pos="100000">
                <a:srgbClr val="FFFFFF"/>
              </a:gs>
            </a:gsLst>
            <a:lin ang="18900000" scaled="1"/>
          </a:gradFill>
          <a:ln w="3175">
            <a:solidFill>
              <a:srgbClr val="000066"/>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spcBef>
                <a:spcPct val="0"/>
              </a:spcBef>
            </a:pPr>
            <a:r>
              <a:rPr lang="zh-CN" altLang="en-US" sz="2400" b="1" dirty="0">
                <a:latin typeface="Times New Roman" panose="02020603050405020304" pitchFamily="18" charset="0"/>
                <a:cs typeface="Times New Roman" panose="02020603050405020304" pitchFamily="18" charset="0"/>
              </a:rPr>
              <a:t>结果为：</a:t>
            </a:r>
            <a:r>
              <a:rPr lang="en-US" altLang="zh-CN" sz="2400" b="1" dirty="0">
                <a:latin typeface="Times New Roman" panose="02020603050405020304" pitchFamily="18" charset="0"/>
                <a:cs typeface="Times New Roman" panose="02020603050405020304" pitchFamily="18" charset="0"/>
              </a:rPr>
              <a:t>1001011</a:t>
            </a:r>
            <a:endParaRPr lang="en-US" altLang="zh-CN" sz="2400" b="1" dirty="0">
              <a:latin typeface="Times New Roman" panose="02020603050405020304" pitchFamily="18" charset="0"/>
              <a:cs typeface="Times New Roman" panose="02020603050405020304" pitchFamily="18" charset="0"/>
            </a:endParaRPr>
          </a:p>
        </p:txBody>
      </p:sp>
      <p:grpSp>
        <p:nvGrpSpPr>
          <p:cNvPr id="305184" name="Group 32"/>
          <p:cNvGrpSpPr/>
          <p:nvPr/>
        </p:nvGrpSpPr>
        <p:grpSpPr bwMode="auto">
          <a:xfrm>
            <a:off x="3228975" y="2082800"/>
            <a:ext cx="152400" cy="2667000"/>
            <a:chOff x="4608" y="1536"/>
            <a:chExt cx="96" cy="1536"/>
          </a:xfrm>
        </p:grpSpPr>
        <p:sp>
          <p:nvSpPr>
            <p:cNvPr id="14354" name="Line 33"/>
            <p:cNvSpPr>
              <a:spLocks noChangeShapeType="1"/>
            </p:cNvSpPr>
            <p:nvPr/>
          </p:nvSpPr>
          <p:spPr bwMode="auto">
            <a:xfrm flipV="1">
              <a:off x="4656" y="1536"/>
              <a:ext cx="0" cy="1488"/>
            </a:xfrm>
            <a:prstGeom prst="line">
              <a:avLst/>
            </a:prstGeom>
            <a:noFill/>
            <a:ln w="38100">
              <a:solidFill>
                <a:srgbClr val="FF00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14355" name="Oval 34"/>
            <p:cNvSpPr>
              <a:spLocks noChangeArrowheads="1"/>
            </p:cNvSpPr>
            <p:nvPr/>
          </p:nvSpPr>
          <p:spPr bwMode="auto">
            <a:xfrm>
              <a:off x="4608" y="2976"/>
              <a:ext cx="96" cy="96"/>
            </a:xfrm>
            <a:prstGeom prst="ellipse">
              <a:avLst/>
            </a:prstGeom>
            <a:solidFill>
              <a:srgbClr val="FF0000"/>
            </a:solidFill>
            <a:ln w="952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305187" name="Group 35"/>
          <p:cNvGrpSpPr/>
          <p:nvPr/>
        </p:nvGrpSpPr>
        <p:grpSpPr bwMode="auto">
          <a:xfrm>
            <a:off x="4740275" y="1290638"/>
            <a:ext cx="4038600" cy="508000"/>
            <a:chOff x="192" y="1120"/>
            <a:chExt cx="2544" cy="320"/>
          </a:xfrm>
        </p:grpSpPr>
        <p:sp>
          <p:nvSpPr>
            <p:cNvPr id="14352" name="AutoShape 36"/>
            <p:cNvSpPr>
              <a:spLocks noChangeArrowheads="1"/>
            </p:cNvSpPr>
            <p:nvPr/>
          </p:nvSpPr>
          <p:spPr bwMode="auto">
            <a:xfrm>
              <a:off x="192" y="1120"/>
              <a:ext cx="2544" cy="320"/>
            </a:xfrm>
            <a:prstGeom prst="roundRect">
              <a:avLst>
                <a:gd name="adj" fmla="val 16667"/>
              </a:avLst>
            </a:prstGeom>
            <a:solidFill>
              <a:srgbClr val="A1FFFF"/>
            </a:solidFill>
            <a:ln w="9525">
              <a:solidFill>
                <a:srgbClr val="00006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b="1" dirty="0">
                  <a:solidFill>
                    <a:srgbClr val="3333CC"/>
                  </a:solidFill>
                  <a:latin typeface="Times New Roman" panose="02020603050405020304" pitchFamily="18" charset="0"/>
                  <a:ea typeface="黑体" panose="02010609060101010101" pitchFamily="49" charset="-122"/>
                  <a:cs typeface="Times New Roman" panose="02020603050405020304" pitchFamily="18" charset="0"/>
                </a:rPr>
                <a:t>十进制</a:t>
              </a:r>
              <a:r>
                <a:rPr lang="zh-CN" altLang="en-US"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小数</a:t>
              </a:r>
              <a:r>
                <a:rPr lang="zh-CN" altLang="en-US" sz="2400" b="1" dirty="0">
                  <a:solidFill>
                    <a:srgbClr val="3333CC"/>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smtClean="0">
                  <a:solidFill>
                    <a:srgbClr val="3333CC"/>
                  </a:solidFill>
                  <a:latin typeface="Times New Roman" panose="02020603050405020304" pitchFamily="18" charset="0"/>
                  <a:ea typeface="黑体" panose="02010609060101010101" pitchFamily="49" charset="-122"/>
                  <a:cs typeface="Times New Roman" panose="02020603050405020304" pitchFamily="18" charset="0"/>
                </a:rPr>
                <a:t>    二进制</a:t>
              </a:r>
              <a:r>
                <a:rPr lang="zh-CN" altLang="en-US"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小数</a:t>
              </a:r>
              <a:endParaRPr lang="zh-CN" altLang="en-US"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353" name="AutoShape 37"/>
            <p:cNvSpPr>
              <a:spLocks noChangeArrowheads="1"/>
            </p:cNvSpPr>
            <p:nvPr/>
          </p:nvSpPr>
          <p:spPr bwMode="auto">
            <a:xfrm>
              <a:off x="1311" y="1200"/>
              <a:ext cx="288" cy="144"/>
            </a:xfrm>
            <a:prstGeom prst="rightArrow">
              <a:avLst>
                <a:gd name="adj1" fmla="val 50000"/>
                <a:gd name="adj2" fmla="val 50000"/>
              </a:avLst>
            </a:prstGeom>
            <a:gradFill rotWithShape="0">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1"/>
            </a:gradFill>
            <a:ln w="9525">
              <a:solidFill>
                <a:srgbClr val="0000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305190" name="Text Box 38"/>
          <p:cNvSpPr txBox="1">
            <a:spLocks noChangeArrowheads="1"/>
          </p:cNvSpPr>
          <p:nvPr/>
        </p:nvSpPr>
        <p:spPr bwMode="auto">
          <a:xfrm>
            <a:off x="5003800" y="1916113"/>
            <a:ext cx="3352800" cy="295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r" eaLnBrk="1" hangingPunct="1">
              <a:lnSpc>
                <a:spcPct val="90000"/>
              </a:lnSpc>
              <a:spcBef>
                <a:spcPct val="0"/>
              </a:spcBef>
            </a:pPr>
            <a:r>
              <a:rPr lang="en-US" altLang="zh-CN" sz="2400" b="1" dirty="0">
                <a:solidFill>
                  <a:schemeClr val="accent2"/>
                </a:solidFill>
                <a:latin typeface="Verdana" panose="020B0604030504040204" pitchFamily="34" charset="0"/>
                <a:ea typeface="宋体" panose="02010600030101010101" pitchFamily="2" charset="-122"/>
              </a:rPr>
              <a:t>0.6875</a:t>
            </a:r>
            <a:endParaRPr lang="en-US" altLang="zh-CN" sz="2400" b="1" dirty="0">
              <a:solidFill>
                <a:schemeClr val="accent2"/>
              </a:solidFill>
              <a:latin typeface="Verdana" panose="020B0604030504040204" pitchFamily="34" charset="0"/>
              <a:ea typeface="宋体" panose="02010600030101010101" pitchFamily="2" charset="-122"/>
            </a:endParaRPr>
          </a:p>
          <a:p>
            <a:pPr algn="r" eaLnBrk="1" hangingPunct="1">
              <a:lnSpc>
                <a:spcPct val="90000"/>
              </a:lnSpc>
              <a:spcBef>
                <a:spcPct val="0"/>
              </a:spcBef>
            </a:pPr>
            <a:r>
              <a:rPr lang="en-US" altLang="zh-CN" sz="2400" b="1" u="sng" dirty="0">
                <a:solidFill>
                  <a:schemeClr val="accent2"/>
                </a:solidFill>
                <a:latin typeface="Verdana" panose="020B0604030504040204" pitchFamily="34" charset="0"/>
                <a:ea typeface="宋体" panose="02010600030101010101" pitchFamily="2" charset="-122"/>
              </a:rPr>
              <a:t>     ×     2</a:t>
            </a:r>
            <a:endParaRPr lang="en-US" altLang="zh-CN" sz="2400" b="1" u="sng" dirty="0">
              <a:solidFill>
                <a:schemeClr val="accent2"/>
              </a:solidFill>
              <a:latin typeface="Verdana" panose="020B0604030504040204" pitchFamily="34" charset="0"/>
              <a:ea typeface="宋体" panose="02010600030101010101" pitchFamily="2" charset="-122"/>
            </a:endParaRPr>
          </a:p>
          <a:p>
            <a:pPr algn="r" eaLnBrk="1" hangingPunct="1">
              <a:lnSpc>
                <a:spcPct val="90000"/>
              </a:lnSpc>
              <a:spcBef>
                <a:spcPct val="0"/>
              </a:spcBef>
            </a:pPr>
            <a:r>
              <a:rPr lang="en-US" altLang="zh-CN" sz="2400" b="1" dirty="0">
                <a:solidFill>
                  <a:srgbClr val="9900FF"/>
                </a:solidFill>
                <a:latin typeface="Verdana" panose="020B0604030504040204" pitchFamily="34" charset="0"/>
                <a:ea typeface="宋体" panose="02010600030101010101" pitchFamily="2" charset="-122"/>
              </a:rPr>
              <a:t>1</a:t>
            </a:r>
            <a:r>
              <a:rPr lang="en-US" altLang="zh-CN" sz="2400" b="1" dirty="0">
                <a:latin typeface="Verdana" panose="020B0604030504040204" pitchFamily="34" charset="0"/>
                <a:ea typeface="宋体" panose="02010600030101010101" pitchFamily="2" charset="-122"/>
              </a:rPr>
              <a:t> ………</a:t>
            </a:r>
            <a:r>
              <a:rPr lang="en-US" altLang="zh-CN" sz="2400" b="1" dirty="0">
                <a:solidFill>
                  <a:schemeClr val="accent2"/>
                </a:solidFill>
                <a:latin typeface="Verdana" panose="020B0604030504040204" pitchFamily="34" charset="0"/>
                <a:ea typeface="宋体" panose="02010600030101010101" pitchFamily="2" charset="-122"/>
              </a:rPr>
              <a:t>1.3750</a:t>
            </a:r>
            <a:endParaRPr lang="en-US" altLang="zh-CN" sz="2400" b="1" dirty="0">
              <a:solidFill>
                <a:schemeClr val="accent2"/>
              </a:solidFill>
              <a:latin typeface="Verdana" panose="020B0604030504040204" pitchFamily="34" charset="0"/>
              <a:ea typeface="宋体" panose="02010600030101010101" pitchFamily="2" charset="-122"/>
            </a:endParaRPr>
          </a:p>
          <a:p>
            <a:pPr algn="r" eaLnBrk="1" hangingPunct="1">
              <a:lnSpc>
                <a:spcPct val="90000"/>
              </a:lnSpc>
              <a:spcBef>
                <a:spcPct val="0"/>
              </a:spcBef>
            </a:pPr>
            <a:r>
              <a:rPr lang="en-US" altLang="zh-CN" sz="2400" b="1" u="sng" dirty="0">
                <a:solidFill>
                  <a:schemeClr val="accent2"/>
                </a:solidFill>
                <a:latin typeface="Verdana" panose="020B0604030504040204" pitchFamily="34" charset="0"/>
                <a:ea typeface="宋体" panose="02010600030101010101" pitchFamily="2" charset="-122"/>
              </a:rPr>
              <a:t>     ×     2</a:t>
            </a:r>
            <a:endParaRPr lang="en-US" altLang="zh-CN" sz="2400" b="1" u="sng" dirty="0">
              <a:solidFill>
                <a:schemeClr val="accent2"/>
              </a:solidFill>
              <a:latin typeface="Verdana" panose="020B0604030504040204" pitchFamily="34" charset="0"/>
              <a:ea typeface="宋体" panose="02010600030101010101" pitchFamily="2" charset="-122"/>
            </a:endParaRPr>
          </a:p>
          <a:p>
            <a:pPr algn="r" eaLnBrk="1" hangingPunct="1">
              <a:lnSpc>
                <a:spcPct val="90000"/>
              </a:lnSpc>
              <a:spcBef>
                <a:spcPct val="0"/>
              </a:spcBef>
            </a:pPr>
            <a:r>
              <a:rPr lang="en-US" altLang="zh-CN" sz="2400" b="1" dirty="0">
                <a:latin typeface="Verdana" panose="020B0604030504040204" pitchFamily="34" charset="0"/>
                <a:ea typeface="宋体" panose="02010600030101010101" pitchFamily="2" charset="-122"/>
              </a:rPr>
              <a:t>  </a:t>
            </a:r>
            <a:r>
              <a:rPr lang="en-US" altLang="zh-CN" sz="2400" b="1" dirty="0">
                <a:solidFill>
                  <a:srgbClr val="9900FF"/>
                </a:solidFill>
                <a:latin typeface="Verdana" panose="020B0604030504040204" pitchFamily="34" charset="0"/>
                <a:ea typeface="宋体" panose="02010600030101010101" pitchFamily="2" charset="-122"/>
              </a:rPr>
              <a:t>0</a:t>
            </a:r>
            <a:r>
              <a:rPr lang="en-US" altLang="zh-CN" sz="2400" b="1" dirty="0">
                <a:latin typeface="Verdana" panose="020B0604030504040204" pitchFamily="34" charset="0"/>
                <a:ea typeface="宋体" panose="02010600030101010101" pitchFamily="2" charset="-122"/>
              </a:rPr>
              <a:t> ………</a:t>
            </a:r>
            <a:r>
              <a:rPr lang="en-US" altLang="zh-CN" sz="2400" b="1" dirty="0">
                <a:solidFill>
                  <a:schemeClr val="accent2"/>
                </a:solidFill>
                <a:latin typeface="Verdana" panose="020B0604030504040204" pitchFamily="34" charset="0"/>
                <a:ea typeface="宋体" panose="02010600030101010101" pitchFamily="2" charset="-122"/>
              </a:rPr>
              <a:t>0.7500</a:t>
            </a:r>
            <a:endParaRPr lang="en-US" altLang="zh-CN" sz="2400" b="1" dirty="0">
              <a:solidFill>
                <a:schemeClr val="accent2"/>
              </a:solidFill>
              <a:latin typeface="Verdana" panose="020B0604030504040204" pitchFamily="34" charset="0"/>
              <a:ea typeface="宋体" panose="02010600030101010101" pitchFamily="2" charset="-122"/>
            </a:endParaRPr>
          </a:p>
          <a:p>
            <a:pPr algn="r" eaLnBrk="1" hangingPunct="1">
              <a:lnSpc>
                <a:spcPct val="90000"/>
              </a:lnSpc>
              <a:spcBef>
                <a:spcPct val="0"/>
              </a:spcBef>
            </a:pPr>
            <a:r>
              <a:rPr lang="en-US" altLang="zh-CN" sz="2400" b="1" u="sng" dirty="0">
                <a:solidFill>
                  <a:schemeClr val="accent2"/>
                </a:solidFill>
                <a:latin typeface="Verdana" panose="020B0604030504040204" pitchFamily="34" charset="0"/>
                <a:ea typeface="宋体" panose="02010600030101010101" pitchFamily="2" charset="-122"/>
              </a:rPr>
              <a:t>     ×     2</a:t>
            </a:r>
            <a:endParaRPr lang="en-US" altLang="zh-CN" sz="2400" b="1" u="sng" dirty="0">
              <a:solidFill>
                <a:schemeClr val="accent2"/>
              </a:solidFill>
              <a:latin typeface="Verdana" panose="020B0604030504040204" pitchFamily="34" charset="0"/>
              <a:ea typeface="宋体" panose="02010600030101010101" pitchFamily="2" charset="-122"/>
            </a:endParaRPr>
          </a:p>
          <a:p>
            <a:pPr algn="r" eaLnBrk="1" hangingPunct="1">
              <a:lnSpc>
                <a:spcPct val="90000"/>
              </a:lnSpc>
              <a:spcBef>
                <a:spcPct val="0"/>
              </a:spcBef>
            </a:pPr>
            <a:r>
              <a:rPr lang="en-US" altLang="zh-CN" sz="2400" b="1" dirty="0">
                <a:latin typeface="Verdana" panose="020B0604030504040204" pitchFamily="34" charset="0"/>
                <a:ea typeface="宋体" panose="02010600030101010101" pitchFamily="2" charset="-122"/>
              </a:rPr>
              <a:t>  </a:t>
            </a:r>
            <a:r>
              <a:rPr lang="en-US" altLang="zh-CN" sz="2400" b="1" dirty="0">
                <a:solidFill>
                  <a:srgbClr val="9900FF"/>
                </a:solidFill>
                <a:latin typeface="Verdana" panose="020B0604030504040204" pitchFamily="34" charset="0"/>
                <a:ea typeface="宋体" panose="02010600030101010101" pitchFamily="2" charset="-122"/>
              </a:rPr>
              <a:t>1</a:t>
            </a:r>
            <a:r>
              <a:rPr lang="en-US" altLang="zh-CN" sz="2400" b="1" dirty="0">
                <a:latin typeface="Verdana" panose="020B0604030504040204" pitchFamily="34" charset="0"/>
                <a:ea typeface="宋体" panose="02010600030101010101" pitchFamily="2" charset="-122"/>
              </a:rPr>
              <a:t> ………</a:t>
            </a:r>
            <a:r>
              <a:rPr lang="en-US" altLang="zh-CN" sz="2400" b="1" dirty="0">
                <a:solidFill>
                  <a:schemeClr val="accent2"/>
                </a:solidFill>
                <a:latin typeface="Verdana" panose="020B0604030504040204" pitchFamily="34" charset="0"/>
                <a:ea typeface="宋体" panose="02010600030101010101" pitchFamily="2" charset="-122"/>
              </a:rPr>
              <a:t>1.5000</a:t>
            </a:r>
            <a:endParaRPr lang="en-US" altLang="zh-CN" sz="2400" b="1" dirty="0">
              <a:solidFill>
                <a:schemeClr val="accent2"/>
              </a:solidFill>
              <a:latin typeface="Verdana" panose="020B0604030504040204" pitchFamily="34" charset="0"/>
              <a:ea typeface="宋体" panose="02010600030101010101" pitchFamily="2" charset="-122"/>
            </a:endParaRPr>
          </a:p>
          <a:p>
            <a:pPr algn="r" eaLnBrk="1" hangingPunct="1">
              <a:lnSpc>
                <a:spcPct val="90000"/>
              </a:lnSpc>
              <a:spcBef>
                <a:spcPct val="0"/>
              </a:spcBef>
            </a:pPr>
            <a:r>
              <a:rPr lang="en-US" altLang="zh-CN" sz="2400" b="1" u="sng" dirty="0">
                <a:solidFill>
                  <a:schemeClr val="accent2"/>
                </a:solidFill>
                <a:latin typeface="Verdana" panose="020B0604030504040204" pitchFamily="34" charset="0"/>
                <a:ea typeface="宋体" panose="02010600030101010101" pitchFamily="2" charset="-122"/>
              </a:rPr>
              <a:t>     ×     2</a:t>
            </a:r>
            <a:endParaRPr lang="en-US" altLang="zh-CN" sz="2400" b="1" dirty="0">
              <a:solidFill>
                <a:schemeClr val="accent2"/>
              </a:solidFill>
              <a:latin typeface="Verdana" panose="020B0604030504040204" pitchFamily="34" charset="0"/>
              <a:ea typeface="宋体" panose="02010600030101010101" pitchFamily="2" charset="-122"/>
            </a:endParaRPr>
          </a:p>
          <a:p>
            <a:pPr algn="r" eaLnBrk="1" hangingPunct="1">
              <a:lnSpc>
                <a:spcPct val="90000"/>
              </a:lnSpc>
              <a:spcBef>
                <a:spcPct val="0"/>
              </a:spcBef>
            </a:pPr>
            <a:r>
              <a:rPr lang="en-US" altLang="zh-CN" sz="2400" b="1" dirty="0">
                <a:latin typeface="Verdana" panose="020B0604030504040204" pitchFamily="34" charset="0"/>
                <a:ea typeface="宋体" panose="02010600030101010101" pitchFamily="2" charset="-122"/>
              </a:rPr>
              <a:t>  </a:t>
            </a:r>
            <a:r>
              <a:rPr lang="en-US" altLang="zh-CN" sz="2400" b="1" dirty="0">
                <a:solidFill>
                  <a:srgbClr val="9900FF"/>
                </a:solidFill>
                <a:latin typeface="Verdana" panose="020B0604030504040204" pitchFamily="34" charset="0"/>
                <a:ea typeface="宋体" panose="02010600030101010101" pitchFamily="2" charset="-122"/>
              </a:rPr>
              <a:t>1 </a:t>
            </a:r>
            <a:r>
              <a:rPr lang="en-US" altLang="zh-CN" sz="2400" b="1" dirty="0">
                <a:latin typeface="Verdana" panose="020B0604030504040204" pitchFamily="34" charset="0"/>
                <a:ea typeface="宋体" panose="02010600030101010101" pitchFamily="2" charset="-122"/>
              </a:rPr>
              <a:t>………</a:t>
            </a:r>
            <a:r>
              <a:rPr lang="en-US" altLang="zh-CN" sz="2400" b="1" dirty="0">
                <a:solidFill>
                  <a:srgbClr val="33CC33"/>
                </a:solidFill>
                <a:latin typeface="Verdana" panose="020B0604030504040204" pitchFamily="34" charset="0"/>
                <a:ea typeface="宋体" panose="02010600030101010101" pitchFamily="2" charset="-122"/>
              </a:rPr>
              <a:t>1.0000</a:t>
            </a:r>
            <a:endParaRPr lang="en-US" altLang="zh-CN" sz="2400" b="1" dirty="0">
              <a:solidFill>
                <a:srgbClr val="33CC33"/>
              </a:solidFill>
              <a:latin typeface="Verdana" panose="020B0604030504040204" pitchFamily="34" charset="0"/>
              <a:ea typeface="宋体" panose="02010600030101010101" pitchFamily="2" charset="-122"/>
            </a:endParaRPr>
          </a:p>
        </p:txBody>
      </p:sp>
      <p:sp>
        <p:nvSpPr>
          <p:cNvPr id="305191" name="Text Box 39"/>
          <p:cNvSpPr txBox="1">
            <a:spLocks noChangeArrowheads="1"/>
          </p:cNvSpPr>
          <p:nvPr/>
        </p:nvSpPr>
        <p:spPr bwMode="auto">
          <a:xfrm>
            <a:off x="5461000" y="4964113"/>
            <a:ext cx="2819400" cy="460375"/>
          </a:xfrm>
          <a:prstGeom prst="rect">
            <a:avLst/>
          </a:prstGeom>
          <a:gradFill rotWithShape="0">
            <a:gsLst>
              <a:gs pos="0">
                <a:srgbClr val="FFFFFF"/>
              </a:gs>
              <a:gs pos="50000">
                <a:srgbClr val="CCFF66"/>
              </a:gs>
              <a:gs pos="100000">
                <a:srgbClr val="FFFFFF"/>
              </a:gs>
            </a:gsLst>
            <a:lin ang="18900000" scaled="1"/>
          </a:gradFill>
          <a:ln w="3175">
            <a:solidFill>
              <a:srgbClr val="000066"/>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spcBef>
                <a:spcPct val="0"/>
              </a:spcBef>
            </a:pPr>
            <a:r>
              <a:rPr lang="zh-CN" altLang="en-US" sz="2400" b="1" dirty="0">
                <a:latin typeface="Times New Roman" panose="02020603050405020304" pitchFamily="18" charset="0"/>
                <a:cs typeface="Times New Roman" panose="02020603050405020304" pitchFamily="18" charset="0"/>
              </a:rPr>
              <a:t>结果为：</a:t>
            </a:r>
            <a:r>
              <a:rPr lang="en-US" altLang="zh-CN" sz="2400" b="1" dirty="0">
                <a:latin typeface="Times New Roman" panose="02020603050405020304" pitchFamily="18" charset="0"/>
                <a:cs typeface="Times New Roman" panose="02020603050405020304" pitchFamily="18" charset="0"/>
              </a:rPr>
              <a:t>0.1011</a:t>
            </a:r>
            <a:endParaRPr lang="en-US" altLang="zh-CN" sz="2400" b="1" dirty="0">
              <a:latin typeface="Times New Roman" panose="02020603050405020304" pitchFamily="18" charset="0"/>
              <a:cs typeface="Times New Roman" panose="02020603050405020304" pitchFamily="18" charset="0"/>
            </a:endParaRPr>
          </a:p>
        </p:txBody>
      </p:sp>
      <p:grpSp>
        <p:nvGrpSpPr>
          <p:cNvPr id="305192" name="Group 40"/>
          <p:cNvGrpSpPr/>
          <p:nvPr/>
        </p:nvGrpSpPr>
        <p:grpSpPr bwMode="auto">
          <a:xfrm>
            <a:off x="5580112" y="2420888"/>
            <a:ext cx="152400" cy="2338388"/>
            <a:chOff x="3456" y="960"/>
            <a:chExt cx="96" cy="2208"/>
          </a:xfrm>
        </p:grpSpPr>
        <p:sp>
          <p:nvSpPr>
            <p:cNvPr id="14350" name="Line 41"/>
            <p:cNvSpPr>
              <a:spLocks noChangeShapeType="1"/>
            </p:cNvSpPr>
            <p:nvPr/>
          </p:nvSpPr>
          <p:spPr bwMode="auto">
            <a:xfrm flipV="1">
              <a:off x="3504" y="1008"/>
              <a:ext cx="0" cy="2160"/>
            </a:xfrm>
            <a:prstGeom prst="line">
              <a:avLst/>
            </a:prstGeom>
            <a:noFill/>
            <a:ln w="38100">
              <a:solidFill>
                <a:srgbClr val="FF0066"/>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14351" name="Oval 42"/>
            <p:cNvSpPr>
              <a:spLocks noChangeArrowheads="1"/>
            </p:cNvSpPr>
            <p:nvPr/>
          </p:nvSpPr>
          <p:spPr bwMode="auto">
            <a:xfrm>
              <a:off x="3456" y="960"/>
              <a:ext cx="96" cy="96"/>
            </a:xfrm>
            <a:prstGeom prst="ellipse">
              <a:avLst/>
            </a:prstGeom>
            <a:solidFill>
              <a:srgbClr val="FF0000"/>
            </a:solidFill>
            <a:ln w="952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305195" name="Text Box 43"/>
          <p:cNvSpPr txBox="1">
            <a:spLocks noChangeArrowheads="1"/>
          </p:cNvSpPr>
          <p:nvPr/>
        </p:nvSpPr>
        <p:spPr bwMode="auto">
          <a:xfrm>
            <a:off x="2724150" y="5683250"/>
            <a:ext cx="4114800" cy="460375"/>
          </a:xfrm>
          <a:prstGeom prst="rect">
            <a:avLst/>
          </a:prstGeom>
          <a:gradFill rotWithShape="0">
            <a:gsLst>
              <a:gs pos="0">
                <a:srgbClr val="66CCFF"/>
              </a:gs>
              <a:gs pos="50000">
                <a:srgbClr val="FFFFFF"/>
              </a:gs>
              <a:gs pos="100000">
                <a:srgbClr val="66CCFF"/>
              </a:gs>
            </a:gsLst>
            <a:lin ang="5400000" scaled="1"/>
          </a:gradFill>
          <a:ln w="3175">
            <a:solidFill>
              <a:srgbClr val="000066"/>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spcBef>
                <a:spcPct val="0"/>
              </a:spcBef>
            </a:pPr>
            <a:r>
              <a:rPr lang="en-US" altLang="zh-CN" sz="2400" b="1">
                <a:latin typeface="Times New Roman" panose="02020603050405020304" pitchFamily="18" charset="0"/>
                <a:ea typeface="隶书" panose="02010509060101010101" pitchFamily="49" charset="-122"/>
              </a:rPr>
              <a:t>(75.6875)</a:t>
            </a:r>
            <a:r>
              <a:rPr lang="en-US" altLang="zh-CN" sz="2400" b="1" baseline="-25000">
                <a:latin typeface="Times New Roman" panose="02020603050405020304" pitchFamily="18" charset="0"/>
                <a:ea typeface="隶书" panose="02010509060101010101" pitchFamily="49" charset="-122"/>
              </a:rPr>
              <a:t>10</a:t>
            </a:r>
            <a:r>
              <a:rPr lang="en-US" altLang="zh-CN" sz="2400" b="1">
                <a:latin typeface="Times New Roman" panose="02020603050405020304" pitchFamily="18" charset="0"/>
                <a:ea typeface="隶书" panose="02010509060101010101" pitchFamily="49" charset="-122"/>
              </a:rPr>
              <a:t>=(1001011.1011)</a:t>
            </a:r>
            <a:r>
              <a:rPr lang="en-US" altLang="zh-CN" sz="2400" b="1" baseline="-25000">
                <a:latin typeface="Times New Roman" panose="02020603050405020304" pitchFamily="18" charset="0"/>
                <a:ea typeface="隶书" panose="02010509060101010101" pitchFamily="49" charset="-122"/>
              </a:rPr>
              <a:t>2</a:t>
            </a:r>
            <a:endParaRPr lang="en-US" altLang="zh-CN" sz="2400" b="1" baseline="-25000">
              <a:latin typeface="Times New Roman" panose="02020603050405020304" pitchFamily="18" charset="0"/>
              <a:ea typeface="隶书" panose="02010509060101010101" pitchFamily="49" charset="-122"/>
            </a:endParaRPr>
          </a:p>
        </p:txBody>
      </p:sp>
      <p:sp>
        <p:nvSpPr>
          <p:cNvPr id="45"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1.3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数值与运算</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47" name="Oval 288"/>
          <p:cNvSpPr>
            <a:spLocks noChangeArrowheads="1"/>
          </p:cNvSpPr>
          <p:nvPr/>
        </p:nvSpPr>
        <p:spPr bwMode="auto">
          <a:xfrm>
            <a:off x="7092280" y="3162300"/>
            <a:ext cx="288032" cy="433338"/>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05159"/>
                                        </p:tgtEl>
                                        <p:attrNameLst>
                                          <p:attrName>style.visibility</p:attrName>
                                        </p:attrNameLst>
                                      </p:cBhvr>
                                      <p:to>
                                        <p:strVal val="visible"/>
                                      </p:to>
                                    </p:set>
                                    <p:animEffect transition="in" filter="wipe(left)">
                                      <p:cBhvr>
                                        <p:cTn id="7" dur="500"/>
                                        <p:tgtEl>
                                          <p:spTgt spid="305159"/>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305184"/>
                                        </p:tgtEl>
                                        <p:attrNameLst>
                                          <p:attrName>style.visibility</p:attrName>
                                        </p:attrNameLst>
                                      </p:cBhvr>
                                      <p:to>
                                        <p:strVal val="visible"/>
                                      </p:to>
                                    </p:set>
                                    <p:animEffect transition="in" filter="slide(fromBottom)">
                                      <p:cBhvr>
                                        <p:cTn id="11" dur="500"/>
                                        <p:tgtEl>
                                          <p:spTgt spid="305184"/>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305183"/>
                                        </p:tgtEl>
                                        <p:attrNameLst>
                                          <p:attrName>style.visibility</p:attrName>
                                        </p:attrNameLst>
                                      </p:cBhvr>
                                      <p:to>
                                        <p:strVal val="visible"/>
                                      </p:to>
                                    </p:set>
                                    <p:animEffect transition="in" filter="box(in)">
                                      <p:cBhvr>
                                        <p:cTn id="16" dur="500"/>
                                        <p:tgtEl>
                                          <p:spTgt spid="305183"/>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05187"/>
                                        </p:tgtEl>
                                        <p:attrNameLst>
                                          <p:attrName>style.visibility</p:attrName>
                                        </p:attrNameLst>
                                      </p:cBhvr>
                                      <p:to>
                                        <p:strVal val="visible"/>
                                      </p:to>
                                    </p:set>
                                    <p:animEffect transition="in" filter="dissolve">
                                      <p:cBhvr>
                                        <p:cTn id="21" dur="500"/>
                                        <p:tgtEl>
                                          <p:spTgt spid="305187"/>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305190"/>
                                        </p:tgtEl>
                                        <p:attrNameLst>
                                          <p:attrName>style.visibility</p:attrName>
                                        </p:attrNameLst>
                                      </p:cBhvr>
                                      <p:to>
                                        <p:strVal val="visible"/>
                                      </p:to>
                                    </p:set>
                                    <p:animEffect transition="in" filter="box(in)">
                                      <p:cBhvr>
                                        <p:cTn id="26" dur="500"/>
                                        <p:tgtEl>
                                          <p:spTgt spid="305190"/>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1" fill="hold" nodeType="clickEffect">
                                  <p:stCondLst>
                                    <p:cond delay="0"/>
                                  </p:stCondLst>
                                  <p:childTnLst>
                                    <p:set>
                                      <p:cBhvr>
                                        <p:cTn id="30" dur="1" fill="hold">
                                          <p:stCondLst>
                                            <p:cond delay="0"/>
                                          </p:stCondLst>
                                        </p:cTn>
                                        <p:tgtEl>
                                          <p:spTgt spid="305192"/>
                                        </p:tgtEl>
                                        <p:attrNameLst>
                                          <p:attrName>style.visibility</p:attrName>
                                        </p:attrNameLst>
                                      </p:cBhvr>
                                      <p:to>
                                        <p:strVal val="visible"/>
                                      </p:to>
                                    </p:set>
                                    <p:animEffect transition="in" filter="slide(fromTop)">
                                      <p:cBhvr>
                                        <p:cTn id="31" dur="500"/>
                                        <p:tgtEl>
                                          <p:spTgt spid="305192"/>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47"/>
                                        </p:tgtEl>
                                        <p:attrNameLst>
                                          <p:attrName>style.visibility</p:attrName>
                                        </p:attrNameLst>
                                      </p:cBhvr>
                                      <p:to>
                                        <p:strVal val="visible"/>
                                      </p:to>
                                    </p:set>
                                    <p:anim calcmode="lin" valueType="num">
                                      <p:cBhvr>
                                        <p:cTn id="36" dur="500" fill="hold"/>
                                        <p:tgtEl>
                                          <p:spTgt spid="47"/>
                                        </p:tgtEl>
                                        <p:attrNameLst>
                                          <p:attrName>ppt_w</p:attrName>
                                        </p:attrNameLst>
                                      </p:cBhvr>
                                      <p:tavLst>
                                        <p:tav tm="0">
                                          <p:val>
                                            <p:fltVal val="0"/>
                                          </p:val>
                                        </p:tav>
                                        <p:tav tm="100000">
                                          <p:val>
                                            <p:strVal val="#ppt_w"/>
                                          </p:val>
                                        </p:tav>
                                      </p:tavLst>
                                    </p:anim>
                                    <p:anim calcmode="lin" valueType="num">
                                      <p:cBhvr>
                                        <p:cTn id="37" dur="500" fill="hold"/>
                                        <p:tgtEl>
                                          <p:spTgt spid="47"/>
                                        </p:tgtEl>
                                        <p:attrNameLst>
                                          <p:attrName>ppt_h</p:attrName>
                                        </p:attrNameLst>
                                      </p:cBhvr>
                                      <p:tavLst>
                                        <p:tav tm="0">
                                          <p:val>
                                            <p:fltVal val="0"/>
                                          </p:val>
                                        </p:tav>
                                        <p:tav tm="100000">
                                          <p:val>
                                            <p:strVal val="#ppt_h"/>
                                          </p:val>
                                        </p:tav>
                                      </p:tavLst>
                                    </p:anim>
                                    <p:anim calcmode="lin" valueType="num">
                                      <p:cBhvr>
                                        <p:cTn id="38" dur="500" fill="hold"/>
                                        <p:tgtEl>
                                          <p:spTgt spid="47"/>
                                        </p:tgtEl>
                                        <p:attrNameLst>
                                          <p:attrName>style.rotation</p:attrName>
                                        </p:attrNameLst>
                                      </p:cBhvr>
                                      <p:tavLst>
                                        <p:tav tm="0">
                                          <p:val>
                                            <p:fltVal val="90"/>
                                          </p:val>
                                        </p:tav>
                                        <p:tav tm="100000">
                                          <p:val>
                                            <p:fltVal val="0"/>
                                          </p:val>
                                        </p:tav>
                                      </p:tavLst>
                                    </p:anim>
                                    <p:animEffect transition="in" filter="fade">
                                      <p:cBhvr>
                                        <p:cTn id="39" dur="500"/>
                                        <p:tgtEl>
                                          <p:spTgt spid="47"/>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305191"/>
                                        </p:tgtEl>
                                        <p:attrNameLst>
                                          <p:attrName>style.visibility</p:attrName>
                                        </p:attrNameLst>
                                      </p:cBhvr>
                                      <p:to>
                                        <p:strVal val="visible"/>
                                      </p:to>
                                    </p:set>
                                    <p:animEffect transition="in" filter="box(in)">
                                      <p:cBhvr>
                                        <p:cTn id="44" dur="500"/>
                                        <p:tgtEl>
                                          <p:spTgt spid="305191"/>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305195"/>
                                        </p:tgtEl>
                                        <p:attrNameLst>
                                          <p:attrName>style.visibility</p:attrName>
                                        </p:attrNameLst>
                                      </p:cBhvr>
                                      <p:to>
                                        <p:strVal val="visible"/>
                                      </p:to>
                                    </p:set>
                                    <p:animEffect transition="in" filter="box(in)">
                                      <p:cBhvr>
                                        <p:cTn id="49" dur="500"/>
                                        <p:tgtEl>
                                          <p:spTgt spid="305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83" grpId="0" animBg="1" autoUpdateAnimBg="0"/>
      <p:bldP spid="305190" grpId="0" autoUpdateAnimBg="0"/>
      <p:bldP spid="305191" grpId="0" animBg="1" autoUpdateAnimBg="0"/>
      <p:bldP spid="305195" grpId="0" animBg="1" autoUpdateAnimBg="0"/>
      <p:bldP spid="4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23850" y="6705600"/>
            <a:ext cx="2124075" cy="74613"/>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363" name="Group 6"/>
          <p:cNvGrpSpPr/>
          <p:nvPr/>
        </p:nvGrpSpPr>
        <p:grpSpPr bwMode="auto">
          <a:xfrm>
            <a:off x="304800" y="1198563"/>
            <a:ext cx="4038600" cy="508000"/>
            <a:chOff x="192" y="1120"/>
            <a:chExt cx="2544" cy="320"/>
          </a:xfrm>
        </p:grpSpPr>
        <p:sp>
          <p:nvSpPr>
            <p:cNvPr id="15392" name="AutoShape 7"/>
            <p:cNvSpPr>
              <a:spLocks noChangeArrowheads="1"/>
            </p:cNvSpPr>
            <p:nvPr/>
          </p:nvSpPr>
          <p:spPr bwMode="auto">
            <a:xfrm>
              <a:off x="192" y="1120"/>
              <a:ext cx="2544" cy="320"/>
            </a:xfrm>
            <a:prstGeom prst="roundRect">
              <a:avLst>
                <a:gd name="adj" fmla="val 16667"/>
              </a:avLst>
            </a:prstGeom>
            <a:solidFill>
              <a:srgbClr val="A1FFFF"/>
            </a:solidFill>
            <a:ln w="9525">
              <a:solidFill>
                <a:srgbClr val="00006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b="1" dirty="0">
                  <a:solidFill>
                    <a:srgbClr val="3333CC"/>
                  </a:solidFill>
                  <a:latin typeface="Times New Roman" panose="02020603050405020304" pitchFamily="18" charset="0"/>
                  <a:ea typeface="黑体" panose="02010609060101010101" pitchFamily="49" charset="-122"/>
                  <a:cs typeface="Times New Roman" panose="02020603050405020304" pitchFamily="18" charset="0"/>
                </a:rPr>
                <a:t>十进制</a:t>
              </a:r>
              <a:r>
                <a:rPr lang="zh-CN" altLang="en-US"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整数</a:t>
              </a:r>
              <a:r>
                <a:rPr lang="zh-CN" altLang="en-US" sz="2400" b="1" dirty="0">
                  <a:solidFill>
                    <a:srgbClr val="3333CC"/>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smtClean="0">
                  <a:solidFill>
                    <a:srgbClr val="3333CC"/>
                  </a:solidFill>
                  <a:latin typeface="Times New Roman" panose="02020603050405020304" pitchFamily="18" charset="0"/>
                  <a:ea typeface="黑体" panose="02010609060101010101" pitchFamily="49" charset="-122"/>
                  <a:cs typeface="Times New Roman" panose="02020603050405020304" pitchFamily="18" charset="0"/>
                </a:rPr>
                <a:t>    八进制</a:t>
              </a:r>
              <a:r>
                <a:rPr lang="zh-CN" altLang="en-US"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整数</a:t>
              </a:r>
              <a:endParaRPr lang="zh-CN" altLang="en-US"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393" name="AutoShape 8"/>
            <p:cNvSpPr>
              <a:spLocks noChangeArrowheads="1"/>
            </p:cNvSpPr>
            <p:nvPr/>
          </p:nvSpPr>
          <p:spPr bwMode="auto">
            <a:xfrm>
              <a:off x="1337" y="1200"/>
              <a:ext cx="288" cy="144"/>
            </a:xfrm>
            <a:prstGeom prst="rightArrow">
              <a:avLst>
                <a:gd name="adj1" fmla="val 50000"/>
                <a:gd name="adj2" fmla="val 50000"/>
              </a:avLst>
            </a:prstGeom>
            <a:gradFill rotWithShape="0">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1"/>
            </a:gradFill>
            <a:ln w="9525">
              <a:solidFill>
                <a:srgbClr val="0000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15364" name="Line 9"/>
          <p:cNvSpPr>
            <a:spLocks noChangeShapeType="1"/>
          </p:cNvSpPr>
          <p:nvPr/>
        </p:nvSpPr>
        <p:spPr bwMode="auto">
          <a:xfrm>
            <a:off x="4572000" y="1066800"/>
            <a:ext cx="0" cy="5638800"/>
          </a:xfrm>
          <a:prstGeom prst="line">
            <a:avLst/>
          </a:prstGeom>
          <a:noFill/>
          <a:ln w="19050">
            <a:solidFill>
              <a:srgbClr val="3366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1219" name="Text Box 35"/>
          <p:cNvSpPr txBox="1">
            <a:spLocks noChangeArrowheads="1"/>
          </p:cNvSpPr>
          <p:nvPr/>
        </p:nvSpPr>
        <p:spPr bwMode="auto">
          <a:xfrm>
            <a:off x="971550" y="4724400"/>
            <a:ext cx="2895600" cy="460375"/>
          </a:xfrm>
          <a:prstGeom prst="rect">
            <a:avLst/>
          </a:prstGeom>
          <a:gradFill rotWithShape="0">
            <a:gsLst>
              <a:gs pos="0">
                <a:srgbClr val="FFFFFF"/>
              </a:gs>
              <a:gs pos="50000">
                <a:srgbClr val="CCFF66"/>
              </a:gs>
              <a:gs pos="100000">
                <a:srgbClr val="FFFFFF"/>
              </a:gs>
            </a:gsLst>
            <a:lin ang="18900000" scaled="1"/>
          </a:gradFill>
          <a:ln w="3175">
            <a:solidFill>
              <a:srgbClr val="000066"/>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spcBef>
                <a:spcPct val="0"/>
              </a:spcBef>
            </a:pPr>
            <a:r>
              <a:rPr lang="zh-CN" altLang="en-US" sz="2400" b="1" dirty="0">
                <a:latin typeface="Times New Roman" panose="02020603050405020304" pitchFamily="18" charset="0"/>
                <a:cs typeface="Times New Roman" panose="02020603050405020304" pitchFamily="18" charset="0"/>
              </a:rPr>
              <a:t>结果为：</a:t>
            </a:r>
            <a:r>
              <a:rPr lang="en-US" altLang="zh-CN" sz="2400" b="1" dirty="0">
                <a:latin typeface="Times New Roman" panose="02020603050405020304" pitchFamily="18" charset="0"/>
                <a:cs typeface="Times New Roman" panose="02020603050405020304" pitchFamily="18" charset="0"/>
              </a:rPr>
              <a:t>113</a:t>
            </a:r>
            <a:endParaRPr lang="en-US" altLang="zh-CN" sz="2400" b="1" dirty="0">
              <a:latin typeface="Times New Roman" panose="02020603050405020304" pitchFamily="18" charset="0"/>
              <a:cs typeface="Times New Roman" panose="02020603050405020304" pitchFamily="18" charset="0"/>
            </a:endParaRPr>
          </a:p>
        </p:txBody>
      </p:sp>
      <p:grpSp>
        <p:nvGrpSpPr>
          <p:cNvPr id="221223" name="Group 39"/>
          <p:cNvGrpSpPr/>
          <p:nvPr/>
        </p:nvGrpSpPr>
        <p:grpSpPr bwMode="auto">
          <a:xfrm>
            <a:off x="4572000" y="1193799"/>
            <a:ext cx="4375150" cy="511174"/>
            <a:chOff x="191" y="1119"/>
            <a:chExt cx="2546" cy="322"/>
          </a:xfrm>
        </p:grpSpPr>
        <p:sp>
          <p:nvSpPr>
            <p:cNvPr id="15390" name="AutoShape 40"/>
            <p:cNvSpPr>
              <a:spLocks noChangeArrowheads="1"/>
            </p:cNvSpPr>
            <p:nvPr/>
          </p:nvSpPr>
          <p:spPr bwMode="auto">
            <a:xfrm>
              <a:off x="191" y="1119"/>
              <a:ext cx="2546" cy="322"/>
            </a:xfrm>
            <a:prstGeom prst="roundRect">
              <a:avLst>
                <a:gd name="adj" fmla="val 16667"/>
              </a:avLst>
            </a:prstGeom>
            <a:solidFill>
              <a:srgbClr val="A1FFFF"/>
            </a:solidFill>
            <a:ln w="9525">
              <a:solidFill>
                <a:srgbClr val="00006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b="1" dirty="0">
                  <a:solidFill>
                    <a:srgbClr val="3333CC"/>
                  </a:solidFill>
                  <a:latin typeface="Times New Roman" panose="02020603050405020304" pitchFamily="18" charset="0"/>
                  <a:ea typeface="黑体" panose="02010609060101010101" pitchFamily="49" charset="-122"/>
                  <a:cs typeface="Times New Roman" panose="02020603050405020304" pitchFamily="18" charset="0"/>
                </a:rPr>
                <a:t>十进制</a:t>
              </a:r>
              <a:r>
                <a:rPr lang="zh-CN" altLang="en-US"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整数 </a:t>
              </a:r>
              <a:r>
                <a:rPr lang="zh-CN" altLang="en-US" sz="2400" b="1" dirty="0">
                  <a:solidFill>
                    <a:srgbClr val="3333CC"/>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smtClean="0">
                  <a:solidFill>
                    <a:srgbClr val="3333CC"/>
                  </a:solidFill>
                  <a:latin typeface="Times New Roman" panose="02020603050405020304" pitchFamily="18" charset="0"/>
                  <a:ea typeface="黑体" panose="02010609060101010101" pitchFamily="49" charset="-122"/>
                  <a:cs typeface="Times New Roman" panose="02020603050405020304" pitchFamily="18" charset="0"/>
                </a:rPr>
                <a:t>    十六进制</a:t>
              </a:r>
              <a:r>
                <a:rPr lang="zh-CN" altLang="en-US"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整数</a:t>
              </a:r>
              <a:endParaRPr lang="zh-CN" altLang="en-US"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391" name="AutoShape 41"/>
            <p:cNvSpPr>
              <a:spLocks noChangeArrowheads="1"/>
            </p:cNvSpPr>
            <p:nvPr/>
          </p:nvSpPr>
          <p:spPr bwMode="auto">
            <a:xfrm>
              <a:off x="1257" y="1210"/>
              <a:ext cx="288" cy="144"/>
            </a:xfrm>
            <a:prstGeom prst="rightArrow">
              <a:avLst>
                <a:gd name="adj1" fmla="val 50000"/>
                <a:gd name="adj2" fmla="val 50000"/>
              </a:avLst>
            </a:prstGeom>
            <a:gradFill rotWithShape="0">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1"/>
            </a:gradFill>
            <a:ln w="9525">
              <a:solidFill>
                <a:srgbClr val="0000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221228" name="Text Box 44"/>
          <p:cNvSpPr txBox="1">
            <a:spLocks noChangeArrowheads="1"/>
          </p:cNvSpPr>
          <p:nvPr/>
        </p:nvSpPr>
        <p:spPr bwMode="auto">
          <a:xfrm>
            <a:off x="5508625" y="4724400"/>
            <a:ext cx="2819400" cy="460375"/>
          </a:xfrm>
          <a:prstGeom prst="rect">
            <a:avLst/>
          </a:prstGeom>
          <a:gradFill rotWithShape="0">
            <a:gsLst>
              <a:gs pos="0">
                <a:srgbClr val="FFFFFF"/>
              </a:gs>
              <a:gs pos="50000">
                <a:srgbClr val="CCFF66"/>
              </a:gs>
              <a:gs pos="100000">
                <a:srgbClr val="FFFFFF"/>
              </a:gs>
            </a:gsLst>
            <a:lin ang="18900000" scaled="1"/>
          </a:gradFill>
          <a:ln w="3175">
            <a:solidFill>
              <a:srgbClr val="000066"/>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spcBef>
                <a:spcPct val="0"/>
              </a:spcBef>
            </a:pPr>
            <a:r>
              <a:rPr lang="zh-CN" altLang="en-US" sz="2400" b="1" dirty="0">
                <a:latin typeface="Times New Roman" panose="02020603050405020304" pitchFamily="18" charset="0"/>
                <a:cs typeface="Times New Roman" panose="02020603050405020304" pitchFamily="18" charset="0"/>
              </a:rPr>
              <a:t>结果为：</a:t>
            </a:r>
            <a:r>
              <a:rPr lang="en-US" altLang="zh-CN" sz="2400" b="1" dirty="0">
                <a:latin typeface="Times New Roman" panose="02020603050405020304" pitchFamily="18" charset="0"/>
                <a:cs typeface="Times New Roman" panose="02020603050405020304" pitchFamily="18" charset="0"/>
              </a:rPr>
              <a:t>4B</a:t>
            </a:r>
            <a:endParaRPr lang="en-US" altLang="zh-CN" sz="2400" b="1" dirty="0">
              <a:latin typeface="Times New Roman" panose="02020603050405020304" pitchFamily="18" charset="0"/>
              <a:cs typeface="Times New Roman" panose="02020603050405020304" pitchFamily="18" charset="0"/>
            </a:endParaRPr>
          </a:p>
        </p:txBody>
      </p:sp>
      <p:grpSp>
        <p:nvGrpSpPr>
          <p:cNvPr id="221263" name="Group 79"/>
          <p:cNvGrpSpPr/>
          <p:nvPr/>
        </p:nvGrpSpPr>
        <p:grpSpPr bwMode="auto">
          <a:xfrm>
            <a:off x="395288" y="1700213"/>
            <a:ext cx="3671887" cy="3062287"/>
            <a:chOff x="249" y="1389"/>
            <a:chExt cx="2313" cy="1929"/>
          </a:xfrm>
        </p:grpSpPr>
        <p:sp>
          <p:nvSpPr>
            <p:cNvPr id="15379" name="Rectangle 49"/>
            <p:cNvSpPr>
              <a:spLocks noChangeArrowheads="1"/>
            </p:cNvSpPr>
            <p:nvPr/>
          </p:nvSpPr>
          <p:spPr bwMode="auto">
            <a:xfrm>
              <a:off x="249" y="1389"/>
              <a:ext cx="2313" cy="1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altLang="zh-CN" dirty="0">
                  <a:latin typeface="Times New Roman" panose="02020603050405020304" pitchFamily="18" charset="0"/>
                </a:rPr>
                <a:t> </a:t>
              </a:r>
              <a:endParaRPr lang="en-US" altLang="zh-CN" dirty="0">
                <a:latin typeface="Times New Roman" panose="02020603050405020304" pitchFamily="18" charset="0"/>
              </a:endParaRPr>
            </a:p>
            <a:p>
              <a:pPr marL="342900" indent="-342900" algn="l">
                <a:spcBef>
                  <a:spcPct val="20000"/>
                </a:spcBef>
              </a:pPr>
              <a:r>
                <a:rPr lang="en-US" altLang="zh-CN" dirty="0">
                  <a:latin typeface="Times New Roman" panose="02020603050405020304" pitchFamily="18" charset="0"/>
                </a:rPr>
                <a:t>    8   75         </a:t>
              </a:r>
              <a:r>
                <a:rPr lang="en-US" altLang="zh-CN" dirty="0">
                  <a:solidFill>
                    <a:schemeClr val="hlink"/>
                  </a:solidFill>
                  <a:latin typeface="Times New Roman" panose="02020603050405020304" pitchFamily="18" charset="0"/>
                </a:rPr>
                <a:t>3</a:t>
              </a:r>
              <a:endParaRPr lang="en-US" altLang="zh-CN" dirty="0">
                <a:latin typeface="Times New Roman" panose="02020603050405020304" pitchFamily="18" charset="0"/>
              </a:endParaRPr>
            </a:p>
            <a:p>
              <a:pPr marL="342900" indent="-342900" algn="l">
                <a:spcBef>
                  <a:spcPct val="20000"/>
                </a:spcBef>
              </a:pPr>
              <a:r>
                <a:rPr lang="en-US" altLang="zh-CN" dirty="0">
                  <a:latin typeface="Times New Roman" panose="02020603050405020304" pitchFamily="18" charset="0"/>
                </a:rPr>
                <a:t>     8    9         </a:t>
              </a:r>
              <a:r>
                <a:rPr lang="en-US" altLang="zh-CN" dirty="0">
                  <a:solidFill>
                    <a:schemeClr val="hlink"/>
                  </a:solidFill>
                  <a:latin typeface="Times New Roman" panose="02020603050405020304" pitchFamily="18" charset="0"/>
                </a:rPr>
                <a:t>1</a:t>
              </a:r>
              <a:endParaRPr lang="en-US" altLang="zh-CN" dirty="0">
                <a:latin typeface="Times New Roman" panose="02020603050405020304" pitchFamily="18" charset="0"/>
              </a:endParaRPr>
            </a:p>
            <a:p>
              <a:pPr marL="342900" indent="-342900" algn="l">
                <a:spcBef>
                  <a:spcPct val="20000"/>
                </a:spcBef>
              </a:pPr>
              <a:r>
                <a:rPr lang="en-US" altLang="zh-CN" dirty="0">
                  <a:latin typeface="Times New Roman" panose="02020603050405020304" pitchFamily="18" charset="0"/>
                </a:rPr>
                <a:t>      8   1         </a:t>
              </a:r>
              <a:r>
                <a:rPr lang="en-US" altLang="zh-CN" dirty="0">
                  <a:solidFill>
                    <a:schemeClr val="hlink"/>
                  </a:solidFill>
                  <a:latin typeface="Times New Roman" panose="02020603050405020304" pitchFamily="18" charset="0"/>
                </a:rPr>
                <a:t>1</a:t>
              </a:r>
              <a:endParaRPr lang="en-US" altLang="zh-CN" dirty="0">
                <a:latin typeface="Times New Roman" panose="02020603050405020304" pitchFamily="18" charset="0"/>
              </a:endParaRPr>
            </a:p>
            <a:p>
              <a:pPr marL="342900" indent="-342900" algn="l">
                <a:spcBef>
                  <a:spcPct val="20000"/>
                </a:spcBef>
              </a:pPr>
              <a:r>
                <a:rPr lang="en-US" altLang="zh-CN" dirty="0">
                  <a:latin typeface="Times New Roman" panose="02020603050405020304" pitchFamily="18" charset="0"/>
                </a:rPr>
                <a:t>           </a:t>
              </a:r>
              <a:r>
                <a:rPr lang="en-US" altLang="zh-CN" dirty="0">
                  <a:solidFill>
                    <a:srgbClr val="33CC33"/>
                  </a:solidFill>
                  <a:latin typeface="Times New Roman" panose="02020603050405020304" pitchFamily="18" charset="0"/>
                </a:rPr>
                <a:t>0</a:t>
              </a:r>
              <a:endParaRPr lang="en-US" altLang="zh-CN" dirty="0">
                <a:latin typeface="Times New Roman" panose="02020603050405020304" pitchFamily="18" charset="0"/>
              </a:endParaRPr>
            </a:p>
          </p:txBody>
        </p:sp>
        <p:grpSp>
          <p:nvGrpSpPr>
            <p:cNvPr id="15380" name="Group 50"/>
            <p:cNvGrpSpPr/>
            <p:nvPr/>
          </p:nvGrpSpPr>
          <p:grpSpPr bwMode="auto">
            <a:xfrm>
              <a:off x="701" y="1752"/>
              <a:ext cx="768" cy="907"/>
              <a:chOff x="1008" y="1641"/>
              <a:chExt cx="768" cy="907"/>
            </a:xfrm>
          </p:grpSpPr>
          <p:grpSp>
            <p:nvGrpSpPr>
              <p:cNvPr id="15381" name="Group 51"/>
              <p:cNvGrpSpPr/>
              <p:nvPr/>
            </p:nvGrpSpPr>
            <p:grpSpPr bwMode="auto">
              <a:xfrm>
                <a:off x="1008" y="1641"/>
                <a:ext cx="576" cy="288"/>
                <a:chOff x="1008" y="969"/>
                <a:chExt cx="576" cy="288"/>
              </a:xfrm>
            </p:grpSpPr>
            <p:sp>
              <p:nvSpPr>
                <p:cNvPr id="15388" name="Line 52"/>
                <p:cNvSpPr>
                  <a:spLocks noChangeShapeType="1"/>
                </p:cNvSpPr>
                <p:nvPr/>
              </p:nvSpPr>
              <p:spPr bwMode="auto">
                <a:xfrm>
                  <a:off x="1008" y="969"/>
                  <a:ext cx="0" cy="288"/>
                </a:xfrm>
                <a:prstGeom prst="line">
                  <a:avLst/>
                </a:prstGeom>
                <a:noFill/>
                <a:ln w="31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15389" name="Line 53"/>
                <p:cNvSpPr>
                  <a:spLocks noChangeShapeType="1"/>
                </p:cNvSpPr>
                <p:nvPr/>
              </p:nvSpPr>
              <p:spPr bwMode="auto">
                <a:xfrm>
                  <a:off x="1008" y="1257"/>
                  <a:ext cx="576" cy="0"/>
                </a:xfrm>
                <a:prstGeom prst="line">
                  <a:avLst/>
                </a:prstGeom>
                <a:noFill/>
                <a:ln w="31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grpSp>
            <p:nvGrpSpPr>
              <p:cNvPr id="15382" name="Group 54"/>
              <p:cNvGrpSpPr/>
              <p:nvPr/>
            </p:nvGrpSpPr>
            <p:grpSpPr bwMode="auto">
              <a:xfrm>
                <a:off x="1104" y="1959"/>
                <a:ext cx="576" cy="288"/>
                <a:chOff x="1008" y="951"/>
                <a:chExt cx="576" cy="288"/>
              </a:xfrm>
            </p:grpSpPr>
            <p:sp>
              <p:nvSpPr>
                <p:cNvPr id="15386" name="Line 55"/>
                <p:cNvSpPr>
                  <a:spLocks noChangeShapeType="1"/>
                </p:cNvSpPr>
                <p:nvPr/>
              </p:nvSpPr>
              <p:spPr bwMode="auto">
                <a:xfrm>
                  <a:off x="1008" y="951"/>
                  <a:ext cx="0" cy="288"/>
                </a:xfrm>
                <a:prstGeom prst="line">
                  <a:avLst/>
                </a:prstGeom>
                <a:noFill/>
                <a:ln w="31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15387" name="Line 56"/>
                <p:cNvSpPr>
                  <a:spLocks noChangeShapeType="1"/>
                </p:cNvSpPr>
                <p:nvPr/>
              </p:nvSpPr>
              <p:spPr bwMode="auto">
                <a:xfrm>
                  <a:off x="1008" y="1239"/>
                  <a:ext cx="576" cy="0"/>
                </a:xfrm>
                <a:prstGeom prst="line">
                  <a:avLst/>
                </a:prstGeom>
                <a:noFill/>
                <a:ln w="31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grpSp>
            <p:nvGrpSpPr>
              <p:cNvPr id="15383" name="Group 57"/>
              <p:cNvGrpSpPr/>
              <p:nvPr/>
            </p:nvGrpSpPr>
            <p:grpSpPr bwMode="auto">
              <a:xfrm>
                <a:off x="1200" y="2260"/>
                <a:ext cx="576" cy="288"/>
                <a:chOff x="1008" y="868"/>
                <a:chExt cx="576" cy="288"/>
              </a:xfrm>
            </p:grpSpPr>
            <p:sp>
              <p:nvSpPr>
                <p:cNvPr id="15384" name="Line 58"/>
                <p:cNvSpPr>
                  <a:spLocks noChangeShapeType="1"/>
                </p:cNvSpPr>
                <p:nvPr/>
              </p:nvSpPr>
              <p:spPr bwMode="auto">
                <a:xfrm>
                  <a:off x="1008" y="868"/>
                  <a:ext cx="0" cy="288"/>
                </a:xfrm>
                <a:prstGeom prst="line">
                  <a:avLst/>
                </a:prstGeom>
                <a:noFill/>
                <a:ln w="31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15385" name="Line 59"/>
                <p:cNvSpPr>
                  <a:spLocks noChangeShapeType="1"/>
                </p:cNvSpPr>
                <p:nvPr/>
              </p:nvSpPr>
              <p:spPr bwMode="auto">
                <a:xfrm>
                  <a:off x="1008" y="1156"/>
                  <a:ext cx="576" cy="0"/>
                </a:xfrm>
                <a:prstGeom prst="line">
                  <a:avLst/>
                </a:prstGeom>
                <a:noFill/>
                <a:ln w="31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grpSp>
      </p:grpSp>
      <p:sp>
        <p:nvSpPr>
          <p:cNvPr id="221244" name="Line 60"/>
          <p:cNvSpPr>
            <a:spLocks noChangeShapeType="1"/>
          </p:cNvSpPr>
          <p:nvPr/>
        </p:nvSpPr>
        <p:spPr bwMode="auto">
          <a:xfrm flipV="1">
            <a:off x="3348038" y="2492375"/>
            <a:ext cx="0" cy="1828800"/>
          </a:xfrm>
          <a:prstGeom prst="line">
            <a:avLst/>
          </a:prstGeom>
          <a:noFill/>
          <a:ln w="38100">
            <a:solidFill>
              <a:srgbClr val="FF00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221245" name="Rectangle 61"/>
          <p:cNvSpPr>
            <a:spLocks noChangeArrowheads="1"/>
          </p:cNvSpPr>
          <p:nvPr/>
        </p:nvSpPr>
        <p:spPr bwMode="auto">
          <a:xfrm>
            <a:off x="5003800" y="1628775"/>
            <a:ext cx="3532188" cy="237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altLang="zh-CN">
                <a:latin typeface="Times New Roman" panose="02020603050405020304" pitchFamily="18" charset="0"/>
              </a:rPr>
              <a:t> </a:t>
            </a:r>
            <a:endParaRPr lang="en-US" altLang="zh-CN">
              <a:latin typeface="Times New Roman" panose="02020603050405020304" pitchFamily="18" charset="0"/>
            </a:endParaRPr>
          </a:p>
          <a:p>
            <a:pPr marL="342900" indent="-342900" algn="l">
              <a:spcBef>
                <a:spcPct val="20000"/>
              </a:spcBef>
            </a:pPr>
            <a:r>
              <a:rPr lang="en-US" altLang="zh-CN">
                <a:latin typeface="Times New Roman" panose="02020603050405020304" pitchFamily="18" charset="0"/>
              </a:rPr>
              <a:t>   16   75         </a:t>
            </a:r>
            <a:r>
              <a:rPr lang="en-US" altLang="zh-CN">
                <a:solidFill>
                  <a:schemeClr val="hlink"/>
                </a:solidFill>
                <a:latin typeface="Times New Roman" panose="02020603050405020304" pitchFamily="18" charset="0"/>
              </a:rPr>
              <a:t>B</a:t>
            </a:r>
            <a:endParaRPr lang="en-US" altLang="zh-CN">
              <a:latin typeface="Times New Roman" panose="02020603050405020304" pitchFamily="18" charset="0"/>
            </a:endParaRPr>
          </a:p>
          <a:p>
            <a:pPr marL="342900" indent="-342900" algn="l">
              <a:spcBef>
                <a:spcPct val="20000"/>
              </a:spcBef>
            </a:pPr>
            <a:r>
              <a:rPr lang="en-US" altLang="zh-CN">
                <a:latin typeface="Times New Roman" panose="02020603050405020304" pitchFamily="18" charset="0"/>
              </a:rPr>
              <a:t>   16     4         </a:t>
            </a:r>
            <a:r>
              <a:rPr lang="en-US" altLang="zh-CN">
                <a:solidFill>
                  <a:schemeClr val="hlink"/>
                </a:solidFill>
                <a:latin typeface="Times New Roman" panose="02020603050405020304" pitchFamily="18" charset="0"/>
              </a:rPr>
              <a:t>4</a:t>
            </a:r>
            <a:endParaRPr lang="en-US" altLang="zh-CN">
              <a:latin typeface="Times New Roman" panose="02020603050405020304" pitchFamily="18" charset="0"/>
            </a:endParaRPr>
          </a:p>
          <a:p>
            <a:pPr marL="342900" indent="-342900" algn="l">
              <a:spcBef>
                <a:spcPct val="20000"/>
              </a:spcBef>
            </a:pPr>
            <a:r>
              <a:rPr lang="en-US" altLang="zh-CN">
                <a:latin typeface="Times New Roman" panose="02020603050405020304" pitchFamily="18" charset="0"/>
              </a:rPr>
              <a:t>            </a:t>
            </a:r>
            <a:r>
              <a:rPr lang="en-US" altLang="zh-CN">
                <a:solidFill>
                  <a:srgbClr val="33CC33"/>
                </a:solidFill>
                <a:latin typeface="Times New Roman" panose="02020603050405020304" pitchFamily="18" charset="0"/>
              </a:rPr>
              <a:t>0</a:t>
            </a:r>
            <a:endParaRPr lang="en-US" altLang="zh-CN">
              <a:latin typeface="Times New Roman" panose="02020603050405020304" pitchFamily="18" charset="0"/>
            </a:endParaRPr>
          </a:p>
        </p:txBody>
      </p:sp>
      <p:grpSp>
        <p:nvGrpSpPr>
          <p:cNvPr id="221247" name="Group 63"/>
          <p:cNvGrpSpPr/>
          <p:nvPr/>
        </p:nvGrpSpPr>
        <p:grpSpPr bwMode="auto">
          <a:xfrm>
            <a:off x="5868144" y="2179712"/>
            <a:ext cx="695325" cy="457200"/>
            <a:chOff x="1008" y="1104"/>
            <a:chExt cx="576" cy="288"/>
          </a:xfrm>
        </p:grpSpPr>
        <p:sp>
          <p:nvSpPr>
            <p:cNvPr id="15377" name="Line 64"/>
            <p:cNvSpPr>
              <a:spLocks noChangeShapeType="1"/>
            </p:cNvSpPr>
            <p:nvPr/>
          </p:nvSpPr>
          <p:spPr bwMode="auto">
            <a:xfrm>
              <a:off x="1008" y="1104"/>
              <a:ext cx="0" cy="288"/>
            </a:xfrm>
            <a:prstGeom prst="line">
              <a:avLst/>
            </a:prstGeom>
            <a:noFill/>
            <a:ln w="31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15378" name="Line 65"/>
            <p:cNvSpPr>
              <a:spLocks noChangeShapeType="1"/>
            </p:cNvSpPr>
            <p:nvPr/>
          </p:nvSpPr>
          <p:spPr bwMode="auto">
            <a:xfrm>
              <a:off x="1008" y="1392"/>
              <a:ext cx="576" cy="0"/>
            </a:xfrm>
            <a:prstGeom prst="line">
              <a:avLst/>
            </a:prstGeom>
            <a:noFill/>
            <a:ln w="31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grpSp>
        <p:nvGrpSpPr>
          <p:cNvPr id="221250" name="Group 66"/>
          <p:cNvGrpSpPr/>
          <p:nvPr/>
        </p:nvGrpSpPr>
        <p:grpSpPr bwMode="auto">
          <a:xfrm>
            <a:off x="6056313" y="2636912"/>
            <a:ext cx="695325" cy="457200"/>
            <a:chOff x="1008" y="1104"/>
            <a:chExt cx="576" cy="288"/>
          </a:xfrm>
        </p:grpSpPr>
        <p:sp>
          <p:nvSpPr>
            <p:cNvPr id="15375" name="Line 67"/>
            <p:cNvSpPr>
              <a:spLocks noChangeShapeType="1"/>
            </p:cNvSpPr>
            <p:nvPr/>
          </p:nvSpPr>
          <p:spPr bwMode="auto">
            <a:xfrm>
              <a:off x="1008" y="1104"/>
              <a:ext cx="0" cy="288"/>
            </a:xfrm>
            <a:prstGeom prst="line">
              <a:avLst/>
            </a:prstGeom>
            <a:noFill/>
            <a:ln w="31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15376" name="Line 68"/>
            <p:cNvSpPr>
              <a:spLocks noChangeShapeType="1"/>
            </p:cNvSpPr>
            <p:nvPr/>
          </p:nvSpPr>
          <p:spPr bwMode="auto">
            <a:xfrm>
              <a:off x="1008" y="1392"/>
              <a:ext cx="576" cy="0"/>
            </a:xfrm>
            <a:prstGeom prst="line">
              <a:avLst/>
            </a:prstGeom>
            <a:noFill/>
            <a:ln w="31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sp>
        <p:nvSpPr>
          <p:cNvPr id="221256" name="Line 72"/>
          <p:cNvSpPr>
            <a:spLocks noChangeShapeType="1"/>
          </p:cNvSpPr>
          <p:nvPr/>
        </p:nvSpPr>
        <p:spPr bwMode="auto">
          <a:xfrm flipV="1">
            <a:off x="7916863" y="2419350"/>
            <a:ext cx="14287" cy="1311275"/>
          </a:xfrm>
          <a:prstGeom prst="line">
            <a:avLst/>
          </a:prstGeom>
          <a:noFill/>
          <a:ln w="38100">
            <a:solidFill>
              <a:srgbClr val="FF00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34"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1.3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数值与运算</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21263"/>
                                        </p:tgtEl>
                                        <p:attrNameLst>
                                          <p:attrName>style.visibility</p:attrName>
                                        </p:attrNameLst>
                                      </p:cBhvr>
                                      <p:to>
                                        <p:strVal val="visible"/>
                                      </p:to>
                                    </p:set>
                                    <p:animEffect transition="in" filter="blinds(horizontal)">
                                      <p:cBhvr>
                                        <p:cTn id="7" dur="500"/>
                                        <p:tgtEl>
                                          <p:spTgt spid="221263"/>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21244"/>
                                        </p:tgtEl>
                                        <p:attrNameLst>
                                          <p:attrName>style.visibility</p:attrName>
                                        </p:attrNameLst>
                                      </p:cBhvr>
                                      <p:to>
                                        <p:strVal val="visible"/>
                                      </p:to>
                                    </p:set>
                                    <p:anim calcmode="lin" valueType="num">
                                      <p:cBhvr additive="base">
                                        <p:cTn id="11" dur="500" fill="hold"/>
                                        <p:tgtEl>
                                          <p:spTgt spid="221244"/>
                                        </p:tgtEl>
                                        <p:attrNameLst>
                                          <p:attrName>ppt_x</p:attrName>
                                        </p:attrNameLst>
                                      </p:cBhvr>
                                      <p:tavLst>
                                        <p:tav tm="0">
                                          <p:val>
                                            <p:strVal val="#ppt_x"/>
                                          </p:val>
                                        </p:tav>
                                        <p:tav tm="100000">
                                          <p:val>
                                            <p:strVal val="#ppt_x"/>
                                          </p:val>
                                        </p:tav>
                                      </p:tavLst>
                                    </p:anim>
                                    <p:anim calcmode="lin" valueType="num">
                                      <p:cBhvr additive="base">
                                        <p:cTn id="12" dur="500" fill="hold"/>
                                        <p:tgtEl>
                                          <p:spTgt spid="22124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21219"/>
                                        </p:tgtEl>
                                        <p:attrNameLst>
                                          <p:attrName>style.visibility</p:attrName>
                                        </p:attrNameLst>
                                      </p:cBhvr>
                                      <p:to>
                                        <p:strVal val="visible"/>
                                      </p:to>
                                    </p:set>
                                    <p:animEffect transition="in" filter="box(in)">
                                      <p:cBhvr>
                                        <p:cTn id="17" dur="500"/>
                                        <p:tgtEl>
                                          <p:spTgt spid="22121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21223"/>
                                        </p:tgtEl>
                                        <p:attrNameLst>
                                          <p:attrName>style.visibility</p:attrName>
                                        </p:attrNameLst>
                                      </p:cBhvr>
                                      <p:to>
                                        <p:strVal val="visible"/>
                                      </p:to>
                                    </p:set>
                                    <p:animEffect transition="in" filter="dissolve">
                                      <p:cBhvr>
                                        <p:cTn id="22" dur="500"/>
                                        <p:tgtEl>
                                          <p:spTgt spid="221223"/>
                                        </p:tgtEl>
                                      </p:cBhvr>
                                    </p:animEffect>
                                  </p:childTnLst>
                                </p:cTn>
                              </p:par>
                            </p:childTnLst>
                          </p:cTn>
                        </p:par>
                        <p:par>
                          <p:cTn id="23" fill="hold">
                            <p:stCondLst>
                              <p:cond delay="500"/>
                            </p:stCondLst>
                            <p:childTnLst>
                              <p:par>
                                <p:cTn id="24" presetID="2" presetClass="entr" presetSubtype="4" fill="hold" grpId="0" nodeType="afterEffect">
                                  <p:stCondLst>
                                    <p:cond delay="0"/>
                                  </p:stCondLst>
                                  <p:childTnLst>
                                    <p:set>
                                      <p:cBhvr>
                                        <p:cTn id="25" dur="1" fill="hold">
                                          <p:stCondLst>
                                            <p:cond delay="0"/>
                                          </p:stCondLst>
                                        </p:cTn>
                                        <p:tgtEl>
                                          <p:spTgt spid="221245"/>
                                        </p:tgtEl>
                                        <p:attrNameLst>
                                          <p:attrName>style.visibility</p:attrName>
                                        </p:attrNameLst>
                                      </p:cBhvr>
                                      <p:to>
                                        <p:strVal val="visible"/>
                                      </p:to>
                                    </p:set>
                                    <p:anim calcmode="lin" valueType="num">
                                      <p:cBhvr additive="base">
                                        <p:cTn id="26" dur="500" fill="hold"/>
                                        <p:tgtEl>
                                          <p:spTgt spid="221245"/>
                                        </p:tgtEl>
                                        <p:attrNameLst>
                                          <p:attrName>ppt_x</p:attrName>
                                        </p:attrNameLst>
                                      </p:cBhvr>
                                      <p:tavLst>
                                        <p:tav tm="0">
                                          <p:val>
                                            <p:strVal val="#ppt_x"/>
                                          </p:val>
                                        </p:tav>
                                        <p:tav tm="100000">
                                          <p:val>
                                            <p:strVal val="#ppt_x"/>
                                          </p:val>
                                        </p:tav>
                                      </p:tavLst>
                                    </p:anim>
                                    <p:anim calcmode="lin" valueType="num">
                                      <p:cBhvr additive="base">
                                        <p:cTn id="27" dur="500" fill="hold"/>
                                        <p:tgtEl>
                                          <p:spTgt spid="221245"/>
                                        </p:tgtEl>
                                        <p:attrNameLst>
                                          <p:attrName>ppt_y</p:attrName>
                                        </p:attrNameLst>
                                      </p:cBhvr>
                                      <p:tavLst>
                                        <p:tav tm="0">
                                          <p:val>
                                            <p:strVal val="1+#ppt_h/2"/>
                                          </p:val>
                                        </p:tav>
                                        <p:tav tm="100000">
                                          <p:val>
                                            <p:strVal val="#ppt_y"/>
                                          </p:val>
                                        </p:tav>
                                      </p:tavLst>
                                    </p:anim>
                                  </p:childTnLst>
                                </p:cTn>
                              </p:par>
                            </p:childTnLst>
                          </p:cTn>
                        </p:par>
                        <p:par>
                          <p:cTn id="28" fill="hold">
                            <p:stCondLst>
                              <p:cond delay="1000"/>
                            </p:stCondLst>
                            <p:childTnLst>
                              <p:par>
                                <p:cTn id="29" presetID="3" presetClass="entr" presetSubtype="10" fill="hold" nodeType="afterEffect">
                                  <p:stCondLst>
                                    <p:cond delay="0"/>
                                  </p:stCondLst>
                                  <p:childTnLst>
                                    <p:set>
                                      <p:cBhvr>
                                        <p:cTn id="30" dur="1" fill="hold">
                                          <p:stCondLst>
                                            <p:cond delay="0"/>
                                          </p:stCondLst>
                                        </p:cTn>
                                        <p:tgtEl>
                                          <p:spTgt spid="221247"/>
                                        </p:tgtEl>
                                        <p:attrNameLst>
                                          <p:attrName>style.visibility</p:attrName>
                                        </p:attrNameLst>
                                      </p:cBhvr>
                                      <p:to>
                                        <p:strVal val="visible"/>
                                      </p:to>
                                    </p:set>
                                    <p:animEffect transition="in" filter="blinds(horizontal)">
                                      <p:cBhvr>
                                        <p:cTn id="31" dur="500"/>
                                        <p:tgtEl>
                                          <p:spTgt spid="221247"/>
                                        </p:tgtEl>
                                      </p:cBhvr>
                                    </p:animEffect>
                                  </p:childTnLst>
                                </p:cTn>
                              </p:par>
                            </p:childTnLst>
                          </p:cTn>
                        </p:par>
                        <p:par>
                          <p:cTn id="32" fill="hold">
                            <p:stCondLst>
                              <p:cond delay="1500"/>
                            </p:stCondLst>
                            <p:childTnLst>
                              <p:par>
                                <p:cTn id="33" presetID="3" presetClass="entr" presetSubtype="10" fill="hold" nodeType="afterEffect">
                                  <p:stCondLst>
                                    <p:cond delay="0"/>
                                  </p:stCondLst>
                                  <p:childTnLst>
                                    <p:set>
                                      <p:cBhvr>
                                        <p:cTn id="34" dur="1" fill="hold">
                                          <p:stCondLst>
                                            <p:cond delay="0"/>
                                          </p:stCondLst>
                                        </p:cTn>
                                        <p:tgtEl>
                                          <p:spTgt spid="221250"/>
                                        </p:tgtEl>
                                        <p:attrNameLst>
                                          <p:attrName>style.visibility</p:attrName>
                                        </p:attrNameLst>
                                      </p:cBhvr>
                                      <p:to>
                                        <p:strVal val="visible"/>
                                      </p:to>
                                    </p:set>
                                    <p:animEffect transition="in" filter="blinds(horizontal)">
                                      <p:cBhvr>
                                        <p:cTn id="35" dur="500"/>
                                        <p:tgtEl>
                                          <p:spTgt spid="221250"/>
                                        </p:tgtEl>
                                      </p:cBhvr>
                                    </p:animEffect>
                                  </p:childTnLst>
                                </p:cTn>
                              </p:par>
                            </p:childTnLst>
                          </p:cTn>
                        </p:par>
                        <p:par>
                          <p:cTn id="36" fill="hold">
                            <p:stCondLst>
                              <p:cond delay="2000"/>
                            </p:stCondLst>
                            <p:childTnLst>
                              <p:par>
                                <p:cTn id="37" presetID="2" presetClass="entr" presetSubtype="4" fill="hold" grpId="0" nodeType="afterEffect">
                                  <p:stCondLst>
                                    <p:cond delay="0"/>
                                  </p:stCondLst>
                                  <p:childTnLst>
                                    <p:set>
                                      <p:cBhvr>
                                        <p:cTn id="38" dur="1" fill="hold">
                                          <p:stCondLst>
                                            <p:cond delay="0"/>
                                          </p:stCondLst>
                                        </p:cTn>
                                        <p:tgtEl>
                                          <p:spTgt spid="221256"/>
                                        </p:tgtEl>
                                        <p:attrNameLst>
                                          <p:attrName>style.visibility</p:attrName>
                                        </p:attrNameLst>
                                      </p:cBhvr>
                                      <p:to>
                                        <p:strVal val="visible"/>
                                      </p:to>
                                    </p:set>
                                    <p:anim calcmode="lin" valueType="num">
                                      <p:cBhvr additive="base">
                                        <p:cTn id="39" dur="500" fill="hold"/>
                                        <p:tgtEl>
                                          <p:spTgt spid="221256"/>
                                        </p:tgtEl>
                                        <p:attrNameLst>
                                          <p:attrName>ppt_x</p:attrName>
                                        </p:attrNameLst>
                                      </p:cBhvr>
                                      <p:tavLst>
                                        <p:tav tm="0">
                                          <p:val>
                                            <p:strVal val="#ppt_x"/>
                                          </p:val>
                                        </p:tav>
                                        <p:tav tm="100000">
                                          <p:val>
                                            <p:strVal val="#ppt_x"/>
                                          </p:val>
                                        </p:tav>
                                      </p:tavLst>
                                    </p:anim>
                                    <p:anim calcmode="lin" valueType="num">
                                      <p:cBhvr additive="base">
                                        <p:cTn id="40" dur="500" fill="hold"/>
                                        <p:tgtEl>
                                          <p:spTgt spid="221256"/>
                                        </p:tgtEl>
                                        <p:attrNameLst>
                                          <p:attrName>ppt_y</p:attrName>
                                        </p:attrNameLst>
                                      </p:cBhvr>
                                      <p:tavLst>
                                        <p:tav tm="0">
                                          <p:val>
                                            <p:strVal val="1+#ppt_h/2"/>
                                          </p:val>
                                        </p:tav>
                                        <p:tav tm="100000">
                                          <p:val>
                                            <p:strVal val="#ppt_y"/>
                                          </p:val>
                                        </p:tav>
                                      </p:tavLst>
                                    </p:anim>
                                  </p:childTnLst>
                                </p:cTn>
                              </p:par>
                            </p:childTnLst>
                          </p:cTn>
                        </p:par>
                        <p:par>
                          <p:cTn id="41" fill="hold">
                            <p:stCondLst>
                              <p:cond delay="2500"/>
                            </p:stCondLst>
                            <p:childTnLst>
                              <p:par>
                                <p:cTn id="42" presetID="3" presetClass="entr" presetSubtype="10" fill="hold" grpId="1" nodeType="afterEffect">
                                  <p:stCondLst>
                                    <p:cond delay="0"/>
                                  </p:stCondLst>
                                  <p:childTnLst>
                                    <p:set>
                                      <p:cBhvr>
                                        <p:cTn id="43" dur="1" fill="hold">
                                          <p:stCondLst>
                                            <p:cond delay="0"/>
                                          </p:stCondLst>
                                        </p:cTn>
                                        <p:tgtEl>
                                          <p:spTgt spid="221256"/>
                                        </p:tgtEl>
                                        <p:attrNameLst>
                                          <p:attrName>style.visibility</p:attrName>
                                        </p:attrNameLst>
                                      </p:cBhvr>
                                      <p:to>
                                        <p:strVal val="visible"/>
                                      </p:to>
                                    </p:set>
                                    <p:animEffect transition="in" filter="blinds(horizontal)">
                                      <p:cBhvr>
                                        <p:cTn id="44" dur="500"/>
                                        <p:tgtEl>
                                          <p:spTgt spid="221256"/>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nodeType="clickEffect">
                                  <p:stCondLst>
                                    <p:cond delay="0"/>
                                  </p:stCondLst>
                                  <p:childTnLst>
                                    <p:set>
                                      <p:cBhvr>
                                        <p:cTn id="48" dur="1" fill="hold">
                                          <p:stCondLst>
                                            <p:cond delay="0"/>
                                          </p:stCondLst>
                                        </p:cTn>
                                        <p:tgtEl>
                                          <p:spTgt spid="221228"/>
                                        </p:tgtEl>
                                        <p:attrNameLst>
                                          <p:attrName>style.visibility</p:attrName>
                                        </p:attrNameLst>
                                      </p:cBhvr>
                                      <p:to>
                                        <p:strVal val="visible"/>
                                      </p:to>
                                    </p:set>
                                    <p:animEffect transition="in" filter="box(in)">
                                      <p:cBhvr>
                                        <p:cTn id="49" dur="500"/>
                                        <p:tgtEl>
                                          <p:spTgt spid="221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219" grpId="0" animBg="1" autoUpdateAnimBg="0"/>
      <p:bldP spid="221244" grpId="0" animBg="1"/>
      <p:bldP spid="221245" grpId="0"/>
      <p:bldP spid="221256" grpId="0" animBg="1"/>
      <p:bldP spid="221256"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8"/>
          <p:cNvSpPr>
            <a:spLocks noChangeArrowheads="1"/>
          </p:cNvSpPr>
          <p:nvPr/>
        </p:nvSpPr>
        <p:spPr bwMode="auto">
          <a:xfrm>
            <a:off x="323850" y="6705600"/>
            <a:ext cx="2406650" cy="74613"/>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75" name="Rectangle 107"/>
          <p:cNvSpPr>
            <a:spLocks noChangeArrowheads="1"/>
          </p:cNvSpPr>
          <p:nvPr/>
        </p:nvSpPr>
        <p:spPr bwMode="auto">
          <a:xfrm>
            <a:off x="506413" y="2497138"/>
            <a:ext cx="26257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2800" b="1" dirty="0">
                <a:solidFill>
                  <a:srgbClr val="CC0000"/>
                </a:solidFill>
                <a:latin typeface="Times New Roman" panose="02020603050405020304" pitchFamily="18" charset="0"/>
              </a:rPr>
              <a:t>例：</a:t>
            </a:r>
            <a:r>
              <a:rPr kumimoji="0" lang="en-US" altLang="zh-CN" sz="2800" b="1" dirty="0">
                <a:latin typeface="Times New Roman" panose="02020603050405020304" pitchFamily="18" charset="0"/>
              </a:rPr>
              <a:t>(1011.1)</a:t>
            </a:r>
            <a:r>
              <a:rPr kumimoji="0" lang="en-US" altLang="zh-CN" sz="2800" b="1" baseline="-25000" dirty="0">
                <a:latin typeface="Times New Roman" panose="02020603050405020304" pitchFamily="18" charset="0"/>
              </a:rPr>
              <a:t>2 </a:t>
            </a:r>
            <a:r>
              <a:rPr kumimoji="0" lang="en-US" altLang="zh-CN" sz="2800" b="1" dirty="0">
                <a:latin typeface="Times New Roman" panose="02020603050405020304" pitchFamily="18" charset="0"/>
              </a:rPr>
              <a:t>=</a:t>
            </a:r>
            <a:endParaRPr kumimoji="0" lang="en-US" altLang="zh-CN" sz="2800" b="1" baseline="-25000" dirty="0">
              <a:latin typeface="Times New Roman" panose="02020603050405020304" pitchFamily="18" charset="0"/>
            </a:endParaRPr>
          </a:p>
        </p:txBody>
      </p:sp>
      <p:sp>
        <p:nvSpPr>
          <p:cNvPr id="16388" name="AutoShape 112"/>
          <p:cNvSpPr>
            <a:spLocks noChangeArrowheads="1"/>
          </p:cNvSpPr>
          <p:nvPr/>
        </p:nvSpPr>
        <p:spPr bwMode="auto">
          <a:xfrm>
            <a:off x="1298575" y="1201738"/>
            <a:ext cx="6700838" cy="574675"/>
          </a:xfrm>
          <a:prstGeom prst="roundRect">
            <a:avLst>
              <a:gd name="adj" fmla="val 16667"/>
            </a:avLst>
          </a:prstGeom>
          <a:gradFill rotWithShape="0">
            <a:gsLst>
              <a:gs pos="0">
                <a:srgbClr val="FFFFFF"/>
              </a:gs>
              <a:gs pos="50000">
                <a:srgbClr val="FFFF00"/>
              </a:gs>
              <a:gs pos="100000">
                <a:srgbClr val="FFFFFF"/>
              </a:gs>
            </a:gsLst>
            <a:lin ang="18900000" scaled="1"/>
          </a:gradFill>
          <a:ln w="9525">
            <a:solidFill>
              <a:srgbClr val="00006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800" b="1" dirty="0">
                <a:solidFill>
                  <a:srgbClr val="3333CC"/>
                </a:solidFill>
                <a:latin typeface="Times New Roman" panose="02020603050405020304" pitchFamily="18" charset="0"/>
                <a:ea typeface="黑体" panose="02010609060101010101" pitchFamily="49" charset="-122"/>
                <a:cs typeface="Times New Roman" panose="02020603050405020304" pitchFamily="18" charset="0"/>
              </a:rPr>
              <a:t>二进制、八进制、十六进制    </a:t>
            </a:r>
            <a:r>
              <a:rPr lang="zh-CN" altLang="en-US" sz="2800" b="1" dirty="0" smtClean="0">
                <a:solidFill>
                  <a:srgbClr val="3333CC"/>
                </a:solidFill>
                <a:latin typeface="Times New Roman" panose="02020603050405020304" pitchFamily="18" charset="0"/>
                <a:ea typeface="黑体" panose="02010609060101010101" pitchFamily="49" charset="-122"/>
                <a:cs typeface="Times New Roman" panose="02020603050405020304" pitchFamily="18" charset="0"/>
              </a:rPr>
              <a:t>    十进制</a:t>
            </a:r>
            <a:endParaRPr lang="zh-CN" altLang="en-US"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389" name="AutoShape 113"/>
          <p:cNvSpPr>
            <a:spLocks noChangeArrowheads="1"/>
          </p:cNvSpPr>
          <p:nvPr/>
        </p:nvSpPr>
        <p:spPr bwMode="auto">
          <a:xfrm>
            <a:off x="5978525" y="1417638"/>
            <a:ext cx="582613" cy="228600"/>
          </a:xfrm>
          <a:prstGeom prst="rightArrow">
            <a:avLst>
              <a:gd name="adj1" fmla="val 50000"/>
              <a:gd name="adj2" fmla="val 63715"/>
            </a:avLst>
          </a:prstGeom>
          <a:gradFill rotWithShape="0">
            <a:gsLst>
              <a:gs pos="0">
                <a:srgbClr val="A603AB"/>
              </a:gs>
              <a:gs pos="10501">
                <a:srgbClr val="0819FB"/>
              </a:gs>
              <a:gs pos="17500">
                <a:srgbClr val="1A8D48"/>
              </a:gs>
              <a:gs pos="25999">
                <a:srgbClr val="FFFF00"/>
              </a:gs>
              <a:gs pos="36501">
                <a:srgbClr val="EE3F17"/>
              </a:gs>
              <a:gs pos="44000">
                <a:srgbClr val="E81766"/>
              </a:gs>
              <a:gs pos="50000">
                <a:srgbClr val="A603AB"/>
              </a:gs>
              <a:gs pos="56000">
                <a:srgbClr val="E81766"/>
              </a:gs>
              <a:gs pos="63499">
                <a:srgbClr val="EE3F17"/>
              </a:gs>
              <a:gs pos="74001">
                <a:srgbClr val="FFFF00"/>
              </a:gs>
              <a:gs pos="82500">
                <a:srgbClr val="1A8D48"/>
              </a:gs>
              <a:gs pos="89500">
                <a:srgbClr val="0819FB"/>
              </a:gs>
              <a:gs pos="100000">
                <a:srgbClr val="A603AB"/>
              </a:gs>
            </a:gsLst>
            <a:lin ang="0" scaled="1"/>
          </a:gradFill>
          <a:ln w="9525">
            <a:solidFill>
              <a:srgbClr val="00006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390" name="Rectangle 114"/>
          <p:cNvSpPr>
            <a:spLocks noChangeArrowheads="1"/>
          </p:cNvSpPr>
          <p:nvPr/>
        </p:nvSpPr>
        <p:spPr bwMode="auto">
          <a:xfrm>
            <a:off x="1476375" y="1844675"/>
            <a:ext cx="692626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b="1" i="1"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位权相加法</a:t>
            </a:r>
            <a:r>
              <a:rPr kumimoji="0" lang="zh-CN" altLang="en-US" sz="2800" b="1"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a:t>
            </a:r>
            <a:r>
              <a:rPr kumimoji="0" lang="zh-CN" altLang="en-US" sz="2800" b="1" dirty="0">
                <a:latin typeface="Times New Roman" panose="02020603050405020304" pitchFamily="18" charset="0"/>
                <a:ea typeface="黑体" panose="02010609060101010101" pitchFamily="49" charset="-122"/>
                <a:cs typeface="Times New Roman" panose="02020603050405020304" pitchFamily="18" charset="0"/>
              </a:rPr>
              <a:t>各位数码乘位权，再相加。</a:t>
            </a:r>
            <a:endParaRPr kumimoji="0" lang="zh-CN" altLang="en-US" sz="28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9684" name="Rectangle 116"/>
          <p:cNvSpPr>
            <a:spLocks noChangeArrowheads="1"/>
          </p:cNvSpPr>
          <p:nvPr/>
        </p:nvSpPr>
        <p:spPr bwMode="auto">
          <a:xfrm>
            <a:off x="2843213" y="2492375"/>
            <a:ext cx="5976937" cy="1458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0000"/>
              </a:spcBef>
            </a:pPr>
            <a:r>
              <a:rPr kumimoji="0" lang="en-US" altLang="zh-CN" sz="2800" b="1">
                <a:latin typeface="Times New Roman" panose="02020603050405020304" pitchFamily="18" charset="0"/>
              </a:rPr>
              <a:t>1×2</a:t>
            </a:r>
            <a:r>
              <a:rPr kumimoji="0" lang="en-US" altLang="zh-CN" sz="2800" b="1" baseline="30000">
                <a:latin typeface="Times New Roman" panose="02020603050405020304" pitchFamily="18" charset="0"/>
              </a:rPr>
              <a:t>3 </a:t>
            </a:r>
            <a:r>
              <a:rPr kumimoji="0" lang="en-US" altLang="zh-CN" sz="2800" b="1">
                <a:latin typeface="Times New Roman" panose="02020603050405020304" pitchFamily="18" charset="0"/>
              </a:rPr>
              <a:t>+ 0×2</a:t>
            </a:r>
            <a:r>
              <a:rPr kumimoji="0" lang="en-US" altLang="zh-CN" sz="2800" b="1" baseline="30000">
                <a:latin typeface="Times New Roman" panose="02020603050405020304" pitchFamily="18" charset="0"/>
              </a:rPr>
              <a:t>2 </a:t>
            </a:r>
            <a:r>
              <a:rPr kumimoji="0" lang="en-US" altLang="zh-CN" sz="2800" b="1">
                <a:latin typeface="Times New Roman" panose="02020603050405020304" pitchFamily="18" charset="0"/>
              </a:rPr>
              <a:t>+ 1×2</a:t>
            </a:r>
            <a:r>
              <a:rPr kumimoji="0" lang="en-US" altLang="zh-CN" sz="2800" b="1" baseline="30000">
                <a:latin typeface="Times New Roman" panose="02020603050405020304" pitchFamily="18" charset="0"/>
              </a:rPr>
              <a:t>1 </a:t>
            </a:r>
            <a:r>
              <a:rPr kumimoji="0" lang="en-US" altLang="zh-CN" sz="2800" b="1">
                <a:latin typeface="Times New Roman" panose="02020603050405020304" pitchFamily="18" charset="0"/>
              </a:rPr>
              <a:t>+ 1×2</a:t>
            </a:r>
            <a:r>
              <a:rPr kumimoji="0" lang="en-US" altLang="zh-CN" sz="2800" b="1" baseline="30000">
                <a:latin typeface="Times New Roman" panose="02020603050405020304" pitchFamily="18" charset="0"/>
              </a:rPr>
              <a:t>0 </a:t>
            </a:r>
            <a:r>
              <a:rPr kumimoji="0" lang="en-US" altLang="zh-CN" sz="2800" b="1">
                <a:latin typeface="Times New Roman" panose="02020603050405020304" pitchFamily="18" charset="0"/>
              </a:rPr>
              <a:t>+ 1×2</a:t>
            </a:r>
            <a:r>
              <a:rPr kumimoji="0" lang="en-US" altLang="zh-CN" sz="2800" b="1" baseline="30000">
                <a:latin typeface="Times New Roman" panose="02020603050405020304" pitchFamily="18" charset="0"/>
              </a:rPr>
              <a:t>-1</a:t>
            </a:r>
            <a:endParaRPr kumimoji="0" lang="en-US" altLang="zh-CN" sz="2800" b="1" baseline="30000">
              <a:latin typeface="Times New Roman" panose="02020603050405020304" pitchFamily="18" charset="0"/>
            </a:endParaRPr>
          </a:p>
          <a:p>
            <a:pPr algn="l">
              <a:spcBef>
                <a:spcPct val="10000"/>
              </a:spcBef>
            </a:pPr>
            <a:r>
              <a:rPr kumimoji="0" lang="en-US" altLang="zh-CN" sz="2800" b="1">
                <a:latin typeface="Times New Roman" panose="02020603050405020304" pitchFamily="18" charset="0"/>
              </a:rPr>
              <a:t>          = 8 + 0 + 2 + 1 + 0.5</a:t>
            </a:r>
            <a:endParaRPr kumimoji="0" lang="en-US" altLang="zh-CN" sz="2800" b="1">
              <a:latin typeface="Times New Roman" panose="02020603050405020304" pitchFamily="18" charset="0"/>
            </a:endParaRPr>
          </a:p>
          <a:p>
            <a:pPr algn="l">
              <a:spcBef>
                <a:spcPct val="10000"/>
              </a:spcBef>
            </a:pPr>
            <a:r>
              <a:rPr kumimoji="0" lang="en-US" altLang="zh-CN" sz="2800" b="1">
                <a:latin typeface="Times New Roman" panose="02020603050405020304" pitchFamily="18" charset="0"/>
              </a:rPr>
              <a:t>	 = (11.5)</a:t>
            </a:r>
            <a:r>
              <a:rPr kumimoji="0" lang="en-US" altLang="zh-CN" sz="2800" b="1" baseline="-25000">
                <a:latin typeface="Times New Roman" panose="02020603050405020304" pitchFamily="18" charset="0"/>
              </a:rPr>
              <a:t>10</a:t>
            </a:r>
            <a:endParaRPr kumimoji="0" lang="en-US" altLang="zh-CN" sz="2800" b="1" baseline="-25000">
              <a:latin typeface="Times New Roman" panose="02020603050405020304" pitchFamily="18" charset="0"/>
            </a:endParaRPr>
          </a:p>
        </p:txBody>
      </p:sp>
      <p:sp>
        <p:nvSpPr>
          <p:cNvPr id="109685" name="Rectangle 117"/>
          <p:cNvSpPr>
            <a:spLocks noChangeArrowheads="1"/>
          </p:cNvSpPr>
          <p:nvPr/>
        </p:nvSpPr>
        <p:spPr bwMode="auto">
          <a:xfrm>
            <a:off x="539750" y="4076700"/>
            <a:ext cx="2520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2800" b="1">
                <a:solidFill>
                  <a:srgbClr val="CC0000"/>
                </a:solidFill>
                <a:latin typeface="Times New Roman" panose="02020603050405020304" pitchFamily="18" charset="0"/>
              </a:rPr>
              <a:t>例：</a:t>
            </a:r>
            <a:r>
              <a:rPr kumimoji="0" lang="en-US" altLang="zh-CN" sz="2800" b="1">
                <a:latin typeface="Times New Roman" panose="02020603050405020304" pitchFamily="18" charset="0"/>
              </a:rPr>
              <a:t>(AB.1)</a:t>
            </a:r>
            <a:r>
              <a:rPr kumimoji="0" lang="en-US" altLang="zh-CN" sz="2800" b="1" baseline="-25000">
                <a:latin typeface="Times New Roman" panose="02020603050405020304" pitchFamily="18" charset="0"/>
              </a:rPr>
              <a:t>16 </a:t>
            </a:r>
            <a:r>
              <a:rPr kumimoji="0" lang="en-US" altLang="zh-CN" sz="2800" b="1">
                <a:latin typeface="Times New Roman" panose="02020603050405020304" pitchFamily="18" charset="0"/>
              </a:rPr>
              <a:t>=</a:t>
            </a:r>
            <a:endParaRPr kumimoji="0" lang="en-US" altLang="zh-CN" sz="2800" b="1" baseline="-25000">
              <a:latin typeface="Times New Roman" panose="02020603050405020304" pitchFamily="18" charset="0"/>
            </a:endParaRPr>
          </a:p>
        </p:txBody>
      </p:sp>
      <p:sp>
        <p:nvSpPr>
          <p:cNvPr id="109687" name="Rectangle 119"/>
          <p:cNvSpPr>
            <a:spLocks noChangeArrowheads="1"/>
          </p:cNvSpPr>
          <p:nvPr/>
        </p:nvSpPr>
        <p:spPr bwMode="auto">
          <a:xfrm>
            <a:off x="2916238" y="4076700"/>
            <a:ext cx="5976937" cy="1458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0000"/>
              </a:spcBef>
            </a:pPr>
            <a:r>
              <a:rPr kumimoji="0" lang="en-US" altLang="zh-CN" sz="2800" b="1">
                <a:latin typeface="Times New Roman" panose="02020603050405020304" pitchFamily="18" charset="0"/>
              </a:rPr>
              <a:t>10×16</a:t>
            </a:r>
            <a:r>
              <a:rPr kumimoji="0" lang="en-US" altLang="zh-CN" sz="2800" b="1" baseline="30000">
                <a:latin typeface="Times New Roman" panose="02020603050405020304" pitchFamily="18" charset="0"/>
              </a:rPr>
              <a:t>1</a:t>
            </a:r>
            <a:r>
              <a:rPr kumimoji="0" lang="en-US" altLang="zh-CN" sz="2800" b="1">
                <a:latin typeface="Times New Roman" panose="02020603050405020304" pitchFamily="18" charset="0"/>
              </a:rPr>
              <a:t>+ 11×16</a:t>
            </a:r>
            <a:r>
              <a:rPr kumimoji="0" lang="en-US" altLang="zh-CN" sz="2800" b="1" baseline="30000">
                <a:latin typeface="Times New Roman" panose="02020603050405020304" pitchFamily="18" charset="0"/>
              </a:rPr>
              <a:t>0 </a:t>
            </a:r>
            <a:r>
              <a:rPr kumimoji="0" lang="en-US" altLang="zh-CN" sz="2800" b="1">
                <a:latin typeface="Times New Roman" panose="02020603050405020304" pitchFamily="18" charset="0"/>
              </a:rPr>
              <a:t>+ 1×16</a:t>
            </a:r>
            <a:r>
              <a:rPr kumimoji="0" lang="en-US" altLang="zh-CN" sz="2800" b="1" baseline="30000">
                <a:latin typeface="Times New Roman" panose="02020603050405020304" pitchFamily="18" charset="0"/>
              </a:rPr>
              <a:t>-1</a:t>
            </a:r>
            <a:endParaRPr kumimoji="0" lang="en-US" altLang="zh-CN" sz="2800" b="1" baseline="30000">
              <a:latin typeface="Times New Roman" panose="02020603050405020304" pitchFamily="18" charset="0"/>
            </a:endParaRPr>
          </a:p>
          <a:p>
            <a:pPr algn="l">
              <a:spcBef>
                <a:spcPct val="10000"/>
              </a:spcBef>
            </a:pPr>
            <a:r>
              <a:rPr kumimoji="0" lang="en-US" altLang="zh-CN" sz="2800" b="1">
                <a:latin typeface="Times New Roman" panose="02020603050405020304" pitchFamily="18" charset="0"/>
              </a:rPr>
              <a:t>          = 16 + 11 + 1/16</a:t>
            </a:r>
            <a:endParaRPr kumimoji="0" lang="en-US" altLang="zh-CN" sz="2800" b="1">
              <a:latin typeface="Times New Roman" panose="02020603050405020304" pitchFamily="18" charset="0"/>
            </a:endParaRPr>
          </a:p>
          <a:p>
            <a:pPr algn="l">
              <a:spcBef>
                <a:spcPct val="10000"/>
              </a:spcBef>
            </a:pPr>
            <a:r>
              <a:rPr kumimoji="0" lang="en-US" altLang="zh-CN" sz="2800" b="1">
                <a:latin typeface="Times New Roman" panose="02020603050405020304" pitchFamily="18" charset="0"/>
              </a:rPr>
              <a:t>	 = (27.0625)</a:t>
            </a:r>
            <a:r>
              <a:rPr kumimoji="0" lang="en-US" altLang="zh-CN" sz="2800" b="1" baseline="-25000">
                <a:latin typeface="Times New Roman" panose="02020603050405020304" pitchFamily="18" charset="0"/>
              </a:rPr>
              <a:t>10</a:t>
            </a:r>
            <a:endParaRPr kumimoji="0" lang="en-US" altLang="zh-CN" sz="2800" b="1" baseline="-25000">
              <a:latin typeface="Times New Roman" panose="02020603050405020304" pitchFamily="18" charset="0"/>
            </a:endParaRPr>
          </a:p>
        </p:txBody>
      </p:sp>
      <p:sp>
        <p:nvSpPr>
          <p:cNvPr id="11"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1.3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数值与运算</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109675"/>
                                        </p:tgtEl>
                                        <p:attrNameLst>
                                          <p:attrName>style.visibility</p:attrName>
                                        </p:attrNameLst>
                                      </p:cBhvr>
                                      <p:to>
                                        <p:strVal val="visible"/>
                                      </p:to>
                                    </p:set>
                                    <p:animEffect transition="in" filter="box(out)">
                                      <p:cBhvr>
                                        <p:cTn id="7" dur="500"/>
                                        <p:tgtEl>
                                          <p:spTgt spid="10967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9684"/>
                                        </p:tgtEl>
                                        <p:attrNameLst>
                                          <p:attrName>style.visibility</p:attrName>
                                        </p:attrNameLst>
                                      </p:cBhvr>
                                      <p:to>
                                        <p:strVal val="visible"/>
                                      </p:to>
                                    </p:set>
                                    <p:animEffect transition="in" filter="box(out)">
                                      <p:cBhvr>
                                        <p:cTn id="12" dur="500"/>
                                        <p:tgtEl>
                                          <p:spTgt spid="10968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9685"/>
                                        </p:tgtEl>
                                        <p:attrNameLst>
                                          <p:attrName>style.visibility</p:attrName>
                                        </p:attrNameLst>
                                      </p:cBhvr>
                                      <p:to>
                                        <p:strVal val="visible"/>
                                      </p:to>
                                    </p:set>
                                    <p:animEffect transition="in" filter="box(out)">
                                      <p:cBhvr>
                                        <p:cTn id="17" dur="500"/>
                                        <p:tgtEl>
                                          <p:spTgt spid="10968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09687"/>
                                        </p:tgtEl>
                                        <p:attrNameLst>
                                          <p:attrName>style.visibility</p:attrName>
                                        </p:attrNameLst>
                                      </p:cBhvr>
                                      <p:to>
                                        <p:strVal val="visible"/>
                                      </p:to>
                                    </p:set>
                                    <p:animEffect transition="in" filter="box(out)">
                                      <p:cBhvr>
                                        <p:cTn id="22" dur="500"/>
                                        <p:tgtEl>
                                          <p:spTgt spid="109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675" grpId="0" autoUpdateAnimBg="0"/>
      <p:bldP spid="109684" grpId="0" autoUpdateAnimBg="0"/>
      <p:bldP spid="109685" grpId="0" autoUpdateAnimBg="0"/>
      <p:bldP spid="109687"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91"/>
          <p:cNvSpPr>
            <a:spLocks noChangeArrowheads="1"/>
          </p:cNvSpPr>
          <p:nvPr/>
        </p:nvSpPr>
        <p:spPr bwMode="auto">
          <a:xfrm>
            <a:off x="323850" y="6705600"/>
            <a:ext cx="2676525" cy="74613"/>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702" name="Rectangle 110"/>
          <p:cNvSpPr>
            <a:spLocks noChangeArrowheads="1"/>
          </p:cNvSpPr>
          <p:nvPr/>
        </p:nvSpPr>
        <p:spPr bwMode="auto">
          <a:xfrm>
            <a:off x="2362200" y="1341438"/>
            <a:ext cx="6629400" cy="133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5000"/>
              </a:lnSpc>
              <a:spcBef>
                <a:spcPct val="30000"/>
              </a:spcBef>
              <a:buClr>
                <a:srgbClr val="000099"/>
              </a:buClr>
              <a:buFont typeface="幼圆" panose="02010509060101010101" pitchFamily="49" charset="-122"/>
              <a:buNone/>
            </a:pP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整数部分从右向左，小数部分从左向右，</a:t>
            </a:r>
            <a:b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b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每</a:t>
            </a:r>
            <a:r>
              <a:rPr kumimoji="0" lang="en-US" altLang="zh-CN" sz="2400" b="1" dirty="0">
                <a:latin typeface="Times New Roman" panose="02020603050405020304" pitchFamily="18" charset="0"/>
                <a:ea typeface="黑体" panose="02010609060101010101" pitchFamily="49" charset="-122"/>
                <a:cs typeface="Times New Roman" panose="02020603050405020304" pitchFamily="18" charset="0"/>
              </a:rPr>
              <a:t>3</a:t>
            </a: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位二进制一组，变为</a:t>
            </a:r>
            <a:r>
              <a:rPr kumimoji="0" lang="en-US" altLang="zh-CN" sz="2400" b="1" dirty="0">
                <a:latin typeface="Times New Roman" panose="02020603050405020304" pitchFamily="18" charset="0"/>
                <a:ea typeface="黑体" panose="02010609060101010101" pitchFamily="49" charset="-122"/>
                <a:cs typeface="Times New Roman" panose="02020603050405020304" pitchFamily="18" charset="0"/>
              </a:rPr>
              <a:t>1</a:t>
            </a: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位八进制。</a:t>
            </a:r>
            <a:endPar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lgn="l">
              <a:spcBef>
                <a:spcPct val="30000"/>
              </a:spcBef>
              <a:buClr>
                <a:srgbClr val="000099"/>
              </a:buClr>
              <a:buFont typeface="幼圆" panose="02010509060101010101" pitchFamily="49" charset="-122"/>
              <a:buNone/>
            </a:pP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不足</a:t>
            </a:r>
            <a:r>
              <a:rPr kumimoji="0" lang="en-US" altLang="zh-CN" sz="2400" b="1" dirty="0">
                <a:latin typeface="Times New Roman" panose="02020603050405020304" pitchFamily="18" charset="0"/>
                <a:ea typeface="黑体" panose="02010609060101010101" pitchFamily="49" charset="-122"/>
                <a:cs typeface="Times New Roman" panose="02020603050405020304" pitchFamily="18" charset="0"/>
              </a:rPr>
              <a:t>3</a:t>
            </a: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位时分别在最左端和最右端补</a:t>
            </a:r>
            <a:r>
              <a:rPr kumimoji="0" lang="en-US" altLang="zh-CN" sz="2400" b="1" dirty="0">
                <a:latin typeface="Times New Roman" panose="02020603050405020304" pitchFamily="18" charset="0"/>
                <a:ea typeface="黑体" panose="02010609060101010101" pitchFamily="49" charset="-122"/>
                <a:cs typeface="Times New Roman" panose="02020603050405020304" pitchFamily="18" charset="0"/>
              </a:rPr>
              <a:t>0</a:t>
            </a: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凑够</a:t>
            </a:r>
            <a:r>
              <a:rPr kumimoji="0" lang="en-US" altLang="zh-CN" sz="2400" b="1" dirty="0">
                <a:latin typeface="Times New Roman" panose="02020603050405020304" pitchFamily="18" charset="0"/>
                <a:ea typeface="黑体" panose="02010609060101010101" pitchFamily="49" charset="-122"/>
                <a:cs typeface="Times New Roman" panose="02020603050405020304" pitchFamily="18" charset="0"/>
              </a:rPr>
              <a:t>3</a:t>
            </a: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位。</a:t>
            </a:r>
            <a:endPar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7412" name="Group 125"/>
          <p:cNvGrpSpPr/>
          <p:nvPr/>
        </p:nvGrpSpPr>
        <p:grpSpPr bwMode="auto">
          <a:xfrm>
            <a:off x="381000" y="1495425"/>
            <a:ext cx="1828800" cy="1522413"/>
            <a:chOff x="192" y="1344"/>
            <a:chExt cx="1152" cy="959"/>
          </a:xfrm>
        </p:grpSpPr>
        <p:sp>
          <p:nvSpPr>
            <p:cNvPr id="17422" name="AutoShape 118"/>
            <p:cNvSpPr>
              <a:spLocks noChangeArrowheads="1"/>
            </p:cNvSpPr>
            <p:nvPr/>
          </p:nvSpPr>
          <p:spPr bwMode="auto">
            <a:xfrm>
              <a:off x="192" y="1344"/>
              <a:ext cx="1152" cy="959"/>
            </a:xfrm>
            <a:prstGeom prst="roundRect">
              <a:avLst>
                <a:gd name="adj" fmla="val 16667"/>
              </a:avLst>
            </a:prstGeom>
            <a:gradFill rotWithShape="0">
              <a:gsLst>
                <a:gs pos="0">
                  <a:srgbClr val="FFCCFF"/>
                </a:gs>
                <a:gs pos="50000">
                  <a:srgbClr val="FFFFFF"/>
                </a:gs>
                <a:gs pos="100000">
                  <a:srgbClr val="FFCCFF"/>
                </a:gs>
              </a:gsLst>
              <a:lin ang="0" scaled="1"/>
            </a:gradFill>
            <a:ln w="9525">
              <a:solidFill>
                <a:srgbClr val="00006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800" b="1" dirty="0">
                  <a:solidFill>
                    <a:srgbClr val="3333CC"/>
                  </a:solidFill>
                  <a:latin typeface="Times New Roman" panose="02020603050405020304" pitchFamily="18" charset="0"/>
                  <a:ea typeface="黑体" panose="02010609060101010101" pitchFamily="49" charset="-122"/>
                  <a:cs typeface="Times New Roman" panose="02020603050405020304" pitchFamily="18" charset="0"/>
                </a:rPr>
                <a:t>二进制数 </a:t>
              </a:r>
              <a:br>
                <a:rPr lang="zh-CN" altLang="en-US" sz="2800" b="1" dirty="0">
                  <a:solidFill>
                    <a:srgbClr val="3333CC"/>
                  </a:solidFill>
                  <a:latin typeface="Times New Roman" panose="02020603050405020304" pitchFamily="18" charset="0"/>
                  <a:ea typeface="黑体" panose="02010609060101010101" pitchFamily="49" charset="-122"/>
                  <a:cs typeface="Times New Roman" panose="02020603050405020304" pitchFamily="18" charset="0"/>
                </a:rPr>
              </a:br>
              <a:br>
                <a:rPr lang="zh-CN" altLang="en-US" sz="2800" b="1" dirty="0">
                  <a:solidFill>
                    <a:srgbClr val="3333CC"/>
                  </a:solidFill>
                  <a:latin typeface="Times New Roman" panose="02020603050405020304" pitchFamily="18" charset="0"/>
                  <a:ea typeface="黑体" panose="02010609060101010101" pitchFamily="49" charset="-122"/>
                  <a:cs typeface="Times New Roman" panose="02020603050405020304" pitchFamily="18" charset="0"/>
                </a:rPr>
              </a:br>
              <a:r>
                <a:rPr lang="zh-CN" altLang="en-US" sz="2800" b="1" dirty="0">
                  <a:solidFill>
                    <a:srgbClr val="3333CC"/>
                  </a:solidFill>
                  <a:latin typeface="Times New Roman" panose="02020603050405020304" pitchFamily="18" charset="0"/>
                  <a:ea typeface="黑体" panose="02010609060101010101" pitchFamily="49" charset="-122"/>
                  <a:cs typeface="Times New Roman" panose="02020603050405020304" pitchFamily="18" charset="0"/>
                </a:rPr>
                <a:t>八进制数</a:t>
              </a:r>
              <a:endParaRPr lang="zh-CN" altLang="en-US"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423" name="AutoShape 124"/>
            <p:cNvSpPr>
              <a:spLocks noChangeArrowheads="1"/>
            </p:cNvSpPr>
            <p:nvPr/>
          </p:nvSpPr>
          <p:spPr bwMode="auto">
            <a:xfrm>
              <a:off x="720" y="1728"/>
              <a:ext cx="144" cy="240"/>
            </a:xfrm>
            <a:prstGeom prst="downArrow">
              <a:avLst>
                <a:gd name="adj1" fmla="val 50000"/>
                <a:gd name="adj2" fmla="val 41667"/>
              </a:avLst>
            </a:prstGeom>
            <a:gradFill rotWithShape="0">
              <a:gsLst>
                <a:gs pos="0">
                  <a:srgbClr val="000082"/>
                </a:gs>
                <a:gs pos="14999">
                  <a:srgbClr val="66008F"/>
                </a:gs>
                <a:gs pos="32500">
                  <a:srgbClr val="BA0066"/>
                </a:gs>
                <a:gs pos="45000">
                  <a:srgbClr val="FF0000"/>
                </a:gs>
                <a:gs pos="50000">
                  <a:srgbClr val="FF8200"/>
                </a:gs>
                <a:gs pos="55000">
                  <a:srgbClr val="FF0000"/>
                </a:gs>
                <a:gs pos="67500">
                  <a:srgbClr val="BA0066"/>
                </a:gs>
                <a:gs pos="85001">
                  <a:srgbClr val="66008F"/>
                </a:gs>
                <a:gs pos="100000">
                  <a:srgbClr val="000082"/>
                </a:gs>
              </a:gsLst>
              <a:lin ang="5400000" scaled="1"/>
            </a:gra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110724" name="Rectangle 132"/>
          <p:cNvSpPr>
            <a:spLocks noChangeArrowheads="1"/>
          </p:cNvSpPr>
          <p:nvPr/>
        </p:nvSpPr>
        <p:spPr bwMode="auto">
          <a:xfrm>
            <a:off x="2484439" y="2636838"/>
            <a:ext cx="41037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30000"/>
              </a:spcBef>
              <a:buClr>
                <a:srgbClr val="000099"/>
              </a:buClr>
              <a:buFont typeface="幼圆" panose="02010509060101010101" pitchFamily="49" charset="-122"/>
              <a:buNone/>
            </a:pPr>
            <a:r>
              <a:rPr kumimoji="0" lang="zh-CN" altLang="en-US" sz="2400" b="1" i="1" dirty="0" smtClean="0">
                <a:solidFill>
                  <a:srgbClr val="CC0000"/>
                </a:solidFill>
                <a:latin typeface="黑体" panose="02010609060101010101" pitchFamily="49" charset="-122"/>
                <a:ea typeface="黑体" panose="02010609060101010101" pitchFamily="49" charset="-122"/>
              </a:rPr>
              <a:t>例：</a:t>
            </a:r>
            <a:r>
              <a:rPr kumimoji="0" lang="en-US" altLang="zh-CN" sz="2400" b="1" dirty="0" smtClean="0">
                <a:latin typeface="Times New Roman" panose="02020603050405020304" pitchFamily="18" charset="0"/>
              </a:rPr>
              <a:t>(1100101001011.1101)</a:t>
            </a:r>
            <a:r>
              <a:rPr kumimoji="0" lang="en-US" altLang="zh-CN" sz="2400" b="1" baseline="-25000" dirty="0" smtClean="0">
                <a:latin typeface="Times New Roman" panose="02020603050405020304" pitchFamily="18" charset="0"/>
              </a:rPr>
              <a:t>2 </a:t>
            </a:r>
            <a:r>
              <a:rPr kumimoji="0" lang="en-US" altLang="zh-CN" sz="2400" b="1" dirty="0" smtClean="0">
                <a:latin typeface="Times New Roman" panose="02020603050405020304" pitchFamily="18" charset="0"/>
              </a:rPr>
              <a:t>=</a:t>
            </a:r>
            <a:endParaRPr kumimoji="0" lang="en-US" altLang="zh-CN" sz="2400" b="1" dirty="0">
              <a:latin typeface="Times New Roman" panose="02020603050405020304" pitchFamily="18" charset="0"/>
            </a:endParaRPr>
          </a:p>
        </p:txBody>
      </p:sp>
      <p:sp>
        <p:nvSpPr>
          <p:cNvPr id="110725" name="Rectangle 133"/>
          <p:cNvSpPr>
            <a:spLocks noChangeArrowheads="1"/>
          </p:cNvSpPr>
          <p:nvPr/>
        </p:nvSpPr>
        <p:spPr bwMode="auto">
          <a:xfrm>
            <a:off x="5076056" y="3121434"/>
            <a:ext cx="4067943" cy="941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30000"/>
              </a:spcBef>
              <a:buClr>
                <a:srgbClr val="000099"/>
              </a:buClr>
              <a:buFont typeface="幼圆" panose="02010509060101010101" pitchFamily="49" charset="-122"/>
              <a:buNone/>
            </a:pPr>
            <a:r>
              <a:rPr kumimoji="0" lang="en-US" altLang="zh-CN" sz="2400" b="1" dirty="0" smtClean="0">
                <a:solidFill>
                  <a:srgbClr val="FF0000"/>
                </a:solidFill>
                <a:latin typeface="Times New Roman" panose="02020603050405020304" pitchFamily="18" charset="0"/>
              </a:rPr>
              <a:t>00</a:t>
            </a:r>
            <a:r>
              <a:rPr kumimoji="0" lang="en-US" altLang="zh-CN" sz="2400" b="1" dirty="0" smtClean="0">
                <a:latin typeface="Times New Roman" panose="02020603050405020304" pitchFamily="18" charset="0"/>
              </a:rPr>
              <a:t>1 100 101 001 011.110 1</a:t>
            </a:r>
            <a:r>
              <a:rPr kumimoji="0" lang="en-US" altLang="zh-CN" sz="2400" b="1" dirty="0" smtClean="0">
                <a:solidFill>
                  <a:srgbClr val="FF0000"/>
                </a:solidFill>
                <a:latin typeface="Times New Roman" panose="02020603050405020304" pitchFamily="18" charset="0"/>
              </a:rPr>
              <a:t>00</a:t>
            </a:r>
            <a:endParaRPr kumimoji="0" lang="en-US" altLang="zh-CN" sz="2400" b="1" dirty="0" smtClean="0">
              <a:solidFill>
                <a:srgbClr val="FF0000"/>
              </a:solidFill>
              <a:latin typeface="Times New Roman" panose="02020603050405020304" pitchFamily="18" charset="0"/>
            </a:endParaRPr>
          </a:p>
          <a:p>
            <a:pPr algn="l">
              <a:spcBef>
                <a:spcPct val="30000"/>
              </a:spcBef>
              <a:buClr>
                <a:srgbClr val="000099"/>
              </a:buClr>
              <a:buFont typeface="幼圆" panose="02010509060101010101" pitchFamily="49" charset="-122"/>
              <a:buNone/>
            </a:pPr>
            <a:r>
              <a:rPr kumimoji="0" lang="en-US" altLang="zh-CN" sz="2400" b="1" dirty="0" smtClean="0">
                <a:latin typeface="Times New Roman" panose="02020603050405020304" pitchFamily="18" charset="0"/>
              </a:rPr>
              <a:t>(</a:t>
            </a:r>
            <a:r>
              <a:rPr kumimoji="0" lang="en-US" altLang="zh-CN" sz="2400" b="1" dirty="0">
                <a:latin typeface="Times New Roman" panose="02020603050405020304" pitchFamily="18" charset="0"/>
              </a:rPr>
              <a:t>14513.64)</a:t>
            </a:r>
            <a:r>
              <a:rPr kumimoji="0" lang="en-US" altLang="zh-CN" sz="2400" b="1" baseline="-25000" dirty="0">
                <a:latin typeface="Times New Roman" panose="02020603050405020304" pitchFamily="18" charset="0"/>
              </a:rPr>
              <a:t>8</a:t>
            </a:r>
            <a:r>
              <a:rPr kumimoji="0" lang="en-US" altLang="zh-CN" sz="2400" b="1" dirty="0">
                <a:latin typeface="Times New Roman" panose="02020603050405020304" pitchFamily="18" charset="0"/>
              </a:rPr>
              <a:t> </a:t>
            </a:r>
            <a:endParaRPr kumimoji="0" lang="en-US" altLang="zh-CN" sz="2400" b="1" dirty="0">
              <a:latin typeface="Times New Roman" panose="02020603050405020304" pitchFamily="18" charset="0"/>
            </a:endParaRPr>
          </a:p>
        </p:txBody>
      </p:sp>
      <p:grpSp>
        <p:nvGrpSpPr>
          <p:cNvPr id="110726" name="Group 134"/>
          <p:cNvGrpSpPr/>
          <p:nvPr/>
        </p:nvGrpSpPr>
        <p:grpSpPr bwMode="auto">
          <a:xfrm>
            <a:off x="381000" y="4119464"/>
            <a:ext cx="8763000" cy="1901824"/>
            <a:chOff x="192" y="2544"/>
            <a:chExt cx="5520" cy="1198"/>
          </a:xfrm>
        </p:grpSpPr>
        <p:sp>
          <p:nvSpPr>
            <p:cNvPr id="17418" name="Rectangle 135"/>
            <p:cNvSpPr>
              <a:spLocks noChangeArrowheads="1"/>
            </p:cNvSpPr>
            <p:nvPr/>
          </p:nvSpPr>
          <p:spPr bwMode="auto">
            <a:xfrm>
              <a:off x="1440" y="2544"/>
              <a:ext cx="4272" cy="1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buClr>
                  <a:srgbClr val="000099"/>
                </a:buClr>
                <a:buFont typeface="幼圆" panose="02010509060101010101" pitchFamily="49" charset="-122"/>
                <a:buNone/>
              </a:pP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每</a:t>
              </a:r>
              <a:r>
                <a:rPr kumimoji="0" lang="en-US" altLang="zh-CN" sz="2400" b="1" dirty="0">
                  <a:latin typeface="Times New Roman" panose="02020603050405020304" pitchFamily="18" charset="0"/>
                  <a:ea typeface="黑体" panose="02010609060101010101" pitchFamily="49" charset="-122"/>
                  <a:cs typeface="Times New Roman" panose="02020603050405020304" pitchFamily="18" charset="0"/>
                </a:rPr>
                <a:t>1</a:t>
              </a: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位八进制，变为</a:t>
              </a:r>
              <a:r>
                <a:rPr kumimoji="0" lang="en-US" altLang="zh-CN" sz="2400" b="1" dirty="0">
                  <a:latin typeface="Times New Roman" panose="02020603050405020304" pitchFamily="18" charset="0"/>
                  <a:ea typeface="黑体" panose="02010609060101010101" pitchFamily="49" charset="-122"/>
                  <a:cs typeface="Times New Roman" panose="02020603050405020304" pitchFamily="18" charset="0"/>
                </a:rPr>
                <a:t>3</a:t>
              </a: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位二进制。</a:t>
              </a:r>
              <a:endPar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lgn="l">
                <a:spcBef>
                  <a:spcPct val="30000"/>
                </a:spcBef>
                <a:buClr>
                  <a:srgbClr val="000099"/>
                </a:buClr>
                <a:buFont typeface="幼圆" panose="02010509060101010101" pitchFamily="49" charset="-122"/>
                <a:buNone/>
              </a:pPr>
              <a:r>
                <a:rPr kumimoji="0" lang="zh-CN" altLang="en-US" sz="2400" b="1" i="1" dirty="0">
                  <a:solidFill>
                    <a:srgbClr val="CC0000"/>
                  </a:solidFill>
                  <a:latin typeface="黑体" panose="02010609060101010101" pitchFamily="49" charset="-122"/>
                  <a:ea typeface="黑体" panose="02010609060101010101" pitchFamily="49" charset="-122"/>
                </a:rPr>
                <a:t>例：</a:t>
              </a:r>
              <a:endParaRPr kumimoji="0" lang="zh-CN" altLang="en-US" sz="2400" b="1" i="1" dirty="0">
                <a:solidFill>
                  <a:srgbClr val="CC0000"/>
                </a:solidFill>
                <a:latin typeface="黑体" panose="02010609060101010101" pitchFamily="49" charset="-122"/>
                <a:ea typeface="黑体" panose="02010609060101010101" pitchFamily="49" charset="-122"/>
              </a:endParaRPr>
            </a:p>
            <a:p>
              <a:pPr algn="l">
                <a:spcBef>
                  <a:spcPct val="30000"/>
                </a:spcBef>
                <a:buClr>
                  <a:srgbClr val="000099"/>
                </a:buClr>
                <a:buFont typeface="幼圆" panose="02010509060101010101" pitchFamily="49" charset="-122"/>
                <a:buNone/>
              </a:pPr>
              <a:r>
                <a:rPr kumimoji="0" lang="en-US" altLang="zh-CN" sz="2400" b="1" dirty="0">
                  <a:latin typeface="Times New Roman" panose="02020603050405020304" pitchFamily="18" charset="0"/>
                </a:rPr>
                <a:t>(16347.52)</a:t>
              </a:r>
              <a:r>
                <a:rPr kumimoji="0" lang="en-US" altLang="zh-CN" sz="2400" b="1" baseline="-25000" dirty="0">
                  <a:latin typeface="Times New Roman" panose="02020603050405020304" pitchFamily="18" charset="0"/>
                </a:rPr>
                <a:t>8</a:t>
              </a:r>
              <a:r>
                <a:rPr kumimoji="0" lang="en-US" altLang="zh-CN" sz="2400" b="1" dirty="0">
                  <a:latin typeface="Times New Roman" panose="02020603050405020304" pitchFamily="18" charset="0"/>
                </a:rPr>
                <a:t>=</a:t>
              </a:r>
              <a:endParaRPr kumimoji="0" lang="en-US" altLang="zh-CN" sz="2400" b="1" dirty="0">
                <a:latin typeface="Times New Roman" panose="02020603050405020304" pitchFamily="18" charset="0"/>
              </a:endParaRPr>
            </a:p>
            <a:p>
              <a:pPr algn="l">
                <a:spcBef>
                  <a:spcPct val="30000"/>
                </a:spcBef>
                <a:buClr>
                  <a:srgbClr val="000099"/>
                </a:buClr>
                <a:buFont typeface="幼圆" panose="02010509060101010101" pitchFamily="49" charset="-122"/>
                <a:buNone/>
              </a:pPr>
              <a:r>
                <a:rPr kumimoji="0" lang="en-US" altLang="zh-CN" sz="2400" b="1" dirty="0">
                  <a:latin typeface="Times New Roman" panose="02020603050405020304" pitchFamily="18" charset="0"/>
                </a:rPr>
                <a:t>           </a:t>
              </a:r>
              <a:endParaRPr kumimoji="0" lang="en-US" altLang="zh-CN" sz="2400" b="1" baseline="-25000" dirty="0">
                <a:latin typeface="Times New Roman" panose="02020603050405020304" pitchFamily="18" charset="0"/>
              </a:endParaRPr>
            </a:p>
          </p:txBody>
        </p:sp>
        <p:grpSp>
          <p:nvGrpSpPr>
            <p:cNvPr id="17419" name="Group 136"/>
            <p:cNvGrpSpPr/>
            <p:nvPr/>
          </p:nvGrpSpPr>
          <p:grpSpPr bwMode="auto">
            <a:xfrm>
              <a:off x="192" y="2544"/>
              <a:ext cx="1152" cy="959"/>
              <a:chOff x="192" y="1344"/>
              <a:chExt cx="1152" cy="959"/>
            </a:xfrm>
          </p:grpSpPr>
          <p:sp>
            <p:nvSpPr>
              <p:cNvPr id="17420" name="AutoShape 137"/>
              <p:cNvSpPr>
                <a:spLocks noChangeArrowheads="1"/>
              </p:cNvSpPr>
              <p:nvPr/>
            </p:nvSpPr>
            <p:spPr bwMode="auto">
              <a:xfrm>
                <a:off x="192" y="1344"/>
                <a:ext cx="1152" cy="959"/>
              </a:xfrm>
              <a:prstGeom prst="roundRect">
                <a:avLst>
                  <a:gd name="adj" fmla="val 16667"/>
                </a:avLst>
              </a:prstGeom>
              <a:gradFill rotWithShape="0">
                <a:gsLst>
                  <a:gs pos="0">
                    <a:srgbClr val="FFCCFF"/>
                  </a:gs>
                  <a:gs pos="50000">
                    <a:srgbClr val="FFFFFF"/>
                  </a:gs>
                  <a:gs pos="100000">
                    <a:srgbClr val="FFCCFF"/>
                  </a:gs>
                </a:gsLst>
                <a:lin ang="0" scaled="1"/>
              </a:gradFill>
              <a:ln w="9525">
                <a:solidFill>
                  <a:srgbClr val="00006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800" b="1" dirty="0">
                    <a:solidFill>
                      <a:srgbClr val="3333CC"/>
                    </a:solidFill>
                    <a:latin typeface="Times New Roman" panose="02020603050405020304" pitchFamily="18" charset="0"/>
                    <a:ea typeface="黑体" panose="02010609060101010101" pitchFamily="49" charset="-122"/>
                    <a:cs typeface="Times New Roman" panose="02020603050405020304" pitchFamily="18" charset="0"/>
                  </a:rPr>
                  <a:t>八进制数 </a:t>
                </a:r>
                <a:br>
                  <a:rPr lang="zh-CN" altLang="en-US" sz="2800" b="1" dirty="0">
                    <a:solidFill>
                      <a:srgbClr val="3333CC"/>
                    </a:solidFill>
                    <a:latin typeface="Times New Roman" panose="02020603050405020304" pitchFamily="18" charset="0"/>
                    <a:ea typeface="黑体" panose="02010609060101010101" pitchFamily="49" charset="-122"/>
                    <a:cs typeface="Times New Roman" panose="02020603050405020304" pitchFamily="18" charset="0"/>
                  </a:rPr>
                </a:br>
                <a:br>
                  <a:rPr lang="zh-CN" altLang="en-US" sz="2800" b="1" dirty="0">
                    <a:solidFill>
                      <a:srgbClr val="3333CC"/>
                    </a:solidFill>
                    <a:latin typeface="Times New Roman" panose="02020603050405020304" pitchFamily="18" charset="0"/>
                    <a:ea typeface="黑体" panose="02010609060101010101" pitchFamily="49" charset="-122"/>
                    <a:cs typeface="Times New Roman" panose="02020603050405020304" pitchFamily="18" charset="0"/>
                  </a:rPr>
                </a:br>
                <a:r>
                  <a:rPr lang="zh-CN" altLang="en-US" sz="2800" b="1" dirty="0">
                    <a:solidFill>
                      <a:srgbClr val="3333CC"/>
                    </a:solidFill>
                    <a:latin typeface="Times New Roman" panose="02020603050405020304" pitchFamily="18" charset="0"/>
                    <a:ea typeface="黑体" panose="02010609060101010101" pitchFamily="49" charset="-122"/>
                    <a:cs typeface="Times New Roman" panose="02020603050405020304" pitchFamily="18" charset="0"/>
                  </a:rPr>
                  <a:t>二进制数</a:t>
                </a:r>
                <a:endParaRPr lang="zh-CN" altLang="en-US"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421" name="AutoShape 138"/>
              <p:cNvSpPr>
                <a:spLocks noChangeArrowheads="1"/>
              </p:cNvSpPr>
              <p:nvPr/>
            </p:nvSpPr>
            <p:spPr bwMode="auto">
              <a:xfrm>
                <a:off x="720" y="1728"/>
                <a:ext cx="144" cy="240"/>
              </a:xfrm>
              <a:prstGeom prst="downArrow">
                <a:avLst>
                  <a:gd name="adj1" fmla="val 50000"/>
                  <a:gd name="adj2" fmla="val 41667"/>
                </a:avLst>
              </a:prstGeom>
              <a:gradFill rotWithShape="0">
                <a:gsLst>
                  <a:gs pos="0">
                    <a:srgbClr val="000082"/>
                  </a:gs>
                  <a:gs pos="14999">
                    <a:srgbClr val="66008F"/>
                  </a:gs>
                  <a:gs pos="32500">
                    <a:srgbClr val="BA0066"/>
                  </a:gs>
                  <a:gs pos="45000">
                    <a:srgbClr val="FF0000"/>
                  </a:gs>
                  <a:gs pos="50000">
                    <a:srgbClr val="FF8200"/>
                  </a:gs>
                  <a:gs pos="55000">
                    <a:srgbClr val="FF0000"/>
                  </a:gs>
                  <a:gs pos="67500">
                    <a:srgbClr val="BA0066"/>
                  </a:gs>
                  <a:gs pos="85001">
                    <a:srgbClr val="66008F"/>
                  </a:gs>
                  <a:gs pos="100000">
                    <a:srgbClr val="000082"/>
                  </a:gs>
                </a:gsLst>
                <a:lin ang="5400000" scaled="1"/>
              </a:gra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sp>
        <p:nvSpPr>
          <p:cNvPr id="110732" name="Rectangle 140"/>
          <p:cNvSpPr>
            <a:spLocks noChangeArrowheads="1"/>
          </p:cNvSpPr>
          <p:nvPr/>
        </p:nvSpPr>
        <p:spPr bwMode="auto">
          <a:xfrm>
            <a:off x="4140200" y="5054502"/>
            <a:ext cx="4730750" cy="93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buClr>
                <a:srgbClr val="000099"/>
              </a:buClr>
              <a:buFont typeface="幼圆" panose="02010509060101010101" pitchFamily="49" charset="-122"/>
              <a:buNone/>
            </a:pPr>
            <a:r>
              <a:rPr kumimoji="0" lang="en-US" altLang="zh-CN" sz="2400" b="1" dirty="0">
                <a:latin typeface="Times New Roman" panose="02020603050405020304" pitchFamily="18" charset="0"/>
              </a:rPr>
              <a:t>(001 110 011 100 111.101 010)</a:t>
            </a:r>
            <a:r>
              <a:rPr kumimoji="0" lang="en-US" altLang="zh-CN" sz="2400" b="1" baseline="-25000" dirty="0">
                <a:latin typeface="Times New Roman" panose="02020603050405020304" pitchFamily="18" charset="0"/>
              </a:rPr>
              <a:t>2</a:t>
            </a:r>
            <a:r>
              <a:rPr kumimoji="0" lang="en-US" altLang="zh-CN" sz="2400" b="1" dirty="0">
                <a:latin typeface="Times New Roman" panose="02020603050405020304" pitchFamily="18" charset="0"/>
              </a:rPr>
              <a:t> </a:t>
            </a:r>
            <a:endParaRPr kumimoji="0" lang="en-US" altLang="zh-CN" sz="2400" b="1" dirty="0">
              <a:latin typeface="Times New Roman" panose="02020603050405020304" pitchFamily="18" charset="0"/>
            </a:endParaRPr>
          </a:p>
          <a:p>
            <a:pPr algn="l">
              <a:spcBef>
                <a:spcPct val="30000"/>
              </a:spcBef>
              <a:buClr>
                <a:srgbClr val="000099"/>
              </a:buClr>
              <a:buFont typeface="幼圆" panose="02010509060101010101" pitchFamily="49" charset="-122"/>
              <a:buNone/>
            </a:pPr>
            <a:r>
              <a:rPr kumimoji="0" lang="en-US" altLang="zh-CN" sz="2400" b="1" dirty="0">
                <a:latin typeface="Times New Roman" panose="02020603050405020304" pitchFamily="18" charset="0"/>
              </a:rPr>
              <a:t>(1110011100111.10101)</a:t>
            </a:r>
            <a:r>
              <a:rPr kumimoji="0" lang="en-US" altLang="zh-CN" sz="2400" b="1" baseline="-25000" dirty="0">
                <a:latin typeface="Times New Roman" panose="02020603050405020304" pitchFamily="18" charset="0"/>
              </a:rPr>
              <a:t>2</a:t>
            </a:r>
            <a:endParaRPr kumimoji="0" lang="en-US" altLang="zh-CN" sz="2400" b="1" baseline="-25000" dirty="0">
              <a:latin typeface="Times New Roman" panose="02020603050405020304" pitchFamily="18" charset="0"/>
            </a:endParaRPr>
          </a:p>
        </p:txBody>
      </p:sp>
      <p:sp>
        <p:nvSpPr>
          <p:cNvPr id="16"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1.3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数值与运算</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cxnSp>
        <p:nvCxnSpPr>
          <p:cNvPr id="3" name="直接连接符 2"/>
          <p:cNvCxnSpPr/>
          <p:nvPr/>
        </p:nvCxnSpPr>
        <p:spPr bwMode="auto">
          <a:xfrm>
            <a:off x="5201487" y="3524418"/>
            <a:ext cx="450633" cy="0"/>
          </a:xfrm>
          <a:prstGeom prst="line">
            <a:avLst/>
          </a:prstGeom>
          <a:noFill/>
          <a:ln w="254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p:nvPr/>
        </p:nvCxnSpPr>
        <p:spPr bwMode="auto">
          <a:xfrm>
            <a:off x="5705543" y="3524418"/>
            <a:ext cx="450633" cy="0"/>
          </a:xfrm>
          <a:prstGeom prst="line">
            <a:avLst/>
          </a:prstGeom>
          <a:noFill/>
          <a:ln w="254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1"/>
          <p:cNvCxnSpPr/>
          <p:nvPr/>
        </p:nvCxnSpPr>
        <p:spPr bwMode="auto">
          <a:xfrm>
            <a:off x="8388424" y="3524418"/>
            <a:ext cx="450633" cy="0"/>
          </a:xfrm>
          <a:prstGeom prst="line">
            <a:avLst/>
          </a:prstGeom>
          <a:noFill/>
          <a:ln w="254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p:nvPr/>
        </p:nvCxnSpPr>
        <p:spPr bwMode="auto">
          <a:xfrm>
            <a:off x="7865783" y="3524418"/>
            <a:ext cx="450633" cy="0"/>
          </a:xfrm>
          <a:prstGeom prst="line">
            <a:avLst/>
          </a:prstGeom>
          <a:noFill/>
          <a:ln w="254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p:nvPr/>
        </p:nvCxnSpPr>
        <p:spPr bwMode="auto">
          <a:xfrm>
            <a:off x="7308304" y="3524418"/>
            <a:ext cx="450633" cy="0"/>
          </a:xfrm>
          <a:prstGeom prst="line">
            <a:avLst/>
          </a:prstGeom>
          <a:noFill/>
          <a:ln w="254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连接符 24"/>
          <p:cNvCxnSpPr/>
          <p:nvPr/>
        </p:nvCxnSpPr>
        <p:spPr bwMode="auto">
          <a:xfrm>
            <a:off x="6785663" y="3524418"/>
            <a:ext cx="450633" cy="0"/>
          </a:xfrm>
          <a:prstGeom prst="line">
            <a:avLst/>
          </a:prstGeom>
          <a:noFill/>
          <a:ln w="254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p:cNvCxnSpPr/>
          <p:nvPr/>
        </p:nvCxnSpPr>
        <p:spPr bwMode="auto">
          <a:xfrm>
            <a:off x="6228184" y="3524418"/>
            <a:ext cx="450633" cy="0"/>
          </a:xfrm>
          <a:prstGeom prst="line">
            <a:avLst/>
          </a:prstGeom>
          <a:noFill/>
          <a:ln w="254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0702"/>
                                        </p:tgtEl>
                                        <p:attrNameLst>
                                          <p:attrName>style.visibility</p:attrName>
                                        </p:attrNameLst>
                                      </p:cBhvr>
                                      <p:to>
                                        <p:strVal val="visible"/>
                                      </p:to>
                                    </p:set>
                                    <p:animEffect transition="in" filter="wipe(left)">
                                      <p:cBhvr>
                                        <p:cTn id="7" dur="500"/>
                                        <p:tgtEl>
                                          <p:spTgt spid="11070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0724"/>
                                        </p:tgtEl>
                                        <p:attrNameLst>
                                          <p:attrName>style.visibility</p:attrName>
                                        </p:attrNameLst>
                                      </p:cBhvr>
                                      <p:to>
                                        <p:strVal val="visible"/>
                                      </p:to>
                                    </p:set>
                                    <p:animEffect transition="in" filter="wipe(left)">
                                      <p:cBhvr>
                                        <p:cTn id="11" dur="500"/>
                                        <p:tgtEl>
                                          <p:spTgt spid="11072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10725"/>
                                        </p:tgtEl>
                                        <p:attrNameLst>
                                          <p:attrName>style.visibility</p:attrName>
                                        </p:attrNameLst>
                                      </p:cBhvr>
                                      <p:to>
                                        <p:strVal val="visible"/>
                                      </p:to>
                                    </p:set>
                                    <p:animEffect transition="in" filter="wipe(down)">
                                      <p:cBhvr>
                                        <p:cTn id="16" dur="500"/>
                                        <p:tgtEl>
                                          <p:spTgt spid="110725"/>
                                        </p:tgtEl>
                                      </p:cBhvr>
                                    </p:animEffec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down)">
                                      <p:cBhvr>
                                        <p:cTn id="20" dur="500"/>
                                        <p:tgtEl>
                                          <p:spTgt spid="3"/>
                                        </p:tgtEl>
                                      </p:cBhvr>
                                    </p:animEffect>
                                  </p:childTnLst>
                                </p:cTn>
                              </p:par>
                              <p:par>
                                <p:cTn id="21" presetID="22" presetClass="entr" presetSubtype="4"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down)">
                                      <p:cBhvr>
                                        <p:cTn id="23" dur="500"/>
                                        <p:tgtEl>
                                          <p:spTgt spid="21"/>
                                        </p:tgtEl>
                                      </p:cBhvr>
                                    </p:animEffect>
                                  </p:childTnLst>
                                </p:cTn>
                              </p:par>
                              <p:par>
                                <p:cTn id="24" presetID="22" presetClass="entr" presetSubtype="4"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down)">
                                      <p:cBhvr>
                                        <p:cTn id="26" dur="500"/>
                                        <p:tgtEl>
                                          <p:spTgt spid="26"/>
                                        </p:tgtEl>
                                      </p:cBhvr>
                                    </p:animEffect>
                                  </p:childTnLst>
                                </p:cTn>
                              </p:par>
                              <p:par>
                                <p:cTn id="27" presetID="22" presetClass="entr" presetSubtype="4"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down)">
                                      <p:cBhvr>
                                        <p:cTn id="29" dur="500"/>
                                        <p:tgtEl>
                                          <p:spTgt spid="25"/>
                                        </p:tgtEl>
                                      </p:cBhvr>
                                    </p:animEffect>
                                  </p:childTnLst>
                                </p:cTn>
                              </p:par>
                              <p:par>
                                <p:cTn id="30" presetID="22" presetClass="entr" presetSubtype="4"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down)">
                                      <p:cBhvr>
                                        <p:cTn id="32" dur="500"/>
                                        <p:tgtEl>
                                          <p:spTgt spid="24"/>
                                        </p:tgtEl>
                                      </p:cBhvr>
                                    </p:animEffect>
                                  </p:childTnLst>
                                </p:cTn>
                              </p:par>
                              <p:par>
                                <p:cTn id="33" presetID="22" presetClass="entr" presetSubtype="4"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down)">
                                      <p:cBhvr>
                                        <p:cTn id="35" dur="500"/>
                                        <p:tgtEl>
                                          <p:spTgt spid="23"/>
                                        </p:tgtEl>
                                      </p:cBhvr>
                                    </p:animEffect>
                                  </p:childTnLst>
                                </p:cTn>
                              </p:par>
                              <p:par>
                                <p:cTn id="36" presetID="22" presetClass="entr" presetSubtype="4" fill="hold"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down)">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10726"/>
                                        </p:tgtEl>
                                        <p:attrNameLst>
                                          <p:attrName>style.visibility</p:attrName>
                                        </p:attrNameLst>
                                      </p:cBhvr>
                                      <p:to>
                                        <p:strVal val="visible"/>
                                      </p:to>
                                    </p:set>
                                    <p:animEffect transition="in" filter="wipe(left)">
                                      <p:cBhvr>
                                        <p:cTn id="43" dur="500"/>
                                        <p:tgtEl>
                                          <p:spTgt spid="11072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10732"/>
                                        </p:tgtEl>
                                        <p:attrNameLst>
                                          <p:attrName>style.visibility</p:attrName>
                                        </p:attrNameLst>
                                      </p:cBhvr>
                                      <p:to>
                                        <p:strVal val="visible"/>
                                      </p:to>
                                    </p:set>
                                    <p:animEffect transition="in" filter="wipe(down)">
                                      <p:cBhvr>
                                        <p:cTn id="48" dur="500"/>
                                        <p:tgtEl>
                                          <p:spTgt spid="110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702" grpId="0" autoUpdateAnimBg="0"/>
      <p:bldP spid="110724" grpId="0" autoUpdateAnimBg="0"/>
      <p:bldP spid="110725" grpId="0"/>
      <p:bldP spid="11073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98"/>
          <p:cNvSpPr>
            <a:spLocks noChangeArrowheads="1"/>
          </p:cNvSpPr>
          <p:nvPr/>
        </p:nvSpPr>
        <p:spPr bwMode="auto">
          <a:xfrm>
            <a:off x="323850" y="6705600"/>
            <a:ext cx="2952750" cy="74613"/>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5" name="AutoShape 223"/>
          <p:cNvSpPr>
            <a:spLocks noChangeArrowheads="1"/>
          </p:cNvSpPr>
          <p:nvPr/>
        </p:nvSpPr>
        <p:spPr bwMode="auto">
          <a:xfrm>
            <a:off x="288925" y="1366838"/>
            <a:ext cx="1920875" cy="1522412"/>
          </a:xfrm>
          <a:prstGeom prst="roundRect">
            <a:avLst>
              <a:gd name="adj" fmla="val 16667"/>
            </a:avLst>
          </a:prstGeom>
          <a:gradFill rotWithShape="0">
            <a:gsLst>
              <a:gs pos="0">
                <a:srgbClr val="66CCFF"/>
              </a:gs>
              <a:gs pos="50000">
                <a:srgbClr val="FFFFFF"/>
              </a:gs>
              <a:gs pos="100000">
                <a:srgbClr val="66CCFF"/>
              </a:gs>
            </a:gsLst>
            <a:lin ang="5400000" scaled="1"/>
          </a:gradFill>
          <a:ln w="9525">
            <a:solidFill>
              <a:srgbClr val="00006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800" b="1" dirty="0">
                <a:solidFill>
                  <a:srgbClr val="3333CC"/>
                </a:solidFill>
                <a:latin typeface="Times New Roman" panose="02020603050405020304" pitchFamily="18" charset="0"/>
                <a:ea typeface="黑体" panose="02010609060101010101" pitchFamily="49" charset="-122"/>
                <a:cs typeface="Times New Roman" panose="02020603050405020304" pitchFamily="18" charset="0"/>
              </a:rPr>
              <a:t>二进制 </a:t>
            </a:r>
            <a:br>
              <a:rPr lang="zh-CN" altLang="en-US" sz="2800" b="1" dirty="0">
                <a:solidFill>
                  <a:srgbClr val="3333CC"/>
                </a:solidFill>
                <a:latin typeface="Times New Roman" panose="02020603050405020304" pitchFamily="18" charset="0"/>
                <a:ea typeface="黑体" panose="02010609060101010101" pitchFamily="49" charset="-122"/>
                <a:cs typeface="Times New Roman" panose="02020603050405020304" pitchFamily="18" charset="0"/>
              </a:rPr>
            </a:br>
            <a:br>
              <a:rPr lang="zh-CN" altLang="en-US" sz="2800" b="1" dirty="0">
                <a:solidFill>
                  <a:srgbClr val="3333CC"/>
                </a:solidFill>
                <a:latin typeface="Times New Roman" panose="02020603050405020304" pitchFamily="18" charset="0"/>
                <a:ea typeface="黑体" panose="02010609060101010101" pitchFamily="49" charset="-122"/>
                <a:cs typeface="Times New Roman" panose="02020603050405020304" pitchFamily="18" charset="0"/>
              </a:rPr>
            </a:br>
            <a:r>
              <a:rPr lang="zh-CN" altLang="en-US" sz="2800" b="1" dirty="0">
                <a:solidFill>
                  <a:srgbClr val="3333CC"/>
                </a:solidFill>
                <a:latin typeface="Times New Roman" panose="02020603050405020304" pitchFamily="18" charset="0"/>
                <a:ea typeface="黑体" panose="02010609060101010101" pitchFamily="49" charset="-122"/>
                <a:cs typeface="Times New Roman" panose="02020603050405020304" pitchFamily="18" charset="0"/>
              </a:rPr>
              <a:t>十六进制</a:t>
            </a:r>
            <a:endParaRPr lang="zh-CN" altLang="en-US"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436" name="AutoShape 224"/>
          <p:cNvSpPr>
            <a:spLocks noChangeArrowheads="1"/>
          </p:cNvSpPr>
          <p:nvPr/>
        </p:nvSpPr>
        <p:spPr bwMode="auto">
          <a:xfrm>
            <a:off x="1169988" y="1976438"/>
            <a:ext cx="236537" cy="381000"/>
          </a:xfrm>
          <a:prstGeom prst="downArrow">
            <a:avLst>
              <a:gd name="adj1" fmla="val 50000"/>
              <a:gd name="adj2" fmla="val 40269"/>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2700000" scaled="1"/>
          </a:gra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3169" name="Rectangle 225"/>
          <p:cNvSpPr>
            <a:spLocks noChangeArrowheads="1"/>
          </p:cNvSpPr>
          <p:nvPr/>
        </p:nvSpPr>
        <p:spPr bwMode="auto">
          <a:xfrm>
            <a:off x="2438400" y="1196975"/>
            <a:ext cx="67056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20000"/>
              </a:spcBef>
              <a:buClr>
                <a:srgbClr val="000099"/>
              </a:buClr>
              <a:buFont typeface="幼圆" panose="02010509060101010101" pitchFamily="49" charset="-122"/>
              <a:buNone/>
            </a:pP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整数部分从右向左，小数部分从左向右，</a:t>
            </a:r>
            <a:b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b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每</a:t>
            </a:r>
            <a:r>
              <a:rPr kumimoji="0" lang="en-US" altLang="zh-CN" sz="2400" b="1" dirty="0">
                <a:latin typeface="Times New Roman" panose="02020603050405020304" pitchFamily="18" charset="0"/>
                <a:ea typeface="黑体" panose="02010609060101010101" pitchFamily="49" charset="-122"/>
                <a:cs typeface="Times New Roman" panose="02020603050405020304" pitchFamily="18" charset="0"/>
              </a:rPr>
              <a:t>4</a:t>
            </a: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位二进制一组，变为</a:t>
            </a:r>
            <a:r>
              <a:rPr kumimoji="0" lang="en-US" altLang="zh-CN" sz="2400" b="1" dirty="0">
                <a:latin typeface="Times New Roman" panose="02020603050405020304" pitchFamily="18" charset="0"/>
                <a:ea typeface="黑体" panose="02010609060101010101" pitchFamily="49" charset="-122"/>
                <a:cs typeface="Times New Roman" panose="02020603050405020304" pitchFamily="18" charset="0"/>
              </a:rPr>
              <a:t>1</a:t>
            </a: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位十六进制。</a:t>
            </a:r>
            <a:endPar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lgn="l">
              <a:lnSpc>
                <a:spcPct val="110000"/>
              </a:lnSpc>
              <a:spcBef>
                <a:spcPct val="20000"/>
              </a:spcBef>
              <a:buClr>
                <a:srgbClr val="000099"/>
              </a:buClr>
              <a:buFont typeface="幼圆" panose="02010509060101010101" pitchFamily="49" charset="-122"/>
              <a:buNone/>
            </a:pP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不足</a:t>
            </a:r>
            <a:r>
              <a:rPr kumimoji="0" lang="en-US" altLang="zh-CN" sz="2400" b="1" dirty="0">
                <a:latin typeface="Times New Roman" panose="02020603050405020304" pitchFamily="18" charset="0"/>
                <a:ea typeface="黑体" panose="02010609060101010101" pitchFamily="49" charset="-122"/>
                <a:cs typeface="Times New Roman" panose="02020603050405020304" pitchFamily="18" charset="0"/>
              </a:rPr>
              <a:t>4</a:t>
            </a: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位时分别在最左端和最右端补</a:t>
            </a:r>
            <a:r>
              <a:rPr kumimoji="0" lang="en-US" altLang="zh-CN" sz="2400" b="1" dirty="0">
                <a:latin typeface="Times New Roman" panose="02020603050405020304" pitchFamily="18" charset="0"/>
                <a:ea typeface="黑体" panose="02010609060101010101" pitchFamily="49" charset="-122"/>
                <a:cs typeface="Times New Roman" panose="02020603050405020304" pitchFamily="18" charset="0"/>
              </a:rPr>
              <a:t>0</a:t>
            </a: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凑够</a:t>
            </a:r>
            <a:r>
              <a:rPr kumimoji="0" lang="en-US" altLang="zh-CN" sz="2400" b="1" dirty="0">
                <a:latin typeface="Times New Roman" panose="02020603050405020304" pitchFamily="18" charset="0"/>
                <a:ea typeface="黑体" panose="02010609060101010101" pitchFamily="49" charset="-122"/>
                <a:cs typeface="Times New Roman" panose="02020603050405020304" pitchFamily="18" charset="0"/>
              </a:rPr>
              <a:t>4</a:t>
            </a: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位。</a:t>
            </a:r>
            <a:endPar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83175" name="Group 231"/>
          <p:cNvGrpSpPr/>
          <p:nvPr/>
        </p:nvGrpSpPr>
        <p:grpSpPr bwMode="auto">
          <a:xfrm>
            <a:off x="288925" y="3620169"/>
            <a:ext cx="8474075" cy="1522413"/>
            <a:chOff x="182" y="2482"/>
            <a:chExt cx="5338" cy="959"/>
          </a:xfrm>
        </p:grpSpPr>
        <p:sp>
          <p:nvSpPr>
            <p:cNvPr id="18443" name="AutoShape 227"/>
            <p:cNvSpPr>
              <a:spLocks noChangeArrowheads="1"/>
            </p:cNvSpPr>
            <p:nvPr/>
          </p:nvSpPr>
          <p:spPr bwMode="auto">
            <a:xfrm>
              <a:off x="182" y="2482"/>
              <a:ext cx="1210" cy="959"/>
            </a:xfrm>
            <a:prstGeom prst="roundRect">
              <a:avLst>
                <a:gd name="adj" fmla="val 16667"/>
              </a:avLst>
            </a:prstGeom>
            <a:gradFill rotWithShape="0">
              <a:gsLst>
                <a:gs pos="0">
                  <a:srgbClr val="66CCFF"/>
                </a:gs>
                <a:gs pos="50000">
                  <a:srgbClr val="FFFFFF"/>
                </a:gs>
                <a:gs pos="100000">
                  <a:srgbClr val="66CCFF"/>
                </a:gs>
              </a:gsLst>
              <a:lin ang="5400000" scaled="1"/>
            </a:gradFill>
            <a:ln w="9525">
              <a:solidFill>
                <a:srgbClr val="00006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800" b="1" dirty="0">
                  <a:solidFill>
                    <a:srgbClr val="3333CC"/>
                  </a:solidFill>
                  <a:latin typeface="Times New Roman" panose="02020603050405020304" pitchFamily="18" charset="0"/>
                  <a:ea typeface="黑体" panose="02010609060101010101" pitchFamily="49" charset="-122"/>
                  <a:cs typeface="Times New Roman" panose="02020603050405020304" pitchFamily="18" charset="0"/>
                </a:rPr>
                <a:t>十六进制 </a:t>
              </a:r>
              <a:br>
                <a:rPr lang="zh-CN" altLang="en-US" sz="2800" b="1" dirty="0">
                  <a:solidFill>
                    <a:srgbClr val="3333CC"/>
                  </a:solidFill>
                  <a:latin typeface="Times New Roman" panose="02020603050405020304" pitchFamily="18" charset="0"/>
                  <a:ea typeface="黑体" panose="02010609060101010101" pitchFamily="49" charset="-122"/>
                  <a:cs typeface="Times New Roman" panose="02020603050405020304" pitchFamily="18" charset="0"/>
                </a:rPr>
              </a:br>
              <a:br>
                <a:rPr lang="zh-CN" altLang="en-US" sz="2800" b="1" dirty="0">
                  <a:solidFill>
                    <a:srgbClr val="3333CC"/>
                  </a:solidFill>
                  <a:latin typeface="Times New Roman" panose="02020603050405020304" pitchFamily="18" charset="0"/>
                  <a:ea typeface="黑体" panose="02010609060101010101" pitchFamily="49" charset="-122"/>
                  <a:cs typeface="Times New Roman" panose="02020603050405020304" pitchFamily="18" charset="0"/>
                </a:rPr>
              </a:br>
              <a:r>
                <a:rPr lang="zh-CN" altLang="en-US" sz="2800" b="1" dirty="0">
                  <a:solidFill>
                    <a:srgbClr val="3333CC"/>
                  </a:solidFill>
                  <a:latin typeface="Times New Roman" panose="02020603050405020304" pitchFamily="18" charset="0"/>
                  <a:ea typeface="黑体" panose="02010609060101010101" pitchFamily="49" charset="-122"/>
                  <a:cs typeface="Times New Roman" panose="02020603050405020304" pitchFamily="18" charset="0"/>
                </a:rPr>
                <a:t>二进制</a:t>
              </a:r>
              <a:endParaRPr lang="zh-CN" altLang="en-US" sz="2800" b="1" dirty="0">
                <a:solidFill>
                  <a:srgbClr val="3333CC"/>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444" name="AutoShape 228"/>
            <p:cNvSpPr>
              <a:spLocks noChangeArrowheads="1"/>
            </p:cNvSpPr>
            <p:nvPr/>
          </p:nvSpPr>
          <p:spPr bwMode="auto">
            <a:xfrm>
              <a:off x="737" y="2866"/>
              <a:ext cx="149" cy="240"/>
            </a:xfrm>
            <a:prstGeom prst="downArrow">
              <a:avLst>
                <a:gd name="adj1" fmla="val 50000"/>
                <a:gd name="adj2" fmla="val 40268"/>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2700000" scaled="1"/>
            </a:gra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445" name="Rectangle 229"/>
            <p:cNvSpPr>
              <a:spLocks noChangeArrowheads="1"/>
            </p:cNvSpPr>
            <p:nvPr/>
          </p:nvSpPr>
          <p:spPr bwMode="auto">
            <a:xfrm>
              <a:off x="1536" y="2511"/>
              <a:ext cx="3984" cy="8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buClr>
                  <a:srgbClr val="000099"/>
                </a:buClr>
                <a:buFont typeface="幼圆" panose="02010509060101010101" pitchFamily="49" charset="-122"/>
                <a:buNone/>
              </a:pP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每</a:t>
              </a:r>
              <a:r>
                <a:rPr kumimoji="0" lang="en-US" altLang="zh-CN" sz="2400" b="1" dirty="0">
                  <a:latin typeface="Times New Roman" panose="02020603050405020304" pitchFamily="18" charset="0"/>
                  <a:ea typeface="黑体" panose="02010609060101010101" pitchFamily="49" charset="-122"/>
                  <a:cs typeface="Times New Roman" panose="02020603050405020304" pitchFamily="18" charset="0"/>
                </a:rPr>
                <a:t>1</a:t>
              </a: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位十六进制，变为</a:t>
              </a:r>
              <a:r>
                <a:rPr kumimoji="0" lang="en-US" altLang="zh-CN" sz="2400" b="1" dirty="0">
                  <a:latin typeface="Times New Roman" panose="02020603050405020304" pitchFamily="18" charset="0"/>
                  <a:ea typeface="黑体" panose="02010609060101010101" pitchFamily="49" charset="-122"/>
                  <a:cs typeface="Times New Roman" panose="02020603050405020304" pitchFamily="18" charset="0"/>
                </a:rPr>
                <a:t>4</a:t>
              </a:r>
              <a:r>
                <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rPr>
                <a:t>位二进制。</a:t>
              </a:r>
              <a:endParaRPr kumimoji="0"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a:p>
              <a:pPr algn="l">
                <a:spcBef>
                  <a:spcPct val="30000"/>
                </a:spcBef>
                <a:buClr>
                  <a:srgbClr val="000099"/>
                </a:buClr>
                <a:buFont typeface="幼圆" panose="02010509060101010101" pitchFamily="49" charset="-122"/>
                <a:buNone/>
              </a:pPr>
              <a:r>
                <a:rPr kumimoji="0" lang="zh-CN" altLang="en-US" sz="2400" b="1" i="1" dirty="0">
                  <a:solidFill>
                    <a:srgbClr val="CC0000"/>
                  </a:solidFill>
                  <a:latin typeface="黑体" panose="02010609060101010101" pitchFamily="49" charset="-122"/>
                  <a:ea typeface="黑体" panose="02010609060101010101" pitchFamily="49" charset="-122"/>
                </a:rPr>
                <a:t>例：</a:t>
              </a:r>
              <a:endParaRPr kumimoji="0" lang="zh-CN" altLang="en-US" sz="2400" b="1" i="1" dirty="0">
                <a:solidFill>
                  <a:srgbClr val="CC0000"/>
                </a:solidFill>
                <a:latin typeface="黑体" panose="02010609060101010101" pitchFamily="49" charset="-122"/>
                <a:ea typeface="黑体" panose="02010609060101010101" pitchFamily="49" charset="-122"/>
              </a:endParaRPr>
            </a:p>
            <a:p>
              <a:pPr algn="l">
                <a:spcBef>
                  <a:spcPct val="30000"/>
                </a:spcBef>
                <a:buClr>
                  <a:srgbClr val="000099"/>
                </a:buClr>
                <a:buFont typeface="幼圆" panose="02010509060101010101" pitchFamily="49" charset="-122"/>
                <a:buNone/>
              </a:pPr>
              <a:r>
                <a:rPr kumimoji="0" lang="en-US" altLang="zh-CN" sz="2400" b="1" dirty="0">
                  <a:latin typeface="Times New Roman" panose="02020603050405020304" pitchFamily="18" charset="0"/>
                </a:rPr>
                <a:t>(4C2.F6)</a:t>
              </a:r>
              <a:r>
                <a:rPr kumimoji="0" lang="en-US" altLang="zh-CN" sz="2400" b="1" baseline="-25000" dirty="0">
                  <a:latin typeface="Times New Roman" panose="02020603050405020304" pitchFamily="18" charset="0"/>
                </a:rPr>
                <a:t>16 </a:t>
              </a:r>
              <a:r>
                <a:rPr kumimoji="0" lang="en-US" altLang="zh-CN" sz="2400" b="1" dirty="0">
                  <a:latin typeface="Times New Roman" panose="02020603050405020304" pitchFamily="18" charset="0"/>
                </a:rPr>
                <a:t>=</a:t>
              </a:r>
              <a:endParaRPr kumimoji="0" lang="en-US" altLang="zh-CN" sz="2400" b="1" baseline="-25000" dirty="0">
                <a:latin typeface="Times New Roman" panose="02020603050405020304" pitchFamily="18" charset="0"/>
              </a:endParaRPr>
            </a:p>
          </p:txBody>
        </p:sp>
      </p:grpSp>
      <p:sp>
        <p:nvSpPr>
          <p:cNvPr id="83177" name="Rectangle 233"/>
          <p:cNvSpPr>
            <a:spLocks noChangeArrowheads="1"/>
          </p:cNvSpPr>
          <p:nvPr/>
        </p:nvSpPr>
        <p:spPr bwMode="auto">
          <a:xfrm>
            <a:off x="2438400" y="2492375"/>
            <a:ext cx="4294188"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20000"/>
              </a:spcBef>
              <a:buClr>
                <a:srgbClr val="000099"/>
              </a:buClr>
              <a:buFont typeface="幼圆" panose="02010509060101010101" pitchFamily="49" charset="-122"/>
              <a:buNone/>
            </a:pPr>
            <a:r>
              <a:rPr kumimoji="0" lang="zh-CN" altLang="en-US" sz="2400" b="1" i="1" dirty="0">
                <a:solidFill>
                  <a:srgbClr val="CC0000"/>
                </a:solidFill>
                <a:latin typeface="黑体" panose="02010609060101010101" pitchFamily="49" charset="-122"/>
                <a:ea typeface="黑体" panose="02010609060101010101" pitchFamily="49" charset="-122"/>
              </a:rPr>
              <a:t>例：</a:t>
            </a:r>
            <a:r>
              <a:rPr kumimoji="0" lang="en-US" altLang="zh-CN" sz="2400" b="1" dirty="0">
                <a:latin typeface="Times New Roman" panose="02020603050405020304" pitchFamily="18" charset="0"/>
              </a:rPr>
              <a:t>(11010111101.1010001)</a:t>
            </a:r>
            <a:r>
              <a:rPr kumimoji="0" lang="en-US" altLang="zh-CN" sz="2400" b="1" baseline="-25000" dirty="0">
                <a:latin typeface="Times New Roman" panose="02020603050405020304" pitchFamily="18" charset="0"/>
              </a:rPr>
              <a:t>2 </a:t>
            </a:r>
            <a:r>
              <a:rPr kumimoji="0" lang="en-US" altLang="zh-CN" sz="2400" b="1" dirty="0">
                <a:latin typeface="Times New Roman" panose="02020603050405020304" pitchFamily="18" charset="0"/>
              </a:rPr>
              <a:t>=</a:t>
            </a:r>
            <a:endParaRPr kumimoji="0" lang="en-US" altLang="zh-CN" sz="2400" b="1" dirty="0">
              <a:latin typeface="Times New Roman" panose="02020603050405020304" pitchFamily="18" charset="0"/>
            </a:endParaRPr>
          </a:p>
        </p:txBody>
      </p:sp>
      <p:sp>
        <p:nvSpPr>
          <p:cNvPr id="83178" name="Rectangle 234"/>
          <p:cNvSpPr>
            <a:spLocks noChangeArrowheads="1"/>
          </p:cNvSpPr>
          <p:nvPr/>
        </p:nvSpPr>
        <p:spPr bwMode="auto">
          <a:xfrm>
            <a:off x="6588125" y="2492375"/>
            <a:ext cx="17272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20000"/>
              </a:spcBef>
              <a:buClr>
                <a:srgbClr val="000099"/>
              </a:buClr>
              <a:buFont typeface="幼圆" panose="02010509060101010101" pitchFamily="49" charset="-122"/>
              <a:buNone/>
            </a:pPr>
            <a:r>
              <a:rPr kumimoji="0" lang="en-US" altLang="zh-CN" sz="2400" b="1" dirty="0">
                <a:latin typeface="Times New Roman" panose="02020603050405020304" pitchFamily="18" charset="0"/>
              </a:rPr>
              <a:t>(6BD.A2)</a:t>
            </a:r>
            <a:r>
              <a:rPr kumimoji="0" lang="en-US" altLang="zh-CN" sz="2400" b="1" baseline="-25000" dirty="0">
                <a:latin typeface="Times New Roman" panose="02020603050405020304" pitchFamily="18" charset="0"/>
              </a:rPr>
              <a:t>16</a:t>
            </a:r>
            <a:r>
              <a:rPr kumimoji="0" lang="en-US" altLang="zh-CN" sz="2400" b="1" dirty="0">
                <a:latin typeface="Times New Roman" panose="02020603050405020304" pitchFamily="18" charset="0"/>
              </a:rPr>
              <a:t> </a:t>
            </a:r>
            <a:endParaRPr kumimoji="0" lang="en-US" altLang="zh-CN" sz="2400" b="1" dirty="0">
              <a:latin typeface="Times New Roman" panose="02020603050405020304" pitchFamily="18" charset="0"/>
            </a:endParaRPr>
          </a:p>
        </p:txBody>
      </p:sp>
      <p:sp>
        <p:nvSpPr>
          <p:cNvPr id="83182" name="Rectangle 238"/>
          <p:cNvSpPr>
            <a:spLocks noChangeArrowheads="1"/>
          </p:cNvSpPr>
          <p:nvPr/>
        </p:nvSpPr>
        <p:spPr bwMode="auto">
          <a:xfrm>
            <a:off x="4140200" y="4585369"/>
            <a:ext cx="4546600" cy="931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buClr>
                <a:srgbClr val="000099"/>
              </a:buClr>
              <a:buFont typeface="幼圆" panose="02010509060101010101" pitchFamily="49" charset="-122"/>
              <a:buNone/>
            </a:pPr>
            <a:r>
              <a:rPr kumimoji="0" lang="en-US" altLang="zh-CN" sz="2400" b="1" dirty="0">
                <a:latin typeface="Times New Roman" panose="02020603050405020304" pitchFamily="18" charset="0"/>
              </a:rPr>
              <a:t> (0100 1100 0010.1111 0110)</a:t>
            </a:r>
            <a:r>
              <a:rPr kumimoji="0" lang="en-US" altLang="zh-CN" sz="2400" b="1" baseline="-25000" dirty="0">
                <a:latin typeface="Times New Roman" panose="02020603050405020304" pitchFamily="18" charset="0"/>
              </a:rPr>
              <a:t>2</a:t>
            </a:r>
            <a:r>
              <a:rPr kumimoji="0" lang="en-US" altLang="zh-CN" sz="2400" b="1" dirty="0">
                <a:latin typeface="Times New Roman" panose="02020603050405020304" pitchFamily="18" charset="0"/>
              </a:rPr>
              <a:t> </a:t>
            </a:r>
            <a:endParaRPr kumimoji="0" lang="en-US" altLang="zh-CN" sz="2400" b="1" dirty="0">
              <a:latin typeface="Times New Roman" panose="02020603050405020304" pitchFamily="18" charset="0"/>
            </a:endParaRPr>
          </a:p>
          <a:p>
            <a:pPr algn="l">
              <a:spcBef>
                <a:spcPct val="30000"/>
              </a:spcBef>
              <a:buClr>
                <a:srgbClr val="000099"/>
              </a:buClr>
              <a:buFont typeface="幼圆" panose="02010509060101010101" pitchFamily="49" charset="-122"/>
              <a:buNone/>
            </a:pPr>
            <a:r>
              <a:rPr kumimoji="0" lang="en-US" altLang="zh-CN" sz="2400" b="1" dirty="0">
                <a:latin typeface="Times New Roman" panose="02020603050405020304" pitchFamily="18" charset="0"/>
              </a:rPr>
              <a:t> (10011000010.1111011)</a:t>
            </a:r>
            <a:r>
              <a:rPr kumimoji="0" lang="en-US" altLang="zh-CN" sz="2400" b="1" baseline="-25000" dirty="0">
                <a:latin typeface="Times New Roman" panose="02020603050405020304" pitchFamily="18" charset="0"/>
              </a:rPr>
              <a:t>2</a:t>
            </a:r>
            <a:endParaRPr kumimoji="0" lang="en-US" altLang="zh-CN" sz="2400" b="1" baseline="-25000" dirty="0">
              <a:latin typeface="Times New Roman" panose="02020603050405020304" pitchFamily="18" charset="0"/>
            </a:endParaRPr>
          </a:p>
        </p:txBody>
      </p:sp>
      <p:sp>
        <p:nvSpPr>
          <p:cNvPr id="14"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1.3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数值与运算</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3169"/>
                                        </p:tgtEl>
                                        <p:attrNameLst>
                                          <p:attrName>style.visibility</p:attrName>
                                        </p:attrNameLst>
                                      </p:cBhvr>
                                      <p:to>
                                        <p:strVal val="visible"/>
                                      </p:to>
                                    </p:set>
                                    <p:animEffect transition="in" filter="wipe(left)">
                                      <p:cBhvr>
                                        <p:cTn id="7" dur="500"/>
                                        <p:tgtEl>
                                          <p:spTgt spid="8316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3177"/>
                                        </p:tgtEl>
                                        <p:attrNameLst>
                                          <p:attrName>style.visibility</p:attrName>
                                        </p:attrNameLst>
                                      </p:cBhvr>
                                      <p:to>
                                        <p:strVal val="visible"/>
                                      </p:to>
                                    </p:set>
                                    <p:animEffect transition="in" filter="wipe(left)">
                                      <p:cBhvr>
                                        <p:cTn id="11" dur="500"/>
                                        <p:tgtEl>
                                          <p:spTgt spid="8317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3178"/>
                                        </p:tgtEl>
                                        <p:attrNameLst>
                                          <p:attrName>style.visibility</p:attrName>
                                        </p:attrNameLst>
                                      </p:cBhvr>
                                      <p:to>
                                        <p:strVal val="visible"/>
                                      </p:to>
                                    </p:set>
                                    <p:animEffect transition="in" filter="wipe(left)">
                                      <p:cBhvr>
                                        <p:cTn id="16" dur="500"/>
                                        <p:tgtEl>
                                          <p:spTgt spid="8317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3175"/>
                                        </p:tgtEl>
                                        <p:attrNameLst>
                                          <p:attrName>style.visibility</p:attrName>
                                        </p:attrNameLst>
                                      </p:cBhvr>
                                      <p:to>
                                        <p:strVal val="visible"/>
                                      </p:to>
                                    </p:set>
                                    <p:animEffect transition="in" filter="wipe(left)">
                                      <p:cBhvr>
                                        <p:cTn id="21" dur="500"/>
                                        <p:tgtEl>
                                          <p:spTgt spid="8317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83182"/>
                                        </p:tgtEl>
                                        <p:attrNameLst>
                                          <p:attrName>style.visibility</p:attrName>
                                        </p:attrNameLst>
                                      </p:cBhvr>
                                      <p:to>
                                        <p:strVal val="visible"/>
                                      </p:to>
                                    </p:set>
                                    <p:animEffect transition="in" filter="blinds(horizontal)">
                                      <p:cBhvr>
                                        <p:cTn id="26" dur="500"/>
                                        <p:tgtEl>
                                          <p:spTgt spid="83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169" grpId="0" autoUpdateAnimBg="0"/>
      <p:bldP spid="83177" grpId="0" autoUpdateAnimBg="0"/>
      <p:bldP spid="83178" grpId="0" autoUpdateAnimBg="0"/>
      <p:bldP spid="8318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
          <p:cNvSpPr>
            <a:spLocks noChangeArrowheads="1"/>
          </p:cNvSpPr>
          <p:nvPr/>
        </p:nvSpPr>
        <p:spPr bwMode="auto">
          <a:xfrm>
            <a:off x="323850" y="6705600"/>
            <a:ext cx="3498850" cy="74613"/>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6" name="Rectangle 15"/>
          <p:cNvSpPr>
            <a:spLocks noChangeArrowheads="1"/>
          </p:cNvSpPr>
          <p:nvPr/>
        </p:nvSpPr>
        <p:spPr bwMode="auto">
          <a:xfrm>
            <a:off x="468313" y="1632844"/>
            <a:ext cx="7848600" cy="535531"/>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l">
              <a:lnSpc>
                <a:spcPct val="120000"/>
              </a:lnSpc>
              <a:spcBef>
                <a:spcPct val="0"/>
              </a:spcBef>
            </a:pPr>
            <a:r>
              <a:rPr lang="zh-CN" altLang="en-US" sz="2400" b="1"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位</a:t>
            </a:r>
            <a:r>
              <a:rPr lang="en-US" altLang="zh-CN" sz="2400" b="1"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(bit)</a:t>
            </a:r>
            <a:r>
              <a:rPr lang="zh-CN" altLang="en-US" sz="2400" b="1"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计算机存储数据的最小单元</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1)</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3557" name="Rectangle 85"/>
          <p:cNvSpPr>
            <a:spLocks noChangeArrowheads="1"/>
          </p:cNvSpPr>
          <p:nvPr/>
        </p:nvSpPr>
        <p:spPr bwMode="auto">
          <a:xfrm>
            <a:off x="429919" y="2175247"/>
            <a:ext cx="610135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字节</a:t>
            </a:r>
            <a:r>
              <a:rPr lang="en-US" altLang="zh-CN" sz="2400" b="1"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(Byte)</a:t>
            </a:r>
            <a:r>
              <a:rPr lang="zh-CN" altLang="en-US" sz="2400" b="1"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处理数据的基本单位</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(8bit/Byte)</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3558" name="Group 89"/>
          <p:cNvGrpSpPr/>
          <p:nvPr/>
        </p:nvGrpSpPr>
        <p:grpSpPr bwMode="auto">
          <a:xfrm>
            <a:off x="2124075" y="3978548"/>
            <a:ext cx="5108575" cy="2003425"/>
            <a:chOff x="554" y="552"/>
            <a:chExt cx="3627" cy="2649"/>
          </a:xfrm>
        </p:grpSpPr>
        <p:sp>
          <p:nvSpPr>
            <p:cNvPr id="23562" name="AutoShape 90"/>
            <p:cNvSpPr>
              <a:spLocks noChangeArrowheads="1"/>
            </p:cNvSpPr>
            <p:nvPr/>
          </p:nvSpPr>
          <p:spPr bwMode="auto">
            <a:xfrm>
              <a:off x="869" y="1565"/>
              <a:ext cx="144" cy="576"/>
            </a:xfrm>
            <a:prstGeom prst="cube">
              <a:avLst>
                <a:gd name="adj" fmla="val 25000"/>
              </a:avLst>
            </a:prstGeom>
            <a:solidFill>
              <a:srgbClr val="CC6600"/>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23563" name="AutoShape 91"/>
            <p:cNvSpPr>
              <a:spLocks noChangeArrowheads="1"/>
            </p:cNvSpPr>
            <p:nvPr/>
          </p:nvSpPr>
          <p:spPr bwMode="auto">
            <a:xfrm>
              <a:off x="965" y="1565"/>
              <a:ext cx="144" cy="576"/>
            </a:xfrm>
            <a:prstGeom prst="cube">
              <a:avLst>
                <a:gd name="adj" fmla="val 25000"/>
              </a:avLst>
            </a:prstGeom>
            <a:solidFill>
              <a:srgbClr val="00FF00"/>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23564" name="AutoShape 92"/>
            <p:cNvSpPr>
              <a:spLocks noChangeArrowheads="1"/>
            </p:cNvSpPr>
            <p:nvPr/>
          </p:nvSpPr>
          <p:spPr bwMode="auto">
            <a:xfrm>
              <a:off x="1061" y="1565"/>
              <a:ext cx="144" cy="576"/>
            </a:xfrm>
            <a:prstGeom prst="cube">
              <a:avLst>
                <a:gd name="adj" fmla="val 25000"/>
              </a:avLst>
            </a:prstGeom>
            <a:solidFill>
              <a:srgbClr val="CC6600"/>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23565" name="AutoShape 93"/>
            <p:cNvSpPr>
              <a:spLocks noChangeArrowheads="1"/>
            </p:cNvSpPr>
            <p:nvPr/>
          </p:nvSpPr>
          <p:spPr bwMode="auto">
            <a:xfrm>
              <a:off x="1157" y="1565"/>
              <a:ext cx="144" cy="576"/>
            </a:xfrm>
            <a:prstGeom prst="cube">
              <a:avLst>
                <a:gd name="adj" fmla="val 25000"/>
              </a:avLst>
            </a:prstGeom>
            <a:solidFill>
              <a:srgbClr val="CC6600"/>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nvGrpSpPr>
            <p:cNvPr id="23566" name="Group 94"/>
            <p:cNvGrpSpPr/>
            <p:nvPr/>
          </p:nvGrpSpPr>
          <p:grpSpPr bwMode="auto">
            <a:xfrm>
              <a:off x="1253" y="1565"/>
              <a:ext cx="432" cy="576"/>
              <a:chOff x="816" y="1968"/>
              <a:chExt cx="432" cy="576"/>
            </a:xfrm>
          </p:grpSpPr>
          <p:sp>
            <p:nvSpPr>
              <p:cNvPr id="23594" name="AutoShape 95"/>
              <p:cNvSpPr>
                <a:spLocks noChangeArrowheads="1"/>
              </p:cNvSpPr>
              <p:nvPr/>
            </p:nvSpPr>
            <p:spPr bwMode="auto">
              <a:xfrm>
                <a:off x="816" y="1968"/>
                <a:ext cx="144" cy="576"/>
              </a:xfrm>
              <a:prstGeom prst="cube">
                <a:avLst>
                  <a:gd name="adj" fmla="val 25000"/>
                </a:avLst>
              </a:prstGeom>
              <a:solidFill>
                <a:srgbClr val="CC6600"/>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23595" name="AutoShape 96"/>
              <p:cNvSpPr>
                <a:spLocks noChangeArrowheads="1"/>
              </p:cNvSpPr>
              <p:nvPr/>
            </p:nvSpPr>
            <p:spPr bwMode="auto">
              <a:xfrm>
                <a:off x="912" y="1968"/>
                <a:ext cx="144" cy="576"/>
              </a:xfrm>
              <a:prstGeom prst="cube">
                <a:avLst>
                  <a:gd name="adj" fmla="val 25000"/>
                </a:avLst>
              </a:prstGeom>
              <a:solidFill>
                <a:srgbClr val="CC6600"/>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23596" name="AutoShape 97"/>
              <p:cNvSpPr>
                <a:spLocks noChangeArrowheads="1"/>
              </p:cNvSpPr>
              <p:nvPr/>
            </p:nvSpPr>
            <p:spPr bwMode="auto">
              <a:xfrm>
                <a:off x="1008" y="1968"/>
                <a:ext cx="144" cy="576"/>
              </a:xfrm>
              <a:prstGeom prst="cube">
                <a:avLst>
                  <a:gd name="adj" fmla="val 25000"/>
                </a:avLst>
              </a:prstGeom>
              <a:solidFill>
                <a:srgbClr val="CC6600"/>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23597" name="AutoShape 98"/>
              <p:cNvSpPr>
                <a:spLocks noChangeArrowheads="1"/>
              </p:cNvSpPr>
              <p:nvPr/>
            </p:nvSpPr>
            <p:spPr bwMode="auto">
              <a:xfrm>
                <a:off x="1104" y="1968"/>
                <a:ext cx="144" cy="576"/>
              </a:xfrm>
              <a:prstGeom prst="cube">
                <a:avLst>
                  <a:gd name="adj" fmla="val 25000"/>
                </a:avLst>
              </a:prstGeom>
              <a:solidFill>
                <a:srgbClr val="CC6600"/>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grpSp>
          <p:nvGrpSpPr>
            <p:cNvPr id="23567" name="Group 99"/>
            <p:cNvGrpSpPr/>
            <p:nvPr/>
          </p:nvGrpSpPr>
          <p:grpSpPr bwMode="auto">
            <a:xfrm>
              <a:off x="1637" y="1565"/>
              <a:ext cx="816" cy="576"/>
              <a:chOff x="1872" y="2016"/>
              <a:chExt cx="816" cy="576"/>
            </a:xfrm>
          </p:grpSpPr>
          <p:sp>
            <p:nvSpPr>
              <p:cNvPr id="23585" name="AutoShape 100"/>
              <p:cNvSpPr>
                <a:spLocks noChangeArrowheads="1"/>
              </p:cNvSpPr>
              <p:nvPr/>
            </p:nvSpPr>
            <p:spPr bwMode="auto">
              <a:xfrm>
                <a:off x="1872" y="2016"/>
                <a:ext cx="144" cy="576"/>
              </a:xfrm>
              <a:prstGeom prst="cube">
                <a:avLst>
                  <a:gd name="adj" fmla="val 25000"/>
                </a:avLst>
              </a:prstGeom>
              <a:solidFill>
                <a:schemeClr val="tx1"/>
              </a:solidFill>
              <a:ln w="3175">
                <a:solidFill>
                  <a:schemeClr val="bg2"/>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r>
                  <a:rPr lang="en-US" altLang="zh-CN" sz="1800" dirty="0" smtClean="0">
                    <a:solidFill>
                      <a:schemeClr val="bg1"/>
                    </a:solidFill>
                    <a:latin typeface="Times New Roman" panose="02020603050405020304" pitchFamily="18" charset="0"/>
                    <a:cs typeface="Times New Roman" panose="02020603050405020304" pitchFamily="18" charset="0"/>
                  </a:rPr>
                  <a:t>7</a:t>
                </a:r>
                <a:endParaRPr lang="zh-CN" altLang="en-US" sz="1800" dirty="0">
                  <a:solidFill>
                    <a:schemeClr val="bg1"/>
                  </a:solidFill>
                  <a:latin typeface="Times New Roman" panose="02020603050405020304" pitchFamily="18" charset="0"/>
                  <a:cs typeface="Times New Roman" panose="02020603050405020304" pitchFamily="18" charset="0"/>
                </a:endParaRPr>
              </a:p>
            </p:txBody>
          </p:sp>
          <p:sp>
            <p:nvSpPr>
              <p:cNvPr id="23586" name="AutoShape 101"/>
              <p:cNvSpPr>
                <a:spLocks noChangeArrowheads="1"/>
              </p:cNvSpPr>
              <p:nvPr/>
            </p:nvSpPr>
            <p:spPr bwMode="auto">
              <a:xfrm>
                <a:off x="1968" y="2016"/>
                <a:ext cx="144" cy="576"/>
              </a:xfrm>
              <a:prstGeom prst="cube">
                <a:avLst>
                  <a:gd name="adj" fmla="val 25000"/>
                </a:avLst>
              </a:prstGeom>
              <a:solidFill>
                <a:schemeClr val="tx1"/>
              </a:solidFill>
              <a:ln w="3175">
                <a:solidFill>
                  <a:schemeClr val="bg2"/>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r>
                  <a:rPr lang="en-US" altLang="zh-CN" sz="1800" dirty="0" smtClean="0">
                    <a:solidFill>
                      <a:schemeClr val="bg1"/>
                    </a:solidFill>
                    <a:latin typeface="Times New Roman" panose="02020603050405020304" pitchFamily="18" charset="0"/>
                    <a:cs typeface="Times New Roman" panose="02020603050405020304" pitchFamily="18" charset="0"/>
                  </a:rPr>
                  <a:t>6</a:t>
                </a:r>
                <a:endParaRPr lang="zh-CN" altLang="en-US" sz="1800" dirty="0">
                  <a:solidFill>
                    <a:schemeClr val="bg1"/>
                  </a:solidFill>
                  <a:latin typeface="Times New Roman" panose="02020603050405020304" pitchFamily="18" charset="0"/>
                  <a:cs typeface="Times New Roman" panose="02020603050405020304" pitchFamily="18" charset="0"/>
                </a:endParaRPr>
              </a:p>
            </p:txBody>
          </p:sp>
          <p:sp>
            <p:nvSpPr>
              <p:cNvPr id="23587" name="AutoShape 102"/>
              <p:cNvSpPr>
                <a:spLocks noChangeArrowheads="1"/>
              </p:cNvSpPr>
              <p:nvPr/>
            </p:nvSpPr>
            <p:spPr bwMode="auto">
              <a:xfrm>
                <a:off x="2064" y="2016"/>
                <a:ext cx="144" cy="576"/>
              </a:xfrm>
              <a:prstGeom prst="cube">
                <a:avLst>
                  <a:gd name="adj" fmla="val 25000"/>
                </a:avLst>
              </a:prstGeom>
              <a:solidFill>
                <a:schemeClr val="tx1"/>
              </a:solidFill>
              <a:ln w="3175">
                <a:solidFill>
                  <a:schemeClr val="bg2"/>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r>
                  <a:rPr lang="en-US" altLang="zh-CN" sz="1800" dirty="0" smtClean="0">
                    <a:solidFill>
                      <a:schemeClr val="bg1"/>
                    </a:solidFill>
                    <a:latin typeface="Times New Roman" panose="02020603050405020304" pitchFamily="18" charset="0"/>
                    <a:cs typeface="Times New Roman" panose="02020603050405020304" pitchFamily="18" charset="0"/>
                  </a:rPr>
                  <a:t>5</a:t>
                </a:r>
                <a:endParaRPr lang="zh-CN" altLang="en-US" sz="1800" dirty="0">
                  <a:solidFill>
                    <a:schemeClr val="bg1"/>
                  </a:solidFill>
                  <a:latin typeface="Times New Roman" panose="02020603050405020304" pitchFamily="18" charset="0"/>
                  <a:cs typeface="Times New Roman" panose="02020603050405020304" pitchFamily="18" charset="0"/>
                </a:endParaRPr>
              </a:p>
            </p:txBody>
          </p:sp>
          <p:sp>
            <p:nvSpPr>
              <p:cNvPr id="23588" name="AutoShape 103"/>
              <p:cNvSpPr>
                <a:spLocks noChangeArrowheads="1"/>
              </p:cNvSpPr>
              <p:nvPr/>
            </p:nvSpPr>
            <p:spPr bwMode="auto">
              <a:xfrm>
                <a:off x="2160" y="2016"/>
                <a:ext cx="144" cy="576"/>
              </a:xfrm>
              <a:prstGeom prst="cube">
                <a:avLst>
                  <a:gd name="adj" fmla="val 25000"/>
                </a:avLst>
              </a:prstGeom>
              <a:solidFill>
                <a:schemeClr val="tx1"/>
              </a:solidFill>
              <a:ln w="3175">
                <a:solidFill>
                  <a:schemeClr val="bg2"/>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r>
                  <a:rPr lang="en-US" altLang="zh-CN" sz="1800" dirty="0" smtClean="0">
                    <a:solidFill>
                      <a:schemeClr val="bg1"/>
                    </a:solidFill>
                    <a:latin typeface="Times New Roman" panose="02020603050405020304" pitchFamily="18" charset="0"/>
                    <a:cs typeface="Times New Roman" panose="02020603050405020304" pitchFamily="18" charset="0"/>
                  </a:rPr>
                  <a:t>4</a:t>
                </a:r>
                <a:endParaRPr lang="zh-CN" altLang="en-US" sz="1800" dirty="0">
                  <a:solidFill>
                    <a:schemeClr val="bg1"/>
                  </a:solidFill>
                  <a:latin typeface="Times New Roman" panose="02020603050405020304" pitchFamily="18" charset="0"/>
                  <a:cs typeface="Times New Roman" panose="02020603050405020304" pitchFamily="18" charset="0"/>
                </a:endParaRPr>
              </a:p>
            </p:txBody>
          </p:sp>
          <p:grpSp>
            <p:nvGrpSpPr>
              <p:cNvPr id="23589" name="Group 104"/>
              <p:cNvGrpSpPr/>
              <p:nvPr/>
            </p:nvGrpSpPr>
            <p:grpSpPr bwMode="auto">
              <a:xfrm>
                <a:off x="2256" y="2016"/>
                <a:ext cx="432" cy="576"/>
                <a:chOff x="816" y="1968"/>
                <a:chExt cx="432" cy="576"/>
              </a:xfrm>
            </p:grpSpPr>
            <p:sp>
              <p:nvSpPr>
                <p:cNvPr id="23590" name="AutoShape 105"/>
                <p:cNvSpPr>
                  <a:spLocks noChangeArrowheads="1"/>
                </p:cNvSpPr>
                <p:nvPr/>
              </p:nvSpPr>
              <p:spPr bwMode="auto">
                <a:xfrm>
                  <a:off x="816" y="1968"/>
                  <a:ext cx="144" cy="576"/>
                </a:xfrm>
                <a:prstGeom prst="cube">
                  <a:avLst>
                    <a:gd name="adj" fmla="val 25000"/>
                  </a:avLst>
                </a:prstGeom>
                <a:solidFill>
                  <a:schemeClr val="tx1"/>
                </a:solidFill>
                <a:ln w="3175">
                  <a:solidFill>
                    <a:schemeClr val="bg2"/>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r>
                    <a:rPr lang="en-US" altLang="zh-CN" sz="1800" dirty="0" smtClean="0">
                      <a:solidFill>
                        <a:schemeClr val="bg1"/>
                      </a:solidFill>
                      <a:latin typeface="Times New Roman" panose="02020603050405020304" pitchFamily="18" charset="0"/>
                      <a:cs typeface="Times New Roman" panose="02020603050405020304" pitchFamily="18" charset="0"/>
                    </a:rPr>
                    <a:t>3</a:t>
                  </a:r>
                  <a:endParaRPr lang="zh-CN" altLang="en-US" sz="1800" dirty="0">
                    <a:solidFill>
                      <a:schemeClr val="bg1"/>
                    </a:solidFill>
                    <a:latin typeface="Times New Roman" panose="02020603050405020304" pitchFamily="18" charset="0"/>
                    <a:cs typeface="Times New Roman" panose="02020603050405020304" pitchFamily="18" charset="0"/>
                  </a:endParaRPr>
                </a:p>
              </p:txBody>
            </p:sp>
            <p:sp>
              <p:nvSpPr>
                <p:cNvPr id="23591" name="AutoShape 106"/>
                <p:cNvSpPr>
                  <a:spLocks noChangeArrowheads="1"/>
                </p:cNvSpPr>
                <p:nvPr/>
              </p:nvSpPr>
              <p:spPr bwMode="auto">
                <a:xfrm>
                  <a:off x="912" y="1968"/>
                  <a:ext cx="144" cy="576"/>
                </a:xfrm>
                <a:prstGeom prst="cube">
                  <a:avLst>
                    <a:gd name="adj" fmla="val 25000"/>
                  </a:avLst>
                </a:prstGeom>
                <a:solidFill>
                  <a:schemeClr val="tx1"/>
                </a:solidFill>
                <a:ln w="3175">
                  <a:solidFill>
                    <a:schemeClr val="bg2"/>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r>
                    <a:rPr lang="en-US" altLang="zh-CN" sz="1800" dirty="0" smtClean="0">
                      <a:solidFill>
                        <a:schemeClr val="bg1"/>
                      </a:solidFill>
                      <a:latin typeface="Times New Roman" panose="02020603050405020304" pitchFamily="18" charset="0"/>
                      <a:cs typeface="Times New Roman" panose="02020603050405020304" pitchFamily="18" charset="0"/>
                    </a:rPr>
                    <a:t>2</a:t>
                  </a:r>
                  <a:endParaRPr lang="zh-CN" altLang="en-US" sz="1800" dirty="0">
                    <a:solidFill>
                      <a:schemeClr val="bg1"/>
                    </a:solidFill>
                    <a:latin typeface="Times New Roman" panose="02020603050405020304" pitchFamily="18" charset="0"/>
                    <a:cs typeface="Times New Roman" panose="02020603050405020304" pitchFamily="18" charset="0"/>
                  </a:endParaRPr>
                </a:p>
              </p:txBody>
            </p:sp>
            <p:sp>
              <p:nvSpPr>
                <p:cNvPr id="23592" name="AutoShape 107"/>
                <p:cNvSpPr>
                  <a:spLocks noChangeArrowheads="1"/>
                </p:cNvSpPr>
                <p:nvPr/>
              </p:nvSpPr>
              <p:spPr bwMode="auto">
                <a:xfrm>
                  <a:off x="1008" y="1968"/>
                  <a:ext cx="144" cy="576"/>
                </a:xfrm>
                <a:prstGeom prst="cube">
                  <a:avLst>
                    <a:gd name="adj" fmla="val 25000"/>
                  </a:avLst>
                </a:prstGeom>
                <a:solidFill>
                  <a:schemeClr val="tx1"/>
                </a:solidFill>
                <a:ln w="3175">
                  <a:solidFill>
                    <a:schemeClr val="bg2"/>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r>
                    <a:rPr lang="en-US" altLang="zh-CN" sz="1800" dirty="0" smtClean="0">
                      <a:solidFill>
                        <a:schemeClr val="bg1"/>
                      </a:solidFill>
                      <a:latin typeface="Times New Roman" panose="02020603050405020304" pitchFamily="18" charset="0"/>
                      <a:cs typeface="Times New Roman" panose="02020603050405020304" pitchFamily="18" charset="0"/>
                    </a:rPr>
                    <a:t>1</a:t>
                  </a:r>
                  <a:endParaRPr lang="zh-CN" altLang="en-US" sz="1800" dirty="0">
                    <a:solidFill>
                      <a:schemeClr val="bg1"/>
                    </a:solidFill>
                    <a:latin typeface="Times New Roman" panose="02020603050405020304" pitchFamily="18" charset="0"/>
                    <a:cs typeface="Times New Roman" panose="02020603050405020304" pitchFamily="18" charset="0"/>
                  </a:endParaRPr>
                </a:p>
              </p:txBody>
            </p:sp>
            <p:sp>
              <p:nvSpPr>
                <p:cNvPr id="23593" name="AutoShape 108"/>
                <p:cNvSpPr>
                  <a:spLocks noChangeArrowheads="1"/>
                </p:cNvSpPr>
                <p:nvPr/>
              </p:nvSpPr>
              <p:spPr bwMode="auto">
                <a:xfrm>
                  <a:off x="1104" y="1968"/>
                  <a:ext cx="144" cy="576"/>
                </a:xfrm>
                <a:prstGeom prst="cube">
                  <a:avLst>
                    <a:gd name="adj" fmla="val 25000"/>
                  </a:avLst>
                </a:prstGeom>
                <a:solidFill>
                  <a:schemeClr val="tx1"/>
                </a:solidFill>
                <a:ln w="3175">
                  <a:solidFill>
                    <a:schemeClr val="bg2"/>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r>
                    <a:rPr lang="en-US" altLang="zh-CN" sz="18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grpSp>
          <p:nvGrpSpPr>
            <p:cNvPr id="23568" name="Group 109"/>
            <p:cNvGrpSpPr/>
            <p:nvPr/>
          </p:nvGrpSpPr>
          <p:grpSpPr bwMode="auto">
            <a:xfrm>
              <a:off x="3365" y="1565"/>
              <a:ext cx="816" cy="576"/>
              <a:chOff x="1872" y="2016"/>
              <a:chExt cx="816" cy="576"/>
            </a:xfrm>
          </p:grpSpPr>
          <p:sp>
            <p:nvSpPr>
              <p:cNvPr id="23576" name="AutoShape 110"/>
              <p:cNvSpPr>
                <a:spLocks noChangeArrowheads="1"/>
              </p:cNvSpPr>
              <p:nvPr/>
            </p:nvSpPr>
            <p:spPr bwMode="auto">
              <a:xfrm>
                <a:off x="1872" y="2016"/>
                <a:ext cx="144" cy="576"/>
              </a:xfrm>
              <a:prstGeom prst="cube">
                <a:avLst>
                  <a:gd name="adj" fmla="val 25000"/>
                </a:avLst>
              </a:prstGeom>
              <a:solidFill>
                <a:srgbClr val="A50021"/>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23577" name="AutoShape 111"/>
              <p:cNvSpPr>
                <a:spLocks noChangeArrowheads="1"/>
              </p:cNvSpPr>
              <p:nvPr/>
            </p:nvSpPr>
            <p:spPr bwMode="auto">
              <a:xfrm>
                <a:off x="1968" y="2016"/>
                <a:ext cx="144" cy="576"/>
              </a:xfrm>
              <a:prstGeom prst="cube">
                <a:avLst>
                  <a:gd name="adj" fmla="val 25000"/>
                </a:avLst>
              </a:prstGeom>
              <a:solidFill>
                <a:srgbClr val="A50021"/>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23578" name="AutoShape 112"/>
              <p:cNvSpPr>
                <a:spLocks noChangeArrowheads="1"/>
              </p:cNvSpPr>
              <p:nvPr/>
            </p:nvSpPr>
            <p:spPr bwMode="auto">
              <a:xfrm>
                <a:off x="2064" y="2016"/>
                <a:ext cx="144" cy="576"/>
              </a:xfrm>
              <a:prstGeom prst="cube">
                <a:avLst>
                  <a:gd name="adj" fmla="val 25000"/>
                </a:avLst>
              </a:prstGeom>
              <a:solidFill>
                <a:srgbClr val="A50021"/>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23579" name="AutoShape 113"/>
              <p:cNvSpPr>
                <a:spLocks noChangeArrowheads="1"/>
              </p:cNvSpPr>
              <p:nvPr/>
            </p:nvSpPr>
            <p:spPr bwMode="auto">
              <a:xfrm>
                <a:off x="2160" y="2016"/>
                <a:ext cx="144" cy="576"/>
              </a:xfrm>
              <a:prstGeom prst="cube">
                <a:avLst>
                  <a:gd name="adj" fmla="val 25000"/>
                </a:avLst>
              </a:prstGeom>
              <a:solidFill>
                <a:srgbClr val="A50021"/>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nvGrpSpPr>
              <p:cNvPr id="23580" name="Group 114"/>
              <p:cNvGrpSpPr/>
              <p:nvPr/>
            </p:nvGrpSpPr>
            <p:grpSpPr bwMode="auto">
              <a:xfrm>
                <a:off x="2256" y="2016"/>
                <a:ext cx="432" cy="576"/>
                <a:chOff x="816" y="1968"/>
                <a:chExt cx="432" cy="576"/>
              </a:xfrm>
            </p:grpSpPr>
            <p:sp>
              <p:nvSpPr>
                <p:cNvPr id="23581" name="AutoShape 115"/>
                <p:cNvSpPr>
                  <a:spLocks noChangeArrowheads="1"/>
                </p:cNvSpPr>
                <p:nvPr/>
              </p:nvSpPr>
              <p:spPr bwMode="auto">
                <a:xfrm>
                  <a:off x="816" y="1968"/>
                  <a:ext cx="144" cy="576"/>
                </a:xfrm>
                <a:prstGeom prst="cube">
                  <a:avLst>
                    <a:gd name="adj" fmla="val 25000"/>
                  </a:avLst>
                </a:prstGeom>
                <a:solidFill>
                  <a:srgbClr val="A50021"/>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23582" name="AutoShape 116"/>
                <p:cNvSpPr>
                  <a:spLocks noChangeArrowheads="1"/>
                </p:cNvSpPr>
                <p:nvPr/>
              </p:nvSpPr>
              <p:spPr bwMode="auto">
                <a:xfrm>
                  <a:off x="912" y="1968"/>
                  <a:ext cx="144" cy="576"/>
                </a:xfrm>
                <a:prstGeom prst="cube">
                  <a:avLst>
                    <a:gd name="adj" fmla="val 25000"/>
                  </a:avLst>
                </a:prstGeom>
                <a:solidFill>
                  <a:srgbClr val="A50021"/>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23583" name="AutoShape 117"/>
                <p:cNvSpPr>
                  <a:spLocks noChangeArrowheads="1"/>
                </p:cNvSpPr>
                <p:nvPr/>
              </p:nvSpPr>
              <p:spPr bwMode="auto">
                <a:xfrm>
                  <a:off x="1008" y="1968"/>
                  <a:ext cx="144" cy="576"/>
                </a:xfrm>
                <a:prstGeom prst="cube">
                  <a:avLst>
                    <a:gd name="adj" fmla="val 25000"/>
                  </a:avLst>
                </a:prstGeom>
                <a:solidFill>
                  <a:srgbClr val="A50021"/>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23584" name="AutoShape 118"/>
                <p:cNvSpPr>
                  <a:spLocks noChangeArrowheads="1"/>
                </p:cNvSpPr>
                <p:nvPr/>
              </p:nvSpPr>
              <p:spPr bwMode="auto">
                <a:xfrm>
                  <a:off x="1104" y="1968"/>
                  <a:ext cx="144" cy="576"/>
                </a:xfrm>
                <a:prstGeom prst="cube">
                  <a:avLst>
                    <a:gd name="adj" fmla="val 25000"/>
                  </a:avLst>
                </a:prstGeom>
                <a:solidFill>
                  <a:srgbClr val="A50021"/>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grpSp>
        <p:sp>
          <p:nvSpPr>
            <p:cNvPr id="23569" name="Rectangle 119"/>
            <p:cNvSpPr>
              <a:spLocks noChangeArrowheads="1"/>
            </p:cNvSpPr>
            <p:nvPr/>
          </p:nvSpPr>
          <p:spPr bwMode="auto">
            <a:xfrm>
              <a:off x="2583" y="1543"/>
              <a:ext cx="563" cy="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spcBef>
                  <a:spcPct val="0"/>
                </a:spcBef>
              </a:pPr>
              <a:r>
                <a:rPr lang="en-US" altLang="zh-CN" sz="2400" b="1">
                  <a:solidFill>
                    <a:schemeClr val="tx2"/>
                  </a:solidFill>
                  <a:latin typeface="Times New Roman" panose="02020603050405020304" pitchFamily="18" charset="0"/>
                  <a:ea typeface="华文细黑" panose="02010600040101010101" pitchFamily="2" charset="-122"/>
                </a:rPr>
                <a:t>……</a:t>
              </a:r>
              <a:endParaRPr lang="en-US" altLang="zh-CN" sz="2400" b="1">
                <a:solidFill>
                  <a:srgbClr val="FFFF00"/>
                </a:solidFill>
                <a:latin typeface="Times New Roman" panose="02020603050405020304" pitchFamily="18" charset="0"/>
                <a:ea typeface="华文细黑" panose="02010600040101010101" pitchFamily="2" charset="-122"/>
              </a:endParaRPr>
            </a:p>
          </p:txBody>
        </p:sp>
        <p:sp>
          <p:nvSpPr>
            <p:cNvPr id="23570" name="Text Box 120"/>
            <p:cNvSpPr txBox="1">
              <a:spLocks noChangeArrowheads="1"/>
            </p:cNvSpPr>
            <p:nvPr/>
          </p:nvSpPr>
          <p:spPr bwMode="auto">
            <a:xfrm>
              <a:off x="554" y="552"/>
              <a:ext cx="1036" cy="60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spcBef>
                  <a:spcPct val="0"/>
                </a:spcBef>
              </a:pPr>
              <a:r>
                <a:rPr lang="zh-CN" altLang="en-US" sz="2400" b="1">
                  <a:latin typeface="Times New Roman" panose="02020603050405020304" pitchFamily="18" charset="0"/>
                  <a:ea typeface="宋体" panose="02010600030101010101" pitchFamily="2" charset="-122"/>
                </a:rPr>
                <a:t>位（</a:t>
              </a:r>
              <a:r>
                <a:rPr lang="en-US" altLang="zh-CN" sz="2400" b="1">
                  <a:latin typeface="Times New Roman" panose="02020603050405020304" pitchFamily="18" charset="0"/>
                  <a:ea typeface="宋体" panose="02010600030101010101" pitchFamily="2" charset="-122"/>
                </a:rPr>
                <a:t>bit</a:t>
              </a:r>
              <a:r>
                <a:rPr lang="zh-CN" altLang="en-US" sz="2400" b="1">
                  <a:latin typeface="Times New Roman" panose="02020603050405020304" pitchFamily="18" charset="0"/>
                  <a:ea typeface="宋体" panose="02010600030101010101" pitchFamily="2" charset="-122"/>
                </a:rPr>
                <a:t>）</a:t>
              </a:r>
              <a:endParaRPr lang="zh-CN" altLang="en-US" sz="2400" b="1">
                <a:latin typeface="Times New Roman" panose="02020603050405020304" pitchFamily="18" charset="0"/>
                <a:ea typeface="宋体" panose="02010600030101010101" pitchFamily="2" charset="-122"/>
              </a:endParaRPr>
            </a:p>
          </p:txBody>
        </p:sp>
        <p:sp>
          <p:nvSpPr>
            <p:cNvPr id="23571" name="Line 121"/>
            <p:cNvSpPr>
              <a:spLocks noChangeShapeType="1"/>
            </p:cNvSpPr>
            <p:nvPr/>
          </p:nvSpPr>
          <p:spPr bwMode="auto">
            <a:xfrm>
              <a:off x="1056" y="1008"/>
              <a:ext cx="5" cy="509"/>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23572" name="AutoShape 122"/>
            <p:cNvSpPr/>
            <p:nvPr/>
          </p:nvSpPr>
          <p:spPr bwMode="auto">
            <a:xfrm rot="-5429659">
              <a:off x="2333" y="773"/>
              <a:ext cx="384" cy="3310"/>
            </a:xfrm>
            <a:prstGeom prst="leftBrace">
              <a:avLst>
                <a:gd name="adj1" fmla="val 71832"/>
                <a:gd name="adj2" fmla="val 50000"/>
              </a:avLst>
            </a:prstGeom>
            <a:noFill/>
            <a:ln w="38100">
              <a:solidFill>
                <a:schemeClr val="tx1"/>
              </a:solidFill>
              <a:rou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23573" name="Rectangle 123"/>
            <p:cNvSpPr>
              <a:spLocks noChangeArrowheads="1"/>
            </p:cNvSpPr>
            <p:nvPr/>
          </p:nvSpPr>
          <p:spPr bwMode="auto">
            <a:xfrm>
              <a:off x="2219" y="2596"/>
              <a:ext cx="621" cy="60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spcBef>
                  <a:spcPct val="0"/>
                </a:spcBef>
              </a:pPr>
              <a:r>
                <a:rPr lang="zh-CN" altLang="en-US" sz="2400" b="1">
                  <a:latin typeface="Times New Roman" panose="02020603050405020304" pitchFamily="18" charset="0"/>
                  <a:ea typeface="宋体" panose="02010600030101010101" pitchFamily="2" charset="-122"/>
                </a:rPr>
                <a:t>字长</a:t>
              </a:r>
              <a:endParaRPr lang="zh-CN" altLang="en-US" sz="2400" b="1">
                <a:latin typeface="Times New Roman" panose="02020603050405020304" pitchFamily="18" charset="0"/>
                <a:ea typeface="宋体" panose="02010600030101010101" pitchFamily="2" charset="-122"/>
              </a:endParaRPr>
            </a:p>
          </p:txBody>
        </p:sp>
        <p:sp>
          <p:nvSpPr>
            <p:cNvPr id="23574" name="AutoShape 124"/>
            <p:cNvSpPr/>
            <p:nvPr/>
          </p:nvSpPr>
          <p:spPr bwMode="auto">
            <a:xfrm rot="5370776">
              <a:off x="1949" y="1012"/>
              <a:ext cx="240" cy="768"/>
            </a:xfrm>
            <a:prstGeom prst="leftBrace">
              <a:avLst>
                <a:gd name="adj1" fmla="val 26667"/>
                <a:gd name="adj2" fmla="val 50000"/>
              </a:avLst>
            </a:prstGeom>
            <a:noFill/>
            <a:ln w="38100">
              <a:solidFill>
                <a:schemeClr val="tx1"/>
              </a:solidFill>
              <a:rou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23575" name="Text Box 125"/>
            <p:cNvSpPr txBox="1">
              <a:spLocks noChangeArrowheads="1"/>
            </p:cNvSpPr>
            <p:nvPr/>
          </p:nvSpPr>
          <p:spPr bwMode="auto">
            <a:xfrm>
              <a:off x="1649" y="792"/>
              <a:ext cx="1703" cy="604"/>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eaLnBrk="1" hangingPunct="1">
                <a:spcBef>
                  <a:spcPct val="0"/>
                </a:spcBef>
              </a:pPr>
              <a:r>
                <a:rPr lang="zh-CN" altLang="en-US" sz="2400" b="1">
                  <a:latin typeface="Times New Roman" panose="02020603050405020304" pitchFamily="18" charset="0"/>
                  <a:ea typeface="宋体" panose="02010600030101010101" pitchFamily="2" charset="-122"/>
                </a:rPr>
                <a:t>字节（</a:t>
              </a:r>
              <a:r>
                <a:rPr lang="en-US" altLang="zh-CN" sz="2400" b="1">
                  <a:latin typeface="Times New Roman" panose="02020603050405020304" pitchFamily="18" charset="0"/>
                  <a:ea typeface="宋体" panose="02010600030101010101" pitchFamily="2" charset="-122"/>
                </a:rPr>
                <a:t>Byte</a:t>
              </a:r>
              <a:r>
                <a:rPr lang="zh-CN" altLang="en-US" sz="2400" b="1">
                  <a:latin typeface="Times New Roman" panose="02020603050405020304" pitchFamily="18" charset="0"/>
                  <a:ea typeface="宋体" panose="02010600030101010101" pitchFamily="2" charset="-122"/>
                </a:rPr>
                <a:t>）</a:t>
              </a:r>
              <a:endParaRPr lang="zh-CN" altLang="en-US" sz="2400" b="1">
                <a:latin typeface="Times New Roman" panose="02020603050405020304" pitchFamily="18" charset="0"/>
                <a:ea typeface="宋体" panose="02010600030101010101" pitchFamily="2" charset="-122"/>
              </a:endParaRPr>
            </a:p>
          </p:txBody>
        </p:sp>
      </p:grpSp>
      <p:sp>
        <p:nvSpPr>
          <p:cNvPr id="23559" name="Rectangle 127"/>
          <p:cNvSpPr>
            <a:spLocks noChangeArrowheads="1"/>
          </p:cNvSpPr>
          <p:nvPr/>
        </p:nvSpPr>
        <p:spPr bwMode="auto">
          <a:xfrm>
            <a:off x="671513" y="6212160"/>
            <a:ext cx="57134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字长：</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CPU</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一次处理数据的二进制位数。</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3560" name="Text Box 128"/>
          <p:cNvSpPr txBox="1">
            <a:spLocks noChangeArrowheads="1"/>
          </p:cNvSpPr>
          <p:nvPr/>
        </p:nvSpPr>
        <p:spPr bwMode="auto">
          <a:xfrm>
            <a:off x="468313" y="2611710"/>
            <a:ext cx="8362950" cy="127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l" eaLnBrk="1" hangingPunct="1">
              <a:spcBef>
                <a:spcPct val="10000"/>
              </a:spcBef>
            </a:pPr>
            <a:r>
              <a:rPr kumimoji="0" lang="zh-CN" altLang="en-US" sz="2400" b="1" dirty="0">
                <a:latin typeface="Times New Roman" panose="02020603050405020304" pitchFamily="18" charset="0"/>
                <a:cs typeface="Times New Roman" panose="02020603050405020304" pitchFamily="18" charset="0"/>
              </a:rPr>
              <a:t>常用的字节计数单位：</a:t>
            </a:r>
            <a:endParaRPr kumimoji="0" lang="zh-CN" altLang="en-US" sz="2400" b="1" dirty="0">
              <a:latin typeface="Times New Roman" panose="02020603050405020304" pitchFamily="18" charset="0"/>
              <a:cs typeface="Times New Roman" panose="02020603050405020304" pitchFamily="18" charset="0"/>
            </a:endParaRPr>
          </a:p>
          <a:p>
            <a:pPr algn="l" eaLnBrk="1" hangingPunct="1">
              <a:spcBef>
                <a:spcPct val="10000"/>
              </a:spcBef>
            </a:pPr>
            <a:r>
              <a:rPr kumimoji="0" lang="zh-CN" altLang="en-US" sz="2400" b="1" dirty="0">
                <a:latin typeface="Times New Roman" panose="02020603050405020304" pitchFamily="18" charset="0"/>
                <a:cs typeface="Times New Roman" panose="02020603050405020304" pitchFamily="18" charset="0"/>
              </a:rPr>
              <a:t>         </a:t>
            </a:r>
            <a:r>
              <a:rPr kumimoji="0" lang="en-US" altLang="zh-CN" sz="2400" b="1" dirty="0">
                <a:latin typeface="Times New Roman" panose="02020603050405020304" pitchFamily="18" charset="0"/>
                <a:cs typeface="Times New Roman" panose="02020603050405020304" pitchFamily="18" charset="0"/>
              </a:rPr>
              <a:t>1KB</a:t>
            </a:r>
            <a:r>
              <a:rPr kumimoji="0" lang="zh-CN" altLang="en-US" sz="2400" b="1" dirty="0">
                <a:latin typeface="Times New Roman" panose="02020603050405020304" pitchFamily="18" charset="0"/>
                <a:cs typeface="Times New Roman" panose="02020603050405020304" pitchFamily="18" charset="0"/>
              </a:rPr>
              <a:t>＝</a:t>
            </a:r>
            <a:r>
              <a:rPr kumimoji="0" lang="en-US" altLang="zh-CN" sz="2400" b="1" dirty="0">
                <a:latin typeface="Times New Roman" panose="02020603050405020304" pitchFamily="18" charset="0"/>
                <a:cs typeface="Times New Roman" panose="02020603050405020304" pitchFamily="18" charset="0"/>
              </a:rPr>
              <a:t>1024 Byte  (2</a:t>
            </a:r>
            <a:r>
              <a:rPr kumimoji="0" lang="en-US" altLang="zh-CN" sz="2400" b="1" baseline="30000" dirty="0">
                <a:latin typeface="Times New Roman" panose="02020603050405020304" pitchFamily="18" charset="0"/>
                <a:cs typeface="Times New Roman" panose="02020603050405020304" pitchFamily="18" charset="0"/>
              </a:rPr>
              <a:t>10</a:t>
            </a:r>
            <a:r>
              <a:rPr kumimoji="0" lang="en-US" altLang="zh-CN" sz="2400" b="1" dirty="0">
                <a:latin typeface="Times New Roman" panose="02020603050405020304" pitchFamily="18" charset="0"/>
                <a:cs typeface="Times New Roman" panose="02020603050405020304" pitchFamily="18" charset="0"/>
              </a:rPr>
              <a:t>B)        1MB</a:t>
            </a:r>
            <a:r>
              <a:rPr kumimoji="0" lang="zh-CN" altLang="en-US" sz="2400" b="1" dirty="0">
                <a:latin typeface="Times New Roman" panose="02020603050405020304" pitchFamily="18" charset="0"/>
                <a:cs typeface="Times New Roman" panose="02020603050405020304" pitchFamily="18" charset="0"/>
              </a:rPr>
              <a:t>＝</a:t>
            </a:r>
            <a:r>
              <a:rPr kumimoji="0" lang="en-US" altLang="zh-CN" sz="2400" b="1" dirty="0">
                <a:latin typeface="Times New Roman" panose="02020603050405020304" pitchFamily="18" charset="0"/>
                <a:cs typeface="Times New Roman" panose="02020603050405020304" pitchFamily="18" charset="0"/>
              </a:rPr>
              <a:t>1024 KB  (2</a:t>
            </a:r>
            <a:r>
              <a:rPr kumimoji="0" lang="en-US" altLang="zh-CN" sz="2400" b="1" baseline="30000" dirty="0">
                <a:latin typeface="Times New Roman" panose="02020603050405020304" pitchFamily="18" charset="0"/>
                <a:cs typeface="Times New Roman" panose="02020603050405020304" pitchFamily="18" charset="0"/>
              </a:rPr>
              <a:t>20</a:t>
            </a:r>
            <a:r>
              <a:rPr kumimoji="0" lang="en-US" altLang="zh-CN" sz="2400" b="1" dirty="0">
                <a:latin typeface="Times New Roman" panose="02020603050405020304" pitchFamily="18" charset="0"/>
                <a:cs typeface="Times New Roman" panose="02020603050405020304" pitchFamily="18" charset="0"/>
              </a:rPr>
              <a:t>B)</a:t>
            </a:r>
            <a:endParaRPr kumimoji="0" lang="en-US" altLang="zh-CN" sz="2400" b="1" dirty="0">
              <a:latin typeface="Times New Roman" panose="02020603050405020304" pitchFamily="18" charset="0"/>
              <a:cs typeface="Times New Roman" panose="02020603050405020304" pitchFamily="18" charset="0"/>
            </a:endParaRPr>
          </a:p>
          <a:p>
            <a:pPr algn="l" eaLnBrk="1" hangingPunct="1">
              <a:spcBef>
                <a:spcPct val="10000"/>
              </a:spcBef>
            </a:pPr>
            <a:r>
              <a:rPr kumimoji="0" lang="en-US" altLang="zh-CN" sz="2400" b="1" dirty="0">
                <a:latin typeface="Times New Roman" panose="02020603050405020304" pitchFamily="18" charset="0"/>
                <a:cs typeface="Times New Roman" panose="02020603050405020304" pitchFamily="18" charset="0"/>
              </a:rPr>
              <a:t>         1GB</a:t>
            </a:r>
            <a:r>
              <a:rPr kumimoji="0" lang="zh-CN" altLang="en-US" sz="2400" b="1" dirty="0">
                <a:latin typeface="Times New Roman" panose="02020603050405020304" pitchFamily="18" charset="0"/>
                <a:cs typeface="Times New Roman" panose="02020603050405020304" pitchFamily="18" charset="0"/>
              </a:rPr>
              <a:t>＝</a:t>
            </a:r>
            <a:r>
              <a:rPr kumimoji="0" lang="en-US" altLang="zh-CN" sz="2400" b="1" dirty="0">
                <a:latin typeface="Times New Roman" panose="02020603050405020304" pitchFamily="18" charset="0"/>
                <a:cs typeface="Times New Roman" panose="02020603050405020304" pitchFamily="18" charset="0"/>
              </a:rPr>
              <a:t>1024 MB    (2</a:t>
            </a:r>
            <a:r>
              <a:rPr kumimoji="0" lang="en-US" altLang="zh-CN" sz="2400" b="1" baseline="30000" dirty="0">
                <a:latin typeface="Times New Roman" panose="02020603050405020304" pitchFamily="18" charset="0"/>
                <a:cs typeface="Times New Roman" panose="02020603050405020304" pitchFamily="18" charset="0"/>
              </a:rPr>
              <a:t>30</a:t>
            </a:r>
            <a:r>
              <a:rPr kumimoji="0" lang="en-US" altLang="zh-CN" sz="2400" b="1" dirty="0">
                <a:latin typeface="Times New Roman" panose="02020603050405020304" pitchFamily="18" charset="0"/>
                <a:cs typeface="Times New Roman" panose="02020603050405020304" pitchFamily="18" charset="0"/>
              </a:rPr>
              <a:t>B)        1TB</a:t>
            </a:r>
            <a:r>
              <a:rPr kumimoji="0" lang="zh-CN" altLang="en-US" sz="2400" b="1" dirty="0">
                <a:latin typeface="Times New Roman" panose="02020603050405020304" pitchFamily="18" charset="0"/>
                <a:cs typeface="Times New Roman" panose="02020603050405020304" pitchFamily="18" charset="0"/>
              </a:rPr>
              <a:t>＝</a:t>
            </a:r>
            <a:r>
              <a:rPr kumimoji="0" lang="en-US" altLang="zh-CN" sz="2400" b="1" dirty="0">
                <a:latin typeface="Times New Roman" panose="02020603050405020304" pitchFamily="18" charset="0"/>
                <a:cs typeface="Times New Roman" panose="02020603050405020304" pitchFamily="18" charset="0"/>
              </a:rPr>
              <a:t>1024 GB   (2</a:t>
            </a:r>
            <a:r>
              <a:rPr kumimoji="0" lang="en-US" altLang="zh-CN" sz="2400" b="1" baseline="30000" dirty="0">
                <a:latin typeface="Times New Roman" panose="02020603050405020304" pitchFamily="18" charset="0"/>
                <a:cs typeface="Times New Roman" panose="02020603050405020304" pitchFamily="18" charset="0"/>
              </a:rPr>
              <a:t>40</a:t>
            </a:r>
            <a:r>
              <a:rPr kumimoji="0" lang="en-US" altLang="zh-CN" sz="2400" b="1" dirty="0">
                <a:latin typeface="Times New Roman" panose="02020603050405020304" pitchFamily="18" charset="0"/>
                <a:cs typeface="Times New Roman" panose="02020603050405020304" pitchFamily="18" charset="0"/>
              </a:rPr>
              <a:t>B)</a:t>
            </a:r>
            <a:endParaRPr kumimoji="0" lang="en-US" altLang="zh-CN" sz="2400" b="1" dirty="0">
              <a:latin typeface="Times New Roman" panose="02020603050405020304" pitchFamily="18" charset="0"/>
              <a:cs typeface="Times New Roman" panose="02020603050405020304" pitchFamily="18" charset="0"/>
            </a:endParaRPr>
          </a:p>
        </p:txBody>
      </p:sp>
      <p:sp>
        <p:nvSpPr>
          <p:cNvPr id="23561" name="Rectangle 158"/>
          <p:cNvSpPr>
            <a:spLocks noChangeArrowheads="1"/>
          </p:cNvSpPr>
          <p:nvPr/>
        </p:nvSpPr>
        <p:spPr bwMode="auto">
          <a:xfrm>
            <a:off x="1619250" y="3932708"/>
            <a:ext cx="5976938" cy="2160588"/>
          </a:xfrm>
          <a:prstGeom prst="rect">
            <a:avLst/>
          </a:prstGeom>
          <a:noFill/>
          <a:ln w="19050">
            <a:solidFill>
              <a:schemeClr val="hlink"/>
            </a:solidFill>
            <a:miter lim="800000"/>
          </a:ln>
          <a:effectLst/>
          <a:scene3d>
            <a:camera prst="legacyObliqueTopRight"/>
            <a:lightRig rig="legacyFlat3" dir="b"/>
          </a:scene3d>
          <a:sp3d extrusionH="163500" prstMaterial="legacyMatte">
            <a:bevelT w="13500" h="13500" prst="angle"/>
            <a:bevelB w="13500" h="13500" prst="angle"/>
            <a:extrusionClr>
              <a:schemeClr val="hlink"/>
            </a:extrusionClr>
          </a:sp3d>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zh-CN" altLang="en-US"/>
          </a:p>
        </p:txBody>
      </p:sp>
      <p:sp>
        <p:nvSpPr>
          <p:cNvPr id="46"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1.3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数值与运算</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47" name="Rectangle 135"/>
          <p:cNvSpPr txBox="1">
            <a:spLocks noChangeArrowheads="1"/>
          </p:cNvSpPr>
          <p:nvPr/>
        </p:nvSpPr>
        <p:spPr bwMode="auto">
          <a:xfrm>
            <a:off x="250825" y="1125538"/>
            <a:ext cx="64770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2pPr>
            <a:lvl3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3pPr>
            <a:lvl4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4pPr>
            <a:lvl5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5pPr>
            <a:lvl6pPr marL="4572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6pPr>
            <a:lvl7pPr marL="9144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7pPr>
            <a:lvl8pPr marL="13716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8pPr>
            <a:lvl9pPr marL="18288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9pPr>
          </a:lstStyle>
          <a:p>
            <a:pPr eaLnBrk="1" hangingPunct="1">
              <a:defRPr/>
            </a:pPr>
            <a:r>
              <a:rPr lang="en-US" altLang="zh-CN" sz="2800" dirty="0" smtClean="0">
                <a:solidFill>
                  <a:schemeClr val="tx1"/>
                </a:solidFill>
                <a:ea typeface="宋体" panose="02010600030101010101" pitchFamily="2" charset="-122"/>
              </a:rPr>
              <a:t>1.3.4</a:t>
            </a:r>
            <a:r>
              <a:rPr lang="en-US" altLang="zh-CN" sz="2800" dirty="0" smtClean="0">
                <a:solidFill>
                  <a:schemeClr val="tx1"/>
                </a:solidFill>
                <a:effectLst/>
                <a:ea typeface="黑体" panose="02010609060101010101" pitchFamily="49" charset="-122"/>
              </a:rPr>
              <a:t>  </a:t>
            </a:r>
            <a:r>
              <a:rPr lang="zh-CN" altLang="en-US" sz="2800" dirty="0" smtClean="0">
                <a:solidFill>
                  <a:schemeClr val="tx1"/>
                </a:solidFill>
                <a:effectLst/>
                <a:ea typeface="黑体" panose="02010609060101010101" pitchFamily="49" charset="-122"/>
              </a:rPr>
              <a:t>计算机中的数据单位</a:t>
            </a:r>
            <a:endParaRPr lang="zh-CN" altLang="en-US" sz="2800" dirty="0" smtClean="0"/>
          </a:p>
        </p:txBody>
      </p:sp>
    </p:spTree>
  </p:cSld>
  <p:clrMapOvr>
    <a:masterClrMapping/>
  </p:clrMapOvr>
  <p:transition>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Text Box 2"/>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1.1 </a:t>
            </a:r>
            <a:r>
              <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计算机概述</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13316" name="Rectangle 5"/>
          <p:cNvSpPr>
            <a:spLocks noChangeArrowheads="1"/>
          </p:cNvSpPr>
          <p:nvPr/>
        </p:nvSpPr>
        <p:spPr bwMode="auto">
          <a:xfrm>
            <a:off x="467544" y="1700808"/>
            <a:ext cx="6624638" cy="19380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just">
              <a:spcBef>
                <a:spcPct val="0"/>
              </a:spcBef>
            </a:pPr>
            <a:r>
              <a:rPr lang="en-US" altLang="zh-CN" sz="2400" b="1">
                <a:latin typeface="Times New Roman" panose="02020603050405020304" pitchFamily="18" charset="0"/>
                <a:ea typeface="黑体" panose="02010609060101010101" pitchFamily="49" charset="-122"/>
              </a:rPr>
              <a:t>        1847</a:t>
            </a:r>
            <a:r>
              <a:rPr lang="zh-CN" altLang="en-US" sz="2400" b="1">
                <a:latin typeface="Times New Roman" panose="02020603050405020304" pitchFamily="18" charset="0"/>
                <a:ea typeface="黑体" panose="02010609060101010101" pitchFamily="49" charset="-122"/>
              </a:rPr>
              <a:t>年，英国数学家</a:t>
            </a:r>
            <a:r>
              <a:rPr lang="zh-CN" altLang="en-US" sz="2400" b="1" dirty="0">
                <a:solidFill>
                  <a:srgbClr val="00B0F0"/>
                </a:solidFill>
                <a:latin typeface="Times New Roman" panose="02020603050405020304" pitchFamily="18" charset="0"/>
                <a:ea typeface="黑体" panose="02010609060101010101" pitchFamily="49" charset="-122"/>
              </a:rPr>
              <a:t>布尔</a:t>
            </a:r>
            <a:r>
              <a:rPr lang="zh-CN" altLang="en-US" sz="2400" b="1">
                <a:latin typeface="Times New Roman" panose="02020603050405020304" pitchFamily="18" charset="0"/>
                <a:ea typeface="黑体" panose="02010609060101010101" pitchFamily="49" charset="-122"/>
              </a:rPr>
              <a:t>设计了一套表示逻辑理论的基本概念和符号，用</a:t>
            </a:r>
            <a:r>
              <a:rPr lang="en-US" altLang="zh-CN" sz="2400" b="1">
                <a:latin typeface="Times New Roman" panose="02020603050405020304" pitchFamily="18" charset="0"/>
                <a:ea typeface="黑体" panose="02010609060101010101" pitchFamily="49" charset="-122"/>
              </a:rPr>
              <a:t>1</a:t>
            </a:r>
            <a:r>
              <a:rPr lang="zh-CN" altLang="en-US" sz="2400" b="1">
                <a:latin typeface="Times New Roman" panose="02020603050405020304" pitchFamily="18" charset="0"/>
                <a:ea typeface="黑体" panose="02010609060101010101" pitchFamily="49" charset="-122"/>
              </a:rPr>
              <a:t>和</a:t>
            </a:r>
            <a:r>
              <a:rPr lang="en-US" altLang="zh-CN" sz="2400" b="1">
                <a:latin typeface="Times New Roman" panose="02020603050405020304" pitchFamily="18" charset="0"/>
                <a:ea typeface="黑体" panose="02010609060101010101" pitchFamily="49" charset="-122"/>
              </a:rPr>
              <a:t>0</a:t>
            </a:r>
            <a:r>
              <a:rPr lang="zh-CN" altLang="en-US" sz="2400" b="1">
                <a:latin typeface="Times New Roman" panose="02020603050405020304" pitchFamily="18" charset="0"/>
                <a:ea typeface="黑体" panose="02010609060101010101" pitchFamily="49" charset="-122"/>
              </a:rPr>
              <a:t>表示命题的真与假，用“与”、“或”、“非”表示命题间的运算关系，这就是成为现代电子计算机数学和逻辑基础的</a:t>
            </a:r>
            <a:r>
              <a:rPr lang="zh-CN" altLang="en-US" sz="2400" b="1" dirty="0">
                <a:solidFill>
                  <a:srgbClr val="00B0F0"/>
                </a:solidFill>
                <a:latin typeface="Times New Roman" panose="02020603050405020304" pitchFamily="18" charset="0"/>
                <a:ea typeface="黑体" panose="02010609060101010101" pitchFamily="49" charset="-122"/>
              </a:rPr>
              <a:t>布尔代数</a:t>
            </a:r>
            <a:r>
              <a:rPr lang="zh-CN" altLang="en-US" sz="2400" b="1">
                <a:latin typeface="Times New Roman" panose="02020603050405020304" pitchFamily="18" charset="0"/>
                <a:ea typeface="黑体" panose="02010609060101010101" pitchFamily="49" charset="-122"/>
              </a:rPr>
              <a:t>。</a:t>
            </a:r>
            <a:endParaRPr lang="zh-CN" altLang="en-US" sz="2400" b="1">
              <a:latin typeface="Times New Roman" panose="02020603050405020304" pitchFamily="18" charset="0"/>
              <a:ea typeface="黑体" panose="02010609060101010101" pitchFamily="49" charset="-122"/>
            </a:endParaRPr>
          </a:p>
        </p:txBody>
      </p:sp>
      <p:sp>
        <p:nvSpPr>
          <p:cNvPr id="13317" name="Rectangle 8"/>
          <p:cNvSpPr>
            <a:spLocks noChangeArrowheads="1"/>
          </p:cNvSpPr>
          <p:nvPr/>
        </p:nvSpPr>
        <p:spPr bwMode="auto">
          <a:xfrm>
            <a:off x="467544" y="3882479"/>
            <a:ext cx="6624638" cy="23069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just">
              <a:spcBef>
                <a:spcPct val="0"/>
              </a:spcBef>
            </a:pPr>
            <a:r>
              <a:rPr lang="en-US" altLang="zh-CN" sz="2400" b="1" dirty="0">
                <a:latin typeface="Times New Roman" panose="02020603050405020304" pitchFamily="18" charset="0"/>
                <a:ea typeface="黑体" panose="02010609060101010101" pitchFamily="49" charset="-122"/>
              </a:rPr>
              <a:t>        1938</a:t>
            </a:r>
            <a:r>
              <a:rPr lang="zh-CN" altLang="en-US" sz="2400" b="1" dirty="0">
                <a:latin typeface="Times New Roman" panose="02020603050405020304" pitchFamily="18" charset="0"/>
                <a:ea typeface="黑体" panose="02010609060101010101" pitchFamily="49" charset="-122"/>
              </a:rPr>
              <a:t>年，美国数学家</a:t>
            </a:r>
            <a:r>
              <a:rPr lang="zh-CN" altLang="en-US" sz="2400" b="1" dirty="0">
                <a:solidFill>
                  <a:srgbClr val="00B0F0"/>
                </a:solidFill>
                <a:latin typeface="Times New Roman" panose="02020603050405020304" pitchFamily="18" charset="0"/>
                <a:ea typeface="黑体" panose="02010609060101010101" pitchFamily="49" charset="-122"/>
              </a:rPr>
              <a:t>香农</a:t>
            </a:r>
            <a:r>
              <a:rPr lang="zh-CN" altLang="en-US" sz="2400" b="1" dirty="0">
                <a:latin typeface="Times New Roman" panose="02020603050405020304" pitchFamily="18" charset="0"/>
                <a:ea typeface="黑体" panose="02010609060101010101" pitchFamily="49" charset="-122"/>
              </a:rPr>
              <a:t>首次将布尔代数和继电器开关电路联系起来，创立了</a:t>
            </a:r>
            <a:r>
              <a:rPr lang="zh-CN" altLang="en-US" sz="2400" b="1" dirty="0">
                <a:solidFill>
                  <a:srgbClr val="00B0F0"/>
                </a:solidFill>
                <a:latin typeface="Times New Roman" panose="02020603050405020304" pitchFamily="18" charset="0"/>
                <a:ea typeface="黑体" panose="02010609060101010101" pitchFamily="49" charset="-122"/>
              </a:rPr>
              <a:t>开关电路理论</a:t>
            </a:r>
            <a:r>
              <a:rPr lang="zh-CN" altLang="en-US" sz="2400" b="1" dirty="0">
                <a:latin typeface="Times New Roman" panose="02020603050405020304" pitchFamily="18" charset="0"/>
                <a:ea typeface="黑体" panose="02010609060101010101" pitchFamily="49" charset="-122"/>
              </a:rPr>
              <a:t>。从理论到技术彻底改变了数字电路的设计方向，不仅使将来的电子计算机能够进行数值运算，还能够进行非数值运算。可以说，如果没有香农的这一思想，现代的电子计算机是无法研制成功的。</a:t>
            </a:r>
            <a:endParaRPr lang="zh-CN" altLang="en-US" sz="2400" b="1" dirty="0">
              <a:latin typeface="Times New Roman" panose="02020603050405020304" pitchFamily="18" charset="0"/>
              <a:ea typeface="黑体" panose="02010609060101010101" pitchFamily="49" charset="-122"/>
            </a:endParaRPr>
          </a:p>
        </p:txBody>
      </p:sp>
      <p:grpSp>
        <p:nvGrpSpPr>
          <p:cNvPr id="13318" name="Group 20"/>
          <p:cNvGrpSpPr/>
          <p:nvPr/>
        </p:nvGrpSpPr>
        <p:grpSpPr bwMode="auto">
          <a:xfrm>
            <a:off x="7452544" y="1772245"/>
            <a:ext cx="1257300" cy="1882775"/>
            <a:chOff x="5567" y="1596"/>
            <a:chExt cx="2340" cy="3432"/>
          </a:xfrm>
        </p:grpSpPr>
        <p:pic>
          <p:nvPicPr>
            <p:cNvPr id="13323" name="Picture 2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67" y="1596"/>
              <a:ext cx="2205" cy="2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4" name="Text Box 21"/>
            <p:cNvSpPr txBox="1">
              <a:spLocks noChangeArrowheads="1"/>
            </p:cNvSpPr>
            <p:nvPr/>
          </p:nvSpPr>
          <p:spPr bwMode="auto">
            <a:xfrm>
              <a:off x="5567" y="4560"/>
              <a:ext cx="2340" cy="468"/>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45791" dir="2021404" algn="ctr" rotWithShape="0">
                      <a:srgbClr val="808080"/>
                    </a:outerShdw>
                  </a:effectLst>
                </a14:hiddenEffects>
              </a:ext>
            </a:extLst>
          </p:spPr>
          <p:txBody>
            <a:bodyPr lIns="18000" tIns="0" rIns="18000" bIns="0"/>
            <a:lstStyle>
              <a:lvl1pPr eaLnBrk="0" hangingPunct="0">
                <a:defRPr kumimoji="1" sz="2800">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a:solidFill>
                    <a:schemeClr val="tx1"/>
                  </a:solidFill>
                  <a:latin typeface="幼圆" panose="02010509060101010101" pitchFamily="49" charset="-122"/>
                  <a:ea typeface="幼圆" panose="02010509060101010101" pitchFamily="49" charset="-122"/>
                </a:defRPr>
              </a:lvl5pPr>
              <a:lvl6pPr marL="25146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6pPr>
              <a:lvl7pPr marL="29718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7pPr>
              <a:lvl8pPr marL="34290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8pPr>
              <a:lvl9pPr marL="38862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9pPr>
            </a:lstStyle>
            <a:p>
              <a:pPr algn="l" eaLnBrk="1" hangingPunct="1">
                <a:spcBef>
                  <a:spcPct val="0"/>
                </a:spcBef>
              </a:pPr>
              <a:r>
                <a:rPr lang="zh-CN" altLang="en-US" sz="1200" b="1">
                  <a:latin typeface="Times New Roman" panose="02020603050405020304" pitchFamily="18" charset="0"/>
                  <a:ea typeface="宋体" panose="02010600030101010101" pitchFamily="2" charset="-122"/>
                </a:rPr>
                <a:t>英国数学家布尔</a:t>
              </a:r>
              <a:endParaRPr lang="zh-CN" altLang="en-US" sz="1200" b="1">
                <a:latin typeface="Times New Roman" panose="02020603050405020304" pitchFamily="18" charset="0"/>
                <a:ea typeface="宋体" panose="02010600030101010101" pitchFamily="2" charset="-122"/>
              </a:endParaRPr>
            </a:p>
          </p:txBody>
        </p:sp>
      </p:grpSp>
      <p:grpSp>
        <p:nvGrpSpPr>
          <p:cNvPr id="13319" name="Group 27"/>
          <p:cNvGrpSpPr/>
          <p:nvPr/>
        </p:nvGrpSpPr>
        <p:grpSpPr bwMode="auto">
          <a:xfrm>
            <a:off x="7452544" y="4102347"/>
            <a:ext cx="1257300" cy="1939925"/>
            <a:chOff x="1607" y="1440"/>
            <a:chExt cx="2340" cy="3744"/>
          </a:xfrm>
        </p:grpSpPr>
        <p:pic>
          <p:nvPicPr>
            <p:cNvPr id="13321" name="Picture 29" descr="01300000240273130632273176036_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7" y="1440"/>
              <a:ext cx="2262" cy="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2" name="Text Box 28"/>
            <p:cNvSpPr txBox="1">
              <a:spLocks noChangeArrowheads="1"/>
            </p:cNvSpPr>
            <p:nvPr/>
          </p:nvSpPr>
          <p:spPr bwMode="auto">
            <a:xfrm>
              <a:off x="1607" y="4716"/>
              <a:ext cx="2340" cy="468"/>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45791" dir="2021404" algn="ctr" rotWithShape="0">
                      <a:srgbClr val="808080"/>
                    </a:outerShdw>
                  </a:effectLst>
                </a14:hiddenEffects>
              </a:ext>
            </a:extLst>
          </p:spPr>
          <p:txBody>
            <a:bodyPr lIns="18000" tIns="0" rIns="18000" bIns="0"/>
            <a:lstStyle>
              <a:lvl1pPr eaLnBrk="0" hangingPunct="0">
                <a:defRPr kumimoji="1" sz="2800">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a:solidFill>
                    <a:schemeClr val="tx1"/>
                  </a:solidFill>
                  <a:latin typeface="幼圆" panose="02010509060101010101" pitchFamily="49" charset="-122"/>
                  <a:ea typeface="幼圆" panose="02010509060101010101" pitchFamily="49" charset="-122"/>
                </a:defRPr>
              </a:lvl5pPr>
              <a:lvl6pPr marL="25146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6pPr>
              <a:lvl7pPr marL="29718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7pPr>
              <a:lvl8pPr marL="34290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8pPr>
              <a:lvl9pPr marL="38862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9pPr>
            </a:lstStyle>
            <a:p>
              <a:pPr algn="l" eaLnBrk="1" hangingPunct="1">
                <a:spcBef>
                  <a:spcPct val="0"/>
                </a:spcBef>
              </a:pPr>
              <a:r>
                <a:rPr lang="zh-CN" altLang="en-US" sz="1200" b="1">
                  <a:latin typeface="Times New Roman" panose="02020603050405020304" pitchFamily="18" charset="0"/>
                  <a:ea typeface="宋体" panose="02010600030101010101" pitchFamily="2" charset="-122"/>
                </a:rPr>
                <a:t>美国数学家香农</a:t>
              </a:r>
              <a:endParaRPr lang="zh-CN" altLang="en-US" sz="1200" b="1">
                <a:latin typeface="Times New Roman" panose="02020603050405020304" pitchFamily="18" charset="0"/>
                <a:ea typeface="宋体" panose="02010600030101010101" pitchFamily="2" charset="-122"/>
              </a:endParaRPr>
            </a:p>
          </p:txBody>
        </p:sp>
      </p:grpSp>
      <p:sp>
        <p:nvSpPr>
          <p:cNvPr id="13320" name="Rectangle 31"/>
          <p:cNvSpPr>
            <a:spLocks noChangeArrowheads="1"/>
          </p:cNvSpPr>
          <p:nvPr/>
        </p:nvSpPr>
        <p:spPr bwMode="auto">
          <a:xfrm>
            <a:off x="323850" y="6705600"/>
            <a:ext cx="669925" cy="74613"/>
          </a:xfrm>
          <a:prstGeom prst="rect">
            <a:avLst/>
          </a:prstGeom>
          <a:solidFill>
            <a:srgbClr val="00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4"/>
          <p:cNvSpPr>
            <a:spLocks noChangeArrowheads="1"/>
          </p:cNvSpPr>
          <p:nvPr/>
        </p:nvSpPr>
        <p:spPr bwMode="auto">
          <a:xfrm>
            <a:off x="468313" y="1125538"/>
            <a:ext cx="6842125"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spcBef>
                <a:spcPct val="0"/>
              </a:spcBef>
              <a:defRPr/>
            </a:pPr>
            <a:r>
              <a:rPr lang="zh-CN" altLang="en-US" b="1" dirty="0">
                <a:effectLst>
                  <a:outerShdw blurRad="38100" dist="38100" dir="2700000" algn="tl">
                    <a:srgbClr val="C0C0C0"/>
                  </a:outerShdw>
                </a:effectLst>
                <a:latin typeface="Times New Roman" panose="02020603050405020304" pitchFamily="18" charset="0"/>
                <a:ea typeface="黑体" panose="02010609060101010101" pitchFamily="49" charset="-122"/>
              </a:rPr>
              <a:t>理论支撑</a:t>
            </a:r>
            <a:endParaRPr lang="zh-CN" altLang="en-US" b="1" dirty="0">
              <a:solidFill>
                <a:srgbClr val="000099"/>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p:transition>
    <p:split orient="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53"/>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1.3 </a:t>
            </a:r>
            <a:r>
              <a:rPr lang="zh-CN" altLang="en-US" sz="3200" b="1" dirty="0" smtClean="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数值与运算</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3" name="Rectangle 135"/>
          <p:cNvSpPr txBox="1">
            <a:spLocks noChangeArrowheads="1"/>
          </p:cNvSpPr>
          <p:nvPr/>
        </p:nvSpPr>
        <p:spPr bwMode="auto">
          <a:xfrm>
            <a:off x="250825" y="1125538"/>
            <a:ext cx="64770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2pPr>
            <a:lvl3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3pPr>
            <a:lvl4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4pPr>
            <a:lvl5pPr algn="l" rtl="0" eaLnBrk="0" fontAlgn="base" hangingPunct="0">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5pPr>
            <a:lvl6pPr marL="4572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6pPr>
            <a:lvl7pPr marL="9144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7pPr>
            <a:lvl8pPr marL="13716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8pPr>
            <a:lvl9pPr marL="1828800" algn="l" rtl="0" fontAlgn="base">
              <a:spcBef>
                <a:spcPct val="0"/>
              </a:spcBef>
              <a:spcAft>
                <a:spcPct val="0"/>
              </a:spcAft>
              <a:defRPr kumimoji="1" sz="4000" b="1">
                <a:solidFill>
                  <a:srgbClr val="000099"/>
                </a:solidFill>
                <a:effectLst>
                  <a:outerShdw blurRad="38100" dist="38100" dir="2700000" algn="tl">
                    <a:srgbClr val="C0C0C0"/>
                  </a:outerShdw>
                </a:effectLst>
                <a:latin typeface="Times New Roman" panose="02020603050405020304" pitchFamily="18" charset="0"/>
                <a:ea typeface="华文中宋" panose="02010600040101010101" pitchFamily="2" charset="-122"/>
              </a:defRPr>
            </a:lvl9pPr>
          </a:lstStyle>
          <a:p>
            <a:pPr eaLnBrk="1" hangingPunct="1">
              <a:defRPr/>
            </a:pPr>
            <a:r>
              <a:rPr lang="zh-CN" altLang="en-US" sz="2800" dirty="0" smtClean="0">
                <a:solidFill>
                  <a:schemeClr val="tx1"/>
                </a:solidFill>
                <a:ea typeface="宋体" panose="02010600030101010101" pitchFamily="2" charset="-122"/>
              </a:rPr>
              <a:t>重点</a:t>
            </a:r>
            <a:r>
              <a:rPr lang="en-US" altLang="zh-CN" sz="2800" dirty="0" smtClean="0">
                <a:solidFill>
                  <a:schemeClr val="tx1"/>
                </a:solidFill>
                <a:ea typeface="宋体" panose="02010600030101010101" pitchFamily="2" charset="-122"/>
              </a:rPr>
              <a:t>&amp;</a:t>
            </a:r>
            <a:r>
              <a:rPr lang="zh-CN" altLang="en-US" sz="2800" dirty="0" smtClean="0">
                <a:solidFill>
                  <a:schemeClr val="tx1"/>
                </a:solidFill>
                <a:ea typeface="宋体" panose="02010600030101010101" pitchFamily="2" charset="-122"/>
              </a:rPr>
              <a:t>难点</a:t>
            </a:r>
            <a:endParaRPr lang="zh-CN" altLang="en-US" sz="2800" dirty="0" smtClean="0"/>
          </a:p>
        </p:txBody>
      </p:sp>
      <p:sp>
        <p:nvSpPr>
          <p:cNvPr id="4" name="Text Box 5"/>
          <p:cNvSpPr txBox="1">
            <a:spLocks noChangeArrowheads="1"/>
          </p:cNvSpPr>
          <p:nvPr/>
        </p:nvSpPr>
        <p:spPr bwMode="auto">
          <a:xfrm>
            <a:off x="323850" y="1700808"/>
            <a:ext cx="8568629" cy="318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3200">
                <a:solidFill>
                  <a:schemeClr val="tx1"/>
                </a:solidFill>
                <a:latin typeface="黑体" panose="02010609060101010101" pitchFamily="49" charset="-122"/>
                <a:ea typeface="黑体" panose="02010609060101010101" pitchFamily="49" charset="-122"/>
              </a:defRPr>
            </a:lvl1pPr>
            <a:lvl2pPr marL="742950" indent="-285750" eaLnBrk="0" hangingPunct="0">
              <a:defRPr kumimoji="1" sz="3200">
                <a:solidFill>
                  <a:schemeClr val="tx1"/>
                </a:solidFill>
                <a:latin typeface="黑体" panose="02010609060101010101" pitchFamily="49" charset="-122"/>
                <a:ea typeface="黑体" panose="02010609060101010101" pitchFamily="49" charset="-122"/>
              </a:defRPr>
            </a:lvl2pPr>
            <a:lvl3pPr marL="1143000" indent="-228600" eaLnBrk="0" hangingPunct="0">
              <a:defRPr kumimoji="1" sz="3200">
                <a:solidFill>
                  <a:schemeClr val="tx1"/>
                </a:solidFill>
                <a:latin typeface="黑体" panose="02010609060101010101" pitchFamily="49" charset="-122"/>
                <a:ea typeface="黑体" panose="02010609060101010101" pitchFamily="49" charset="-122"/>
              </a:defRPr>
            </a:lvl3pPr>
            <a:lvl4pPr marL="1600200" indent="-228600" eaLnBrk="0" hangingPunct="0">
              <a:defRPr kumimoji="1" sz="3200">
                <a:solidFill>
                  <a:schemeClr val="tx1"/>
                </a:solidFill>
                <a:latin typeface="黑体" panose="02010609060101010101" pitchFamily="49" charset="-122"/>
                <a:ea typeface="黑体" panose="02010609060101010101" pitchFamily="49" charset="-122"/>
              </a:defRPr>
            </a:lvl4pPr>
            <a:lvl5pPr marL="2057400" indent="-228600" eaLnBrk="0" hangingPunct="0">
              <a:defRPr kumimoji="1" sz="3200">
                <a:solidFill>
                  <a:schemeClr val="tx1"/>
                </a:solidFill>
                <a:latin typeface="黑体" panose="02010609060101010101" pitchFamily="49" charset="-122"/>
                <a:ea typeface="黑体" panose="02010609060101010101" pitchFamily="49" charset="-122"/>
              </a:defRPr>
            </a:lvl5pPr>
            <a:lvl6pPr marL="25146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6pPr>
            <a:lvl7pPr marL="29718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7pPr>
            <a:lvl8pPr marL="34290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8pPr>
            <a:lvl9pPr marL="3886200" indent="-228600" algn="ctr" eaLnBrk="0" fontAlgn="base" hangingPunct="0">
              <a:spcBef>
                <a:spcPct val="50000"/>
              </a:spcBef>
              <a:spcAft>
                <a:spcPct val="0"/>
              </a:spcAft>
              <a:defRPr kumimoji="1" sz="3200">
                <a:solidFill>
                  <a:schemeClr val="tx1"/>
                </a:solidFill>
                <a:latin typeface="黑体" panose="02010609060101010101" pitchFamily="49" charset="-122"/>
                <a:ea typeface="黑体" panose="02010609060101010101" pitchFamily="49" charset="-122"/>
              </a:defRPr>
            </a:lvl9pPr>
          </a:lstStyle>
          <a:p>
            <a:pPr algn="just" eaLnBrk="1" latinLnBrk="0" hangingPunct="1">
              <a:lnSpc>
                <a:spcPct val="105000"/>
              </a:lnSpc>
              <a:spcBef>
                <a:spcPts val="1200"/>
              </a:spcBef>
            </a:pPr>
            <a:r>
              <a:rPr lang="en-US" altLang="zh-CN" sz="2400" b="1" dirty="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十进制 </a:t>
            </a:r>
            <a:r>
              <a:rPr lang="en-US" altLang="zh-CN" sz="2400" b="1" dirty="0" smtClean="0">
                <a:latin typeface="Times New Roman" panose="02020603050405020304" pitchFamily="18" charset="0"/>
                <a:cs typeface="Times New Roman" panose="02020603050405020304" pitchFamily="18" charset="0"/>
              </a:rPr>
              <a:t>-&gt;</a:t>
            </a:r>
            <a:r>
              <a:rPr lang="zh-CN" altLang="en-US" sz="2400" b="1" dirty="0" smtClean="0">
                <a:latin typeface="Times New Roman" panose="02020603050405020304" pitchFamily="18" charset="0"/>
                <a:cs typeface="Times New Roman" panose="02020603050405020304" pitchFamily="18" charset="0"/>
              </a:rPr>
              <a:t> 二进制、八进制、十六进制</a:t>
            </a:r>
            <a:endParaRPr lang="en-US" altLang="zh-CN" sz="2400" b="1" dirty="0" smtClean="0">
              <a:latin typeface="Times New Roman" panose="02020603050405020304" pitchFamily="18" charset="0"/>
              <a:cs typeface="Times New Roman" panose="02020603050405020304" pitchFamily="18" charset="0"/>
            </a:endParaRPr>
          </a:p>
          <a:p>
            <a:pPr algn="just" eaLnBrk="1" latinLnBrk="0" hangingPunct="1">
              <a:lnSpc>
                <a:spcPct val="105000"/>
              </a:lnSpc>
              <a:spcBef>
                <a:spcPts val="1200"/>
              </a:spcBef>
            </a:pPr>
            <a:r>
              <a:rPr lang="zh-CN" altLang="en-US" sz="2400" b="1" dirty="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       二进制、八进制、十六进制 </a:t>
            </a:r>
            <a:r>
              <a:rPr lang="en-US" altLang="zh-CN" sz="2400" b="1" dirty="0" smtClean="0">
                <a:latin typeface="Times New Roman" panose="02020603050405020304" pitchFamily="18" charset="0"/>
                <a:cs typeface="Times New Roman" panose="02020603050405020304" pitchFamily="18" charset="0"/>
              </a:rPr>
              <a:t>-&gt;</a:t>
            </a:r>
            <a:r>
              <a:rPr lang="zh-CN" altLang="en-US" sz="2400" b="1" dirty="0" smtClean="0">
                <a:latin typeface="Times New Roman" panose="02020603050405020304" pitchFamily="18" charset="0"/>
                <a:cs typeface="Times New Roman" panose="02020603050405020304" pitchFamily="18" charset="0"/>
              </a:rPr>
              <a:t> 十进制</a:t>
            </a:r>
            <a:endParaRPr lang="en-US" altLang="zh-CN" sz="2400" b="1" dirty="0" smtClean="0">
              <a:latin typeface="Times New Roman" panose="02020603050405020304" pitchFamily="18" charset="0"/>
              <a:cs typeface="Times New Roman" panose="02020603050405020304" pitchFamily="18" charset="0"/>
            </a:endParaRPr>
          </a:p>
          <a:p>
            <a:pPr algn="just" eaLnBrk="1" latinLnBrk="0" hangingPunct="1">
              <a:lnSpc>
                <a:spcPct val="105000"/>
              </a:lnSpc>
              <a:spcBef>
                <a:spcPts val="1200"/>
              </a:spcBef>
            </a:pPr>
            <a:r>
              <a:rPr lang="zh-CN" altLang="en-US" sz="2400" b="1" dirty="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       二进制 </a:t>
            </a:r>
            <a:r>
              <a:rPr lang="en-US" altLang="zh-CN" sz="2400" b="1" dirty="0" smtClean="0">
                <a:latin typeface="Times New Roman" panose="02020603050405020304" pitchFamily="18" charset="0"/>
                <a:cs typeface="Times New Roman" panose="02020603050405020304" pitchFamily="18" charset="0"/>
              </a:rPr>
              <a:t>-&gt;</a:t>
            </a:r>
            <a:r>
              <a:rPr lang="zh-CN" altLang="en-US" sz="2400" b="1" dirty="0" smtClean="0">
                <a:latin typeface="Times New Roman" panose="02020603050405020304" pitchFamily="18" charset="0"/>
                <a:cs typeface="Times New Roman" panose="02020603050405020304" pitchFamily="18" charset="0"/>
              </a:rPr>
              <a:t> 八进制、十六进制</a:t>
            </a:r>
            <a:endParaRPr lang="en-US" altLang="zh-CN" sz="2400" b="1" dirty="0" smtClean="0">
              <a:latin typeface="Times New Roman" panose="02020603050405020304" pitchFamily="18" charset="0"/>
              <a:cs typeface="Times New Roman" panose="02020603050405020304" pitchFamily="18" charset="0"/>
            </a:endParaRPr>
          </a:p>
          <a:p>
            <a:pPr algn="just" eaLnBrk="1" latinLnBrk="0" hangingPunct="1">
              <a:lnSpc>
                <a:spcPct val="105000"/>
              </a:lnSpc>
              <a:spcBef>
                <a:spcPts val="1200"/>
              </a:spcBef>
            </a:pPr>
            <a:r>
              <a:rPr lang="zh-CN" altLang="en-US" sz="2400" b="1" dirty="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       十六进制、八进制 </a:t>
            </a:r>
            <a:r>
              <a:rPr lang="en-US" altLang="zh-CN" sz="2400" b="1" dirty="0" smtClean="0">
                <a:latin typeface="Times New Roman" panose="02020603050405020304" pitchFamily="18" charset="0"/>
                <a:cs typeface="Times New Roman" panose="02020603050405020304" pitchFamily="18" charset="0"/>
              </a:rPr>
              <a:t>-&gt;</a:t>
            </a:r>
            <a:r>
              <a:rPr lang="zh-CN" altLang="en-US" sz="2400" b="1" dirty="0" smtClean="0">
                <a:latin typeface="Times New Roman" panose="02020603050405020304" pitchFamily="18" charset="0"/>
                <a:cs typeface="Times New Roman" panose="02020603050405020304" pitchFamily="18" charset="0"/>
              </a:rPr>
              <a:t> 二进制</a:t>
            </a:r>
            <a:endParaRPr lang="en-US" altLang="zh-CN" sz="2400" b="1" dirty="0" smtClean="0">
              <a:latin typeface="Times New Roman" panose="02020603050405020304" pitchFamily="18" charset="0"/>
              <a:cs typeface="Times New Roman" panose="02020603050405020304" pitchFamily="18" charset="0"/>
            </a:endParaRPr>
          </a:p>
          <a:p>
            <a:pPr algn="just" eaLnBrk="1" latinLnBrk="0" hangingPunct="1">
              <a:lnSpc>
                <a:spcPct val="105000"/>
              </a:lnSpc>
              <a:spcBef>
                <a:spcPts val="1200"/>
              </a:spcBef>
            </a:pPr>
            <a:r>
              <a:rPr lang="zh-CN" altLang="en-US" sz="2400" b="1" dirty="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       二进制的加法、减法、与、或、非</a:t>
            </a:r>
            <a:endParaRPr lang="en-US" altLang="zh-CN" sz="2400" b="1" dirty="0" smtClean="0">
              <a:latin typeface="Times New Roman" panose="02020603050405020304" pitchFamily="18" charset="0"/>
              <a:cs typeface="Times New Roman" panose="02020603050405020304" pitchFamily="18" charset="0"/>
            </a:endParaRPr>
          </a:p>
          <a:p>
            <a:pPr algn="just" eaLnBrk="1" latinLnBrk="0" hangingPunct="1">
              <a:lnSpc>
                <a:spcPct val="105000"/>
              </a:lnSpc>
              <a:spcBef>
                <a:spcPts val="1200"/>
              </a:spcBef>
            </a:pPr>
            <a:r>
              <a:rPr lang="zh-CN" altLang="en-US" sz="2400" b="1" dirty="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       数据单位之间的转换</a:t>
            </a:r>
            <a:endParaRPr lang="zh-CN" altLang="en-US" sz="2400" b="1" dirty="0">
              <a:latin typeface="Times New Roman" panose="02020603050405020304" pitchFamily="18" charset="0"/>
              <a:cs typeface="Times New Roman" panose="02020603050405020304" pitchFamily="18" charset="0"/>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500"/>
                                        <p:tgtEl>
                                          <p:spTgt spid="4">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500"/>
                                        <p:tgtEl>
                                          <p:spTgt spid="4">
                                            <p:txEl>
                                              <p:pRg st="2" end="2"/>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500"/>
                                        <p:tgtEl>
                                          <p:spTgt spid="4">
                                            <p:txEl>
                                              <p:pRg st="3" end="3"/>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linds(horizontal)">
                                      <p:cBhvr>
                                        <p:cTn id="23" dur="500"/>
                                        <p:tgtEl>
                                          <p:spTgt spid="4">
                                            <p:txEl>
                                              <p:pRg st="4" end="4"/>
                                            </p:txEl>
                                          </p:spTgt>
                                        </p:tgtEl>
                                      </p:cBhvr>
                                    </p:animEffect>
                                  </p:childTnLst>
                                </p:cTn>
                              </p:par>
                            </p:childTnLst>
                          </p:cTn>
                        </p:par>
                        <p:par>
                          <p:cTn id="24" fill="hold">
                            <p:stCondLst>
                              <p:cond delay="2500"/>
                            </p:stCondLst>
                            <p:childTnLst>
                              <p:par>
                                <p:cTn id="25" presetID="3" presetClass="entr" presetSubtype="10" fill="hold" nodeType="after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23850" y="6705600"/>
            <a:ext cx="857250"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9" name="Rectangle 6"/>
          <p:cNvSpPr>
            <a:spLocks noChangeArrowheads="1"/>
          </p:cNvSpPr>
          <p:nvPr/>
        </p:nvSpPr>
        <p:spPr bwMode="auto">
          <a:xfrm>
            <a:off x="1258888" y="5084763"/>
            <a:ext cx="3240087"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spcBef>
                <a:spcPct val="0"/>
              </a:spcBef>
            </a:pPr>
            <a:r>
              <a:rPr kumimoji="0" lang="zh-CN" altLang="en-US" sz="2000" b="1" dirty="0">
                <a:latin typeface="Times New Roman" panose="02020603050405020304" pitchFamily="18" charset="0"/>
                <a:ea typeface="黑体" panose="02010609060101010101" pitchFamily="49" charset="-122"/>
              </a:rPr>
              <a:t>英国</a:t>
            </a:r>
            <a:r>
              <a:rPr kumimoji="0" lang="zh-CN" altLang="en-US" sz="2000" b="1" dirty="0" smtClean="0">
                <a:latin typeface="Times New Roman" panose="02020603050405020304" pitchFamily="18" charset="0"/>
                <a:ea typeface="黑体" panose="02010609060101010101" pitchFamily="49" charset="-122"/>
              </a:rPr>
              <a:t>科学家 阿兰</a:t>
            </a:r>
            <a:r>
              <a:rPr kumimoji="0" lang="zh-CN" altLang="en-US" sz="2000" b="1" dirty="0">
                <a:latin typeface="Times New Roman" panose="02020603050405020304" pitchFamily="18" charset="0"/>
                <a:ea typeface="黑体" panose="02010609060101010101" pitchFamily="49" charset="-122"/>
                <a:sym typeface="Wingdings" panose="05000000000000000000" pitchFamily="2" charset="2"/>
              </a:rPr>
              <a:t></a:t>
            </a:r>
            <a:r>
              <a:rPr kumimoji="0" lang="zh-CN" altLang="en-US" sz="2000" b="1" dirty="0">
                <a:latin typeface="Times New Roman" panose="02020603050405020304" pitchFamily="18" charset="0"/>
                <a:ea typeface="黑体" panose="02010609060101010101" pitchFamily="49" charset="-122"/>
              </a:rPr>
              <a:t>图灵</a:t>
            </a:r>
            <a:endParaRPr kumimoji="0" lang="zh-CN" altLang="en-US" sz="2000" b="1" dirty="0">
              <a:latin typeface="Times New Roman" panose="02020603050405020304" pitchFamily="18" charset="0"/>
              <a:ea typeface="黑体" panose="02010609060101010101" pitchFamily="49" charset="-122"/>
            </a:endParaRPr>
          </a:p>
          <a:p>
            <a:pPr>
              <a:spcBef>
                <a:spcPct val="0"/>
              </a:spcBef>
            </a:pPr>
            <a:r>
              <a:rPr kumimoji="0" lang="en-US" altLang="zh-CN" sz="2000" b="1" dirty="0">
                <a:latin typeface="Times New Roman" panose="02020603050405020304" pitchFamily="18" charset="0"/>
                <a:ea typeface="黑体" panose="02010609060101010101" pitchFamily="49" charset="-122"/>
              </a:rPr>
              <a:t>(</a:t>
            </a:r>
            <a:r>
              <a:rPr kumimoji="0" lang="zh-CN" altLang="en-US" sz="2400" b="1" dirty="0">
                <a:latin typeface="Times New Roman" panose="02020603050405020304" pitchFamily="18" charset="0"/>
                <a:ea typeface="黑体" panose="02010609060101010101" pitchFamily="49" charset="-122"/>
              </a:rPr>
              <a:t>理论计算机的奠基人</a:t>
            </a:r>
            <a:r>
              <a:rPr kumimoji="0" lang="en-US" altLang="zh-CN" sz="2000" b="1" dirty="0">
                <a:latin typeface="Times New Roman" panose="02020603050405020304" pitchFamily="18" charset="0"/>
                <a:ea typeface="黑体" panose="02010609060101010101" pitchFamily="49" charset="-122"/>
              </a:rPr>
              <a:t>)</a:t>
            </a:r>
            <a:endParaRPr kumimoji="0" lang="en-US" altLang="zh-CN" sz="2000" b="1" dirty="0">
              <a:latin typeface="Times New Roman" panose="02020603050405020304" pitchFamily="18" charset="0"/>
              <a:ea typeface="黑体" panose="02010609060101010101" pitchFamily="49" charset="-122"/>
            </a:endParaRPr>
          </a:p>
        </p:txBody>
      </p:sp>
      <p:sp>
        <p:nvSpPr>
          <p:cNvPr id="279573" name="Text Box 21"/>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1.1 </a:t>
            </a:r>
            <a:r>
              <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计算机概述</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14341" name="Text Box 28"/>
          <p:cNvSpPr txBox="1">
            <a:spLocks noChangeArrowheads="1"/>
          </p:cNvSpPr>
          <p:nvPr/>
        </p:nvSpPr>
        <p:spPr bwMode="auto">
          <a:xfrm>
            <a:off x="468313" y="1125538"/>
            <a:ext cx="8102600"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eaLnBrk="0" hangingPunct="0">
              <a:defRPr kumimoji="1" sz="2800">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a:solidFill>
                  <a:schemeClr val="tx1"/>
                </a:solidFill>
                <a:latin typeface="幼圆" panose="02010509060101010101" pitchFamily="49" charset="-122"/>
                <a:ea typeface="幼圆" panose="02010509060101010101" pitchFamily="49" charset="-122"/>
              </a:defRPr>
            </a:lvl5pPr>
            <a:lvl6pPr marL="25146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6pPr>
            <a:lvl7pPr marL="29718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7pPr>
            <a:lvl8pPr marL="34290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8pPr>
            <a:lvl9pPr marL="38862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9pPr>
          </a:lstStyle>
          <a:p>
            <a:pPr algn="l" eaLnBrk="1" hangingPunct="1">
              <a:lnSpc>
                <a:spcPct val="105000"/>
              </a:lnSpc>
            </a:pPr>
            <a:r>
              <a:rPr lang="en-US" altLang="zh-CN" sz="2400" b="1" dirty="0">
                <a:latin typeface="Times New Roman" panose="02020603050405020304" pitchFamily="18" charset="0"/>
                <a:ea typeface="黑体" panose="02010609060101010101" pitchFamily="49" charset="-122"/>
              </a:rPr>
              <a:t>        </a:t>
            </a:r>
            <a:r>
              <a:rPr lang="zh-CN" altLang="en-US" sz="2400" b="1" dirty="0">
                <a:latin typeface="Times New Roman" panose="02020603050405020304" pitchFamily="18" charset="0"/>
                <a:ea typeface="黑体" panose="02010609060101010101" pitchFamily="49" charset="-122"/>
              </a:rPr>
              <a:t>在现代计算机发展史上，最具影响力的两个代表人物是</a:t>
            </a:r>
            <a:r>
              <a:rPr lang="en-US" altLang="zh-CN" sz="2400" b="1" dirty="0">
                <a:latin typeface="Times New Roman" panose="02020603050405020304" pitchFamily="18" charset="0"/>
                <a:ea typeface="黑体" panose="02010609060101010101" pitchFamily="49" charset="-122"/>
              </a:rPr>
              <a:t>——</a:t>
            </a:r>
            <a:r>
              <a:rPr lang="zh-CN" altLang="en-US" sz="2400" b="1" dirty="0">
                <a:latin typeface="Times New Roman" panose="02020603050405020304" pitchFamily="18" charset="0"/>
                <a:ea typeface="黑体" panose="02010609060101010101" pitchFamily="49" charset="-122"/>
              </a:rPr>
              <a:t>阿兰</a:t>
            </a:r>
            <a:r>
              <a:rPr lang="en-US" altLang="zh-CN" sz="2400" b="1" dirty="0">
                <a:latin typeface="Times New Roman" panose="02020603050405020304" pitchFamily="18" charset="0"/>
                <a:ea typeface="黑体" panose="02010609060101010101" pitchFamily="49" charset="-122"/>
              </a:rPr>
              <a:t>•</a:t>
            </a:r>
            <a:r>
              <a:rPr lang="zh-CN" altLang="en-US" sz="2400" b="1" dirty="0">
                <a:latin typeface="Times New Roman" panose="02020603050405020304" pitchFamily="18" charset="0"/>
                <a:ea typeface="黑体" panose="02010609060101010101" pitchFamily="49" charset="-122"/>
              </a:rPr>
              <a:t>图灵和冯</a:t>
            </a:r>
            <a:r>
              <a:rPr lang="en-US" altLang="zh-CN" sz="2400" b="1" dirty="0">
                <a:latin typeface="Times New Roman" panose="02020603050405020304" pitchFamily="18" charset="0"/>
                <a:ea typeface="黑体" panose="02010609060101010101" pitchFamily="49" charset="-122"/>
              </a:rPr>
              <a:t>•</a:t>
            </a:r>
            <a:r>
              <a:rPr lang="zh-CN" altLang="en-US" sz="2400" b="1" dirty="0">
                <a:latin typeface="Times New Roman" panose="02020603050405020304" pitchFamily="18" charset="0"/>
                <a:ea typeface="黑体" panose="02010609060101010101" pitchFamily="49" charset="-122"/>
              </a:rPr>
              <a:t>诺依曼。</a:t>
            </a:r>
            <a:endParaRPr lang="zh-CN" altLang="en-US" sz="2400" b="1" dirty="0">
              <a:latin typeface="Times New Roman" panose="02020603050405020304" pitchFamily="18" charset="0"/>
              <a:ea typeface="黑体" panose="02010609060101010101" pitchFamily="49" charset="-122"/>
            </a:endParaRPr>
          </a:p>
        </p:txBody>
      </p:sp>
      <p:graphicFrame>
        <p:nvGraphicFramePr>
          <p:cNvPr id="14342" name="Object 30"/>
          <p:cNvGraphicFramePr>
            <a:graphicFrameLocks noChangeAspect="1"/>
          </p:cNvGraphicFramePr>
          <p:nvPr/>
        </p:nvGraphicFramePr>
        <p:xfrm>
          <a:off x="5194448" y="2060575"/>
          <a:ext cx="2401888" cy="2881313"/>
        </p:xfrm>
        <a:graphic>
          <a:graphicData uri="http://schemas.openxmlformats.org/presentationml/2006/ole">
            <mc:AlternateContent xmlns:mc="http://schemas.openxmlformats.org/markup-compatibility/2006">
              <mc:Choice xmlns:v="urn:schemas-microsoft-com:vml" Requires="v">
                <p:oleObj spid="_x0000_s14498" name="Image" r:id="rId1" imgW="2581910" imgH="3801745" progId="Photoshop.Image.9">
                  <p:embed/>
                </p:oleObj>
              </mc:Choice>
              <mc:Fallback>
                <p:oleObj name="Image" r:id="rId1" imgW="2581910" imgH="3801745" progId="Photoshop.Image.9">
                  <p:embed/>
                  <p:pic>
                    <p:nvPicPr>
                      <p:cNvPr id="0" name="Object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4448" y="2060575"/>
                        <a:ext cx="2401888" cy="288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3" name="Rectangle 31"/>
          <p:cNvSpPr>
            <a:spLocks noChangeArrowheads="1"/>
          </p:cNvSpPr>
          <p:nvPr/>
        </p:nvSpPr>
        <p:spPr bwMode="auto">
          <a:xfrm>
            <a:off x="4499992" y="5084763"/>
            <a:ext cx="3854450" cy="7694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a:spcBef>
                <a:spcPct val="0"/>
              </a:spcBef>
            </a:pPr>
            <a:r>
              <a:rPr kumimoji="0" lang="zh-CN" altLang="en-US" sz="2000" b="1" dirty="0">
                <a:latin typeface="黑体" panose="02010609060101010101" pitchFamily="49" charset="-122"/>
                <a:ea typeface="黑体" panose="02010609060101010101" pitchFamily="49" charset="-122"/>
              </a:rPr>
              <a:t>美籍匈牙利</a:t>
            </a:r>
            <a:r>
              <a:rPr kumimoji="0" lang="zh-CN" altLang="en-US" sz="2000" b="1" dirty="0" smtClean="0">
                <a:latin typeface="黑体" panose="02010609060101010101" pitchFamily="49" charset="-122"/>
                <a:ea typeface="黑体" panose="02010609060101010101" pitchFamily="49" charset="-122"/>
              </a:rPr>
              <a:t>数学家 冯</a:t>
            </a:r>
            <a:r>
              <a:rPr kumimoji="0" lang="zh-CN" altLang="en-US" sz="2000" b="1" dirty="0">
                <a:latin typeface="黑体" panose="02010609060101010101" pitchFamily="49" charset="-122"/>
                <a:ea typeface="黑体" panose="02010609060101010101" pitchFamily="49" charset="-122"/>
                <a:sym typeface="Wingdings" panose="05000000000000000000" pitchFamily="2" charset="2"/>
              </a:rPr>
              <a:t></a:t>
            </a:r>
            <a:r>
              <a:rPr kumimoji="0" lang="zh-CN" altLang="en-US" sz="2000" b="1" dirty="0">
                <a:latin typeface="黑体" panose="02010609060101010101" pitchFamily="49" charset="-122"/>
                <a:ea typeface="黑体" panose="02010609060101010101" pitchFamily="49" charset="-122"/>
              </a:rPr>
              <a:t>诺依曼</a:t>
            </a:r>
            <a:endParaRPr kumimoji="0" lang="zh-CN" altLang="en-US" sz="2000" b="1" dirty="0">
              <a:latin typeface="黑体" panose="02010609060101010101" pitchFamily="49" charset="-122"/>
              <a:ea typeface="黑体" panose="02010609060101010101" pitchFamily="49" charset="-122"/>
            </a:endParaRPr>
          </a:p>
          <a:p>
            <a:pPr>
              <a:spcBef>
                <a:spcPct val="0"/>
              </a:spcBef>
            </a:pPr>
            <a:r>
              <a:rPr kumimoji="0" lang="en-US" altLang="zh-CN" sz="2000" b="1" dirty="0">
                <a:latin typeface="黑体" panose="02010609060101010101" pitchFamily="49" charset="-122"/>
                <a:ea typeface="黑体" panose="02010609060101010101" pitchFamily="49" charset="-122"/>
              </a:rPr>
              <a:t>(</a:t>
            </a:r>
            <a:r>
              <a:rPr kumimoji="0" lang="zh-CN" altLang="en-US" sz="2400" b="1" dirty="0">
                <a:latin typeface="黑体" panose="02010609060101010101" pitchFamily="49" charset="-122"/>
                <a:ea typeface="黑体" panose="02010609060101010101" pitchFamily="49" charset="-122"/>
              </a:rPr>
              <a:t>计算机鼻祖</a:t>
            </a:r>
            <a:r>
              <a:rPr kumimoji="0" lang="en-US" altLang="zh-CN" sz="2000" b="1" dirty="0">
                <a:latin typeface="黑体" panose="02010609060101010101" pitchFamily="49" charset="-122"/>
                <a:ea typeface="黑体" panose="02010609060101010101" pitchFamily="49" charset="-122"/>
              </a:rPr>
              <a:t>)</a:t>
            </a:r>
            <a:endParaRPr kumimoji="0" lang="en-US" altLang="zh-CN" sz="2000" b="1" dirty="0">
              <a:latin typeface="黑体" panose="02010609060101010101" pitchFamily="49" charset="-122"/>
              <a:ea typeface="黑体" panose="02010609060101010101" pitchFamily="49" charset="-122"/>
            </a:endParaRPr>
          </a:p>
        </p:txBody>
      </p:sp>
      <p:pic>
        <p:nvPicPr>
          <p:cNvPr id="14344" name="Picture 32" descr="49178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2133600"/>
            <a:ext cx="2260600"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23850" y="6705600"/>
            <a:ext cx="944563"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3" name="Text Box 3"/>
          <p:cNvSpPr txBox="1">
            <a:spLocks noChangeArrowheads="1"/>
          </p:cNvSpPr>
          <p:nvPr/>
        </p:nvSpPr>
        <p:spPr bwMode="auto">
          <a:xfrm>
            <a:off x="539750" y="1125538"/>
            <a:ext cx="8353425" cy="2453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eaLnBrk="0" hangingPunct="0">
              <a:defRPr kumimoji="1" sz="2800">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a:solidFill>
                  <a:schemeClr val="tx1"/>
                </a:solidFill>
                <a:latin typeface="幼圆" panose="02010509060101010101" pitchFamily="49" charset="-122"/>
                <a:ea typeface="幼圆" panose="02010509060101010101" pitchFamily="49" charset="-122"/>
              </a:defRPr>
            </a:lvl5pPr>
            <a:lvl6pPr marL="25146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6pPr>
            <a:lvl7pPr marL="29718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7pPr>
            <a:lvl8pPr marL="34290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8pPr>
            <a:lvl9pPr marL="38862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9pPr>
          </a:lstStyle>
          <a:p>
            <a:pPr algn="l" eaLnBrk="1" hangingPunct="1">
              <a:spcBef>
                <a:spcPct val="10000"/>
              </a:spcBef>
            </a:pPr>
            <a:r>
              <a:rPr lang="en-US" altLang="zh-CN" sz="2400" b="1" dirty="0">
                <a:latin typeface="Times New Roman" panose="02020603050405020304" pitchFamily="18" charset="0"/>
                <a:ea typeface="黑体" panose="02010609060101010101" pitchFamily="49" charset="-122"/>
              </a:rPr>
              <a:t>        </a:t>
            </a:r>
            <a:r>
              <a:rPr lang="zh-CN" altLang="en-US" sz="2400" b="1" dirty="0">
                <a:latin typeface="Times New Roman" panose="02020603050405020304" pitchFamily="18" charset="0"/>
                <a:ea typeface="黑体" panose="02010609060101010101" pitchFamily="49" charset="-122"/>
              </a:rPr>
              <a:t>图灵的</a:t>
            </a:r>
            <a:r>
              <a:rPr lang="zh-CN" altLang="en-US" sz="2400" b="1" dirty="0">
                <a:solidFill>
                  <a:srgbClr val="00B0F0"/>
                </a:solidFill>
                <a:latin typeface="Times New Roman" panose="02020603050405020304" pitchFamily="18" charset="0"/>
                <a:ea typeface="黑体" panose="02010609060101010101" pitchFamily="49" charset="-122"/>
              </a:rPr>
              <a:t>基本思想</a:t>
            </a:r>
            <a:r>
              <a:rPr lang="zh-CN" altLang="en-US" sz="2400" b="1" dirty="0">
                <a:latin typeface="Times New Roman" panose="02020603050405020304" pitchFamily="18" charset="0"/>
                <a:ea typeface="黑体" panose="02010609060101010101" pitchFamily="49" charset="-122"/>
              </a:rPr>
              <a:t>是用机器来模拟人们用纸笔进行数学运算的过程，他把“计算”这一过程分解为如下步骤：</a:t>
            </a:r>
            <a:endParaRPr lang="zh-CN" altLang="en-US" sz="2400" b="1" dirty="0">
              <a:latin typeface="Times New Roman" panose="02020603050405020304" pitchFamily="18" charset="0"/>
              <a:ea typeface="黑体" panose="02010609060101010101" pitchFamily="49" charset="-122"/>
            </a:endParaRPr>
          </a:p>
          <a:p>
            <a:pPr algn="l" eaLnBrk="1" hangingPunct="1">
              <a:spcBef>
                <a:spcPct val="10000"/>
              </a:spcBef>
            </a:pPr>
            <a:r>
              <a:rPr lang="zh-CN" altLang="en-US" sz="2400" b="1" dirty="0">
                <a:latin typeface="Times New Roman" panose="02020603050405020304" pitchFamily="18" charset="0"/>
                <a:ea typeface="黑体" panose="02010609060101010101" pitchFamily="49" charset="-122"/>
              </a:rPr>
              <a:t>        ① 根据眼睛看到纸上的符号，脑中思考相应的法则；</a:t>
            </a:r>
            <a:endParaRPr lang="zh-CN" altLang="en-US" sz="2400" b="1" dirty="0">
              <a:latin typeface="Times New Roman" panose="02020603050405020304" pitchFamily="18" charset="0"/>
              <a:ea typeface="黑体" panose="02010609060101010101" pitchFamily="49" charset="-122"/>
            </a:endParaRPr>
          </a:p>
          <a:p>
            <a:pPr algn="l" eaLnBrk="1" hangingPunct="1">
              <a:spcBef>
                <a:spcPct val="10000"/>
              </a:spcBef>
            </a:pPr>
            <a:r>
              <a:rPr lang="zh-CN" altLang="en-US" sz="2400" b="1" dirty="0">
                <a:latin typeface="Times New Roman" panose="02020603050405020304" pitchFamily="18" charset="0"/>
                <a:ea typeface="黑体" panose="02010609060101010101" pitchFamily="49" charset="-122"/>
              </a:rPr>
              <a:t>        ② 指示手中的笔在纸上写上或擦去一些符号；</a:t>
            </a:r>
            <a:endParaRPr lang="zh-CN" altLang="en-US" sz="2400" b="1" dirty="0">
              <a:latin typeface="Times New Roman" panose="02020603050405020304" pitchFamily="18" charset="0"/>
              <a:ea typeface="黑体" panose="02010609060101010101" pitchFamily="49" charset="-122"/>
            </a:endParaRPr>
          </a:p>
          <a:p>
            <a:pPr algn="l" eaLnBrk="1" hangingPunct="1">
              <a:spcBef>
                <a:spcPct val="10000"/>
              </a:spcBef>
            </a:pPr>
            <a:r>
              <a:rPr lang="zh-CN" altLang="en-US" sz="2400" b="1" dirty="0">
                <a:latin typeface="Times New Roman" panose="02020603050405020304" pitchFamily="18" charset="0"/>
                <a:ea typeface="黑体" panose="02010609060101010101" pitchFamily="49" charset="-122"/>
              </a:rPr>
              <a:t>        ③ 再改变眼中所看到的范围；</a:t>
            </a:r>
            <a:endParaRPr lang="zh-CN" altLang="en-US" sz="2400" b="1" dirty="0">
              <a:latin typeface="Times New Roman" panose="02020603050405020304" pitchFamily="18" charset="0"/>
              <a:ea typeface="黑体" panose="02010609060101010101" pitchFamily="49" charset="-122"/>
            </a:endParaRPr>
          </a:p>
          <a:p>
            <a:pPr algn="l" eaLnBrk="1" hangingPunct="1">
              <a:spcBef>
                <a:spcPct val="10000"/>
              </a:spcBef>
            </a:pPr>
            <a:r>
              <a:rPr lang="zh-CN" altLang="en-US" sz="2400" b="1" dirty="0">
                <a:latin typeface="Times New Roman" panose="02020603050405020304" pitchFamily="18" charset="0"/>
                <a:ea typeface="黑体" panose="02010609060101010101" pitchFamily="49" charset="-122"/>
              </a:rPr>
              <a:t>        ④ 如此继续，直到认为计算结束为止。</a:t>
            </a:r>
            <a:endParaRPr lang="zh-CN" altLang="en-US" sz="2400" b="1" dirty="0">
              <a:latin typeface="Times New Roman" panose="02020603050405020304" pitchFamily="18" charset="0"/>
              <a:ea typeface="黑体" panose="02010609060101010101" pitchFamily="49" charset="-122"/>
            </a:endParaRPr>
          </a:p>
        </p:txBody>
      </p:sp>
      <p:sp>
        <p:nvSpPr>
          <p:cNvPr id="289810" name="Text Box 18"/>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1.1 </a:t>
            </a:r>
            <a:r>
              <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计算机概述</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grpSp>
        <p:nvGrpSpPr>
          <p:cNvPr id="15365" name="Group 27"/>
          <p:cNvGrpSpPr/>
          <p:nvPr/>
        </p:nvGrpSpPr>
        <p:grpSpPr bwMode="auto">
          <a:xfrm>
            <a:off x="1979613" y="3644900"/>
            <a:ext cx="4537075" cy="2528888"/>
            <a:chOff x="1247" y="2296"/>
            <a:chExt cx="2812" cy="1593"/>
          </a:xfrm>
        </p:grpSpPr>
        <p:graphicFrame>
          <p:nvGraphicFramePr>
            <p:cNvPr id="15369" name="Object 24"/>
            <p:cNvGraphicFramePr>
              <a:graphicFrameLocks noChangeAspect="1"/>
            </p:cNvGraphicFramePr>
            <p:nvPr/>
          </p:nvGraphicFramePr>
          <p:xfrm>
            <a:off x="1247" y="2296"/>
            <a:ext cx="2812" cy="1280"/>
          </p:xfrm>
          <a:graphic>
            <a:graphicData uri="http://schemas.openxmlformats.org/presentationml/2006/ole">
              <mc:AlternateContent xmlns:mc="http://schemas.openxmlformats.org/markup-compatibility/2006">
                <mc:Choice xmlns:v="urn:schemas-microsoft-com:vml" Requires="v">
                  <p:oleObj spid="_x0000_s15523" name="位图图像" r:id="rId1" imgW="7162800" imgH="2895600" progId="Paint.Picture">
                    <p:embed/>
                  </p:oleObj>
                </mc:Choice>
                <mc:Fallback>
                  <p:oleObj name="位图图像" r:id="rId1" imgW="7162800" imgH="2895600" progId="Paint.Picture">
                    <p:embed/>
                    <p:pic>
                      <p:nvPicPr>
                        <p:cNvPr id="0" name="Object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 y="2296"/>
                          <a:ext cx="2812" cy="1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0" name="Text Box 25"/>
            <p:cNvSpPr txBox="1">
              <a:spLocks noChangeArrowheads="1"/>
            </p:cNvSpPr>
            <p:nvPr/>
          </p:nvSpPr>
          <p:spPr bwMode="auto">
            <a:xfrm>
              <a:off x="2064" y="3702"/>
              <a:ext cx="892" cy="1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defRPr kumimoji="1" sz="2800">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a:solidFill>
                    <a:schemeClr val="tx1"/>
                  </a:solidFill>
                  <a:latin typeface="幼圆" panose="02010509060101010101" pitchFamily="49" charset="-122"/>
                  <a:ea typeface="幼圆" panose="02010509060101010101" pitchFamily="49" charset="-122"/>
                </a:defRPr>
              </a:lvl5pPr>
              <a:lvl6pPr marL="25146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6pPr>
              <a:lvl7pPr marL="29718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7pPr>
              <a:lvl8pPr marL="34290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8pPr>
              <a:lvl9pPr marL="38862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9pPr>
            </a:lstStyle>
            <a:p>
              <a:pPr algn="just" eaLnBrk="1" hangingPunct="1"/>
              <a:r>
                <a:rPr lang="zh-CN" altLang="en-US" sz="1800" b="1" dirty="0">
                  <a:latin typeface="Times New Roman" panose="02020603050405020304" pitchFamily="18" charset="0"/>
                  <a:ea typeface="黑体" panose="02010609060101010101" pitchFamily="49" charset="-122"/>
                </a:rPr>
                <a:t>图灵机示意图</a:t>
              </a:r>
              <a:endParaRPr lang="zh-CN" altLang="en-US" sz="1800" b="1" dirty="0">
                <a:ea typeface="黑体" panose="02010609060101010101" pitchFamily="49" charset="-122"/>
              </a:endParaRPr>
            </a:p>
          </p:txBody>
        </p:sp>
      </p:grpSp>
      <p:sp>
        <p:nvSpPr>
          <p:cNvPr id="15366" name="AutoShape 28"/>
          <p:cNvSpPr>
            <a:spLocks noChangeArrowheads="1"/>
          </p:cNvSpPr>
          <p:nvPr/>
        </p:nvSpPr>
        <p:spPr bwMode="auto">
          <a:xfrm>
            <a:off x="1258888" y="5661025"/>
            <a:ext cx="1657350" cy="360363"/>
          </a:xfrm>
          <a:prstGeom prst="wedgeRoundRectCallout">
            <a:avLst>
              <a:gd name="adj1" fmla="val 79500"/>
              <a:gd name="adj2" fmla="val -111676"/>
              <a:gd name="adj3" fmla="val 16667"/>
            </a:avLst>
          </a:prstGeom>
          <a:noFill/>
          <a:ln w="19050">
            <a:solidFill>
              <a:srgbClr val="FF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1200" b="1">
                <a:solidFill>
                  <a:srgbClr val="FF0000"/>
                </a:solidFill>
                <a:latin typeface="黑体" panose="02010609060101010101" pitchFamily="49" charset="-122"/>
                <a:ea typeface="黑体" panose="02010609060101010101" pitchFamily="49" charset="-122"/>
              </a:rPr>
              <a:t>控制器</a:t>
            </a:r>
            <a:r>
              <a:rPr lang="en-US" altLang="zh-CN" sz="1200" b="1">
                <a:solidFill>
                  <a:srgbClr val="FF0000"/>
                </a:solidFill>
                <a:latin typeface="黑体" panose="02010609060101010101" pitchFamily="49" charset="-122"/>
                <a:ea typeface="黑体" panose="02010609060101010101" pitchFamily="49" charset="-122"/>
              </a:rPr>
              <a:t>(</a:t>
            </a:r>
            <a:r>
              <a:rPr lang="zh-CN" altLang="en-US" sz="1200" b="1">
                <a:solidFill>
                  <a:srgbClr val="FF0000"/>
                </a:solidFill>
                <a:latin typeface="黑体" panose="02010609060101010101" pitchFamily="49" charset="-122"/>
                <a:ea typeface="黑体" panose="02010609060101010101" pitchFamily="49" charset="-122"/>
              </a:rPr>
              <a:t>含运算功能</a:t>
            </a:r>
            <a:r>
              <a:rPr lang="en-US" altLang="zh-CN" sz="1200" b="1">
                <a:solidFill>
                  <a:srgbClr val="FF0000"/>
                </a:solidFill>
                <a:latin typeface="黑体" panose="02010609060101010101" pitchFamily="49" charset="-122"/>
                <a:ea typeface="黑体" panose="02010609060101010101" pitchFamily="49" charset="-122"/>
              </a:rPr>
              <a:t>)</a:t>
            </a:r>
            <a:endParaRPr lang="en-US" altLang="zh-CN" sz="1200" b="1">
              <a:solidFill>
                <a:srgbClr val="FF0000"/>
              </a:solidFill>
              <a:latin typeface="黑体" panose="02010609060101010101" pitchFamily="49" charset="-122"/>
              <a:ea typeface="黑体" panose="02010609060101010101" pitchFamily="49" charset="-122"/>
            </a:endParaRPr>
          </a:p>
        </p:txBody>
      </p:sp>
      <p:sp>
        <p:nvSpPr>
          <p:cNvPr id="15367" name="AutoShape 29"/>
          <p:cNvSpPr>
            <a:spLocks noChangeArrowheads="1"/>
          </p:cNvSpPr>
          <p:nvPr/>
        </p:nvSpPr>
        <p:spPr bwMode="auto">
          <a:xfrm>
            <a:off x="1258888" y="4652963"/>
            <a:ext cx="1944687" cy="360362"/>
          </a:xfrm>
          <a:prstGeom prst="wedgeRoundRectCallout">
            <a:avLst>
              <a:gd name="adj1" fmla="val 71551"/>
              <a:gd name="adj2" fmla="val -91852"/>
              <a:gd name="adj3" fmla="val 16667"/>
            </a:avLst>
          </a:prstGeom>
          <a:noFill/>
          <a:ln w="19050">
            <a:solidFill>
              <a:srgbClr val="FF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zh-CN" sz="1200" b="1">
                <a:solidFill>
                  <a:srgbClr val="FF0000"/>
                </a:solidFill>
                <a:latin typeface="黑体" panose="02010609060101010101" pitchFamily="49" charset="-122"/>
                <a:ea typeface="黑体" panose="02010609060101010101" pitchFamily="49" charset="-122"/>
              </a:rPr>
              <a:t>读写头 (输入输出设备)</a:t>
            </a:r>
            <a:endParaRPr lang="en-US" altLang="zh-CN" sz="1200" b="1">
              <a:solidFill>
                <a:srgbClr val="FF0000"/>
              </a:solidFill>
              <a:latin typeface="黑体" panose="02010609060101010101" pitchFamily="49" charset="-122"/>
              <a:ea typeface="黑体" panose="02010609060101010101" pitchFamily="49" charset="-122"/>
            </a:endParaRPr>
          </a:p>
        </p:txBody>
      </p:sp>
      <p:sp>
        <p:nvSpPr>
          <p:cNvPr id="15368" name="AutoShape 30"/>
          <p:cNvSpPr>
            <a:spLocks noChangeArrowheads="1"/>
          </p:cNvSpPr>
          <p:nvPr/>
        </p:nvSpPr>
        <p:spPr bwMode="auto">
          <a:xfrm>
            <a:off x="6804025" y="4221163"/>
            <a:ext cx="1366838" cy="360362"/>
          </a:xfrm>
          <a:prstGeom prst="wedgeRoundRectCallout">
            <a:avLst>
              <a:gd name="adj1" fmla="val -72648"/>
              <a:gd name="adj2" fmla="val -81718"/>
              <a:gd name="adj3" fmla="val 16667"/>
            </a:avLst>
          </a:prstGeom>
          <a:noFill/>
          <a:ln w="19050">
            <a:solidFill>
              <a:srgbClr val="FF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zh-CN" sz="1200" b="1">
                <a:solidFill>
                  <a:srgbClr val="FF0000"/>
                </a:solidFill>
                <a:latin typeface="黑体" panose="02010609060101010101" pitchFamily="49" charset="-122"/>
                <a:ea typeface="黑体" panose="02010609060101010101" pitchFamily="49" charset="-122"/>
              </a:rPr>
              <a:t>纸带（存储器）</a:t>
            </a:r>
            <a:endParaRPr lang="zh-CN" altLang="en-US" sz="1200" b="1">
              <a:solidFill>
                <a:srgbClr val="FF0000"/>
              </a:solidFill>
              <a:latin typeface="黑体" panose="02010609060101010101" pitchFamily="49" charset="-122"/>
              <a:ea typeface="黑体" panose="02010609060101010101" pitchFamily="49" charset="-122"/>
            </a:endParaRPr>
          </a:p>
        </p:txBody>
      </p:sp>
    </p:spTree>
  </p:cSld>
  <p:clrMapOvr>
    <a:masterClrMapping/>
  </p:clrMapOvr>
  <p:transition>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86" name="Rectangle 114"/>
          <p:cNvSpPr>
            <a:spLocks noChangeArrowheads="1"/>
          </p:cNvSpPr>
          <p:nvPr/>
        </p:nvSpPr>
        <p:spPr bwMode="auto">
          <a:xfrm>
            <a:off x="827088" y="4221163"/>
            <a:ext cx="7696200" cy="946150"/>
          </a:xfrm>
          <a:prstGeom prst="rect">
            <a:avLst/>
          </a:prstGeom>
          <a:noFill/>
          <a:ln>
            <a:noFill/>
          </a:ln>
          <a:effectLst/>
          <a:extLst>
            <a:ext uri="{909E8E84-426E-40DD-AFC4-6F175D3DCCD1}">
              <a14:hiddenFill xmlns:a14="http://schemas.microsoft.com/office/drawing/2010/main">
                <a:solidFill>
                  <a:srgbClr val="6C9359"/>
                </a:solidFill>
              </a14:hiddenFill>
            </a:ext>
            <a:ext uri="{91240B29-F687-4F45-9708-019B960494DF}">
              <a14:hiddenLine xmlns:a14="http://schemas.microsoft.com/office/drawing/2010/main" w="9525">
                <a:solidFill>
                  <a:srgbClr val="E6D7B6"/>
                </a:solidFill>
                <a:miter lim="800000"/>
                <a:headEnd/>
                <a:tailEnd/>
              </a14:hiddenLine>
            </a:ext>
            <a:ext uri="{AF507438-7753-43E0-B8FC-AC1667EBCBE1}">
              <a14:hiddenEffects xmlns:a14="http://schemas.microsoft.com/office/drawing/2010/main">
                <a:effectLst>
                  <a:outerShdw dist="107763" dir="2700000" algn="ctr" rotWithShape="0">
                    <a:schemeClr val="tx2"/>
                  </a:outerShdw>
                </a:effectLst>
              </a14:hiddenEffects>
            </a:ext>
          </a:extLst>
        </p:spPr>
        <p:txBody>
          <a:bodyPr>
            <a:spAutoFit/>
          </a:bodyPr>
          <a:lstStyle/>
          <a:p>
            <a:pPr>
              <a:spcBef>
                <a:spcPct val="0"/>
              </a:spcBef>
            </a:pPr>
            <a:r>
              <a:rPr lang="zh-CN" altLang="en-US" b="1" dirty="0">
                <a:latin typeface="黑体" panose="02010609060101010101" pitchFamily="49" charset="-122"/>
                <a:ea typeface="黑体" panose="02010609060101010101" pitchFamily="49" charset="-122"/>
              </a:rPr>
              <a:t>七十多年来，现代计算机基本结构仍然是</a:t>
            </a:r>
            <a:endParaRPr lang="zh-CN" altLang="en-US" b="1" dirty="0">
              <a:latin typeface="黑体" panose="02010609060101010101" pitchFamily="49" charset="-122"/>
              <a:ea typeface="黑体" panose="02010609060101010101" pitchFamily="49" charset="-122"/>
            </a:endParaRPr>
          </a:p>
          <a:p>
            <a:pPr>
              <a:spcBef>
                <a:spcPct val="0"/>
              </a:spcBef>
            </a:pP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冯</a:t>
            </a:r>
            <a:r>
              <a:rPr lang="en-US" altLang="zh-CN"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诺依曼计算机</a:t>
            </a:r>
            <a:r>
              <a:rPr lang="zh-CN" altLang="en-US" b="1" dirty="0" smtClean="0">
                <a:latin typeface="Times New Roman" panose="02020603050405020304" pitchFamily="18" charset="0"/>
                <a:ea typeface="黑体" panose="02010609060101010101" pitchFamily="49" charset="-122"/>
              </a:rPr>
              <a:t>”</a:t>
            </a:r>
            <a:endParaRPr lang="zh-CN" altLang="en-US" b="1" dirty="0">
              <a:latin typeface="黑体" panose="02010609060101010101" pitchFamily="49" charset="-122"/>
              <a:ea typeface="黑体" panose="02010609060101010101" pitchFamily="49" charset="-122"/>
            </a:endParaRPr>
          </a:p>
        </p:txBody>
      </p:sp>
      <p:sp>
        <p:nvSpPr>
          <p:cNvPr id="105589" name="Rectangle 117"/>
          <p:cNvSpPr>
            <a:spLocks noChangeArrowheads="1"/>
          </p:cNvSpPr>
          <p:nvPr/>
        </p:nvSpPr>
        <p:spPr bwMode="auto">
          <a:xfrm>
            <a:off x="539750" y="1557338"/>
            <a:ext cx="8166100" cy="212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indent="358775" algn="l">
              <a:lnSpc>
                <a:spcPct val="105000"/>
              </a:lnSpc>
              <a:spcBef>
                <a:spcPct val="15000"/>
              </a:spcBef>
            </a:pPr>
            <a:r>
              <a:rPr lang="en-US" altLang="zh-CN" sz="2400" b="1" dirty="0">
                <a:latin typeface="黑体" panose="02010609060101010101" pitchFamily="49" charset="-122"/>
                <a:ea typeface="黑体" panose="02010609060101010101" pitchFamily="49" charset="-122"/>
              </a:rPr>
              <a:t> </a:t>
            </a:r>
            <a:r>
              <a:rPr lang="en-US" altLang="zh-CN" sz="2400" b="1" dirty="0">
                <a:latin typeface="Times New Roman" panose="02020603050405020304" pitchFamily="18" charset="0"/>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计算机应由运算器、控制器、存储器、输入设备与输出设备五大部件组成；</a:t>
            </a:r>
            <a:endParaRPr lang="zh-CN" altLang="en-US" sz="2400" b="1" dirty="0">
              <a:latin typeface="黑体" panose="02010609060101010101" pitchFamily="49" charset="-122"/>
              <a:ea typeface="黑体" panose="02010609060101010101" pitchFamily="49" charset="-122"/>
            </a:endParaRPr>
          </a:p>
          <a:p>
            <a:pPr indent="358775" algn="l">
              <a:lnSpc>
                <a:spcPct val="105000"/>
              </a:lnSpc>
              <a:spcBef>
                <a:spcPct val="15000"/>
              </a:spcBef>
            </a:pPr>
            <a:r>
              <a:rPr lang="zh-CN" altLang="en-US" sz="2400" b="1" dirty="0">
                <a:latin typeface="黑体" panose="02010609060101010101" pitchFamily="49" charset="-122"/>
                <a:ea typeface="黑体" panose="02010609060101010101" pitchFamily="49" charset="-122"/>
              </a:rPr>
              <a:t> </a:t>
            </a:r>
            <a:r>
              <a:rPr lang="en-US" altLang="zh-CN" sz="2400" b="1" dirty="0">
                <a:latin typeface="Times New Roman" panose="02020603050405020304" pitchFamily="18" charset="0"/>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应采用二进制简化机器的电路设计；</a:t>
            </a:r>
            <a:endParaRPr lang="zh-CN" altLang="en-US" sz="2400" b="1" dirty="0">
              <a:latin typeface="黑体" panose="02010609060101010101" pitchFamily="49" charset="-122"/>
              <a:ea typeface="黑体" panose="02010609060101010101" pitchFamily="49" charset="-122"/>
            </a:endParaRPr>
          </a:p>
          <a:p>
            <a:pPr indent="358775" algn="l">
              <a:lnSpc>
                <a:spcPct val="105000"/>
              </a:lnSpc>
              <a:spcBef>
                <a:spcPct val="15000"/>
              </a:spcBef>
            </a:pPr>
            <a:r>
              <a:rPr lang="zh-CN" altLang="en-US" sz="2400" b="1" dirty="0">
                <a:latin typeface="黑体" panose="02010609060101010101" pitchFamily="49" charset="-122"/>
                <a:ea typeface="黑体" panose="02010609060101010101" pitchFamily="49" charset="-122"/>
              </a:rPr>
              <a:t> </a:t>
            </a:r>
            <a:r>
              <a:rPr lang="en-US" altLang="zh-CN" sz="2400" b="1" dirty="0">
                <a:latin typeface="Times New Roman" panose="02020603050405020304" pitchFamily="18" charset="0"/>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采用</a:t>
            </a:r>
            <a:r>
              <a:rPr lang="zh-CN" altLang="en-US" sz="2400" b="1" dirty="0">
                <a:latin typeface="Times New Roman" panose="02020603050405020304" pitchFamily="18" charset="0"/>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存储程序</a:t>
            </a:r>
            <a:r>
              <a:rPr lang="zh-CN" altLang="en-US" sz="2400" b="1" dirty="0">
                <a:latin typeface="Times New Roman" panose="02020603050405020304" pitchFamily="18" charset="0"/>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技术，以便计算机能保存指令和数据并能够自动依次执行指令，消除计算过程中的人工干预等。 </a:t>
            </a:r>
            <a:endParaRPr lang="zh-CN" altLang="en-US" sz="2400" b="1" dirty="0">
              <a:latin typeface="黑体" panose="02010609060101010101" pitchFamily="49" charset="-122"/>
              <a:ea typeface="黑体" panose="02010609060101010101" pitchFamily="49" charset="-122"/>
            </a:endParaRPr>
          </a:p>
        </p:txBody>
      </p:sp>
      <p:sp>
        <p:nvSpPr>
          <p:cNvPr id="105592" name="Text Box 120"/>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1.1 </a:t>
            </a:r>
            <a:r>
              <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计算机概述</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
        <p:nvSpPr>
          <p:cNvPr id="108643" name="Rectangle 1123"/>
          <p:cNvSpPr>
            <a:spLocks noChangeArrowheads="1"/>
          </p:cNvSpPr>
          <p:nvPr/>
        </p:nvSpPr>
        <p:spPr bwMode="auto">
          <a:xfrm>
            <a:off x="539750" y="1052513"/>
            <a:ext cx="7696200" cy="521970"/>
          </a:xfrm>
          <a:prstGeom prst="rect">
            <a:avLst/>
          </a:prstGeom>
          <a:noFill/>
          <a:ln>
            <a:noFill/>
          </a:ln>
          <a:effectLst/>
          <a:extLst>
            <a:ext uri="{909E8E84-426E-40DD-AFC4-6F175D3DCCD1}">
              <a14:hiddenFill xmlns:a14="http://schemas.microsoft.com/office/drawing/2010/main">
                <a:solidFill>
                  <a:srgbClr val="6C9359"/>
                </a:solidFill>
              </a14:hiddenFill>
            </a:ext>
            <a:ext uri="{91240B29-F687-4F45-9708-019B960494DF}">
              <a14:hiddenLine xmlns:a14="http://schemas.microsoft.com/office/drawing/2010/main" w="9525">
                <a:solidFill>
                  <a:srgbClr val="E6D7B6"/>
                </a:solidFill>
                <a:miter lim="800000"/>
                <a:headEnd/>
                <a:tailEnd/>
              </a14:hiddenLine>
            </a:ext>
            <a:ext uri="{AF507438-7753-43E0-B8FC-AC1667EBCBE1}">
              <a14:hiddenEffects xmlns:a14="http://schemas.microsoft.com/office/drawing/2010/main">
                <a:effectLst>
                  <a:outerShdw dist="107763" dir="2700000" algn="ctr" rotWithShape="0">
                    <a:schemeClr val="tx2"/>
                  </a:outerShdw>
                </a:effectLst>
              </a14:hiddenEffects>
            </a:ext>
          </a:extLst>
        </p:spPr>
        <p:txBody>
          <a:bodyPr>
            <a:spAutoFit/>
          </a:bodyPr>
          <a:lstStyle/>
          <a:p>
            <a:pPr algn="just">
              <a:spcBef>
                <a:spcPct val="0"/>
              </a:spcBef>
            </a:pPr>
            <a:r>
              <a:rPr lang="zh-CN" altLang="en-US" b="1" dirty="0">
                <a:solidFill>
                  <a:srgbClr val="00B0F0"/>
                </a:solidFill>
                <a:latin typeface="Times New Roman" panose="02020603050405020304" pitchFamily="18" charset="0"/>
                <a:ea typeface="黑体" panose="02010609060101010101" pitchFamily="49" charset="-122"/>
              </a:rPr>
              <a:t>冯·诺依曼</a:t>
            </a:r>
            <a:r>
              <a:rPr lang="zh-CN" altLang="en-US" b="1">
                <a:latin typeface="黑体" panose="02010609060101010101" pitchFamily="49" charset="-122"/>
                <a:ea typeface="黑体" panose="02010609060101010101" pitchFamily="49" charset="-122"/>
              </a:rPr>
              <a:t>提出的</a:t>
            </a:r>
            <a:r>
              <a:rPr lang="zh-CN" altLang="en-US" b="1" dirty="0">
                <a:solidFill>
                  <a:srgbClr val="00B0F0"/>
                </a:solidFill>
                <a:latin typeface="Times New Roman" panose="02020603050405020304" pitchFamily="18" charset="0"/>
                <a:ea typeface="黑体" panose="02010609060101010101" pitchFamily="49" charset="-122"/>
              </a:rPr>
              <a:t>存储程序理论</a:t>
            </a:r>
            <a:r>
              <a:rPr lang="en-US" altLang="zh-CN" b="1">
                <a:latin typeface="黑体" panose="02010609060101010101" pitchFamily="49" charset="-122"/>
                <a:ea typeface="黑体" panose="02010609060101010101" pitchFamily="49" charset="-122"/>
              </a:rPr>
              <a:t>:</a:t>
            </a:r>
            <a:endParaRPr lang="en-US" altLang="zh-CN" b="1">
              <a:latin typeface="黑体" panose="02010609060101010101" pitchFamily="49" charset="-122"/>
              <a:ea typeface="黑体" panose="02010609060101010101" pitchFamily="49" charset="-122"/>
            </a:endParaRPr>
          </a:p>
        </p:txBody>
      </p:sp>
      <p:sp>
        <p:nvSpPr>
          <p:cNvPr id="108644" name="Rectangle 1124"/>
          <p:cNvSpPr>
            <a:spLocks noChangeArrowheads="1"/>
          </p:cNvSpPr>
          <p:nvPr/>
        </p:nvSpPr>
        <p:spPr bwMode="auto">
          <a:xfrm>
            <a:off x="684213" y="3716338"/>
            <a:ext cx="7696200" cy="519112"/>
          </a:xfrm>
          <a:prstGeom prst="rect">
            <a:avLst/>
          </a:prstGeom>
          <a:noFill/>
          <a:ln>
            <a:noFill/>
          </a:ln>
          <a:effectLst/>
          <a:extLst>
            <a:ext uri="{909E8E84-426E-40DD-AFC4-6F175D3DCCD1}">
              <a14:hiddenFill xmlns:a14="http://schemas.microsoft.com/office/drawing/2010/main">
                <a:solidFill>
                  <a:srgbClr val="6C9359"/>
                </a:solidFill>
              </a14:hiddenFill>
            </a:ext>
            <a:ext uri="{91240B29-F687-4F45-9708-019B960494DF}">
              <a14:hiddenLine xmlns:a14="http://schemas.microsoft.com/office/drawing/2010/main" w="9525">
                <a:solidFill>
                  <a:srgbClr val="E6D7B6"/>
                </a:solidFill>
                <a:miter lim="800000"/>
                <a:headEnd/>
                <a:tailEnd/>
              </a14:hiddenLine>
            </a:ext>
            <a:ext uri="{AF507438-7753-43E0-B8FC-AC1667EBCBE1}">
              <a14:hiddenEffects xmlns:a14="http://schemas.microsoft.com/office/drawing/2010/main">
                <a:effectLst>
                  <a:outerShdw dist="107763" dir="2700000" algn="ctr" rotWithShape="0">
                    <a:schemeClr val="tx2"/>
                  </a:outerShdw>
                </a:effectLst>
              </a14:hiddenEffects>
            </a:ext>
          </a:extLst>
        </p:spPr>
        <p:txBody>
          <a:bodyPr>
            <a:spAutoFit/>
          </a:bodyPr>
          <a:lstStyle/>
          <a:p>
            <a:pPr>
              <a:spcBef>
                <a:spcPct val="0"/>
              </a:spcBef>
            </a:pPr>
            <a:r>
              <a:rPr lang="zh-CN" altLang="en-US" b="1">
                <a:latin typeface="黑体" panose="02010609060101010101" pitchFamily="49" charset="-122"/>
                <a:ea typeface="黑体" panose="02010609060101010101" pitchFamily="49" charset="-122"/>
              </a:rPr>
              <a:t>（该理论奠定了其计算机鼻祖的地位）</a:t>
            </a:r>
            <a:endParaRPr lang="zh-CN" altLang="en-US" b="1">
              <a:latin typeface="黑体" panose="02010609060101010101" pitchFamily="49" charset="-122"/>
              <a:ea typeface="黑体" panose="02010609060101010101" pitchFamily="49" charset="-122"/>
            </a:endParaRPr>
          </a:p>
        </p:txBody>
      </p:sp>
      <p:grpSp>
        <p:nvGrpSpPr>
          <p:cNvPr id="108655" name="Group 1135"/>
          <p:cNvGrpSpPr/>
          <p:nvPr/>
        </p:nvGrpSpPr>
        <p:grpSpPr bwMode="auto">
          <a:xfrm>
            <a:off x="250825" y="5300663"/>
            <a:ext cx="8497888" cy="1238250"/>
            <a:chOff x="158" y="3339"/>
            <a:chExt cx="5353" cy="780"/>
          </a:xfrm>
        </p:grpSpPr>
        <p:sp>
          <p:nvSpPr>
            <p:cNvPr id="17417" name="Rectangle 1125"/>
            <p:cNvSpPr>
              <a:spLocks noChangeArrowheads="1"/>
            </p:cNvSpPr>
            <p:nvPr/>
          </p:nvSpPr>
          <p:spPr bwMode="auto">
            <a:xfrm>
              <a:off x="158" y="4036"/>
              <a:ext cx="415" cy="41"/>
            </a:xfrm>
            <a:prstGeom prst="rect">
              <a:avLst/>
            </a:prstGeom>
            <a:solidFill>
              <a:srgbClr val="0099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72000" rIns="72000" bIns="72000" anchor="ctr"/>
            <a:lstStyle/>
            <a:p>
              <a:endParaRPr lang="zh-CN" altLang="en-US"/>
            </a:p>
          </p:txBody>
        </p:sp>
        <p:sp>
          <p:nvSpPr>
            <p:cNvPr id="17418" name="Rectangle 1126"/>
            <p:cNvSpPr>
              <a:spLocks noChangeArrowheads="1"/>
            </p:cNvSpPr>
            <p:nvPr/>
          </p:nvSpPr>
          <p:spPr bwMode="auto">
            <a:xfrm>
              <a:off x="160" y="3339"/>
              <a:ext cx="5350" cy="771"/>
            </a:xfrm>
            <a:prstGeom prst="rect">
              <a:avLst/>
            </a:prstGeom>
            <a:solidFill>
              <a:srgbClr val="FFFF99"/>
            </a:solidFill>
            <a:ln w="9525">
              <a:miter lim="800000"/>
            </a:ln>
            <a:effectLst/>
            <a:scene3d>
              <a:camera prst="legacyObliqueTopRight"/>
              <a:lightRig rig="legacyFlat3" dir="b"/>
            </a:scene3d>
            <a:sp3d extrusionH="176200" prstMaterial="legacyMatte">
              <a:bevelT w="13500" h="13500" prst="angle"/>
              <a:bevelB w="13500" h="13500" prst="angle"/>
              <a:extrusionClr>
                <a:srgbClr val="FFFF99"/>
              </a:extrusionClr>
            </a:sp3d>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72000" tIns="72000" rIns="72000" bIns="72000" anchor="ctr">
              <a:spAutoFit/>
              <a:flatTx/>
            </a:bodyPr>
            <a:lstStyle/>
            <a:p>
              <a:endParaRPr lang="zh-CN" altLang="en-US"/>
            </a:p>
          </p:txBody>
        </p:sp>
        <p:sp>
          <p:nvSpPr>
            <p:cNvPr id="17419" name="Rectangle 1127"/>
            <p:cNvSpPr>
              <a:spLocks noChangeArrowheads="1"/>
            </p:cNvSpPr>
            <p:nvPr/>
          </p:nvSpPr>
          <p:spPr bwMode="auto">
            <a:xfrm>
              <a:off x="158" y="3339"/>
              <a:ext cx="5353" cy="780"/>
            </a:xfrm>
            <a:prstGeom prst="rect">
              <a:avLst/>
            </a:prstGeom>
            <a:solidFill>
              <a:srgbClr val="FFFF99"/>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nchor="ctr">
              <a:spAutoFit/>
            </a:bodyPr>
            <a:lstStyle/>
            <a:p>
              <a:pPr algn="just">
                <a:spcBef>
                  <a:spcPct val="0"/>
                </a:spcBef>
              </a:pPr>
              <a:r>
                <a:rPr lang="en-US" altLang="zh-CN" sz="2400" b="1" dirty="0">
                  <a:solidFill>
                    <a:srgbClr val="FF0000"/>
                  </a:solidFill>
                  <a:latin typeface="Times New Roman" panose="02020603050405020304" pitchFamily="18" charset="0"/>
                  <a:ea typeface="黑体" panose="02010609060101010101" pitchFamily="49" charset="-122"/>
                </a:rPr>
                <a:t>        20</a:t>
              </a:r>
              <a:r>
                <a:rPr lang="zh-CN" altLang="en-US" sz="2400" b="1" dirty="0">
                  <a:solidFill>
                    <a:srgbClr val="FF0000"/>
                  </a:solidFill>
                  <a:latin typeface="Times New Roman" panose="02020603050405020304" pitchFamily="18" charset="0"/>
                  <a:ea typeface="黑体" panose="02010609060101010101" pitchFamily="49" charset="-122"/>
                </a:rPr>
                <a:t>世纪</a:t>
              </a:r>
              <a:r>
                <a:rPr lang="en-US" altLang="zh-CN" sz="2400" b="1" dirty="0">
                  <a:solidFill>
                    <a:srgbClr val="FF0000"/>
                  </a:solidFill>
                  <a:latin typeface="Times New Roman" panose="02020603050405020304" pitchFamily="18" charset="0"/>
                  <a:ea typeface="黑体" panose="02010609060101010101" pitchFamily="49" charset="-122"/>
                </a:rPr>
                <a:t>40</a:t>
              </a:r>
              <a:r>
                <a:rPr lang="zh-CN" altLang="en-US" sz="2400" b="1" dirty="0">
                  <a:solidFill>
                    <a:srgbClr val="FF0000"/>
                  </a:solidFill>
                  <a:latin typeface="Times New Roman" panose="02020603050405020304" pitchFamily="18" charset="0"/>
                  <a:ea typeface="黑体" panose="02010609060101010101" pitchFamily="49" charset="-122"/>
                </a:rPr>
                <a:t>年代，计算理论及电子技术的发展以及机械式计算机的不断创新与改进为电子计算机的出现提供了技术支持，最终诞生了世界上第一台电子计算机。</a:t>
              </a:r>
              <a:endParaRPr lang="zh-CN" altLang="en-US" sz="2400" b="1" dirty="0">
                <a:solidFill>
                  <a:srgbClr val="FF0000"/>
                </a:solidFill>
                <a:latin typeface="Times New Roman" panose="02020603050405020304" pitchFamily="18" charset="0"/>
                <a:ea typeface="黑体" panose="02010609060101010101" pitchFamily="49" charset="-122"/>
              </a:endParaRPr>
            </a:p>
          </p:txBody>
        </p:sp>
        <p:sp>
          <p:nvSpPr>
            <p:cNvPr id="17420" name="AutoShape 1128"/>
            <p:cNvSpPr>
              <a:spLocks noChangeArrowheads="1"/>
            </p:cNvSpPr>
            <p:nvPr/>
          </p:nvSpPr>
          <p:spPr bwMode="auto">
            <a:xfrm>
              <a:off x="247" y="3429"/>
              <a:ext cx="176" cy="183"/>
            </a:xfrm>
            <a:prstGeom prst="smileyFace">
              <a:avLst>
                <a:gd name="adj" fmla="val 4653"/>
              </a:avLst>
            </a:prstGeom>
            <a:solidFill>
              <a:srgbClr val="FFFF99"/>
            </a:solidFill>
            <a:ln w="19050">
              <a:solidFill>
                <a:schemeClr va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nchor="ctr">
              <a:spAutoFit/>
            </a:bodyPr>
            <a:lstStyle/>
            <a:p>
              <a:endParaRPr lang="zh-CN" altLang="en-US"/>
            </a:p>
          </p:txBody>
        </p:sp>
      </p:grpSp>
      <p:sp>
        <p:nvSpPr>
          <p:cNvPr id="17416" name="Rectangle 1130"/>
          <p:cNvSpPr>
            <a:spLocks noChangeArrowheads="1"/>
          </p:cNvSpPr>
          <p:nvPr/>
        </p:nvSpPr>
        <p:spPr bwMode="auto">
          <a:xfrm>
            <a:off x="322263" y="6705600"/>
            <a:ext cx="1196975" cy="74613"/>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72000" rIns="72000" bIns="72000" anchor="ctr"/>
          <a:lstStyle/>
          <a:p>
            <a:endParaRPr lang="zh-CN" altLang="en-US"/>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8643"/>
                                        </p:tgtEl>
                                        <p:attrNameLst>
                                          <p:attrName>style.visibility</p:attrName>
                                        </p:attrNameLst>
                                      </p:cBhvr>
                                      <p:to>
                                        <p:strVal val="visible"/>
                                      </p:to>
                                    </p:set>
                                    <p:animEffect transition="in" filter="blinds(horizontal)">
                                      <p:cBhvr>
                                        <p:cTn id="7" dur="500"/>
                                        <p:tgtEl>
                                          <p:spTgt spid="108643"/>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5589"/>
                                        </p:tgtEl>
                                        <p:attrNameLst>
                                          <p:attrName>style.visibility</p:attrName>
                                        </p:attrNameLst>
                                      </p:cBhvr>
                                      <p:to>
                                        <p:strVal val="visible"/>
                                      </p:to>
                                    </p:set>
                                    <p:animEffect transition="in" filter="blinds(horizontal)">
                                      <p:cBhvr>
                                        <p:cTn id="11" dur="500"/>
                                        <p:tgtEl>
                                          <p:spTgt spid="105589"/>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08644"/>
                                        </p:tgtEl>
                                        <p:attrNameLst>
                                          <p:attrName>style.visibility</p:attrName>
                                        </p:attrNameLst>
                                      </p:cBhvr>
                                      <p:to>
                                        <p:strVal val="visible"/>
                                      </p:to>
                                    </p:set>
                                    <p:animEffect transition="in" filter="blinds(horizontal)">
                                      <p:cBhvr>
                                        <p:cTn id="15" dur="500"/>
                                        <p:tgtEl>
                                          <p:spTgt spid="10864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5586"/>
                                        </p:tgtEl>
                                        <p:attrNameLst>
                                          <p:attrName>style.visibility</p:attrName>
                                        </p:attrNameLst>
                                      </p:cBhvr>
                                      <p:to>
                                        <p:strVal val="visible"/>
                                      </p:to>
                                    </p:set>
                                    <p:animEffect transition="in" filter="blinds(horizontal)">
                                      <p:cBhvr>
                                        <p:cTn id="20" dur="500"/>
                                        <p:tgtEl>
                                          <p:spTgt spid="105586"/>
                                        </p:tgtEl>
                                      </p:cBhvr>
                                    </p:animEffect>
                                  </p:childTnLst>
                                </p:cTn>
                              </p:par>
                            </p:childTnLst>
                          </p:cTn>
                        </p:par>
                        <p:par>
                          <p:cTn id="21" fill="hold">
                            <p:stCondLst>
                              <p:cond delay="500"/>
                            </p:stCondLst>
                            <p:childTnLst>
                              <p:par>
                                <p:cTn id="22" presetID="3" presetClass="entr" presetSubtype="10" fill="hold" nodeType="afterEffect">
                                  <p:stCondLst>
                                    <p:cond delay="0"/>
                                  </p:stCondLst>
                                  <p:childTnLst>
                                    <p:set>
                                      <p:cBhvr>
                                        <p:cTn id="23" dur="1" fill="hold">
                                          <p:stCondLst>
                                            <p:cond delay="0"/>
                                          </p:stCondLst>
                                        </p:cTn>
                                        <p:tgtEl>
                                          <p:spTgt spid="108655"/>
                                        </p:tgtEl>
                                        <p:attrNameLst>
                                          <p:attrName>style.visibility</p:attrName>
                                        </p:attrNameLst>
                                      </p:cBhvr>
                                      <p:to>
                                        <p:strVal val="visible"/>
                                      </p:to>
                                    </p:set>
                                    <p:animEffect transition="in" filter="blinds(horizontal)">
                                      <p:cBhvr>
                                        <p:cTn id="24" dur="500"/>
                                        <p:tgtEl>
                                          <p:spTgt spid="108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86" grpId="0" autoUpdateAnimBg="0"/>
      <p:bldP spid="105589" grpId="0"/>
      <p:bldP spid="108643" grpId="0" bldLvl="0" animBg="1" autoUpdateAnimBg="0"/>
      <p:bldP spid="10864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87"/>
          <p:cNvSpPr>
            <a:spLocks noChangeArrowheads="1"/>
          </p:cNvSpPr>
          <p:nvPr/>
        </p:nvSpPr>
        <p:spPr bwMode="auto">
          <a:xfrm>
            <a:off x="323850" y="6705600"/>
            <a:ext cx="1200150"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8436" name="Picture 91" descr="2-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6588" y="1938338"/>
            <a:ext cx="3213100" cy="354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Rectangle 92"/>
          <p:cNvSpPr>
            <a:spLocks noChangeArrowheads="1"/>
          </p:cNvSpPr>
          <p:nvPr/>
        </p:nvSpPr>
        <p:spPr bwMode="auto">
          <a:xfrm>
            <a:off x="4643438" y="1268413"/>
            <a:ext cx="4176712" cy="1533525"/>
          </a:xfrm>
          <a:prstGeom prst="rect">
            <a:avLst/>
          </a:prstGeom>
          <a:solidFill>
            <a:srgbClr val="CCFFCC"/>
          </a:solidFill>
          <a:ln w="9525">
            <a:solidFill>
              <a:srgbClr val="00CCFF"/>
            </a:solidFill>
            <a:miter lim="800000"/>
          </a:ln>
          <a:effectLst/>
          <a:extLst>
            <a:ext uri="{AF507438-7753-43E0-B8FC-AC1667EBCBE1}">
              <a14:hiddenEffects xmlns:a14="http://schemas.microsoft.com/office/drawing/2010/main">
                <a:effectLst>
                  <a:outerShdw dist="143684" dir="2700000" algn="ctr" rotWithShape="0">
                    <a:schemeClr val="tx1"/>
                  </a:outerShdw>
                </a:effectLst>
              </a14:hiddenEffects>
            </a:ext>
          </a:extLst>
        </p:spPr>
        <p:txBody>
          <a:bodyPr lIns="64008" tIns="32004" rIns="64008" bIns="32004">
            <a:spAutoFit/>
          </a:bodyPr>
          <a:lstStyle/>
          <a:p>
            <a:pPr algn="just" defTabSz="639445">
              <a:spcBef>
                <a:spcPct val="0"/>
              </a:spcBef>
            </a:pPr>
            <a:r>
              <a:rPr lang="en-US" altLang="zh-CN" sz="2400" b="1">
                <a:latin typeface="Times New Roman" panose="02020603050405020304" pitchFamily="18" charset="0"/>
                <a:ea typeface="黑体" panose="02010609060101010101" pitchFamily="49" charset="-122"/>
              </a:rPr>
              <a:t>1946</a:t>
            </a:r>
            <a:r>
              <a:rPr lang="zh-CN" altLang="en-US" sz="2400" b="1">
                <a:latin typeface="Times New Roman" panose="02020603050405020304" pitchFamily="18" charset="0"/>
                <a:ea typeface="黑体" panose="02010609060101010101" pitchFamily="49" charset="-122"/>
              </a:rPr>
              <a:t>年由美国宾夕法尼亚大学研制出世界上第一台电子数字计算机，取名</a:t>
            </a:r>
            <a:r>
              <a:rPr lang="en-US" altLang="zh-CN" sz="2400" b="1">
                <a:solidFill>
                  <a:srgbClr val="FF3300"/>
                </a:solidFill>
                <a:latin typeface="Times New Roman" panose="02020603050405020304" pitchFamily="18" charset="0"/>
                <a:ea typeface="黑体" panose="02010609060101010101" pitchFamily="49" charset="-122"/>
              </a:rPr>
              <a:t>ENIAC</a:t>
            </a:r>
            <a:r>
              <a:rPr lang="zh-CN" altLang="en-US" sz="2400" b="1">
                <a:latin typeface="Times New Roman" panose="02020603050405020304" pitchFamily="18" charset="0"/>
                <a:ea typeface="黑体" panose="02010609060101010101" pitchFamily="49" charset="-122"/>
              </a:rPr>
              <a:t>。由此诞生了“第一个电子的大脑”</a:t>
            </a:r>
            <a:endParaRPr lang="zh-CN" altLang="en-US" sz="2400" b="1">
              <a:latin typeface="Times New Roman" panose="02020603050405020304" pitchFamily="18" charset="0"/>
              <a:ea typeface="黑体" panose="02010609060101010101" pitchFamily="49" charset="-122"/>
            </a:endParaRPr>
          </a:p>
        </p:txBody>
      </p:sp>
      <p:grpSp>
        <p:nvGrpSpPr>
          <p:cNvPr id="18438" name="Group 96"/>
          <p:cNvGrpSpPr/>
          <p:nvPr/>
        </p:nvGrpSpPr>
        <p:grpSpPr bwMode="auto">
          <a:xfrm>
            <a:off x="152400" y="5568950"/>
            <a:ext cx="5589588" cy="831850"/>
            <a:chOff x="96" y="3423"/>
            <a:chExt cx="3521" cy="524"/>
          </a:xfrm>
        </p:grpSpPr>
        <p:sp>
          <p:nvSpPr>
            <p:cNvPr id="18443" name="Rectangle 93"/>
            <p:cNvSpPr>
              <a:spLocks noChangeArrowheads="1"/>
            </p:cNvSpPr>
            <p:nvPr/>
          </p:nvSpPr>
          <p:spPr bwMode="auto">
            <a:xfrm>
              <a:off x="96" y="3696"/>
              <a:ext cx="3521"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4008" tIns="32004" rIns="64008" bIns="32004">
              <a:spAutoFit/>
            </a:bodyPr>
            <a:lstStyle/>
            <a:p>
              <a:pPr algn="l" defTabSz="639445">
                <a:spcBef>
                  <a:spcPct val="0"/>
                </a:spcBef>
              </a:pPr>
              <a:r>
                <a:rPr lang="en-US" altLang="zh-CN" sz="2200">
                  <a:solidFill>
                    <a:srgbClr val="FF3300"/>
                  </a:solidFill>
                  <a:latin typeface="Times New Roman" panose="02020603050405020304" pitchFamily="18" charset="0"/>
                  <a:ea typeface="黑体" panose="02010609060101010101" pitchFamily="49" charset="-122"/>
                </a:rPr>
                <a:t>E</a:t>
              </a:r>
              <a:r>
                <a:rPr lang="en-US" altLang="zh-CN" sz="2000">
                  <a:latin typeface="Times New Roman" panose="02020603050405020304" pitchFamily="18" charset="0"/>
                  <a:ea typeface="黑体" panose="02010609060101010101" pitchFamily="49" charset="-122"/>
                </a:rPr>
                <a:t>lectronic </a:t>
              </a:r>
              <a:r>
                <a:rPr lang="en-US" altLang="zh-CN" sz="2200">
                  <a:solidFill>
                    <a:srgbClr val="FF3300"/>
                  </a:solidFill>
                  <a:latin typeface="Times New Roman" panose="02020603050405020304" pitchFamily="18" charset="0"/>
                  <a:ea typeface="黑体" panose="02010609060101010101" pitchFamily="49" charset="-122"/>
                </a:rPr>
                <a:t>N</a:t>
              </a:r>
              <a:r>
                <a:rPr lang="en-US" altLang="zh-CN" sz="2000">
                  <a:latin typeface="Times New Roman" panose="02020603050405020304" pitchFamily="18" charset="0"/>
                  <a:ea typeface="黑体" panose="02010609060101010101" pitchFamily="49" charset="-122"/>
                </a:rPr>
                <a:t>umerical </a:t>
              </a:r>
              <a:r>
                <a:rPr lang="en-US" altLang="zh-CN" sz="2200">
                  <a:solidFill>
                    <a:srgbClr val="FF3300"/>
                  </a:solidFill>
                  <a:latin typeface="Times New Roman" panose="02020603050405020304" pitchFamily="18" charset="0"/>
                  <a:ea typeface="黑体" panose="02010609060101010101" pitchFamily="49" charset="-122"/>
                </a:rPr>
                <a:t>I</a:t>
              </a:r>
              <a:r>
                <a:rPr lang="en-US" altLang="zh-CN" sz="2000">
                  <a:latin typeface="Times New Roman" panose="02020603050405020304" pitchFamily="18" charset="0"/>
                  <a:ea typeface="黑体" panose="02010609060101010101" pitchFamily="49" charset="-122"/>
                </a:rPr>
                <a:t>ntegrator </a:t>
              </a:r>
              <a:r>
                <a:rPr lang="en-US" altLang="zh-CN" sz="2200">
                  <a:solidFill>
                    <a:srgbClr val="FF3300"/>
                  </a:solidFill>
                  <a:latin typeface="Times New Roman" panose="02020603050405020304" pitchFamily="18" charset="0"/>
                  <a:ea typeface="黑体" panose="02010609060101010101" pitchFamily="49" charset="-122"/>
                </a:rPr>
                <a:t>A</a:t>
              </a:r>
              <a:r>
                <a:rPr lang="en-US" altLang="zh-CN" sz="2000">
                  <a:latin typeface="Times New Roman" panose="02020603050405020304" pitchFamily="18" charset="0"/>
                  <a:ea typeface="黑体" panose="02010609060101010101" pitchFamily="49" charset="-122"/>
                </a:rPr>
                <a:t>nd </a:t>
              </a:r>
              <a:r>
                <a:rPr lang="en-US" altLang="zh-CN" sz="2200">
                  <a:solidFill>
                    <a:srgbClr val="FF3300"/>
                  </a:solidFill>
                  <a:latin typeface="Times New Roman" panose="02020603050405020304" pitchFamily="18" charset="0"/>
                  <a:ea typeface="黑体" panose="02010609060101010101" pitchFamily="49" charset="-122"/>
                </a:rPr>
                <a:t>C</a:t>
              </a:r>
              <a:r>
                <a:rPr lang="en-US" altLang="zh-CN" sz="2000">
                  <a:latin typeface="Times New Roman" panose="02020603050405020304" pitchFamily="18" charset="0"/>
                  <a:ea typeface="黑体" panose="02010609060101010101" pitchFamily="49" charset="-122"/>
                </a:rPr>
                <a:t>alculator</a:t>
              </a:r>
              <a:endParaRPr lang="en-US" altLang="zh-CN" sz="2000">
                <a:latin typeface="Times New Roman" panose="02020603050405020304" pitchFamily="18" charset="0"/>
                <a:ea typeface="黑体" panose="02010609060101010101" pitchFamily="49" charset="-122"/>
              </a:endParaRPr>
            </a:p>
          </p:txBody>
        </p:sp>
        <p:sp>
          <p:nvSpPr>
            <p:cNvPr id="18444" name="Rectangle 94"/>
            <p:cNvSpPr>
              <a:spLocks noChangeArrowheads="1"/>
            </p:cNvSpPr>
            <p:nvPr/>
          </p:nvSpPr>
          <p:spPr bwMode="auto">
            <a:xfrm>
              <a:off x="532" y="3423"/>
              <a:ext cx="1808"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4008" tIns="32004" rIns="64008" bIns="32004">
              <a:spAutoFit/>
            </a:bodyPr>
            <a:lstStyle/>
            <a:p>
              <a:pPr defTabSz="639445" eaLnBrk="0" hangingPunct="0">
                <a:spcBef>
                  <a:spcPct val="0"/>
                </a:spcBef>
              </a:pPr>
              <a:r>
                <a:rPr lang="zh-CN" altLang="en-US" sz="2400" b="1">
                  <a:latin typeface="Times New Roman" panose="02020603050405020304" pitchFamily="18" charset="0"/>
                  <a:ea typeface="黑体" panose="02010609060101010101" pitchFamily="49" charset="-122"/>
                </a:rPr>
                <a:t>电子数字积分计算机</a:t>
              </a:r>
              <a:endParaRPr lang="zh-CN" altLang="en-US" sz="2400" b="1">
                <a:latin typeface="Times New Roman" panose="02020603050405020304" pitchFamily="18" charset="0"/>
                <a:ea typeface="黑体" panose="02010609060101010101" pitchFamily="49" charset="-122"/>
              </a:endParaRPr>
            </a:p>
          </p:txBody>
        </p:sp>
      </p:grpSp>
      <p:sp>
        <p:nvSpPr>
          <p:cNvPr id="108639" name="Rectangle 95"/>
          <p:cNvSpPr>
            <a:spLocks noChangeArrowheads="1"/>
          </p:cNvSpPr>
          <p:nvPr/>
        </p:nvSpPr>
        <p:spPr bwMode="auto">
          <a:xfrm>
            <a:off x="4067175" y="3213100"/>
            <a:ext cx="4800600" cy="1701800"/>
          </a:xfrm>
          <a:prstGeom prst="rect">
            <a:avLst/>
          </a:prstGeom>
          <a:gradFill rotWithShape="0">
            <a:gsLst>
              <a:gs pos="0">
                <a:srgbClr val="FFEBFA"/>
              </a:gs>
              <a:gs pos="30000">
                <a:srgbClr val="C4D6EB"/>
              </a:gs>
              <a:gs pos="60001">
                <a:srgbClr val="85C2FF"/>
              </a:gs>
              <a:gs pos="100000">
                <a:srgbClr val="5E9EFF"/>
              </a:gs>
            </a:gsLst>
            <a:path path="shape">
              <a:fillToRect l="50000" t="50000" r="50000" b="50000"/>
            </a:path>
          </a:gradFill>
          <a:ln w="9525">
            <a:solidFill>
              <a:schemeClr val="bg2"/>
            </a:solidFill>
            <a:miter lim="800000"/>
          </a:ln>
          <a:effectLst>
            <a:outerShdw dist="143684" dir="2700000" algn="ctr" rotWithShape="0">
              <a:srgbClr val="FFFF00"/>
            </a:outerShdw>
          </a:effectLst>
        </p:spPr>
        <p:txBody>
          <a:bodyPr wrap="none" lIns="64453" tIns="32227" rIns="64453" bIns="32227"/>
          <a:lstStyle/>
          <a:p>
            <a:pPr marL="952500" indent="-952500" algn="just" defTabSz="762000">
              <a:lnSpc>
                <a:spcPct val="90000"/>
              </a:lnSpc>
              <a:spcBef>
                <a:spcPct val="0"/>
              </a:spcBef>
              <a:spcAft>
                <a:spcPct val="20000"/>
              </a:spcAft>
              <a:buClr>
                <a:schemeClr val="tx2"/>
              </a:buClr>
              <a:buFont typeface="Wingdings" panose="05000000000000000000" pitchFamily="2" charset="2"/>
              <a:buNone/>
            </a:pPr>
            <a:r>
              <a:rPr lang="zh-CN" altLang="en-US" sz="2400" b="1">
                <a:latin typeface="Times New Roman" panose="02020603050405020304" pitchFamily="18" charset="0"/>
                <a:ea typeface="黑体" panose="02010609060101010101" pitchFamily="49" charset="-122"/>
              </a:rPr>
              <a:t>重</a:t>
            </a:r>
            <a:r>
              <a:rPr lang="en-US" altLang="zh-CN" sz="2400" b="1">
                <a:latin typeface="Times New Roman" panose="02020603050405020304" pitchFamily="18" charset="0"/>
                <a:ea typeface="黑体" panose="02010609060101010101" pitchFamily="49" charset="-122"/>
              </a:rPr>
              <a:t>30</a:t>
            </a:r>
            <a:r>
              <a:rPr lang="zh-CN" altLang="en-US" sz="2400" b="1">
                <a:latin typeface="Times New Roman" panose="02020603050405020304" pitchFamily="18" charset="0"/>
                <a:ea typeface="黑体" panose="02010609060101010101" pitchFamily="49" charset="-122"/>
              </a:rPr>
              <a:t>吨，占地</a:t>
            </a:r>
            <a:r>
              <a:rPr lang="en-US" altLang="zh-CN" sz="2400" b="1">
                <a:latin typeface="Times New Roman" panose="02020603050405020304" pitchFamily="18" charset="0"/>
                <a:ea typeface="黑体" panose="02010609060101010101" pitchFamily="49" charset="-122"/>
              </a:rPr>
              <a:t>167m</a:t>
            </a:r>
            <a:r>
              <a:rPr lang="en-US" altLang="zh-CN" sz="2400" b="1" baseline="30000">
                <a:latin typeface="Times New Roman" panose="02020603050405020304" pitchFamily="18" charset="0"/>
                <a:ea typeface="黑体" panose="02010609060101010101" pitchFamily="49" charset="-122"/>
              </a:rPr>
              <a:t>2</a:t>
            </a:r>
            <a:r>
              <a:rPr lang="zh-CN" altLang="en-US" sz="2400" b="1">
                <a:latin typeface="Times New Roman" panose="02020603050405020304" pitchFamily="18" charset="0"/>
                <a:ea typeface="黑体" panose="02010609060101010101" pitchFamily="49" charset="-122"/>
              </a:rPr>
              <a:t>，耗电</a:t>
            </a:r>
            <a:r>
              <a:rPr lang="en-US" altLang="zh-CN" sz="2400" b="1">
                <a:latin typeface="Times New Roman" panose="02020603050405020304" pitchFamily="18" charset="0"/>
                <a:ea typeface="黑体" panose="02010609060101010101" pitchFamily="49" charset="-122"/>
              </a:rPr>
              <a:t>150</a:t>
            </a:r>
            <a:r>
              <a:rPr lang="zh-CN" altLang="en-US" sz="2400" b="1">
                <a:latin typeface="Times New Roman" panose="02020603050405020304" pitchFamily="18" charset="0"/>
                <a:ea typeface="黑体" panose="02010609060101010101" pitchFamily="49" charset="-122"/>
              </a:rPr>
              <a:t>千瓦</a:t>
            </a:r>
            <a:endParaRPr lang="zh-CN" altLang="en-US" sz="2400" b="1">
              <a:latin typeface="Times New Roman" panose="02020603050405020304" pitchFamily="18" charset="0"/>
              <a:ea typeface="黑体" panose="02010609060101010101" pitchFamily="49" charset="-122"/>
            </a:endParaRPr>
          </a:p>
          <a:p>
            <a:pPr marL="952500" indent="-952500" algn="just" defTabSz="762000">
              <a:lnSpc>
                <a:spcPct val="90000"/>
              </a:lnSpc>
              <a:spcBef>
                <a:spcPct val="0"/>
              </a:spcBef>
              <a:spcAft>
                <a:spcPct val="20000"/>
              </a:spcAft>
              <a:buClr>
                <a:schemeClr val="tx2"/>
              </a:buClr>
              <a:buFont typeface="Wingdings" panose="05000000000000000000" pitchFamily="2" charset="2"/>
              <a:buNone/>
            </a:pPr>
            <a:r>
              <a:rPr lang="zh-CN" altLang="en-US" sz="2400" b="1">
                <a:latin typeface="Times New Roman" panose="02020603050405020304" pitchFamily="18" charset="0"/>
                <a:ea typeface="黑体" panose="02010609060101010101" pitchFamily="49" charset="-122"/>
              </a:rPr>
              <a:t>主要元件为电子管、继电器，可保</a:t>
            </a:r>
            <a:endParaRPr lang="zh-CN" altLang="en-US" sz="2400" b="1">
              <a:latin typeface="Times New Roman" panose="02020603050405020304" pitchFamily="18" charset="0"/>
              <a:ea typeface="黑体" panose="02010609060101010101" pitchFamily="49" charset="-122"/>
            </a:endParaRPr>
          </a:p>
          <a:p>
            <a:pPr marL="952500" indent="-952500" algn="just" defTabSz="762000">
              <a:lnSpc>
                <a:spcPct val="90000"/>
              </a:lnSpc>
              <a:spcBef>
                <a:spcPct val="0"/>
              </a:spcBef>
              <a:spcAft>
                <a:spcPct val="20000"/>
              </a:spcAft>
              <a:buClr>
                <a:schemeClr val="tx2"/>
              </a:buClr>
              <a:buFont typeface="Wingdings" panose="05000000000000000000" pitchFamily="2" charset="2"/>
              <a:buNone/>
            </a:pPr>
            <a:r>
              <a:rPr lang="zh-CN" altLang="en-US" sz="2400" b="1">
                <a:latin typeface="Times New Roman" panose="02020603050405020304" pitchFamily="18" charset="0"/>
                <a:ea typeface="黑体" panose="02010609060101010101" pitchFamily="49" charset="-122"/>
              </a:rPr>
              <a:t>存</a:t>
            </a:r>
            <a:r>
              <a:rPr lang="en-US" altLang="zh-CN" sz="2400" b="1">
                <a:latin typeface="Times New Roman" panose="02020603050405020304" pitchFamily="18" charset="0"/>
                <a:ea typeface="黑体" panose="02010609060101010101" pitchFamily="49" charset="-122"/>
              </a:rPr>
              <a:t>80</a:t>
            </a:r>
            <a:r>
              <a:rPr lang="zh-CN" altLang="en-US" sz="2400" b="1">
                <a:latin typeface="Times New Roman" panose="02020603050405020304" pitchFamily="18" charset="0"/>
                <a:ea typeface="黑体" panose="02010609060101010101" pitchFamily="49" charset="-122"/>
              </a:rPr>
              <a:t>个字节，每秒钟做</a:t>
            </a:r>
            <a:r>
              <a:rPr lang="en-US" altLang="zh-CN" sz="2400" b="1">
                <a:latin typeface="Times New Roman" panose="02020603050405020304" pitchFamily="18" charset="0"/>
                <a:ea typeface="黑体" panose="02010609060101010101" pitchFamily="49" charset="-122"/>
              </a:rPr>
              <a:t>5000</a:t>
            </a:r>
            <a:r>
              <a:rPr lang="zh-CN" altLang="en-US" sz="2400" b="1">
                <a:latin typeface="Times New Roman" panose="02020603050405020304" pitchFamily="18" charset="0"/>
                <a:ea typeface="黑体" panose="02010609060101010101" pitchFamily="49" charset="-122"/>
              </a:rPr>
              <a:t>次加减</a:t>
            </a:r>
            <a:endParaRPr lang="zh-CN" altLang="en-US" sz="2400" b="1">
              <a:latin typeface="Times New Roman" panose="02020603050405020304" pitchFamily="18" charset="0"/>
              <a:ea typeface="黑体" panose="02010609060101010101" pitchFamily="49" charset="-122"/>
            </a:endParaRPr>
          </a:p>
          <a:p>
            <a:pPr marL="952500" indent="-952500" algn="just" defTabSz="762000">
              <a:lnSpc>
                <a:spcPct val="90000"/>
              </a:lnSpc>
              <a:spcBef>
                <a:spcPct val="0"/>
              </a:spcBef>
              <a:spcAft>
                <a:spcPct val="20000"/>
              </a:spcAft>
              <a:buClr>
                <a:schemeClr val="tx2"/>
              </a:buClr>
              <a:buFont typeface="Wingdings" panose="05000000000000000000" pitchFamily="2" charset="2"/>
              <a:buNone/>
            </a:pPr>
            <a:r>
              <a:rPr lang="zh-CN" altLang="en-US" sz="2400" b="1">
                <a:latin typeface="Times New Roman" panose="02020603050405020304" pitchFamily="18" charset="0"/>
                <a:ea typeface="黑体" panose="02010609060101010101" pitchFamily="49" charset="-122"/>
              </a:rPr>
              <a:t>法或</a:t>
            </a:r>
            <a:r>
              <a:rPr lang="en-US" altLang="zh-CN" sz="2400" b="1">
                <a:latin typeface="Times New Roman" panose="02020603050405020304" pitchFamily="18" charset="0"/>
                <a:ea typeface="黑体" panose="02010609060101010101" pitchFamily="49" charset="-122"/>
              </a:rPr>
              <a:t>400</a:t>
            </a:r>
            <a:r>
              <a:rPr lang="zh-CN" altLang="en-US" sz="2400" b="1">
                <a:latin typeface="Times New Roman" panose="02020603050405020304" pitchFamily="18" charset="0"/>
                <a:ea typeface="黑体" panose="02010609060101010101" pitchFamily="49" charset="-122"/>
              </a:rPr>
              <a:t>次乘法运算。</a:t>
            </a:r>
            <a:endParaRPr lang="zh-CN" altLang="en-US" sz="2400" b="1">
              <a:latin typeface="Times New Roman" panose="02020603050405020304" pitchFamily="18" charset="0"/>
              <a:ea typeface="黑体" panose="02010609060101010101" pitchFamily="49" charset="-122"/>
            </a:endParaRPr>
          </a:p>
        </p:txBody>
      </p:sp>
      <p:sp>
        <p:nvSpPr>
          <p:cNvPr id="108641" name="Rectangle 97"/>
          <p:cNvSpPr>
            <a:spLocks noChangeArrowheads="1"/>
          </p:cNvSpPr>
          <p:nvPr/>
        </p:nvSpPr>
        <p:spPr bwMode="auto">
          <a:xfrm>
            <a:off x="4716463" y="5013325"/>
            <a:ext cx="3841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30000"/>
              </a:spcBef>
            </a:pPr>
            <a:r>
              <a:rPr lang="zh-CN" altLang="en-US" sz="2400" b="1">
                <a:solidFill>
                  <a:schemeClr val="hlink"/>
                </a:solidFill>
                <a:latin typeface="Times New Roman" panose="02020603050405020304" pitchFamily="18" charset="0"/>
                <a:ea typeface="黑体" panose="02010609060101010101" pitchFamily="49" charset="-122"/>
              </a:rPr>
              <a:t>致命缺陷：没有存储程序。</a:t>
            </a:r>
            <a:endParaRPr lang="zh-CN" altLang="en-US" sz="2400" b="1">
              <a:solidFill>
                <a:schemeClr val="hlink"/>
              </a:solidFill>
              <a:latin typeface="Times New Roman" panose="02020603050405020304" pitchFamily="18" charset="0"/>
              <a:ea typeface="黑体" panose="02010609060101010101" pitchFamily="49" charset="-122"/>
            </a:endParaRPr>
          </a:p>
        </p:txBody>
      </p:sp>
      <p:sp>
        <p:nvSpPr>
          <p:cNvPr id="256002" name="WordArt 2"/>
          <p:cNvSpPr>
            <a:spLocks noChangeArrowheads="1" noChangeShapeType="1" noTextEdit="1"/>
          </p:cNvSpPr>
          <p:nvPr/>
        </p:nvSpPr>
        <p:spPr bwMode="auto">
          <a:xfrm>
            <a:off x="1476375" y="2205038"/>
            <a:ext cx="5305425" cy="1698625"/>
          </a:xfrm>
          <a:prstGeom prst="rect">
            <a:avLst/>
          </a:prstGeom>
        </p:spPr>
        <p:txBody>
          <a:bodyPr wrap="none" fromWordArt="1">
            <a:prstTxWarp prst="textSlantUp">
              <a:avLst>
                <a:gd name="adj" fmla="val 32056"/>
              </a:avLst>
            </a:prstTxWarp>
          </a:bodyPr>
          <a:lstStyle/>
          <a:p>
            <a:r>
              <a:rPr lang="zh-CN" altLang="en-US" sz="3600" b="1" kern="10">
                <a:ln w="9525">
                  <a:solidFill>
                    <a:srgbClr val="CC99FF"/>
                  </a:solidFill>
                  <a:round/>
                </a:ln>
                <a:solidFill>
                  <a:srgbClr val="FF0000"/>
                </a:solidFill>
                <a:effectLst>
                  <a:outerShdw dist="53882" dir="2700000" algn="ctr" rotWithShape="0">
                    <a:srgbClr val="9999FF">
                      <a:alpha val="79999"/>
                    </a:srgbClr>
                  </a:outerShdw>
                </a:effectLst>
                <a:latin typeface="华文行楷" panose="02010800040101010101" charset="-122"/>
                <a:ea typeface="华文行楷" panose="02010800040101010101" charset="-122"/>
              </a:rPr>
              <a:t>具有划时代意义</a:t>
            </a:r>
            <a:endParaRPr lang="zh-CN" altLang="en-US" sz="3600" b="1" kern="10">
              <a:ln w="9525">
                <a:solidFill>
                  <a:srgbClr val="CC99FF"/>
                </a:solidFill>
                <a:round/>
              </a:ln>
              <a:solidFill>
                <a:srgbClr val="FF0000"/>
              </a:solidFill>
              <a:effectLst>
                <a:outerShdw dist="53882" dir="2700000" algn="ctr" rotWithShape="0">
                  <a:srgbClr val="9999FF">
                    <a:alpha val="79999"/>
                  </a:srgbClr>
                </a:outerShdw>
              </a:effectLst>
              <a:latin typeface="华文行楷" panose="02010800040101010101" charset="-122"/>
              <a:ea typeface="华文行楷" panose="02010800040101010101" charset="-122"/>
            </a:endParaRPr>
          </a:p>
        </p:txBody>
      </p:sp>
      <p:sp>
        <p:nvSpPr>
          <p:cNvPr id="12" name="Text Box 120"/>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1.1 </a:t>
            </a:r>
            <a:r>
              <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计算机概述</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08639"/>
                                        </p:tgtEl>
                                        <p:attrNameLst>
                                          <p:attrName>style.visibility</p:attrName>
                                        </p:attrNameLst>
                                      </p:cBhvr>
                                      <p:to>
                                        <p:strVal val="visible"/>
                                      </p:to>
                                    </p:set>
                                    <p:animEffect transition="in" filter="wipe(left)">
                                      <p:cBhvr>
                                        <p:cTn id="7" dur="500"/>
                                        <p:tgtEl>
                                          <p:spTgt spid="1086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8641">
                                            <p:txEl>
                                              <p:pRg st="0" end="0"/>
                                            </p:txEl>
                                          </p:spTgt>
                                        </p:tgtEl>
                                        <p:attrNameLst>
                                          <p:attrName>style.visibility</p:attrName>
                                        </p:attrNameLst>
                                      </p:cBhvr>
                                      <p:to>
                                        <p:strVal val="visible"/>
                                      </p:to>
                                    </p:set>
                                    <p:animEffect transition="in" filter="wipe(left)">
                                      <p:cBhvr>
                                        <p:cTn id="12" dur="500"/>
                                        <p:tgtEl>
                                          <p:spTgt spid="10864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256002"/>
                                        </p:tgtEl>
                                        <p:attrNameLst>
                                          <p:attrName>style.visibility</p:attrName>
                                        </p:attrNameLst>
                                      </p:cBhvr>
                                      <p:to>
                                        <p:strVal val="visible"/>
                                      </p:to>
                                    </p:set>
                                    <p:anim calcmode="lin" valueType="num">
                                      <p:cBhvr>
                                        <p:cTn id="17" dur="500" fill="hold"/>
                                        <p:tgtEl>
                                          <p:spTgt spid="256002"/>
                                        </p:tgtEl>
                                        <p:attrNameLst>
                                          <p:attrName>ppt_w</p:attrName>
                                        </p:attrNameLst>
                                      </p:cBhvr>
                                      <p:tavLst>
                                        <p:tav tm="0">
                                          <p:val>
                                            <p:fltVal val="0"/>
                                          </p:val>
                                        </p:tav>
                                        <p:tav tm="100000">
                                          <p:val>
                                            <p:strVal val="#ppt_w"/>
                                          </p:val>
                                        </p:tav>
                                      </p:tavLst>
                                    </p:anim>
                                    <p:anim calcmode="lin" valueType="num">
                                      <p:cBhvr>
                                        <p:cTn id="18" dur="500" fill="hold"/>
                                        <p:tgtEl>
                                          <p:spTgt spid="25600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639" grpId="0" animBg="1" autoUpdateAnimBg="0"/>
      <p:bldP spid="108641" grpId="0" autoUpdateAnimBg="0" build="p"/>
      <p:bldP spid="25600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88"/>
          <p:cNvSpPr>
            <a:spLocks noChangeArrowheads="1"/>
          </p:cNvSpPr>
          <p:nvPr/>
        </p:nvSpPr>
        <p:spPr bwMode="auto">
          <a:xfrm>
            <a:off x="323850" y="6705600"/>
            <a:ext cx="1216025" cy="69850"/>
          </a:xfrm>
          <a:prstGeom prst="rect">
            <a:avLst/>
          </a:prstGeom>
          <a:solidFill>
            <a:srgbClr val="00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9663" name="Group 95"/>
          <p:cNvGrpSpPr/>
          <p:nvPr/>
        </p:nvGrpSpPr>
        <p:grpSpPr bwMode="auto">
          <a:xfrm>
            <a:off x="539750" y="1238250"/>
            <a:ext cx="6934200" cy="1881188"/>
            <a:chOff x="432" y="1680"/>
            <a:chExt cx="4368" cy="1185"/>
          </a:xfrm>
        </p:grpSpPr>
        <p:sp>
          <p:nvSpPr>
            <p:cNvPr id="19468" name="Text Box 93"/>
            <p:cNvSpPr txBox="1">
              <a:spLocks noChangeArrowheads="1"/>
            </p:cNvSpPr>
            <p:nvPr/>
          </p:nvSpPr>
          <p:spPr bwMode="auto">
            <a:xfrm>
              <a:off x="432" y="1680"/>
              <a:ext cx="2976" cy="1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幼圆" panose="02010509060101010101" pitchFamily="49" charset="-122"/>
                  <a:ea typeface="幼圆" panose="02010509060101010101" pitchFamily="49" charset="-122"/>
                </a:defRPr>
              </a:lvl1pPr>
              <a:lvl2pPr eaLnBrk="0" hangingPunct="0">
                <a:defRPr kumimoji="1" sz="2800">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a:solidFill>
                    <a:schemeClr val="tx1"/>
                  </a:solidFill>
                  <a:latin typeface="幼圆" panose="02010509060101010101" pitchFamily="49" charset="-122"/>
                  <a:ea typeface="幼圆" panose="02010509060101010101" pitchFamily="49" charset="-122"/>
                </a:defRPr>
              </a:lvl5pPr>
              <a:lvl6pPr marL="25146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6pPr>
              <a:lvl7pPr marL="29718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7pPr>
              <a:lvl8pPr marL="34290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8pPr>
              <a:lvl9pPr marL="38862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9pPr>
            </a:lstStyle>
            <a:p>
              <a:pPr algn="l" eaLnBrk="1" hangingPunct="1">
                <a:spcBef>
                  <a:spcPct val="30000"/>
                </a:spcBef>
                <a:buClr>
                  <a:schemeClr val="folHlink"/>
                </a:buClr>
                <a:buSzPct val="80000"/>
                <a:buFont typeface="Wingdings" panose="05000000000000000000" pitchFamily="2" charset="2"/>
                <a:buChar char="q"/>
              </a:pPr>
              <a:r>
                <a:rPr lang="en-US" altLang="zh-CN" sz="2400" b="1" dirty="0">
                  <a:latin typeface="Times New Roman" panose="02020603050405020304" pitchFamily="18" charset="0"/>
                  <a:ea typeface="黑体" panose="02010609060101010101" pitchFamily="49" charset="-122"/>
                </a:rPr>
                <a:t> </a:t>
              </a:r>
              <a:r>
                <a:rPr lang="zh-CN" altLang="en-US" sz="2400" b="1" dirty="0">
                  <a:latin typeface="Times New Roman" panose="02020603050405020304" pitchFamily="18" charset="0"/>
                  <a:ea typeface="黑体" panose="02010609060101010101" pitchFamily="49" charset="-122"/>
                </a:rPr>
                <a:t>第一代计算机</a:t>
              </a:r>
              <a:endParaRPr lang="zh-CN" altLang="en-US" sz="2400" b="1" dirty="0">
                <a:latin typeface="Times New Roman" panose="02020603050405020304" pitchFamily="18" charset="0"/>
                <a:ea typeface="黑体" panose="02010609060101010101" pitchFamily="49" charset="-122"/>
              </a:endParaRPr>
            </a:p>
            <a:p>
              <a:pPr lvl="1" algn="l" eaLnBrk="1" hangingPunct="1">
                <a:spcBef>
                  <a:spcPct val="30000"/>
                </a:spcBef>
                <a:buClr>
                  <a:srgbClr val="CC00FF"/>
                </a:buClr>
                <a:buSzPct val="120000"/>
                <a:buFont typeface="Wingdings" panose="05000000000000000000" pitchFamily="2" charset="2"/>
                <a:buChar char="§"/>
              </a:pPr>
              <a:r>
                <a:rPr lang="zh-CN" altLang="en-US" sz="2400" b="1" dirty="0">
                  <a:latin typeface="Times New Roman" panose="02020603050405020304" pitchFamily="18" charset="0"/>
                  <a:ea typeface="黑体" panose="02010609060101010101" pitchFamily="49" charset="-122"/>
                </a:rPr>
                <a:t> </a:t>
              </a:r>
              <a:r>
                <a:rPr lang="en-US" altLang="zh-CN" sz="2400" b="1" dirty="0">
                  <a:latin typeface="Times New Roman" panose="02020603050405020304" pitchFamily="18" charset="0"/>
                  <a:ea typeface="黑体" panose="02010609060101010101" pitchFamily="49" charset="-122"/>
                </a:rPr>
                <a:t>1946</a:t>
              </a:r>
              <a:r>
                <a:rPr lang="zh-CN" altLang="en-US" sz="2400" b="1" dirty="0">
                  <a:latin typeface="Times New Roman" panose="02020603050405020304" pitchFamily="18" charset="0"/>
                  <a:ea typeface="黑体" panose="02010609060101010101" pitchFamily="49" charset="-122"/>
                </a:rPr>
                <a:t>－</a:t>
              </a:r>
              <a:r>
                <a:rPr lang="en-US" altLang="zh-CN" sz="2400" b="1" dirty="0">
                  <a:latin typeface="Times New Roman" panose="02020603050405020304" pitchFamily="18" charset="0"/>
                  <a:ea typeface="黑体" panose="02010609060101010101" pitchFamily="49" charset="-122"/>
                </a:rPr>
                <a:t>1958</a:t>
              </a:r>
              <a:r>
                <a:rPr lang="zh-CN" altLang="en-US" sz="2400" b="1" dirty="0">
                  <a:latin typeface="Times New Roman" panose="02020603050405020304" pitchFamily="18" charset="0"/>
                  <a:ea typeface="黑体" panose="02010609060101010101" pitchFamily="49" charset="-122"/>
                </a:rPr>
                <a:t>年</a:t>
              </a:r>
              <a:endParaRPr lang="zh-CN" altLang="en-US" sz="2400" b="1" dirty="0">
                <a:latin typeface="Times New Roman" panose="02020603050405020304" pitchFamily="18" charset="0"/>
                <a:ea typeface="黑体" panose="02010609060101010101" pitchFamily="49" charset="-122"/>
              </a:endParaRPr>
            </a:p>
            <a:p>
              <a:pPr lvl="1" algn="l" eaLnBrk="1" hangingPunct="1">
                <a:spcBef>
                  <a:spcPct val="30000"/>
                </a:spcBef>
                <a:buClr>
                  <a:srgbClr val="CC00FF"/>
                </a:buClr>
                <a:buSzPct val="120000"/>
                <a:buFont typeface="Wingdings" panose="05000000000000000000" pitchFamily="2" charset="2"/>
                <a:buChar char="§"/>
              </a:pPr>
              <a:r>
                <a:rPr lang="zh-CN" altLang="en-US" sz="2400" b="1" dirty="0">
                  <a:latin typeface="Times New Roman" panose="02020603050405020304" pitchFamily="18" charset="0"/>
                  <a:ea typeface="黑体" panose="02010609060101010101" pitchFamily="49" charset="-122"/>
                </a:rPr>
                <a:t> 以电子管为主要元件</a:t>
              </a:r>
              <a:endParaRPr lang="zh-CN" altLang="en-US" sz="2400" b="1" dirty="0">
                <a:latin typeface="Times New Roman" panose="02020603050405020304" pitchFamily="18" charset="0"/>
                <a:ea typeface="黑体" panose="02010609060101010101" pitchFamily="49" charset="-122"/>
              </a:endParaRPr>
            </a:p>
            <a:p>
              <a:pPr lvl="1" algn="l" eaLnBrk="1" hangingPunct="1">
                <a:spcBef>
                  <a:spcPct val="30000"/>
                </a:spcBef>
                <a:buClr>
                  <a:srgbClr val="CC00FF"/>
                </a:buClr>
                <a:buSzPct val="120000"/>
                <a:buFont typeface="Wingdings" panose="05000000000000000000" pitchFamily="2" charset="2"/>
                <a:buChar char="§"/>
              </a:pPr>
              <a:r>
                <a:rPr lang="zh-CN" altLang="en-US" sz="2400" b="1" dirty="0">
                  <a:latin typeface="Times New Roman" panose="02020603050405020304" pitchFamily="18" charset="0"/>
                  <a:ea typeface="黑体" panose="02010609060101010101" pitchFamily="49" charset="-122"/>
                </a:rPr>
                <a:t> 代表机型：</a:t>
              </a:r>
              <a:r>
                <a:rPr lang="en-US" altLang="zh-CN" sz="2400" b="1" dirty="0">
                  <a:latin typeface="Times New Roman" panose="02020603050405020304" pitchFamily="18" charset="0"/>
                  <a:ea typeface="黑体" panose="02010609060101010101" pitchFamily="49" charset="-122"/>
                </a:rPr>
                <a:t>ENIAC</a:t>
              </a:r>
              <a:endParaRPr lang="en-US" altLang="zh-CN" sz="2400" b="1" dirty="0">
                <a:latin typeface="Times New Roman" panose="02020603050405020304" pitchFamily="18" charset="0"/>
                <a:ea typeface="黑体" panose="02010609060101010101" pitchFamily="49" charset="-122"/>
              </a:endParaRPr>
            </a:p>
          </p:txBody>
        </p:sp>
        <p:pic>
          <p:nvPicPr>
            <p:cNvPr id="19469" name="Picture 94" descr="histor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04" y="1826"/>
              <a:ext cx="1296" cy="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9670" name="Text Box 102"/>
          <p:cNvSpPr txBox="1">
            <a:spLocks noChangeArrowheads="1"/>
          </p:cNvSpPr>
          <p:nvPr/>
        </p:nvSpPr>
        <p:spPr bwMode="auto">
          <a:xfrm>
            <a:off x="179388" y="333375"/>
            <a:ext cx="4176712" cy="579438"/>
          </a:xfrm>
          <a:prstGeom prst="rect">
            <a:avLst/>
          </a:prstGeom>
          <a:noFill/>
          <a:ln>
            <a:noFill/>
          </a:ln>
          <a:effectLst/>
          <a:extLst>
            <a:ext uri="{909E8E84-426E-40DD-AFC4-6F175D3DCCD1}">
              <a14:hiddenFill xmlns:a14="http://schemas.microsoft.com/office/drawing/2010/main">
                <a:gradFill rotWithShape="0">
                  <a:gsLst>
                    <a:gs pos="0">
                      <a:srgbClr val="CC3300">
                        <a:gamma/>
                        <a:shade val="46275"/>
                        <a:invGamma/>
                      </a:srgbClr>
                    </a:gs>
                    <a:gs pos="50000">
                      <a:srgbClr val="CC3300"/>
                    </a:gs>
                    <a:gs pos="100000">
                      <a:srgbClr val="CC33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zh-CN"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1.1 </a:t>
            </a:r>
            <a:r>
              <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rPr>
              <a:t>计算机概述</a:t>
            </a:r>
            <a:endPar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endParaRPr>
          </a:p>
        </p:txBody>
      </p:sp>
      <p:grpSp>
        <p:nvGrpSpPr>
          <p:cNvPr id="109677" name="Group 109"/>
          <p:cNvGrpSpPr/>
          <p:nvPr/>
        </p:nvGrpSpPr>
        <p:grpSpPr bwMode="auto">
          <a:xfrm>
            <a:off x="539750" y="3573463"/>
            <a:ext cx="8062913" cy="1660525"/>
            <a:chOff x="432" y="2795"/>
            <a:chExt cx="5079" cy="1046"/>
          </a:xfrm>
        </p:grpSpPr>
        <p:sp>
          <p:nvSpPr>
            <p:cNvPr id="19462" name="Text Box 97"/>
            <p:cNvSpPr txBox="1">
              <a:spLocks noChangeArrowheads="1"/>
            </p:cNvSpPr>
            <p:nvPr/>
          </p:nvSpPr>
          <p:spPr bwMode="auto">
            <a:xfrm>
              <a:off x="432" y="2799"/>
              <a:ext cx="2976" cy="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幼圆" panose="02010509060101010101" pitchFamily="49" charset="-122"/>
                  <a:ea typeface="幼圆" panose="02010509060101010101" pitchFamily="49" charset="-122"/>
                </a:defRPr>
              </a:lvl1pPr>
              <a:lvl2pPr eaLnBrk="0" hangingPunct="0">
                <a:defRPr kumimoji="1" sz="2800">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a:solidFill>
                    <a:schemeClr val="tx1"/>
                  </a:solidFill>
                  <a:latin typeface="幼圆" panose="02010509060101010101" pitchFamily="49" charset="-122"/>
                  <a:ea typeface="幼圆" panose="02010509060101010101" pitchFamily="49" charset="-122"/>
                </a:defRPr>
              </a:lvl5pPr>
              <a:lvl6pPr marL="25146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6pPr>
              <a:lvl7pPr marL="29718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7pPr>
              <a:lvl8pPr marL="34290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8pPr>
              <a:lvl9pPr marL="38862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9pPr>
            </a:lstStyle>
            <a:p>
              <a:pPr algn="l" eaLnBrk="1" hangingPunct="1">
                <a:spcBef>
                  <a:spcPct val="30000"/>
                </a:spcBef>
                <a:buClr>
                  <a:schemeClr val="folHlink"/>
                </a:buClr>
                <a:buSzPct val="80000"/>
                <a:buFont typeface="Wingdings" panose="05000000000000000000" pitchFamily="2" charset="2"/>
                <a:buChar char="q"/>
              </a:pPr>
              <a:r>
                <a:rPr lang="en-US" altLang="zh-CN" sz="2400" b="1">
                  <a:latin typeface="Times New Roman" panose="02020603050405020304" pitchFamily="18" charset="0"/>
                  <a:ea typeface="黑体" panose="02010609060101010101" pitchFamily="49" charset="-122"/>
                </a:rPr>
                <a:t> </a:t>
              </a:r>
              <a:r>
                <a:rPr lang="zh-CN" altLang="en-US" sz="2400" b="1">
                  <a:latin typeface="Times New Roman" panose="02020603050405020304" pitchFamily="18" charset="0"/>
                  <a:ea typeface="黑体" panose="02010609060101010101" pitchFamily="49" charset="-122"/>
                </a:rPr>
                <a:t>第二代计算机</a:t>
              </a:r>
              <a:endParaRPr lang="zh-CN" altLang="en-US" sz="2400" b="1">
                <a:latin typeface="Times New Roman" panose="02020603050405020304" pitchFamily="18" charset="0"/>
                <a:ea typeface="黑体" panose="02010609060101010101" pitchFamily="49" charset="-122"/>
              </a:endParaRPr>
            </a:p>
            <a:p>
              <a:pPr lvl="1" algn="l" eaLnBrk="1" hangingPunct="1">
                <a:spcBef>
                  <a:spcPct val="30000"/>
                </a:spcBef>
                <a:buClr>
                  <a:srgbClr val="CC00FF"/>
                </a:buClr>
                <a:buSzPct val="120000"/>
                <a:buFont typeface="Wingdings" panose="05000000000000000000" pitchFamily="2" charset="2"/>
                <a:buChar char="§"/>
              </a:pPr>
              <a:r>
                <a:rPr lang="zh-CN" altLang="en-US" sz="2400" b="1">
                  <a:latin typeface="Times New Roman" panose="02020603050405020304" pitchFamily="18" charset="0"/>
                  <a:ea typeface="黑体" panose="02010609060101010101" pitchFamily="49" charset="-122"/>
                </a:rPr>
                <a:t> </a:t>
              </a:r>
              <a:r>
                <a:rPr lang="en-US" altLang="zh-CN" sz="2400" b="1">
                  <a:latin typeface="Times New Roman" panose="02020603050405020304" pitchFamily="18" charset="0"/>
                  <a:ea typeface="黑体" panose="02010609060101010101" pitchFamily="49" charset="-122"/>
                </a:rPr>
                <a:t>1958</a:t>
              </a:r>
              <a:r>
                <a:rPr lang="zh-CN" altLang="en-US" sz="2400" b="1">
                  <a:latin typeface="Times New Roman" panose="02020603050405020304" pitchFamily="18" charset="0"/>
                  <a:ea typeface="黑体" panose="02010609060101010101" pitchFamily="49" charset="-122"/>
                </a:rPr>
                <a:t>－</a:t>
              </a:r>
              <a:r>
                <a:rPr lang="en-US" altLang="zh-CN" sz="2400" b="1">
                  <a:latin typeface="Times New Roman" panose="02020603050405020304" pitchFamily="18" charset="0"/>
                  <a:ea typeface="黑体" panose="02010609060101010101" pitchFamily="49" charset="-122"/>
                </a:rPr>
                <a:t>1964</a:t>
              </a:r>
              <a:r>
                <a:rPr lang="zh-CN" altLang="en-US" sz="2400" b="1">
                  <a:latin typeface="Times New Roman" panose="02020603050405020304" pitchFamily="18" charset="0"/>
                  <a:ea typeface="黑体" panose="02010609060101010101" pitchFamily="49" charset="-122"/>
                </a:rPr>
                <a:t>年</a:t>
              </a:r>
              <a:endParaRPr lang="zh-CN" altLang="en-US" sz="2400" b="1">
                <a:latin typeface="Times New Roman" panose="02020603050405020304" pitchFamily="18" charset="0"/>
                <a:ea typeface="黑体" panose="02010609060101010101" pitchFamily="49" charset="-122"/>
              </a:endParaRPr>
            </a:p>
            <a:p>
              <a:pPr lvl="1" algn="l" eaLnBrk="1" hangingPunct="1">
                <a:spcBef>
                  <a:spcPct val="30000"/>
                </a:spcBef>
                <a:buClr>
                  <a:srgbClr val="CC00FF"/>
                </a:buClr>
                <a:buSzPct val="120000"/>
                <a:buFont typeface="Wingdings" panose="05000000000000000000" pitchFamily="2" charset="2"/>
                <a:buChar char="§"/>
              </a:pPr>
              <a:r>
                <a:rPr lang="zh-CN" altLang="en-US" sz="2400" b="1">
                  <a:latin typeface="Times New Roman" panose="02020603050405020304" pitchFamily="18" charset="0"/>
                  <a:ea typeface="黑体" panose="02010609060101010101" pitchFamily="49" charset="-122"/>
                </a:rPr>
                <a:t> 以晶体管为主要元件</a:t>
              </a:r>
              <a:endParaRPr lang="zh-CN" altLang="en-US" sz="2400" b="1">
                <a:latin typeface="Times New Roman" panose="02020603050405020304" pitchFamily="18" charset="0"/>
                <a:ea typeface="黑体" panose="02010609060101010101" pitchFamily="49" charset="-122"/>
              </a:endParaRPr>
            </a:p>
          </p:txBody>
        </p:sp>
        <p:grpSp>
          <p:nvGrpSpPr>
            <p:cNvPr id="19463" name="Group 108"/>
            <p:cNvGrpSpPr/>
            <p:nvPr/>
          </p:nvGrpSpPr>
          <p:grpSpPr bwMode="auto">
            <a:xfrm>
              <a:off x="2971" y="2795"/>
              <a:ext cx="2540" cy="1046"/>
              <a:chOff x="2971" y="2795"/>
              <a:chExt cx="2540" cy="1046"/>
            </a:xfrm>
          </p:grpSpPr>
          <p:pic>
            <p:nvPicPr>
              <p:cNvPr id="19464" name="Picture 99" descr="wpe13.gif (89045 字节)"/>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 y="2795"/>
                <a:ext cx="816"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465" name="Group 107"/>
              <p:cNvGrpSpPr/>
              <p:nvPr/>
            </p:nvGrpSpPr>
            <p:grpSpPr bwMode="auto">
              <a:xfrm>
                <a:off x="4014" y="2795"/>
                <a:ext cx="1497" cy="1046"/>
                <a:chOff x="4014" y="2795"/>
                <a:chExt cx="1497" cy="1046"/>
              </a:xfrm>
            </p:grpSpPr>
            <p:pic>
              <p:nvPicPr>
                <p:cNvPr id="19466" name="Picture 105" descr="1-2-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4" y="2795"/>
                  <a:ext cx="1497" cy="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7" name="Text Box 106"/>
                <p:cNvSpPr txBox="1">
                  <a:spLocks noChangeArrowheads="1"/>
                </p:cNvSpPr>
                <p:nvPr/>
              </p:nvSpPr>
              <p:spPr bwMode="auto">
                <a:xfrm>
                  <a:off x="4150" y="3475"/>
                  <a:ext cx="1360"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幼圆" panose="02010509060101010101" pitchFamily="49" charset="-122"/>
                      <a:ea typeface="幼圆" panose="02010509060101010101" pitchFamily="49" charset="-122"/>
                    </a:defRPr>
                  </a:lvl1pPr>
                  <a:lvl2pPr marL="742950" indent="-285750" eaLnBrk="0" hangingPunct="0">
                    <a:defRPr kumimoji="1" sz="2800">
                      <a:solidFill>
                        <a:schemeClr val="tx1"/>
                      </a:solidFill>
                      <a:latin typeface="幼圆" panose="02010509060101010101" pitchFamily="49" charset="-122"/>
                      <a:ea typeface="幼圆" panose="02010509060101010101" pitchFamily="49" charset="-122"/>
                    </a:defRPr>
                  </a:lvl2pPr>
                  <a:lvl3pPr marL="1143000" indent="-228600" eaLnBrk="0" hangingPunct="0">
                    <a:defRPr kumimoji="1" sz="2800">
                      <a:solidFill>
                        <a:schemeClr val="tx1"/>
                      </a:solidFill>
                      <a:latin typeface="幼圆" panose="02010509060101010101" pitchFamily="49" charset="-122"/>
                      <a:ea typeface="幼圆" panose="02010509060101010101" pitchFamily="49" charset="-122"/>
                    </a:defRPr>
                  </a:lvl3pPr>
                  <a:lvl4pPr marL="1600200" indent="-228600" eaLnBrk="0" hangingPunct="0">
                    <a:defRPr kumimoji="1" sz="2800">
                      <a:solidFill>
                        <a:schemeClr val="tx1"/>
                      </a:solidFill>
                      <a:latin typeface="幼圆" panose="02010509060101010101" pitchFamily="49" charset="-122"/>
                      <a:ea typeface="幼圆" panose="02010509060101010101" pitchFamily="49" charset="-122"/>
                    </a:defRPr>
                  </a:lvl4pPr>
                  <a:lvl5pPr marL="2057400" indent="-228600" eaLnBrk="0" hangingPunct="0">
                    <a:defRPr kumimoji="1" sz="2800">
                      <a:solidFill>
                        <a:schemeClr val="tx1"/>
                      </a:solidFill>
                      <a:latin typeface="幼圆" panose="02010509060101010101" pitchFamily="49" charset="-122"/>
                      <a:ea typeface="幼圆" panose="02010509060101010101" pitchFamily="49" charset="-122"/>
                    </a:defRPr>
                  </a:lvl5pPr>
                  <a:lvl6pPr marL="25146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6pPr>
                  <a:lvl7pPr marL="29718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7pPr>
                  <a:lvl8pPr marL="34290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8pPr>
                  <a:lvl9pPr marL="3886200" indent="-228600" algn="ctr" eaLnBrk="0" fontAlgn="base" hangingPunct="0">
                    <a:spcBef>
                      <a:spcPct val="50000"/>
                    </a:spcBef>
                    <a:spcAft>
                      <a:spcPct val="0"/>
                    </a:spcAft>
                    <a:defRPr kumimoji="1" sz="2800">
                      <a:solidFill>
                        <a:schemeClr val="tx1"/>
                      </a:solidFill>
                      <a:latin typeface="幼圆" panose="02010509060101010101" pitchFamily="49" charset="-122"/>
                      <a:ea typeface="幼圆" panose="02010509060101010101" pitchFamily="49" charset="-122"/>
                    </a:defRPr>
                  </a:lvl9pPr>
                </a:lstStyle>
                <a:p>
                  <a:pPr algn="just" eaLnBrk="1" hangingPunct="1"/>
                  <a:r>
                    <a:rPr lang="zh-CN" altLang="en-US" sz="1600" b="1">
                      <a:latin typeface="黑体" panose="02010609060101010101" pitchFamily="49" charset="-122"/>
                      <a:ea typeface="黑体" panose="02010609060101010101" pitchFamily="49" charset="-122"/>
                    </a:rPr>
                    <a:t>采用晶体管的第二代电子计算机</a:t>
                  </a:r>
                  <a:r>
                    <a:rPr lang="en-US" altLang="zh-CN" sz="1600" b="1">
                      <a:latin typeface="黑体" panose="02010609060101010101" pitchFamily="49" charset="-122"/>
                      <a:ea typeface="黑体" panose="02010609060101010101" pitchFamily="49" charset="-122"/>
                    </a:rPr>
                    <a:t>IBM7090</a:t>
                  </a:r>
                  <a:r>
                    <a:rPr lang="zh-CN" altLang="en-US" sz="1600" b="1">
                      <a:latin typeface="黑体" panose="02010609060101010101" pitchFamily="49" charset="-122"/>
                      <a:ea typeface="黑体" panose="02010609060101010101" pitchFamily="49" charset="-122"/>
                    </a:rPr>
                    <a:t>型</a:t>
                  </a:r>
                  <a:endParaRPr lang="zh-CN" altLang="en-US" sz="1600" b="1">
                    <a:latin typeface="黑体" panose="02010609060101010101" pitchFamily="49" charset="-122"/>
                    <a:ea typeface="黑体" panose="02010609060101010101" pitchFamily="49" charset="-122"/>
                  </a:endParaRPr>
                </a:p>
              </p:txBody>
            </p:sp>
          </p:grpSp>
        </p:grpSp>
      </p:gr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9663"/>
                                        </p:tgtEl>
                                        <p:attrNameLst>
                                          <p:attrName>style.visibility</p:attrName>
                                        </p:attrNameLst>
                                      </p:cBhvr>
                                      <p:to>
                                        <p:strVal val="visible"/>
                                      </p:to>
                                    </p:set>
                                    <p:animEffect transition="in" filter="wipe(left)">
                                      <p:cBhvr>
                                        <p:cTn id="7" dur="500"/>
                                        <p:tgtEl>
                                          <p:spTgt spid="1096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9677"/>
                                        </p:tgtEl>
                                        <p:attrNameLst>
                                          <p:attrName>style.visibility</p:attrName>
                                        </p:attrNameLst>
                                      </p:cBhvr>
                                      <p:to>
                                        <p:strVal val="visible"/>
                                      </p:to>
                                    </p:set>
                                    <p:animEffect transition="in" filter="wipe(left)">
                                      <p:cBhvr>
                                        <p:cTn id="12" dur="500"/>
                                        <p:tgtEl>
                                          <p:spTgt spid="109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CAU">
  <a:themeElements>
    <a:clrScheme name="SCAU 1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800080"/>
      </a:folHlink>
    </a:clrScheme>
    <a:fontScheme name="SCAU">
      <a:majorFont>
        <a:latin typeface="Times New Roman"/>
        <a:ea typeface="华文中宋"/>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ctr" defTabSz="914400" rtl="0" eaLnBrk="1" fontAlgn="base" latinLnBrk="0" hangingPunct="1">
          <a:lnSpc>
            <a:spcPct val="100000"/>
          </a:lnSpc>
          <a:spcBef>
            <a:spcPct val="50000"/>
          </a:spcBef>
          <a:spcAft>
            <a:spcPct val="0"/>
          </a:spcAft>
          <a:buClrTx/>
          <a:buSzTx/>
          <a:buFontTx/>
          <a:buNone/>
          <a:defRPr kumimoji="1" lang="zh-CN" altLang="en-US" sz="2800" b="0" i="0" u="none" strike="noStrike" cap="none" normalizeH="0" baseline="0" smtClean="0">
            <a:ln>
              <a:noFill/>
            </a:ln>
            <a:solidFill>
              <a:schemeClr val="tx1"/>
            </a:solidFill>
            <a:effectLst/>
            <a:latin typeface="幼圆" panose="02010509060101010101" pitchFamily="49" charset="-122"/>
            <a:ea typeface="幼圆" panose="020105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ctr" defTabSz="914400" rtl="0" eaLnBrk="1" fontAlgn="base" latinLnBrk="0" hangingPunct="1">
          <a:lnSpc>
            <a:spcPct val="100000"/>
          </a:lnSpc>
          <a:spcBef>
            <a:spcPct val="50000"/>
          </a:spcBef>
          <a:spcAft>
            <a:spcPct val="0"/>
          </a:spcAft>
          <a:buClrTx/>
          <a:buSzTx/>
          <a:buFontTx/>
          <a:buNone/>
          <a:defRPr kumimoji="1" lang="zh-CN" altLang="en-US" sz="2800" b="0" i="0" u="none" strike="noStrike" cap="none" normalizeH="0" baseline="0" smtClean="0">
            <a:ln>
              <a:noFill/>
            </a:ln>
            <a:solidFill>
              <a:schemeClr val="tx1"/>
            </a:solidFill>
            <a:effectLst/>
            <a:latin typeface="幼圆" panose="02010509060101010101" pitchFamily="49" charset="-122"/>
            <a:ea typeface="幼圆" panose="02010509060101010101" pitchFamily="49" charset="-122"/>
          </a:defRPr>
        </a:defPPr>
      </a:lstStyle>
    </a:lnDef>
  </a:objectDefaults>
  <a:extraClrSchemeLst>
    <a:extraClrScheme>
      <a:clrScheme name="SCAU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CAU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CAU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CAU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CAU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CAU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CAU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CAU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
      <a:clrScheme name="SCAU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
      <a:clrScheme name="SCAU 10">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B2B2B2"/>
        </a:folHlink>
      </a:clrScheme>
      <a:clrMap bg1="lt1" tx1="dk1" bg2="lt2" tx2="dk2" accent1="accent1" accent2="accent2" accent3="accent3" accent4="accent4" accent5="accent5" accent6="accent6" hlink="hlink" folHlink="folHlink"/>
    </a:extraClrScheme>
    <a:extraClrScheme>
      <a:clrScheme name="SCAU 1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0033CC"/>
        </a:folHlink>
      </a:clrScheme>
      <a:clrMap bg1="lt1" tx1="dk1" bg2="lt2" tx2="dk2" accent1="accent1" accent2="accent2" accent3="accent3" accent4="accent4" accent5="accent5" accent6="accent6" hlink="hlink" folHlink="folHlink"/>
    </a:extraClrScheme>
    <a:extraClrScheme>
      <a:clrScheme name="SCAU 1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信息学院课件模板</Template>
  <TotalTime>0</TotalTime>
  <Words>7272</Words>
  <Application>WPS 演示</Application>
  <PresentationFormat>全屏显示(4:3)</PresentationFormat>
  <Paragraphs>1095</Paragraphs>
  <Slides>40</Slides>
  <Notes>36</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3</vt:i4>
      </vt:variant>
      <vt:variant>
        <vt:lpstr>幻灯片标题</vt:lpstr>
      </vt:variant>
      <vt:variant>
        <vt:i4>40</vt:i4>
      </vt:variant>
    </vt:vector>
  </HeadingPairs>
  <TitlesOfParts>
    <vt:vector size="59" baseType="lpstr">
      <vt:lpstr>Arial</vt:lpstr>
      <vt:lpstr>宋体</vt:lpstr>
      <vt:lpstr>Wingdings</vt:lpstr>
      <vt:lpstr>幼圆</vt:lpstr>
      <vt:lpstr>Times New Roman</vt:lpstr>
      <vt:lpstr>楷体_GB2312</vt:lpstr>
      <vt:lpstr>华文中宋</vt:lpstr>
      <vt:lpstr>黑体</vt:lpstr>
      <vt:lpstr>华文行楷</vt:lpstr>
      <vt:lpstr>微软雅黑</vt:lpstr>
      <vt:lpstr>Arial Unicode MS</vt:lpstr>
      <vt:lpstr>仿宋_GB2312</vt:lpstr>
      <vt:lpstr>隶书</vt:lpstr>
      <vt:lpstr>Verdana</vt:lpstr>
      <vt:lpstr>华文细黑</vt:lpstr>
      <vt:lpstr>SCAU</vt:lpstr>
      <vt:lpstr>Photoshop.Image.9</vt:lpstr>
      <vt:lpstr>Paint.Picture</vt:lpstr>
      <vt:lpstr>Photoshop.Image.9</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使用自有知识产权的芯片 http://www.guancha.cn/tieliu/2016_06_21_364813.shtml https://www.ithome.com/html/discovery/234951.htm</vt:lpstr>
      <vt:lpstr>PowerPoint 演示文稿</vt:lpstr>
      <vt:lpstr>PowerPoint 演示文稿</vt:lpstr>
      <vt:lpstr>PowerPoint 演示文稿</vt:lpstr>
      <vt:lpstr>PowerPoint 演示文稿</vt:lpstr>
      <vt:lpstr>PowerPoint 演示文稿</vt:lpstr>
      <vt:lpstr>1.2.2  信息数字化处理过程</vt:lpstr>
      <vt:lpstr>PowerPoint 演示文稿</vt:lpstr>
      <vt:lpstr>PowerPoint 演示文稿</vt:lpstr>
      <vt:lpstr>PowerPoint 演示文稿</vt:lpstr>
      <vt:lpstr>PowerPoint 演示文稿</vt:lpstr>
      <vt:lpstr>1.3.2  二进制的运算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计算机及信息技术概述</dc:title>
  <dc:creator>华南农业大学信息学院</dc:creator>
  <dc:subject>计算机基础课</dc:subject>
  <cp:category>电子教案</cp:category>
  <cp:lastModifiedBy>WangCT</cp:lastModifiedBy>
  <cp:revision>284</cp:revision>
  <dcterms:created xsi:type="dcterms:W3CDTF">2000-12-16T10:56:00Z</dcterms:created>
  <dcterms:modified xsi:type="dcterms:W3CDTF">2018-09-06T06:53:17Z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