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8"/>
  </p:handoutMasterIdLst>
  <p:sldIdLst>
    <p:sldId id="448" r:id="rId3"/>
    <p:sldId id="261" r:id="rId5"/>
    <p:sldId id="568" r:id="rId6"/>
    <p:sldId id="260" r:id="rId7"/>
    <p:sldId id="510" r:id="rId8"/>
    <p:sldId id="333" r:id="rId9"/>
    <p:sldId id="369" r:id="rId10"/>
    <p:sldId id="619" r:id="rId11"/>
    <p:sldId id="511" r:id="rId12"/>
    <p:sldId id="512" r:id="rId13"/>
    <p:sldId id="514" r:id="rId14"/>
    <p:sldId id="515" r:id="rId15"/>
    <p:sldId id="516" r:id="rId16"/>
    <p:sldId id="517" r:id="rId17"/>
    <p:sldId id="518" r:id="rId18"/>
    <p:sldId id="519" r:id="rId19"/>
    <p:sldId id="520" r:id="rId20"/>
    <p:sldId id="521" r:id="rId21"/>
    <p:sldId id="523" r:id="rId22"/>
    <p:sldId id="524" r:id="rId23"/>
    <p:sldId id="525" r:id="rId24"/>
    <p:sldId id="526" r:id="rId25"/>
    <p:sldId id="527" r:id="rId26"/>
    <p:sldId id="537" r:id="rId27"/>
    <p:sldId id="528" r:id="rId28"/>
    <p:sldId id="529" r:id="rId29"/>
    <p:sldId id="530" r:id="rId30"/>
    <p:sldId id="531" r:id="rId31"/>
    <p:sldId id="536" r:id="rId32"/>
    <p:sldId id="538" r:id="rId33"/>
    <p:sldId id="532" r:id="rId34"/>
    <p:sldId id="533" r:id="rId35"/>
    <p:sldId id="535" r:id="rId36"/>
    <p:sldId id="534" r:id="rId37"/>
    <p:sldId id="539" r:id="rId38"/>
    <p:sldId id="540" r:id="rId39"/>
    <p:sldId id="544" r:id="rId40"/>
    <p:sldId id="545" r:id="rId41"/>
    <p:sldId id="546" r:id="rId42"/>
    <p:sldId id="547" r:id="rId43"/>
    <p:sldId id="548" r:id="rId44"/>
    <p:sldId id="549" r:id="rId45"/>
    <p:sldId id="550" r:id="rId46"/>
    <p:sldId id="551" r:id="rId47"/>
    <p:sldId id="376" r:id="rId48"/>
    <p:sldId id="293" r:id="rId49"/>
    <p:sldId id="318" r:id="rId50"/>
    <p:sldId id="446" r:id="rId51"/>
    <p:sldId id="377" r:id="rId52"/>
    <p:sldId id="320" r:id="rId53"/>
    <p:sldId id="378" r:id="rId54"/>
    <p:sldId id="362" r:id="rId55"/>
    <p:sldId id="323" r:id="rId56"/>
    <p:sldId id="552" r:id="rId57"/>
  </p:sldIdLst>
  <p:sldSz cx="9144000" cy="6858000" type="screen4x3"/>
  <p:notesSz cx="6858000" cy="9144000"/>
  <p:embeddedFontLst>
    <p:embeddedFont>
      <p:font typeface="楷体_GB2312" panose="02010609030101010101" pitchFamily="49" charset="-122"/>
      <p:regular r:id="rId62"/>
    </p:embeddedFont>
    <p:embeddedFont>
      <p:font typeface="华文中宋" panose="02010600040101010101" pitchFamily="2" charset="-122"/>
      <p:regular r:id="rId63"/>
    </p:embeddedFont>
    <p:embeddedFont>
      <p:font typeface="黑体" panose="02010609060101010101" pitchFamily="2" charset="-122"/>
      <p:regular r:id="rId64"/>
    </p:embeddedFont>
    <p:embeddedFont>
      <p:font typeface="方正姚体" panose="02010601030101010101" pitchFamily="2" charset="-122"/>
      <p:regular r:id="rId65"/>
    </p:embeddedFont>
  </p:embeddedFontLst>
  <p:defaultTextStyle>
    <a:defPPr>
      <a:defRPr lang="zh-CN"/>
    </a:defPPr>
    <a:lvl1pPr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66FF"/>
    <a:srgbClr val="00CCFF"/>
    <a:srgbClr val="990099"/>
    <a:srgbClr val="33CC33"/>
    <a:srgbClr val="FF66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94630" autoAdjust="0"/>
  </p:normalViewPr>
  <p:slideViewPr>
    <p:cSldViewPr>
      <p:cViewPr>
        <p:scale>
          <a:sx n="100" d="100"/>
          <a:sy n="100" d="100"/>
        </p:scale>
        <p:origin x="1608" y="300"/>
      </p:cViewPr>
      <p:guideLst>
        <p:guide orient="horz" pos="2157"/>
        <p:guide pos="2880"/>
      </p:guideLst>
    </p:cSldViewPr>
  </p:slid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font" Target="fonts/font4.fntdata"/><Relationship Id="rId64" Type="http://schemas.openxmlformats.org/officeDocument/2006/relationships/font" Target="fonts/font3.fntdata"/><Relationship Id="rId63" Type="http://schemas.openxmlformats.org/officeDocument/2006/relationships/font" Target="fonts/font2.fntdata"/><Relationship Id="rId62" Type="http://schemas.openxmlformats.org/officeDocument/2006/relationships/font" Target="fonts/font1.fntdata"/><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1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161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1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5655ABFB-7BAF-474F-9A3B-ED277870E885}" type="slidenum">
              <a:rPr altLang="zh-CN"/>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2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162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CCA43471-9777-4A88-802C-FC6335CB54FB}"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BCA898E-0085-4039-B440-9125D2D7AFA7}" type="slidenum">
              <a:rPr altLang="zh-CN" sz="1200">
                <a:solidFill>
                  <a:schemeClr val="tx1"/>
                </a:solidFill>
              </a:rPr>
            </a:fld>
            <a:endParaRPr lang="zh-CN" altLang="zh-CN" sz="1200">
              <a:solidFill>
                <a:schemeClr val="tx1"/>
              </a:solidFill>
            </a:endParaRPr>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r" eaLnBrk="1" hangingPunct="1">
              <a:spcBef>
                <a:spcPct val="0"/>
              </a:spcBef>
            </a:pPr>
            <a:fld id="{9AA484C1-F911-428A-8E6A-6A2B48A16FEB}" type="slidenum">
              <a:rPr altLang="zh-CN" sz="1200" noProof="1">
                <a:solidFill>
                  <a:schemeClr val="tx1"/>
                </a:solidFill>
              </a:rPr>
            </a:fld>
            <a:endParaRPr lang="zh-CN" altLang="zh-CN" sz="1200" noProof="1">
              <a:solidFill>
                <a:schemeClr val="tx1"/>
              </a:solidFill>
            </a:endParaRPr>
          </a:p>
        </p:txBody>
      </p:sp>
      <p:sp>
        <p:nvSpPr>
          <p:cNvPr id="94212" name="Rectangle 2"/>
          <p:cNvSpPr>
            <a:spLocks noGrp="1" noRot="1" noChangeAspect="1" noChangeArrowheads="1" noTextEdit="1"/>
          </p:cNvSpPr>
          <p:nvPr>
            <p:ph type="sldImg"/>
          </p:nvPr>
        </p:nvSpPr>
        <p:spPr/>
      </p:sp>
      <p:sp>
        <p:nvSpPr>
          <p:cNvPr id="94213"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432007A7-6673-45B4-BF8C-D4540EFB3FDF}" type="slidenum">
              <a:rPr altLang="zh-CN" sz="1200">
                <a:solidFill>
                  <a:schemeClr val="tx1"/>
                </a:solidFill>
              </a:rPr>
            </a:fld>
            <a:endParaRPr lang="zh-CN" altLang="zh-CN" sz="1200">
              <a:solidFill>
                <a:schemeClr val="tx1"/>
              </a:solidFill>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7713B4BA-BCBC-4BFB-9C3C-8F19E8EE583C}" type="slidenum">
              <a:rPr altLang="zh-CN" sz="1200">
                <a:solidFill>
                  <a:schemeClr val="tx1"/>
                </a:solidFill>
              </a:rPr>
            </a:fld>
            <a:endParaRPr lang="zh-CN" altLang="zh-CN" sz="1200">
              <a:solidFill>
                <a:schemeClr val="tx1"/>
              </a:solidFill>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ECF24DA-5D8D-404E-AA8B-4B80ACCBC8E0}" type="slidenum">
              <a:rPr altLang="zh-CN" sz="1200">
                <a:solidFill>
                  <a:schemeClr val="tx1"/>
                </a:solidFill>
              </a:rPr>
            </a:fld>
            <a:endParaRPr lang="zh-CN" altLang="zh-CN" sz="1200">
              <a:solidFill>
                <a:schemeClr val="tx1"/>
              </a:solidFill>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08BFDC75-C7D5-4372-B4D2-F9B09CCC382D}" type="slidenum">
              <a:rPr altLang="zh-CN" sz="1200">
                <a:solidFill>
                  <a:schemeClr val="tx1"/>
                </a:solidFill>
              </a:rPr>
            </a:fld>
            <a:endParaRPr lang="zh-CN" altLang="zh-CN" sz="1200">
              <a:solidFill>
                <a:schemeClr val="tx1"/>
              </a:solidFill>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1366E464-14C5-4D7C-B4FA-6D5B5B82B75B}" type="slidenum">
              <a:rPr altLang="zh-CN" sz="1200">
                <a:solidFill>
                  <a:schemeClr val="tx1"/>
                </a:solidFill>
              </a:rPr>
            </a:fld>
            <a:endParaRPr lang="zh-CN" altLang="zh-CN" sz="1200">
              <a:solidFill>
                <a:schemeClr val="tx1"/>
              </a:solidFill>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466D3EFE-BBD1-4E8D-894A-57C28759D03A}" type="slidenum">
              <a:rPr altLang="zh-CN" sz="1200">
                <a:solidFill>
                  <a:schemeClr val="tx1"/>
                </a:solidFill>
              </a:rPr>
            </a:fld>
            <a:endParaRPr lang="zh-CN" altLang="zh-CN" sz="1200">
              <a:solidFill>
                <a:schemeClr val="tx1"/>
              </a:solidFill>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FC9DF2C7-5352-4A2E-AEC3-EFC73E1092BD}" type="slidenum">
              <a:rPr altLang="zh-CN" sz="1200">
                <a:solidFill>
                  <a:schemeClr val="tx1"/>
                </a:solidFill>
              </a:rPr>
            </a:fld>
            <a:endParaRPr lang="zh-CN" altLang="zh-CN" sz="1200">
              <a:solidFill>
                <a:schemeClr val="tx1"/>
              </a:solidFill>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0444A39-D154-4AE7-A442-AD38DC2E8464}" type="slidenum">
              <a:rPr altLang="zh-CN" sz="1200">
                <a:solidFill>
                  <a:schemeClr val="tx1"/>
                </a:solidFill>
              </a:rPr>
            </a:fld>
            <a:endParaRPr lang="zh-CN" altLang="zh-CN" sz="1200">
              <a:solidFill>
                <a:schemeClr val="tx1"/>
              </a:solidFill>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D3491697-D0F1-4B6C-8041-E30A9D6BF2DA}" type="slidenum">
              <a:rPr altLang="zh-CN" sz="1200">
                <a:solidFill>
                  <a:schemeClr val="tx1"/>
                </a:solidFill>
              </a:rPr>
            </a:fld>
            <a:endParaRPr lang="zh-CN" altLang="zh-CN" sz="1200">
              <a:solidFill>
                <a:schemeClr val="tx1"/>
              </a:solidFill>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840908E9-766D-41E7-9F5D-3A6F3F8532CD}" type="slidenum">
              <a:rPr altLang="zh-CN" sz="1200">
                <a:solidFill>
                  <a:schemeClr val="tx1"/>
                </a:solidFill>
              </a:rPr>
            </a:fld>
            <a:endParaRPr lang="zh-CN" altLang="zh-CN" sz="1200">
              <a:solidFill>
                <a:schemeClr val="tx1"/>
              </a:solidFill>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9238496-C20C-4B6C-84B8-970F5CFBAA79}" type="slidenum">
              <a:rPr altLang="zh-CN" sz="1200">
                <a:solidFill>
                  <a:schemeClr val="tx1"/>
                </a:solidFill>
              </a:rPr>
            </a:fld>
            <a:endParaRPr lang="zh-CN" altLang="zh-CN" sz="1200">
              <a:solidFill>
                <a:schemeClr val="tx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1847CB9B-B590-4940-831E-C04B8B78CBC9}" type="slidenum">
              <a:rPr altLang="zh-CN" sz="1200">
                <a:solidFill>
                  <a:schemeClr val="tx1"/>
                </a:solidFill>
              </a:rPr>
            </a:fld>
            <a:endParaRPr lang="zh-CN" altLang="zh-CN" sz="1200">
              <a:solidFill>
                <a:schemeClr val="tx1"/>
              </a:solidFill>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4FA0180B-8689-49B0-8192-C3358C81EC06}" type="slidenum">
              <a:rPr altLang="zh-CN" sz="1200">
                <a:solidFill>
                  <a:schemeClr val="tx1"/>
                </a:solidFill>
              </a:rPr>
            </a:fld>
            <a:endParaRPr lang="zh-CN" altLang="zh-CN" sz="1200">
              <a:solidFill>
                <a:schemeClr val="tx1"/>
              </a:solidFill>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C98724B7-5B72-41BA-9EF1-01E469738FF7}" type="slidenum">
              <a:rPr altLang="zh-CN" sz="1200">
                <a:solidFill>
                  <a:schemeClr val="tx1"/>
                </a:solidFill>
              </a:rPr>
            </a:fld>
            <a:endParaRPr lang="zh-CN" altLang="zh-CN" sz="1200">
              <a:solidFill>
                <a:schemeClr val="tx1"/>
              </a:solidFill>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0A7F5B1E-F393-4239-9F81-25B03165611D}" type="slidenum">
              <a:rPr altLang="zh-CN" sz="1200">
                <a:solidFill>
                  <a:schemeClr val="tx1"/>
                </a:solidFill>
              </a:rPr>
            </a:fld>
            <a:endParaRPr lang="zh-CN" altLang="zh-CN" sz="1200">
              <a:solidFill>
                <a:schemeClr val="tx1"/>
              </a:solidFill>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417D94CF-87E4-4505-8C30-A35A961C0A7F}" type="slidenum">
              <a:rPr altLang="zh-CN" sz="1200">
                <a:solidFill>
                  <a:schemeClr val="tx1"/>
                </a:solidFill>
              </a:rPr>
            </a:fld>
            <a:endParaRPr lang="zh-CN" altLang="zh-CN" sz="1200">
              <a:solidFill>
                <a:schemeClr val="tx1"/>
              </a:solidFill>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1986AAFB-9237-42C9-8209-678E63377795}" type="slidenum">
              <a:rPr altLang="zh-CN" sz="1200">
                <a:solidFill>
                  <a:schemeClr val="tx1"/>
                </a:solidFill>
              </a:rPr>
            </a:fld>
            <a:endParaRPr lang="zh-CN" altLang="zh-CN" sz="1200">
              <a:solidFill>
                <a:schemeClr val="tx1"/>
              </a:solidFill>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CFC60EF-3070-44F7-9A8E-27C88E2B7510}" type="slidenum">
              <a:rPr altLang="zh-CN" sz="1200">
                <a:solidFill>
                  <a:schemeClr val="tx1"/>
                </a:solidFill>
              </a:rPr>
            </a:fld>
            <a:endParaRPr lang="zh-CN" altLang="zh-CN" sz="1200">
              <a:solidFill>
                <a:schemeClr val="tx1"/>
              </a:solidFill>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F15EE21-28C5-423C-8DB9-4BD3027ACB2F}" type="slidenum">
              <a:rPr altLang="zh-CN" sz="1200">
                <a:solidFill>
                  <a:schemeClr val="tx1"/>
                </a:solidFill>
              </a:rPr>
            </a:fld>
            <a:endParaRPr lang="zh-CN" altLang="zh-CN" sz="1200">
              <a:solidFill>
                <a:schemeClr val="tx1"/>
              </a:solidFill>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D956484F-46C2-4936-AB12-92C249B009E5}" type="slidenum">
              <a:rPr altLang="zh-CN" sz="1200">
                <a:solidFill>
                  <a:schemeClr val="tx1"/>
                </a:solidFill>
              </a:rPr>
            </a:fld>
            <a:endParaRPr lang="zh-CN" altLang="zh-CN" sz="1200">
              <a:solidFill>
                <a:schemeClr val="tx1"/>
              </a:solidFill>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E491CF09-26F5-4252-8B44-1DE439D8BB14}" type="slidenum">
              <a:rPr altLang="zh-CN" sz="1200">
                <a:solidFill>
                  <a:schemeClr val="tx1"/>
                </a:solidFill>
              </a:rPr>
            </a:fld>
            <a:endParaRPr lang="zh-CN" altLang="zh-CN" sz="1200">
              <a:solidFill>
                <a:schemeClr val="tx1"/>
              </a:solidFill>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9238496-C20C-4B6C-84B8-970F5CFBAA79}" type="slidenum">
              <a:rPr altLang="zh-CN" sz="1200">
                <a:solidFill>
                  <a:schemeClr val="tx1"/>
                </a:solidFill>
              </a:rPr>
            </a:fld>
            <a:endParaRPr lang="zh-CN" altLang="zh-CN" sz="1200">
              <a:solidFill>
                <a:schemeClr val="tx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6F0916E5-562B-4079-BE4C-53E986FBC095}" type="slidenum">
              <a:rPr altLang="zh-CN" sz="1200">
                <a:solidFill>
                  <a:schemeClr val="tx1"/>
                </a:solidFill>
              </a:rPr>
            </a:fld>
            <a:endParaRPr lang="zh-CN" altLang="zh-CN" sz="1200">
              <a:solidFill>
                <a:schemeClr val="tx1"/>
              </a:solidFill>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4F1A412-7B15-4EC7-81F9-7911CCDA957E}" type="slidenum">
              <a:rPr altLang="zh-CN" sz="1200">
                <a:solidFill>
                  <a:schemeClr val="tx1"/>
                </a:solidFill>
              </a:rPr>
            </a:fld>
            <a:endParaRPr lang="zh-CN" altLang="zh-CN" sz="1200">
              <a:solidFill>
                <a:schemeClr val="tx1"/>
              </a:solidFill>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4BE5D6F6-0CA0-41BB-9344-BB66E1C1BA3B}" type="slidenum">
              <a:rPr altLang="zh-CN" sz="1200">
                <a:solidFill>
                  <a:schemeClr val="tx1"/>
                </a:solidFill>
              </a:rPr>
            </a:fld>
            <a:endParaRPr lang="zh-CN" altLang="zh-CN" sz="1200">
              <a:solidFill>
                <a:schemeClr val="tx1"/>
              </a:solidFill>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60B15EB4-F693-4392-BDB5-7E5CA8E0895C}" type="slidenum">
              <a:rPr altLang="zh-CN" sz="1200">
                <a:solidFill>
                  <a:schemeClr val="tx1"/>
                </a:solidFill>
              </a:rPr>
            </a:fld>
            <a:endParaRPr lang="zh-CN" altLang="zh-CN" sz="1200">
              <a:solidFill>
                <a:schemeClr val="tx1"/>
              </a:solidFill>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7B65D31D-1161-4B88-B8C1-AC9548823464}" type="slidenum">
              <a:rPr altLang="zh-CN" sz="1200">
                <a:solidFill>
                  <a:schemeClr val="tx1"/>
                </a:solidFill>
              </a:rPr>
            </a:fld>
            <a:endParaRPr lang="zh-CN" altLang="zh-CN" sz="1200">
              <a:solidFill>
                <a:schemeClr val="tx1"/>
              </a:solidFill>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2C54AF5B-EB23-4761-AD07-CEA10457D96E}" type="slidenum">
              <a:rPr altLang="zh-CN" sz="1200">
                <a:solidFill>
                  <a:schemeClr val="tx1"/>
                </a:solidFill>
              </a:rPr>
            </a:fld>
            <a:endParaRPr lang="zh-CN" altLang="zh-CN" sz="1200">
              <a:solidFill>
                <a:schemeClr val="tx1"/>
              </a:solidFill>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D1C4234C-C2E4-4A15-BEAD-48531859210D}" type="slidenum">
              <a:rPr altLang="zh-CN" sz="1200">
                <a:solidFill>
                  <a:schemeClr val="tx1"/>
                </a:solidFill>
              </a:rPr>
            </a:fld>
            <a:endParaRPr lang="zh-CN" altLang="zh-CN" sz="1200">
              <a:solidFill>
                <a:schemeClr val="tx1"/>
              </a:solidFill>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8234C599-CDD1-4266-A0E3-2161699EE4E3}" type="slidenum">
              <a:rPr altLang="zh-CN" sz="1200">
                <a:solidFill>
                  <a:schemeClr val="tx1"/>
                </a:solidFill>
              </a:rPr>
            </a:fld>
            <a:endParaRPr lang="zh-CN" altLang="zh-CN" sz="1200">
              <a:solidFill>
                <a:schemeClr val="tx1"/>
              </a:solidFill>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007B360-8659-4EF8-9D28-8C3AEFA69807}" type="slidenum">
              <a:rPr altLang="zh-CN" sz="1200">
                <a:solidFill>
                  <a:schemeClr val="tx1"/>
                </a:solidFill>
              </a:rPr>
            </a:fld>
            <a:endParaRPr lang="zh-CN" altLang="zh-CN" sz="1200">
              <a:solidFill>
                <a:schemeClr val="tx1"/>
              </a:solidFill>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462B63E-B518-49FA-9D12-75B4A0507A07}" type="slidenum">
              <a:rPr altLang="zh-CN" sz="1200">
                <a:solidFill>
                  <a:schemeClr val="tx1"/>
                </a:solidFill>
              </a:rPr>
            </a:fld>
            <a:endParaRPr lang="zh-CN" altLang="zh-CN" sz="1200">
              <a:solidFill>
                <a:schemeClr val="tx1"/>
              </a:solidFill>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DFC6A409-FAB7-4823-A18D-C60A1021059D}" type="slidenum">
              <a:rPr altLang="zh-CN" sz="1200">
                <a:solidFill>
                  <a:schemeClr val="tx1"/>
                </a:solidFill>
              </a:rPr>
            </a:fld>
            <a:endParaRPr lang="zh-CN" altLang="zh-CN" sz="1200">
              <a:solidFill>
                <a:schemeClr val="tx1"/>
              </a:solidFill>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BE300E4-6AFA-485F-98EC-1EEEE0F66A36}" type="slidenum">
              <a:rPr altLang="zh-CN" sz="1200">
                <a:solidFill>
                  <a:schemeClr val="tx1"/>
                </a:solidFill>
              </a:rPr>
            </a:fld>
            <a:endParaRPr lang="zh-CN" altLang="zh-CN" sz="1200">
              <a:solidFill>
                <a:schemeClr val="tx1"/>
              </a:solidFill>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3DA32516-6166-4DA1-B4E7-4284643327CF}" type="slidenum">
              <a:rPr altLang="zh-CN" sz="1200">
                <a:solidFill>
                  <a:schemeClr val="tx1"/>
                </a:solidFill>
              </a:rPr>
            </a:fld>
            <a:endParaRPr lang="zh-CN" altLang="zh-CN" sz="1200">
              <a:solidFill>
                <a:schemeClr val="tx1"/>
              </a:solidFill>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4815A78-96DA-4540-BAE6-5B2E4C5EC2C0}" type="slidenum">
              <a:rPr altLang="zh-CN" sz="1200">
                <a:solidFill>
                  <a:schemeClr val="tx1"/>
                </a:solidFill>
              </a:rPr>
            </a:fld>
            <a:endParaRPr lang="zh-CN" altLang="zh-CN" sz="1200">
              <a:solidFill>
                <a:schemeClr val="tx1"/>
              </a:solidFill>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3152D87C-58E1-4588-8388-99D7770393C1}" type="slidenum">
              <a:rPr altLang="zh-CN" sz="1200">
                <a:solidFill>
                  <a:schemeClr val="tx1"/>
                </a:solidFill>
              </a:rPr>
            </a:fld>
            <a:endParaRPr lang="zh-CN" altLang="zh-CN" sz="1200">
              <a:solidFill>
                <a:schemeClr val="tx1"/>
              </a:solidFill>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6DFEEBC5-6F3D-4D85-B056-470914BB919B}" type="slidenum">
              <a:rPr altLang="zh-CN" sz="1200">
                <a:solidFill>
                  <a:schemeClr val="tx1"/>
                </a:solidFill>
              </a:rPr>
            </a:fld>
            <a:endParaRPr lang="zh-CN" altLang="zh-CN" sz="1200">
              <a:solidFill>
                <a:schemeClr val="tx1"/>
              </a:solidFill>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A8304866-EA19-4263-886B-CBA5985111F3}" type="slidenum">
              <a:rPr altLang="zh-CN" sz="1200">
                <a:solidFill>
                  <a:schemeClr val="tx1"/>
                </a:solidFill>
              </a:rPr>
            </a:fld>
            <a:endParaRPr lang="zh-CN" altLang="zh-CN" sz="1200">
              <a:solidFill>
                <a:schemeClr val="tx1"/>
              </a:solidFill>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8698FE2-174F-40E3-8A4D-291268635144}" type="slidenum">
              <a:rPr altLang="zh-CN" sz="1200">
                <a:solidFill>
                  <a:schemeClr val="tx1"/>
                </a:solidFill>
              </a:rPr>
            </a:fld>
            <a:endParaRPr lang="zh-CN" altLang="zh-CN" sz="1200">
              <a:solidFill>
                <a:schemeClr val="tx1"/>
              </a:solidFill>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8CAE1392-BF4D-4000-BE82-FD0AFEF0E259}" type="slidenum">
              <a:rPr altLang="zh-CN" sz="1200">
                <a:solidFill>
                  <a:schemeClr val="tx1"/>
                </a:solidFill>
              </a:rPr>
            </a:fld>
            <a:endParaRPr lang="zh-CN" altLang="zh-CN" sz="1200">
              <a:solidFill>
                <a:schemeClr val="tx1"/>
              </a:solidFill>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205B5CFA-C734-4FDC-9D22-F95D0C5D2464}" type="slidenum">
              <a:rPr altLang="zh-CN" sz="1200">
                <a:solidFill>
                  <a:schemeClr val="tx1"/>
                </a:solidFill>
              </a:rPr>
            </a:fld>
            <a:endParaRPr lang="zh-CN" altLang="zh-CN" sz="1200">
              <a:solidFill>
                <a:schemeClr val="tx1"/>
              </a:solidFill>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77484C9F-3FB8-45C9-99F3-EBBEC6A3A86A}" type="slidenum">
              <a:rPr altLang="zh-CN" sz="1200">
                <a:solidFill>
                  <a:schemeClr val="tx1"/>
                </a:solidFill>
              </a:rPr>
            </a:fld>
            <a:endParaRPr lang="zh-CN" altLang="zh-CN" sz="1200">
              <a:solidFill>
                <a:schemeClr val="tx1"/>
              </a:solidFill>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99238496-C20C-4B6C-84B8-970F5CFBAA79}" type="slidenum">
              <a:rPr altLang="zh-CN" sz="1200">
                <a:solidFill>
                  <a:schemeClr val="tx1"/>
                </a:solidFill>
              </a:rPr>
            </a:fld>
            <a:endParaRPr lang="zh-CN" altLang="zh-CN" sz="1200">
              <a:solidFill>
                <a:schemeClr val="tx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D541A15-0A62-485D-92B9-10196CD50C38}" type="slidenum">
              <a:rPr altLang="zh-CN" sz="1200">
                <a:solidFill>
                  <a:schemeClr val="tx1"/>
                </a:solidFill>
              </a:rPr>
            </a:fld>
            <a:endParaRPr lang="zh-CN" altLang="zh-CN" sz="1200">
              <a:solidFill>
                <a:schemeClr val="tx1"/>
              </a:solidFill>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FA7A7B11-64FA-4B59-8017-4745A923576B}" type="slidenum">
              <a:rPr altLang="zh-CN" sz="1200">
                <a:solidFill>
                  <a:schemeClr val="tx1"/>
                </a:solidFill>
              </a:rPr>
            </a:fld>
            <a:endParaRPr lang="zh-CN" altLang="zh-CN" sz="1200">
              <a:solidFill>
                <a:schemeClr val="tx1"/>
              </a:solidFill>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9249530-5F09-4D26-BACF-F4EB394CB8BA}" type="slidenum">
              <a:rPr altLang="zh-CN" sz="1200">
                <a:solidFill>
                  <a:schemeClr val="tx1"/>
                </a:solidFill>
              </a:rPr>
            </a:fld>
            <a:endParaRPr lang="zh-CN" altLang="zh-CN" sz="1200">
              <a:solidFill>
                <a:schemeClr val="tx1"/>
              </a:solidFill>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9249530-5F09-4D26-BACF-F4EB394CB8BA}" type="slidenum">
              <a:rPr altLang="zh-CN" sz="1200">
                <a:solidFill>
                  <a:schemeClr val="tx1"/>
                </a:solidFill>
              </a:rPr>
            </a:fld>
            <a:endParaRPr lang="zh-CN" altLang="zh-CN" sz="1200">
              <a:solidFill>
                <a:schemeClr val="tx1"/>
              </a:solidFill>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013C54E0-8609-4F64-A716-5E869E727087}" type="slidenum">
              <a:rPr altLang="zh-CN" sz="1200">
                <a:solidFill>
                  <a:schemeClr val="tx1"/>
                </a:solidFill>
              </a:rPr>
            </a:fld>
            <a:endParaRPr lang="zh-CN" altLang="zh-CN" sz="1200">
              <a:solidFill>
                <a:schemeClr val="tx1"/>
              </a:solidFill>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4DAA79D-C890-4A7D-A674-41D1EEF3AA65}" type="slidenum">
              <a:rPr altLang="zh-CN" sz="1200">
                <a:solidFill>
                  <a:schemeClr val="tx1"/>
                </a:solidFill>
              </a:rPr>
            </a:fld>
            <a:endParaRPr lang="zh-CN" altLang="zh-CN" sz="1200">
              <a:solidFill>
                <a:schemeClr val="tx1"/>
              </a:solidFill>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51C28F54-BD55-47A4-9D65-00B8FE4E31D1}" type="slidenum">
              <a:rPr altLang="zh-CN" sz="1200">
                <a:solidFill>
                  <a:schemeClr val="tx1"/>
                </a:solidFill>
              </a:rPr>
            </a:fld>
            <a:endParaRPr lang="zh-CN" altLang="zh-CN" sz="1200">
              <a:solidFill>
                <a:schemeClr val="tx1"/>
              </a:solidFill>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7713B4BA-BCBC-4BFB-9C3C-8F19E8EE583C}" type="slidenum">
              <a:rPr altLang="zh-CN" sz="1200">
                <a:solidFill>
                  <a:schemeClr val="tx1"/>
                </a:solidFill>
              </a:rPr>
            </a:fld>
            <a:endParaRPr lang="zh-CN" altLang="zh-CN" sz="1200">
              <a:solidFill>
                <a:schemeClr val="tx1"/>
              </a:solidFill>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6B9AF2C-42C1-486E-8129-829A22A6C759}"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F50ABE-6549-4858-9448-D3BDAD7EDA37}" type="slidenum">
              <a:rPr lang="en-US" altLang="zh-CN"/>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1B3859C-F179-4B82-9EE9-F35BFFD7D1D0}" type="slidenum">
              <a:rPr lang="en-US" altLang="zh-CN"/>
            </a:fld>
            <a:endParaRPr lang="en-US" altLang="zh-CN"/>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EC8EE1C-2CE8-490D-91ED-BAA6F6BD40EF}" type="slidenum">
              <a:rPr lang="en-US" altLang="zh-CN"/>
            </a:fld>
            <a:endParaRPr lang="en-US" altLang="zh-CN"/>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CD67590-831D-4ECF-9E2E-109D2A089293}" type="slidenum">
              <a:rPr lang="en-US" altLang="zh-CN"/>
            </a:fld>
            <a:endParaRPr lang="en-US" altLang="zh-CN"/>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152400"/>
            <a:ext cx="8153400" cy="594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25DD07A-9E91-45B6-9669-386969D5C347}" type="slidenum">
              <a:rPr lang="en-US" altLang="zh-CN"/>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534EDD-A0F1-4738-A891-884BBE41F11D}" type="slidenum">
              <a:rPr lang="en-US" altLang="zh-CN"/>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9C47325-DA62-4CE7-BF47-65525256581D}" type="slidenum">
              <a:rPr lang="en-US" altLang="zh-CN"/>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E16317A-5607-490A-B580-643C8F827605}" type="slidenum">
              <a:rPr lang="en-US" altLang="zh-CN"/>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8D44B906-372F-49FA-A64F-FC21A4B56FDE}" type="slidenum">
              <a:rPr lang="en-US" altLang="zh-CN"/>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C31A677-2673-4227-85D8-0025416BB62F}" type="slidenum">
              <a:rPr lang="en-US" altLang="zh-CN"/>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19853F1F-6158-4A74-9D8A-2DA4D9F93A30}" type="slidenum">
              <a:rPr lang="en-US" altLang="zh-CN"/>
            </a:fld>
            <a:endParaRPr lang="en-US" altLang="zh-CN"/>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EC467F6-295A-4E41-A8A3-0326D25AF979}" type="slidenum">
              <a:rPr lang="en-US" altLang="zh-CN"/>
            </a:fld>
            <a:endParaRPr lang="en-US" altLang="zh-CN"/>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23BC791-4C43-4B77-9FEB-08B6A4FDC9A6}" type="slidenum">
              <a:rPr lang="en-US" altLang="zh-CN"/>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5.GIF"/><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smtClean="0">
                <a:solidFill>
                  <a:schemeClr val="tx1"/>
                </a:solidFill>
              </a:defRPr>
            </a:lvl1pPr>
          </a:lstStyle>
          <a:p>
            <a:pPr>
              <a:defRPr/>
            </a:pPr>
            <a:endParaRPr lang="en-US" altLang="zh-CN"/>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spcBef>
                <a:spcPct val="0"/>
              </a:spcBef>
              <a:defRPr sz="1400" smtClean="0">
                <a:solidFill>
                  <a:schemeClr val="tx1"/>
                </a:solidFill>
              </a:defRPr>
            </a:lvl1pPr>
          </a:lstStyle>
          <a:p>
            <a:pPr>
              <a:defRPr/>
            </a:pPr>
            <a:endParaRPr lang="en-US" altLang="zh-CN"/>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400" smtClean="0">
                <a:solidFill>
                  <a:schemeClr val="tx1"/>
                </a:solidFill>
              </a:defRPr>
            </a:lvl1pPr>
          </a:lstStyle>
          <a:p>
            <a:pPr>
              <a:defRPr/>
            </a:pPr>
            <a:fld id="{C69D0E42-A4EF-44F7-8118-E0681E6FC673}" type="slidenum">
              <a:rPr lang="en-US" altLang="zh-CN"/>
            </a:fld>
            <a:endParaRPr lang="en-US" altLang="zh-CN"/>
          </a:p>
        </p:txBody>
      </p:sp>
      <p:pic>
        <p:nvPicPr>
          <p:cNvPr id="1031" name="Picture 8" descr="bottomb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ea typeface="楷体_GB2312" panose="02010609030101010101" pitchFamily="49" charset="-122"/>
              </a:rPr>
              <a:t>计算机科学与工程系</a:t>
            </a:r>
            <a:endParaRPr lang="zh-CN" altLang="en-US" sz="2000" b="1">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9"/>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3.wmf"/></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2.xml"/><Relationship Id="rId3" Type="http://schemas.openxmlformats.org/officeDocument/2006/relationships/image" Target="../media/image26.GIF"/><Relationship Id="rId2" Type="http://schemas.openxmlformats.org/officeDocument/2006/relationships/image" Target="../media/image25.jpeg"/><Relationship Id="rId1"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oleObject" Target="../embeddings/oleObject2.bin"/><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7950" y="6669088"/>
            <a:ext cx="576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1" name="Rectangle 3"/>
          <p:cNvSpPr>
            <a:spLocks noChangeArrowheads="1"/>
          </p:cNvSpPr>
          <p:nvPr/>
        </p:nvSpPr>
        <p:spPr bwMode="auto">
          <a:xfrm>
            <a:off x="107950" y="6634163"/>
            <a:ext cx="8997950" cy="179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2" name="Rectangle 4"/>
          <p:cNvSpPr>
            <a:spLocks noChangeArrowheads="1"/>
          </p:cNvSpPr>
          <p:nvPr/>
        </p:nvSpPr>
        <p:spPr bwMode="auto">
          <a:xfrm>
            <a:off x="1403350" y="1406843"/>
            <a:ext cx="5832475" cy="203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spcBef>
                <a:spcPct val="0"/>
              </a:spcBef>
            </a:pPr>
            <a:r>
              <a:rPr lang="zh-CN" altLang="en-US" sz="4400" b="1" dirty="0">
                <a:solidFill>
                  <a:schemeClr val="tx1"/>
                </a:solidFill>
                <a:latin typeface="黑体" panose="02010609060101010101" pitchFamily="2" charset="-122"/>
                <a:ea typeface="黑体" panose="02010609060101010101" pitchFamily="2" charset="-122"/>
              </a:rPr>
              <a:t>计算机文化基础</a:t>
            </a:r>
            <a:endParaRPr lang="zh-CN" altLang="en-US" sz="4400" b="1" dirty="0">
              <a:solidFill>
                <a:schemeClr val="tx1"/>
              </a:solidFill>
              <a:latin typeface="黑体" panose="02010609060101010101" pitchFamily="2" charset="-122"/>
              <a:ea typeface="黑体" panose="02010609060101010101" pitchFamily="2" charset="-122"/>
            </a:endParaRPr>
          </a:p>
          <a:p>
            <a:pPr algn="ctr">
              <a:spcBef>
                <a:spcPct val="0"/>
              </a:spcBef>
            </a:pPr>
            <a:br>
              <a:rPr lang="en-US" altLang="zh-CN" sz="4400" b="1" dirty="0">
                <a:solidFill>
                  <a:schemeClr val="tx1"/>
                </a:solidFill>
                <a:latin typeface="黑体" panose="02010609060101010101" pitchFamily="2" charset="-122"/>
                <a:ea typeface="黑体" panose="02010609060101010101" pitchFamily="2" charset="-122"/>
              </a:rPr>
            </a:br>
            <a:r>
              <a:rPr lang="en-US" altLang="zh-CN" sz="4400" b="1" dirty="0" smtClean="0">
                <a:solidFill>
                  <a:schemeClr val="tx1"/>
                </a:solidFill>
                <a:latin typeface="黑体" panose="02010609060101010101" pitchFamily="2" charset="-122"/>
                <a:ea typeface="黑体" panose="02010609060101010101" pitchFamily="2" charset="-122"/>
              </a:rPr>
              <a:t>2.1 </a:t>
            </a:r>
            <a:r>
              <a:rPr lang="zh-CN" altLang="en-US" sz="4400" b="1" dirty="0" smtClean="0">
                <a:solidFill>
                  <a:schemeClr val="tx1"/>
                </a:solidFill>
                <a:latin typeface="黑体" panose="02010609060101010101" pitchFamily="2" charset="-122"/>
                <a:ea typeface="黑体" panose="02010609060101010101" pitchFamily="2" charset="-122"/>
              </a:rPr>
              <a:t>计算机系统平台</a:t>
            </a:r>
            <a:endParaRPr lang="zh-CN" altLang="en-US" sz="4400" b="1" dirty="0">
              <a:solidFill>
                <a:schemeClr val="tx1"/>
              </a:solidFill>
              <a:latin typeface="黑体" panose="02010609060101010101" pitchFamily="2" charset="-122"/>
              <a:ea typeface="黑体" panose="02010609060101010101" pitchFamily="2" charset="-122"/>
            </a:endParaRPr>
          </a:p>
        </p:txBody>
      </p:sp>
      <p:sp>
        <p:nvSpPr>
          <p:cNvPr id="316425" name="Text Box 9"/>
          <p:cNvSpPr txBox="1">
            <a:spLocks noChangeArrowheads="1"/>
          </p:cNvSpPr>
          <p:nvPr/>
        </p:nvSpPr>
        <p:spPr bwMode="auto">
          <a:xfrm>
            <a:off x="1527932" y="4918371"/>
            <a:ext cx="585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15000"/>
              </a:spcBef>
            </a:pPr>
            <a:r>
              <a:rPr lang="zh-CN" altLang="en-US" sz="2800" b="1" dirty="0">
                <a:solidFill>
                  <a:schemeClr val="tx1"/>
                </a:solidFill>
                <a:latin typeface="华文中宋" panose="02010600040101010101" pitchFamily="2" charset="-122"/>
                <a:ea typeface="华文中宋" panose="02010600040101010101" pitchFamily="2" charset="-122"/>
              </a:rPr>
              <a:t>华南农业大学　　数学与信息学院</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wipe(left)">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8" name="Rectangle 4"/>
          <p:cNvSpPr>
            <a:spLocks noChangeArrowheads="1"/>
          </p:cNvSpPr>
          <p:nvPr/>
        </p:nvSpPr>
        <p:spPr bwMode="auto">
          <a:xfrm>
            <a:off x="539750" y="1052513"/>
            <a:ext cx="8280400" cy="5544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(2)  </a:t>
            </a:r>
            <a:r>
              <a:rPr lang="zh-CN" altLang="en-US" b="1" dirty="0">
                <a:solidFill>
                  <a:schemeClr val="tx2"/>
                </a:solidFill>
                <a:ea typeface="黑体" panose="02010609060101010101" pitchFamily="2" charset="-122"/>
              </a:rPr>
              <a:t>控制器</a:t>
            </a:r>
            <a:endParaRPr lang="zh-CN" altLang="en-US" b="1" dirty="0">
              <a:solidFill>
                <a:schemeClr val="tx2"/>
              </a:solidFill>
              <a:ea typeface="黑体" panose="02010609060101010101" pitchFamily="2" charset="-122"/>
            </a:endParaRPr>
          </a:p>
          <a:p>
            <a:pPr algn="just">
              <a:lnSpc>
                <a:spcPct val="105000"/>
              </a:lnSpc>
              <a:spcBef>
                <a:spcPct val="5000"/>
              </a:spcBef>
            </a:pPr>
            <a:r>
              <a:rPr lang="zh-CN" altLang="en-US" b="1" dirty="0">
                <a:solidFill>
                  <a:schemeClr val="tx2"/>
                </a:solidFill>
                <a:ea typeface="黑体" panose="02010609060101010101" pitchFamily="2" charset="-122"/>
              </a:rPr>
              <a:t>        控制器负责从存储器中</a:t>
            </a:r>
            <a:r>
              <a:rPr lang="zh-CN" altLang="en-US" b="1" kern="0" dirty="0" smtClean="0">
                <a:solidFill>
                  <a:srgbClr val="00B0F0"/>
                </a:solidFill>
                <a:latin typeface="+mn-lt"/>
                <a:ea typeface="+mn-ea"/>
              </a:rPr>
              <a:t>取出指令</a:t>
            </a:r>
            <a:r>
              <a:rPr lang="zh-CN" altLang="en-US" b="1" dirty="0">
                <a:solidFill>
                  <a:schemeClr val="tx2"/>
                </a:solidFill>
                <a:ea typeface="黑体" panose="02010609060101010101" pitchFamily="2" charset="-122"/>
              </a:rPr>
              <a:t>，并对指令进行</a:t>
            </a:r>
            <a:r>
              <a:rPr lang="zh-CN" altLang="en-US" b="1" kern="0" dirty="0" smtClean="0">
                <a:solidFill>
                  <a:srgbClr val="00B0F0"/>
                </a:solidFill>
                <a:latin typeface="+mn-lt"/>
                <a:ea typeface="+mn-ea"/>
              </a:rPr>
              <a:t>译码</a:t>
            </a:r>
            <a:r>
              <a:rPr lang="zh-CN" altLang="en-US" b="1" dirty="0">
                <a:solidFill>
                  <a:schemeClr val="tx2"/>
                </a:solidFill>
                <a:ea typeface="黑体" panose="02010609060101010101" pitchFamily="2" charset="-122"/>
              </a:rPr>
              <a:t>，并根据指令译码的结果，按指令先后顺序，负责向其它各部件发出</a:t>
            </a:r>
            <a:r>
              <a:rPr lang="zh-CN" altLang="en-US" b="1" kern="0" dirty="0" smtClean="0">
                <a:solidFill>
                  <a:srgbClr val="00B0F0"/>
                </a:solidFill>
                <a:latin typeface="+mn-lt"/>
                <a:ea typeface="+mn-ea"/>
              </a:rPr>
              <a:t>控制</a:t>
            </a:r>
            <a:r>
              <a:rPr lang="zh-CN" altLang="en-US" b="1" dirty="0">
                <a:solidFill>
                  <a:schemeClr val="tx2"/>
                </a:solidFill>
                <a:ea typeface="黑体" panose="02010609060101010101" pitchFamily="2" charset="-122"/>
              </a:rPr>
              <a:t>信号，保证各部件协调一致地完成各种操作</a:t>
            </a:r>
            <a:r>
              <a:rPr lang="zh-CN" altLang="en-US" b="1" dirty="0" smtClean="0">
                <a:solidFill>
                  <a:schemeClr val="tx2"/>
                </a:solidFill>
                <a:ea typeface="黑体" panose="02010609060101010101" pitchFamily="2" charset="-122"/>
              </a:rPr>
              <a:t>。</a:t>
            </a:r>
            <a:endParaRPr lang="en-US" altLang="zh-CN" b="1" dirty="0" smtClean="0">
              <a:solidFill>
                <a:schemeClr val="tx2"/>
              </a:solidFill>
              <a:ea typeface="黑体" panose="02010609060101010101" pitchFamily="2" charset="-122"/>
            </a:endParaRPr>
          </a:p>
          <a:p>
            <a:pPr algn="just">
              <a:lnSpc>
                <a:spcPct val="105000"/>
              </a:lnSpc>
              <a:spcBef>
                <a:spcPct val="5000"/>
              </a:spcBef>
            </a:pPr>
            <a:r>
              <a:rPr lang="en-US" altLang="zh-CN" b="1" dirty="0" smtClean="0">
                <a:solidFill>
                  <a:schemeClr val="tx2"/>
                </a:solidFill>
                <a:ea typeface="黑体" panose="02010609060101010101" pitchFamily="2" charset="-122"/>
              </a:rPr>
              <a:t>        (3)  </a:t>
            </a:r>
            <a:r>
              <a:rPr lang="zh-CN" altLang="en-US" b="1" dirty="0" smtClean="0">
                <a:solidFill>
                  <a:schemeClr val="tx2"/>
                </a:solidFill>
                <a:ea typeface="黑体" panose="02010609060101010101" pitchFamily="2" charset="-122"/>
              </a:rPr>
              <a:t>内存储器</a:t>
            </a:r>
            <a:endParaRPr lang="en-US" altLang="zh-CN" b="1" dirty="0" smtClean="0">
              <a:solidFill>
                <a:schemeClr val="tx2"/>
              </a:solidFill>
              <a:ea typeface="黑体" panose="02010609060101010101" pitchFamily="2" charset="-122"/>
            </a:endParaRPr>
          </a:p>
          <a:p>
            <a:pPr algn="just">
              <a:lnSpc>
                <a:spcPct val="105000"/>
              </a:lnSpc>
              <a:spcBef>
                <a:spcPct val="5000"/>
              </a:spcBef>
            </a:pPr>
            <a:r>
              <a:rPr lang="zh-CN" altLang="en-US" b="1" dirty="0">
                <a:solidFill>
                  <a:schemeClr val="tx2"/>
                </a:solidFill>
                <a:ea typeface="黑体" panose="02010609060101010101" pitchFamily="2" charset="-122"/>
              </a:rPr>
              <a:t>        内存是计算机记忆或暂存数据的部件。计算机中的全部信息，包括原始的输入数据，经过初步加工的中间数据以及最后处理完成的有用信息都存放在内存中。内存一般由半导体材料构成，其最突出的特点是可直接与</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交换数据，存取速度较快。</a:t>
            </a:r>
            <a:endParaRPr lang="zh-CN" altLang="en-US" b="1" dirty="0">
              <a:solidFill>
                <a:schemeClr val="tx2"/>
              </a:solidFill>
              <a:ea typeface="黑体" panose="02010609060101010101" pitchFamily="2" charset="-122"/>
            </a:endParaRPr>
          </a:p>
          <a:p>
            <a:pPr algn="just">
              <a:lnSpc>
                <a:spcPct val="105000"/>
              </a:lnSpc>
              <a:spcBef>
                <a:spcPct val="5000"/>
              </a:spcBef>
            </a:pPr>
            <a:r>
              <a:rPr lang="zh-CN" altLang="en-US" b="1" dirty="0">
                <a:solidFill>
                  <a:schemeClr val="tx2"/>
                </a:solidFill>
                <a:ea typeface="黑体" panose="02010609060101010101" pitchFamily="2" charset="-122"/>
              </a:rPr>
              <a:t>        内存的</a:t>
            </a:r>
            <a:r>
              <a:rPr lang="zh-CN" altLang="en-US" b="1" kern="0" dirty="0" smtClean="0">
                <a:solidFill>
                  <a:srgbClr val="00B0F0"/>
                </a:solidFill>
                <a:latin typeface="+mn-lt"/>
                <a:ea typeface="+mn-ea"/>
              </a:rPr>
              <a:t>工作原理</a:t>
            </a:r>
            <a:r>
              <a:rPr lang="zh-CN" altLang="en-US" b="1" dirty="0">
                <a:solidFill>
                  <a:schemeClr val="tx2"/>
                </a:solidFill>
                <a:ea typeface="黑体" panose="02010609060101010101" pitchFamily="2" charset="-122"/>
              </a:rPr>
              <a:t>：首先从外存将指定的文件（指令程序和数据）装入内存，然后</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非常频繁地直接与内存打交道，执行指令程序，进行数据操作，并将运行的最终结果存入外存。</a:t>
            </a:r>
            <a:endParaRPr lang="zh-CN" altLang="en-US" b="1" dirty="0">
              <a:solidFill>
                <a:schemeClr val="tx2"/>
              </a:solidFill>
              <a:ea typeface="黑体" panose="02010609060101010101" pitchFamily="2" charset="-122"/>
            </a:endParaRPr>
          </a:p>
          <a:p>
            <a:pPr algn="just">
              <a:lnSpc>
                <a:spcPct val="105000"/>
              </a:lnSpc>
              <a:spcBef>
                <a:spcPct val="5000"/>
              </a:spcBef>
            </a:pPr>
            <a:endParaRPr lang="zh-CN" altLang="en-US" b="1" dirty="0">
              <a:solidFill>
                <a:schemeClr val="tx2"/>
              </a:solidFill>
              <a:ea typeface="黑体" panose="02010609060101010101" pitchFamily="2" charset="-122"/>
            </a:endParaRPr>
          </a:p>
        </p:txBody>
      </p:sp>
      <p:sp>
        <p:nvSpPr>
          <p:cNvPr id="11"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3028"/>
                                        </p:tgtEl>
                                        <p:attrNameLst>
                                          <p:attrName>style.visibility</p:attrName>
                                        </p:attrNameLst>
                                      </p:cBhvr>
                                      <p:to>
                                        <p:strVal val="visible"/>
                                      </p:to>
                                    </p:set>
                                    <p:animEffect transition="in" filter="blinds(horizontal)">
                                      <p:cBhvr>
                                        <p:cTn id="7"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666" name="Group 2"/>
          <p:cNvGrpSpPr/>
          <p:nvPr/>
        </p:nvGrpSpPr>
        <p:grpSpPr bwMode="auto">
          <a:xfrm>
            <a:off x="2195513" y="1196975"/>
            <a:ext cx="4038600" cy="4267200"/>
            <a:chOff x="1584" y="912"/>
            <a:chExt cx="2544" cy="2688"/>
          </a:xfrm>
        </p:grpSpPr>
        <p:sp>
          <p:nvSpPr>
            <p:cNvPr id="25611" name="Line 3"/>
            <p:cNvSpPr>
              <a:spLocks noChangeShapeType="1"/>
            </p:cNvSpPr>
            <p:nvPr/>
          </p:nvSpPr>
          <p:spPr bwMode="auto">
            <a:xfrm>
              <a:off x="1584" y="1248"/>
              <a:ext cx="25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12" name="Group 4"/>
            <p:cNvGrpSpPr/>
            <p:nvPr/>
          </p:nvGrpSpPr>
          <p:grpSpPr bwMode="auto">
            <a:xfrm>
              <a:off x="1584" y="912"/>
              <a:ext cx="2544" cy="2688"/>
              <a:chOff x="1584" y="912"/>
              <a:chExt cx="2544" cy="2688"/>
            </a:xfrm>
          </p:grpSpPr>
          <p:sp>
            <p:nvSpPr>
              <p:cNvPr id="25613" name="Rectangle 5"/>
              <p:cNvSpPr>
                <a:spLocks noChangeArrowheads="1"/>
              </p:cNvSpPr>
              <p:nvPr/>
            </p:nvSpPr>
            <p:spPr bwMode="auto">
              <a:xfrm>
                <a:off x="1584" y="912"/>
                <a:ext cx="2544" cy="2688"/>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6"/>
              <p:cNvSpPr>
                <a:spLocks noChangeShapeType="1"/>
              </p:cNvSpPr>
              <p:nvPr/>
            </p:nvSpPr>
            <p:spPr bwMode="auto">
              <a:xfrm>
                <a:off x="1584" y="1584"/>
                <a:ext cx="25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7"/>
              <p:cNvSpPr>
                <a:spLocks noChangeShapeType="1"/>
              </p:cNvSpPr>
              <p:nvPr/>
            </p:nvSpPr>
            <p:spPr bwMode="auto">
              <a:xfrm>
                <a:off x="1584" y="1920"/>
                <a:ext cx="25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8"/>
              <p:cNvSpPr>
                <a:spLocks noChangeShapeType="1"/>
              </p:cNvSpPr>
              <p:nvPr/>
            </p:nvSpPr>
            <p:spPr bwMode="auto">
              <a:xfrm>
                <a:off x="1584" y="3312"/>
                <a:ext cx="254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17" name="Group 9"/>
              <p:cNvGrpSpPr/>
              <p:nvPr/>
            </p:nvGrpSpPr>
            <p:grpSpPr bwMode="auto">
              <a:xfrm>
                <a:off x="1920" y="912"/>
                <a:ext cx="1872" cy="336"/>
                <a:chOff x="1920" y="768"/>
                <a:chExt cx="1872" cy="480"/>
              </a:xfrm>
            </p:grpSpPr>
            <p:sp>
              <p:nvSpPr>
                <p:cNvPr id="25618" name="Line 10"/>
                <p:cNvSpPr>
                  <a:spLocks noChangeShapeType="1"/>
                </p:cNvSpPr>
                <p:nvPr/>
              </p:nvSpPr>
              <p:spPr bwMode="auto">
                <a:xfrm>
                  <a:off x="1920"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1"/>
                <p:cNvSpPr>
                  <a:spLocks noChangeShapeType="1"/>
                </p:cNvSpPr>
                <p:nvPr/>
              </p:nvSpPr>
              <p:spPr bwMode="auto">
                <a:xfrm>
                  <a:off x="2208"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Line 12"/>
                <p:cNvSpPr>
                  <a:spLocks noChangeShapeType="1"/>
                </p:cNvSpPr>
                <p:nvPr/>
              </p:nvSpPr>
              <p:spPr bwMode="auto">
                <a:xfrm>
                  <a:off x="2496"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13"/>
                <p:cNvSpPr>
                  <a:spLocks noChangeShapeType="1"/>
                </p:cNvSpPr>
                <p:nvPr/>
              </p:nvSpPr>
              <p:spPr bwMode="auto">
                <a:xfrm>
                  <a:off x="2784"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14"/>
                <p:cNvSpPr>
                  <a:spLocks noChangeShapeType="1"/>
                </p:cNvSpPr>
                <p:nvPr/>
              </p:nvSpPr>
              <p:spPr bwMode="auto">
                <a:xfrm>
                  <a:off x="3120"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15"/>
                <p:cNvSpPr>
                  <a:spLocks noChangeShapeType="1"/>
                </p:cNvSpPr>
                <p:nvPr/>
              </p:nvSpPr>
              <p:spPr bwMode="auto">
                <a:xfrm>
                  <a:off x="3456"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16"/>
                <p:cNvSpPr>
                  <a:spLocks noChangeShapeType="1"/>
                </p:cNvSpPr>
                <p:nvPr/>
              </p:nvSpPr>
              <p:spPr bwMode="auto">
                <a:xfrm>
                  <a:off x="3792" y="768"/>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41681" name="AutoShape 17"/>
          <p:cNvSpPr>
            <a:spLocks noChangeArrowheads="1"/>
          </p:cNvSpPr>
          <p:nvPr/>
        </p:nvSpPr>
        <p:spPr bwMode="auto">
          <a:xfrm>
            <a:off x="152400" y="3505200"/>
            <a:ext cx="2474913" cy="609600"/>
          </a:xfrm>
          <a:prstGeom prst="wedgeEllipseCallout">
            <a:avLst>
              <a:gd name="adj1" fmla="val 8306"/>
              <a:gd name="adj2" fmla="val -220315"/>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spcBef>
                <a:spcPct val="0"/>
              </a:spcBef>
            </a:pPr>
            <a:r>
              <a:rPr lang="zh-CN" altLang="en-US" sz="2600" b="1">
                <a:solidFill>
                  <a:srgbClr val="FFFF00"/>
                </a:solidFill>
                <a:ea typeface="黑体" panose="02010609060101010101" pitchFamily="2" charset="-122"/>
              </a:rPr>
              <a:t>存储单元地址</a:t>
            </a:r>
            <a:endParaRPr lang="zh-CN" altLang="en-US" sz="2600" b="1">
              <a:solidFill>
                <a:srgbClr val="FFFF00"/>
              </a:solidFill>
              <a:ea typeface="黑体" panose="02010609060101010101" pitchFamily="2" charset="-122"/>
            </a:endParaRPr>
          </a:p>
        </p:txBody>
      </p:sp>
      <p:sp>
        <p:nvSpPr>
          <p:cNvPr id="241682" name="Text Box 18"/>
          <p:cNvSpPr txBox="1">
            <a:spLocks noChangeArrowheads="1"/>
          </p:cNvSpPr>
          <p:nvPr/>
        </p:nvSpPr>
        <p:spPr bwMode="auto">
          <a:xfrm>
            <a:off x="1066800" y="914400"/>
            <a:ext cx="1206500" cy="42179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ctr">
              <a:lnSpc>
                <a:spcPct val="130000"/>
              </a:lnSpc>
              <a:spcBef>
                <a:spcPct val="10000"/>
              </a:spcBef>
              <a:spcAft>
                <a:spcPct val="10000"/>
              </a:spcAft>
              <a:defRPr/>
            </a:pPr>
            <a:r>
              <a:rPr lang="en-US" altLang="zh-CN" b="1">
                <a:solidFill>
                  <a:schemeClr val="tx2"/>
                </a:solidFill>
                <a:ea typeface="黑体" panose="02010609060101010101" pitchFamily="2" charset="-122"/>
              </a:rPr>
              <a:t>0000H</a:t>
            </a:r>
            <a:endParaRPr lang="en-US" altLang="zh-CN" b="1">
              <a:solidFill>
                <a:schemeClr val="tx2"/>
              </a:solidFill>
              <a:ea typeface="黑体" panose="02010609060101010101" pitchFamily="2" charset="-122"/>
            </a:endParaRPr>
          </a:p>
          <a:p>
            <a:pPr algn="ctr">
              <a:lnSpc>
                <a:spcPct val="130000"/>
              </a:lnSpc>
              <a:spcBef>
                <a:spcPct val="10000"/>
              </a:spcBef>
              <a:spcAft>
                <a:spcPct val="10000"/>
              </a:spcAft>
              <a:defRPr/>
            </a:pPr>
            <a:r>
              <a:rPr lang="en-US" altLang="zh-CN" b="1">
                <a:solidFill>
                  <a:schemeClr val="tx2"/>
                </a:solidFill>
                <a:ea typeface="黑体" panose="02010609060101010101" pitchFamily="2" charset="-122"/>
              </a:rPr>
              <a:t>0001H</a:t>
            </a:r>
            <a:endParaRPr lang="en-US" altLang="zh-CN" b="1">
              <a:solidFill>
                <a:schemeClr val="tx2"/>
              </a:solidFill>
              <a:ea typeface="黑体" panose="02010609060101010101" pitchFamily="2" charset="-122"/>
            </a:endParaRPr>
          </a:p>
          <a:p>
            <a:pPr algn="ctr">
              <a:lnSpc>
                <a:spcPct val="130000"/>
              </a:lnSpc>
              <a:spcBef>
                <a:spcPct val="10000"/>
              </a:spcBef>
              <a:spcAft>
                <a:spcPct val="10000"/>
              </a:spcAft>
              <a:defRPr/>
            </a:pPr>
            <a:r>
              <a:rPr lang="en-US" altLang="zh-CN" b="1">
                <a:solidFill>
                  <a:schemeClr val="tx2"/>
                </a:solidFill>
                <a:ea typeface="黑体" panose="02010609060101010101" pitchFamily="2" charset="-122"/>
              </a:rPr>
              <a:t>0002H</a:t>
            </a:r>
            <a:endParaRPr lang="en-US" altLang="zh-CN" b="1">
              <a:solidFill>
                <a:schemeClr val="tx2"/>
              </a:solidFill>
              <a:ea typeface="黑体" panose="02010609060101010101" pitchFamily="2" charset="-122"/>
            </a:endParaRPr>
          </a:p>
          <a:p>
            <a:pPr algn="ctr">
              <a:lnSpc>
                <a:spcPct val="130000"/>
              </a:lnSpc>
              <a:spcBef>
                <a:spcPct val="0"/>
              </a:spcBef>
              <a:defRPr/>
            </a:pPr>
            <a:endParaRPr lang="en-US" altLang="zh-CN" b="1">
              <a:solidFill>
                <a:schemeClr val="tx2"/>
              </a:solidFill>
              <a:ea typeface="黑体" panose="02010609060101010101" pitchFamily="2" charset="-122"/>
            </a:endParaRPr>
          </a:p>
          <a:p>
            <a:pPr algn="ctr">
              <a:lnSpc>
                <a:spcPct val="150000"/>
              </a:lnSpc>
              <a:spcBef>
                <a:spcPct val="0"/>
              </a:spcBef>
              <a:defRPr/>
            </a:pPr>
            <a:endParaRPr lang="en-US" altLang="zh-CN" b="1">
              <a:solidFill>
                <a:schemeClr val="tx2"/>
              </a:solidFill>
              <a:ea typeface="黑体" panose="02010609060101010101" pitchFamily="2" charset="-122"/>
            </a:endParaRPr>
          </a:p>
          <a:p>
            <a:pPr algn="ctr">
              <a:lnSpc>
                <a:spcPct val="130000"/>
              </a:lnSpc>
              <a:spcBef>
                <a:spcPct val="0"/>
              </a:spcBef>
              <a:defRPr/>
            </a:pPr>
            <a:endParaRPr lang="en-US" altLang="zh-CN" b="1">
              <a:solidFill>
                <a:schemeClr val="tx2"/>
              </a:solidFill>
              <a:ea typeface="黑体" panose="02010609060101010101" pitchFamily="2" charset="-122"/>
            </a:endParaRPr>
          </a:p>
          <a:p>
            <a:pPr algn="ctr">
              <a:lnSpc>
                <a:spcPct val="130000"/>
              </a:lnSpc>
              <a:spcBef>
                <a:spcPct val="0"/>
              </a:spcBef>
              <a:defRPr/>
            </a:pPr>
            <a:endParaRPr lang="en-US" altLang="zh-CN" b="1">
              <a:solidFill>
                <a:schemeClr val="tx2"/>
              </a:solidFill>
              <a:ea typeface="黑体" panose="02010609060101010101" pitchFamily="2" charset="-122"/>
            </a:endParaRPr>
          </a:p>
          <a:p>
            <a:pPr algn="ctr">
              <a:lnSpc>
                <a:spcPct val="130000"/>
              </a:lnSpc>
              <a:spcBef>
                <a:spcPct val="20000"/>
              </a:spcBef>
              <a:defRPr/>
            </a:pPr>
            <a:r>
              <a:rPr lang="en-US" altLang="zh-CN" b="1">
                <a:solidFill>
                  <a:schemeClr val="tx2"/>
                </a:solidFill>
                <a:ea typeface="黑体" panose="02010609060101010101" pitchFamily="2" charset="-122"/>
              </a:rPr>
              <a:t>FFFFH</a:t>
            </a:r>
            <a:endParaRPr lang="en-US" altLang="zh-CN" b="1">
              <a:solidFill>
                <a:schemeClr val="tx1"/>
              </a:solidFill>
              <a:effectLst>
                <a:outerShdw blurRad="38100" dist="38100" dir="2700000" algn="tl">
                  <a:srgbClr val="C0C0C0"/>
                </a:outerShdw>
              </a:effectLst>
              <a:ea typeface="黑体" panose="02010609060101010101" pitchFamily="2" charset="-122"/>
            </a:endParaRPr>
          </a:p>
        </p:txBody>
      </p:sp>
      <p:sp>
        <p:nvSpPr>
          <p:cNvPr id="241683" name="Rectangle 19"/>
          <p:cNvSpPr>
            <a:spLocks noChangeArrowheads="1"/>
          </p:cNvSpPr>
          <p:nvPr/>
        </p:nvSpPr>
        <p:spPr bwMode="auto">
          <a:xfrm>
            <a:off x="1979613" y="5791200"/>
            <a:ext cx="4968875" cy="685800"/>
          </a:xfrm>
          <a:prstGeom prst="rect">
            <a:avLst/>
          </a:prstGeom>
          <a:solidFill>
            <a:srgbClr val="00CCFF"/>
          </a:solidFill>
          <a:ln>
            <a:noFill/>
          </a:ln>
          <a:effectLst>
            <a:outerShdw dist="35921"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spcBef>
                <a:spcPct val="0"/>
              </a:spcBef>
            </a:pPr>
            <a:r>
              <a:rPr lang="zh-CN" altLang="en-US" sz="2800" b="1">
                <a:solidFill>
                  <a:schemeClr val="tx1"/>
                </a:solidFill>
                <a:ea typeface="黑体" panose="02010609060101010101" pitchFamily="2" charset="-122"/>
              </a:rPr>
              <a:t>存储单元示意图</a:t>
            </a:r>
            <a:endParaRPr lang="zh-CN" altLang="en-US" sz="2800" b="1">
              <a:solidFill>
                <a:schemeClr val="tx1"/>
              </a:solidFill>
              <a:ea typeface="黑体" panose="02010609060101010101" pitchFamily="2" charset="-122"/>
            </a:endParaRPr>
          </a:p>
        </p:txBody>
      </p:sp>
      <p:sp>
        <p:nvSpPr>
          <p:cNvPr id="241684" name="AutoShape 20"/>
          <p:cNvSpPr>
            <a:spLocks noChangeArrowheads="1"/>
          </p:cNvSpPr>
          <p:nvPr/>
        </p:nvSpPr>
        <p:spPr bwMode="auto">
          <a:xfrm>
            <a:off x="3352800" y="276299"/>
            <a:ext cx="1790700" cy="533400"/>
          </a:xfrm>
          <a:prstGeom prst="wedgeRoundRectCallout">
            <a:avLst>
              <a:gd name="adj1" fmla="val -25620"/>
              <a:gd name="adj2" fmla="val 182736"/>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spcBef>
                <a:spcPct val="0"/>
              </a:spcBef>
            </a:pPr>
            <a:r>
              <a:rPr lang="zh-CN" altLang="en-US" b="1">
                <a:solidFill>
                  <a:srgbClr val="FFFF00"/>
                </a:solidFill>
                <a:ea typeface="黑体" panose="02010609060101010101" pitchFamily="2" charset="-122"/>
              </a:rPr>
              <a:t>存储位</a:t>
            </a:r>
            <a:endParaRPr lang="zh-CN" altLang="en-US" b="1">
              <a:solidFill>
                <a:srgbClr val="FFFF00"/>
              </a:solidFill>
              <a:ea typeface="黑体" panose="02010609060101010101" pitchFamily="2" charset="-122"/>
            </a:endParaRPr>
          </a:p>
        </p:txBody>
      </p:sp>
      <p:sp>
        <p:nvSpPr>
          <p:cNvPr id="241685" name="AutoShape 21"/>
          <p:cNvSpPr>
            <a:spLocks noChangeArrowheads="1"/>
          </p:cNvSpPr>
          <p:nvPr/>
        </p:nvSpPr>
        <p:spPr bwMode="auto">
          <a:xfrm>
            <a:off x="7164388" y="1125538"/>
            <a:ext cx="1800225" cy="990600"/>
          </a:xfrm>
          <a:prstGeom prst="wedgeEllipseCallout">
            <a:avLst>
              <a:gd name="adj1" fmla="val -108556"/>
              <a:gd name="adj2" fmla="val -1281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spcBef>
                <a:spcPct val="0"/>
              </a:spcBef>
            </a:pPr>
            <a:r>
              <a:rPr lang="zh-CN" altLang="en-US" b="1">
                <a:solidFill>
                  <a:srgbClr val="FFFF00"/>
                </a:solidFill>
                <a:ea typeface="黑体" panose="02010609060101010101" pitchFamily="2" charset="-122"/>
              </a:rPr>
              <a:t>存储单元</a:t>
            </a:r>
            <a:endParaRPr lang="zh-CN" altLang="en-US" b="1">
              <a:solidFill>
                <a:srgbClr val="FFFF00"/>
              </a:solidFill>
              <a:ea typeface="黑体" panose="02010609060101010101" pitchFamily="2" charset="-122"/>
            </a:endParaRPr>
          </a:p>
          <a:p>
            <a:pPr algn="ctr">
              <a:spcBef>
                <a:spcPct val="0"/>
              </a:spcBef>
            </a:pPr>
            <a:r>
              <a:rPr lang="zh-CN" altLang="en-US" b="1">
                <a:solidFill>
                  <a:srgbClr val="FFFF00"/>
                </a:solidFill>
                <a:ea typeface="黑体" panose="02010609060101010101" pitchFamily="2" charset="-122"/>
              </a:rPr>
              <a:t>（字节）</a:t>
            </a:r>
            <a:endParaRPr lang="zh-CN" altLang="en-US" b="1">
              <a:solidFill>
                <a:srgbClr val="FFFF00"/>
              </a:solidFill>
              <a:ea typeface="黑体" panose="02010609060101010101" pitchFamily="2" charset="-122"/>
            </a:endParaRPr>
          </a:p>
        </p:txBody>
      </p:sp>
      <p:sp>
        <p:nvSpPr>
          <p:cNvPr id="241686" name="AutoShape 22"/>
          <p:cNvSpPr/>
          <p:nvPr/>
        </p:nvSpPr>
        <p:spPr bwMode="auto">
          <a:xfrm>
            <a:off x="6443663" y="1196975"/>
            <a:ext cx="366712" cy="4273550"/>
          </a:xfrm>
          <a:prstGeom prst="rightBrace">
            <a:avLst>
              <a:gd name="adj1" fmla="val 97114"/>
              <a:gd name="adj2" fmla="val 44542"/>
            </a:avLst>
          </a:prstGeom>
          <a:noFill/>
          <a:ln w="57150">
            <a:solidFill>
              <a:srgbClr val="FFFF00"/>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spcBef>
                <a:spcPct val="0"/>
              </a:spcBef>
            </a:pPr>
            <a:endParaRPr lang="zh-CN" altLang="zh-CN" b="1">
              <a:solidFill>
                <a:srgbClr val="FFFF00"/>
              </a:solidFill>
              <a:ea typeface="黑体" panose="02010609060101010101" pitchFamily="2" charset="-122"/>
            </a:endParaRPr>
          </a:p>
        </p:txBody>
      </p:sp>
      <p:sp>
        <p:nvSpPr>
          <p:cNvPr id="241687" name="AutoShape 23"/>
          <p:cNvSpPr>
            <a:spLocks noChangeArrowheads="1"/>
          </p:cNvSpPr>
          <p:nvPr/>
        </p:nvSpPr>
        <p:spPr bwMode="auto">
          <a:xfrm>
            <a:off x="7086600" y="3124200"/>
            <a:ext cx="1752600" cy="2438400"/>
          </a:xfrm>
          <a:prstGeom prst="wedgeRoundRectCallout">
            <a:avLst>
              <a:gd name="adj1" fmla="val -70833"/>
              <a:gd name="adj2" fmla="val -44468"/>
              <a:gd name="adj3" fmla="val 16667"/>
            </a:avLst>
          </a:prstGeom>
          <a:solidFill>
            <a:srgbClr val="000099"/>
          </a:solidFill>
          <a:ln>
            <a:noFill/>
          </a:ln>
          <a:effectLst>
            <a:prstShdw prst="shdw17" dist="17961" dir="2700000">
              <a:srgbClr val="0000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10000"/>
              </a:spcBef>
              <a:spcAft>
                <a:spcPct val="30000"/>
              </a:spcAft>
            </a:pPr>
            <a:r>
              <a:rPr lang="zh-CN" altLang="en-US" sz="3200" b="1">
                <a:solidFill>
                  <a:srgbClr val="FFFF00"/>
                </a:solidFill>
                <a:ea typeface="黑体" panose="02010609060101010101" pitchFamily="2" charset="-122"/>
              </a:rPr>
              <a:t>存储体</a:t>
            </a:r>
            <a:endParaRPr lang="zh-CN" altLang="en-US" sz="3200" b="1">
              <a:solidFill>
                <a:srgbClr val="FFFF00"/>
              </a:solidFill>
              <a:ea typeface="黑体" panose="02010609060101010101" pitchFamily="2" charset="-122"/>
            </a:endParaRPr>
          </a:p>
          <a:p>
            <a:pPr>
              <a:lnSpc>
                <a:spcPct val="120000"/>
              </a:lnSpc>
              <a:spcBef>
                <a:spcPct val="10000"/>
              </a:spcBef>
              <a:buClr>
                <a:srgbClr val="A50021"/>
              </a:buClr>
              <a:buFont typeface="Wingdings" panose="05000000000000000000" pitchFamily="2" charset="2"/>
              <a:buChar char="ª"/>
            </a:pPr>
            <a:r>
              <a:rPr lang="zh-CN" altLang="en-US" b="1">
                <a:solidFill>
                  <a:srgbClr val="FFFF00"/>
                </a:solidFill>
                <a:ea typeface="黑体" panose="02010609060101010101" pitchFamily="2" charset="-122"/>
              </a:rPr>
              <a:t> </a:t>
            </a:r>
            <a:r>
              <a:rPr lang="en-US" altLang="zh-CN" b="1">
                <a:solidFill>
                  <a:srgbClr val="FFFF00"/>
                </a:solidFill>
                <a:ea typeface="黑体" panose="02010609060101010101" pitchFamily="2" charset="-122"/>
              </a:rPr>
              <a:t>512 MB</a:t>
            </a:r>
            <a:endParaRPr lang="en-US" altLang="zh-CN" b="1">
              <a:solidFill>
                <a:srgbClr val="FFFF00"/>
              </a:solidFill>
              <a:ea typeface="黑体" panose="02010609060101010101" pitchFamily="2" charset="-122"/>
            </a:endParaRPr>
          </a:p>
          <a:p>
            <a:pPr>
              <a:lnSpc>
                <a:spcPct val="120000"/>
              </a:lnSpc>
              <a:spcBef>
                <a:spcPct val="10000"/>
              </a:spcBef>
              <a:buClr>
                <a:srgbClr val="A50021"/>
              </a:buClr>
              <a:buFont typeface="Wingdings" panose="05000000000000000000" pitchFamily="2" charset="2"/>
              <a:buChar char="ª"/>
            </a:pPr>
            <a:r>
              <a:rPr lang="en-US" altLang="zh-CN" b="1">
                <a:solidFill>
                  <a:srgbClr val="FFFF00"/>
                </a:solidFill>
                <a:ea typeface="黑体" panose="02010609060101010101" pitchFamily="2" charset="-122"/>
              </a:rPr>
              <a:t> 2 GB</a:t>
            </a:r>
            <a:endParaRPr lang="en-US" altLang="zh-CN" b="1">
              <a:solidFill>
                <a:srgbClr val="FFFF00"/>
              </a:solidFill>
              <a:ea typeface="黑体" panose="02010609060101010101" pitchFamily="2" charset="-122"/>
            </a:endParaRPr>
          </a:p>
        </p:txBody>
      </p:sp>
      <p:sp>
        <p:nvSpPr>
          <p:cNvPr id="241688" name="AutoShape 24"/>
          <p:cNvSpPr>
            <a:spLocks noChangeArrowheads="1"/>
          </p:cNvSpPr>
          <p:nvPr/>
        </p:nvSpPr>
        <p:spPr bwMode="auto">
          <a:xfrm>
            <a:off x="755650" y="2924175"/>
            <a:ext cx="6985000" cy="2808288"/>
          </a:xfrm>
          <a:prstGeom prst="wedgeRoundRectCallout">
            <a:avLst>
              <a:gd name="adj1" fmla="val -47181"/>
              <a:gd name="adj2" fmla="val -48755"/>
              <a:gd name="adj3" fmla="val 1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nSpc>
                <a:spcPct val="120000"/>
              </a:lnSpc>
              <a:spcBef>
                <a:spcPct val="20000"/>
              </a:spcBef>
              <a:buClr>
                <a:srgbClr val="FF3300"/>
              </a:buClr>
              <a:buFont typeface="Wingdings" panose="05000000000000000000" pitchFamily="2" charset="2"/>
              <a:buNone/>
            </a:pPr>
            <a:r>
              <a:rPr lang="zh-CN" altLang="en-US" b="1" i="1">
                <a:solidFill>
                  <a:srgbClr val="FFFF00"/>
                </a:solidFill>
                <a:ea typeface="黑体" panose="02010609060101010101" pitchFamily="2" charset="-122"/>
              </a:rPr>
              <a:t>存储单元特点：</a:t>
            </a:r>
            <a:endParaRPr lang="zh-CN" altLang="en-US" b="1" i="1">
              <a:solidFill>
                <a:srgbClr val="FFFF00"/>
              </a:solidFill>
              <a:ea typeface="黑体" panose="02010609060101010101" pitchFamily="2" charset="-122"/>
            </a:endParaRPr>
          </a:p>
          <a:p>
            <a:pPr lvl="1">
              <a:lnSpc>
                <a:spcPct val="120000"/>
              </a:lnSpc>
              <a:spcBef>
                <a:spcPct val="20000"/>
              </a:spcBef>
              <a:buClr>
                <a:srgbClr val="FF3300"/>
              </a:buClr>
              <a:buFont typeface="Wingdings" panose="05000000000000000000" pitchFamily="2" charset="2"/>
              <a:buChar char="ª"/>
            </a:pPr>
            <a:r>
              <a:rPr lang="zh-CN" altLang="en-US" b="1">
                <a:solidFill>
                  <a:schemeClr val="tx1"/>
                </a:solidFill>
                <a:ea typeface="黑体" panose="02010609060101010101" pitchFamily="2" charset="-122"/>
              </a:rPr>
              <a:t> </a:t>
            </a:r>
            <a:r>
              <a:rPr lang="zh-CN" altLang="en-US" b="1">
                <a:solidFill>
                  <a:srgbClr val="FFFF00"/>
                </a:solidFill>
                <a:ea typeface="黑体" panose="02010609060101010101" pitchFamily="2" charset="-122"/>
              </a:rPr>
              <a:t>地址与存储单元是一一对应的</a:t>
            </a:r>
            <a:endParaRPr lang="zh-CN" altLang="en-US" b="1">
              <a:solidFill>
                <a:srgbClr val="FFFF00"/>
              </a:solidFill>
              <a:ea typeface="黑体" panose="02010609060101010101" pitchFamily="2" charset="-122"/>
            </a:endParaRPr>
          </a:p>
          <a:p>
            <a:pPr lvl="1">
              <a:lnSpc>
                <a:spcPct val="120000"/>
              </a:lnSpc>
              <a:spcBef>
                <a:spcPct val="20000"/>
              </a:spcBef>
              <a:buClr>
                <a:srgbClr val="FF3300"/>
              </a:buClr>
              <a:buFont typeface="Wingdings" panose="05000000000000000000" pitchFamily="2" charset="2"/>
              <a:buChar char="ª"/>
            </a:pPr>
            <a:r>
              <a:rPr lang="zh-CN" altLang="en-US" b="1">
                <a:solidFill>
                  <a:srgbClr val="FFFF00"/>
                </a:solidFill>
                <a:ea typeface="黑体" panose="02010609060101010101" pitchFamily="2" charset="-122"/>
              </a:rPr>
              <a:t> 一个数据存放在一个或多个字节中</a:t>
            </a:r>
            <a:endParaRPr lang="zh-CN" altLang="en-US" b="1">
              <a:solidFill>
                <a:srgbClr val="FFFF00"/>
              </a:solidFill>
              <a:ea typeface="黑体" panose="02010609060101010101" pitchFamily="2" charset="-122"/>
            </a:endParaRPr>
          </a:p>
          <a:p>
            <a:pPr lvl="1">
              <a:lnSpc>
                <a:spcPct val="120000"/>
              </a:lnSpc>
              <a:spcBef>
                <a:spcPct val="20000"/>
              </a:spcBef>
              <a:buClr>
                <a:srgbClr val="FF3300"/>
              </a:buClr>
              <a:buFont typeface="Wingdings" panose="05000000000000000000" pitchFamily="2" charset="2"/>
              <a:buChar char="ª"/>
            </a:pPr>
            <a:r>
              <a:rPr lang="zh-CN" altLang="en-US" b="1">
                <a:solidFill>
                  <a:srgbClr val="FFFF00"/>
                </a:solidFill>
                <a:ea typeface="黑体" panose="02010609060101010101" pitchFamily="2" charset="-122"/>
              </a:rPr>
              <a:t> </a:t>
            </a:r>
            <a:r>
              <a:rPr lang="en-US" altLang="zh-CN" b="1">
                <a:solidFill>
                  <a:srgbClr val="FFFF00"/>
                </a:solidFill>
                <a:ea typeface="黑体" panose="02010609060101010101" pitchFamily="2" charset="-122"/>
              </a:rPr>
              <a:t>CPU</a:t>
            </a:r>
            <a:r>
              <a:rPr lang="zh-CN" altLang="en-US" b="1">
                <a:solidFill>
                  <a:srgbClr val="FFFF00"/>
                </a:solidFill>
                <a:ea typeface="黑体" panose="02010609060101010101" pitchFamily="2" charset="-122"/>
              </a:rPr>
              <a:t>通过单元地址访问存储单元中的数据</a:t>
            </a:r>
            <a:endParaRPr lang="zh-CN" altLang="en-US" b="1">
              <a:solidFill>
                <a:srgbClr val="FFFF00"/>
              </a:solidFill>
              <a:ea typeface="黑体" panose="02010609060101010101" pitchFamily="2" charset="-122"/>
            </a:endParaRPr>
          </a:p>
          <a:p>
            <a:pPr lvl="1">
              <a:lnSpc>
                <a:spcPct val="120000"/>
              </a:lnSpc>
              <a:spcBef>
                <a:spcPct val="20000"/>
              </a:spcBef>
              <a:buClr>
                <a:srgbClr val="FF3300"/>
              </a:buClr>
              <a:buFont typeface="Wingdings" panose="05000000000000000000" pitchFamily="2" charset="2"/>
              <a:buChar char="ª"/>
            </a:pPr>
            <a:r>
              <a:rPr lang="zh-CN" altLang="en-US" b="1">
                <a:solidFill>
                  <a:srgbClr val="FFFF00"/>
                </a:solidFill>
                <a:ea typeface="黑体" panose="02010609060101010101" pitchFamily="2" charset="-122"/>
              </a:rPr>
              <a:t> 往存储单元放新数据时原数据将被覆盖</a:t>
            </a:r>
            <a:endParaRPr lang="zh-CN" altLang="en-US" b="1">
              <a:solidFill>
                <a:srgbClr val="FFFF00"/>
              </a:solidFill>
              <a:ea typeface="黑体" panose="02010609060101010101" pitchFamily="2" charset="-122"/>
            </a:endParaRPr>
          </a:p>
        </p:txBody>
      </p:sp>
      <p:sp>
        <p:nvSpPr>
          <p:cNvPr id="29" name="Rectangle 2"/>
          <p:cNvSpPr txBox="1">
            <a:spLocks noChangeArrowheads="1"/>
          </p:cNvSpPr>
          <p:nvPr/>
        </p:nvSpPr>
        <p:spPr>
          <a:xfrm>
            <a:off x="323850" y="333375"/>
            <a:ext cx="6477000" cy="612775"/>
          </a:xfrm>
          <a:prstGeom prst="rect">
            <a:avLst/>
          </a:prstGeom>
        </p:spPr>
        <p:txBody>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r>
              <a:rPr lang="en-US" altLang="zh-CN" sz="3200" smtClean="0">
                <a:solidFill>
                  <a:schemeClr val="hlink"/>
                </a:solidFill>
                <a:effectLst/>
                <a:ea typeface="黑体" panose="02010609060101010101" pitchFamily="2" charset="-122"/>
              </a:rPr>
              <a:t>2.1 </a:t>
            </a:r>
            <a:r>
              <a:rPr lang="zh-CN" altLang="en-US" sz="3200" smtClean="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4166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168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168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1685"/>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4168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4168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41686"/>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4168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1688"/>
                                        </p:tgtEl>
                                        <p:attrNameLst>
                                          <p:attrName>style.visibility</p:attrName>
                                        </p:attrNameLst>
                                      </p:cBhvr>
                                      <p:to>
                                        <p:strVal val="visible"/>
                                      </p:to>
                                    </p:set>
                                  </p:childTnLst>
                                  <p:subTnLst>
                                    <p:set>
                                      <p:cBhvr override="childStyle">
                                        <p:cTn dur="1" fill="hold" display="0" masterRel="nextClick" afterEffect="1"/>
                                        <p:tgtEl>
                                          <p:spTgt spid="2416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1" grpId="0" animBg="1" autoUpdateAnimBg="0"/>
      <p:bldP spid="241682" grpId="0" autoUpdateAnimBg="0"/>
      <p:bldP spid="241683" grpId="0" animBg="1" autoUpdateAnimBg="0"/>
      <p:bldP spid="241684" grpId="0" animBg="1" autoUpdateAnimBg="0"/>
      <p:bldP spid="241685" grpId="0" animBg="1" autoUpdateAnimBg="0"/>
      <p:bldP spid="241686" grpId="0" animBg="1" autoUpdateAnimBg="0"/>
      <p:bldP spid="241687" grpId="0" animBg="1" autoUpdateAnimBg="0"/>
      <p:bldP spid="2416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8" name="Rectangle 4"/>
          <p:cNvSpPr>
            <a:spLocks noChangeArrowheads="1"/>
          </p:cNvSpPr>
          <p:nvPr/>
        </p:nvSpPr>
        <p:spPr bwMode="auto">
          <a:xfrm>
            <a:off x="539750" y="1052513"/>
            <a:ext cx="8280400" cy="3240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(3)  </a:t>
            </a:r>
            <a:r>
              <a:rPr lang="zh-CN" altLang="en-US" b="1" dirty="0" smtClean="0">
                <a:solidFill>
                  <a:schemeClr val="tx2"/>
                </a:solidFill>
                <a:ea typeface="黑体" panose="02010609060101010101" pitchFamily="2" charset="-122"/>
              </a:rPr>
              <a:t>外部设备</a:t>
            </a:r>
            <a:endParaRPr lang="zh-CN" altLang="en-US" b="1" dirty="0">
              <a:solidFill>
                <a:schemeClr val="tx2"/>
              </a:solidFill>
              <a:ea typeface="黑体" panose="02010609060101010101" pitchFamily="2" charset="-122"/>
            </a:endParaRPr>
          </a:p>
          <a:p>
            <a:pPr algn="just" eaLnBrk="1" latinLnBrk="0" hangingPunct="1">
              <a:lnSpc>
                <a:spcPct val="105000"/>
              </a:lnSpc>
              <a:spcBef>
                <a:spcPts val="1200"/>
              </a:spcBef>
            </a:pPr>
            <a:r>
              <a:rPr lang="zh-CN" altLang="en-US" b="1" dirty="0">
                <a:solidFill>
                  <a:schemeClr val="tx2"/>
                </a:solidFill>
                <a:ea typeface="黑体" panose="02010609060101010101" pitchFamily="2" charset="-122"/>
              </a:rPr>
              <a:t>        </a:t>
            </a:r>
            <a:r>
              <a:rPr lang="zh-CN" altLang="en-US" b="1" dirty="0" smtClean="0">
                <a:solidFill>
                  <a:schemeClr val="tx2"/>
                </a:solidFill>
                <a:ea typeface="黑体" panose="02010609060101010101" pitchFamily="2" charset="-122"/>
              </a:rPr>
              <a:t>外部设备包括外存储器、输入设备、输出设备。</a:t>
            </a:r>
            <a:endParaRPr lang="en-US" altLang="zh-CN" b="1" dirty="0" smtClean="0">
              <a:solidFill>
                <a:schemeClr val="tx2"/>
              </a:solidFill>
              <a:ea typeface="黑体" panose="02010609060101010101" pitchFamily="2" charset="-122"/>
            </a:endParaRPr>
          </a:p>
          <a:p>
            <a:pPr algn="just" eaLnBrk="1" latinLnBrk="0" hangingPunct="1">
              <a:lnSpc>
                <a:spcPct val="105000"/>
              </a:lnSpc>
              <a:spcBef>
                <a:spcPts val="12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       </a:t>
            </a:r>
            <a:r>
              <a:rPr lang="zh-CN" altLang="en-US" b="1" kern="0" dirty="0" smtClean="0">
                <a:solidFill>
                  <a:srgbClr val="00B0F0"/>
                </a:solidFill>
                <a:latin typeface="+mn-lt"/>
                <a:ea typeface="+mn-ea"/>
              </a:rPr>
              <a:t>外存储器</a:t>
            </a:r>
            <a:r>
              <a:rPr lang="zh-CN" altLang="en-US" b="1" dirty="0" smtClean="0">
                <a:solidFill>
                  <a:schemeClr val="tx2"/>
                </a:solidFill>
                <a:ea typeface="黑体" panose="02010609060101010101" pitchFamily="2" charset="-122"/>
              </a:rPr>
              <a:t>是用来长期存放程序和数据，一般只与内存进行数据交换；</a:t>
            </a:r>
            <a:endParaRPr lang="en-US" altLang="zh-CN" b="1" dirty="0" smtClean="0">
              <a:solidFill>
                <a:schemeClr val="tx2"/>
              </a:solidFill>
              <a:ea typeface="黑体" panose="02010609060101010101" pitchFamily="2" charset="-122"/>
            </a:endParaRPr>
          </a:p>
          <a:p>
            <a:pPr algn="just" eaLnBrk="1" latinLnBrk="0" hangingPunct="1">
              <a:lnSpc>
                <a:spcPct val="105000"/>
              </a:lnSpc>
              <a:spcBef>
                <a:spcPts val="12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       </a:t>
            </a:r>
            <a:r>
              <a:rPr lang="zh-CN" altLang="en-US" b="1" kern="0" dirty="0" smtClean="0">
                <a:solidFill>
                  <a:srgbClr val="00B0F0"/>
                </a:solidFill>
                <a:latin typeface="+mn-lt"/>
                <a:ea typeface="+mn-ea"/>
              </a:rPr>
              <a:t>输入设备</a:t>
            </a:r>
            <a:r>
              <a:rPr lang="zh-CN" altLang="en-US" b="1" dirty="0" smtClean="0">
                <a:solidFill>
                  <a:schemeClr val="tx2"/>
                </a:solidFill>
                <a:ea typeface="黑体" panose="02010609060101010101" pitchFamily="2" charset="-122"/>
              </a:rPr>
              <a:t>用于接受用户输入的原始数据和程序，并将它们转换成计算机可以识别的形式存放在内存；</a:t>
            </a:r>
            <a:endParaRPr lang="en-US" altLang="zh-CN" b="1" dirty="0" smtClean="0">
              <a:solidFill>
                <a:schemeClr val="tx2"/>
              </a:solidFill>
              <a:ea typeface="黑体" panose="02010609060101010101" pitchFamily="2" charset="-122"/>
            </a:endParaRPr>
          </a:p>
          <a:p>
            <a:pPr algn="just" eaLnBrk="1" latinLnBrk="0" hangingPunct="1">
              <a:lnSpc>
                <a:spcPct val="105000"/>
              </a:lnSpc>
              <a:spcBef>
                <a:spcPts val="12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       </a:t>
            </a:r>
            <a:r>
              <a:rPr lang="zh-CN" altLang="en-US" b="1" kern="0" dirty="0" smtClean="0">
                <a:solidFill>
                  <a:srgbClr val="00B0F0"/>
                </a:solidFill>
                <a:latin typeface="+mn-lt"/>
                <a:ea typeface="+mn-ea"/>
              </a:rPr>
              <a:t>输出设备</a:t>
            </a:r>
            <a:r>
              <a:rPr lang="zh-CN" altLang="en-US" b="1" dirty="0" smtClean="0">
                <a:solidFill>
                  <a:schemeClr val="tx2"/>
                </a:solidFill>
                <a:ea typeface="黑体" panose="02010609060101010101" pitchFamily="2" charset="-122"/>
              </a:rPr>
              <a:t>用于将存放在内存中由计算机处理的结果转变为用户可接受的形式。</a:t>
            </a:r>
            <a:endParaRPr lang="zh-CN" altLang="en-US" b="1" dirty="0">
              <a:solidFill>
                <a:schemeClr val="tx2"/>
              </a:solidFill>
              <a:ea typeface="黑体" panose="02010609060101010101" pitchFamily="2" charset="-122"/>
            </a:endParaRPr>
          </a:p>
        </p:txBody>
      </p:sp>
      <p:sp>
        <p:nvSpPr>
          <p:cNvPr id="5"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3028"/>
                                        </p:tgtEl>
                                        <p:attrNameLst>
                                          <p:attrName>style.visibility</p:attrName>
                                        </p:attrNameLst>
                                      </p:cBhvr>
                                      <p:to>
                                        <p:strVal val="visible"/>
                                      </p:to>
                                    </p:set>
                                    <p:animEffect transition="in" filter="blinds(horizontal)">
                                      <p:cBhvr>
                                        <p:cTn id="7"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588803" name="Rectangle 3"/>
          <p:cNvSpPr>
            <a:spLocks noGrp="1" noChangeArrowheads="1"/>
          </p:cNvSpPr>
          <p:nvPr>
            <p:ph type="body" idx="1"/>
          </p:nvPr>
        </p:nvSpPr>
        <p:spPr>
          <a:xfrm>
            <a:off x="468313" y="1628800"/>
            <a:ext cx="8351837" cy="3240360"/>
          </a:xfrm>
        </p:spPr>
        <p:txBody>
          <a:bodyPr/>
          <a:lstStyle/>
          <a:p>
            <a:pPr marL="0" indent="12700" algn="just" eaLnBrk="1" hangingPunct="1">
              <a:lnSpc>
                <a:spcPct val="90000"/>
              </a:lnSpc>
              <a:spcBef>
                <a:spcPct val="10000"/>
              </a:spcBef>
              <a:buFontTx/>
              <a:buNone/>
            </a:pPr>
            <a:r>
              <a:rPr lang="zh-CN" altLang="en-US" sz="2400" b="1" dirty="0" smtClean="0"/>
              <a:t>        计算机在执行程序的过程中，先要将程序中的语句翻译成计算机能够识别的机器指令，再根据指令的顺序逐条执行，从而完成一项特定的工作。</a:t>
            </a:r>
            <a:endParaRPr lang="zh-CN" altLang="en-US" sz="2400" b="1" dirty="0" smtClean="0"/>
          </a:p>
          <a:p>
            <a:pPr marL="0" indent="12700" algn="just" eaLnBrk="1" latinLnBrk="0" hangingPunct="1">
              <a:lnSpc>
                <a:spcPct val="90000"/>
              </a:lnSpc>
              <a:spcBef>
                <a:spcPts val="1200"/>
              </a:spcBef>
              <a:buFontTx/>
              <a:buNone/>
            </a:pPr>
            <a:r>
              <a:rPr lang="zh-CN" altLang="en-US" sz="2400" b="1" dirty="0" smtClean="0"/>
              <a:t>        </a:t>
            </a:r>
            <a:r>
              <a:rPr lang="zh-CN" altLang="en-US" sz="2400" b="1" dirty="0" smtClean="0">
                <a:solidFill>
                  <a:srgbClr val="00B0F0"/>
                </a:solidFill>
              </a:rPr>
              <a:t>指令</a:t>
            </a:r>
            <a:r>
              <a:rPr lang="zh-CN" altLang="en-US" sz="2400" b="1" dirty="0" smtClean="0"/>
              <a:t>是指计算机执行特定操作的命令，是程序设计的最小语言单位。</a:t>
            </a:r>
            <a:endParaRPr lang="zh-CN" altLang="en-US" sz="2400" b="1" dirty="0" smtClean="0"/>
          </a:p>
          <a:p>
            <a:pPr marL="0" indent="12700" algn="just" eaLnBrk="1" hangingPunct="1">
              <a:lnSpc>
                <a:spcPct val="90000"/>
              </a:lnSpc>
              <a:spcBef>
                <a:spcPct val="10000"/>
              </a:spcBef>
              <a:buFontTx/>
              <a:buNone/>
            </a:pPr>
            <a:r>
              <a:rPr lang="zh-CN" altLang="en-US" sz="2400" b="1" dirty="0" smtClean="0"/>
              <a:t>        指令构成：</a:t>
            </a:r>
            <a:r>
              <a:rPr lang="zh-CN" altLang="en-US" sz="2400" b="1" u="sng" dirty="0" smtClean="0">
                <a:solidFill>
                  <a:srgbClr val="00B0F0"/>
                </a:solidFill>
              </a:rPr>
              <a:t>操作码+操作数</a:t>
            </a:r>
            <a:endParaRPr lang="zh-CN" altLang="en-US" sz="2400" b="1" u="sng" dirty="0" smtClean="0"/>
          </a:p>
          <a:p>
            <a:pPr marL="0" indent="12700" algn="just" eaLnBrk="1" hangingPunct="1">
              <a:lnSpc>
                <a:spcPct val="90000"/>
              </a:lnSpc>
              <a:spcBef>
                <a:spcPct val="10000"/>
              </a:spcBef>
              <a:buFontTx/>
              <a:buNone/>
            </a:pPr>
            <a:r>
              <a:rPr lang="zh-CN" altLang="en-US" sz="2400" b="1" dirty="0" smtClean="0"/>
              <a:t>         例如：某单片机指令</a:t>
            </a:r>
            <a:endParaRPr lang="zh-CN" altLang="en-US" sz="2400" b="1" dirty="0" smtClean="0"/>
          </a:p>
          <a:p>
            <a:pPr marL="0" indent="12700" algn="just" eaLnBrk="1" hangingPunct="1">
              <a:lnSpc>
                <a:spcPct val="90000"/>
              </a:lnSpc>
              <a:spcBef>
                <a:spcPct val="10000"/>
              </a:spcBef>
              <a:buFontTx/>
              <a:buNone/>
            </a:pPr>
            <a:r>
              <a:rPr lang="zh-CN" altLang="en-US" sz="2400" b="1" dirty="0" smtClean="0"/>
              <a:t>         </a:t>
            </a:r>
            <a:r>
              <a:rPr lang="en-US" altLang="zh-CN" sz="2400" b="1" dirty="0" smtClean="0"/>
              <a:t>00100011 00000010  </a:t>
            </a:r>
            <a:r>
              <a:rPr lang="zh-CN" altLang="en-US" sz="2400" b="1" dirty="0" smtClean="0"/>
              <a:t>将</a:t>
            </a:r>
            <a:r>
              <a:rPr lang="en-US" altLang="zh-CN" sz="2400" b="1" dirty="0" smtClean="0"/>
              <a:t>2</a:t>
            </a:r>
            <a:r>
              <a:rPr lang="zh-CN" altLang="en-US" sz="2400" b="1" dirty="0" smtClean="0"/>
              <a:t>送累加器</a:t>
            </a:r>
            <a:r>
              <a:rPr lang="en-US" altLang="zh-CN" sz="2400" b="1" dirty="0" smtClean="0"/>
              <a:t>A</a:t>
            </a:r>
            <a:r>
              <a:rPr lang="zh-CN" altLang="en-US" sz="2400" b="1" dirty="0" smtClean="0"/>
              <a:t>，前</a:t>
            </a:r>
            <a:r>
              <a:rPr lang="en-US" altLang="zh-CN" sz="2400" b="1" dirty="0" smtClean="0"/>
              <a:t>8</a:t>
            </a:r>
            <a:r>
              <a:rPr lang="zh-CN" altLang="en-US" sz="2400" b="1" dirty="0" smtClean="0"/>
              <a:t>位是操作码，后</a:t>
            </a:r>
            <a:r>
              <a:rPr lang="en-US" altLang="zh-CN" sz="2400" b="1" dirty="0" smtClean="0"/>
              <a:t>8</a:t>
            </a:r>
            <a:r>
              <a:rPr lang="zh-CN" altLang="en-US" sz="2400" b="1" dirty="0" smtClean="0"/>
              <a:t>位是操作数      </a:t>
            </a:r>
            <a:endParaRPr lang="zh-CN" altLang="en-US" sz="2400" b="1" dirty="0" smtClean="0"/>
          </a:p>
        </p:txBody>
      </p:sp>
      <p:sp>
        <p:nvSpPr>
          <p:cNvPr id="588804" name="Rectangle 4"/>
          <p:cNvSpPr>
            <a:spLocks noChangeArrowheads="1"/>
          </p:cNvSpPr>
          <p:nvPr/>
        </p:nvSpPr>
        <p:spPr bwMode="auto">
          <a:xfrm>
            <a:off x="539750" y="5012332"/>
            <a:ext cx="82804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2700" algn="just">
              <a:lnSpc>
                <a:spcPct val="105000"/>
              </a:lnSpc>
              <a:spcBef>
                <a:spcPct val="20000"/>
              </a:spcBef>
            </a:pPr>
            <a:r>
              <a:rPr lang="en-US" altLang="zh-CN" b="1" dirty="0">
                <a:solidFill>
                  <a:schemeClr val="tx1"/>
                </a:solidFill>
                <a:ea typeface="黑体" panose="02010609060101010101" pitchFamily="2" charset="-122"/>
              </a:rPr>
              <a:t>       </a:t>
            </a:r>
            <a:r>
              <a:rPr lang="zh-CN" altLang="en-US" b="1" kern="0" dirty="0" smtClean="0">
                <a:solidFill>
                  <a:srgbClr val="00B0F0"/>
                </a:solidFill>
                <a:latin typeface="+mn-lt"/>
                <a:ea typeface="+mn-ea"/>
              </a:rPr>
              <a:t>指令系统</a:t>
            </a:r>
            <a:r>
              <a:rPr lang="zh-CN" altLang="en-US" b="1" dirty="0">
                <a:solidFill>
                  <a:schemeClr val="tx1"/>
                </a:solidFill>
                <a:ea typeface="黑体" panose="02010609060101010101" pitchFamily="2" charset="-122"/>
              </a:rPr>
              <a:t>：是指一台计算机所能执行的全部指令的集合。不同型号的计算机有不同的指令系统，它反映了计算机的处理能力。</a:t>
            </a:r>
            <a:endParaRPr lang="zh-CN" altLang="en-US" b="1" dirty="0">
              <a:solidFill>
                <a:schemeClr val="tx1"/>
              </a:solidFill>
              <a:ea typeface="黑体" panose="02010609060101010101" pitchFamily="2" charset="-122"/>
            </a:endParaRPr>
          </a:p>
        </p:txBody>
      </p:sp>
      <p:sp>
        <p:nvSpPr>
          <p:cNvPr id="5" name="Rectangle 5"/>
          <p:cNvSpPr>
            <a:spLocks noChangeArrowheads="1"/>
          </p:cNvSpPr>
          <p:nvPr/>
        </p:nvSpPr>
        <p:spPr bwMode="auto">
          <a:xfrm>
            <a:off x="323850" y="105410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defRPr/>
            </a:pPr>
            <a:r>
              <a:rPr lang="en-US" altLang="zh-CN" sz="2800" b="1" dirty="0" smtClean="0">
                <a:solidFill>
                  <a:schemeClr val="tx1"/>
                </a:solidFill>
                <a:ea typeface="黑体" panose="02010609060101010101" pitchFamily="2" charset="-122"/>
              </a:rPr>
              <a:t>2.1.3 </a:t>
            </a:r>
            <a:r>
              <a:rPr lang="zh-CN" altLang="en-US" sz="2800" b="1" dirty="0" smtClean="0">
                <a:solidFill>
                  <a:schemeClr val="tx1"/>
                </a:solidFill>
                <a:ea typeface="黑体" panose="02010609060101010101" pitchFamily="2" charset="-122"/>
              </a:rPr>
              <a:t>指令系统</a:t>
            </a:r>
            <a:endParaRPr lang="zh-CN" altLang="en-US" sz="2800" b="1" dirty="0">
              <a:solidFill>
                <a:schemeClr val="tx1"/>
              </a:solidFill>
              <a:effectLst>
                <a:outerShdw blurRad="38100" dist="38100" dir="2700000" algn="tl">
                  <a:srgbClr val="C0C0C0"/>
                </a:outerShdw>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1" dur="500"/>
                                        <p:tgtEl>
                                          <p:spTgt spid="58880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5" dur="500"/>
                                        <p:tgtEl>
                                          <p:spTgt spid="5888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88803">
                                            <p:txEl>
                                              <p:pRg st="3" end="3"/>
                                            </p:txEl>
                                          </p:spTgt>
                                        </p:tgtEl>
                                        <p:attrNameLst>
                                          <p:attrName>style.visibility</p:attrName>
                                        </p:attrNameLst>
                                      </p:cBhvr>
                                      <p:to>
                                        <p:strVal val="visible"/>
                                      </p:to>
                                    </p:set>
                                    <p:animEffect transition="in" filter="blinds(horizontal)">
                                      <p:cBhvr>
                                        <p:cTn id="18" dur="500"/>
                                        <p:tgtEl>
                                          <p:spTgt spid="5888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88803">
                                            <p:txEl>
                                              <p:pRg st="4" end="4"/>
                                            </p:txEl>
                                          </p:spTgt>
                                        </p:tgtEl>
                                        <p:attrNameLst>
                                          <p:attrName>style.visibility</p:attrName>
                                        </p:attrNameLst>
                                      </p:cBhvr>
                                      <p:to>
                                        <p:strVal val="visible"/>
                                      </p:to>
                                    </p:set>
                                    <p:animEffect transition="in" filter="blinds(horizontal)">
                                      <p:cBhvr>
                                        <p:cTn id="21" dur="500"/>
                                        <p:tgtEl>
                                          <p:spTgt spid="5888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88804"/>
                                        </p:tgtEl>
                                        <p:attrNameLst>
                                          <p:attrName>style.visibility</p:attrName>
                                        </p:attrNameLst>
                                      </p:cBhvr>
                                      <p:to>
                                        <p:strVal val="visible"/>
                                      </p:to>
                                    </p:set>
                                    <p:animEffect transition="in" filter="blinds(horizontal)">
                                      <p:cBhvr>
                                        <p:cTn id="26" dur="500"/>
                                        <p:tgtEl>
                                          <p:spTgt spid="588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p:nvPr/>
        </p:nvGrpSpPr>
        <p:grpSpPr bwMode="auto">
          <a:xfrm>
            <a:off x="3259138" y="1389063"/>
            <a:ext cx="4337050" cy="700087"/>
            <a:chOff x="1104" y="2016"/>
            <a:chExt cx="3984" cy="612"/>
          </a:xfrm>
        </p:grpSpPr>
        <p:sp>
          <p:nvSpPr>
            <p:cNvPr id="19478" name="Rectangle 4"/>
            <p:cNvSpPr>
              <a:spLocks noChangeArrowheads="1"/>
            </p:cNvSpPr>
            <p:nvPr/>
          </p:nvSpPr>
          <p:spPr bwMode="auto">
            <a:xfrm>
              <a:off x="1104" y="2016"/>
              <a:ext cx="2024" cy="607"/>
            </a:xfrm>
            <a:prstGeom prst="rect">
              <a:avLst/>
            </a:prstGeom>
            <a:gradFill rotWithShape="0">
              <a:gsLst>
                <a:gs pos="0">
                  <a:srgbClr val="765E00"/>
                </a:gs>
                <a:gs pos="50000">
                  <a:srgbClr val="FFCC00"/>
                </a:gs>
                <a:gs pos="100000">
                  <a:srgbClr val="765E00"/>
                </a:gs>
              </a:gsLst>
              <a:lin ang="5400000" scaled="1"/>
            </a:gradFill>
            <a:ln w="9525">
              <a:solidFill>
                <a:schemeClr val="tx1"/>
              </a:solidFill>
              <a:miter lim="800000"/>
            </a:ln>
          </p:spPr>
          <p:txBody>
            <a:bodyPr wrap="none" lIns="64008" tIns="32004" rIns="64008" bIns="32004" anchor="ctr"/>
            <a:lstStyle/>
            <a:p>
              <a:pPr algn="ctr" defTabSz="639445" eaLnBrk="0" hangingPunct="0">
                <a:spcBef>
                  <a:spcPct val="0"/>
                </a:spcBef>
              </a:pPr>
              <a:r>
                <a:rPr lang="zh-CN" altLang="en-US" sz="2800" b="1">
                  <a:solidFill>
                    <a:schemeClr val="hlink"/>
                  </a:solidFill>
                  <a:latin typeface="黑体" panose="02010609060101010101" pitchFamily="2" charset="-122"/>
                  <a:ea typeface="黑体" panose="02010609060101010101" pitchFamily="2" charset="-122"/>
                </a:rPr>
                <a:t>操作码</a:t>
              </a:r>
              <a:r>
                <a:rPr lang="zh-CN" altLang="en-US" sz="2800" b="1">
                  <a:solidFill>
                    <a:schemeClr val="tx1"/>
                  </a:solidFill>
                  <a:latin typeface="黑体" panose="02010609060101010101" pitchFamily="2" charset="-122"/>
                  <a:ea typeface="黑体" panose="02010609060101010101" pitchFamily="2" charset="-122"/>
                </a:rPr>
                <a:t> </a:t>
              </a:r>
              <a:endParaRPr lang="zh-CN" altLang="en-US" sz="2800" b="1">
                <a:solidFill>
                  <a:schemeClr val="tx1"/>
                </a:solidFill>
                <a:latin typeface="黑体" panose="02010609060101010101" pitchFamily="2" charset="-122"/>
                <a:ea typeface="黑体" panose="02010609060101010101" pitchFamily="2" charset="-122"/>
              </a:endParaRPr>
            </a:p>
          </p:txBody>
        </p:sp>
        <p:sp>
          <p:nvSpPr>
            <p:cNvPr id="19479" name="Rectangle 5"/>
            <p:cNvSpPr>
              <a:spLocks noChangeArrowheads="1"/>
            </p:cNvSpPr>
            <p:nvPr/>
          </p:nvSpPr>
          <p:spPr bwMode="auto">
            <a:xfrm>
              <a:off x="3074" y="2016"/>
              <a:ext cx="2014" cy="612"/>
            </a:xfrm>
            <a:prstGeom prst="rect">
              <a:avLst/>
            </a:prstGeom>
            <a:gradFill rotWithShape="0">
              <a:gsLst>
                <a:gs pos="0">
                  <a:srgbClr val="007676"/>
                </a:gs>
                <a:gs pos="50000">
                  <a:srgbClr val="00FFFF"/>
                </a:gs>
                <a:gs pos="100000">
                  <a:srgbClr val="007676"/>
                </a:gs>
              </a:gsLst>
              <a:lin ang="5400000" scaled="1"/>
            </a:gradFill>
            <a:ln w="9525">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008" tIns="32004" rIns="64008" bIns="32004" anchor="ctr"/>
            <a:lstStyle/>
            <a:p>
              <a:pPr algn="ctr" defTabSz="639445">
                <a:spcBef>
                  <a:spcPct val="0"/>
                </a:spcBef>
              </a:pPr>
              <a:r>
                <a:rPr lang="zh-CN" altLang="en-US" sz="2800" b="1">
                  <a:solidFill>
                    <a:schemeClr val="hlink"/>
                  </a:solidFill>
                  <a:latin typeface="黑体" panose="02010609060101010101" pitchFamily="2" charset="-122"/>
                  <a:ea typeface="黑体" panose="02010609060101010101" pitchFamily="2" charset="-122"/>
                </a:rPr>
                <a:t>操作数 </a:t>
              </a:r>
              <a:endParaRPr lang="zh-CN" altLang="en-US" sz="2800" b="1">
                <a:solidFill>
                  <a:schemeClr val="hlink"/>
                </a:solidFill>
                <a:latin typeface="黑体" panose="02010609060101010101" pitchFamily="2" charset="-122"/>
                <a:ea typeface="黑体" panose="02010609060101010101" pitchFamily="2" charset="-122"/>
              </a:endParaRPr>
            </a:p>
          </p:txBody>
        </p:sp>
      </p:grpSp>
      <p:sp>
        <p:nvSpPr>
          <p:cNvPr id="19460" name="Rectangle 6"/>
          <p:cNvSpPr>
            <a:spLocks noChangeArrowheads="1"/>
          </p:cNvSpPr>
          <p:nvPr/>
        </p:nvSpPr>
        <p:spPr bwMode="auto">
          <a:xfrm>
            <a:off x="777875" y="3141663"/>
            <a:ext cx="2351088" cy="2811462"/>
          </a:xfrm>
          <a:prstGeom prst="rect">
            <a:avLst/>
          </a:prstGeom>
          <a:solidFill>
            <a:srgbClr val="FFFF00"/>
          </a:solidFill>
          <a:ln w="9525">
            <a:solidFill>
              <a:srgbClr val="CADAC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32004" rIns="64008" bIns="32004">
            <a:spAutoFit/>
          </a:bodyPr>
          <a:lstStyle/>
          <a:p>
            <a:pPr algn="just" defTabSz="639445">
              <a:lnSpc>
                <a:spcPct val="150000"/>
              </a:lnSpc>
              <a:spcBef>
                <a:spcPct val="0"/>
              </a:spcBef>
              <a:buFont typeface="Wingdings" panose="05000000000000000000" pitchFamily="2" charset="2"/>
              <a:buChar char=""/>
            </a:pPr>
            <a:r>
              <a:rPr lang="zh-CN" altLang="en-US" b="1">
                <a:solidFill>
                  <a:srgbClr val="FF3300"/>
                </a:solidFill>
                <a:ea typeface="黑体" panose="02010609060101010101" pitchFamily="2" charset="-122"/>
                <a:sym typeface="Wingdings" panose="05000000000000000000" pitchFamily="2" charset="2"/>
              </a:rPr>
              <a:t>数据传送指令</a:t>
            </a:r>
            <a:endParaRPr lang="zh-CN" altLang="en-US" b="1">
              <a:solidFill>
                <a:srgbClr val="FF3300"/>
              </a:solidFill>
              <a:ea typeface="黑体" panose="02010609060101010101" pitchFamily="2" charset="-122"/>
              <a:sym typeface="Wingdings" panose="05000000000000000000" pitchFamily="2" charset="2"/>
            </a:endParaRPr>
          </a:p>
          <a:p>
            <a:pPr algn="just" defTabSz="639445">
              <a:lnSpc>
                <a:spcPct val="150000"/>
              </a:lnSpc>
              <a:spcBef>
                <a:spcPct val="0"/>
              </a:spcBef>
              <a:buFont typeface="Wingdings" panose="05000000000000000000" pitchFamily="2" charset="2"/>
              <a:buChar char=""/>
            </a:pPr>
            <a:r>
              <a:rPr lang="zh-CN" altLang="en-US" b="1">
                <a:solidFill>
                  <a:srgbClr val="FF3300"/>
                </a:solidFill>
                <a:ea typeface="黑体" panose="02010609060101010101" pitchFamily="2" charset="-122"/>
                <a:sym typeface="Wingdings" panose="05000000000000000000" pitchFamily="2" charset="2"/>
              </a:rPr>
              <a:t>数据处理指令</a:t>
            </a:r>
            <a:endParaRPr lang="zh-CN" altLang="en-US" b="1">
              <a:solidFill>
                <a:srgbClr val="FF3300"/>
              </a:solidFill>
              <a:ea typeface="黑体" panose="02010609060101010101" pitchFamily="2" charset="-122"/>
              <a:sym typeface="Wingdings" panose="05000000000000000000" pitchFamily="2" charset="2"/>
            </a:endParaRPr>
          </a:p>
          <a:p>
            <a:pPr algn="just" defTabSz="639445" eaLnBrk="0" hangingPunct="0">
              <a:lnSpc>
                <a:spcPct val="150000"/>
              </a:lnSpc>
              <a:spcBef>
                <a:spcPct val="0"/>
              </a:spcBef>
              <a:buFontTx/>
              <a:buChar char="•"/>
            </a:pPr>
            <a:r>
              <a:rPr lang="zh-CN" altLang="en-US" b="1">
                <a:solidFill>
                  <a:srgbClr val="FF3300"/>
                </a:solidFill>
                <a:ea typeface="黑体" panose="02010609060101010101" pitchFamily="2" charset="-122"/>
                <a:sym typeface="Wingdings" panose="05000000000000000000" pitchFamily="2" charset="2"/>
              </a:rPr>
              <a:t>程序控制指令</a:t>
            </a:r>
            <a:endParaRPr lang="zh-CN" altLang="en-US" b="1">
              <a:solidFill>
                <a:srgbClr val="FF3300"/>
              </a:solidFill>
              <a:ea typeface="黑体" panose="02010609060101010101" pitchFamily="2" charset="-122"/>
              <a:sym typeface="Wingdings" panose="05000000000000000000" pitchFamily="2" charset="2"/>
            </a:endParaRPr>
          </a:p>
          <a:p>
            <a:pPr algn="just" defTabSz="639445" eaLnBrk="0" hangingPunct="0">
              <a:lnSpc>
                <a:spcPct val="150000"/>
              </a:lnSpc>
              <a:spcBef>
                <a:spcPct val="0"/>
              </a:spcBef>
              <a:buFont typeface="Wingdings" panose="05000000000000000000" pitchFamily="2" charset="2"/>
              <a:buChar char=""/>
            </a:pPr>
            <a:r>
              <a:rPr lang="zh-CN" altLang="en-US" b="1">
                <a:solidFill>
                  <a:srgbClr val="FF3300"/>
                </a:solidFill>
                <a:ea typeface="黑体" panose="02010609060101010101" pitchFamily="2" charset="-122"/>
                <a:sym typeface="Wingdings" panose="05000000000000000000" pitchFamily="2" charset="2"/>
              </a:rPr>
              <a:t>输入输出指令</a:t>
            </a:r>
            <a:endParaRPr lang="zh-CN" altLang="en-US" b="1">
              <a:solidFill>
                <a:srgbClr val="FF3300"/>
              </a:solidFill>
              <a:ea typeface="黑体" panose="02010609060101010101" pitchFamily="2" charset="-122"/>
              <a:sym typeface="Wingdings" panose="05000000000000000000" pitchFamily="2" charset="2"/>
            </a:endParaRPr>
          </a:p>
          <a:p>
            <a:pPr algn="just" defTabSz="639445" eaLnBrk="0" hangingPunct="0">
              <a:lnSpc>
                <a:spcPct val="150000"/>
              </a:lnSpc>
              <a:spcBef>
                <a:spcPct val="0"/>
              </a:spcBef>
              <a:buFont typeface="Wingdings" panose="05000000000000000000" pitchFamily="2" charset="2"/>
              <a:buChar char=""/>
            </a:pPr>
            <a:r>
              <a:rPr lang="zh-CN" altLang="en-US" b="1">
                <a:solidFill>
                  <a:srgbClr val="FF3300"/>
                </a:solidFill>
                <a:ea typeface="黑体" panose="02010609060101010101" pitchFamily="2" charset="-122"/>
                <a:sym typeface="Wingdings" panose="05000000000000000000" pitchFamily="2" charset="2"/>
              </a:rPr>
              <a:t>其它指令</a:t>
            </a:r>
            <a:r>
              <a:rPr lang="zh-CN" altLang="en-US" b="1">
                <a:solidFill>
                  <a:schemeClr val="tx1"/>
                </a:solidFill>
                <a:ea typeface="黑体" panose="02010609060101010101" pitchFamily="2" charset="-122"/>
                <a:sym typeface="Wingdings" panose="05000000000000000000" pitchFamily="2" charset="2"/>
              </a:rPr>
              <a:t> </a:t>
            </a:r>
            <a:endParaRPr lang="zh-CN" altLang="en-US" b="1">
              <a:solidFill>
                <a:schemeClr val="tx1"/>
              </a:solidFill>
              <a:ea typeface="黑体" panose="02010609060101010101" pitchFamily="2" charset="-122"/>
              <a:sym typeface="Wingdings" panose="05000000000000000000" pitchFamily="2" charset="2"/>
            </a:endParaRPr>
          </a:p>
        </p:txBody>
      </p:sp>
      <p:sp>
        <p:nvSpPr>
          <p:cNvPr id="19461" name="Rectangle 7"/>
          <p:cNvSpPr>
            <a:spLocks noChangeArrowheads="1"/>
          </p:cNvSpPr>
          <p:nvPr/>
        </p:nvSpPr>
        <p:spPr bwMode="auto">
          <a:xfrm>
            <a:off x="3152775" y="4379913"/>
            <a:ext cx="4179888" cy="434975"/>
          </a:xfrm>
          <a:prstGeom prst="rect">
            <a:avLst/>
          </a:prstGeom>
          <a:solidFill>
            <a:srgbClr val="33CCCC"/>
          </a:solidFill>
          <a:ln w="9525">
            <a:solidFill>
              <a:schemeClr val="tx1"/>
            </a:solidFill>
            <a:miter lim="800000"/>
          </a:ln>
          <a:effectLst>
            <a:outerShdw dist="89803" dir="2700000" algn="ctr" rotWithShape="0">
              <a:schemeClr val="bg1"/>
            </a:outerShdw>
          </a:effectLst>
        </p:spPr>
        <p:txBody>
          <a:bodyPr wrap="none" lIns="64008" tIns="32004" rIns="64008" bIns="32004" anchor="ctr"/>
          <a:lstStyle/>
          <a:p>
            <a:pPr algn="ctr" defTabSz="639445">
              <a:spcBef>
                <a:spcPct val="0"/>
              </a:spcBef>
            </a:pPr>
            <a:r>
              <a:rPr lang="en-US" altLang="zh-CN" sz="2000" b="1" dirty="0">
                <a:solidFill>
                  <a:schemeClr val="tx1"/>
                </a:solidFill>
                <a:ea typeface="黑体" panose="02010609060101010101" pitchFamily="2" charset="-122"/>
              </a:rPr>
              <a:t>If  While</a:t>
            </a:r>
            <a:r>
              <a:rPr lang="en-US" altLang="zh-CN" sz="2000" b="1" dirty="0" smtClean="0">
                <a:solidFill>
                  <a:schemeClr val="tx1"/>
                </a:solidFill>
                <a:ea typeface="黑体" panose="02010609060101010101" pitchFamily="2" charset="-122"/>
              </a:rPr>
              <a:t>……</a:t>
            </a:r>
            <a:endParaRPr lang="en-US" altLang="zh-CN" sz="2000" b="1" dirty="0">
              <a:solidFill>
                <a:schemeClr val="tx1"/>
              </a:solidFill>
              <a:ea typeface="黑体" panose="02010609060101010101" pitchFamily="2" charset="-122"/>
            </a:endParaRPr>
          </a:p>
        </p:txBody>
      </p:sp>
      <p:sp>
        <p:nvSpPr>
          <p:cNvPr id="19462" name="Rectangle 8"/>
          <p:cNvSpPr>
            <a:spLocks noChangeArrowheads="1"/>
          </p:cNvSpPr>
          <p:nvPr/>
        </p:nvSpPr>
        <p:spPr bwMode="auto">
          <a:xfrm>
            <a:off x="3152775" y="3770313"/>
            <a:ext cx="4179888" cy="434975"/>
          </a:xfrm>
          <a:prstGeom prst="rect">
            <a:avLst/>
          </a:prstGeom>
          <a:solidFill>
            <a:srgbClr val="33CCCC"/>
          </a:solidFill>
          <a:ln w="9525">
            <a:solidFill>
              <a:schemeClr val="tx1"/>
            </a:solidFill>
            <a:miter lim="800000"/>
          </a:ln>
          <a:effectLst>
            <a:outerShdw dist="74053" dir="1857825" algn="ctr" rotWithShape="0">
              <a:schemeClr val="bg1"/>
            </a:outerShdw>
          </a:effectLst>
        </p:spPr>
        <p:txBody>
          <a:bodyPr wrap="none" lIns="64008" tIns="32004" rIns="64008" bIns="32004" anchor="ctr"/>
          <a:lstStyle/>
          <a:p>
            <a:pPr algn="ctr" defTabSz="639445">
              <a:spcBef>
                <a:spcPct val="0"/>
              </a:spcBef>
            </a:pPr>
            <a:r>
              <a:rPr lang="zh-CN" altLang="en-US" sz="2000" b="1">
                <a:solidFill>
                  <a:schemeClr val="tx1"/>
                </a:solidFill>
                <a:ea typeface="黑体" panose="02010609060101010101" pitchFamily="2" charset="-122"/>
              </a:rPr>
              <a:t>＋ － </a:t>
            </a:r>
            <a:r>
              <a:rPr lang="en-US" altLang="zh-CN" sz="2000" b="1">
                <a:solidFill>
                  <a:schemeClr val="tx1"/>
                </a:solidFill>
                <a:ea typeface="黑体" panose="02010609060101010101" pitchFamily="2" charset="-122"/>
              </a:rPr>
              <a:t>×÷ And Or……</a:t>
            </a:r>
            <a:endParaRPr lang="en-US" altLang="zh-CN" sz="2000" b="1">
              <a:solidFill>
                <a:schemeClr val="tx1"/>
              </a:solidFill>
              <a:ea typeface="黑体" panose="02010609060101010101" pitchFamily="2" charset="-122"/>
            </a:endParaRPr>
          </a:p>
        </p:txBody>
      </p:sp>
      <p:grpSp>
        <p:nvGrpSpPr>
          <p:cNvPr id="19463" name="Group 9"/>
          <p:cNvGrpSpPr/>
          <p:nvPr/>
        </p:nvGrpSpPr>
        <p:grpSpPr bwMode="auto">
          <a:xfrm>
            <a:off x="3152775" y="3313113"/>
            <a:ext cx="3533775" cy="338137"/>
            <a:chOff x="2592" y="2928"/>
            <a:chExt cx="3246" cy="295"/>
          </a:xfrm>
        </p:grpSpPr>
        <p:sp>
          <p:nvSpPr>
            <p:cNvPr id="19475" name="Rectangle 10"/>
            <p:cNvSpPr>
              <a:spLocks noChangeArrowheads="1"/>
            </p:cNvSpPr>
            <p:nvPr/>
          </p:nvSpPr>
          <p:spPr bwMode="auto">
            <a:xfrm>
              <a:off x="4704" y="2928"/>
              <a:ext cx="1134" cy="295"/>
            </a:xfrm>
            <a:prstGeom prst="rect">
              <a:avLst/>
            </a:prstGeom>
            <a:solidFill>
              <a:srgbClr val="33CCCC"/>
            </a:solidFill>
            <a:ln w="9525">
              <a:solidFill>
                <a:schemeClr val="tx1"/>
              </a:solidFill>
              <a:miter lim="800000"/>
            </a:ln>
            <a:effectLst>
              <a:outerShdw dist="63500" dir="2212194" algn="ctr" rotWithShape="0">
                <a:schemeClr val="bg1"/>
              </a:outerShdw>
            </a:effectLst>
          </p:spPr>
          <p:txBody>
            <a:bodyPr wrap="none" lIns="64008" tIns="32004" rIns="64008" bIns="32004" anchor="ctr"/>
            <a:lstStyle/>
            <a:p>
              <a:pPr algn="ctr" defTabSz="639445">
                <a:spcBef>
                  <a:spcPct val="0"/>
                </a:spcBef>
              </a:pPr>
              <a:r>
                <a:rPr lang="en-US" altLang="zh-CN" sz="2200" b="1">
                  <a:solidFill>
                    <a:schemeClr val="tx1"/>
                  </a:solidFill>
                  <a:ea typeface="黑体" panose="02010609060101010101" pitchFamily="2" charset="-122"/>
                  <a:sym typeface="Wingdings" panose="05000000000000000000" pitchFamily="2" charset="2"/>
                </a:rPr>
                <a:t>CPU</a:t>
              </a:r>
              <a:endParaRPr lang="en-US" altLang="zh-CN" sz="2000" b="1">
                <a:solidFill>
                  <a:schemeClr val="tx1"/>
                </a:solidFill>
                <a:ea typeface="黑体" panose="02010609060101010101" pitchFamily="2" charset="-122"/>
              </a:endParaRPr>
            </a:p>
          </p:txBody>
        </p:sp>
        <p:sp>
          <p:nvSpPr>
            <p:cNvPr id="19476" name="Rectangle 11"/>
            <p:cNvSpPr>
              <a:spLocks noChangeArrowheads="1"/>
            </p:cNvSpPr>
            <p:nvPr/>
          </p:nvSpPr>
          <p:spPr bwMode="auto">
            <a:xfrm>
              <a:off x="2592" y="2928"/>
              <a:ext cx="1134" cy="295"/>
            </a:xfrm>
            <a:prstGeom prst="rect">
              <a:avLst/>
            </a:prstGeom>
            <a:solidFill>
              <a:srgbClr val="33CCCC"/>
            </a:solidFill>
            <a:ln w="9525">
              <a:solidFill>
                <a:schemeClr val="tx1"/>
              </a:solidFill>
              <a:miter lim="800000"/>
            </a:ln>
            <a:effectLst>
              <a:outerShdw dist="63500" dir="2212194" algn="ctr" rotWithShape="0">
                <a:schemeClr val="bg1"/>
              </a:outerShdw>
            </a:effectLst>
          </p:spPr>
          <p:txBody>
            <a:bodyPr wrap="none" lIns="64008" tIns="32004" rIns="64008" bIns="32004" anchor="ctr"/>
            <a:lstStyle/>
            <a:p>
              <a:pPr algn="ctr" defTabSz="639445">
                <a:spcBef>
                  <a:spcPct val="0"/>
                </a:spcBef>
              </a:pPr>
              <a:r>
                <a:rPr lang="zh-CN" altLang="en-US" sz="2200" b="1">
                  <a:solidFill>
                    <a:schemeClr val="tx1"/>
                  </a:solidFill>
                  <a:ea typeface="黑体" panose="02010609060101010101" pitchFamily="2" charset="-122"/>
                  <a:sym typeface="Wingdings" panose="05000000000000000000" pitchFamily="2" charset="2"/>
                </a:rPr>
                <a:t>内存</a:t>
              </a:r>
              <a:endParaRPr lang="zh-CN" altLang="en-US" sz="2000" b="1">
                <a:solidFill>
                  <a:schemeClr val="tx1"/>
                </a:solidFill>
                <a:ea typeface="黑体" panose="02010609060101010101" pitchFamily="2" charset="-122"/>
              </a:endParaRPr>
            </a:p>
          </p:txBody>
        </p:sp>
        <p:sp>
          <p:nvSpPr>
            <p:cNvPr id="19477" name="AutoShape 12"/>
            <p:cNvSpPr>
              <a:spLocks noChangeArrowheads="1"/>
            </p:cNvSpPr>
            <p:nvPr/>
          </p:nvSpPr>
          <p:spPr bwMode="auto">
            <a:xfrm>
              <a:off x="3840" y="3072"/>
              <a:ext cx="816" cy="144"/>
            </a:xfrm>
            <a:prstGeom prst="leftRightArrow">
              <a:avLst>
                <a:gd name="adj1" fmla="val 50000"/>
                <a:gd name="adj2" fmla="val 113333"/>
              </a:avLst>
            </a:prstGeom>
            <a:solidFill>
              <a:schemeClr val="accent1"/>
            </a:solidFill>
            <a:ln w="9525">
              <a:solidFill>
                <a:schemeClr val="tx1"/>
              </a:solidFill>
              <a:miter lim="800000"/>
            </a:ln>
            <a:effectLst>
              <a:outerShdw dist="12700" dir="16200000" algn="ctr" rotWithShape="0">
                <a:schemeClr val="bg1"/>
              </a:outerShdw>
            </a:effectLst>
          </p:spPr>
          <p:txBody>
            <a:bodyPr wrap="none" anchor="ctr"/>
            <a:lstStyle/>
            <a:p>
              <a:endParaRPr lang="zh-CN" altLang="en-US"/>
            </a:p>
          </p:txBody>
        </p:sp>
      </p:grpSp>
      <p:grpSp>
        <p:nvGrpSpPr>
          <p:cNvPr id="19464" name="Group 13"/>
          <p:cNvGrpSpPr/>
          <p:nvPr/>
        </p:nvGrpSpPr>
        <p:grpSpPr bwMode="auto">
          <a:xfrm>
            <a:off x="3152775" y="4913313"/>
            <a:ext cx="3533775" cy="338137"/>
            <a:chOff x="2592" y="2928"/>
            <a:chExt cx="3246" cy="295"/>
          </a:xfrm>
        </p:grpSpPr>
        <p:sp>
          <p:nvSpPr>
            <p:cNvPr id="19472" name="Rectangle 14"/>
            <p:cNvSpPr>
              <a:spLocks noChangeArrowheads="1"/>
            </p:cNvSpPr>
            <p:nvPr/>
          </p:nvSpPr>
          <p:spPr bwMode="auto">
            <a:xfrm>
              <a:off x="4704" y="2928"/>
              <a:ext cx="1134" cy="295"/>
            </a:xfrm>
            <a:prstGeom prst="rect">
              <a:avLst/>
            </a:prstGeom>
            <a:solidFill>
              <a:srgbClr val="33CCCC"/>
            </a:solidFill>
            <a:ln w="9525">
              <a:solidFill>
                <a:schemeClr val="tx1"/>
              </a:solidFill>
              <a:miter lim="800000"/>
            </a:ln>
            <a:effectLst>
              <a:outerShdw dist="63500" dir="2212194" algn="ctr" rotWithShape="0">
                <a:schemeClr val="bg1"/>
              </a:outerShdw>
            </a:effectLst>
          </p:spPr>
          <p:txBody>
            <a:bodyPr wrap="none" lIns="64008" tIns="32004" rIns="64008" bIns="32004" anchor="ctr"/>
            <a:lstStyle/>
            <a:p>
              <a:pPr algn="ctr" defTabSz="639445">
                <a:spcBef>
                  <a:spcPct val="0"/>
                </a:spcBef>
              </a:pPr>
              <a:r>
                <a:rPr lang="en-US" altLang="zh-CN" sz="1700" b="1">
                  <a:solidFill>
                    <a:schemeClr val="tx1"/>
                  </a:solidFill>
                  <a:ea typeface="黑体" panose="02010609060101010101" pitchFamily="2" charset="-122"/>
                </a:rPr>
                <a:t>I/O</a:t>
              </a:r>
              <a:r>
                <a:rPr lang="zh-CN" altLang="en-US" sz="1700" b="1">
                  <a:solidFill>
                    <a:schemeClr val="tx1"/>
                  </a:solidFill>
                  <a:ea typeface="黑体" panose="02010609060101010101" pitchFamily="2" charset="-122"/>
                </a:rPr>
                <a:t>设备</a:t>
              </a:r>
              <a:endParaRPr lang="zh-CN" altLang="en-US" sz="1700" b="1">
                <a:solidFill>
                  <a:schemeClr val="tx1"/>
                </a:solidFill>
                <a:ea typeface="黑体" panose="02010609060101010101" pitchFamily="2" charset="-122"/>
              </a:endParaRPr>
            </a:p>
          </p:txBody>
        </p:sp>
        <p:sp>
          <p:nvSpPr>
            <p:cNvPr id="19473" name="Rectangle 15"/>
            <p:cNvSpPr>
              <a:spLocks noChangeArrowheads="1"/>
            </p:cNvSpPr>
            <p:nvPr/>
          </p:nvSpPr>
          <p:spPr bwMode="auto">
            <a:xfrm>
              <a:off x="2592" y="2928"/>
              <a:ext cx="1134" cy="295"/>
            </a:xfrm>
            <a:prstGeom prst="rect">
              <a:avLst/>
            </a:prstGeom>
            <a:solidFill>
              <a:srgbClr val="33CCCC"/>
            </a:solidFill>
            <a:ln w="9525">
              <a:solidFill>
                <a:schemeClr val="tx1"/>
              </a:solidFill>
              <a:miter lim="800000"/>
            </a:ln>
            <a:effectLst>
              <a:outerShdw dist="63500" dir="2212194" algn="ctr" rotWithShape="0">
                <a:schemeClr val="bg1"/>
              </a:outerShdw>
            </a:effectLst>
          </p:spPr>
          <p:txBody>
            <a:bodyPr wrap="none" lIns="64008" tIns="32004" rIns="64008" bIns="32004" anchor="ctr"/>
            <a:lstStyle/>
            <a:p>
              <a:pPr algn="ctr" defTabSz="639445">
                <a:spcBef>
                  <a:spcPct val="0"/>
                </a:spcBef>
              </a:pPr>
              <a:r>
                <a:rPr lang="zh-CN" altLang="en-US" sz="1700" b="1">
                  <a:solidFill>
                    <a:schemeClr val="tx1"/>
                  </a:solidFill>
                  <a:ea typeface="黑体" panose="02010609060101010101" pitchFamily="2" charset="-122"/>
                </a:rPr>
                <a:t>主机</a:t>
              </a:r>
              <a:endParaRPr lang="zh-CN" altLang="en-US" sz="1700" b="1">
                <a:solidFill>
                  <a:schemeClr val="tx1"/>
                </a:solidFill>
                <a:ea typeface="黑体" panose="02010609060101010101" pitchFamily="2" charset="-122"/>
              </a:endParaRPr>
            </a:p>
          </p:txBody>
        </p:sp>
        <p:sp>
          <p:nvSpPr>
            <p:cNvPr id="19474" name="AutoShape 16"/>
            <p:cNvSpPr>
              <a:spLocks noChangeArrowheads="1"/>
            </p:cNvSpPr>
            <p:nvPr/>
          </p:nvSpPr>
          <p:spPr bwMode="auto">
            <a:xfrm>
              <a:off x="3840" y="3072"/>
              <a:ext cx="816" cy="144"/>
            </a:xfrm>
            <a:prstGeom prst="leftRightArrow">
              <a:avLst>
                <a:gd name="adj1" fmla="val 50000"/>
                <a:gd name="adj2" fmla="val 113333"/>
              </a:avLst>
            </a:prstGeom>
            <a:solidFill>
              <a:schemeClr val="accent1"/>
            </a:solidFill>
            <a:ln w="9525">
              <a:solidFill>
                <a:schemeClr val="tx1"/>
              </a:solidFill>
              <a:miter lim="800000"/>
            </a:ln>
            <a:effectLst>
              <a:outerShdw dist="12700" dir="16200000" algn="ctr" rotWithShape="0">
                <a:schemeClr val="bg1"/>
              </a:outerShdw>
            </a:effectLst>
          </p:spPr>
          <p:txBody>
            <a:bodyPr wrap="none" anchor="ctr"/>
            <a:lstStyle/>
            <a:p>
              <a:endParaRPr lang="zh-CN" altLang="en-US"/>
            </a:p>
          </p:txBody>
        </p:sp>
      </p:grpSp>
      <p:sp>
        <p:nvSpPr>
          <p:cNvPr id="19465" name="Rectangle 17"/>
          <p:cNvSpPr>
            <a:spLocks noChangeArrowheads="1"/>
          </p:cNvSpPr>
          <p:nvPr/>
        </p:nvSpPr>
        <p:spPr bwMode="auto">
          <a:xfrm>
            <a:off x="3152775" y="5446713"/>
            <a:ext cx="4181475" cy="434975"/>
          </a:xfrm>
          <a:prstGeom prst="rect">
            <a:avLst/>
          </a:prstGeom>
          <a:solidFill>
            <a:srgbClr val="33CCCC"/>
          </a:solidFill>
          <a:ln w="9525">
            <a:solidFill>
              <a:schemeClr val="tx1"/>
            </a:solidFill>
            <a:miter lim="800000"/>
          </a:ln>
          <a:effectLst>
            <a:outerShdw dist="63500" dir="2212194" algn="ctr" rotWithShape="0">
              <a:schemeClr val="bg1"/>
            </a:outerShdw>
          </a:effectLst>
        </p:spPr>
        <p:txBody>
          <a:bodyPr wrap="none" lIns="64008" tIns="32004" rIns="64008" bIns="32004" anchor="ctr"/>
          <a:lstStyle/>
          <a:p>
            <a:pPr algn="ctr" defTabSz="639445">
              <a:spcBef>
                <a:spcPct val="0"/>
              </a:spcBef>
            </a:pPr>
            <a:r>
              <a:rPr lang="zh-CN" altLang="en-US" sz="2200" b="1">
                <a:solidFill>
                  <a:schemeClr val="tx1"/>
                </a:solidFill>
                <a:ea typeface="黑体" panose="02010609060101010101" pitchFamily="2" charset="-122"/>
                <a:sym typeface="Wingdings" panose="05000000000000000000" pitchFamily="2" charset="2"/>
              </a:rPr>
              <a:t>对计算机的硬件进行管理等</a:t>
            </a:r>
            <a:endParaRPr lang="zh-CN" altLang="en-US" sz="2200" b="1">
              <a:solidFill>
                <a:schemeClr val="tx1"/>
              </a:solidFill>
              <a:ea typeface="黑体" panose="02010609060101010101" pitchFamily="2" charset="-122"/>
              <a:sym typeface="Wingdings" panose="05000000000000000000" pitchFamily="2" charset="2"/>
            </a:endParaRPr>
          </a:p>
        </p:txBody>
      </p:sp>
      <p:sp>
        <p:nvSpPr>
          <p:cNvPr id="19466" name="Rectangle 18"/>
          <p:cNvSpPr>
            <a:spLocks noChangeArrowheads="1"/>
          </p:cNvSpPr>
          <p:nvPr/>
        </p:nvSpPr>
        <p:spPr bwMode="auto">
          <a:xfrm>
            <a:off x="1377950" y="1444625"/>
            <a:ext cx="1096963" cy="546100"/>
          </a:xfrm>
          <a:prstGeom prst="rect">
            <a:avLst/>
          </a:prstGeom>
          <a:solidFill>
            <a:srgbClr val="E6D7B6"/>
          </a:solidFill>
          <a:ln w="9525">
            <a:solidFill>
              <a:srgbClr val="E6D7B6"/>
            </a:solidFill>
            <a:miter lim="800000"/>
          </a:ln>
          <a:effectLst>
            <a:outerShdw dist="107763" dir="2700000" algn="ctr" rotWithShape="0">
              <a:schemeClr val="tx2"/>
            </a:outerShdw>
          </a:effectLst>
        </p:spPr>
        <p:txBody>
          <a:bodyPr lIns="64008" tIns="32004" rIns="64008" bIns="32004">
            <a:spAutoFit/>
          </a:bodyPr>
          <a:lstStyle/>
          <a:p>
            <a:pPr algn="ctr" defTabSz="639445">
              <a:spcBef>
                <a:spcPct val="0"/>
              </a:spcBef>
            </a:pPr>
            <a:r>
              <a:rPr lang="zh-CN" altLang="en-US" sz="3100" b="1">
                <a:solidFill>
                  <a:schemeClr val="hlink"/>
                </a:solidFill>
                <a:latin typeface="黑体" panose="02010609060101010101" pitchFamily="2" charset="-122"/>
                <a:ea typeface="黑体" panose="02010609060101010101" pitchFamily="2" charset="-122"/>
              </a:rPr>
              <a:t>指令</a:t>
            </a:r>
            <a:r>
              <a:rPr lang="zh-CN" altLang="en-US" sz="3100" b="1">
                <a:solidFill>
                  <a:schemeClr val="tx1"/>
                </a:solidFill>
                <a:latin typeface="黑体" panose="02010609060101010101" pitchFamily="2" charset="-122"/>
                <a:ea typeface="黑体" panose="02010609060101010101" pitchFamily="2" charset="-122"/>
              </a:rPr>
              <a:t> </a:t>
            </a:r>
            <a:endParaRPr lang="zh-CN" altLang="en-US" sz="3100" b="1">
              <a:solidFill>
                <a:schemeClr val="tx1"/>
              </a:solidFill>
              <a:latin typeface="黑体" panose="02010609060101010101" pitchFamily="2" charset="-122"/>
              <a:ea typeface="黑体" panose="02010609060101010101" pitchFamily="2" charset="-122"/>
            </a:endParaRPr>
          </a:p>
        </p:txBody>
      </p:sp>
      <p:sp>
        <p:nvSpPr>
          <p:cNvPr id="19467" name="AutoShape 19"/>
          <p:cNvSpPr>
            <a:spLocks noChangeArrowheads="1"/>
          </p:cNvSpPr>
          <p:nvPr/>
        </p:nvSpPr>
        <p:spPr bwMode="auto">
          <a:xfrm>
            <a:off x="2474913" y="1554163"/>
            <a:ext cx="731837" cy="330200"/>
          </a:xfrm>
          <a:prstGeom prst="rightArrow">
            <a:avLst>
              <a:gd name="adj1" fmla="val 50000"/>
              <a:gd name="adj2" fmla="val 55409"/>
            </a:avLst>
          </a:prstGeom>
          <a:solidFill>
            <a:srgbClr val="E6D7B6"/>
          </a:solidFill>
          <a:ln w="9525">
            <a:solidFill>
              <a:srgbClr val="E6D7B6"/>
            </a:solidFill>
            <a:miter lim="800000"/>
          </a:ln>
          <a:effectLst>
            <a:outerShdw dist="107763" dir="2700000" algn="ctr" rotWithShape="0">
              <a:schemeClr val="tx2"/>
            </a:outerShdw>
          </a:effectLst>
        </p:spPr>
        <p:txBody>
          <a:bodyPr wrap="none" anchor="ctr"/>
          <a:lstStyle/>
          <a:p>
            <a:endParaRPr lang="zh-CN" altLang="en-US"/>
          </a:p>
        </p:txBody>
      </p:sp>
      <p:sp>
        <p:nvSpPr>
          <p:cNvPr id="19468" name="AutoShape 20"/>
          <p:cNvSpPr>
            <a:spLocks noChangeArrowheads="1"/>
          </p:cNvSpPr>
          <p:nvPr/>
        </p:nvSpPr>
        <p:spPr bwMode="auto">
          <a:xfrm>
            <a:off x="1744663" y="1993900"/>
            <a:ext cx="260350" cy="1150938"/>
          </a:xfrm>
          <a:prstGeom prst="downArrow">
            <a:avLst>
              <a:gd name="adj1" fmla="val 50000"/>
              <a:gd name="adj2" fmla="val 110518"/>
            </a:avLst>
          </a:prstGeom>
          <a:solidFill>
            <a:srgbClr val="E6D7B6"/>
          </a:solidFill>
          <a:ln w="9525">
            <a:solidFill>
              <a:srgbClr val="E6D7B6"/>
            </a:solidFill>
            <a:miter lim="800000"/>
          </a:ln>
          <a:effectLst>
            <a:outerShdw dist="107763" dir="2700000" algn="ctr" rotWithShape="0">
              <a:schemeClr val="tx2"/>
            </a:outerShdw>
          </a:effectLst>
        </p:spPr>
        <p:txBody>
          <a:bodyPr wrap="none" anchor="ctr"/>
          <a:lstStyle/>
          <a:p>
            <a:endParaRPr lang="zh-CN" altLang="en-US"/>
          </a:p>
        </p:txBody>
      </p:sp>
      <p:sp>
        <p:nvSpPr>
          <p:cNvPr id="19469" name="Text Box 21"/>
          <p:cNvSpPr txBox="1">
            <a:spLocks noChangeArrowheads="1"/>
          </p:cNvSpPr>
          <p:nvPr/>
        </p:nvSpPr>
        <p:spPr bwMode="auto">
          <a:xfrm>
            <a:off x="2505075" y="1917700"/>
            <a:ext cx="7778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32004" rIns="64008" bIns="32004">
            <a:spAutoFit/>
          </a:bodyPr>
          <a:lstStyle>
            <a:lvl1pPr defTabSz="639445"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defTabSz="639445"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b="1">
                <a:solidFill>
                  <a:schemeClr val="tx1"/>
                </a:solidFill>
                <a:ea typeface="黑体" panose="02010609060101010101" pitchFamily="2" charset="-122"/>
              </a:rPr>
              <a:t>结构</a:t>
            </a:r>
            <a:endParaRPr lang="zh-CN" altLang="en-US" sz="1800" b="1">
              <a:solidFill>
                <a:schemeClr val="tx1"/>
              </a:solidFill>
              <a:ea typeface="黑体" panose="02010609060101010101" pitchFamily="2" charset="-122"/>
            </a:endParaRPr>
          </a:p>
        </p:txBody>
      </p:sp>
      <p:sp>
        <p:nvSpPr>
          <p:cNvPr id="19470" name="Text Box 22"/>
          <p:cNvSpPr txBox="1">
            <a:spLocks noChangeArrowheads="1"/>
          </p:cNvSpPr>
          <p:nvPr/>
        </p:nvSpPr>
        <p:spPr bwMode="auto">
          <a:xfrm>
            <a:off x="1323975" y="2170113"/>
            <a:ext cx="33813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32004" rIns="64008" bIns="32004">
            <a:spAutoFit/>
          </a:bodyPr>
          <a:lstStyle>
            <a:lvl1pPr defTabSz="639445"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defTabSz="639445"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defTabSz="639445"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defTabSz="639445"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b="1">
                <a:solidFill>
                  <a:schemeClr val="tx1"/>
                </a:solidFill>
                <a:ea typeface="黑体" panose="02010609060101010101" pitchFamily="2" charset="-122"/>
              </a:rPr>
              <a:t>分类</a:t>
            </a:r>
            <a:endParaRPr lang="zh-CN" altLang="en-US" sz="1800" b="1">
              <a:solidFill>
                <a:schemeClr val="tx1"/>
              </a:solidFill>
              <a:ea typeface="黑体" panose="02010609060101010101" pitchFamily="2" charset="-122"/>
            </a:endParaRPr>
          </a:p>
        </p:txBody>
      </p:sp>
      <p:sp>
        <p:nvSpPr>
          <p:cNvPr id="19471" name="Rectangle 23"/>
          <p:cNvSpPr>
            <a:spLocks noChangeArrowheads="1"/>
          </p:cNvSpPr>
          <p:nvPr/>
        </p:nvSpPr>
        <p:spPr bwMode="auto">
          <a:xfrm>
            <a:off x="2916238" y="2205038"/>
            <a:ext cx="52260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32004" rIns="64008" bIns="32004">
            <a:spAutoFit/>
          </a:bodyPr>
          <a:lstStyle/>
          <a:p>
            <a:pPr defTabSz="639445">
              <a:spcBef>
                <a:spcPct val="0"/>
              </a:spcBef>
            </a:pPr>
            <a:r>
              <a:rPr lang="zh-CN" altLang="en-US" b="1">
                <a:solidFill>
                  <a:schemeClr val="tx1"/>
                </a:solidFill>
                <a:latin typeface="黑体" panose="02010609060101010101" pitchFamily="2" charset="-122"/>
                <a:ea typeface="黑体" panose="02010609060101010101" pitchFamily="2" charset="-122"/>
              </a:rPr>
              <a:t>操作码  要完成的操作类型或性质</a:t>
            </a:r>
            <a:endParaRPr lang="zh-CN" altLang="en-US" b="1">
              <a:solidFill>
                <a:schemeClr val="tx1"/>
              </a:solidFill>
              <a:latin typeface="黑体" panose="02010609060101010101" pitchFamily="2" charset="-122"/>
              <a:ea typeface="黑体" panose="02010609060101010101" pitchFamily="2" charset="-122"/>
            </a:endParaRPr>
          </a:p>
          <a:p>
            <a:pPr defTabSz="639445">
              <a:spcBef>
                <a:spcPct val="0"/>
              </a:spcBef>
            </a:pPr>
            <a:r>
              <a:rPr lang="zh-CN" altLang="en-US" b="1">
                <a:solidFill>
                  <a:schemeClr val="tx1"/>
                </a:solidFill>
                <a:latin typeface="黑体" panose="02010609060101010101" pitchFamily="2" charset="-122"/>
                <a:ea typeface="黑体" panose="02010609060101010101" pitchFamily="2" charset="-122"/>
              </a:rPr>
              <a:t>操作数  操作的内容或所在的地址  </a:t>
            </a:r>
            <a:endParaRPr lang="zh-CN" altLang="en-US" b="1">
              <a:solidFill>
                <a:schemeClr val="tx1"/>
              </a:solidFill>
              <a:latin typeface="黑体" panose="02010609060101010101" pitchFamily="2" charset="-122"/>
              <a:ea typeface="黑体" panose="02010609060101010101" pitchFamily="2" charset="-122"/>
            </a:endParaRPr>
          </a:p>
        </p:txBody>
      </p:sp>
      <p:sp>
        <p:nvSpPr>
          <p:cNvPr id="25"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20483" name="Rectangle 3"/>
          <p:cNvSpPr>
            <a:spLocks noGrp="1" noChangeArrowheads="1"/>
          </p:cNvSpPr>
          <p:nvPr>
            <p:ph type="body" idx="1"/>
          </p:nvPr>
        </p:nvSpPr>
        <p:spPr>
          <a:xfrm>
            <a:off x="323850" y="1052513"/>
            <a:ext cx="4032250" cy="647700"/>
          </a:xfrm>
        </p:spPr>
        <p:txBody>
          <a:bodyPr/>
          <a:lstStyle/>
          <a:p>
            <a:pPr eaLnBrk="1" hangingPunct="1">
              <a:buFontTx/>
              <a:buNone/>
            </a:pPr>
            <a:r>
              <a:rPr lang="zh-CN" altLang="en-US" sz="2800" b="1" smtClean="0">
                <a:latin typeface="黑体" panose="02010609060101010101" pitchFamily="2" charset="-122"/>
              </a:rPr>
              <a:t>指令的执行过程：</a:t>
            </a:r>
            <a:r>
              <a:rPr lang="zh-CN" altLang="en-US" sz="2800" smtClean="0">
                <a:latin typeface="黑体" panose="02010609060101010101" pitchFamily="2" charset="-122"/>
              </a:rPr>
              <a:t> </a:t>
            </a:r>
            <a:endParaRPr lang="zh-CN" altLang="en-US" sz="2800" smtClean="0">
              <a:latin typeface="黑体" panose="02010609060101010101" pitchFamily="2" charset="-122"/>
            </a:endParaRPr>
          </a:p>
        </p:txBody>
      </p:sp>
      <p:sp>
        <p:nvSpPr>
          <p:cNvPr id="20484" name="Rectangle 4"/>
          <p:cNvSpPr>
            <a:spLocks noChangeArrowheads="1"/>
          </p:cNvSpPr>
          <p:nvPr/>
        </p:nvSpPr>
        <p:spPr bwMode="auto">
          <a:xfrm>
            <a:off x="3652838" y="1844675"/>
            <a:ext cx="1109662" cy="500063"/>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8000" tIns="10800" rIns="18000" bIns="10800" anchor="ctr"/>
          <a:lstStyle/>
          <a:p>
            <a:pPr algn="ctr">
              <a:spcBef>
                <a:spcPct val="0"/>
              </a:spcBef>
            </a:pPr>
            <a:r>
              <a:rPr kumimoji="0" lang="zh-CN" altLang="en-US" b="1">
                <a:solidFill>
                  <a:srgbClr val="FF0000"/>
                </a:solidFill>
                <a:latin typeface="黑体" panose="02010609060101010101" pitchFamily="2" charset="-122"/>
                <a:ea typeface="黑体" panose="02010609060101010101" pitchFamily="2" charset="-122"/>
              </a:rPr>
              <a:t>开始</a:t>
            </a:r>
            <a:endParaRPr kumimoji="0" lang="zh-CN" altLang="en-US" b="1">
              <a:solidFill>
                <a:srgbClr val="FF0000"/>
              </a:solidFill>
              <a:latin typeface="黑体" panose="02010609060101010101" pitchFamily="2" charset="-122"/>
              <a:ea typeface="黑体" panose="02010609060101010101" pitchFamily="2" charset="-122"/>
            </a:endParaRPr>
          </a:p>
        </p:txBody>
      </p:sp>
      <p:sp>
        <p:nvSpPr>
          <p:cNvPr id="20485" name="Rectangle 5"/>
          <p:cNvSpPr>
            <a:spLocks noChangeArrowheads="1"/>
          </p:cNvSpPr>
          <p:nvPr/>
        </p:nvSpPr>
        <p:spPr bwMode="auto">
          <a:xfrm>
            <a:off x="3100388" y="2781300"/>
            <a:ext cx="2255837" cy="500063"/>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8000" tIns="10800" rIns="18000" bIns="10800" anchor="ctr"/>
          <a:lstStyle/>
          <a:p>
            <a:pPr algn="ctr">
              <a:spcBef>
                <a:spcPct val="0"/>
              </a:spcBef>
            </a:pPr>
            <a:r>
              <a:rPr kumimoji="0" lang="zh-CN" altLang="en-US" b="1">
                <a:solidFill>
                  <a:srgbClr val="FF0000"/>
                </a:solidFill>
                <a:latin typeface="黑体" panose="02010609060101010101" pitchFamily="2" charset="-122"/>
                <a:ea typeface="黑体" panose="02010609060101010101" pitchFamily="2" charset="-122"/>
              </a:rPr>
              <a:t>取一条指令</a:t>
            </a:r>
            <a:endParaRPr kumimoji="0" lang="zh-CN" altLang="en-US" b="1">
              <a:solidFill>
                <a:srgbClr val="FF0000"/>
              </a:solidFill>
              <a:latin typeface="黑体" panose="02010609060101010101" pitchFamily="2" charset="-122"/>
              <a:ea typeface="黑体" panose="02010609060101010101" pitchFamily="2" charset="-122"/>
            </a:endParaRPr>
          </a:p>
        </p:txBody>
      </p:sp>
      <p:sp>
        <p:nvSpPr>
          <p:cNvPr id="20486" name="Rectangle 6"/>
          <p:cNvSpPr>
            <a:spLocks noChangeArrowheads="1"/>
          </p:cNvSpPr>
          <p:nvPr/>
        </p:nvSpPr>
        <p:spPr bwMode="auto">
          <a:xfrm>
            <a:off x="3132138" y="5013325"/>
            <a:ext cx="2179637" cy="561975"/>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8000" tIns="10800" rIns="18000" bIns="10800" anchor="ctr"/>
          <a:lstStyle/>
          <a:p>
            <a:pPr algn="ctr">
              <a:spcBef>
                <a:spcPct val="0"/>
              </a:spcBef>
            </a:pPr>
            <a:r>
              <a:rPr kumimoji="0" lang="zh-CN" altLang="en-US" b="1">
                <a:solidFill>
                  <a:srgbClr val="FF0000"/>
                </a:solidFill>
                <a:latin typeface="黑体" panose="02010609060101010101" pitchFamily="2" charset="-122"/>
                <a:ea typeface="黑体" panose="02010609060101010101" pitchFamily="2" charset="-122"/>
              </a:rPr>
              <a:t>执行指令</a:t>
            </a:r>
            <a:endParaRPr kumimoji="0" lang="zh-CN" altLang="en-US" b="1">
              <a:solidFill>
                <a:srgbClr val="FF0000"/>
              </a:solidFill>
              <a:latin typeface="黑体" panose="02010609060101010101" pitchFamily="2" charset="-122"/>
              <a:ea typeface="黑体" panose="02010609060101010101" pitchFamily="2" charset="-122"/>
            </a:endParaRPr>
          </a:p>
        </p:txBody>
      </p:sp>
      <p:sp>
        <p:nvSpPr>
          <p:cNvPr id="20487" name="Line 7"/>
          <p:cNvSpPr>
            <a:spLocks noChangeShapeType="1"/>
          </p:cNvSpPr>
          <p:nvPr/>
        </p:nvSpPr>
        <p:spPr bwMode="auto">
          <a:xfrm>
            <a:off x="4187825" y="2344738"/>
            <a:ext cx="0" cy="43656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sp>
        <p:nvSpPr>
          <p:cNvPr id="20488" name="Line 8"/>
          <p:cNvSpPr>
            <a:spLocks noChangeShapeType="1"/>
          </p:cNvSpPr>
          <p:nvPr/>
        </p:nvSpPr>
        <p:spPr bwMode="auto">
          <a:xfrm>
            <a:off x="4187825" y="3281363"/>
            <a:ext cx="0" cy="43656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grpSp>
        <p:nvGrpSpPr>
          <p:cNvPr id="20489" name="Group 9"/>
          <p:cNvGrpSpPr/>
          <p:nvPr/>
        </p:nvGrpSpPr>
        <p:grpSpPr bwMode="auto">
          <a:xfrm>
            <a:off x="2339975" y="2566988"/>
            <a:ext cx="1879600" cy="3527425"/>
            <a:chOff x="240" y="864"/>
            <a:chExt cx="1056" cy="3216"/>
          </a:xfrm>
        </p:grpSpPr>
        <p:sp>
          <p:nvSpPr>
            <p:cNvPr id="20500" name="Line 10"/>
            <p:cNvSpPr>
              <a:spLocks noChangeShapeType="1"/>
            </p:cNvSpPr>
            <p:nvPr/>
          </p:nvSpPr>
          <p:spPr bwMode="auto">
            <a:xfrm flipH="1">
              <a:off x="240" y="4080"/>
              <a:ext cx="10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sp>
          <p:nvSpPr>
            <p:cNvPr id="20501" name="Line 11"/>
            <p:cNvSpPr>
              <a:spLocks noChangeShapeType="1"/>
            </p:cNvSpPr>
            <p:nvPr/>
          </p:nvSpPr>
          <p:spPr bwMode="auto">
            <a:xfrm flipV="1">
              <a:off x="240" y="864"/>
              <a:ext cx="0" cy="321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sp>
          <p:nvSpPr>
            <p:cNvPr id="20502" name="Line 12"/>
            <p:cNvSpPr>
              <a:spLocks noChangeShapeType="1"/>
            </p:cNvSpPr>
            <p:nvPr/>
          </p:nvSpPr>
          <p:spPr bwMode="auto">
            <a:xfrm>
              <a:off x="240" y="864"/>
              <a:ext cx="105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grpSp>
      <p:sp>
        <p:nvSpPr>
          <p:cNvPr id="20490" name="Line 13"/>
          <p:cNvSpPr>
            <a:spLocks noChangeShapeType="1"/>
          </p:cNvSpPr>
          <p:nvPr/>
        </p:nvSpPr>
        <p:spPr bwMode="auto">
          <a:xfrm>
            <a:off x="4187825" y="4529138"/>
            <a:ext cx="0" cy="43656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grpSp>
        <p:nvGrpSpPr>
          <p:cNvPr id="20491" name="Group 14"/>
          <p:cNvGrpSpPr/>
          <p:nvPr/>
        </p:nvGrpSpPr>
        <p:grpSpPr bwMode="auto">
          <a:xfrm>
            <a:off x="5311775" y="4154488"/>
            <a:ext cx="977900" cy="811212"/>
            <a:chOff x="2064" y="2112"/>
            <a:chExt cx="624" cy="528"/>
          </a:xfrm>
        </p:grpSpPr>
        <p:sp>
          <p:nvSpPr>
            <p:cNvPr id="20498" name="Line 15"/>
            <p:cNvSpPr>
              <a:spLocks noChangeShapeType="1"/>
            </p:cNvSpPr>
            <p:nvPr/>
          </p:nvSpPr>
          <p:spPr bwMode="auto">
            <a:xfrm>
              <a:off x="2688" y="2112"/>
              <a:ext cx="0" cy="52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sp>
          <p:nvSpPr>
            <p:cNvPr id="20499" name="Line 16"/>
            <p:cNvSpPr>
              <a:spLocks noChangeShapeType="1"/>
            </p:cNvSpPr>
            <p:nvPr/>
          </p:nvSpPr>
          <p:spPr bwMode="auto">
            <a:xfrm>
              <a:off x="2064" y="2112"/>
              <a:ext cx="6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grpSp>
      <p:sp>
        <p:nvSpPr>
          <p:cNvPr id="20492" name="AutoShape 17"/>
          <p:cNvSpPr>
            <a:spLocks noChangeArrowheads="1"/>
          </p:cNvSpPr>
          <p:nvPr/>
        </p:nvSpPr>
        <p:spPr bwMode="auto">
          <a:xfrm>
            <a:off x="2992438" y="3717925"/>
            <a:ext cx="2481262" cy="811213"/>
          </a:xfrm>
          <a:prstGeom prst="diamond">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a:spcBef>
                <a:spcPct val="0"/>
              </a:spcBef>
            </a:pPr>
            <a:r>
              <a:rPr kumimoji="0" lang="zh-CN" altLang="en-US" b="1">
                <a:solidFill>
                  <a:srgbClr val="FF0000"/>
                </a:solidFill>
                <a:latin typeface="黑体" panose="02010609060101010101" pitchFamily="2" charset="-122"/>
                <a:ea typeface="黑体" panose="02010609060101010101" pitchFamily="2" charset="-122"/>
              </a:rPr>
              <a:t>分析指令</a:t>
            </a:r>
            <a:endParaRPr lang="zh-CN" altLang="en-US" b="1">
              <a:solidFill>
                <a:srgbClr val="FF0000"/>
              </a:solidFill>
              <a:latin typeface="黑体" panose="02010609060101010101" pitchFamily="2" charset="-122"/>
              <a:ea typeface="黑体" panose="02010609060101010101" pitchFamily="2" charset="-122"/>
            </a:endParaRPr>
          </a:p>
        </p:txBody>
      </p:sp>
      <p:sp>
        <p:nvSpPr>
          <p:cNvPr id="20493" name="Line 18"/>
          <p:cNvSpPr>
            <a:spLocks noChangeShapeType="1"/>
          </p:cNvSpPr>
          <p:nvPr/>
        </p:nvSpPr>
        <p:spPr bwMode="auto">
          <a:xfrm>
            <a:off x="4211638" y="5589588"/>
            <a:ext cx="0" cy="5048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lstStyle/>
          <a:p>
            <a:endParaRPr lang="zh-CN" altLang="en-US"/>
          </a:p>
        </p:txBody>
      </p:sp>
      <p:sp>
        <p:nvSpPr>
          <p:cNvPr id="20494" name="Rectangle 19"/>
          <p:cNvSpPr>
            <a:spLocks noChangeArrowheads="1"/>
          </p:cNvSpPr>
          <p:nvPr/>
        </p:nvSpPr>
        <p:spPr bwMode="auto">
          <a:xfrm>
            <a:off x="5673725" y="4965700"/>
            <a:ext cx="1203325" cy="561975"/>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8000" tIns="10800" rIns="18000" bIns="10800" anchor="ctr"/>
          <a:lstStyle/>
          <a:p>
            <a:pPr algn="ctr">
              <a:spcBef>
                <a:spcPct val="0"/>
              </a:spcBef>
            </a:pPr>
            <a:r>
              <a:rPr kumimoji="0" lang="zh-CN" altLang="en-US" b="1">
                <a:solidFill>
                  <a:srgbClr val="FF0000"/>
                </a:solidFill>
                <a:latin typeface="黑体" panose="02010609060101010101" pitchFamily="2" charset="-122"/>
                <a:ea typeface="黑体" panose="02010609060101010101" pitchFamily="2" charset="-122"/>
              </a:rPr>
              <a:t>停止</a:t>
            </a:r>
            <a:endParaRPr kumimoji="0" lang="zh-CN" altLang="en-US" b="1">
              <a:solidFill>
                <a:srgbClr val="FF0000"/>
              </a:solidFill>
              <a:latin typeface="黑体" panose="02010609060101010101" pitchFamily="2" charset="-122"/>
              <a:ea typeface="黑体" panose="02010609060101010101" pitchFamily="2" charset="-122"/>
            </a:endParaRPr>
          </a:p>
        </p:txBody>
      </p:sp>
      <p:sp>
        <p:nvSpPr>
          <p:cNvPr id="20495" name="Rectangle 20"/>
          <p:cNvSpPr>
            <a:spLocks noChangeArrowheads="1"/>
          </p:cNvSpPr>
          <p:nvPr/>
        </p:nvSpPr>
        <p:spPr bwMode="auto">
          <a:xfrm>
            <a:off x="5238750" y="3657600"/>
            <a:ext cx="1336675" cy="371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spcBef>
                <a:spcPct val="0"/>
              </a:spcBef>
            </a:pPr>
            <a:r>
              <a:rPr kumimoji="0" lang="en-US" altLang="zh-CN" sz="2000" b="1">
                <a:solidFill>
                  <a:schemeClr val="bg1"/>
                </a:solidFill>
                <a:latin typeface="黑体" panose="02010609060101010101" pitchFamily="2" charset="-122"/>
                <a:ea typeface="黑体" panose="02010609060101010101" pitchFamily="2" charset="-122"/>
              </a:rPr>
              <a:t> </a:t>
            </a:r>
            <a:r>
              <a:rPr kumimoji="0" lang="zh-CN" altLang="en-US" sz="2000" b="1">
                <a:solidFill>
                  <a:schemeClr val="bg1"/>
                </a:solidFill>
                <a:latin typeface="黑体" panose="02010609060101010101" pitchFamily="2" charset="-122"/>
                <a:ea typeface="黑体" panose="02010609060101010101" pitchFamily="2" charset="-122"/>
              </a:rPr>
              <a:t>停机指令</a:t>
            </a:r>
            <a:endParaRPr kumimoji="0" lang="zh-CN" altLang="en-US" sz="2000" b="1">
              <a:solidFill>
                <a:schemeClr val="bg1"/>
              </a:solidFill>
              <a:latin typeface="黑体" panose="02010609060101010101" pitchFamily="2" charset="-122"/>
              <a:ea typeface="黑体" panose="02010609060101010101" pitchFamily="2" charset="-122"/>
            </a:endParaRPr>
          </a:p>
        </p:txBody>
      </p:sp>
      <p:sp>
        <p:nvSpPr>
          <p:cNvPr id="20496" name="Rectangle 21"/>
          <p:cNvSpPr>
            <a:spLocks noChangeArrowheads="1"/>
          </p:cNvSpPr>
          <p:nvPr/>
        </p:nvSpPr>
        <p:spPr bwMode="auto">
          <a:xfrm>
            <a:off x="2625725" y="4465638"/>
            <a:ext cx="1339850" cy="374650"/>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spcBef>
                <a:spcPct val="0"/>
              </a:spcBef>
            </a:pPr>
            <a:r>
              <a:rPr kumimoji="0" lang="en-US" altLang="zh-CN" sz="2000" b="1">
                <a:solidFill>
                  <a:schemeClr val="bg1"/>
                </a:solidFill>
                <a:latin typeface="黑体" panose="02010609060101010101" pitchFamily="2" charset="-122"/>
                <a:ea typeface="黑体" panose="02010609060101010101" pitchFamily="2" charset="-122"/>
              </a:rPr>
              <a:t> </a:t>
            </a:r>
            <a:r>
              <a:rPr kumimoji="0" lang="zh-CN" altLang="en-US" sz="2000" b="1">
                <a:solidFill>
                  <a:schemeClr val="bg1"/>
                </a:solidFill>
                <a:latin typeface="黑体" panose="02010609060101010101" pitchFamily="2" charset="-122"/>
                <a:ea typeface="黑体" panose="02010609060101010101" pitchFamily="2" charset="-122"/>
              </a:rPr>
              <a:t>执行指令</a:t>
            </a:r>
            <a:endParaRPr kumimoji="0" lang="zh-CN" altLang="en-US" sz="2000" b="1">
              <a:solidFill>
                <a:schemeClr val="bg1"/>
              </a:solidFill>
              <a:latin typeface="黑体" panose="02010609060101010101" pitchFamily="2" charset="-122"/>
              <a:ea typeface="黑体" panose="02010609060101010101" pitchFamily="2" charset="-122"/>
            </a:endParaRPr>
          </a:p>
        </p:txBody>
      </p:sp>
      <p:sp>
        <p:nvSpPr>
          <p:cNvPr id="20497" name="Rectangle 22"/>
          <p:cNvSpPr>
            <a:spLocks noChangeArrowheads="1"/>
          </p:cNvSpPr>
          <p:nvPr/>
        </p:nvSpPr>
        <p:spPr bwMode="auto">
          <a:xfrm>
            <a:off x="1619250" y="1773238"/>
            <a:ext cx="5616575" cy="4608512"/>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Tree>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ChangeArrowheads="1"/>
          </p:cNvSpPr>
          <p:nvPr/>
        </p:nvSpPr>
        <p:spPr bwMode="auto">
          <a:xfrm>
            <a:off x="539552" y="1124744"/>
            <a:ext cx="7998366" cy="22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defRPr/>
            </a:pP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可分为以下四个步骤：</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略</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a:t>
            </a:r>
            <a:endPar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endParaRPr>
          </a:p>
          <a:p>
            <a:pPr algn="just">
              <a:lnSpc>
                <a:spcPct val="90000"/>
              </a:lnSpc>
              <a:spcBef>
                <a:spcPct val="15000"/>
              </a:spcBef>
              <a:defRPr/>
            </a:pP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首先，将被执行程序第一条指令的首地址</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0100H</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写入程序计数器</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PC</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a:t>
            </a:r>
            <a:endPar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endParaRPr>
          </a:p>
          <a:p>
            <a:pPr algn="just">
              <a:lnSpc>
                <a:spcPct val="90000"/>
              </a:lnSpc>
              <a:defRPr/>
            </a:pP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①取指令  按计数器中的地址从内存中取出指令</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(070270H)</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，并送往指令寄存器。然后计数器</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PC</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自动加</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1</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指向下一指令地址。</a:t>
            </a:r>
            <a:endPar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endParaRPr>
          </a:p>
        </p:txBody>
      </p:sp>
      <p:sp>
        <p:nvSpPr>
          <p:cNvPr id="594948" name="Rectangle 4"/>
          <p:cNvSpPr>
            <a:spLocks noChangeArrowheads="1"/>
          </p:cNvSpPr>
          <p:nvPr/>
        </p:nvSpPr>
        <p:spPr bwMode="auto">
          <a:xfrm>
            <a:off x="611436" y="3528298"/>
            <a:ext cx="799301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defRPr/>
            </a:pP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②</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分析指令 由译码器对操作码 </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(07H)</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进行译码，由地址码</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(0270H)</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确定操作数地址。</a:t>
            </a:r>
            <a:endPar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endParaRPr>
          </a:p>
          <a:p>
            <a:pPr algn="just">
              <a:lnSpc>
                <a:spcPct val="90000"/>
              </a:lnSpc>
              <a:spcBef>
                <a:spcPct val="10000"/>
              </a:spcBef>
              <a:defRPr/>
            </a:pP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③执行指令 取出操作数，去完成该指令所要求的操作。例如，取内存单元</a:t>
            </a:r>
            <a:r>
              <a:rPr lang="en-US" altLang="zh-CN"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(0270H)</a:t>
            </a: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的值和累加器的值相加，结果还是放在累加器。</a:t>
            </a:r>
            <a:endPar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endParaRPr>
          </a:p>
          <a:p>
            <a:pPr algn="just">
              <a:lnSpc>
                <a:spcPct val="90000"/>
              </a:lnSpc>
              <a:spcBef>
                <a:spcPct val="10000"/>
              </a:spcBef>
              <a:defRPr/>
            </a:pPr>
            <a:r>
              <a:rPr lang="zh-CN" altLang="en-US" b="1" dirty="0">
                <a:solidFill>
                  <a:schemeClr val="tx1"/>
                </a:solidFill>
                <a:effectLst>
                  <a:outerShdw blurRad="38100" dist="38100" dir="2700000" algn="tl">
                    <a:srgbClr val="C0C0C0"/>
                  </a:outerShdw>
                </a:effectLst>
                <a:ea typeface="黑体" panose="02010609060101010101" pitchFamily="2" charset="-122"/>
                <a:cs typeface="Times New Roman" panose="02020603050405020304" pitchFamily="18" charset="0"/>
              </a:rPr>
              <a:t>        ④一条指令执行完成，再回到①取指令阶段开始下一指令的执行</a:t>
            </a:r>
            <a:r>
              <a:rPr lang="zh-CN" altLang="en-US" sz="2000" b="1" dirty="0">
                <a:solidFill>
                  <a:schemeClr val="tx1"/>
                </a:solidFill>
                <a:effectLst>
                  <a:outerShdw blurRad="38100" dist="38100" dir="2700000" algn="tl">
                    <a:srgbClr val="C0C0C0"/>
                  </a:outerShdw>
                </a:effectLst>
                <a:ea typeface="黑体" panose="02010609060101010101" pitchFamily="2" charset="-122"/>
              </a:rPr>
              <a:t>。</a:t>
            </a:r>
            <a:endParaRPr lang="zh-CN" altLang="en-US" sz="2000" b="1" dirty="0">
              <a:solidFill>
                <a:schemeClr val="tx1"/>
              </a:solidFill>
              <a:effectLst>
                <a:outerShdw blurRad="38100" dist="38100" dir="2700000" algn="tl">
                  <a:srgbClr val="C0C0C0"/>
                </a:outerShdw>
              </a:effectLst>
              <a:ea typeface="黑体" panose="02010609060101010101" pitchFamily="2" charset="-122"/>
            </a:endParaRPr>
          </a:p>
        </p:txBody>
      </p:sp>
      <p:sp>
        <p:nvSpPr>
          <p:cNvPr id="8" name="Rectangle 2"/>
          <p:cNvSpPr txBox="1">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r>
              <a:rPr lang="en-US" altLang="zh-CN" sz="3200" smtClean="0">
                <a:solidFill>
                  <a:schemeClr val="hlink"/>
                </a:solidFill>
                <a:effectLst/>
                <a:ea typeface="黑体" panose="02010609060101010101" pitchFamily="2" charset="-122"/>
              </a:rPr>
              <a:t>2.1 </a:t>
            </a:r>
            <a:r>
              <a:rPr lang="zh-CN" altLang="en-US" sz="3200" smtClean="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596996" name="Rectangle 4"/>
          <p:cNvSpPr>
            <a:spLocks noChangeArrowheads="1"/>
          </p:cNvSpPr>
          <p:nvPr/>
        </p:nvSpPr>
        <p:spPr bwMode="auto">
          <a:xfrm>
            <a:off x="250825" y="2350270"/>
            <a:ext cx="8640763" cy="28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0"/>
              </a:spcBef>
            </a:pPr>
            <a:r>
              <a:rPr lang="en-US" altLang="zh-CN" b="1" dirty="0">
                <a:solidFill>
                  <a:schemeClr val="tx1"/>
                </a:solidFill>
                <a:ea typeface="黑体" panose="02010609060101010101" pitchFamily="2" charset="-122"/>
              </a:rPr>
              <a:t>        </a:t>
            </a:r>
            <a:r>
              <a:rPr lang="zh-CN" altLang="en-US" b="1" dirty="0" smtClean="0">
                <a:solidFill>
                  <a:schemeClr val="tx1"/>
                </a:solidFill>
                <a:ea typeface="黑体" panose="02010609060101010101" pitchFamily="2" charset="-122"/>
              </a:rPr>
              <a:t>（</a:t>
            </a:r>
            <a:r>
              <a:rPr lang="en-US" altLang="zh-CN" b="1" dirty="0" smtClean="0">
                <a:solidFill>
                  <a:schemeClr val="tx1"/>
                </a:solidFill>
                <a:ea typeface="黑体" panose="02010609060101010101" pitchFamily="2" charset="-122"/>
              </a:rPr>
              <a:t>1</a:t>
            </a:r>
            <a:r>
              <a:rPr lang="zh-CN" altLang="en-US" b="1" dirty="0" smtClean="0">
                <a:solidFill>
                  <a:schemeClr val="tx1"/>
                </a:solidFill>
                <a:ea typeface="黑体" panose="02010609060101010101" pitchFamily="2" charset="-122"/>
              </a:rPr>
              <a:t>）主板</a:t>
            </a:r>
            <a:endParaRPr lang="en-US" altLang="zh-CN" b="1" dirty="0" smtClean="0">
              <a:solidFill>
                <a:schemeClr val="tx1"/>
              </a:solidFill>
              <a:ea typeface="黑体" panose="02010609060101010101" pitchFamily="2" charset="-122"/>
            </a:endParaRPr>
          </a:p>
          <a:p>
            <a:pPr algn="just">
              <a:lnSpc>
                <a:spcPct val="105000"/>
              </a:lnSpc>
              <a:spcBef>
                <a:spcPct val="0"/>
              </a:spcBef>
            </a:pPr>
            <a:r>
              <a:rPr lang="zh-CN" altLang="en-US" b="1" dirty="0" smtClean="0">
                <a:solidFill>
                  <a:schemeClr val="tx1"/>
                </a:solidFill>
                <a:ea typeface="黑体" panose="02010609060101010101" pitchFamily="2" charset="-122"/>
              </a:rPr>
              <a:t>        主板</a:t>
            </a:r>
            <a:r>
              <a:rPr lang="zh-CN" altLang="en-US" b="1" dirty="0">
                <a:solidFill>
                  <a:schemeClr val="tx1"/>
                </a:solidFill>
                <a:ea typeface="黑体" panose="02010609060101010101" pitchFamily="2" charset="-122"/>
              </a:rPr>
              <a:t>是电脑中各种设备的连接载体。它几乎集中了系统的主要核心部件，提供了包括</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、内存、硬盘、光驱、显卡、声卡、网卡等各种部件的接口插槽，其中有的直接制作在主板上，有的通过接口连接在主板上，有的通过扩展卡的形式插入到相应的扩展槽中。其他的外部设备也会通过主板上的</a:t>
            </a:r>
            <a:r>
              <a:rPr lang="en-US" altLang="zh-CN" b="1" dirty="0">
                <a:solidFill>
                  <a:schemeClr val="tx1"/>
                </a:solidFill>
                <a:ea typeface="黑体" panose="02010609060101010101" pitchFamily="2" charset="-122"/>
              </a:rPr>
              <a:t>I/O</a:t>
            </a:r>
            <a:r>
              <a:rPr lang="zh-CN" altLang="en-US" b="1" dirty="0">
                <a:solidFill>
                  <a:schemeClr val="tx1"/>
                </a:solidFill>
                <a:ea typeface="黑体" panose="02010609060101010101" pitchFamily="2" charset="-122"/>
              </a:rPr>
              <a:t>接口连接到计算机上。</a:t>
            </a:r>
            <a:endParaRPr lang="zh-CN" altLang="en-US" b="1" dirty="0">
              <a:solidFill>
                <a:schemeClr val="tx1"/>
              </a:solidFill>
              <a:ea typeface="黑体" panose="02010609060101010101" pitchFamily="2" charset="-122"/>
            </a:endParaRPr>
          </a:p>
        </p:txBody>
      </p:sp>
      <p:grpSp>
        <p:nvGrpSpPr>
          <p:cNvPr id="597007" name="Group 15"/>
          <p:cNvGrpSpPr/>
          <p:nvPr/>
        </p:nvGrpSpPr>
        <p:grpSpPr bwMode="auto">
          <a:xfrm>
            <a:off x="395288" y="5179467"/>
            <a:ext cx="8280400" cy="1366838"/>
            <a:chOff x="295" y="2478"/>
            <a:chExt cx="5216" cy="861"/>
          </a:xfrm>
        </p:grpSpPr>
        <p:sp>
          <p:nvSpPr>
            <p:cNvPr id="40965" name="Rectangle 12"/>
            <p:cNvSpPr>
              <a:spLocks noChangeArrowheads="1"/>
            </p:cNvSpPr>
            <p:nvPr/>
          </p:nvSpPr>
          <p:spPr bwMode="auto">
            <a:xfrm>
              <a:off x="295" y="2478"/>
              <a:ext cx="5216" cy="86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40966" name="Rectangle 13"/>
            <p:cNvSpPr>
              <a:spLocks noChangeArrowheads="1"/>
            </p:cNvSpPr>
            <p:nvPr/>
          </p:nvSpPr>
          <p:spPr bwMode="auto">
            <a:xfrm>
              <a:off x="295" y="2480"/>
              <a:ext cx="5216" cy="85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如果将主板比喻为一座城市，</a:t>
              </a:r>
              <a:r>
                <a:rPr lang="en-US" altLang="zh-CN" sz="2000" b="1">
                  <a:solidFill>
                    <a:srgbClr val="FF0000"/>
                  </a:solidFill>
                  <a:ea typeface="黑体" panose="02010609060101010101" pitchFamily="2" charset="-122"/>
                </a:rPr>
                <a:t>CPU</a:t>
              </a:r>
              <a:r>
                <a:rPr lang="zh-CN" altLang="en-US" sz="2000" b="1">
                  <a:solidFill>
                    <a:srgbClr val="FF0000"/>
                  </a:solidFill>
                  <a:ea typeface="黑体" panose="02010609060101010101" pitchFamily="2" charset="-122"/>
                </a:rPr>
                <a:t>就好比是这座城市的政府管理机构；内存就好比是居民的住所及活动场所；接口就好比是这座城市与外界联系的机场、车站、码头；总线就好比是这座城市的供水、供电系统等。</a:t>
              </a:r>
              <a:endParaRPr lang="zh-CN" altLang="en-US" sz="2000" b="1">
                <a:solidFill>
                  <a:srgbClr val="FF0000"/>
                </a:solidFill>
                <a:ea typeface="黑体" panose="02010609060101010101" pitchFamily="2" charset="-122"/>
              </a:endParaRPr>
            </a:p>
          </p:txBody>
        </p:sp>
        <p:sp>
          <p:nvSpPr>
            <p:cNvPr id="40967" name="AutoShape 14"/>
            <p:cNvSpPr>
              <a:spLocks noChangeArrowheads="1"/>
            </p:cNvSpPr>
            <p:nvPr/>
          </p:nvSpPr>
          <p:spPr bwMode="auto">
            <a:xfrm>
              <a:off x="385" y="2523"/>
              <a:ext cx="207" cy="193"/>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8" name="Rectangle 5"/>
          <p:cNvSpPr>
            <a:spLocks noChangeArrowheads="1"/>
          </p:cNvSpPr>
          <p:nvPr/>
        </p:nvSpPr>
        <p:spPr bwMode="auto">
          <a:xfrm>
            <a:off x="323850" y="105410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defRPr/>
            </a:pPr>
            <a:r>
              <a:rPr lang="en-US" altLang="zh-CN" sz="2800" b="1" dirty="0" smtClean="0">
                <a:solidFill>
                  <a:schemeClr val="tx1"/>
                </a:solidFill>
                <a:ea typeface="黑体" panose="02010609060101010101" pitchFamily="2" charset="-122"/>
              </a:rPr>
              <a:t>2.1.4 </a:t>
            </a:r>
            <a:r>
              <a:rPr lang="zh-CN" altLang="en-US" sz="2800" b="1" dirty="0" smtClean="0">
                <a:solidFill>
                  <a:schemeClr val="tx1"/>
                </a:solidFill>
                <a:ea typeface="黑体" panose="02010609060101010101" pitchFamily="2" charset="-122"/>
              </a:rPr>
              <a:t>微型计算机</a:t>
            </a:r>
            <a:endParaRPr lang="zh-CN" altLang="en-US" sz="2800" b="1" dirty="0">
              <a:solidFill>
                <a:schemeClr val="tx1"/>
              </a:solidFill>
              <a:effectLst>
                <a:outerShdw blurRad="38100" dist="38100" dir="2700000" algn="tl">
                  <a:srgbClr val="C0C0C0"/>
                </a:outerShdw>
              </a:effectLst>
              <a:ea typeface="黑体" panose="02010609060101010101" pitchFamily="2" charset="-122"/>
            </a:endParaRPr>
          </a:p>
        </p:txBody>
      </p:sp>
      <p:sp>
        <p:nvSpPr>
          <p:cNvPr id="9" name="Rectangle 8"/>
          <p:cNvSpPr>
            <a:spLocks noChangeArrowheads="1"/>
          </p:cNvSpPr>
          <p:nvPr/>
        </p:nvSpPr>
        <p:spPr bwMode="auto">
          <a:xfrm>
            <a:off x="251520" y="1556792"/>
            <a:ext cx="83518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dirty="0">
                <a:solidFill>
                  <a:schemeClr val="tx2"/>
                </a:solidFill>
                <a:ea typeface="黑体" panose="02010609060101010101" pitchFamily="2" charset="-122"/>
              </a:rPr>
              <a:t>        </a:t>
            </a:r>
            <a:r>
              <a:rPr lang="zh-CN" altLang="en-US" b="1" dirty="0">
                <a:solidFill>
                  <a:schemeClr val="tx2"/>
                </a:solidFill>
                <a:ea typeface="黑体" panose="02010609060101010101" pitchFamily="2" charset="-122"/>
              </a:rPr>
              <a:t>微型计算机的主机系统主要</a:t>
            </a:r>
            <a:r>
              <a:rPr lang="zh-CN" altLang="en-US" b="1" dirty="0" smtClean="0">
                <a:solidFill>
                  <a:schemeClr val="tx2"/>
                </a:solidFill>
                <a:ea typeface="黑体" panose="02010609060101010101" pitchFamily="2" charset="-122"/>
              </a:rPr>
              <a:t>由主板、</a:t>
            </a:r>
            <a:r>
              <a:rPr lang="en-US" altLang="zh-CN" b="1" dirty="0" smtClean="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、存储器、总线及输入输出接口四个部分组成。</a:t>
            </a:r>
            <a:endParaRPr lang="zh-CN" altLang="en-US" b="1" dirty="0">
              <a:solidFill>
                <a:schemeClr val="tx2"/>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996"/>
                                        </p:tgtEl>
                                        <p:attrNameLst>
                                          <p:attrName>style.visibility</p:attrName>
                                        </p:attrNameLst>
                                      </p:cBhvr>
                                      <p:to>
                                        <p:strVal val="visible"/>
                                      </p:to>
                                    </p:set>
                                    <p:animEffect transition="in" filter="blinds(horizontal)">
                                      <p:cBhvr>
                                        <p:cTn id="7" dur="500"/>
                                        <p:tgtEl>
                                          <p:spTgt spid="59699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97007"/>
                                        </p:tgtEl>
                                        <p:attrNameLst>
                                          <p:attrName>style.visibility</p:attrName>
                                        </p:attrNameLst>
                                      </p:cBhvr>
                                      <p:to>
                                        <p:strVal val="visible"/>
                                      </p:to>
                                    </p:set>
                                    <p:animEffect transition="in" filter="blinds(horizontal)">
                                      <p:cBhvr>
                                        <p:cTn id="11" dur="500"/>
                                        <p:tgtEl>
                                          <p:spTgt spid="597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pic>
        <p:nvPicPr>
          <p:cNvPr id="615429" name="Picture 5"/>
          <p:cNvPicPr>
            <a:picLocks noChangeAspect="1" noChangeArrowheads="1"/>
          </p:cNvPicPr>
          <p:nvPr/>
        </p:nvPicPr>
        <p:blipFill>
          <a:blip r:embed="rId1">
            <a:lum contrast="42000"/>
            <a:extLst>
              <a:ext uri="{28A0092B-C50C-407E-A947-70E740481C1C}">
                <a14:useLocalDpi xmlns:a14="http://schemas.microsoft.com/office/drawing/2010/main" val="0"/>
              </a:ext>
            </a:extLst>
          </a:blip>
          <a:srcRect/>
          <a:stretch>
            <a:fillRect/>
          </a:stretch>
        </p:blipFill>
        <p:spPr bwMode="auto">
          <a:xfrm>
            <a:off x="395288" y="1171575"/>
            <a:ext cx="7632700" cy="56864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5429"/>
                                        </p:tgtEl>
                                        <p:attrNameLst>
                                          <p:attrName>style.visibility</p:attrName>
                                        </p:attrNameLst>
                                      </p:cBhvr>
                                      <p:to>
                                        <p:strVal val="visible"/>
                                      </p:to>
                                    </p:set>
                                    <p:animEffect transition="in" filter="blinds(horizontal)">
                                      <p:cBhvr>
                                        <p:cTn id="7"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44035" name="Rectangle 3"/>
          <p:cNvSpPr>
            <a:spLocks noGrp="1" noChangeArrowheads="1"/>
          </p:cNvSpPr>
          <p:nvPr>
            <p:ph type="body" idx="1"/>
          </p:nvPr>
        </p:nvSpPr>
        <p:spPr>
          <a:xfrm>
            <a:off x="323850" y="1125538"/>
            <a:ext cx="4968875" cy="574675"/>
          </a:xfrm>
        </p:spPr>
        <p:txBody>
          <a:bodyPr/>
          <a:lstStyle/>
          <a:p>
            <a:pPr eaLnBrk="1" hangingPunct="1">
              <a:lnSpc>
                <a:spcPct val="80000"/>
              </a:lnSpc>
              <a:buFontTx/>
              <a:buNone/>
            </a:pPr>
            <a:r>
              <a:rPr lang="zh-CN" altLang="en-US" sz="2400" b="1" smtClean="0"/>
              <a:t>现代微型计算机的主板结构：</a:t>
            </a:r>
            <a:endParaRPr lang="zh-CN" altLang="en-US" sz="2400" b="1" smtClean="0"/>
          </a:p>
        </p:txBody>
      </p:sp>
      <p:sp>
        <p:nvSpPr>
          <p:cNvPr id="601092" name="AutoShape 4"/>
          <p:cNvSpPr>
            <a:spLocks noChangeArrowheads="1"/>
          </p:cNvSpPr>
          <p:nvPr/>
        </p:nvSpPr>
        <p:spPr bwMode="auto">
          <a:xfrm>
            <a:off x="6156325" y="1773238"/>
            <a:ext cx="2663825" cy="1150937"/>
          </a:xfrm>
          <a:prstGeom prst="wedgeRoundRectCallout">
            <a:avLst>
              <a:gd name="adj1" fmla="val -117819"/>
              <a:gd name="adj2" fmla="val 96481"/>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just">
              <a:spcBef>
                <a:spcPct val="0"/>
              </a:spcBef>
            </a:pPr>
            <a:r>
              <a:rPr lang="zh-CN" altLang="en-US" sz="1600" b="1">
                <a:solidFill>
                  <a:srgbClr val="FFFF00"/>
                </a:solidFill>
                <a:ea typeface="黑体" panose="02010609060101010101" pitchFamily="2" charset="-122"/>
              </a:rPr>
              <a:t>北桥：主板上离</a:t>
            </a:r>
            <a:r>
              <a:rPr lang="en-US" altLang="zh-CN" sz="1600" b="1">
                <a:solidFill>
                  <a:srgbClr val="FFFF00"/>
                </a:solidFill>
                <a:ea typeface="黑体" panose="02010609060101010101" pitchFamily="2" charset="-122"/>
              </a:rPr>
              <a:t>CPU</a:t>
            </a:r>
            <a:r>
              <a:rPr lang="zh-CN" altLang="en-US" sz="1600" b="1">
                <a:solidFill>
                  <a:srgbClr val="FFFF00"/>
                </a:solidFill>
                <a:ea typeface="黑体" panose="02010609060101010101" pitchFamily="2" charset="-122"/>
              </a:rPr>
              <a:t>最近</a:t>
            </a:r>
            <a:endParaRPr lang="zh-CN" altLang="en-US" sz="1600" b="1">
              <a:solidFill>
                <a:srgbClr val="FFFF00"/>
              </a:solidFill>
              <a:ea typeface="黑体" panose="02010609060101010101" pitchFamily="2" charset="-122"/>
            </a:endParaRPr>
          </a:p>
          <a:p>
            <a:pPr algn="just">
              <a:spcBef>
                <a:spcPct val="0"/>
              </a:spcBef>
            </a:pPr>
            <a:r>
              <a:rPr lang="zh-CN" altLang="en-US" sz="1600" b="1">
                <a:solidFill>
                  <a:srgbClr val="FFFF00"/>
                </a:solidFill>
                <a:ea typeface="黑体" panose="02010609060101010101" pitchFamily="2" charset="-122"/>
              </a:rPr>
              <a:t>的一块芯片，负责与</a:t>
            </a:r>
            <a:r>
              <a:rPr lang="en-US" altLang="zh-CN" sz="1600" b="1">
                <a:solidFill>
                  <a:srgbClr val="FFFF00"/>
                </a:solidFill>
                <a:ea typeface="黑体" panose="02010609060101010101" pitchFamily="2" charset="-122"/>
              </a:rPr>
              <a:t>CPU</a:t>
            </a:r>
            <a:endParaRPr lang="en-US" altLang="zh-CN" sz="1600" b="1">
              <a:solidFill>
                <a:srgbClr val="FFFF00"/>
              </a:solidFill>
              <a:ea typeface="黑体" panose="02010609060101010101" pitchFamily="2" charset="-122"/>
            </a:endParaRPr>
          </a:p>
          <a:p>
            <a:pPr algn="just">
              <a:spcBef>
                <a:spcPct val="0"/>
              </a:spcBef>
            </a:pPr>
            <a:r>
              <a:rPr lang="zh-CN" altLang="en-US" sz="1600" b="1">
                <a:solidFill>
                  <a:srgbClr val="FFFF00"/>
                </a:solidFill>
                <a:ea typeface="黑体" panose="02010609060101010101" pitchFamily="2" charset="-122"/>
              </a:rPr>
              <a:t>的联系并控制内存、显卡</a:t>
            </a:r>
            <a:endParaRPr lang="zh-CN" altLang="en-US" sz="1600" b="1">
              <a:solidFill>
                <a:srgbClr val="FFFF00"/>
              </a:solidFill>
              <a:ea typeface="黑体" panose="02010609060101010101" pitchFamily="2" charset="-122"/>
            </a:endParaRPr>
          </a:p>
          <a:p>
            <a:pPr algn="just">
              <a:spcBef>
                <a:spcPct val="0"/>
              </a:spcBef>
            </a:pPr>
            <a:r>
              <a:rPr lang="zh-CN" altLang="en-US" sz="1600" b="1">
                <a:solidFill>
                  <a:srgbClr val="FFFF00"/>
                </a:solidFill>
                <a:ea typeface="黑体" panose="02010609060101010101" pitchFamily="2" charset="-122"/>
              </a:rPr>
              <a:t>数据在北桥内部传输。</a:t>
            </a:r>
            <a:endParaRPr lang="zh-CN" altLang="en-US" b="1">
              <a:solidFill>
                <a:srgbClr val="FFFF00"/>
              </a:solidFill>
              <a:ea typeface="黑体" panose="02010609060101010101" pitchFamily="2" charset="-122"/>
            </a:endParaRPr>
          </a:p>
        </p:txBody>
      </p:sp>
      <p:grpSp>
        <p:nvGrpSpPr>
          <p:cNvPr id="44037" name="Group 5"/>
          <p:cNvGrpSpPr>
            <a:grpSpLocks noChangeAspect="1"/>
          </p:cNvGrpSpPr>
          <p:nvPr/>
        </p:nvGrpSpPr>
        <p:grpSpPr bwMode="auto">
          <a:xfrm>
            <a:off x="611188" y="1628775"/>
            <a:ext cx="8281987" cy="4824413"/>
            <a:chOff x="2581" y="6963"/>
            <a:chExt cx="11443" cy="7479"/>
          </a:xfrm>
        </p:grpSpPr>
        <p:sp>
          <p:nvSpPr>
            <p:cNvPr id="44040" name="AutoShape 6"/>
            <p:cNvSpPr>
              <a:spLocks noChangeAspect="1" noChangeArrowheads="1"/>
            </p:cNvSpPr>
            <p:nvPr/>
          </p:nvSpPr>
          <p:spPr bwMode="auto">
            <a:xfrm>
              <a:off x="2581" y="6963"/>
              <a:ext cx="11443" cy="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41" name="Line 7"/>
            <p:cNvSpPr>
              <a:spLocks noChangeShapeType="1"/>
            </p:cNvSpPr>
            <p:nvPr/>
          </p:nvSpPr>
          <p:spPr bwMode="auto">
            <a:xfrm>
              <a:off x="12353" y="12258"/>
              <a:ext cx="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2" name="Line 8"/>
            <p:cNvSpPr>
              <a:spLocks noChangeShapeType="1"/>
            </p:cNvSpPr>
            <p:nvPr/>
          </p:nvSpPr>
          <p:spPr bwMode="auto">
            <a:xfrm>
              <a:off x="12350" y="12578"/>
              <a:ext cx="47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9"/>
            <p:cNvSpPr txBox="1">
              <a:spLocks noChangeArrowheads="1"/>
            </p:cNvSpPr>
            <p:nvPr/>
          </p:nvSpPr>
          <p:spPr bwMode="auto">
            <a:xfrm>
              <a:off x="12753" y="12044"/>
              <a:ext cx="1195" cy="43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zh-CN" altLang="en-US" sz="1600" b="1">
                  <a:solidFill>
                    <a:srgbClr val="000000"/>
                  </a:solidFill>
                  <a:ea typeface="黑体" panose="02010609060101010101" pitchFamily="2" charset="-122"/>
                </a:rPr>
                <a:t>键盘接口</a:t>
              </a:r>
              <a:endParaRPr lang="zh-CN" altLang="en-US" sz="1600" b="1">
                <a:ea typeface="黑体" panose="02010609060101010101" pitchFamily="2" charset="-122"/>
              </a:endParaRPr>
            </a:p>
          </p:txBody>
        </p:sp>
        <p:sp>
          <p:nvSpPr>
            <p:cNvPr id="44044" name="Text Box 10"/>
            <p:cNvSpPr txBox="1">
              <a:spLocks noChangeArrowheads="1"/>
            </p:cNvSpPr>
            <p:nvPr/>
          </p:nvSpPr>
          <p:spPr bwMode="auto">
            <a:xfrm>
              <a:off x="12801" y="12361"/>
              <a:ext cx="1223" cy="50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zh-CN" altLang="en-US" sz="1600" b="1">
                  <a:solidFill>
                    <a:srgbClr val="000000"/>
                  </a:solidFill>
                  <a:ea typeface="黑体" panose="02010609060101010101" pitchFamily="2" charset="-122"/>
                </a:rPr>
                <a:t>鼠标接口</a:t>
              </a:r>
              <a:endParaRPr lang="zh-CN" altLang="en-US" sz="1600" b="1">
                <a:ea typeface="黑体" panose="02010609060101010101" pitchFamily="2" charset="-122"/>
              </a:endParaRPr>
            </a:p>
          </p:txBody>
        </p:sp>
        <p:sp>
          <p:nvSpPr>
            <p:cNvPr id="44045" name="Line 11"/>
            <p:cNvSpPr>
              <a:spLocks noChangeShapeType="1"/>
            </p:cNvSpPr>
            <p:nvPr/>
          </p:nvSpPr>
          <p:spPr bwMode="auto">
            <a:xfrm>
              <a:off x="10922" y="12711"/>
              <a:ext cx="0" cy="5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6" name="Line 12"/>
            <p:cNvSpPr>
              <a:spLocks noChangeShapeType="1"/>
            </p:cNvSpPr>
            <p:nvPr/>
          </p:nvSpPr>
          <p:spPr bwMode="auto">
            <a:xfrm>
              <a:off x="11909" y="12691"/>
              <a:ext cx="0" cy="52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7" name="Text Box 13"/>
            <p:cNvSpPr txBox="1">
              <a:spLocks noChangeArrowheads="1"/>
            </p:cNvSpPr>
            <p:nvPr/>
          </p:nvSpPr>
          <p:spPr bwMode="auto">
            <a:xfrm>
              <a:off x="10657" y="13262"/>
              <a:ext cx="667" cy="118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57607" tIns="28804" rIns="57607" bIns="28804"/>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zh-CN" altLang="en-US" sz="1600" b="1">
                  <a:solidFill>
                    <a:srgbClr val="000000"/>
                  </a:solidFill>
                  <a:ea typeface="黑体" panose="02010609060101010101" pitchFamily="2" charset="-122"/>
                </a:rPr>
                <a:t>串行口</a:t>
              </a:r>
              <a:endParaRPr lang="zh-CN" altLang="en-US" sz="1600" b="1">
                <a:ea typeface="黑体" panose="02010609060101010101" pitchFamily="2" charset="-122"/>
              </a:endParaRPr>
            </a:p>
          </p:txBody>
        </p:sp>
        <p:sp>
          <p:nvSpPr>
            <p:cNvPr id="44048" name="Text Box 14"/>
            <p:cNvSpPr txBox="1">
              <a:spLocks noChangeArrowheads="1"/>
            </p:cNvSpPr>
            <p:nvPr/>
          </p:nvSpPr>
          <p:spPr bwMode="auto">
            <a:xfrm>
              <a:off x="11661" y="13262"/>
              <a:ext cx="667" cy="118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57607" tIns="28804" rIns="57607" bIns="28804"/>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zh-CN" altLang="en-US" sz="1600" b="1">
                  <a:solidFill>
                    <a:srgbClr val="000000"/>
                  </a:solidFill>
                  <a:ea typeface="黑体" panose="02010609060101010101" pitchFamily="2" charset="-122"/>
                </a:rPr>
                <a:t>并行口</a:t>
              </a:r>
              <a:endParaRPr lang="zh-CN" altLang="en-US" sz="1600" b="1">
                <a:ea typeface="黑体" panose="02010609060101010101" pitchFamily="2" charset="-122"/>
              </a:endParaRPr>
            </a:p>
          </p:txBody>
        </p:sp>
        <p:sp>
          <p:nvSpPr>
            <p:cNvPr id="44049" name="Text Box 15"/>
            <p:cNvSpPr txBox="1">
              <a:spLocks noChangeArrowheads="1"/>
            </p:cNvSpPr>
            <p:nvPr/>
          </p:nvSpPr>
          <p:spPr bwMode="auto">
            <a:xfrm>
              <a:off x="6045" y="7180"/>
              <a:ext cx="1752" cy="1087"/>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CPU</a:t>
              </a:r>
              <a:endParaRPr lang="en-US" altLang="zh-CN" sz="1600" b="1">
                <a:solidFill>
                  <a:srgbClr val="000000"/>
                </a:solidFill>
                <a:ea typeface="黑体" panose="02010609060101010101" pitchFamily="2" charset="-122"/>
              </a:endParaRPr>
            </a:p>
            <a:p>
              <a:pPr algn="ctr" eaLnBrk="1" hangingPunct="1"/>
              <a:r>
                <a:rPr lang="zh-CN" altLang="en-US" sz="1600" b="1">
                  <a:solidFill>
                    <a:srgbClr val="000000"/>
                  </a:solidFill>
                  <a:ea typeface="黑体" panose="02010609060101010101" pitchFamily="2" charset="-122"/>
                </a:rPr>
                <a:t>多核</a:t>
              </a:r>
              <a:r>
                <a:rPr lang="en-US" altLang="zh-CN" sz="1600" b="1">
                  <a:solidFill>
                    <a:srgbClr val="000000"/>
                  </a:solidFill>
                  <a:ea typeface="黑体" panose="02010609060101010101" pitchFamily="2" charset="-122"/>
                </a:rPr>
                <a:t>/</a:t>
              </a:r>
              <a:r>
                <a:rPr lang="zh-CN" altLang="en-US" sz="1600" b="1">
                  <a:solidFill>
                    <a:srgbClr val="000000"/>
                  </a:solidFill>
                  <a:ea typeface="黑体" panose="02010609060101010101" pitchFamily="2" charset="-122"/>
                </a:rPr>
                <a:t>单核</a:t>
              </a:r>
              <a:endParaRPr lang="zh-CN" altLang="en-US" sz="1600" b="1">
                <a:ea typeface="黑体" panose="02010609060101010101" pitchFamily="2" charset="-122"/>
              </a:endParaRPr>
            </a:p>
          </p:txBody>
        </p:sp>
        <p:sp>
          <p:nvSpPr>
            <p:cNvPr id="44050" name="Line 16"/>
            <p:cNvSpPr>
              <a:spLocks noChangeShapeType="1"/>
            </p:cNvSpPr>
            <p:nvPr/>
          </p:nvSpPr>
          <p:spPr bwMode="auto">
            <a:xfrm flipH="1">
              <a:off x="6990" y="8287"/>
              <a:ext cx="3" cy="812"/>
            </a:xfrm>
            <a:prstGeom prst="line">
              <a:avLst/>
            </a:prstGeom>
            <a:noFill/>
            <a:ln w="9525">
              <a:solidFill>
                <a:srgbClr val="000000"/>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51" name="Text Box 17"/>
            <p:cNvSpPr txBox="1">
              <a:spLocks noChangeArrowheads="1"/>
            </p:cNvSpPr>
            <p:nvPr/>
          </p:nvSpPr>
          <p:spPr bwMode="auto">
            <a:xfrm>
              <a:off x="5824" y="9110"/>
              <a:ext cx="2291" cy="1367"/>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spcBef>
                  <a:spcPts val="775"/>
                </a:spcBef>
              </a:pPr>
              <a:r>
                <a:rPr lang="zh-CN" altLang="en-US" sz="1600" b="1">
                  <a:solidFill>
                    <a:srgbClr val="000000"/>
                  </a:solidFill>
                  <a:ea typeface="黑体" panose="02010609060101010101" pitchFamily="2" charset="-122"/>
                </a:rPr>
                <a:t>存储控制中心</a:t>
              </a:r>
              <a:endParaRPr lang="zh-CN" altLang="en-US" sz="1600" b="1">
                <a:solidFill>
                  <a:srgbClr val="000000"/>
                </a:solidFill>
                <a:ea typeface="黑体" panose="02010609060101010101" pitchFamily="2" charset="-122"/>
              </a:endParaRPr>
            </a:p>
            <a:p>
              <a:pPr algn="ctr" eaLnBrk="1" hangingPunct="1"/>
              <a:r>
                <a:rPr lang="en-US" altLang="zh-CN" sz="1600" b="1">
                  <a:solidFill>
                    <a:srgbClr val="000000"/>
                  </a:solidFill>
                  <a:ea typeface="黑体" panose="02010609060101010101" pitchFamily="2" charset="-122"/>
                </a:rPr>
                <a:t>(</a:t>
              </a:r>
              <a:r>
                <a:rPr lang="zh-CN" altLang="en-US" sz="1600" b="1">
                  <a:solidFill>
                    <a:srgbClr val="000000"/>
                  </a:solidFill>
                  <a:ea typeface="黑体" panose="02010609060101010101" pitchFamily="2" charset="-122"/>
                </a:rPr>
                <a:t>北桥</a:t>
              </a:r>
              <a:r>
                <a:rPr lang="en-US" altLang="zh-CN" sz="1600" b="1">
                  <a:solidFill>
                    <a:srgbClr val="000000"/>
                  </a:solidFill>
                  <a:ea typeface="黑体" panose="02010609060101010101" pitchFamily="2" charset="-122"/>
                </a:rPr>
                <a:t>)</a:t>
              </a:r>
              <a:endParaRPr lang="en-US" altLang="zh-CN" sz="1600" b="1">
                <a:ea typeface="黑体" panose="02010609060101010101" pitchFamily="2" charset="-122"/>
              </a:endParaRPr>
            </a:p>
          </p:txBody>
        </p:sp>
        <p:sp>
          <p:nvSpPr>
            <p:cNvPr id="44052" name="Line 18"/>
            <p:cNvSpPr>
              <a:spLocks noChangeShapeType="1"/>
            </p:cNvSpPr>
            <p:nvPr/>
          </p:nvSpPr>
          <p:spPr bwMode="auto">
            <a:xfrm>
              <a:off x="6975" y="10438"/>
              <a:ext cx="0" cy="768"/>
            </a:xfrm>
            <a:prstGeom prst="line">
              <a:avLst/>
            </a:prstGeom>
            <a:noFill/>
            <a:ln w="95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53" name="Text Box 19"/>
            <p:cNvSpPr txBox="1">
              <a:spLocks noChangeArrowheads="1"/>
            </p:cNvSpPr>
            <p:nvPr/>
          </p:nvSpPr>
          <p:spPr bwMode="auto">
            <a:xfrm>
              <a:off x="6690" y="10597"/>
              <a:ext cx="2203"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中心高速接口</a:t>
              </a:r>
              <a:endParaRPr lang="zh-CN" altLang="en-US" sz="1600" b="1">
                <a:ea typeface="黑体" panose="02010609060101010101" pitchFamily="2" charset="-122"/>
              </a:endParaRPr>
            </a:p>
          </p:txBody>
        </p:sp>
        <p:sp>
          <p:nvSpPr>
            <p:cNvPr id="44054" name="Text Box 20"/>
            <p:cNvSpPr txBox="1">
              <a:spLocks noChangeArrowheads="1"/>
            </p:cNvSpPr>
            <p:nvPr/>
          </p:nvSpPr>
          <p:spPr bwMode="auto">
            <a:xfrm>
              <a:off x="5876" y="11185"/>
              <a:ext cx="2294" cy="1785"/>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endParaRPr lang="en-US" altLang="zh-CN" sz="1600" b="1">
                <a:solidFill>
                  <a:srgbClr val="000000"/>
                </a:solidFill>
                <a:ea typeface="黑体" panose="02010609060101010101" pitchFamily="2" charset="-122"/>
              </a:endParaRPr>
            </a:p>
            <a:p>
              <a:pPr algn="ctr" eaLnBrk="1" hangingPunct="1"/>
              <a:r>
                <a:rPr lang="en-US" altLang="zh-CN" sz="1600" b="1">
                  <a:solidFill>
                    <a:srgbClr val="000000"/>
                  </a:solidFill>
                  <a:ea typeface="黑体" panose="02010609060101010101" pitchFamily="2" charset="-122"/>
                </a:rPr>
                <a:t>I/O</a:t>
              </a:r>
              <a:r>
                <a:rPr lang="zh-CN" altLang="en-US" sz="1600" b="1">
                  <a:solidFill>
                    <a:srgbClr val="000000"/>
                  </a:solidFill>
                  <a:ea typeface="黑体" panose="02010609060101010101" pitchFamily="2" charset="-122"/>
                </a:rPr>
                <a:t>控制中心</a:t>
              </a:r>
              <a:endParaRPr lang="zh-CN" altLang="en-US" sz="1600" b="1">
                <a:solidFill>
                  <a:srgbClr val="000000"/>
                </a:solidFill>
                <a:ea typeface="黑体" panose="02010609060101010101" pitchFamily="2" charset="-122"/>
              </a:endParaRPr>
            </a:p>
            <a:p>
              <a:pPr algn="ctr" eaLnBrk="1" hangingPunct="1"/>
              <a:r>
                <a:rPr lang="en-US" altLang="zh-CN" sz="1600" b="1">
                  <a:solidFill>
                    <a:srgbClr val="000000"/>
                  </a:solidFill>
                  <a:ea typeface="黑体" panose="02010609060101010101" pitchFamily="2" charset="-122"/>
                </a:rPr>
                <a:t>(</a:t>
              </a:r>
              <a:r>
                <a:rPr lang="zh-CN" altLang="en-US" sz="1600" b="1">
                  <a:solidFill>
                    <a:srgbClr val="000000"/>
                  </a:solidFill>
                  <a:ea typeface="黑体" panose="02010609060101010101" pitchFamily="2" charset="-122"/>
                </a:rPr>
                <a:t>南桥</a:t>
              </a:r>
              <a:r>
                <a:rPr lang="en-US" altLang="zh-CN" sz="1600" b="1">
                  <a:solidFill>
                    <a:srgbClr val="000000"/>
                  </a:solidFill>
                  <a:ea typeface="黑体" panose="02010609060101010101" pitchFamily="2" charset="-122"/>
                </a:rPr>
                <a:t>)</a:t>
              </a:r>
              <a:endParaRPr lang="en-US" altLang="zh-CN" sz="1600" b="1">
                <a:ea typeface="黑体" panose="02010609060101010101" pitchFamily="2" charset="-122"/>
              </a:endParaRPr>
            </a:p>
          </p:txBody>
        </p:sp>
        <p:sp>
          <p:nvSpPr>
            <p:cNvPr id="44055" name="Line 21"/>
            <p:cNvSpPr>
              <a:spLocks noChangeShapeType="1"/>
            </p:cNvSpPr>
            <p:nvPr/>
          </p:nvSpPr>
          <p:spPr bwMode="auto">
            <a:xfrm flipH="1">
              <a:off x="7011" y="12989"/>
              <a:ext cx="2" cy="4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56" name="Text Box 22"/>
            <p:cNvSpPr txBox="1">
              <a:spLocks noChangeArrowheads="1"/>
            </p:cNvSpPr>
            <p:nvPr/>
          </p:nvSpPr>
          <p:spPr bwMode="auto">
            <a:xfrm>
              <a:off x="6190" y="13481"/>
              <a:ext cx="1696" cy="869"/>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固件中心</a:t>
              </a:r>
              <a:endParaRPr lang="zh-CN" altLang="en-US" sz="1600" b="1">
                <a:solidFill>
                  <a:srgbClr val="000000"/>
                </a:solidFill>
                <a:ea typeface="黑体" panose="02010609060101010101" pitchFamily="2" charset="-122"/>
              </a:endParaRPr>
            </a:p>
            <a:p>
              <a:pPr algn="ctr" eaLnBrk="1" hangingPunct="1"/>
              <a:r>
                <a:rPr lang="en-US" altLang="zh-CN" sz="1600" b="1">
                  <a:solidFill>
                    <a:srgbClr val="000000"/>
                  </a:solidFill>
                  <a:ea typeface="黑体" panose="02010609060101010101" pitchFamily="2" charset="-122"/>
                </a:rPr>
                <a:t>BIOS ROM</a:t>
              </a:r>
              <a:endParaRPr lang="en-US" altLang="zh-CN" sz="1600" b="1">
                <a:ea typeface="黑体" panose="02010609060101010101" pitchFamily="2" charset="-122"/>
              </a:endParaRPr>
            </a:p>
          </p:txBody>
        </p:sp>
        <p:sp>
          <p:nvSpPr>
            <p:cNvPr id="44057" name="Line 23"/>
            <p:cNvSpPr>
              <a:spLocks noChangeShapeType="1"/>
            </p:cNvSpPr>
            <p:nvPr/>
          </p:nvSpPr>
          <p:spPr bwMode="auto">
            <a:xfrm>
              <a:off x="8168" y="11697"/>
              <a:ext cx="4773"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58" name="Rectangle 24"/>
            <p:cNvSpPr>
              <a:spLocks noChangeArrowheads="1"/>
            </p:cNvSpPr>
            <p:nvPr/>
          </p:nvSpPr>
          <p:spPr bwMode="auto">
            <a:xfrm>
              <a:off x="11637" y="10538"/>
              <a:ext cx="159" cy="969"/>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nchor="ctr"/>
            <a:lstStyle/>
            <a:p>
              <a:endParaRPr lang="zh-CN" altLang="en-US"/>
            </a:p>
          </p:txBody>
        </p:sp>
        <p:sp>
          <p:nvSpPr>
            <p:cNvPr id="44059" name="Line 25"/>
            <p:cNvSpPr>
              <a:spLocks noChangeShapeType="1"/>
            </p:cNvSpPr>
            <p:nvPr/>
          </p:nvSpPr>
          <p:spPr bwMode="auto">
            <a:xfrm flipV="1">
              <a:off x="11718" y="11523"/>
              <a:ext cx="0" cy="17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60" name="Rectangle 26"/>
            <p:cNvSpPr>
              <a:spLocks noChangeArrowheads="1"/>
            </p:cNvSpPr>
            <p:nvPr/>
          </p:nvSpPr>
          <p:spPr bwMode="auto">
            <a:xfrm>
              <a:off x="12009" y="10538"/>
              <a:ext cx="158" cy="969"/>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nchor="ctr"/>
            <a:lstStyle/>
            <a:p>
              <a:endParaRPr lang="zh-CN" altLang="en-US"/>
            </a:p>
          </p:txBody>
        </p:sp>
        <p:sp>
          <p:nvSpPr>
            <p:cNvPr id="44061" name="Line 27"/>
            <p:cNvSpPr>
              <a:spLocks noChangeShapeType="1"/>
            </p:cNvSpPr>
            <p:nvPr/>
          </p:nvSpPr>
          <p:spPr bwMode="auto">
            <a:xfrm flipV="1">
              <a:off x="12105" y="11523"/>
              <a:ext cx="0" cy="17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62" name="Text Box 28"/>
            <p:cNvSpPr txBox="1">
              <a:spLocks noChangeArrowheads="1"/>
            </p:cNvSpPr>
            <p:nvPr/>
          </p:nvSpPr>
          <p:spPr bwMode="auto">
            <a:xfrm>
              <a:off x="11195" y="9843"/>
              <a:ext cx="1752" cy="5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PCI</a:t>
              </a:r>
              <a:r>
                <a:rPr lang="zh-CN" altLang="en-US" sz="1600" b="1">
                  <a:solidFill>
                    <a:srgbClr val="000000"/>
                  </a:solidFill>
                  <a:ea typeface="黑体" panose="02010609060101010101" pitchFamily="2" charset="-122"/>
                </a:rPr>
                <a:t>扩展插槽</a:t>
              </a:r>
              <a:endParaRPr lang="zh-CN" altLang="en-US" sz="1600" b="1">
                <a:ea typeface="黑体" panose="02010609060101010101" pitchFamily="2" charset="-122"/>
              </a:endParaRPr>
            </a:p>
          </p:txBody>
        </p:sp>
        <p:sp>
          <p:nvSpPr>
            <p:cNvPr id="44063" name="Text Box 29"/>
            <p:cNvSpPr txBox="1">
              <a:spLocks noChangeArrowheads="1"/>
            </p:cNvSpPr>
            <p:nvPr/>
          </p:nvSpPr>
          <p:spPr bwMode="auto">
            <a:xfrm>
              <a:off x="9443" y="11091"/>
              <a:ext cx="1400" cy="51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PCI</a:t>
              </a:r>
              <a:r>
                <a:rPr lang="zh-CN" altLang="en-US" sz="1600" b="1">
                  <a:solidFill>
                    <a:srgbClr val="000000"/>
                  </a:solidFill>
                  <a:ea typeface="黑体" panose="02010609060101010101" pitchFamily="2" charset="-122"/>
                </a:rPr>
                <a:t>总线</a:t>
              </a:r>
              <a:endParaRPr lang="zh-CN" altLang="en-US" sz="1600" b="1">
                <a:ea typeface="黑体" panose="02010609060101010101" pitchFamily="2" charset="-122"/>
              </a:endParaRPr>
            </a:p>
          </p:txBody>
        </p:sp>
        <p:sp>
          <p:nvSpPr>
            <p:cNvPr id="44064" name="Line 30"/>
            <p:cNvSpPr>
              <a:spLocks noChangeShapeType="1"/>
            </p:cNvSpPr>
            <p:nvPr/>
          </p:nvSpPr>
          <p:spPr bwMode="auto">
            <a:xfrm>
              <a:off x="4766" y="11960"/>
              <a:ext cx="1097"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65" name="Text Box 31"/>
            <p:cNvSpPr txBox="1">
              <a:spLocks noChangeArrowheads="1"/>
            </p:cNvSpPr>
            <p:nvPr/>
          </p:nvSpPr>
          <p:spPr bwMode="auto">
            <a:xfrm>
              <a:off x="3186" y="11697"/>
              <a:ext cx="1557" cy="515"/>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USB</a:t>
              </a:r>
              <a:r>
                <a:rPr lang="zh-CN" altLang="en-US" sz="1600" b="1">
                  <a:solidFill>
                    <a:srgbClr val="000000"/>
                  </a:solidFill>
                  <a:ea typeface="黑体" panose="02010609060101010101" pitchFamily="2" charset="-122"/>
                </a:rPr>
                <a:t>接口</a:t>
              </a:r>
              <a:endParaRPr lang="zh-CN" altLang="en-US" sz="1600" b="1">
                <a:ea typeface="黑体" panose="02010609060101010101" pitchFamily="2" charset="-122"/>
              </a:endParaRPr>
            </a:p>
          </p:txBody>
        </p:sp>
        <p:sp>
          <p:nvSpPr>
            <p:cNvPr id="44066" name="Text Box 32"/>
            <p:cNvSpPr txBox="1">
              <a:spLocks noChangeArrowheads="1"/>
            </p:cNvSpPr>
            <p:nvPr/>
          </p:nvSpPr>
          <p:spPr bwMode="auto">
            <a:xfrm>
              <a:off x="3186" y="12403"/>
              <a:ext cx="1523" cy="531"/>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音频接口</a:t>
              </a:r>
              <a:endParaRPr lang="zh-CN" altLang="en-US" sz="1600" b="1">
                <a:ea typeface="黑体" panose="02010609060101010101" pitchFamily="2" charset="-122"/>
              </a:endParaRPr>
            </a:p>
          </p:txBody>
        </p:sp>
        <p:sp>
          <p:nvSpPr>
            <p:cNvPr id="44067" name="Line 33"/>
            <p:cNvSpPr>
              <a:spLocks noChangeShapeType="1"/>
            </p:cNvSpPr>
            <p:nvPr/>
          </p:nvSpPr>
          <p:spPr bwMode="auto">
            <a:xfrm>
              <a:off x="4714" y="12612"/>
              <a:ext cx="1132"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68" name="Line 34"/>
            <p:cNvSpPr>
              <a:spLocks noChangeShapeType="1"/>
            </p:cNvSpPr>
            <p:nvPr/>
          </p:nvSpPr>
          <p:spPr bwMode="auto">
            <a:xfrm>
              <a:off x="8153" y="12478"/>
              <a:ext cx="2319"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69" name="Text Box 35"/>
            <p:cNvSpPr txBox="1">
              <a:spLocks noChangeArrowheads="1"/>
            </p:cNvSpPr>
            <p:nvPr/>
          </p:nvSpPr>
          <p:spPr bwMode="auto">
            <a:xfrm>
              <a:off x="10492" y="12180"/>
              <a:ext cx="1843" cy="531"/>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I/O</a:t>
              </a:r>
              <a:r>
                <a:rPr lang="zh-CN" altLang="en-US" sz="1600" b="1">
                  <a:solidFill>
                    <a:srgbClr val="000000"/>
                  </a:solidFill>
                  <a:ea typeface="黑体" panose="02010609060101010101" pitchFamily="2" charset="-122"/>
                </a:rPr>
                <a:t>芯片</a:t>
              </a:r>
              <a:endParaRPr lang="zh-CN" altLang="en-US" sz="1600" b="1">
                <a:ea typeface="黑体" panose="02010609060101010101" pitchFamily="2" charset="-122"/>
              </a:endParaRPr>
            </a:p>
          </p:txBody>
        </p:sp>
        <p:sp>
          <p:nvSpPr>
            <p:cNvPr id="44070" name="Line 36"/>
            <p:cNvSpPr>
              <a:spLocks noChangeShapeType="1"/>
            </p:cNvSpPr>
            <p:nvPr/>
          </p:nvSpPr>
          <p:spPr bwMode="auto">
            <a:xfrm flipH="1">
              <a:off x="4938" y="9708"/>
              <a:ext cx="903"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71" name="Text Box 37"/>
            <p:cNvSpPr txBox="1">
              <a:spLocks noChangeArrowheads="1"/>
            </p:cNvSpPr>
            <p:nvPr/>
          </p:nvSpPr>
          <p:spPr bwMode="auto">
            <a:xfrm>
              <a:off x="2809" y="9432"/>
              <a:ext cx="2101" cy="532"/>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PCIe</a:t>
              </a:r>
              <a:r>
                <a:rPr lang="zh-CN" altLang="en-US" sz="1600" b="1">
                  <a:solidFill>
                    <a:srgbClr val="000000"/>
                  </a:solidFill>
                  <a:ea typeface="黑体" panose="02010609060101010101" pitchFamily="2" charset="-122"/>
                </a:rPr>
                <a:t>显示接口</a:t>
              </a:r>
              <a:endParaRPr lang="zh-CN" altLang="en-US" sz="1600" b="1">
                <a:solidFill>
                  <a:srgbClr val="000000"/>
                </a:solidFill>
                <a:ea typeface="黑体" panose="02010609060101010101" pitchFamily="2" charset="-122"/>
              </a:endParaRPr>
            </a:p>
            <a:p>
              <a:pPr eaLnBrk="1" hangingPunct="1"/>
              <a:endParaRPr lang="en-US" altLang="zh-CN" sz="1600" b="1">
                <a:ea typeface="黑体" panose="02010609060101010101" pitchFamily="2" charset="-122"/>
              </a:endParaRPr>
            </a:p>
          </p:txBody>
        </p:sp>
        <p:sp>
          <p:nvSpPr>
            <p:cNvPr id="44072" name="Line 38"/>
            <p:cNvSpPr>
              <a:spLocks noChangeShapeType="1"/>
            </p:cNvSpPr>
            <p:nvPr/>
          </p:nvSpPr>
          <p:spPr bwMode="auto">
            <a:xfrm flipH="1">
              <a:off x="8111" y="9736"/>
              <a:ext cx="985" cy="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73" name="Text Box 39"/>
            <p:cNvSpPr txBox="1">
              <a:spLocks noChangeArrowheads="1"/>
            </p:cNvSpPr>
            <p:nvPr/>
          </p:nvSpPr>
          <p:spPr bwMode="auto">
            <a:xfrm>
              <a:off x="9128" y="9381"/>
              <a:ext cx="1757" cy="532"/>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主存储器</a:t>
              </a:r>
              <a:endParaRPr lang="zh-CN" altLang="en-US" sz="1600" b="1">
                <a:ea typeface="黑体" panose="02010609060101010101" pitchFamily="2" charset="-122"/>
              </a:endParaRPr>
            </a:p>
          </p:txBody>
        </p:sp>
        <p:sp>
          <p:nvSpPr>
            <p:cNvPr id="44074" name="Rectangle 40"/>
            <p:cNvSpPr>
              <a:spLocks noChangeArrowheads="1"/>
            </p:cNvSpPr>
            <p:nvPr/>
          </p:nvSpPr>
          <p:spPr bwMode="auto">
            <a:xfrm>
              <a:off x="12361" y="10538"/>
              <a:ext cx="163" cy="969"/>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nchor="ctr"/>
            <a:lstStyle/>
            <a:p>
              <a:endParaRPr lang="zh-CN" altLang="en-US"/>
            </a:p>
          </p:txBody>
        </p:sp>
        <p:sp>
          <p:nvSpPr>
            <p:cNvPr id="44075" name="Line 41"/>
            <p:cNvSpPr>
              <a:spLocks noChangeShapeType="1"/>
            </p:cNvSpPr>
            <p:nvPr/>
          </p:nvSpPr>
          <p:spPr bwMode="auto">
            <a:xfrm flipV="1">
              <a:off x="12444" y="11523"/>
              <a:ext cx="0" cy="17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76" name="Rectangle 42"/>
            <p:cNvSpPr>
              <a:spLocks noChangeArrowheads="1"/>
            </p:cNvSpPr>
            <p:nvPr/>
          </p:nvSpPr>
          <p:spPr bwMode="auto">
            <a:xfrm>
              <a:off x="12733" y="10538"/>
              <a:ext cx="159" cy="969"/>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nchor="ctr"/>
            <a:lstStyle/>
            <a:p>
              <a:endParaRPr lang="zh-CN" altLang="en-US"/>
            </a:p>
          </p:txBody>
        </p:sp>
        <p:sp>
          <p:nvSpPr>
            <p:cNvPr id="44077" name="Line 43"/>
            <p:cNvSpPr>
              <a:spLocks noChangeShapeType="1"/>
            </p:cNvSpPr>
            <p:nvPr/>
          </p:nvSpPr>
          <p:spPr bwMode="auto">
            <a:xfrm flipV="1">
              <a:off x="12828" y="11523"/>
              <a:ext cx="0" cy="17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78" name="Text Box 44"/>
            <p:cNvSpPr txBox="1">
              <a:spLocks noChangeArrowheads="1"/>
            </p:cNvSpPr>
            <p:nvPr/>
          </p:nvSpPr>
          <p:spPr bwMode="auto">
            <a:xfrm>
              <a:off x="6899" y="8317"/>
              <a:ext cx="1686" cy="51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前端总线</a:t>
              </a:r>
              <a:endParaRPr lang="zh-CN" altLang="en-US" sz="1600" b="1">
                <a:ea typeface="黑体" panose="02010609060101010101" pitchFamily="2" charset="-122"/>
              </a:endParaRPr>
            </a:p>
          </p:txBody>
        </p:sp>
        <p:sp>
          <p:nvSpPr>
            <p:cNvPr id="44079" name="Text Box 45"/>
            <p:cNvSpPr txBox="1">
              <a:spLocks noChangeArrowheads="1"/>
            </p:cNvSpPr>
            <p:nvPr/>
          </p:nvSpPr>
          <p:spPr bwMode="auto">
            <a:xfrm>
              <a:off x="3192" y="13236"/>
              <a:ext cx="1549" cy="531"/>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网络接口</a:t>
              </a:r>
              <a:endParaRPr lang="zh-CN" altLang="en-US" sz="1600" b="1">
                <a:ea typeface="黑体" panose="02010609060101010101" pitchFamily="2" charset="-122"/>
              </a:endParaRPr>
            </a:p>
          </p:txBody>
        </p:sp>
        <p:sp>
          <p:nvSpPr>
            <p:cNvPr id="44080" name="Line 46"/>
            <p:cNvSpPr>
              <a:spLocks noChangeShapeType="1"/>
            </p:cNvSpPr>
            <p:nvPr/>
          </p:nvSpPr>
          <p:spPr bwMode="auto">
            <a:xfrm flipH="1">
              <a:off x="5479" y="12822"/>
              <a:ext cx="40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36000" tIns="36000" rIns="36000" bIns="36000"/>
            <a:lstStyle/>
            <a:p>
              <a:endParaRPr lang="zh-CN" altLang="en-US"/>
            </a:p>
          </p:txBody>
        </p:sp>
        <p:sp>
          <p:nvSpPr>
            <p:cNvPr id="44081" name="Line 47"/>
            <p:cNvSpPr>
              <a:spLocks noChangeShapeType="1"/>
            </p:cNvSpPr>
            <p:nvPr/>
          </p:nvSpPr>
          <p:spPr bwMode="auto">
            <a:xfrm>
              <a:off x="5463" y="12822"/>
              <a:ext cx="0" cy="71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36000" tIns="36000" rIns="36000" bIns="36000"/>
            <a:lstStyle/>
            <a:p>
              <a:endParaRPr lang="zh-CN" altLang="en-US"/>
            </a:p>
          </p:txBody>
        </p:sp>
        <p:sp>
          <p:nvSpPr>
            <p:cNvPr id="44082" name="Line 48"/>
            <p:cNvSpPr>
              <a:spLocks noChangeShapeType="1"/>
            </p:cNvSpPr>
            <p:nvPr/>
          </p:nvSpPr>
          <p:spPr bwMode="auto">
            <a:xfrm flipH="1">
              <a:off x="4753" y="13541"/>
              <a:ext cx="71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36000" tIns="36000" rIns="36000" bIns="36000"/>
            <a:lstStyle/>
            <a:p>
              <a:endParaRPr lang="zh-CN" altLang="en-US"/>
            </a:p>
          </p:txBody>
        </p:sp>
        <p:sp>
          <p:nvSpPr>
            <p:cNvPr id="44083" name="Line 49"/>
            <p:cNvSpPr>
              <a:spLocks noChangeShapeType="1"/>
            </p:cNvSpPr>
            <p:nvPr/>
          </p:nvSpPr>
          <p:spPr bwMode="auto">
            <a:xfrm>
              <a:off x="4766" y="11308"/>
              <a:ext cx="1097" cy="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000" tIns="36000" rIns="36000" bIns="36000"/>
            <a:lstStyle/>
            <a:p>
              <a:endParaRPr lang="zh-CN" altLang="en-US"/>
            </a:p>
          </p:txBody>
        </p:sp>
        <p:sp>
          <p:nvSpPr>
            <p:cNvPr id="44084" name="Text Box 50"/>
            <p:cNvSpPr txBox="1">
              <a:spLocks noChangeArrowheads="1"/>
            </p:cNvSpPr>
            <p:nvPr/>
          </p:nvSpPr>
          <p:spPr bwMode="auto">
            <a:xfrm>
              <a:off x="2686" y="11045"/>
              <a:ext cx="2057" cy="515"/>
            </a:xfrm>
            <a:prstGeom prst="rect">
              <a:avLst/>
            </a:prstGeom>
            <a:noFill/>
            <a:ln w="9525">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22680" tIns="22680" rIns="22680" bIns="2268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硬盘和光驱接口</a:t>
              </a:r>
              <a:endParaRPr lang="zh-CN" altLang="en-US" sz="1600" b="1">
                <a:ea typeface="黑体" panose="02010609060101010101" pitchFamily="2" charset="-122"/>
              </a:endParaRPr>
            </a:p>
          </p:txBody>
        </p:sp>
        <p:sp>
          <p:nvSpPr>
            <p:cNvPr id="44085" name="Text Box 51"/>
            <p:cNvSpPr txBox="1">
              <a:spLocks noChangeArrowheads="1"/>
            </p:cNvSpPr>
            <p:nvPr/>
          </p:nvSpPr>
          <p:spPr bwMode="auto">
            <a:xfrm>
              <a:off x="7854" y="8811"/>
              <a:ext cx="2101" cy="52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srgbClr val="000000"/>
                  </a:solidFill>
                  <a:ea typeface="黑体" panose="02010609060101010101" pitchFamily="2" charset="-122"/>
                </a:rPr>
                <a:t>存储器总线</a:t>
              </a:r>
              <a:endParaRPr lang="zh-CN" altLang="en-US" sz="1600" b="1">
                <a:ea typeface="黑体" panose="02010609060101010101" pitchFamily="2" charset="-122"/>
              </a:endParaRPr>
            </a:p>
          </p:txBody>
        </p:sp>
        <p:sp>
          <p:nvSpPr>
            <p:cNvPr id="44086" name="Text Box 52"/>
            <p:cNvSpPr txBox="1">
              <a:spLocks noChangeArrowheads="1"/>
            </p:cNvSpPr>
            <p:nvPr/>
          </p:nvSpPr>
          <p:spPr bwMode="auto">
            <a:xfrm>
              <a:off x="4292" y="8885"/>
              <a:ext cx="1752" cy="57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600" b="1">
                  <a:solidFill>
                    <a:srgbClr val="000000"/>
                  </a:solidFill>
                  <a:ea typeface="黑体" panose="02010609060101010101" pitchFamily="2" charset="-122"/>
                </a:rPr>
                <a:t>PCIe</a:t>
              </a:r>
              <a:r>
                <a:rPr lang="zh-CN" altLang="en-US" sz="1600" b="1">
                  <a:solidFill>
                    <a:srgbClr val="000000"/>
                  </a:solidFill>
                  <a:ea typeface="黑体" panose="02010609060101010101" pitchFamily="2" charset="-122"/>
                </a:rPr>
                <a:t>总线</a:t>
              </a:r>
              <a:endParaRPr lang="zh-CN" altLang="en-US" sz="1600" b="1">
                <a:ea typeface="黑体" panose="02010609060101010101" pitchFamily="2" charset="-122"/>
              </a:endParaRPr>
            </a:p>
          </p:txBody>
        </p:sp>
      </p:grpSp>
      <p:sp>
        <p:nvSpPr>
          <p:cNvPr id="601141" name="AutoShape 53"/>
          <p:cNvSpPr>
            <a:spLocks noChangeArrowheads="1"/>
          </p:cNvSpPr>
          <p:nvPr/>
        </p:nvSpPr>
        <p:spPr bwMode="auto">
          <a:xfrm>
            <a:off x="4716463" y="5445125"/>
            <a:ext cx="1871662" cy="1079500"/>
          </a:xfrm>
          <a:prstGeom prst="wedgeRoundRectCallout">
            <a:avLst>
              <a:gd name="adj1" fmla="val -72648"/>
              <a:gd name="adj2" fmla="val -65736"/>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just">
              <a:spcBef>
                <a:spcPct val="0"/>
              </a:spcBef>
            </a:pPr>
            <a:r>
              <a:rPr lang="zh-CN" altLang="en-US" sz="1600" b="1">
                <a:solidFill>
                  <a:srgbClr val="FFFF00"/>
                </a:solidFill>
                <a:ea typeface="黑体" panose="02010609060101010101" pitchFamily="2" charset="-122"/>
              </a:rPr>
              <a:t>南桥：主板上另一</a:t>
            </a:r>
            <a:endParaRPr lang="zh-CN" altLang="en-US" sz="1600" b="1">
              <a:solidFill>
                <a:srgbClr val="FFFF00"/>
              </a:solidFill>
              <a:ea typeface="黑体" panose="02010609060101010101" pitchFamily="2" charset="-122"/>
            </a:endParaRPr>
          </a:p>
          <a:p>
            <a:pPr algn="just">
              <a:spcBef>
                <a:spcPct val="0"/>
              </a:spcBef>
            </a:pPr>
            <a:r>
              <a:rPr lang="zh-CN" altLang="en-US" sz="1600" b="1">
                <a:solidFill>
                  <a:srgbClr val="FFFF00"/>
                </a:solidFill>
                <a:ea typeface="黑体" panose="02010609060101010101" pitchFamily="2" charset="-122"/>
              </a:rPr>
              <a:t>块芯片，主要负责</a:t>
            </a:r>
            <a:endParaRPr lang="zh-CN" altLang="en-US" sz="1600" b="1">
              <a:solidFill>
                <a:srgbClr val="FFFF00"/>
              </a:solidFill>
              <a:ea typeface="黑体" panose="02010609060101010101" pitchFamily="2" charset="-122"/>
            </a:endParaRPr>
          </a:p>
          <a:p>
            <a:pPr algn="just">
              <a:spcBef>
                <a:spcPct val="0"/>
              </a:spcBef>
            </a:pPr>
            <a:r>
              <a:rPr lang="en-US" altLang="zh-CN" sz="1600" b="1">
                <a:solidFill>
                  <a:srgbClr val="FFFF00"/>
                </a:solidFill>
                <a:ea typeface="黑体" panose="02010609060101010101" pitchFamily="2" charset="-122"/>
              </a:rPr>
              <a:t>I/O</a:t>
            </a:r>
            <a:r>
              <a:rPr lang="zh-CN" altLang="en-US" sz="1600" b="1">
                <a:solidFill>
                  <a:srgbClr val="FFFF00"/>
                </a:solidFill>
                <a:ea typeface="黑体" panose="02010609060101010101" pitchFamily="2" charset="-122"/>
              </a:rPr>
              <a:t>接口连接外围</a:t>
            </a:r>
            <a:endParaRPr lang="zh-CN" altLang="en-US" sz="1600" b="1">
              <a:solidFill>
                <a:srgbClr val="FFFF00"/>
              </a:solidFill>
              <a:ea typeface="黑体" panose="02010609060101010101" pitchFamily="2" charset="-122"/>
            </a:endParaRPr>
          </a:p>
          <a:p>
            <a:pPr algn="just">
              <a:spcBef>
                <a:spcPct val="0"/>
              </a:spcBef>
            </a:pPr>
            <a:r>
              <a:rPr lang="zh-CN" altLang="en-US" sz="1600" b="1">
                <a:solidFill>
                  <a:srgbClr val="FFFF00"/>
                </a:solidFill>
                <a:ea typeface="黑体" panose="02010609060101010101" pitchFamily="2" charset="-122"/>
              </a:rPr>
              <a:t>设备等。</a:t>
            </a:r>
            <a:endParaRPr lang="zh-CN" altLang="en-US" sz="1600" b="1">
              <a:solidFill>
                <a:srgbClr val="FFFF00"/>
              </a:solidFill>
              <a:ea typeface="黑体" panose="02010609060101010101" pitchFamily="2" charset="-122"/>
            </a:endParaRPr>
          </a:p>
        </p:txBody>
      </p:sp>
      <p:sp>
        <p:nvSpPr>
          <p:cNvPr id="44039" name="Rectangle 54"/>
          <p:cNvSpPr>
            <a:spLocks noChangeArrowheads="1"/>
          </p:cNvSpPr>
          <p:nvPr/>
        </p:nvSpPr>
        <p:spPr bwMode="auto">
          <a:xfrm>
            <a:off x="323850" y="1628775"/>
            <a:ext cx="8569325" cy="4968875"/>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endParaRPr lang="zh-CN" altLang="zh-CN" sz="200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010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01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animBg="1" autoUpdateAnimBg="0"/>
      <p:bldP spid="60114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395288" y="1485543"/>
            <a:ext cx="8208962" cy="2376264"/>
          </a:xfrm>
        </p:spPr>
        <p:txBody>
          <a:bodyPr/>
          <a:lstStyle/>
          <a:p>
            <a:pPr marL="0" indent="0" algn="just" eaLnBrk="1" hangingPunct="1">
              <a:lnSpc>
                <a:spcPct val="105000"/>
              </a:lnSpc>
              <a:buFontTx/>
              <a:buNone/>
            </a:pPr>
            <a:r>
              <a:rPr lang="en-US" altLang="zh-CN" sz="2400" b="1" dirty="0" smtClean="0"/>
              <a:t>        </a:t>
            </a:r>
            <a:r>
              <a:rPr lang="zh-CN" altLang="en-US" sz="2400" b="1" dirty="0" smtClean="0"/>
              <a:t>一个完整的计算机系统是由</a:t>
            </a:r>
            <a:r>
              <a:rPr lang="zh-CN" altLang="en-US" sz="2400" b="1" dirty="0" smtClean="0">
                <a:solidFill>
                  <a:srgbClr val="00B0F0"/>
                </a:solidFill>
              </a:rPr>
              <a:t>硬件</a:t>
            </a:r>
            <a:r>
              <a:rPr lang="zh-CN" altLang="en-US" sz="2400" b="1" dirty="0" smtClean="0"/>
              <a:t>和</a:t>
            </a:r>
            <a:r>
              <a:rPr lang="zh-CN" altLang="en-US" sz="2400" b="1" dirty="0" smtClean="0">
                <a:solidFill>
                  <a:srgbClr val="00B0F0"/>
                </a:solidFill>
              </a:rPr>
              <a:t>软件</a:t>
            </a:r>
            <a:r>
              <a:rPr lang="zh-CN" altLang="en-US" sz="2400" b="1" dirty="0" smtClean="0"/>
              <a:t>组成。</a:t>
            </a:r>
            <a:endParaRPr lang="zh-CN" altLang="en-US" sz="2400" b="1" dirty="0" smtClean="0"/>
          </a:p>
          <a:p>
            <a:pPr marL="0" indent="0" algn="just" eaLnBrk="1" hangingPunct="1">
              <a:lnSpc>
                <a:spcPct val="105000"/>
              </a:lnSpc>
              <a:buFontTx/>
              <a:buNone/>
            </a:pPr>
            <a:endParaRPr lang="zh-CN" altLang="en-US" sz="1200" b="1" dirty="0" smtClean="0"/>
          </a:p>
          <a:p>
            <a:pPr marL="0" indent="0" algn="just" eaLnBrk="1" hangingPunct="1">
              <a:lnSpc>
                <a:spcPct val="105000"/>
              </a:lnSpc>
              <a:buFontTx/>
              <a:buNone/>
            </a:pPr>
            <a:r>
              <a:rPr lang="zh-CN" altLang="en-US" sz="2400" b="1" dirty="0" smtClean="0"/>
              <a:t>        </a:t>
            </a:r>
            <a:r>
              <a:rPr lang="zh-CN" altLang="en-US" sz="2400" b="1" dirty="0" smtClean="0">
                <a:solidFill>
                  <a:srgbClr val="00B0F0"/>
                </a:solidFill>
                <a:sym typeface="+mn-ea"/>
              </a:rPr>
              <a:t>硬件</a:t>
            </a:r>
            <a:r>
              <a:rPr lang="zh-CN" altLang="en-US" sz="2400" b="1" dirty="0" smtClean="0"/>
              <a:t>是借助电、磁、光、机械等原理构成的各种物理部件的有机组合，是系统赖以工作的实体。</a:t>
            </a:r>
            <a:endParaRPr lang="zh-CN" altLang="en-US" sz="2400" b="1" dirty="0" smtClean="0"/>
          </a:p>
          <a:p>
            <a:pPr marL="0" indent="0" algn="just" eaLnBrk="1" hangingPunct="1">
              <a:lnSpc>
                <a:spcPct val="105000"/>
              </a:lnSpc>
              <a:buFontTx/>
              <a:buNone/>
            </a:pPr>
            <a:endParaRPr lang="zh-CN" altLang="en-US" sz="1400" b="1" dirty="0" smtClean="0"/>
          </a:p>
          <a:p>
            <a:pPr marL="0" indent="0" algn="just" eaLnBrk="1" hangingPunct="1">
              <a:lnSpc>
                <a:spcPct val="105000"/>
              </a:lnSpc>
              <a:buFontTx/>
              <a:buNone/>
            </a:pPr>
            <a:r>
              <a:rPr lang="zh-CN" altLang="en-US" sz="2400" b="1" dirty="0" smtClean="0"/>
              <a:t>         </a:t>
            </a:r>
            <a:r>
              <a:rPr lang="zh-CN" altLang="en-US" sz="2400" b="1" dirty="0" smtClean="0">
                <a:solidFill>
                  <a:srgbClr val="00B0F0"/>
                </a:solidFill>
                <a:sym typeface="+mn-ea"/>
              </a:rPr>
              <a:t>软件</a:t>
            </a:r>
            <a:r>
              <a:rPr lang="zh-CN" altLang="en-US" sz="2400" b="1" dirty="0" smtClean="0"/>
              <a:t>则是指各类程序和文件，用于指挥全系统按指定的要求进行工作。</a:t>
            </a:r>
            <a:endParaRPr lang="zh-CN" altLang="en-US" sz="2400" b="1" dirty="0" smtClean="0"/>
          </a:p>
          <a:p>
            <a:pPr marL="0" indent="0" algn="just" eaLnBrk="1" hangingPunct="1">
              <a:lnSpc>
                <a:spcPct val="105000"/>
              </a:lnSpc>
              <a:buFontTx/>
              <a:buNone/>
            </a:pPr>
            <a:endParaRPr lang="en-US" altLang="zh-CN" sz="1400" b="1" dirty="0" smtClean="0"/>
          </a:p>
          <a:p>
            <a:pPr marL="0" indent="0" algn="just" eaLnBrk="1" hangingPunct="1">
              <a:lnSpc>
                <a:spcPct val="105000"/>
              </a:lnSpc>
              <a:buFontTx/>
              <a:buNone/>
            </a:pPr>
            <a:r>
              <a:rPr lang="en-US" altLang="zh-CN" sz="2400" b="1" dirty="0"/>
              <a:t> </a:t>
            </a:r>
            <a:r>
              <a:rPr lang="en-US" altLang="zh-CN" sz="2400" b="1" dirty="0" smtClean="0"/>
              <a:t>       </a:t>
            </a:r>
            <a:r>
              <a:rPr lang="zh-CN" altLang="en-US" sz="2400" b="1" dirty="0" smtClean="0"/>
              <a:t>硬件系统和软件系统两者是有机结合体，相辅相成，缺一不可。裸机（没有任何软件的机器）几乎毫无用处。</a:t>
            </a:r>
            <a:endParaRPr lang="en-US" altLang="zh-CN" sz="2400" b="1" dirty="0" smtClean="0"/>
          </a:p>
          <a:p>
            <a:pPr marL="0" indent="0" algn="just" eaLnBrk="1" hangingPunct="1">
              <a:lnSpc>
                <a:spcPct val="105000"/>
              </a:lnSpc>
              <a:buFontTx/>
              <a:buNone/>
            </a:pPr>
            <a:endParaRPr lang="zh-CN" altLang="en-US" sz="2400" b="1" dirty="0" smtClean="0"/>
          </a:p>
        </p:txBody>
      </p:sp>
      <p:sp>
        <p:nvSpPr>
          <p:cNvPr id="9" name="Rectangle 5"/>
          <p:cNvSpPr>
            <a:spLocks noChangeArrowheads="1"/>
          </p:cNvSpPr>
          <p:nvPr/>
        </p:nvSpPr>
        <p:spPr bwMode="auto">
          <a:xfrm>
            <a:off x="323850" y="105410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defRPr/>
            </a:pPr>
            <a:r>
              <a:rPr lang="en-US" altLang="zh-CN" sz="2800" b="1" dirty="0" smtClean="0">
                <a:solidFill>
                  <a:schemeClr val="tx1"/>
                </a:solidFill>
                <a:ea typeface="黑体" panose="02010609060101010101" pitchFamily="2" charset="-122"/>
              </a:rPr>
              <a:t>2.1.1 </a:t>
            </a:r>
            <a:r>
              <a:rPr lang="zh-CN" altLang="en-US" sz="2800" b="1" dirty="0" smtClean="0">
                <a:solidFill>
                  <a:schemeClr val="tx1"/>
                </a:solidFill>
                <a:ea typeface="黑体" panose="02010609060101010101" pitchFamily="2" charset="-122"/>
              </a:rPr>
              <a:t>计算机系统构成</a:t>
            </a:r>
            <a:endParaRPr lang="zh-CN" altLang="en-US" sz="2800" b="1" dirty="0">
              <a:solidFill>
                <a:schemeClr val="tx1"/>
              </a:solidFill>
              <a:effectLst>
                <a:outerShdw blurRad="38100" dist="38100" dir="2700000" algn="tl">
                  <a:srgbClr val="C0C0C0"/>
                </a:outerShdw>
              </a:effectLst>
              <a:ea typeface="黑体" panose="02010609060101010101" pitchFamily="2" charset="-122"/>
            </a:endParaRPr>
          </a:p>
        </p:txBody>
      </p:sp>
      <p:sp>
        <p:nvSpPr>
          <p:cNvPr id="12"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1" dur="500"/>
                                        <p:tgtEl>
                                          <p:spTgt spid="211971">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15" dur="500"/>
                                        <p:tgtEl>
                                          <p:spTgt spid="211971">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19" dur="500"/>
                                        <p:tgtEl>
                                          <p:spTgt spid="211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603139" name="Rectangle 3"/>
          <p:cNvSpPr>
            <a:spLocks noChangeArrowheads="1"/>
          </p:cNvSpPr>
          <p:nvPr/>
        </p:nvSpPr>
        <p:spPr bwMode="auto">
          <a:xfrm>
            <a:off x="250825" y="1125538"/>
            <a:ext cx="8640763"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dirty="0">
                <a:solidFill>
                  <a:schemeClr val="tx1"/>
                </a:solidFill>
                <a:ea typeface="黑体" panose="02010609060101010101" pitchFamily="2" charset="-122"/>
              </a:rPr>
              <a:t>        (2) </a:t>
            </a:r>
            <a:r>
              <a:rPr lang="zh-CN" altLang="en-US" b="1" dirty="0">
                <a:solidFill>
                  <a:schemeClr val="tx1"/>
                </a:solidFill>
                <a:ea typeface="黑体" panose="02010609060101010101" pitchFamily="2" charset="-122"/>
              </a:rPr>
              <a:t>主板上的主要部件</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① </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插座</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插座用于连接并固定</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芯片，由主板提供电源进行工作。不同的</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需要选择与之相匹配的主板。</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② 内存插槽</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内存插槽是用来安装内存条的，允许用户根据需要灵活地扩充内存容量。</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③ 总线扩展插槽</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主板上有一系列扩展槽，用来连接各种功能插卡</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如声卡、显卡、网卡等</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与主板相连，这些扩充卡通常都插在主板的总线插槽中。随着主板集成化的提高，许多扩充卡的功能都集成在主板上了。</a:t>
            </a:r>
            <a:endParaRPr lang="zh-CN" altLang="en-US" b="1" dirty="0">
              <a:solidFill>
                <a:schemeClr val="tx1"/>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3139"/>
                                        </p:tgtEl>
                                        <p:attrNameLst>
                                          <p:attrName>style.visibility</p:attrName>
                                        </p:attrNameLst>
                                      </p:cBhvr>
                                      <p:to>
                                        <p:strVal val="visible"/>
                                      </p:to>
                                    </p:set>
                                    <p:animEffect transition="in" filter="blinds(horizontal)">
                                      <p:cBhvr>
                                        <p:cTn id="7" dur="500"/>
                                        <p:tgtEl>
                                          <p:spTgt spid="60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605187" name="Rectangle 3"/>
          <p:cNvSpPr>
            <a:spLocks noChangeArrowheads="1"/>
          </p:cNvSpPr>
          <p:nvPr/>
        </p:nvSpPr>
        <p:spPr bwMode="auto">
          <a:xfrm>
            <a:off x="250825" y="1125538"/>
            <a:ext cx="8640763"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dirty="0">
                <a:solidFill>
                  <a:schemeClr val="tx1"/>
                </a:solidFill>
                <a:ea typeface="黑体" panose="02010609060101010101" pitchFamily="2" charset="-122"/>
              </a:rPr>
              <a:t>        ④ </a:t>
            </a:r>
            <a:r>
              <a:rPr lang="zh-CN" altLang="en-US" b="1" dirty="0">
                <a:solidFill>
                  <a:schemeClr val="tx1"/>
                </a:solidFill>
                <a:ea typeface="黑体" panose="02010609060101010101" pitchFamily="2" charset="-122"/>
              </a:rPr>
              <a:t>芯片组</a:t>
            </a:r>
            <a:endParaRPr lang="zh-CN" altLang="en-US" b="1" dirty="0">
              <a:solidFill>
                <a:schemeClr val="tx1"/>
              </a:solidFill>
              <a:ea typeface="黑体" panose="02010609060101010101" pitchFamily="2" charset="-122"/>
            </a:endParaRPr>
          </a:p>
          <a:p>
            <a:pPr algn="just">
              <a:lnSpc>
                <a:spcPct val="105000"/>
              </a:lnSpc>
              <a:spcBef>
                <a:spcPct val="15000"/>
              </a:spcBef>
            </a:pPr>
            <a:r>
              <a:rPr lang="zh-CN" altLang="en-US" b="1" dirty="0">
                <a:solidFill>
                  <a:schemeClr val="tx1"/>
                </a:solidFill>
                <a:ea typeface="黑体" panose="02010609060101010101" pitchFamily="2" charset="-122"/>
              </a:rPr>
              <a:t>        一般由北桥和南桥两块芯片组成。</a:t>
            </a:r>
            <a:r>
              <a:rPr lang="zh-CN" altLang="en-US" b="1" kern="0" dirty="0" smtClean="0">
                <a:solidFill>
                  <a:srgbClr val="00B0F0"/>
                </a:solidFill>
                <a:latin typeface="+mn-lt"/>
                <a:ea typeface="+mn-ea"/>
              </a:rPr>
              <a:t>北桥芯片</a:t>
            </a:r>
            <a:r>
              <a:rPr lang="zh-CN" altLang="en-US" b="1" dirty="0">
                <a:solidFill>
                  <a:schemeClr val="tx1"/>
                </a:solidFill>
                <a:ea typeface="黑体" panose="02010609060101010101" pitchFamily="2" charset="-122"/>
              </a:rPr>
              <a:t>主要负责与</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、内存和显示接口之间的高速数据传输和转换；</a:t>
            </a:r>
            <a:r>
              <a:rPr lang="zh-CN" altLang="en-US" b="1" kern="0" dirty="0" smtClean="0">
                <a:solidFill>
                  <a:srgbClr val="00B0F0"/>
                </a:solidFill>
                <a:latin typeface="+mn-lt"/>
                <a:ea typeface="+mn-ea"/>
              </a:rPr>
              <a:t>南桥芯片</a:t>
            </a:r>
            <a:r>
              <a:rPr lang="zh-CN" altLang="en-US" b="1" dirty="0">
                <a:solidFill>
                  <a:schemeClr val="tx1"/>
                </a:solidFill>
                <a:ea typeface="黑体" panose="02010609060101010101" pitchFamily="2" charset="-122"/>
              </a:rPr>
              <a:t>主要负责数据传输相对较慢的</a:t>
            </a:r>
            <a:r>
              <a:rPr lang="en-US" altLang="zh-CN" b="1" dirty="0">
                <a:solidFill>
                  <a:schemeClr val="tx1"/>
                </a:solidFill>
                <a:ea typeface="黑体" panose="02010609060101010101" pitchFamily="2" charset="-122"/>
              </a:rPr>
              <a:t>PCI</a:t>
            </a:r>
            <a:r>
              <a:rPr lang="zh-CN" altLang="en-US" b="1" dirty="0">
                <a:solidFill>
                  <a:schemeClr val="tx1"/>
                </a:solidFill>
                <a:ea typeface="黑体" panose="02010609060101010101" pitchFamily="2" charset="-122"/>
              </a:rPr>
              <a:t>总线、硬盘、键盘、鼠标以及</a:t>
            </a:r>
            <a:r>
              <a:rPr lang="en-US" altLang="zh-CN" b="1" dirty="0">
                <a:solidFill>
                  <a:schemeClr val="tx1"/>
                </a:solidFill>
                <a:ea typeface="黑体" panose="02010609060101010101" pitchFamily="2" charset="-122"/>
              </a:rPr>
              <a:t>USB</a:t>
            </a:r>
            <a:r>
              <a:rPr lang="zh-CN" altLang="en-US" b="1" dirty="0">
                <a:solidFill>
                  <a:schemeClr val="tx1"/>
                </a:solidFill>
                <a:ea typeface="黑体" panose="02010609060101010101" pitchFamily="2" charset="-122"/>
              </a:rPr>
              <a:t>接口等的连接控制，其中北桥芯片起主导作用，故也称主桥。一定意义上讲，芯片组决定了主板的级别和档次。        </a:t>
            </a:r>
            <a:endParaRPr lang="zh-CN" altLang="en-US" b="1" dirty="0">
              <a:solidFill>
                <a:schemeClr val="tx1"/>
              </a:solidFill>
              <a:ea typeface="黑体" panose="02010609060101010101" pitchFamily="2" charset="-122"/>
            </a:endParaRPr>
          </a:p>
        </p:txBody>
      </p:sp>
      <p:sp>
        <p:nvSpPr>
          <p:cNvPr id="605188" name="Rectangle 4"/>
          <p:cNvSpPr>
            <a:spLocks noChangeArrowheads="1"/>
          </p:cNvSpPr>
          <p:nvPr/>
        </p:nvSpPr>
        <p:spPr bwMode="auto">
          <a:xfrm>
            <a:off x="250825" y="3644900"/>
            <a:ext cx="8640763"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a:solidFill>
                  <a:schemeClr val="tx1"/>
                </a:solidFill>
                <a:ea typeface="黑体" panose="02010609060101010101" pitchFamily="2" charset="-122"/>
              </a:rPr>
              <a:t>        ⑤ </a:t>
            </a:r>
            <a:r>
              <a:rPr lang="zh-CN" altLang="en-US" b="1">
                <a:solidFill>
                  <a:schemeClr val="tx1"/>
                </a:solidFill>
                <a:ea typeface="黑体" panose="02010609060101010101" pitchFamily="2" charset="-122"/>
              </a:rPr>
              <a:t>时钟发生器</a:t>
            </a:r>
            <a:endParaRPr lang="zh-CN" altLang="en-US" b="1">
              <a:solidFill>
                <a:schemeClr val="tx1"/>
              </a:solidFill>
              <a:ea typeface="黑体" panose="02010609060101010101" pitchFamily="2" charset="-122"/>
            </a:endParaRPr>
          </a:p>
          <a:p>
            <a:pPr algn="just">
              <a:lnSpc>
                <a:spcPct val="105000"/>
              </a:lnSpc>
              <a:spcBef>
                <a:spcPct val="15000"/>
              </a:spcBef>
            </a:pPr>
            <a:r>
              <a:rPr lang="zh-CN" altLang="en-US" b="1">
                <a:solidFill>
                  <a:schemeClr val="tx1"/>
                </a:solidFill>
                <a:ea typeface="黑体" panose="02010609060101010101" pitchFamily="2" charset="-122"/>
              </a:rPr>
              <a:t>        时钟发生器是在主板上靠近内存插槽的一块芯片，由晶体振荡器和时钟芯片以及相应的电路组成。让主板能够正常启动和运行时所有的系统时钟频率都是由这个芯片产生。</a:t>
            </a:r>
            <a:endParaRPr lang="zh-CN" altLang="en-US" b="1">
              <a:solidFill>
                <a:schemeClr val="tx1"/>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blinds(horizontal)">
                                      <p:cBhvr>
                                        <p:cTn id="7" dur="500"/>
                                        <p:tgtEl>
                                          <p:spTgt spid="605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88"/>
                                        </p:tgtEl>
                                        <p:attrNameLst>
                                          <p:attrName>style.visibility</p:attrName>
                                        </p:attrNameLst>
                                      </p:cBhvr>
                                      <p:to>
                                        <p:strVal val="visible"/>
                                      </p:to>
                                    </p:set>
                                    <p:animEffect transition="in" filter="blinds(horizontal)">
                                      <p:cBhvr>
                                        <p:cTn id="12" dur="500"/>
                                        <p:tgtEl>
                                          <p:spTgt spid="60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ldLvl="0" animBg="1"/>
      <p:bldP spid="6051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607235" name="Rectangle 3"/>
          <p:cNvSpPr>
            <a:spLocks noGrp="1" noChangeArrowheads="1"/>
          </p:cNvSpPr>
          <p:nvPr>
            <p:ph type="body" idx="1"/>
          </p:nvPr>
        </p:nvSpPr>
        <p:spPr>
          <a:xfrm>
            <a:off x="468313" y="1052513"/>
            <a:ext cx="7991475" cy="1368425"/>
          </a:xfrm>
        </p:spPr>
        <p:txBody>
          <a:bodyPr/>
          <a:lstStyle/>
          <a:p>
            <a:pPr marL="0" indent="0" algn="just" eaLnBrk="1" hangingPunct="1">
              <a:buFontTx/>
              <a:buNone/>
            </a:pPr>
            <a:r>
              <a:rPr lang="en-US" altLang="zh-CN" sz="2400" b="1" dirty="0" smtClean="0"/>
              <a:t>      ⑥BIOS</a:t>
            </a:r>
            <a:r>
              <a:rPr lang="zh-CN" altLang="en-US" sz="2400" b="1" dirty="0" smtClean="0"/>
              <a:t>和</a:t>
            </a:r>
            <a:r>
              <a:rPr lang="en-US" altLang="zh-CN" sz="2400" b="1" dirty="0" smtClean="0"/>
              <a:t>CMOS</a:t>
            </a:r>
            <a:endParaRPr lang="en-US" altLang="zh-CN" sz="2400" b="1" dirty="0" smtClean="0"/>
          </a:p>
          <a:p>
            <a:pPr marL="0" indent="0" algn="just" eaLnBrk="1" hangingPunct="1">
              <a:lnSpc>
                <a:spcPct val="105000"/>
              </a:lnSpc>
              <a:buFontTx/>
              <a:buNone/>
            </a:pPr>
            <a:r>
              <a:rPr lang="en-US" altLang="zh-CN" sz="2400" b="1" dirty="0" smtClean="0"/>
              <a:t>       </a:t>
            </a:r>
            <a:r>
              <a:rPr lang="zh-CN" altLang="en-US" sz="2400" b="1" dirty="0" smtClean="0"/>
              <a:t>主板上有</a:t>
            </a:r>
            <a:r>
              <a:rPr lang="zh-CN" altLang="en-US" sz="2400" b="1" dirty="0" smtClean="0">
                <a:solidFill>
                  <a:srgbClr val="00B0F0"/>
                </a:solidFill>
              </a:rPr>
              <a:t>两块重要</a:t>
            </a:r>
            <a:r>
              <a:rPr lang="zh-CN" altLang="en-US" sz="2400" b="1" dirty="0" smtClean="0"/>
              <a:t>的</a:t>
            </a:r>
            <a:r>
              <a:rPr lang="zh-CN" altLang="en-US" sz="2400" b="1" dirty="0" smtClean="0">
                <a:solidFill>
                  <a:srgbClr val="00B0F0"/>
                </a:solidFill>
              </a:rPr>
              <a:t>集成电路芯片</a:t>
            </a:r>
            <a:r>
              <a:rPr lang="zh-CN" altLang="en-US" sz="2400" b="1" dirty="0" smtClean="0"/>
              <a:t>：基本输入输出系统</a:t>
            </a:r>
            <a:r>
              <a:rPr lang="en-US" altLang="zh-CN" sz="2400" b="1" dirty="0" smtClean="0"/>
              <a:t>(</a:t>
            </a:r>
            <a:r>
              <a:rPr lang="zh-CN" altLang="en-US" sz="2400" b="1" dirty="0" smtClean="0">
                <a:solidFill>
                  <a:srgbClr val="00B0F0"/>
                </a:solidFill>
              </a:rPr>
              <a:t>BIOS</a:t>
            </a:r>
            <a:r>
              <a:rPr lang="en-US" altLang="zh-CN" sz="2400" b="1" dirty="0" smtClean="0"/>
              <a:t>)</a:t>
            </a:r>
            <a:r>
              <a:rPr lang="zh-CN" altLang="en-US" sz="2400" b="1" dirty="0" smtClean="0"/>
              <a:t>芯片和</a:t>
            </a:r>
            <a:r>
              <a:rPr lang="zh-CN" altLang="en-US" sz="2400" b="1" dirty="0" smtClean="0">
                <a:solidFill>
                  <a:srgbClr val="00B0F0"/>
                </a:solidFill>
              </a:rPr>
              <a:t>CMOS</a:t>
            </a:r>
            <a:r>
              <a:rPr lang="zh-CN" altLang="en-US" sz="2400" b="1" dirty="0" smtClean="0"/>
              <a:t>存储器芯片。</a:t>
            </a:r>
            <a:endParaRPr lang="zh-CN" altLang="en-US" sz="2400" b="1" dirty="0" smtClean="0"/>
          </a:p>
        </p:txBody>
      </p:sp>
      <p:sp>
        <p:nvSpPr>
          <p:cNvPr id="607236" name="Rectangle 4"/>
          <p:cNvSpPr>
            <a:spLocks noChangeArrowheads="1"/>
          </p:cNvSpPr>
          <p:nvPr/>
        </p:nvSpPr>
        <p:spPr bwMode="auto">
          <a:xfrm>
            <a:off x="468313" y="2349500"/>
            <a:ext cx="7993062" cy="202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dirty="0">
                <a:solidFill>
                  <a:schemeClr val="tx1"/>
                </a:solidFill>
                <a:ea typeface="黑体" panose="02010609060101010101" pitchFamily="2" charset="-122"/>
              </a:rPr>
              <a:t>        </a:t>
            </a:r>
            <a:r>
              <a:rPr lang="zh-CN" altLang="en-US" b="1" kern="0" dirty="0" smtClean="0">
                <a:solidFill>
                  <a:srgbClr val="00B0F0"/>
                </a:solidFill>
                <a:latin typeface="+mn-lt"/>
                <a:ea typeface="+mn-ea"/>
              </a:rPr>
              <a:t>BIOS</a:t>
            </a:r>
            <a:r>
              <a:rPr lang="zh-CN" altLang="en-US" b="1" dirty="0">
                <a:solidFill>
                  <a:schemeClr val="tx1"/>
                </a:solidFill>
                <a:ea typeface="黑体" panose="02010609060101010101" pitchFamily="2" charset="-122"/>
              </a:rPr>
              <a:t>芯片是一块特殊的</a:t>
            </a:r>
            <a:r>
              <a:rPr lang="en-US" altLang="zh-CN" b="1" dirty="0">
                <a:solidFill>
                  <a:schemeClr val="tx1"/>
                </a:solidFill>
                <a:ea typeface="黑体" panose="02010609060101010101" pitchFamily="2" charset="-122"/>
              </a:rPr>
              <a:t>ROM</a:t>
            </a:r>
            <a:r>
              <a:rPr lang="zh-CN" altLang="en-US" b="1" dirty="0">
                <a:solidFill>
                  <a:schemeClr val="tx1"/>
                </a:solidFill>
                <a:ea typeface="黑体" panose="02010609060101010101" pitchFamily="2" charset="-122"/>
              </a:rPr>
              <a:t>芯片，保存的重要程序有</a:t>
            </a:r>
            <a:r>
              <a:rPr lang="en-US" altLang="zh-CN" b="1" dirty="0">
                <a:solidFill>
                  <a:schemeClr val="tx1"/>
                </a:solidFill>
                <a:ea typeface="黑体" panose="02010609060101010101" pitchFamily="2" charset="-122"/>
              </a:rPr>
              <a:t>POST</a:t>
            </a:r>
            <a:r>
              <a:rPr lang="zh-CN" altLang="en-US" b="1" dirty="0">
                <a:solidFill>
                  <a:schemeClr val="tx1"/>
                </a:solidFill>
                <a:ea typeface="黑体" panose="02010609060101010101" pitchFamily="2" charset="-122"/>
              </a:rPr>
              <a:t>（加电自检程序）、系统启动自举程序、</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参数设置程序和</a:t>
            </a:r>
            <a:r>
              <a:rPr lang="en-US" altLang="zh-CN" b="1" dirty="0">
                <a:solidFill>
                  <a:schemeClr val="tx1"/>
                </a:solidFill>
                <a:ea typeface="黑体" panose="02010609060101010101" pitchFamily="2" charset="-122"/>
              </a:rPr>
              <a:t>BIOS</a:t>
            </a:r>
            <a:r>
              <a:rPr lang="zh-CN" altLang="en-US" b="1" dirty="0">
                <a:solidFill>
                  <a:schemeClr val="tx1"/>
                </a:solidFill>
                <a:ea typeface="黑体" panose="02010609060101010101" pitchFamily="2" charset="-122"/>
              </a:rPr>
              <a:t>中断服务程序等。</a:t>
            </a:r>
            <a:r>
              <a:rPr lang="en-US" altLang="zh-CN" b="1" dirty="0">
                <a:solidFill>
                  <a:schemeClr val="tx1"/>
                </a:solidFill>
                <a:ea typeface="黑体" panose="02010609060101010101" pitchFamily="2" charset="-122"/>
              </a:rPr>
              <a:t>BIOS</a:t>
            </a:r>
            <a:r>
              <a:rPr lang="zh-CN" altLang="en-US" b="1" dirty="0">
                <a:solidFill>
                  <a:schemeClr val="tx1"/>
                </a:solidFill>
                <a:ea typeface="黑体" panose="02010609060101010101" pitchFamily="2" charset="-122"/>
              </a:rPr>
              <a:t>在开机之后</a:t>
            </a:r>
            <a:r>
              <a:rPr lang="zh-CN" altLang="en-US" b="1" kern="0" dirty="0" smtClean="0">
                <a:solidFill>
                  <a:srgbClr val="00B0F0"/>
                </a:solidFill>
                <a:latin typeface="+mn-lt"/>
                <a:ea typeface="+mn-ea"/>
              </a:rPr>
              <a:t>最先执行</a:t>
            </a:r>
            <a:r>
              <a:rPr lang="zh-CN" altLang="en-US" b="1" dirty="0">
                <a:solidFill>
                  <a:schemeClr val="tx1"/>
                </a:solidFill>
                <a:ea typeface="黑体" panose="02010609060101010101" pitchFamily="2" charset="-122"/>
              </a:rPr>
              <a:t>，它首先检测系统硬件有无故障，给出最低级的引导程序，然后调用操作系统。没有它机器无法启动。</a:t>
            </a:r>
            <a:endParaRPr lang="zh-CN" altLang="en-US" b="1" dirty="0">
              <a:solidFill>
                <a:schemeClr val="tx1"/>
              </a:solidFill>
              <a:ea typeface="黑体" panose="02010609060101010101" pitchFamily="2" charset="-122"/>
            </a:endParaRPr>
          </a:p>
        </p:txBody>
      </p:sp>
      <p:grpSp>
        <p:nvGrpSpPr>
          <p:cNvPr id="607241" name="Group 9"/>
          <p:cNvGrpSpPr/>
          <p:nvPr/>
        </p:nvGrpSpPr>
        <p:grpSpPr bwMode="auto">
          <a:xfrm>
            <a:off x="495300" y="4724400"/>
            <a:ext cx="8255000" cy="1689100"/>
            <a:chOff x="312" y="2976"/>
            <a:chExt cx="5200" cy="1064"/>
          </a:xfrm>
        </p:grpSpPr>
        <p:sp>
          <p:nvSpPr>
            <p:cNvPr id="47110" name="Rectangle 6"/>
            <p:cNvSpPr>
              <a:spLocks noChangeArrowheads="1"/>
            </p:cNvSpPr>
            <p:nvPr/>
          </p:nvSpPr>
          <p:spPr bwMode="auto">
            <a:xfrm>
              <a:off x="312" y="2976"/>
              <a:ext cx="5200" cy="1044"/>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47111" name="Rectangle 7"/>
            <p:cNvSpPr>
              <a:spLocks noChangeArrowheads="1"/>
            </p:cNvSpPr>
            <p:nvPr/>
          </p:nvSpPr>
          <p:spPr bwMode="auto">
            <a:xfrm>
              <a:off x="315" y="2990"/>
              <a:ext cx="5196" cy="105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早期，主板上的</a:t>
              </a:r>
              <a:r>
                <a:rPr lang="en-US" altLang="zh-CN" sz="2000" b="1">
                  <a:solidFill>
                    <a:srgbClr val="FF0000"/>
                  </a:solidFill>
                  <a:ea typeface="黑体" panose="02010609060101010101" pitchFamily="2" charset="-122"/>
                </a:rPr>
                <a:t>ROM</a:t>
              </a:r>
              <a:r>
                <a:rPr lang="zh-CN" altLang="en-US" sz="2000" b="1">
                  <a:solidFill>
                    <a:srgbClr val="FF0000"/>
                  </a:solidFill>
                  <a:ea typeface="黑体" panose="02010609060101010101" pitchFamily="2" charset="-122"/>
                </a:rPr>
                <a:t>非常小，里面只有引导系统必需的一些指令。后来</a:t>
              </a:r>
              <a:r>
                <a:rPr lang="en-US" altLang="zh-CN" sz="2000" b="1">
                  <a:solidFill>
                    <a:srgbClr val="FF0000"/>
                  </a:solidFill>
                  <a:ea typeface="黑体" panose="02010609060101010101" pitchFamily="2" charset="-122"/>
                </a:rPr>
                <a:t>ROM</a:t>
              </a:r>
              <a:r>
                <a:rPr lang="zh-CN" altLang="en-US" sz="2000" b="1">
                  <a:solidFill>
                    <a:srgbClr val="FF0000"/>
                  </a:solidFill>
                  <a:ea typeface="黑体" panose="02010609060101010101" pitchFamily="2" charset="-122"/>
                </a:rPr>
                <a:t>越做越大，设计者就往</a:t>
              </a:r>
              <a:r>
                <a:rPr lang="en-US" altLang="zh-CN" sz="2000" b="1">
                  <a:solidFill>
                    <a:srgbClr val="FF0000"/>
                  </a:solidFill>
                  <a:ea typeface="黑体" panose="02010609060101010101" pitchFamily="2" charset="-122"/>
                </a:rPr>
                <a:t>ROM</a:t>
              </a:r>
              <a:r>
                <a:rPr lang="zh-CN" altLang="en-US" sz="2000" b="1">
                  <a:solidFill>
                    <a:srgbClr val="FF0000"/>
                  </a:solidFill>
                  <a:ea typeface="黑体" panose="02010609060101010101" pitchFamily="2" charset="-122"/>
                </a:rPr>
                <a:t>中加了开机自检程序、系统信息设置程序。最后干脆把一些常规外设的驱动程序也放在了里面，对于一台计算机来说，要想正常工作，它们是最基本、最低限度的配置。正因为如此，该</a:t>
              </a:r>
              <a:r>
                <a:rPr lang="en-US" altLang="zh-CN" sz="2000" b="1">
                  <a:solidFill>
                    <a:srgbClr val="FF0000"/>
                  </a:solidFill>
                  <a:ea typeface="黑体" panose="02010609060101010101" pitchFamily="2" charset="-122"/>
                </a:rPr>
                <a:t>ROM</a:t>
              </a:r>
              <a:r>
                <a:rPr lang="zh-CN" altLang="en-US" sz="2000" b="1">
                  <a:solidFill>
                    <a:srgbClr val="FF0000"/>
                  </a:solidFill>
                  <a:ea typeface="黑体" panose="02010609060101010101" pitchFamily="2" charset="-122"/>
                </a:rPr>
                <a:t>的名字也就变成基本输入输出系统，即</a:t>
              </a:r>
              <a:r>
                <a:rPr lang="en-US" altLang="zh-CN" sz="2000" b="1">
                  <a:solidFill>
                    <a:srgbClr val="FF0000"/>
                  </a:solidFill>
                  <a:ea typeface="黑体" panose="02010609060101010101" pitchFamily="2" charset="-122"/>
                </a:rPr>
                <a:t>BIOS</a:t>
              </a:r>
              <a:r>
                <a:rPr lang="zh-CN" altLang="en-US" sz="2000" b="1">
                  <a:solidFill>
                    <a:srgbClr val="FF0000"/>
                  </a:solidFill>
                  <a:ea typeface="黑体" panose="02010609060101010101" pitchFamily="2" charset="-122"/>
                </a:rPr>
                <a:t>了。</a:t>
              </a:r>
              <a:endParaRPr lang="zh-CN" altLang="en-US" sz="2000" b="1">
                <a:solidFill>
                  <a:srgbClr val="FF0000"/>
                </a:solidFill>
                <a:ea typeface="黑体" panose="02010609060101010101" pitchFamily="2" charset="-122"/>
              </a:endParaRPr>
            </a:p>
          </p:txBody>
        </p:sp>
        <p:sp>
          <p:nvSpPr>
            <p:cNvPr id="47112" name="AutoShape 8"/>
            <p:cNvSpPr>
              <a:spLocks noChangeArrowheads="1"/>
            </p:cNvSpPr>
            <p:nvPr/>
          </p:nvSpPr>
          <p:spPr bwMode="auto">
            <a:xfrm>
              <a:off x="386" y="3048"/>
              <a:ext cx="181" cy="155"/>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7235">
                                            <p:txEl>
                                              <p:pRg st="4294967295" end="4294967295"/>
                                            </p:txEl>
                                          </p:spTgt>
                                        </p:tgtEl>
                                        <p:attrNameLst>
                                          <p:attrName>style.visibility</p:attrName>
                                        </p:attrNameLst>
                                      </p:cBhvr>
                                      <p:to>
                                        <p:strVal val="visible"/>
                                      </p:to>
                                    </p:set>
                                    <p:animEffect transition="in" filter="blinds(horizontal)">
                                      <p:cBhvr>
                                        <p:cTn id="7" dur="500"/>
                                        <p:tgtEl>
                                          <p:spTgt spid="607235">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07235">
                                            <p:txEl>
                                              <p:pRg st="0" end="0"/>
                                            </p:txEl>
                                          </p:spTgt>
                                        </p:tgtEl>
                                        <p:attrNameLst>
                                          <p:attrName>style.visibility</p:attrName>
                                        </p:attrNameLst>
                                      </p:cBhvr>
                                      <p:to>
                                        <p:strVal val="visible"/>
                                      </p:to>
                                    </p:set>
                                    <p:animEffect transition="in" filter="blinds(horizontal)">
                                      <p:cBhvr>
                                        <p:cTn id="11" dur="500"/>
                                        <p:tgtEl>
                                          <p:spTgt spid="607235">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15" dur="500"/>
                                        <p:tgtEl>
                                          <p:spTgt spid="60723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07236"/>
                                        </p:tgtEl>
                                        <p:attrNameLst>
                                          <p:attrName>style.visibility</p:attrName>
                                        </p:attrNameLst>
                                      </p:cBhvr>
                                      <p:to>
                                        <p:strVal val="visible"/>
                                      </p:to>
                                    </p:set>
                                    <p:animEffect transition="in" filter="blinds(horizontal)">
                                      <p:cBhvr>
                                        <p:cTn id="20" dur="500"/>
                                        <p:tgtEl>
                                          <p:spTgt spid="607236"/>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607241"/>
                                        </p:tgtEl>
                                        <p:attrNameLst>
                                          <p:attrName>style.visibility</p:attrName>
                                        </p:attrNameLst>
                                      </p:cBhvr>
                                      <p:to>
                                        <p:strVal val="visible"/>
                                      </p:to>
                                    </p:set>
                                    <p:animEffect transition="in" filter="blinds(horizontal)">
                                      <p:cBhvr>
                                        <p:cTn id="24" dur="500"/>
                                        <p:tgtEl>
                                          <p:spTgt spid="607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P spid="60723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609284" name="Rectangle 4"/>
          <p:cNvSpPr>
            <a:spLocks noChangeArrowheads="1"/>
          </p:cNvSpPr>
          <p:nvPr/>
        </p:nvSpPr>
        <p:spPr bwMode="auto">
          <a:xfrm>
            <a:off x="323850" y="1196975"/>
            <a:ext cx="8280400" cy="326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20000"/>
              </a:spcBef>
            </a:pPr>
            <a:r>
              <a:rPr lang="en-US" altLang="zh-CN" b="1" dirty="0">
                <a:solidFill>
                  <a:schemeClr val="tx1"/>
                </a:solidFill>
                <a:ea typeface="黑体" panose="02010609060101010101" pitchFamily="2" charset="-122"/>
              </a:rPr>
              <a:t>        </a:t>
            </a:r>
            <a:r>
              <a:rPr lang="zh-CN" altLang="en-US" b="1" kern="0" dirty="0" smtClean="0">
                <a:solidFill>
                  <a:srgbClr val="00B0F0"/>
                </a:solidFill>
                <a:latin typeface="+mn-lt"/>
                <a:ea typeface="+mn-ea"/>
              </a:rPr>
              <a:t>CMOS</a:t>
            </a:r>
            <a:r>
              <a:rPr lang="zh-CN" altLang="en-US" b="1" dirty="0">
                <a:solidFill>
                  <a:schemeClr val="tx1"/>
                </a:solidFill>
                <a:ea typeface="黑体" panose="02010609060101010101" pitchFamily="2" charset="-122"/>
              </a:rPr>
              <a:t>是主板上一块</a:t>
            </a:r>
            <a:r>
              <a:rPr lang="zh-CN" altLang="en-US" b="1" kern="0" dirty="0" smtClean="0">
                <a:solidFill>
                  <a:srgbClr val="00B0F0"/>
                </a:solidFill>
                <a:latin typeface="+mn-lt"/>
                <a:ea typeface="+mn-ea"/>
              </a:rPr>
              <a:t>可读写的RAM芯片</a:t>
            </a:r>
            <a:r>
              <a:rPr lang="zh-CN" altLang="en-US" b="1" dirty="0">
                <a:solidFill>
                  <a:schemeClr val="tx1"/>
                </a:solidFill>
                <a:ea typeface="黑体" panose="02010609060101010101" pitchFamily="2" charset="-122"/>
              </a:rPr>
              <a:t>，用于</a:t>
            </a:r>
            <a:r>
              <a:rPr lang="zh-CN" altLang="en-US" b="1" kern="0" dirty="0" smtClean="0">
                <a:solidFill>
                  <a:srgbClr val="00B0F0"/>
                </a:solidFill>
                <a:latin typeface="+mn-lt"/>
                <a:ea typeface="+mn-ea"/>
              </a:rPr>
              <a:t>保存系统初始化</a:t>
            </a:r>
            <a:r>
              <a:rPr lang="zh-CN" altLang="en-US" b="1" dirty="0">
                <a:solidFill>
                  <a:schemeClr val="tx1"/>
                </a:solidFill>
                <a:ea typeface="黑体" panose="02010609060101010101" pitchFamily="2" charset="-122"/>
              </a:rPr>
              <a:t>时要用到的许多</a:t>
            </a:r>
            <a:r>
              <a:rPr lang="zh-CN" altLang="en-US" b="1" kern="0" dirty="0" smtClean="0">
                <a:solidFill>
                  <a:srgbClr val="00B0F0"/>
                </a:solidFill>
                <a:latin typeface="+mn-lt"/>
                <a:ea typeface="+mn-ea"/>
              </a:rPr>
              <a:t>参数</a:t>
            </a:r>
            <a:r>
              <a:rPr lang="zh-CN" altLang="en-US" b="1" dirty="0">
                <a:solidFill>
                  <a:schemeClr val="tx1"/>
                </a:solidFill>
                <a:ea typeface="黑体" panose="02010609060101010101" pitchFamily="2" charset="-122"/>
              </a:rPr>
              <a:t>，如硬件配置、启动盘顺序、开机密码、机器时间等。</a:t>
            </a:r>
            <a:endParaRPr lang="zh-CN" altLang="en-US" b="1" dirty="0">
              <a:solidFill>
                <a:schemeClr val="tx1"/>
              </a:solidFill>
              <a:ea typeface="黑体" panose="02010609060101010101" pitchFamily="2" charset="-122"/>
            </a:endParaRPr>
          </a:p>
          <a:p>
            <a:pPr algn="just">
              <a:lnSpc>
                <a:spcPct val="105000"/>
              </a:lnSpc>
              <a:spcBef>
                <a:spcPct val="20000"/>
              </a:spcBef>
            </a:pPr>
            <a:r>
              <a:rPr lang="zh-CN" altLang="en-US" b="1" dirty="0">
                <a:solidFill>
                  <a:schemeClr val="tx1"/>
                </a:solidFill>
                <a:ea typeface="黑体" panose="02010609060101010101" pitchFamily="2" charset="-122"/>
              </a:rPr>
              <a:t>        由于</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是通过主板上的一块锂电池供电，而开机后锂电池被自动充电，因此，关机后</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参数不会丢失。</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中的信息通过</a:t>
            </a:r>
            <a:r>
              <a:rPr lang="en-US" altLang="zh-CN" b="1" dirty="0">
                <a:solidFill>
                  <a:schemeClr val="tx1"/>
                </a:solidFill>
                <a:ea typeface="黑体" panose="02010609060101010101" pitchFamily="2" charset="-122"/>
              </a:rPr>
              <a:t>BIOS</a:t>
            </a:r>
            <a:r>
              <a:rPr lang="zh-CN" altLang="en-US" b="1" dirty="0">
                <a:solidFill>
                  <a:schemeClr val="tx1"/>
                </a:solidFill>
                <a:ea typeface="黑体" panose="02010609060101010101" pitchFamily="2" charset="-122"/>
              </a:rPr>
              <a:t>中的参数设置程序来设置，所以</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设置也被称为</a:t>
            </a:r>
            <a:r>
              <a:rPr lang="en-US" altLang="zh-CN" b="1" dirty="0">
                <a:solidFill>
                  <a:schemeClr val="tx1"/>
                </a:solidFill>
                <a:ea typeface="黑体" panose="02010609060101010101" pitchFamily="2" charset="-122"/>
              </a:rPr>
              <a:t>BIOS</a:t>
            </a:r>
            <a:r>
              <a:rPr lang="zh-CN" altLang="en-US" b="1" dirty="0">
                <a:solidFill>
                  <a:schemeClr val="tx1"/>
                </a:solidFill>
                <a:ea typeface="黑体" panose="02010609060101010101" pitchFamily="2" charset="-122"/>
              </a:rPr>
              <a:t>设置。这个设置过程有人叫“</a:t>
            </a:r>
            <a:r>
              <a:rPr lang="en-US" altLang="zh-CN" b="1" dirty="0">
                <a:solidFill>
                  <a:schemeClr val="tx1"/>
                </a:solidFill>
                <a:ea typeface="黑体" panose="02010609060101010101" pitchFamily="2" charset="-122"/>
              </a:rPr>
              <a:t>BIOS</a:t>
            </a:r>
            <a:r>
              <a:rPr lang="zh-CN" altLang="en-US" b="1" dirty="0">
                <a:solidFill>
                  <a:schemeClr val="tx1"/>
                </a:solidFill>
                <a:ea typeface="黑体" panose="02010609060101010101" pitchFamily="2" charset="-122"/>
              </a:rPr>
              <a:t>设置”，也有人叫“</a:t>
            </a:r>
            <a:r>
              <a:rPr lang="en-US" altLang="zh-CN" b="1" dirty="0">
                <a:solidFill>
                  <a:schemeClr val="tx1"/>
                </a:solidFill>
                <a:ea typeface="黑体" panose="02010609060101010101" pitchFamily="2" charset="-122"/>
              </a:rPr>
              <a:t>CMOS</a:t>
            </a:r>
            <a:r>
              <a:rPr lang="zh-CN" altLang="en-US" b="1" dirty="0">
                <a:solidFill>
                  <a:schemeClr val="tx1"/>
                </a:solidFill>
                <a:ea typeface="黑体" panose="02010609060101010101" pitchFamily="2" charset="-122"/>
              </a:rPr>
              <a:t>设置”。</a:t>
            </a:r>
            <a:endParaRPr lang="zh-CN" altLang="en-US" b="1" dirty="0">
              <a:solidFill>
                <a:schemeClr val="tx1"/>
              </a:solidFill>
              <a:ea typeface="黑体" panose="02010609060101010101" pitchFamily="2" charset="-122"/>
            </a:endParaRPr>
          </a:p>
        </p:txBody>
      </p:sp>
      <p:grpSp>
        <p:nvGrpSpPr>
          <p:cNvPr id="609285" name="Group 5"/>
          <p:cNvGrpSpPr/>
          <p:nvPr/>
        </p:nvGrpSpPr>
        <p:grpSpPr bwMode="auto">
          <a:xfrm>
            <a:off x="323850" y="4795838"/>
            <a:ext cx="8281988" cy="1727200"/>
            <a:chOff x="204" y="2795"/>
            <a:chExt cx="5217" cy="1088"/>
          </a:xfrm>
        </p:grpSpPr>
        <p:sp>
          <p:nvSpPr>
            <p:cNvPr id="48133" name="Rectangle 6"/>
            <p:cNvSpPr>
              <a:spLocks noChangeArrowheads="1"/>
            </p:cNvSpPr>
            <p:nvPr/>
          </p:nvSpPr>
          <p:spPr bwMode="auto">
            <a:xfrm>
              <a:off x="204" y="2795"/>
              <a:ext cx="5217" cy="1088"/>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48134" name="Rectangle 7"/>
            <p:cNvSpPr>
              <a:spLocks noChangeArrowheads="1"/>
            </p:cNvSpPr>
            <p:nvPr/>
          </p:nvSpPr>
          <p:spPr bwMode="auto">
            <a:xfrm>
              <a:off x="212" y="2795"/>
              <a:ext cx="5201" cy="105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要设置</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参数时，可以在开机时按下特定键</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一般是</a:t>
              </a:r>
              <a:r>
                <a:rPr lang="en-US" altLang="zh-CN" sz="2000" b="1">
                  <a:solidFill>
                    <a:srgbClr val="FF0000"/>
                  </a:solidFill>
                  <a:ea typeface="黑体" panose="02010609060101010101" pitchFamily="2" charset="-122"/>
                </a:rPr>
                <a:t>Delete</a:t>
              </a:r>
              <a:r>
                <a:rPr lang="zh-CN" altLang="en-US" sz="2000" b="1">
                  <a:solidFill>
                    <a:srgbClr val="FF0000"/>
                  </a:solidFill>
                  <a:ea typeface="黑体" panose="02010609060101010101" pitchFamily="2" charset="-122"/>
                </a:rPr>
                <a:t>键</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进入</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参数设置程序界面。在新购计算机、新增设备、</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数据意外丢失</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电池失效、病毒破坏等</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，以及需要优化系统时需要进行</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设置。另外，如果忘记开机密码时也可以通过跳线来清除</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数据，该跳线通常在</a:t>
              </a:r>
              <a:r>
                <a:rPr lang="en-US" altLang="zh-CN" sz="2000" b="1">
                  <a:solidFill>
                    <a:srgbClr val="FF0000"/>
                  </a:solidFill>
                  <a:ea typeface="黑体" panose="02010609060101010101" pitchFamily="2" charset="-122"/>
                </a:rPr>
                <a:t>CMOS</a:t>
              </a:r>
              <a:r>
                <a:rPr lang="zh-CN" altLang="en-US" sz="2000" b="1">
                  <a:solidFill>
                    <a:srgbClr val="FF0000"/>
                  </a:solidFill>
                  <a:ea typeface="黑体" panose="02010609060101010101" pitchFamily="2" charset="-122"/>
                </a:rPr>
                <a:t>电池或</a:t>
              </a:r>
              <a:r>
                <a:rPr lang="en-US" altLang="zh-CN" sz="2000" b="1">
                  <a:solidFill>
                    <a:srgbClr val="FF0000"/>
                  </a:solidFill>
                  <a:ea typeface="黑体" panose="02010609060101010101" pitchFamily="2" charset="-122"/>
                </a:rPr>
                <a:t>BIOS</a:t>
              </a:r>
              <a:r>
                <a:rPr lang="zh-CN" altLang="en-US" sz="2000" b="1">
                  <a:solidFill>
                    <a:srgbClr val="FF0000"/>
                  </a:solidFill>
                  <a:ea typeface="黑体" panose="02010609060101010101" pitchFamily="2" charset="-122"/>
                </a:rPr>
                <a:t>芯片附近。</a:t>
              </a:r>
              <a:endParaRPr lang="zh-CN" altLang="en-US" sz="2000" b="1">
                <a:solidFill>
                  <a:srgbClr val="FF0000"/>
                </a:solidFill>
                <a:ea typeface="黑体" panose="02010609060101010101" pitchFamily="2" charset="-122"/>
              </a:endParaRPr>
            </a:p>
          </p:txBody>
        </p:sp>
        <p:sp>
          <p:nvSpPr>
            <p:cNvPr id="48135" name="AutoShape 8"/>
            <p:cNvSpPr>
              <a:spLocks noChangeArrowheads="1"/>
            </p:cNvSpPr>
            <p:nvPr/>
          </p:nvSpPr>
          <p:spPr bwMode="auto">
            <a:xfrm>
              <a:off x="295" y="2867"/>
              <a:ext cx="181" cy="155"/>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9284"/>
                                        </p:tgtEl>
                                        <p:attrNameLst>
                                          <p:attrName>style.visibility</p:attrName>
                                        </p:attrNameLst>
                                      </p:cBhvr>
                                      <p:to>
                                        <p:strVal val="visible"/>
                                      </p:to>
                                    </p:set>
                                    <p:animEffect transition="in" filter="blinds(horizontal)">
                                      <p:cBhvr>
                                        <p:cTn id="7" dur="500"/>
                                        <p:tgtEl>
                                          <p:spTgt spid="60928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09285"/>
                                        </p:tgtEl>
                                        <p:attrNameLst>
                                          <p:attrName>style.visibility</p:attrName>
                                        </p:attrNameLst>
                                      </p:cBhvr>
                                      <p:to>
                                        <p:strVal val="visible"/>
                                      </p:to>
                                    </p:set>
                                    <p:animEffect transition="in" filter="blinds(horizontal)">
                                      <p:cBhvr>
                                        <p:cTn id="11" dur="500"/>
                                        <p:tgtEl>
                                          <p:spTgt spid="609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50179" name="Rectangle 3"/>
          <p:cNvSpPr>
            <a:spLocks noChangeArrowheads="1"/>
          </p:cNvSpPr>
          <p:nvPr/>
        </p:nvSpPr>
        <p:spPr bwMode="auto">
          <a:xfrm>
            <a:off x="323850" y="1052513"/>
            <a:ext cx="5472113" cy="474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b="1">
                <a:solidFill>
                  <a:schemeClr val="tx1"/>
                </a:solidFill>
                <a:ea typeface="黑体" panose="02010609060101010101" pitchFamily="2" charset="-122"/>
              </a:rPr>
              <a:t>        </a:t>
            </a:r>
            <a:r>
              <a:rPr lang="zh-CN" altLang="en-US" b="1">
                <a:solidFill>
                  <a:schemeClr val="tx1"/>
                </a:solidFill>
                <a:ea typeface="黑体" panose="02010609060101010101" pitchFamily="2" charset="-122"/>
              </a:rPr>
              <a:t>当打开微机的电源时，首先系统将调用</a:t>
            </a:r>
            <a:r>
              <a:rPr lang="en-US" altLang="zh-CN" b="1">
                <a:solidFill>
                  <a:schemeClr val="tx1"/>
                </a:solidFill>
                <a:ea typeface="黑体" panose="02010609060101010101" pitchFamily="2" charset="-122"/>
              </a:rPr>
              <a:t>BIOS</a:t>
            </a:r>
            <a:r>
              <a:rPr lang="zh-CN" altLang="en-US" b="1">
                <a:solidFill>
                  <a:schemeClr val="tx1"/>
                </a:solidFill>
                <a:ea typeface="黑体" panose="02010609060101010101" pitchFamily="2" charset="-122"/>
              </a:rPr>
              <a:t>中的</a:t>
            </a:r>
            <a:r>
              <a:rPr lang="zh-CN" altLang="en-US" b="1" kern="0" dirty="0" smtClean="0">
                <a:solidFill>
                  <a:srgbClr val="00B0F0"/>
                </a:solidFill>
                <a:latin typeface="+mn-lt"/>
                <a:ea typeface="+mn-ea"/>
              </a:rPr>
              <a:t>POST</a:t>
            </a:r>
            <a:r>
              <a:rPr lang="en-US" altLang="zh-CN" b="1">
                <a:solidFill>
                  <a:schemeClr val="tx1"/>
                </a:solidFill>
                <a:ea typeface="黑体" panose="02010609060101010101" pitchFamily="2" charset="-122"/>
              </a:rPr>
              <a:t>(</a:t>
            </a:r>
            <a:r>
              <a:rPr lang="zh-CN" altLang="en-US" b="1">
                <a:solidFill>
                  <a:schemeClr val="tx1"/>
                </a:solidFill>
                <a:ea typeface="黑体" panose="02010609060101010101" pitchFamily="2" charset="-122"/>
              </a:rPr>
              <a:t>加电自检程序</a:t>
            </a:r>
            <a:r>
              <a:rPr lang="en-US" altLang="zh-CN" b="1">
                <a:solidFill>
                  <a:schemeClr val="tx1"/>
                </a:solidFill>
                <a:ea typeface="黑体" panose="02010609060101010101" pitchFamily="2" charset="-122"/>
              </a:rPr>
              <a:t>)</a:t>
            </a:r>
            <a:r>
              <a:rPr lang="zh-CN" altLang="en-US" b="1">
                <a:solidFill>
                  <a:schemeClr val="tx1"/>
                </a:solidFill>
                <a:ea typeface="黑体" panose="02010609060101010101" pitchFamily="2" charset="-122"/>
              </a:rPr>
              <a:t>检查</a:t>
            </a:r>
            <a:r>
              <a:rPr lang="en-US" altLang="zh-CN" b="1">
                <a:solidFill>
                  <a:schemeClr val="tx1"/>
                </a:solidFill>
                <a:ea typeface="黑体" panose="02010609060101010101" pitchFamily="2" charset="-122"/>
              </a:rPr>
              <a:t>BIOS</a:t>
            </a:r>
            <a:r>
              <a:rPr lang="zh-CN" altLang="en-US" b="1">
                <a:solidFill>
                  <a:schemeClr val="tx1"/>
                </a:solidFill>
                <a:ea typeface="黑体" panose="02010609060101010101" pitchFamily="2" charset="-122"/>
              </a:rPr>
              <a:t>和</a:t>
            </a:r>
            <a:r>
              <a:rPr lang="en-US" altLang="zh-CN" b="1">
                <a:solidFill>
                  <a:schemeClr val="tx1"/>
                </a:solidFill>
                <a:ea typeface="黑体" panose="02010609060101010101" pitchFamily="2" charset="-122"/>
              </a:rPr>
              <a:t>CMOS</a:t>
            </a:r>
            <a:r>
              <a:rPr lang="zh-CN" altLang="en-US" b="1">
                <a:solidFill>
                  <a:schemeClr val="tx1"/>
                </a:solidFill>
                <a:ea typeface="黑体" panose="02010609060101010101" pitchFamily="2" charset="-122"/>
              </a:rPr>
              <a:t>芯片。</a:t>
            </a:r>
            <a:endParaRPr lang="zh-CN" altLang="en-US" b="1">
              <a:solidFill>
                <a:schemeClr val="tx1"/>
              </a:solidFill>
              <a:ea typeface="黑体" panose="02010609060101010101" pitchFamily="2" charset="-122"/>
            </a:endParaRPr>
          </a:p>
          <a:p>
            <a:pPr algn="just"/>
            <a:r>
              <a:rPr lang="zh-CN" altLang="en-US" b="1">
                <a:solidFill>
                  <a:schemeClr val="tx1"/>
                </a:solidFill>
                <a:ea typeface="黑体" panose="02010609060101010101" pitchFamily="2" charset="-122"/>
              </a:rPr>
              <a:t>        如果一切正常，接下来就会完成对</a:t>
            </a:r>
            <a:r>
              <a:rPr lang="en-US" altLang="zh-CN" b="1">
                <a:solidFill>
                  <a:schemeClr val="tx1"/>
                </a:solidFill>
                <a:ea typeface="黑体" panose="02010609060101010101" pitchFamily="2" charset="-122"/>
              </a:rPr>
              <a:t>CPU</a:t>
            </a:r>
            <a:r>
              <a:rPr lang="zh-CN" altLang="en-US" b="1">
                <a:solidFill>
                  <a:schemeClr val="tx1"/>
                </a:solidFill>
                <a:ea typeface="黑体" panose="02010609060101010101" pitchFamily="2" charset="-122"/>
              </a:rPr>
              <a:t>、内存、接口、显示器、硬盘、键盘等的</a:t>
            </a:r>
            <a:r>
              <a:rPr lang="zh-CN" altLang="en-US" b="1" kern="0" dirty="0" smtClean="0">
                <a:solidFill>
                  <a:srgbClr val="00B0F0"/>
                </a:solidFill>
                <a:latin typeface="+mn-lt"/>
                <a:ea typeface="+mn-ea"/>
              </a:rPr>
              <a:t>测试</a:t>
            </a:r>
            <a:r>
              <a:rPr lang="en-US" altLang="zh-CN" b="1">
                <a:solidFill>
                  <a:schemeClr val="tx1"/>
                </a:solidFill>
                <a:ea typeface="黑体" panose="02010609060101010101" pitchFamily="2" charset="-122"/>
              </a:rPr>
              <a:t>(</a:t>
            </a:r>
            <a:r>
              <a:rPr lang="zh-CN" altLang="en-US" b="1">
                <a:solidFill>
                  <a:schemeClr val="tx1"/>
                </a:solidFill>
                <a:ea typeface="黑体" panose="02010609060101010101" pitchFamily="2" charset="-122"/>
              </a:rPr>
              <a:t>如果检测到错误，计算机会用喇叭报警</a:t>
            </a:r>
            <a:r>
              <a:rPr lang="en-US" altLang="zh-CN" b="1">
                <a:solidFill>
                  <a:schemeClr val="tx1"/>
                </a:solidFill>
                <a:ea typeface="黑体" panose="02010609060101010101" pitchFamily="2" charset="-122"/>
              </a:rPr>
              <a:t>)</a:t>
            </a:r>
            <a:r>
              <a:rPr lang="zh-CN" altLang="en-US" b="1">
                <a:solidFill>
                  <a:schemeClr val="tx1"/>
                </a:solidFill>
                <a:ea typeface="黑体" panose="02010609060101010101" pitchFamily="2" charset="-122"/>
              </a:rPr>
              <a:t>。</a:t>
            </a:r>
            <a:endParaRPr lang="zh-CN" altLang="en-US" b="1">
              <a:solidFill>
                <a:schemeClr val="tx1"/>
              </a:solidFill>
              <a:ea typeface="黑体" panose="02010609060101010101" pitchFamily="2" charset="-122"/>
            </a:endParaRPr>
          </a:p>
          <a:p>
            <a:pPr algn="just"/>
            <a:r>
              <a:rPr lang="zh-CN" altLang="en-US" b="1">
                <a:solidFill>
                  <a:schemeClr val="tx1"/>
                </a:solidFill>
                <a:ea typeface="黑体" panose="02010609060101010101" pitchFamily="2" charset="-122"/>
              </a:rPr>
              <a:t>       当自检测试完成后，将执行</a:t>
            </a:r>
            <a:r>
              <a:rPr lang="en-US" altLang="zh-CN" b="1">
                <a:solidFill>
                  <a:schemeClr val="tx1"/>
                </a:solidFill>
                <a:ea typeface="黑体" panose="02010609060101010101" pitchFamily="2" charset="-122"/>
              </a:rPr>
              <a:t>BIOS</a:t>
            </a:r>
            <a:r>
              <a:rPr lang="zh-CN" altLang="en-US" b="1">
                <a:solidFill>
                  <a:schemeClr val="tx1"/>
                </a:solidFill>
                <a:ea typeface="黑体" panose="02010609060101010101" pitchFamily="2" charset="-122"/>
              </a:rPr>
              <a:t>中的</a:t>
            </a:r>
            <a:r>
              <a:rPr lang="zh-CN" altLang="en-US" b="1" kern="0" dirty="0" smtClean="0">
                <a:solidFill>
                  <a:srgbClr val="00B0F0"/>
                </a:solidFill>
                <a:latin typeface="+mn-lt"/>
                <a:ea typeface="+mn-ea"/>
              </a:rPr>
              <a:t>自举(装入)程序</a:t>
            </a:r>
            <a:r>
              <a:rPr lang="zh-CN" altLang="en-US" b="1">
                <a:solidFill>
                  <a:schemeClr val="tx1"/>
                </a:solidFill>
                <a:ea typeface="黑体" panose="02010609060101010101" pitchFamily="2" charset="-122"/>
              </a:rPr>
              <a:t>，搜索硬盘、光盘等，从中读出引导程序并装入内存，然后将控制权交给</a:t>
            </a:r>
            <a:r>
              <a:rPr lang="zh-CN" altLang="en-US" b="1" kern="0" dirty="0" smtClean="0">
                <a:solidFill>
                  <a:srgbClr val="00B0F0"/>
                </a:solidFill>
                <a:latin typeface="+mn-lt"/>
                <a:ea typeface="+mn-ea"/>
              </a:rPr>
              <a:t>引导程序</a:t>
            </a:r>
            <a:r>
              <a:rPr lang="zh-CN" altLang="en-US" b="1">
                <a:solidFill>
                  <a:schemeClr val="tx1"/>
                </a:solidFill>
                <a:ea typeface="黑体" panose="02010609060101010101" pitchFamily="2" charset="-122"/>
              </a:rPr>
              <a:t>，由引导程序继续</a:t>
            </a:r>
            <a:r>
              <a:rPr lang="zh-CN" altLang="en-US" b="1" kern="0" dirty="0" smtClean="0">
                <a:solidFill>
                  <a:srgbClr val="00B0F0"/>
                </a:solidFill>
                <a:latin typeface="+mn-lt"/>
                <a:ea typeface="+mn-ea"/>
              </a:rPr>
              <a:t>启动操作系统</a:t>
            </a:r>
            <a:r>
              <a:rPr lang="zh-CN" altLang="en-US" b="1">
                <a:solidFill>
                  <a:schemeClr val="tx1"/>
                </a:solidFill>
                <a:ea typeface="黑体" panose="02010609060101010101" pitchFamily="2" charset="-122"/>
              </a:rPr>
              <a:t>。</a:t>
            </a:r>
            <a:endParaRPr lang="zh-CN" altLang="en-US" b="1">
              <a:solidFill>
                <a:schemeClr val="tx1"/>
              </a:solidFill>
              <a:ea typeface="黑体" panose="02010609060101010101" pitchFamily="2" charset="-122"/>
            </a:endParaRPr>
          </a:p>
        </p:txBody>
      </p:sp>
      <p:grpSp>
        <p:nvGrpSpPr>
          <p:cNvPr id="50180" name="Group 4"/>
          <p:cNvGrpSpPr/>
          <p:nvPr/>
        </p:nvGrpSpPr>
        <p:grpSpPr bwMode="auto">
          <a:xfrm>
            <a:off x="5795963" y="1341438"/>
            <a:ext cx="3240087" cy="3455987"/>
            <a:chOff x="4140" y="1588"/>
            <a:chExt cx="4140" cy="4532"/>
          </a:xfrm>
        </p:grpSpPr>
        <p:sp>
          <p:nvSpPr>
            <p:cNvPr id="50182" name="Text Box 5"/>
            <p:cNvSpPr txBox="1">
              <a:spLocks noChangeArrowheads="1"/>
            </p:cNvSpPr>
            <p:nvPr/>
          </p:nvSpPr>
          <p:spPr bwMode="auto">
            <a:xfrm>
              <a:off x="4140" y="3449"/>
              <a:ext cx="144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 </a:t>
              </a:r>
              <a:r>
                <a:rPr lang="zh-CN" altLang="en-US" sz="1200" b="1">
                  <a:solidFill>
                    <a:schemeClr val="tx1"/>
                  </a:solidFill>
                  <a:ea typeface="黑体" panose="02010609060101010101" pitchFamily="2" charset="-122"/>
                </a:rPr>
                <a:t>执行</a:t>
              </a:r>
              <a:r>
                <a:rPr lang="en-US" altLang="zh-CN" sz="1200" b="1">
                  <a:solidFill>
                    <a:schemeClr val="tx1"/>
                  </a:solidFill>
                  <a:ea typeface="黑体" panose="02010609060101010101" pitchFamily="2" charset="-122"/>
                </a:rPr>
                <a:t>POST</a:t>
              </a:r>
              <a:r>
                <a:rPr lang="zh-CN" altLang="en-US" sz="1200" b="1">
                  <a:solidFill>
                    <a:schemeClr val="tx1"/>
                  </a:solidFill>
                  <a:ea typeface="黑体" panose="02010609060101010101" pitchFamily="2" charset="-122"/>
                </a:rPr>
                <a:t>程序</a:t>
              </a:r>
              <a:endParaRPr lang="zh-CN" altLang="en-US" sz="1200" b="1">
                <a:solidFill>
                  <a:schemeClr val="tx1"/>
                </a:solidFill>
                <a:ea typeface="黑体" panose="02010609060101010101" pitchFamily="2" charset="-122"/>
              </a:endParaRPr>
            </a:p>
          </p:txBody>
        </p:sp>
        <p:sp>
          <p:nvSpPr>
            <p:cNvPr id="50183" name="Text Box 6"/>
            <p:cNvSpPr txBox="1">
              <a:spLocks noChangeArrowheads="1"/>
            </p:cNvSpPr>
            <p:nvPr/>
          </p:nvSpPr>
          <p:spPr bwMode="auto">
            <a:xfrm>
              <a:off x="4140" y="4229"/>
              <a:ext cx="144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zh-CN" altLang="en-US" sz="1200" b="1">
                  <a:solidFill>
                    <a:schemeClr val="tx1"/>
                  </a:solidFill>
                  <a:ea typeface="黑体" panose="02010609060101010101" pitchFamily="2" charset="-122"/>
                </a:rPr>
                <a:t>执行自举程序</a:t>
              </a:r>
              <a:endParaRPr lang="zh-CN" altLang="en-US" sz="1200" b="1">
                <a:solidFill>
                  <a:schemeClr val="tx1"/>
                </a:solidFill>
                <a:ea typeface="黑体" panose="02010609060101010101" pitchFamily="2" charset="-122"/>
              </a:endParaRPr>
            </a:p>
          </p:txBody>
        </p:sp>
        <p:sp>
          <p:nvSpPr>
            <p:cNvPr id="50184" name="Text Box 7"/>
            <p:cNvSpPr txBox="1">
              <a:spLocks noChangeArrowheads="1"/>
            </p:cNvSpPr>
            <p:nvPr/>
          </p:nvSpPr>
          <p:spPr bwMode="auto">
            <a:xfrm>
              <a:off x="4140" y="5009"/>
              <a:ext cx="1440" cy="624"/>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en-US" altLang="zh-CN" sz="1200" b="1">
                  <a:solidFill>
                    <a:schemeClr val="tx1"/>
                  </a:solidFill>
                  <a:ea typeface="黑体" panose="02010609060101010101" pitchFamily="2" charset="-122"/>
                </a:rPr>
                <a:t>  </a:t>
              </a:r>
              <a:r>
                <a:rPr lang="zh-CN" altLang="en-US" sz="1200" b="1">
                  <a:solidFill>
                    <a:schemeClr val="tx1"/>
                  </a:solidFill>
                  <a:ea typeface="黑体" panose="02010609060101010101" pitchFamily="2" charset="-122"/>
                </a:rPr>
                <a:t>装入操作系统</a:t>
              </a:r>
              <a:endParaRPr lang="zh-CN" altLang="en-US" sz="1200" b="1">
                <a:solidFill>
                  <a:schemeClr val="tx1"/>
                </a:solidFill>
                <a:ea typeface="黑体" panose="02010609060101010101" pitchFamily="2" charset="-122"/>
              </a:endParaRPr>
            </a:p>
            <a:p>
              <a:pPr algn="just" eaLnBrk="1" hangingPunct="1"/>
              <a:r>
                <a:rPr lang="zh-CN" altLang="en-US" sz="1200" b="1">
                  <a:solidFill>
                    <a:schemeClr val="tx1"/>
                  </a:solidFill>
                  <a:ea typeface="黑体" panose="02010609060101010101" pitchFamily="2" charset="-122"/>
                </a:rPr>
                <a:t>    引导结束</a:t>
              </a:r>
              <a:endParaRPr lang="zh-CN" altLang="en-US" sz="1200" b="1">
                <a:solidFill>
                  <a:schemeClr val="tx1"/>
                </a:solidFill>
                <a:ea typeface="黑体" panose="02010609060101010101" pitchFamily="2" charset="-122"/>
              </a:endParaRPr>
            </a:p>
          </p:txBody>
        </p:sp>
        <p:sp>
          <p:nvSpPr>
            <p:cNvPr id="50185" name="Oval 8"/>
            <p:cNvSpPr>
              <a:spLocks noChangeArrowheads="1"/>
            </p:cNvSpPr>
            <p:nvPr/>
          </p:nvSpPr>
          <p:spPr bwMode="auto">
            <a:xfrm>
              <a:off x="5695" y="1588"/>
              <a:ext cx="1620" cy="624"/>
            </a:xfrm>
            <a:prstGeom prst="ellipse">
              <a:avLst/>
            </a:prstGeom>
            <a:solidFill>
              <a:srgbClr val="FFFFFF"/>
            </a:solidFill>
            <a:ln w="9525">
              <a:solidFill>
                <a:srgbClr val="000000"/>
              </a:solidFill>
              <a:round/>
            </a:ln>
          </p:spPr>
          <p:txBody>
            <a:bodyPr/>
            <a:lstStyle/>
            <a:p>
              <a:endParaRPr lang="zh-CN" altLang="en-US"/>
            </a:p>
          </p:txBody>
        </p:sp>
        <p:sp>
          <p:nvSpPr>
            <p:cNvPr id="50186" name="Text Box 9"/>
            <p:cNvSpPr txBox="1">
              <a:spLocks noChangeArrowheads="1"/>
            </p:cNvSpPr>
            <p:nvPr/>
          </p:nvSpPr>
          <p:spPr bwMode="auto">
            <a:xfrm>
              <a:off x="6120" y="1733"/>
              <a:ext cx="90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r>
                <a:rPr lang="zh-CN" altLang="en-US" sz="1200" b="1">
                  <a:solidFill>
                    <a:schemeClr val="tx1"/>
                  </a:solidFill>
                  <a:ea typeface="黑体" panose="02010609060101010101" pitchFamily="2" charset="-122"/>
                </a:rPr>
                <a:t>开机启动</a:t>
              </a:r>
              <a:endParaRPr lang="zh-CN" altLang="en-US" sz="1200" b="1">
                <a:solidFill>
                  <a:schemeClr val="tx1"/>
                </a:solidFill>
                <a:ea typeface="黑体" panose="02010609060101010101" pitchFamily="2" charset="-122"/>
              </a:endParaRPr>
            </a:p>
          </p:txBody>
        </p:sp>
        <p:sp>
          <p:nvSpPr>
            <p:cNvPr id="50187" name="Text Box 10"/>
            <p:cNvSpPr txBox="1">
              <a:spLocks noChangeArrowheads="1"/>
            </p:cNvSpPr>
            <p:nvPr/>
          </p:nvSpPr>
          <p:spPr bwMode="auto">
            <a:xfrm>
              <a:off x="5580" y="2513"/>
              <a:ext cx="180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 BIOS</a:t>
              </a:r>
              <a:r>
                <a:rPr lang="zh-CN" altLang="en-US" sz="1200" b="1">
                  <a:solidFill>
                    <a:schemeClr val="tx1"/>
                  </a:solidFill>
                  <a:ea typeface="黑体" panose="02010609060101010101" pitchFamily="2" charset="-122"/>
                </a:rPr>
                <a:t>是否正常工作</a:t>
              </a:r>
              <a:endParaRPr lang="zh-CN" altLang="en-US" sz="1200" b="1">
                <a:solidFill>
                  <a:schemeClr val="tx1"/>
                </a:solidFill>
                <a:ea typeface="黑体" panose="02010609060101010101" pitchFamily="2" charset="-122"/>
              </a:endParaRPr>
            </a:p>
          </p:txBody>
        </p:sp>
        <p:sp>
          <p:nvSpPr>
            <p:cNvPr id="50188" name="Text Box 11"/>
            <p:cNvSpPr txBox="1">
              <a:spLocks noChangeArrowheads="1"/>
            </p:cNvSpPr>
            <p:nvPr/>
          </p:nvSpPr>
          <p:spPr bwMode="auto">
            <a:xfrm>
              <a:off x="6480" y="3449"/>
              <a:ext cx="144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  BIOS</a:t>
              </a:r>
              <a:r>
                <a:rPr lang="zh-CN" altLang="en-US" sz="1200" b="1">
                  <a:solidFill>
                    <a:schemeClr val="tx1"/>
                  </a:solidFill>
                  <a:ea typeface="黑体" panose="02010609060101010101" pitchFamily="2" charset="-122"/>
                </a:rPr>
                <a:t>已失败</a:t>
              </a:r>
              <a:endParaRPr lang="zh-CN" altLang="en-US" sz="1200" b="1">
                <a:solidFill>
                  <a:schemeClr val="tx1"/>
                </a:solidFill>
                <a:ea typeface="黑体" panose="02010609060101010101" pitchFamily="2" charset="-122"/>
              </a:endParaRPr>
            </a:p>
          </p:txBody>
        </p:sp>
        <p:sp>
          <p:nvSpPr>
            <p:cNvPr id="50189" name="Text Box 12"/>
            <p:cNvSpPr txBox="1">
              <a:spLocks noChangeArrowheads="1"/>
            </p:cNvSpPr>
            <p:nvPr/>
          </p:nvSpPr>
          <p:spPr bwMode="auto">
            <a:xfrm>
              <a:off x="6480" y="4229"/>
              <a:ext cx="144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 </a:t>
              </a:r>
              <a:r>
                <a:rPr lang="zh-CN" altLang="en-US" sz="1200" b="1">
                  <a:solidFill>
                    <a:schemeClr val="tx1"/>
                  </a:solidFill>
                  <a:ea typeface="黑体" panose="02010609060101010101" pitchFamily="2" charset="-122"/>
                </a:rPr>
                <a:t>进行</a:t>
              </a:r>
              <a:r>
                <a:rPr lang="en-US" altLang="zh-CN" sz="1200" b="1">
                  <a:solidFill>
                    <a:schemeClr val="tx1"/>
                  </a:solidFill>
                  <a:ea typeface="黑体" panose="02010609060101010101" pitchFamily="2" charset="-122"/>
                </a:rPr>
                <a:t>BIOS</a:t>
              </a:r>
              <a:r>
                <a:rPr lang="zh-CN" altLang="en-US" sz="1200" b="1">
                  <a:solidFill>
                    <a:schemeClr val="tx1"/>
                  </a:solidFill>
                  <a:ea typeface="黑体" panose="02010609060101010101" pitchFamily="2" charset="-122"/>
                </a:rPr>
                <a:t>修补</a:t>
              </a:r>
              <a:endParaRPr lang="zh-CN" altLang="en-US" sz="1200" b="1">
                <a:solidFill>
                  <a:schemeClr val="tx1"/>
                </a:solidFill>
                <a:ea typeface="黑体" panose="02010609060101010101" pitchFamily="2" charset="-122"/>
              </a:endParaRPr>
            </a:p>
          </p:txBody>
        </p:sp>
        <p:sp>
          <p:nvSpPr>
            <p:cNvPr id="50190" name="Text Box 13"/>
            <p:cNvSpPr txBox="1">
              <a:spLocks noChangeArrowheads="1"/>
            </p:cNvSpPr>
            <p:nvPr/>
          </p:nvSpPr>
          <p:spPr bwMode="auto">
            <a:xfrm>
              <a:off x="6480" y="5009"/>
              <a:ext cx="1440" cy="468"/>
            </a:xfrm>
            <a:prstGeom prst="rect">
              <a:avLst/>
            </a:prstGeom>
            <a:solidFill>
              <a:srgbClr val="FFFFFF"/>
            </a:solidFill>
            <a:ln w="9525">
              <a:solidFill>
                <a:srgbClr val="000000"/>
              </a:solidFill>
              <a:miter lim="800000"/>
            </a:ln>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 </a:t>
              </a:r>
              <a:r>
                <a:rPr lang="zh-CN" altLang="en-US" sz="1200" b="1">
                  <a:solidFill>
                    <a:schemeClr val="tx1"/>
                  </a:solidFill>
                  <a:ea typeface="黑体" panose="02010609060101010101" pitchFamily="2" charset="-122"/>
                </a:rPr>
                <a:t>重新启动计算机</a:t>
              </a:r>
              <a:endParaRPr lang="zh-CN" altLang="en-US" sz="1200" b="1">
                <a:solidFill>
                  <a:schemeClr val="tx1"/>
                </a:solidFill>
                <a:ea typeface="黑体" panose="02010609060101010101" pitchFamily="2" charset="-122"/>
              </a:endParaRPr>
            </a:p>
          </p:txBody>
        </p:sp>
        <p:sp>
          <p:nvSpPr>
            <p:cNvPr id="50191" name="Line 14"/>
            <p:cNvSpPr>
              <a:spLocks noChangeShapeType="1"/>
            </p:cNvSpPr>
            <p:nvPr/>
          </p:nvSpPr>
          <p:spPr bwMode="auto">
            <a:xfrm>
              <a:off x="6480" y="2201"/>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2" name="Line 15"/>
            <p:cNvSpPr>
              <a:spLocks noChangeShapeType="1"/>
            </p:cNvSpPr>
            <p:nvPr/>
          </p:nvSpPr>
          <p:spPr bwMode="auto">
            <a:xfrm flipH="1">
              <a:off x="5040" y="2981"/>
              <a:ext cx="14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Line 16"/>
            <p:cNvSpPr>
              <a:spLocks noChangeShapeType="1"/>
            </p:cNvSpPr>
            <p:nvPr/>
          </p:nvSpPr>
          <p:spPr bwMode="auto">
            <a:xfrm>
              <a:off x="6480" y="2981"/>
              <a:ext cx="9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4" name="Line 17"/>
            <p:cNvSpPr>
              <a:spLocks noChangeShapeType="1"/>
            </p:cNvSpPr>
            <p:nvPr/>
          </p:nvSpPr>
          <p:spPr bwMode="auto">
            <a:xfrm>
              <a:off x="4860" y="3917"/>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Line 18"/>
            <p:cNvSpPr>
              <a:spLocks noChangeShapeType="1"/>
            </p:cNvSpPr>
            <p:nvPr/>
          </p:nvSpPr>
          <p:spPr bwMode="auto">
            <a:xfrm>
              <a:off x="4860" y="4697"/>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6" name="Line 19"/>
            <p:cNvSpPr>
              <a:spLocks noChangeShapeType="1"/>
            </p:cNvSpPr>
            <p:nvPr/>
          </p:nvSpPr>
          <p:spPr bwMode="auto">
            <a:xfrm>
              <a:off x="7200" y="3917"/>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7" name="Line 20"/>
            <p:cNvSpPr>
              <a:spLocks noChangeShapeType="1"/>
            </p:cNvSpPr>
            <p:nvPr/>
          </p:nvSpPr>
          <p:spPr bwMode="auto">
            <a:xfrm>
              <a:off x="7200" y="4697"/>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8" name="Line 21"/>
            <p:cNvSpPr>
              <a:spLocks noChangeShapeType="1"/>
            </p:cNvSpPr>
            <p:nvPr/>
          </p:nvSpPr>
          <p:spPr bwMode="auto">
            <a:xfrm>
              <a:off x="7920" y="5321"/>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9" name="Line 22"/>
            <p:cNvSpPr>
              <a:spLocks noChangeShapeType="1"/>
            </p:cNvSpPr>
            <p:nvPr/>
          </p:nvSpPr>
          <p:spPr bwMode="auto">
            <a:xfrm flipV="1">
              <a:off x="8280" y="1889"/>
              <a:ext cx="0" cy="34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00" name="Line 23"/>
            <p:cNvSpPr>
              <a:spLocks noChangeShapeType="1"/>
            </p:cNvSpPr>
            <p:nvPr/>
          </p:nvSpPr>
          <p:spPr bwMode="auto">
            <a:xfrm flipH="1">
              <a:off x="7303" y="1889"/>
              <a:ext cx="97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1" name="Text Box 24"/>
            <p:cNvSpPr txBox="1">
              <a:spLocks noChangeArrowheads="1"/>
            </p:cNvSpPr>
            <p:nvPr/>
          </p:nvSpPr>
          <p:spPr bwMode="auto">
            <a:xfrm>
              <a:off x="5220" y="5652"/>
              <a:ext cx="23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pPr>
              <a:r>
                <a:rPr lang="en-US" altLang="zh-CN" sz="1200" b="1">
                  <a:solidFill>
                    <a:schemeClr val="tx1"/>
                  </a:solidFill>
                  <a:ea typeface="黑体" panose="02010609060101010101" pitchFamily="2" charset="-122"/>
                </a:rPr>
                <a:t>BIOS</a:t>
              </a:r>
              <a:r>
                <a:rPr lang="zh-CN" altLang="en-US" sz="1200" b="1">
                  <a:solidFill>
                    <a:schemeClr val="tx1"/>
                  </a:solidFill>
                  <a:ea typeface="黑体" panose="02010609060101010101" pitchFamily="2" charset="-122"/>
                </a:rPr>
                <a:t>工作流程</a:t>
              </a:r>
              <a:endParaRPr lang="zh-CN" altLang="en-US" sz="1200" b="1">
                <a:solidFill>
                  <a:schemeClr val="tx1"/>
                </a:solidFill>
                <a:ea typeface="黑体" panose="02010609060101010101" pitchFamily="2" charset="-122"/>
              </a:endParaRPr>
            </a:p>
          </p:txBody>
        </p:sp>
      </p:grpSp>
      <p:sp>
        <p:nvSpPr>
          <p:cNvPr id="50181" name="WordArt 25"/>
          <p:cNvSpPr>
            <a:spLocks noChangeArrowheads="1" noChangeShapeType="1" noTextEdit="1"/>
          </p:cNvSpPr>
          <p:nvPr/>
        </p:nvSpPr>
        <p:spPr bwMode="auto">
          <a:xfrm>
            <a:off x="6227763" y="4941888"/>
            <a:ext cx="2449512" cy="647700"/>
          </a:xfrm>
          <a:prstGeom prst="rect">
            <a:avLst/>
          </a:prstGeom>
        </p:spPr>
        <p:txBody>
          <a:bodyPr wrap="none" fromWordArt="1">
            <a:prstTxWarp prst="textSlantUp">
              <a:avLst>
                <a:gd name="adj" fmla="val 32056"/>
              </a:avLst>
            </a:prstTxWarp>
          </a:bodyPr>
          <a:lstStyle/>
          <a:p>
            <a:pPr algn="ctr"/>
            <a:r>
              <a:rPr lang="zh-CN" altLang="en-US" sz="3600" kern="1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宋体" panose="02010600030101010101" pitchFamily="2" charset="-122"/>
                <a:ea typeface="宋体" panose="02010600030101010101" pitchFamily="2" charset="-122"/>
              </a:rPr>
              <a:t>计算机具体的启动过程</a:t>
            </a:r>
            <a:endParaRPr lang="zh-CN" altLang="en-US" sz="3600" kern="1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宋体" panose="02010600030101010101" pitchFamily="2" charset="-122"/>
              <a:ea typeface="宋体" panose="02010600030101010101" pitchFamily="2" charset="-122"/>
            </a:endParaRPr>
          </a:p>
        </p:txBody>
      </p:sp>
      <p:sp>
        <p:nvSpPr>
          <p:cNvPr id="2" name="文本框 1"/>
          <p:cNvSpPr txBox="1"/>
          <p:nvPr/>
        </p:nvSpPr>
        <p:spPr>
          <a:xfrm>
            <a:off x="392430" y="5741670"/>
            <a:ext cx="6555740" cy="1309370"/>
          </a:xfrm>
          <a:prstGeom prst="rect">
            <a:avLst/>
          </a:prstGeom>
          <a:noFill/>
        </p:spPr>
        <p:txBody>
          <a:bodyPr wrap="square" rtlCol="0">
            <a:spAutoFit/>
          </a:bodyPr>
          <a:p>
            <a:r>
              <a:rPr lang="en-US" altLang="zh-CN" b="1">
                <a:solidFill>
                  <a:schemeClr val="tx1"/>
                </a:solidFill>
                <a:ea typeface="黑体" panose="02010609060101010101" pitchFamily="2" charset="-122"/>
                <a:sym typeface="+mn-ea"/>
              </a:rPr>
              <a:t>      </a:t>
            </a:r>
            <a:r>
              <a:rPr lang="zh-CN" altLang="en-US" b="1">
                <a:solidFill>
                  <a:schemeClr val="tx1"/>
                </a:solidFill>
                <a:ea typeface="黑体" panose="02010609060101010101" pitchFamily="2" charset="-122"/>
                <a:sym typeface="+mn-ea"/>
              </a:rPr>
              <a:t>操作系统启动成功后，用户就可以正常地使用计算机了。</a:t>
            </a:r>
            <a:endParaRPr lang="zh-CN" altLang="en-US" b="1">
              <a:solidFill>
                <a:schemeClr val="tx1"/>
              </a:solidFill>
              <a:ea typeface="黑体" panose="02010609060101010101" pitchFamily="2" charset="-122"/>
            </a:endParaRPr>
          </a:p>
          <a:p>
            <a:endParaRPr lang="zh-CN" altLang="en-US"/>
          </a:p>
        </p:txBody>
      </p:sp>
    </p:spTree>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Rectangle 4"/>
          <p:cNvSpPr>
            <a:spLocks noChangeArrowheads="1"/>
          </p:cNvSpPr>
          <p:nvPr/>
        </p:nvSpPr>
        <p:spPr bwMode="auto">
          <a:xfrm>
            <a:off x="250825" y="1124744"/>
            <a:ext cx="828040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spcBef>
                <a:spcPct val="20000"/>
              </a:spcBef>
            </a:pPr>
            <a:r>
              <a:rPr lang="en-US" altLang="zh-CN" sz="2800" b="1" dirty="0">
                <a:solidFill>
                  <a:schemeClr val="tx2"/>
                </a:solidFill>
                <a:ea typeface="黑体" panose="02010609060101010101" pitchFamily="2" charset="-122"/>
              </a:rPr>
              <a:t>     </a:t>
            </a:r>
            <a:r>
              <a:rPr lang="zh-CN" altLang="en-US" sz="2800" b="1" dirty="0" smtClean="0">
                <a:solidFill>
                  <a:schemeClr val="tx2"/>
                </a:solidFill>
                <a:ea typeface="黑体" panose="02010609060101010101" pitchFamily="2" charset="-122"/>
              </a:rPr>
              <a:t>（</a:t>
            </a:r>
            <a:r>
              <a:rPr lang="en-US" altLang="zh-CN" sz="2800" b="1" dirty="0" smtClean="0">
                <a:solidFill>
                  <a:schemeClr val="tx2"/>
                </a:solidFill>
                <a:ea typeface="黑体" panose="02010609060101010101" pitchFamily="2" charset="-122"/>
              </a:rPr>
              <a:t>2</a:t>
            </a:r>
            <a:r>
              <a:rPr lang="zh-CN" altLang="en-US" sz="2800" b="1" dirty="0" smtClean="0">
                <a:solidFill>
                  <a:schemeClr val="tx2"/>
                </a:solidFill>
                <a:ea typeface="黑体" panose="02010609060101010101" pitchFamily="2" charset="-122"/>
              </a:rPr>
              <a:t>）</a:t>
            </a:r>
            <a:r>
              <a:rPr lang="zh-CN" altLang="en-US" sz="2800" b="1" dirty="0" smtClean="0">
                <a:solidFill>
                  <a:schemeClr val="tx1"/>
                </a:solidFill>
                <a:ea typeface="黑体" panose="02010609060101010101" pitchFamily="2" charset="-122"/>
              </a:rPr>
              <a:t>中央处理器</a:t>
            </a:r>
            <a:r>
              <a:rPr lang="en-US" altLang="zh-CN" sz="2800" b="1" dirty="0">
                <a:solidFill>
                  <a:schemeClr val="tx1"/>
                </a:solidFill>
                <a:ea typeface="黑体" panose="02010609060101010101" pitchFamily="2" charset="-122"/>
              </a:rPr>
              <a:t>(</a:t>
            </a:r>
            <a:r>
              <a:rPr lang="en-US" altLang="zh-CN" sz="2800" b="1" dirty="0">
                <a:solidFill>
                  <a:schemeClr val="tx2"/>
                </a:solidFill>
                <a:ea typeface="黑体" panose="02010609060101010101" pitchFamily="2" charset="-122"/>
              </a:rPr>
              <a:t>CPU)</a:t>
            </a:r>
            <a:endParaRPr lang="en-US" altLang="zh-CN" sz="2800" b="1" dirty="0">
              <a:solidFill>
                <a:schemeClr val="tx2"/>
              </a:solidFill>
              <a:ea typeface="黑体" panose="02010609060101010101" pitchFamily="2" charset="-122"/>
            </a:endParaRPr>
          </a:p>
          <a:p>
            <a:pPr algn="just">
              <a:spcBef>
                <a:spcPct val="5000"/>
              </a:spcBef>
            </a:pPr>
            <a:r>
              <a:rPr lang="en-US" altLang="zh-CN" sz="2800" b="1" dirty="0">
                <a:solidFill>
                  <a:schemeClr val="tx2"/>
                </a:solidFill>
                <a:ea typeface="黑体" panose="02010609060101010101" pitchFamily="2" charset="-122"/>
              </a:rPr>
              <a:t>        </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是计算机进行运算和控制的核心部件，其主要功能是控制计算机的操作和处理数据。</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主要由控制器、运算器组成</a:t>
            </a:r>
            <a:r>
              <a:rPr lang="en-US" altLang="zh-CN" b="1" dirty="0">
                <a:solidFill>
                  <a:schemeClr val="tx2"/>
                </a:solidFill>
                <a:ea typeface="黑体" panose="02010609060101010101" pitchFamily="2" charset="-122"/>
              </a:rPr>
              <a:t>,</a:t>
            </a:r>
            <a:r>
              <a:rPr lang="zh-CN" altLang="en-US" b="1" dirty="0">
                <a:solidFill>
                  <a:schemeClr val="tx2"/>
                </a:solidFill>
                <a:ea typeface="黑体" panose="02010609060101010101" pitchFamily="2" charset="-122"/>
              </a:rPr>
              <a:t>另外还包括寄存器及实现它们之间联系的</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内部总线等</a:t>
            </a:r>
            <a:r>
              <a:rPr lang="zh-CN" altLang="en-US" b="1" dirty="0" smtClean="0">
                <a:solidFill>
                  <a:schemeClr val="tx2"/>
                </a:solidFill>
                <a:ea typeface="黑体" panose="02010609060101010101" pitchFamily="2" charset="-122"/>
              </a:rPr>
              <a:t>。</a:t>
            </a:r>
            <a:endParaRPr lang="zh-CN" altLang="en-US" b="1" dirty="0">
              <a:solidFill>
                <a:schemeClr val="tx2"/>
              </a:solidFill>
              <a:ea typeface="黑体" panose="02010609060101010101" pitchFamily="2" charset="-122"/>
            </a:endParaRPr>
          </a:p>
        </p:txBody>
      </p:sp>
      <p:sp>
        <p:nvSpPr>
          <p:cNvPr id="487430" name="Rectangle 6"/>
          <p:cNvSpPr>
            <a:spLocks noChangeArrowheads="1"/>
          </p:cNvSpPr>
          <p:nvPr/>
        </p:nvSpPr>
        <p:spPr bwMode="auto">
          <a:xfrm>
            <a:off x="539552" y="3212976"/>
            <a:ext cx="7129661" cy="2879725"/>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flatTx/>
          </a:bodyPr>
          <a:lstStyle/>
          <a:p>
            <a:endParaRPr lang="zh-CN" altLang="en-US"/>
          </a:p>
        </p:txBody>
      </p:sp>
      <p:sp>
        <p:nvSpPr>
          <p:cNvPr id="13318" name="Text Box 10"/>
          <p:cNvSpPr txBox="1">
            <a:spLocks noChangeArrowheads="1"/>
          </p:cNvSpPr>
          <p:nvPr/>
        </p:nvSpPr>
        <p:spPr bwMode="auto">
          <a:xfrm>
            <a:off x="3589338" y="5505326"/>
            <a:ext cx="1997075" cy="227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endParaRPr lang="zh-CN" altLang="zh-CN"/>
          </a:p>
        </p:txBody>
      </p:sp>
      <p:grpSp>
        <p:nvGrpSpPr>
          <p:cNvPr id="8" name="组合 7"/>
          <p:cNvGrpSpPr/>
          <p:nvPr/>
        </p:nvGrpSpPr>
        <p:grpSpPr>
          <a:xfrm>
            <a:off x="915987" y="3334667"/>
            <a:ext cx="6680349" cy="2625477"/>
            <a:chOff x="915987" y="3334667"/>
            <a:chExt cx="6680349" cy="2625477"/>
          </a:xfrm>
        </p:grpSpPr>
        <p:pic>
          <p:nvPicPr>
            <p:cNvPr id="487436" name="Picture 12" descr="图3"/>
            <p:cNvPicPr>
              <a:picLocks noChangeAspect="1" noChangeArrowheads="1"/>
            </p:cNvPicPr>
            <p:nvPr/>
          </p:nvPicPr>
          <p:blipFill>
            <a:blip r:embed="rId1">
              <a:extLst>
                <a:ext uri="{28A0092B-C50C-407E-A947-70E740481C1C}">
                  <a14:useLocalDpi xmlns:a14="http://schemas.microsoft.com/office/drawing/2010/main" val="0"/>
                </a:ext>
              </a:extLst>
            </a:blip>
            <a:srcRect r="40314"/>
            <a:stretch>
              <a:fillRect/>
            </a:stretch>
          </p:blipFill>
          <p:spPr bwMode="auto">
            <a:xfrm>
              <a:off x="915987" y="3345531"/>
              <a:ext cx="3671888"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bwMode="auto">
            <a:xfrm>
              <a:off x="6372200" y="3334667"/>
              <a:ext cx="1224136" cy="2614613"/>
            </a:xfrm>
            <a:prstGeom prst="rect">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30000"/>
                </a:spcBef>
                <a:spcAft>
                  <a:spcPct val="0"/>
                </a:spcAft>
                <a:buClrTx/>
                <a:buSzTx/>
                <a:buFontTx/>
                <a:buNone/>
              </a:pPr>
              <a:endPara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endParaRPr>
            </a:p>
          </p:txBody>
        </p:sp>
        <p:sp>
          <p:nvSpPr>
            <p:cNvPr id="5" name="TextBox 4"/>
            <p:cNvSpPr txBox="1"/>
            <p:nvPr/>
          </p:nvSpPr>
          <p:spPr>
            <a:xfrm>
              <a:off x="6588224" y="4407495"/>
              <a:ext cx="864096" cy="461665"/>
            </a:xfrm>
            <a:prstGeom prst="rect">
              <a:avLst/>
            </a:prstGeom>
            <a:noFill/>
          </p:spPr>
          <p:txBody>
            <a:bodyPr wrap="square" rtlCol="0">
              <a:spAutoFit/>
            </a:bodyPr>
            <a:lstStyle/>
            <a:p>
              <a:r>
                <a:rPr lang="zh-CN" altLang="en-US" dirty="0" smtClean="0">
                  <a:solidFill>
                    <a:schemeClr val="tx1"/>
                  </a:solidFill>
                </a:rPr>
                <a:t>内存</a:t>
              </a:r>
              <a:endParaRPr lang="zh-CN" altLang="en-US" dirty="0">
                <a:solidFill>
                  <a:schemeClr val="tx1"/>
                </a:solidFill>
              </a:endParaRPr>
            </a:p>
          </p:txBody>
        </p:sp>
        <p:sp>
          <p:nvSpPr>
            <p:cNvPr id="6" name="左右箭头 5"/>
            <p:cNvSpPr/>
            <p:nvPr/>
          </p:nvSpPr>
          <p:spPr bwMode="auto">
            <a:xfrm>
              <a:off x="4587875" y="4257798"/>
              <a:ext cx="1712317" cy="971402"/>
            </a:xfrm>
            <a:prstGeom prst="leftRightArrow">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30000"/>
                </a:spcBef>
                <a:spcAft>
                  <a:spcPct val="0"/>
                </a:spcAft>
                <a:buClrTx/>
                <a:buSzTx/>
                <a:buFontTx/>
                <a:buNone/>
              </a:pPr>
              <a:endPara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endParaRPr>
            </a:p>
          </p:txBody>
        </p:sp>
        <p:sp>
          <p:nvSpPr>
            <p:cNvPr id="7" name="TextBox 6"/>
            <p:cNvSpPr txBox="1"/>
            <p:nvPr/>
          </p:nvSpPr>
          <p:spPr>
            <a:xfrm>
              <a:off x="5004048" y="4509120"/>
              <a:ext cx="936104" cy="461665"/>
            </a:xfrm>
            <a:prstGeom prst="rect">
              <a:avLst/>
            </a:prstGeom>
            <a:noFill/>
          </p:spPr>
          <p:txBody>
            <a:bodyPr wrap="square" rtlCol="0">
              <a:spAutoFit/>
            </a:bodyPr>
            <a:lstStyle/>
            <a:p>
              <a:r>
                <a:rPr lang="zh-CN" altLang="en-US" dirty="0" smtClean="0">
                  <a:solidFill>
                    <a:schemeClr val="tx1"/>
                  </a:solidFill>
                </a:rPr>
                <a:t>总线</a:t>
              </a:r>
              <a:endParaRPr lang="zh-CN" altLang="en-US" dirty="0">
                <a:solidFill>
                  <a:schemeClr val="tx1"/>
                </a:solidFill>
              </a:endParaRPr>
            </a:p>
          </p:txBody>
        </p:sp>
      </p:grpSp>
      <p:sp>
        <p:nvSpPr>
          <p:cNvPr id="16"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blinds(horizontal)">
                                      <p:cBhvr>
                                        <p:cTn id="7" dur="500"/>
                                        <p:tgtEl>
                                          <p:spTgt spid="48742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87430"/>
                                        </p:tgtEl>
                                        <p:attrNameLst>
                                          <p:attrName>style.visibility</p:attrName>
                                        </p:attrNameLst>
                                      </p:cBhvr>
                                      <p:to>
                                        <p:strVal val="visible"/>
                                      </p:to>
                                    </p:set>
                                    <p:animEffect transition="in" filter="blinds(horizontal)">
                                      <p:cBhvr>
                                        <p:cTn id="11" dur="500"/>
                                        <p:tgtEl>
                                          <p:spTgt spid="487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p:bldP spid="4874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ChangeArrowheads="1"/>
          </p:cNvSpPr>
          <p:nvPr/>
        </p:nvSpPr>
        <p:spPr bwMode="auto">
          <a:xfrm>
            <a:off x="395288" y="1052513"/>
            <a:ext cx="842486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lang="en-US" altLang="zh-CN" b="1" dirty="0">
                <a:solidFill>
                  <a:schemeClr val="tx2"/>
                </a:solidFill>
                <a:ea typeface="黑体" panose="02010609060101010101" pitchFamily="2" charset="-122"/>
              </a:rPr>
              <a:t>        CPU</a:t>
            </a:r>
            <a:r>
              <a:rPr lang="zh-CN" altLang="en-US" b="1" dirty="0">
                <a:solidFill>
                  <a:schemeClr val="tx2"/>
                </a:solidFill>
                <a:ea typeface="黑体" panose="02010609060101010101" pitchFamily="2" charset="-122"/>
              </a:rPr>
              <a:t>的主要性能指标 ：</a:t>
            </a:r>
            <a:endParaRPr lang="zh-CN" altLang="en-US" b="1" dirty="0">
              <a:solidFill>
                <a:schemeClr val="tx2"/>
              </a:solidFill>
              <a:ea typeface="黑体" panose="02010609060101010101" pitchFamily="2" charset="-122"/>
            </a:endParaRPr>
          </a:p>
          <a:p>
            <a:pPr algn="just">
              <a:spcBef>
                <a:spcPct val="10000"/>
              </a:spcBef>
            </a:pPr>
            <a:r>
              <a:rPr lang="zh-CN" altLang="en-US" b="1" dirty="0">
                <a:solidFill>
                  <a:schemeClr val="tx2"/>
                </a:solidFill>
                <a:ea typeface="黑体" panose="02010609060101010101" pitchFamily="2" charset="-122"/>
              </a:rPr>
              <a:t>        ① 主频</a:t>
            </a:r>
            <a:r>
              <a:rPr lang="en-US" altLang="zh-CN" b="1" dirty="0">
                <a:solidFill>
                  <a:schemeClr val="tx2"/>
                </a:solidFill>
                <a:ea typeface="黑体" panose="02010609060101010101" pitchFamily="2" charset="-122"/>
              </a:rPr>
              <a:t>/</a:t>
            </a:r>
            <a:r>
              <a:rPr lang="zh-CN" altLang="en-US" b="1" dirty="0">
                <a:solidFill>
                  <a:schemeClr val="tx2"/>
                </a:solidFill>
                <a:ea typeface="黑体" panose="02010609060101010101" pitchFamily="2" charset="-122"/>
              </a:rPr>
              <a:t>外频</a:t>
            </a:r>
            <a:endParaRPr lang="zh-CN" altLang="en-US" b="1" dirty="0">
              <a:solidFill>
                <a:schemeClr val="tx2"/>
              </a:solidFill>
              <a:ea typeface="黑体" panose="02010609060101010101" pitchFamily="2" charset="-122"/>
            </a:endParaRPr>
          </a:p>
          <a:p>
            <a:pPr algn="just">
              <a:spcBef>
                <a:spcPct val="10000"/>
              </a:spcBef>
            </a:pPr>
            <a:r>
              <a:rPr lang="zh-CN" altLang="en-US" b="1" dirty="0">
                <a:solidFill>
                  <a:schemeClr val="tx2"/>
                </a:solidFill>
                <a:ea typeface="黑体" panose="02010609060101010101" pitchFamily="2" charset="-122"/>
              </a:rPr>
              <a:t>        主频</a:t>
            </a:r>
            <a:r>
              <a:rPr lang="en-US" altLang="zh-CN" b="1" dirty="0">
                <a:solidFill>
                  <a:schemeClr val="tx2"/>
                </a:solidFill>
                <a:ea typeface="黑体" panose="02010609060101010101" pitchFamily="2" charset="-122"/>
              </a:rPr>
              <a:t>=</a:t>
            </a:r>
            <a:r>
              <a:rPr lang="zh-CN" altLang="en-US" b="1" dirty="0">
                <a:solidFill>
                  <a:schemeClr val="tx2"/>
                </a:solidFill>
                <a:ea typeface="黑体" panose="02010609060101010101" pitchFamily="2" charset="-122"/>
              </a:rPr>
              <a:t>外频</a:t>
            </a:r>
            <a:r>
              <a:rPr lang="en-US" altLang="zh-CN" b="1" dirty="0">
                <a:solidFill>
                  <a:schemeClr val="tx2"/>
                </a:solidFill>
                <a:ea typeface="黑体" panose="02010609060101010101" pitchFamily="2" charset="-122"/>
              </a:rPr>
              <a:t>×</a:t>
            </a:r>
            <a:r>
              <a:rPr lang="zh-CN" altLang="en-US" b="1" dirty="0">
                <a:solidFill>
                  <a:schemeClr val="tx2"/>
                </a:solidFill>
                <a:ea typeface="黑体" panose="02010609060101010101" pitchFamily="2" charset="-122"/>
              </a:rPr>
              <a:t>倍频，即</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工作频率</a:t>
            </a:r>
            <a:endParaRPr lang="zh-CN" altLang="en-US" b="1" dirty="0">
              <a:solidFill>
                <a:schemeClr val="tx2"/>
              </a:solidFill>
              <a:ea typeface="黑体" panose="02010609060101010101" pitchFamily="2" charset="-122"/>
            </a:endParaRPr>
          </a:p>
          <a:p>
            <a:pPr algn="just">
              <a:spcBef>
                <a:spcPct val="10000"/>
              </a:spcBef>
            </a:pPr>
            <a:r>
              <a:rPr lang="zh-CN" altLang="en-US" b="1" dirty="0">
                <a:solidFill>
                  <a:schemeClr val="tx2"/>
                </a:solidFill>
                <a:ea typeface="黑体" panose="02010609060101010101" pitchFamily="2" charset="-122"/>
              </a:rPr>
              <a:t>        主板上有一个石英晶体，能够定期地发出脉冲信号，被称为时钟脉冲。主板上产生的时钟脉冲叫做</a:t>
            </a:r>
            <a:r>
              <a:rPr lang="zh-CN" altLang="en-US" b="1" kern="0" dirty="0" smtClean="0">
                <a:solidFill>
                  <a:srgbClr val="00B0F0"/>
                </a:solidFill>
                <a:latin typeface="+mn-lt"/>
                <a:ea typeface="+mn-ea"/>
              </a:rPr>
              <a:t>外频</a:t>
            </a:r>
            <a:r>
              <a:rPr lang="zh-CN" altLang="en-US" b="1" dirty="0">
                <a:solidFill>
                  <a:schemeClr val="tx2"/>
                </a:solidFill>
                <a:ea typeface="黑体" panose="02010609060101010101" pitchFamily="2" charset="-122"/>
              </a:rPr>
              <a:t>，是指挥主板上其他部件工作的节拍。外频也称系统总线的工作频率。主板时钟脉冲传递给</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的过程中被进行了特殊处理，频率被加倍，这样</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的工作速度就提高了。这个频率就是常说的</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主频。而倍频则是</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主频相对于外频的倍数。</a:t>
            </a:r>
            <a:endParaRPr lang="zh-CN" altLang="en-US" b="1" dirty="0">
              <a:solidFill>
                <a:schemeClr val="tx2"/>
              </a:solidFill>
              <a:ea typeface="黑体" panose="02010609060101010101" pitchFamily="2" charset="-122"/>
            </a:endParaRPr>
          </a:p>
        </p:txBody>
      </p:sp>
      <p:grpSp>
        <p:nvGrpSpPr>
          <p:cNvPr id="510985" name="Group 9"/>
          <p:cNvGrpSpPr/>
          <p:nvPr/>
        </p:nvGrpSpPr>
        <p:grpSpPr bwMode="auto">
          <a:xfrm>
            <a:off x="468313" y="4652963"/>
            <a:ext cx="8281987" cy="1728787"/>
            <a:chOff x="295" y="2931"/>
            <a:chExt cx="5217" cy="1089"/>
          </a:xfrm>
        </p:grpSpPr>
        <p:sp>
          <p:nvSpPr>
            <p:cNvPr id="14341" name="Rectangle 6"/>
            <p:cNvSpPr>
              <a:spLocks noChangeArrowheads="1"/>
            </p:cNvSpPr>
            <p:nvPr/>
          </p:nvSpPr>
          <p:spPr bwMode="auto">
            <a:xfrm>
              <a:off x="295" y="2931"/>
              <a:ext cx="5217" cy="1089"/>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14342" name="Rectangle 7"/>
            <p:cNvSpPr>
              <a:spLocks noChangeArrowheads="1"/>
            </p:cNvSpPr>
            <p:nvPr/>
          </p:nvSpPr>
          <p:spPr bwMode="auto">
            <a:xfrm>
              <a:off x="295" y="2937"/>
              <a:ext cx="5216" cy="105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脉冲就好像唱歌时的节拍，到一个节拍时，控制单元就发出一个命令信号。设计者精妙地设计节拍的时间以及每个动作完成的时间，让每个命令信号产生的动作刚好在一个节拍时间内完成。</a:t>
              </a:r>
              <a:endParaRPr lang="zh-CN" altLang="en-US" sz="2000" b="1">
                <a:solidFill>
                  <a:srgbClr val="FF0000"/>
                </a:solidFill>
                <a:ea typeface="黑体" panose="02010609060101010101" pitchFamily="2" charset="-122"/>
              </a:endParaRPr>
            </a:p>
            <a:p>
              <a:pPr algn="just">
                <a:spcBef>
                  <a:spcPct val="0"/>
                </a:spcBef>
              </a:pPr>
              <a:r>
                <a:rPr lang="zh-CN" altLang="en-US" sz="2000" b="1">
                  <a:solidFill>
                    <a:srgbClr val="FF0000"/>
                  </a:solidFill>
                  <a:ea typeface="黑体" panose="02010609060101010101" pitchFamily="2" charset="-122"/>
                </a:rPr>
                <a:t>        目前在微机中，</a:t>
              </a:r>
              <a:r>
                <a:rPr lang="en-US" altLang="zh-CN" sz="2000" b="1">
                  <a:solidFill>
                    <a:srgbClr val="FF0000"/>
                  </a:solidFill>
                  <a:ea typeface="黑体" panose="02010609060101010101" pitchFamily="2" charset="-122"/>
                </a:rPr>
                <a:t>CPU</a:t>
              </a:r>
              <a:r>
                <a:rPr lang="zh-CN" altLang="en-US" sz="2000" b="1">
                  <a:solidFill>
                    <a:srgbClr val="FF0000"/>
                  </a:solidFill>
                  <a:ea typeface="黑体" panose="02010609060101010101" pitchFamily="2" charset="-122"/>
                </a:rPr>
                <a:t>的主频一般是自动配置的，也可以通过主板跳线或程序来设置外频和倍频。</a:t>
              </a:r>
              <a:endParaRPr lang="zh-CN" altLang="en-US" sz="2000" b="1">
                <a:solidFill>
                  <a:srgbClr val="FF0000"/>
                </a:solidFill>
                <a:ea typeface="黑体" panose="02010609060101010101" pitchFamily="2" charset="-122"/>
              </a:endParaRPr>
            </a:p>
          </p:txBody>
        </p:sp>
        <p:sp>
          <p:nvSpPr>
            <p:cNvPr id="14343" name="AutoShape 8"/>
            <p:cNvSpPr>
              <a:spLocks noChangeArrowheads="1"/>
            </p:cNvSpPr>
            <p:nvPr/>
          </p:nvSpPr>
          <p:spPr bwMode="auto">
            <a:xfrm>
              <a:off x="385" y="2972"/>
              <a:ext cx="181" cy="16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9"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blinds(horizontal)">
                                      <p:cBhvr>
                                        <p:cTn id="7" dur="500"/>
                                        <p:tgtEl>
                                          <p:spTgt spid="51097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10985"/>
                                        </p:tgtEl>
                                        <p:attrNameLst>
                                          <p:attrName>style.visibility</p:attrName>
                                        </p:attrNameLst>
                                      </p:cBhvr>
                                      <p:to>
                                        <p:strVal val="visible"/>
                                      </p:to>
                                    </p:set>
                                    <p:animEffect transition="in" filter="blinds(horizontal)">
                                      <p:cBhvr>
                                        <p:cTn id="11" dur="500"/>
                                        <p:tgtEl>
                                          <p:spTgt spid="51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9" name="Rectangle 5"/>
          <p:cNvSpPr>
            <a:spLocks noChangeArrowheads="1"/>
          </p:cNvSpPr>
          <p:nvPr/>
        </p:nvSpPr>
        <p:spPr bwMode="auto">
          <a:xfrm>
            <a:off x="250825" y="1052513"/>
            <a:ext cx="8642350" cy="165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lang="en-US" altLang="zh-CN" b="1" dirty="0">
                <a:solidFill>
                  <a:schemeClr val="tx2"/>
                </a:solidFill>
                <a:ea typeface="黑体" panose="02010609060101010101" pitchFamily="2" charset="-122"/>
              </a:rPr>
              <a:t>        ② </a:t>
            </a:r>
            <a:r>
              <a:rPr lang="zh-CN" altLang="en-US" b="1" dirty="0">
                <a:solidFill>
                  <a:schemeClr val="tx2"/>
                </a:solidFill>
                <a:ea typeface="黑体" panose="02010609060101010101" pitchFamily="2" charset="-122"/>
              </a:rPr>
              <a:t>数据总线宽度</a:t>
            </a:r>
            <a:endParaRPr lang="zh-CN" altLang="en-US" b="1" dirty="0">
              <a:solidFill>
                <a:schemeClr val="tx2"/>
              </a:solidFill>
              <a:ea typeface="黑体" panose="02010609060101010101" pitchFamily="2" charset="-122"/>
            </a:endParaRPr>
          </a:p>
          <a:p>
            <a:pPr algn="just">
              <a:spcBef>
                <a:spcPct val="10000"/>
              </a:spcBef>
            </a:pPr>
            <a:r>
              <a:rPr lang="zh-CN" altLang="en-US" b="1" dirty="0">
                <a:solidFill>
                  <a:schemeClr val="tx2"/>
                </a:solidFill>
                <a:ea typeface="黑体" panose="02010609060101010101" pitchFamily="2" charset="-122"/>
              </a:rPr>
              <a:t>        即</a:t>
            </a:r>
            <a:r>
              <a:rPr lang="zh-CN" altLang="en-US" b="1" kern="0" dirty="0" smtClean="0">
                <a:solidFill>
                  <a:srgbClr val="00B0F0"/>
                </a:solidFill>
                <a:latin typeface="+mn-lt"/>
                <a:ea typeface="+mn-ea"/>
              </a:rPr>
              <a:t>字长</a:t>
            </a:r>
            <a:r>
              <a:rPr lang="zh-CN" altLang="en-US" b="1" dirty="0">
                <a:solidFill>
                  <a:schemeClr val="tx2"/>
                </a:solidFill>
                <a:ea typeface="黑体" panose="02010609060101010101" pitchFamily="2" charset="-122"/>
              </a:rPr>
              <a:t>，是指</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可以</a:t>
            </a:r>
            <a:r>
              <a:rPr lang="zh-CN" altLang="en-US" b="1" dirty="0" smtClean="0">
                <a:solidFill>
                  <a:schemeClr val="tx2"/>
                </a:solidFill>
                <a:ea typeface="黑体" panose="02010609060101010101" pitchFamily="2" charset="-122"/>
              </a:rPr>
              <a:t>同时处理和传输</a:t>
            </a:r>
            <a:r>
              <a:rPr lang="zh-CN" altLang="en-US" b="1" dirty="0">
                <a:solidFill>
                  <a:schemeClr val="tx2"/>
                </a:solidFill>
                <a:ea typeface="黑体" panose="02010609060101010101" pitchFamily="2" charset="-122"/>
              </a:rPr>
              <a:t>的数据的位数</a:t>
            </a:r>
            <a:r>
              <a:rPr lang="zh-CN" altLang="en-US" b="1" dirty="0" smtClean="0">
                <a:solidFill>
                  <a:schemeClr val="tx2"/>
                </a:solidFill>
                <a:ea typeface="黑体" panose="02010609060101010101" pitchFamily="2" charset="-122"/>
              </a:rPr>
              <a:t>，反映了</a:t>
            </a:r>
            <a:r>
              <a:rPr lang="en-US" altLang="zh-CN" b="1" dirty="0" smtClean="0">
                <a:solidFill>
                  <a:schemeClr val="tx2"/>
                </a:solidFill>
                <a:ea typeface="黑体" panose="02010609060101010101" pitchFamily="2" charset="-122"/>
              </a:rPr>
              <a:t>CPU</a:t>
            </a:r>
            <a:r>
              <a:rPr lang="zh-CN" altLang="en-US" b="1" dirty="0" smtClean="0">
                <a:solidFill>
                  <a:schemeClr val="tx2"/>
                </a:solidFill>
                <a:ea typeface="黑体" panose="02010609060101010101" pitchFamily="2" charset="-122"/>
              </a:rPr>
              <a:t>能处理的数据宽度、精度和速度。</a:t>
            </a:r>
            <a:endParaRPr lang="en-US" altLang="zh-CN" b="1" dirty="0" smtClean="0">
              <a:solidFill>
                <a:schemeClr val="tx2"/>
              </a:solidFill>
              <a:ea typeface="黑体" panose="02010609060101010101" pitchFamily="2" charset="-122"/>
            </a:endParaRPr>
          </a:p>
          <a:p>
            <a:pPr algn="just">
              <a:spcBef>
                <a:spcPct val="100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       </a:t>
            </a:r>
            <a:r>
              <a:rPr lang="zh-CN" altLang="en-US" b="1" dirty="0" smtClean="0">
                <a:solidFill>
                  <a:schemeClr val="tx2"/>
                </a:solidFill>
                <a:ea typeface="黑体" panose="02010609060101010101" pitchFamily="2" charset="-122"/>
              </a:rPr>
              <a:t>目前</a:t>
            </a:r>
            <a:r>
              <a:rPr lang="zh-CN" altLang="en-US" b="1" dirty="0">
                <a:solidFill>
                  <a:schemeClr val="tx2"/>
                </a:solidFill>
                <a:ea typeface="黑体" panose="02010609060101010101" pitchFamily="2" charset="-122"/>
              </a:rPr>
              <a:t>，</a:t>
            </a:r>
            <a:r>
              <a:rPr lang="en-US" altLang="zh-CN" b="1" dirty="0">
                <a:solidFill>
                  <a:schemeClr val="tx2"/>
                </a:solidFill>
                <a:ea typeface="黑体" panose="02010609060101010101" pitchFamily="2" charset="-122"/>
              </a:rPr>
              <a:t>64</a:t>
            </a:r>
            <a:r>
              <a:rPr lang="zh-CN" altLang="en-US" b="1" dirty="0">
                <a:solidFill>
                  <a:schemeClr val="tx2"/>
                </a:solidFill>
                <a:ea typeface="黑体" panose="02010609060101010101" pitchFamily="2" charset="-122"/>
              </a:rPr>
              <a:t>位</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是市场上的主流。</a:t>
            </a:r>
            <a:endParaRPr lang="zh-CN" altLang="en-US" b="1" dirty="0">
              <a:solidFill>
                <a:schemeClr val="tx2"/>
              </a:solidFill>
              <a:ea typeface="黑体" panose="02010609060101010101" pitchFamily="2" charset="-122"/>
            </a:endParaRPr>
          </a:p>
        </p:txBody>
      </p:sp>
      <p:sp>
        <p:nvSpPr>
          <p:cNvPr id="466951" name="Rectangle 7"/>
          <p:cNvSpPr>
            <a:spLocks noChangeArrowheads="1"/>
          </p:cNvSpPr>
          <p:nvPr/>
        </p:nvSpPr>
        <p:spPr bwMode="auto">
          <a:xfrm>
            <a:off x="323850" y="2708920"/>
            <a:ext cx="8496300" cy="323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20000"/>
              </a:spcBef>
            </a:pPr>
            <a:r>
              <a:rPr lang="en-US" altLang="zh-CN"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位简介：</a:t>
            </a:r>
            <a:endParaRPr lang="zh-CN" altLang="en-US" b="1" dirty="0">
              <a:solidFill>
                <a:schemeClr val="tx1"/>
              </a:solidFill>
              <a:ea typeface="黑体" panose="02010609060101010101" pitchFamily="2" charset="-122"/>
            </a:endParaRPr>
          </a:p>
          <a:p>
            <a:pPr algn="just">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 CPU</a:t>
            </a:r>
            <a:r>
              <a:rPr lang="zh-CN" altLang="en-US" b="1" dirty="0">
                <a:solidFill>
                  <a:schemeClr val="tx1"/>
                </a:solidFill>
                <a:ea typeface="黑体" panose="02010609060101010101" pitchFamily="2" charset="-122"/>
              </a:rPr>
              <a:t>、操作系统软件是</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位，且应用软件用</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编译器重新编译，效率最高</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未来</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 CPU</a:t>
            </a:r>
            <a:r>
              <a:rPr lang="zh-CN" altLang="en-US" b="1" dirty="0">
                <a:solidFill>
                  <a:schemeClr val="tx1"/>
                </a:solidFill>
                <a:ea typeface="黑体" panose="02010609060101010101" pitchFamily="2" charset="-122"/>
              </a:rPr>
              <a:t>是</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位，操作系统和应用软件是</a:t>
            </a:r>
            <a:r>
              <a:rPr lang="en-US" altLang="zh-CN" b="1" dirty="0">
                <a:solidFill>
                  <a:schemeClr val="tx1"/>
                </a:solidFill>
                <a:ea typeface="黑体" panose="02010609060101010101" pitchFamily="2" charset="-122"/>
              </a:rPr>
              <a:t>32</a:t>
            </a:r>
            <a:r>
              <a:rPr lang="zh-CN" altLang="en-US" b="1" dirty="0">
                <a:solidFill>
                  <a:schemeClr val="tx1"/>
                </a:solidFill>
                <a:ea typeface="黑体" panose="02010609060101010101" pitchFamily="2" charset="-122"/>
              </a:rPr>
              <a:t>位，</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位的</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未发挥很好的作用</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现状</a:t>
            </a: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a:p>
            <a:pPr algn="just">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 CPU</a:t>
            </a:r>
            <a:r>
              <a:rPr lang="zh-CN" altLang="en-US" b="1" dirty="0">
                <a:solidFill>
                  <a:schemeClr val="tx1"/>
                </a:solidFill>
                <a:ea typeface="黑体" panose="02010609060101010101" pitchFamily="2" charset="-122"/>
              </a:rPr>
              <a:t>、操作系统是</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位，应用软件是</a:t>
            </a:r>
            <a:r>
              <a:rPr lang="en-US" altLang="zh-CN" b="1" dirty="0">
                <a:solidFill>
                  <a:schemeClr val="tx1"/>
                </a:solidFill>
                <a:ea typeface="黑体" panose="02010609060101010101" pitchFamily="2" charset="-122"/>
              </a:rPr>
              <a:t>32</a:t>
            </a:r>
            <a:r>
              <a:rPr lang="zh-CN" altLang="en-US" b="1" dirty="0">
                <a:solidFill>
                  <a:schemeClr val="tx1"/>
                </a:solidFill>
                <a:ea typeface="黑体" panose="02010609060101010101" pitchFamily="2" charset="-122"/>
              </a:rPr>
              <a:t>位，</a:t>
            </a:r>
            <a:r>
              <a:rPr lang="en-US" altLang="zh-CN" b="1" dirty="0">
                <a:solidFill>
                  <a:schemeClr val="tx1"/>
                </a:solidFill>
                <a:ea typeface="黑体" panose="02010609060101010101" pitchFamily="2" charset="-122"/>
              </a:rPr>
              <a:t>64</a:t>
            </a:r>
            <a:r>
              <a:rPr lang="zh-CN" altLang="en-US" b="1" dirty="0">
                <a:solidFill>
                  <a:schemeClr val="tx1"/>
                </a:solidFill>
                <a:ea typeface="黑体" panose="02010609060101010101" pitchFamily="2" charset="-122"/>
              </a:rPr>
              <a:t>位的</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未发挥很好的作用</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现状</a:t>
            </a: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 </a:t>
            </a:r>
            <a:endParaRPr lang="zh-CN" altLang="en-US" b="1" dirty="0">
              <a:solidFill>
                <a:schemeClr val="tx1"/>
              </a:solidFill>
              <a:ea typeface="黑体" panose="02010609060101010101" pitchFamily="2" charset="-122"/>
            </a:endParaRPr>
          </a:p>
          <a:p>
            <a:pPr algn="just">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 CPU</a:t>
            </a:r>
            <a:r>
              <a:rPr lang="zh-CN" altLang="en-US" b="1" dirty="0">
                <a:solidFill>
                  <a:schemeClr val="tx1"/>
                </a:solidFill>
                <a:ea typeface="黑体" panose="02010609060101010101" pitchFamily="2" charset="-122"/>
              </a:rPr>
              <a:t>、操作系统和应用软件是</a:t>
            </a:r>
            <a:r>
              <a:rPr lang="en-US" altLang="zh-CN" b="1" dirty="0">
                <a:solidFill>
                  <a:schemeClr val="tx1"/>
                </a:solidFill>
                <a:ea typeface="黑体" panose="02010609060101010101" pitchFamily="2" charset="-122"/>
              </a:rPr>
              <a:t>32</a:t>
            </a:r>
            <a:r>
              <a:rPr lang="zh-CN" altLang="en-US" b="1" dirty="0">
                <a:solidFill>
                  <a:schemeClr val="tx1"/>
                </a:solidFill>
                <a:ea typeface="黑体" panose="02010609060101010101" pitchFamily="2" charset="-122"/>
              </a:rPr>
              <a:t>位</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现状</a:t>
            </a:r>
            <a:r>
              <a:rPr lang="en-US" altLang="zh-CN" b="1" dirty="0">
                <a:solidFill>
                  <a:schemeClr val="tx1"/>
                </a:solidFill>
                <a:ea typeface="黑体" panose="02010609060101010101" pitchFamily="2" charset="-122"/>
              </a:rPr>
              <a:t>) </a:t>
            </a:r>
            <a:r>
              <a:rPr lang="zh-CN" altLang="en-US" b="1" dirty="0" smtClean="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p:txBody>
      </p:sp>
      <p:sp>
        <p:nvSpPr>
          <p:cNvPr id="6"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66949">
                                            <p:txEl>
                                              <p:pRg st="0" end="0"/>
                                            </p:txEl>
                                          </p:spTgt>
                                        </p:tgtEl>
                                        <p:attrNameLst>
                                          <p:attrName>style.visibility</p:attrName>
                                        </p:attrNameLst>
                                      </p:cBhvr>
                                      <p:to>
                                        <p:strVal val="visible"/>
                                      </p:to>
                                    </p:set>
                                    <p:animEffect transition="in" filter="blinds(horizontal)">
                                      <p:cBhvr>
                                        <p:cTn id="7" dur="500"/>
                                        <p:tgtEl>
                                          <p:spTgt spid="46694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66949">
                                            <p:txEl>
                                              <p:pRg st="1" end="1"/>
                                            </p:txEl>
                                          </p:spTgt>
                                        </p:tgtEl>
                                        <p:attrNameLst>
                                          <p:attrName>style.visibility</p:attrName>
                                        </p:attrNameLst>
                                      </p:cBhvr>
                                      <p:to>
                                        <p:strVal val="visible"/>
                                      </p:to>
                                    </p:set>
                                    <p:animEffect transition="in" filter="blinds(horizontal)">
                                      <p:cBhvr>
                                        <p:cTn id="11" dur="500"/>
                                        <p:tgtEl>
                                          <p:spTgt spid="466949">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66949">
                                            <p:txEl>
                                              <p:pRg st="2" end="2"/>
                                            </p:txEl>
                                          </p:spTgt>
                                        </p:tgtEl>
                                        <p:attrNameLst>
                                          <p:attrName>style.visibility</p:attrName>
                                        </p:attrNameLst>
                                      </p:cBhvr>
                                      <p:to>
                                        <p:strVal val="visible"/>
                                      </p:to>
                                    </p:set>
                                    <p:animEffect transition="in" filter="blinds(horizontal)">
                                      <p:cBhvr>
                                        <p:cTn id="15" dur="500"/>
                                        <p:tgtEl>
                                          <p:spTgt spid="466949">
                                            <p:txEl>
                                              <p:pRg st="2" end="2"/>
                                            </p:txEl>
                                          </p:spTgt>
                                        </p:tgtEl>
                                      </p:cBhvr>
                                    </p:animEffect>
                                  </p:childTnLst>
                                </p:cTn>
                              </p:par>
                            </p:childTnLst>
                          </p:cTn>
                        </p:par>
                        <p:par>
                          <p:cTn id="16" fill="hold">
                            <p:stCondLst>
                              <p:cond delay="1500"/>
                            </p:stCondLst>
                            <p:childTnLst>
                              <p:par>
                                <p:cTn id="17" presetID="20" presetClass="entr" presetSubtype="0" fill="hold" nodeType="afterEffect">
                                  <p:stCondLst>
                                    <p:cond delay="0"/>
                                  </p:stCondLst>
                                  <p:childTnLst>
                                    <p:set>
                                      <p:cBhvr>
                                        <p:cTn id="18" dur="1" fill="hold">
                                          <p:stCondLst>
                                            <p:cond delay="0"/>
                                          </p:stCondLst>
                                        </p:cTn>
                                        <p:tgtEl>
                                          <p:spTgt spid="466951">
                                            <p:txEl>
                                              <p:pRg st="0" end="0"/>
                                            </p:txEl>
                                          </p:spTgt>
                                        </p:tgtEl>
                                        <p:attrNameLst>
                                          <p:attrName>style.visibility</p:attrName>
                                        </p:attrNameLst>
                                      </p:cBhvr>
                                      <p:to>
                                        <p:strVal val="visible"/>
                                      </p:to>
                                    </p:set>
                                    <p:animEffect transition="in" filter="wedge">
                                      <p:cBhvr>
                                        <p:cTn id="19" dur="500"/>
                                        <p:tgtEl>
                                          <p:spTgt spid="466951">
                                            <p:txEl>
                                              <p:pRg st="0" end="0"/>
                                            </p:txEl>
                                          </p:spTgt>
                                        </p:tgtEl>
                                      </p:cBhvr>
                                    </p:animEffect>
                                  </p:childTnLst>
                                </p:cTn>
                              </p:par>
                            </p:childTnLst>
                          </p:cTn>
                        </p:par>
                        <p:par>
                          <p:cTn id="20" fill="hold">
                            <p:stCondLst>
                              <p:cond delay="2000"/>
                            </p:stCondLst>
                            <p:childTnLst>
                              <p:par>
                                <p:cTn id="21" presetID="20" presetClass="entr" presetSubtype="0" fill="hold" nodeType="afterEffect">
                                  <p:stCondLst>
                                    <p:cond delay="0"/>
                                  </p:stCondLst>
                                  <p:childTnLst>
                                    <p:set>
                                      <p:cBhvr>
                                        <p:cTn id="22" dur="1" fill="hold">
                                          <p:stCondLst>
                                            <p:cond delay="0"/>
                                          </p:stCondLst>
                                        </p:cTn>
                                        <p:tgtEl>
                                          <p:spTgt spid="466951">
                                            <p:txEl>
                                              <p:pRg st="1" end="1"/>
                                            </p:txEl>
                                          </p:spTgt>
                                        </p:tgtEl>
                                        <p:attrNameLst>
                                          <p:attrName>style.visibility</p:attrName>
                                        </p:attrNameLst>
                                      </p:cBhvr>
                                      <p:to>
                                        <p:strVal val="visible"/>
                                      </p:to>
                                    </p:set>
                                    <p:animEffect transition="in" filter="wedge">
                                      <p:cBhvr>
                                        <p:cTn id="23" dur="500"/>
                                        <p:tgtEl>
                                          <p:spTgt spid="466951">
                                            <p:txEl>
                                              <p:pRg st="1" end="1"/>
                                            </p:txEl>
                                          </p:spTgt>
                                        </p:tgtEl>
                                      </p:cBhvr>
                                    </p:animEffect>
                                  </p:childTnLst>
                                </p:cTn>
                              </p:par>
                            </p:childTnLst>
                          </p:cTn>
                        </p:par>
                        <p:par>
                          <p:cTn id="24" fill="hold">
                            <p:stCondLst>
                              <p:cond delay="2500"/>
                            </p:stCondLst>
                            <p:childTnLst>
                              <p:par>
                                <p:cTn id="25" presetID="20" presetClass="entr" presetSubtype="0" fill="hold" nodeType="afterEffect">
                                  <p:stCondLst>
                                    <p:cond delay="0"/>
                                  </p:stCondLst>
                                  <p:childTnLst>
                                    <p:set>
                                      <p:cBhvr>
                                        <p:cTn id="26" dur="1" fill="hold">
                                          <p:stCondLst>
                                            <p:cond delay="0"/>
                                          </p:stCondLst>
                                        </p:cTn>
                                        <p:tgtEl>
                                          <p:spTgt spid="466951">
                                            <p:txEl>
                                              <p:pRg st="2" end="2"/>
                                            </p:txEl>
                                          </p:spTgt>
                                        </p:tgtEl>
                                        <p:attrNameLst>
                                          <p:attrName>style.visibility</p:attrName>
                                        </p:attrNameLst>
                                      </p:cBhvr>
                                      <p:to>
                                        <p:strVal val="visible"/>
                                      </p:to>
                                    </p:set>
                                    <p:animEffect transition="in" filter="wedge">
                                      <p:cBhvr>
                                        <p:cTn id="27" dur="500"/>
                                        <p:tgtEl>
                                          <p:spTgt spid="466951">
                                            <p:txEl>
                                              <p:pRg st="2" end="2"/>
                                            </p:txEl>
                                          </p:spTgt>
                                        </p:tgtEl>
                                      </p:cBhvr>
                                    </p:animEffect>
                                  </p:childTnLst>
                                </p:cTn>
                              </p:par>
                            </p:childTnLst>
                          </p:cTn>
                        </p:par>
                        <p:par>
                          <p:cTn id="28" fill="hold">
                            <p:stCondLst>
                              <p:cond delay="3000"/>
                            </p:stCondLst>
                            <p:childTnLst>
                              <p:par>
                                <p:cTn id="29" presetID="20" presetClass="entr" presetSubtype="0" fill="hold" nodeType="afterEffect">
                                  <p:stCondLst>
                                    <p:cond delay="0"/>
                                  </p:stCondLst>
                                  <p:childTnLst>
                                    <p:set>
                                      <p:cBhvr>
                                        <p:cTn id="30" dur="1" fill="hold">
                                          <p:stCondLst>
                                            <p:cond delay="0"/>
                                          </p:stCondLst>
                                        </p:cTn>
                                        <p:tgtEl>
                                          <p:spTgt spid="466951">
                                            <p:txEl>
                                              <p:pRg st="3" end="3"/>
                                            </p:txEl>
                                          </p:spTgt>
                                        </p:tgtEl>
                                        <p:attrNameLst>
                                          <p:attrName>style.visibility</p:attrName>
                                        </p:attrNameLst>
                                      </p:cBhvr>
                                      <p:to>
                                        <p:strVal val="visible"/>
                                      </p:to>
                                    </p:set>
                                    <p:animEffect transition="in" filter="wedge">
                                      <p:cBhvr>
                                        <p:cTn id="31" dur="500"/>
                                        <p:tgtEl>
                                          <p:spTgt spid="466951">
                                            <p:txEl>
                                              <p:pRg st="3" end="3"/>
                                            </p:txEl>
                                          </p:spTgt>
                                        </p:tgtEl>
                                      </p:cBhvr>
                                    </p:animEffect>
                                  </p:childTnLst>
                                </p:cTn>
                              </p:par>
                            </p:childTnLst>
                          </p:cTn>
                        </p:par>
                        <p:par>
                          <p:cTn id="32" fill="hold">
                            <p:stCondLst>
                              <p:cond delay="3500"/>
                            </p:stCondLst>
                            <p:childTnLst>
                              <p:par>
                                <p:cTn id="33" presetID="20" presetClass="entr" presetSubtype="0" fill="hold" nodeType="afterEffect">
                                  <p:stCondLst>
                                    <p:cond delay="0"/>
                                  </p:stCondLst>
                                  <p:childTnLst>
                                    <p:set>
                                      <p:cBhvr>
                                        <p:cTn id="34" dur="1" fill="hold">
                                          <p:stCondLst>
                                            <p:cond delay="0"/>
                                          </p:stCondLst>
                                        </p:cTn>
                                        <p:tgtEl>
                                          <p:spTgt spid="466951">
                                            <p:txEl>
                                              <p:pRg st="4" end="4"/>
                                            </p:txEl>
                                          </p:spTgt>
                                        </p:tgtEl>
                                        <p:attrNameLst>
                                          <p:attrName>style.visibility</p:attrName>
                                        </p:attrNameLst>
                                      </p:cBhvr>
                                      <p:to>
                                        <p:strVal val="visible"/>
                                      </p:to>
                                    </p:set>
                                    <p:animEffect transition="in" filter="wedge">
                                      <p:cBhvr>
                                        <p:cTn id="35" dur="500"/>
                                        <p:tgtEl>
                                          <p:spTgt spid="4669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ChangeArrowheads="1"/>
          </p:cNvSpPr>
          <p:nvPr/>
        </p:nvSpPr>
        <p:spPr bwMode="auto">
          <a:xfrm>
            <a:off x="250825" y="1052513"/>
            <a:ext cx="864235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lang="en-US" altLang="zh-CN" b="1" dirty="0">
                <a:solidFill>
                  <a:schemeClr val="tx2"/>
                </a:solidFill>
                <a:ea typeface="黑体" panose="02010609060101010101" pitchFamily="2" charset="-122"/>
              </a:rPr>
              <a:t>        ③ </a:t>
            </a:r>
            <a:r>
              <a:rPr lang="zh-CN" altLang="en-US" b="1" dirty="0">
                <a:solidFill>
                  <a:schemeClr val="tx2"/>
                </a:solidFill>
                <a:ea typeface="黑体" panose="02010609060101010101" pitchFamily="2" charset="-122"/>
              </a:rPr>
              <a:t>地址总线宽度</a:t>
            </a:r>
            <a:endParaRPr lang="zh-CN" altLang="en-US" b="1" dirty="0">
              <a:solidFill>
                <a:schemeClr val="tx2"/>
              </a:solidFill>
              <a:ea typeface="黑体" panose="02010609060101010101" pitchFamily="2" charset="-122"/>
            </a:endParaRPr>
          </a:p>
          <a:p>
            <a:pPr algn="just">
              <a:lnSpc>
                <a:spcPct val="105000"/>
              </a:lnSpc>
              <a:spcBef>
                <a:spcPct val="10000"/>
              </a:spcBef>
            </a:pPr>
            <a:r>
              <a:rPr lang="zh-CN" altLang="en-US" b="1" dirty="0">
                <a:solidFill>
                  <a:schemeClr val="tx2"/>
                </a:solidFill>
                <a:ea typeface="黑体" panose="02010609060101010101" pitchFamily="2" charset="-122"/>
              </a:rPr>
              <a:t>        地址总线宽度决定了</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可以直接访问的内存物理地址空间，</a:t>
            </a:r>
            <a:r>
              <a:rPr lang="en-US" altLang="zh-CN" b="1" dirty="0">
                <a:solidFill>
                  <a:schemeClr val="tx2"/>
                </a:solidFill>
                <a:ea typeface="黑体" panose="02010609060101010101" pitchFamily="2" charset="-122"/>
              </a:rPr>
              <a:t>32</a:t>
            </a:r>
            <a:r>
              <a:rPr lang="zh-CN" altLang="en-US" b="1" dirty="0">
                <a:solidFill>
                  <a:schemeClr val="tx2"/>
                </a:solidFill>
                <a:ea typeface="黑体" panose="02010609060101010101" pitchFamily="2" charset="-122"/>
              </a:rPr>
              <a:t>位地址总线可直接寻址</a:t>
            </a:r>
            <a:r>
              <a:rPr lang="en-US" altLang="zh-CN" b="1" dirty="0">
                <a:solidFill>
                  <a:schemeClr val="tx2"/>
                </a:solidFill>
                <a:ea typeface="黑体" panose="02010609060101010101" pitchFamily="2" charset="-122"/>
              </a:rPr>
              <a:t>4GB (2</a:t>
            </a:r>
            <a:r>
              <a:rPr lang="en-US" altLang="zh-CN" b="1" baseline="30000" dirty="0">
                <a:solidFill>
                  <a:schemeClr val="tx2"/>
                </a:solidFill>
                <a:ea typeface="黑体" panose="02010609060101010101" pitchFamily="2" charset="-122"/>
              </a:rPr>
              <a:t>32</a:t>
            </a:r>
            <a:r>
              <a:rPr lang="en-US" altLang="zh-CN" b="1" dirty="0">
                <a:solidFill>
                  <a:schemeClr val="tx2"/>
                </a:solidFill>
                <a:ea typeface="黑体" panose="02010609060101010101" pitchFamily="2" charset="-122"/>
              </a:rPr>
              <a:t> = 4G)</a:t>
            </a:r>
            <a:r>
              <a:rPr lang="zh-CN" altLang="en-US" b="1" dirty="0">
                <a:solidFill>
                  <a:schemeClr val="tx2"/>
                </a:solidFill>
                <a:ea typeface="黑体" panose="02010609060101010101" pitchFamily="2" charset="-122"/>
              </a:rPr>
              <a:t>。</a:t>
            </a:r>
            <a:endParaRPr lang="zh-CN" altLang="en-US" b="1" dirty="0">
              <a:solidFill>
                <a:schemeClr val="tx2"/>
              </a:solidFill>
              <a:ea typeface="黑体" panose="02010609060101010101" pitchFamily="2" charset="-122"/>
            </a:endParaRPr>
          </a:p>
          <a:p>
            <a:pPr algn="just">
              <a:lnSpc>
                <a:spcPct val="105000"/>
              </a:lnSpc>
              <a:spcBef>
                <a:spcPct val="10000"/>
              </a:spcBef>
            </a:pPr>
            <a:endParaRPr lang="zh-CN" altLang="en-US" b="1" dirty="0">
              <a:solidFill>
                <a:schemeClr val="tx2"/>
              </a:solidFill>
              <a:ea typeface="黑体" panose="02010609060101010101" pitchFamily="2" charset="-122"/>
            </a:endParaRPr>
          </a:p>
          <a:p>
            <a:pPr algn="just">
              <a:spcBef>
                <a:spcPct val="20000"/>
              </a:spcBef>
            </a:pPr>
            <a:r>
              <a:rPr lang="zh-CN" altLang="en-US" b="1" dirty="0">
                <a:solidFill>
                  <a:schemeClr val="tx2"/>
                </a:solidFill>
                <a:ea typeface="黑体" panose="02010609060101010101" pitchFamily="2" charset="-122"/>
              </a:rPr>
              <a:t>        ④ 高速缓存</a:t>
            </a:r>
            <a:r>
              <a:rPr lang="en-US" altLang="zh-CN" b="1" dirty="0" smtClean="0">
                <a:solidFill>
                  <a:schemeClr val="tx2"/>
                </a:solidFill>
                <a:ea typeface="黑体" panose="02010609060101010101" pitchFamily="2" charset="-122"/>
              </a:rPr>
              <a:t>Cache</a:t>
            </a:r>
            <a:endParaRPr lang="en-US" altLang="zh-CN" b="1" dirty="0" smtClean="0">
              <a:solidFill>
                <a:schemeClr val="tx2"/>
              </a:solidFill>
              <a:ea typeface="黑体" panose="02010609060101010101" pitchFamily="2" charset="-122"/>
            </a:endParaRPr>
          </a:p>
          <a:p>
            <a:pPr algn="just">
              <a:lnSpc>
                <a:spcPct val="105000"/>
              </a:lnSpc>
              <a:spcBef>
                <a:spcPct val="10000"/>
              </a:spcBef>
            </a:pPr>
            <a:r>
              <a:rPr lang="en-US" altLang="zh-CN" b="1" dirty="0">
                <a:solidFill>
                  <a:schemeClr val="tx2"/>
                </a:solidFill>
                <a:ea typeface="黑体" panose="02010609060101010101" pitchFamily="2" charset="-122"/>
              </a:rPr>
              <a:t> </a:t>
            </a:r>
            <a:r>
              <a:rPr lang="en-US" altLang="zh-CN" b="1" dirty="0" smtClean="0">
                <a:solidFill>
                  <a:schemeClr val="tx2"/>
                </a:solidFill>
                <a:ea typeface="黑体" panose="02010609060101010101" pitchFamily="2" charset="-122"/>
              </a:rPr>
              <a:t>       </a:t>
            </a:r>
            <a:r>
              <a:rPr lang="zh-CN" altLang="en-US" b="1" dirty="0" smtClean="0">
                <a:solidFill>
                  <a:schemeClr val="tx2"/>
                </a:solidFill>
                <a:ea typeface="黑体" panose="02010609060101010101" pitchFamily="2" charset="-122"/>
              </a:rPr>
              <a:t>由于</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和内存之间的速度差异，直接对内存进行读写将会迟滞</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的</a:t>
            </a:r>
            <a:r>
              <a:rPr lang="zh-CN" altLang="en-US" b="1" dirty="0" smtClean="0">
                <a:solidFill>
                  <a:schemeClr val="tx2"/>
                </a:solidFill>
                <a:ea typeface="黑体" panose="02010609060101010101" pitchFamily="2" charset="-122"/>
              </a:rPr>
              <a:t>速度，</a:t>
            </a:r>
            <a:r>
              <a:rPr lang="zh-CN" altLang="en-US" b="1" dirty="0">
                <a:solidFill>
                  <a:schemeClr val="tx1"/>
                </a:solidFill>
                <a:ea typeface="黑体" panose="02010609060101010101" pitchFamily="2" charset="-122"/>
              </a:rPr>
              <a:t>为了解决</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与主存之间速度不</a:t>
            </a:r>
            <a:r>
              <a:rPr lang="zh-CN" altLang="en-US" b="1" dirty="0" smtClean="0">
                <a:solidFill>
                  <a:schemeClr val="tx1"/>
                </a:solidFill>
                <a:ea typeface="黑体" panose="02010609060101010101" pitchFamily="2" charset="-122"/>
              </a:rPr>
              <a:t>匹配的问题</a:t>
            </a:r>
            <a:r>
              <a:rPr lang="zh-CN" altLang="en-US" b="1" dirty="0" smtClean="0">
                <a:solidFill>
                  <a:schemeClr val="tx2"/>
                </a:solidFill>
                <a:ea typeface="黑体" panose="02010609060101010101" pitchFamily="2" charset="-122"/>
              </a:rPr>
              <a:t>，</a:t>
            </a:r>
            <a:r>
              <a:rPr lang="en-US" altLang="zh-CN" b="1" dirty="0" smtClean="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内部一般都包含有</a:t>
            </a:r>
            <a:r>
              <a:rPr lang="en-US" altLang="zh-CN" b="1" dirty="0">
                <a:solidFill>
                  <a:schemeClr val="tx2"/>
                </a:solidFill>
                <a:ea typeface="黑体" panose="02010609060101010101" pitchFamily="2" charset="-122"/>
              </a:rPr>
              <a:t>Cache</a:t>
            </a:r>
            <a:r>
              <a:rPr lang="zh-CN" altLang="en-US" b="1" dirty="0">
                <a:solidFill>
                  <a:schemeClr val="tx2"/>
                </a:solidFill>
                <a:ea typeface="黑体" panose="02010609060101010101" pitchFamily="2" charset="-122"/>
              </a:rPr>
              <a:t>。</a:t>
            </a:r>
            <a:endParaRPr lang="zh-CN" altLang="en-US" b="1" dirty="0">
              <a:solidFill>
                <a:schemeClr val="tx2"/>
              </a:solidFill>
              <a:ea typeface="黑体" panose="02010609060101010101" pitchFamily="2" charset="-122"/>
            </a:endParaRPr>
          </a:p>
          <a:p>
            <a:pPr algn="just">
              <a:lnSpc>
                <a:spcPct val="105000"/>
              </a:lnSpc>
              <a:spcBef>
                <a:spcPct val="10000"/>
              </a:spcBef>
            </a:pPr>
            <a:r>
              <a:rPr lang="zh-CN" altLang="en-US" b="1" dirty="0">
                <a:solidFill>
                  <a:schemeClr val="tx2"/>
                </a:solidFill>
                <a:ea typeface="黑体" panose="02010609060101010101" pitchFamily="2" charset="-122"/>
              </a:rPr>
              <a:t>        </a:t>
            </a:r>
            <a:r>
              <a:rPr lang="en-US" altLang="zh-CN" b="1" dirty="0">
                <a:solidFill>
                  <a:schemeClr val="tx2"/>
                </a:solidFill>
                <a:ea typeface="黑体" panose="02010609060101010101" pitchFamily="2" charset="-122"/>
              </a:rPr>
              <a:t>Cache</a:t>
            </a:r>
            <a:r>
              <a:rPr lang="zh-CN" altLang="en-US" b="1" dirty="0">
                <a:solidFill>
                  <a:schemeClr val="tx2"/>
                </a:solidFill>
                <a:ea typeface="黑体" panose="02010609060101010101" pitchFamily="2" charset="-122"/>
              </a:rPr>
              <a:t>是可以进行快速存取数据的存储器，它使得数据可以更快地和</a:t>
            </a:r>
            <a:r>
              <a:rPr lang="en-US" altLang="zh-CN" b="1" dirty="0">
                <a:solidFill>
                  <a:schemeClr val="tx2"/>
                </a:solidFill>
                <a:ea typeface="黑体" panose="02010609060101010101" pitchFamily="2" charset="-122"/>
              </a:rPr>
              <a:t>CPU</a:t>
            </a:r>
            <a:r>
              <a:rPr lang="zh-CN" altLang="en-US" b="1" dirty="0">
                <a:solidFill>
                  <a:schemeClr val="tx2"/>
                </a:solidFill>
                <a:ea typeface="黑体" panose="02010609060101010101" pitchFamily="2" charset="-122"/>
              </a:rPr>
              <a:t>进行交换</a:t>
            </a:r>
            <a:r>
              <a:rPr lang="zh-CN" altLang="en-US" b="1" dirty="0" smtClean="0">
                <a:solidFill>
                  <a:schemeClr val="tx2"/>
                </a:solidFill>
                <a:ea typeface="黑体" panose="02010609060101010101" pitchFamily="2" charset="-122"/>
              </a:rPr>
              <a:t>。</a:t>
            </a:r>
            <a:endParaRPr lang="zh-CN" altLang="en-US" b="1" dirty="0" smtClean="0">
              <a:solidFill>
                <a:schemeClr val="tx2"/>
              </a:solidFill>
              <a:ea typeface="黑体" panose="02010609060101010101" pitchFamily="2" charset="-122"/>
            </a:endParaRPr>
          </a:p>
          <a:p>
            <a:pPr algn="just">
              <a:lnSpc>
                <a:spcPct val="105000"/>
              </a:lnSpc>
              <a:spcBef>
                <a:spcPct val="10000"/>
              </a:spcBef>
            </a:pPr>
            <a:r>
              <a:rPr lang="zh-CN" altLang="en-US" b="1" dirty="0" smtClean="0">
                <a:solidFill>
                  <a:schemeClr val="tx2"/>
                </a:solidFill>
                <a:ea typeface="黑体" panose="02010609060101010101" pitchFamily="2" charset="-122"/>
              </a:rPr>
              <a:t>        </a:t>
            </a:r>
            <a:r>
              <a:rPr lang="zh-CN" altLang="en-US" b="1" dirty="0" smtClean="0">
                <a:solidFill>
                  <a:schemeClr val="tx1"/>
                </a:solidFill>
                <a:ea typeface="黑体" panose="02010609060101010101" pitchFamily="2" charset="-122"/>
              </a:rPr>
              <a:t>高速缓冲存储器</a:t>
            </a:r>
            <a:r>
              <a:rPr lang="zh-CN" altLang="en-US" b="1" dirty="0">
                <a:solidFill>
                  <a:schemeClr val="tx1"/>
                </a:solidFill>
                <a:ea typeface="黑体" panose="02010609060101010101" pitchFamily="2" charset="-122"/>
              </a:rPr>
              <a:t>的存取速度比主存要快一个数量级，接近</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的处理速度。</a:t>
            </a:r>
            <a:endParaRPr lang="zh-CN" altLang="en-US" b="1" dirty="0">
              <a:solidFill>
                <a:schemeClr val="tx2"/>
              </a:solidFill>
              <a:ea typeface="黑体" panose="02010609060101010101" pitchFamily="2" charset="-122"/>
            </a:endParaRPr>
          </a:p>
        </p:txBody>
      </p:sp>
      <p:sp>
        <p:nvSpPr>
          <p:cNvPr id="15"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0" dur="500"/>
                                        <p:tgtEl>
                                          <p:spTgt spid="5724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15" dur="500"/>
                                        <p:tgtEl>
                                          <p:spTgt spid="5724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2419">
                                            <p:txEl>
                                              <p:pRg st="4" end="4"/>
                                            </p:txEl>
                                          </p:spTgt>
                                        </p:tgtEl>
                                        <p:attrNameLst>
                                          <p:attrName>style.visibility</p:attrName>
                                        </p:attrNameLst>
                                      </p:cBhvr>
                                      <p:to>
                                        <p:strVal val="visible"/>
                                      </p:to>
                                    </p:set>
                                    <p:animEffect transition="in" filter="blinds(horizontal)">
                                      <p:cBhvr>
                                        <p:cTn id="18" dur="500"/>
                                        <p:tgtEl>
                                          <p:spTgt spid="5724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2419">
                                            <p:txEl>
                                              <p:pRg st="5" end="5"/>
                                            </p:txEl>
                                          </p:spTgt>
                                        </p:tgtEl>
                                        <p:attrNameLst>
                                          <p:attrName>style.visibility</p:attrName>
                                        </p:attrNameLst>
                                      </p:cBhvr>
                                      <p:to>
                                        <p:strVal val="visible"/>
                                      </p:to>
                                    </p:set>
                                    <p:animEffect transition="in" filter="blinds(horizontal)">
                                      <p:cBhvr>
                                        <p:cTn id="21" dur="500"/>
                                        <p:tgtEl>
                                          <p:spTgt spid="5724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2419">
                                            <p:txEl>
                                              <p:pRg st="6" end="6"/>
                                            </p:txEl>
                                          </p:spTgt>
                                        </p:tgtEl>
                                        <p:attrNameLst>
                                          <p:attrName>style.visibility</p:attrName>
                                        </p:attrNameLst>
                                      </p:cBhvr>
                                      <p:to>
                                        <p:strVal val="visible"/>
                                      </p:to>
                                    </p:set>
                                    <p:animEffect transition="in" filter="blinds(horizontal)">
                                      <p:cBhvr>
                                        <p:cTn id="24" dur="500"/>
                                        <p:tgtEl>
                                          <p:spTgt spid="572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a:spLocks noChangeArrowheads="1"/>
          </p:cNvSpPr>
          <p:nvPr/>
        </p:nvSpPr>
        <p:spPr bwMode="auto">
          <a:xfrm>
            <a:off x="304127" y="1270924"/>
            <a:ext cx="8305800" cy="396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0"/>
              </a:spcBef>
            </a:pP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缓存的</a:t>
            </a:r>
            <a:r>
              <a:rPr lang="zh-CN" altLang="en-US" b="1" kern="0" dirty="0" smtClean="0">
                <a:solidFill>
                  <a:srgbClr val="00B0F0"/>
                </a:solidFill>
                <a:latin typeface="+mn-lt"/>
                <a:ea typeface="+mn-ea"/>
              </a:rPr>
              <a:t>工作原理</a:t>
            </a:r>
            <a:r>
              <a:rPr lang="zh-CN" altLang="en-US" b="1" dirty="0">
                <a:solidFill>
                  <a:schemeClr val="tx1"/>
                </a:solidFill>
                <a:ea typeface="黑体" panose="02010609060101010101" pitchFamily="2" charset="-122"/>
              </a:rPr>
              <a:t>：当</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要读取一个数据时，首先从缓存中查找，如果找到了就立即读取并送给</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a:p>
            <a:pPr algn="just">
              <a:lnSpc>
                <a:spcPct val="105000"/>
              </a:lnSpc>
              <a:spcBef>
                <a:spcPct val="0"/>
              </a:spcBef>
            </a:pPr>
            <a:r>
              <a:rPr lang="zh-CN" altLang="en-US" b="1" dirty="0">
                <a:solidFill>
                  <a:schemeClr val="tx1"/>
                </a:solidFill>
                <a:ea typeface="黑体" panose="02010609060101010101" pitchFamily="2" charset="-122"/>
              </a:rPr>
              <a:t>        如果没找到，就从内存中读取并送给</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，同时把这个数据所在的数据块调入缓存中，可以使得以后对整块数据的读取都从缓存中进行，不必再读取内存。</a:t>
            </a:r>
            <a:endParaRPr lang="zh-CN" altLang="en-US" b="1" dirty="0">
              <a:solidFill>
                <a:schemeClr val="tx1"/>
              </a:solidFill>
              <a:ea typeface="黑体" panose="02010609060101010101" pitchFamily="2" charset="-122"/>
            </a:endParaRPr>
          </a:p>
          <a:p>
            <a:pPr algn="just">
              <a:lnSpc>
                <a:spcPct val="105000"/>
              </a:lnSpc>
              <a:spcBef>
                <a:spcPct val="0"/>
              </a:spcBef>
            </a:pPr>
            <a:endParaRPr lang="zh-CN" altLang="en-US" b="1" dirty="0">
              <a:solidFill>
                <a:schemeClr val="tx1"/>
              </a:solidFill>
              <a:ea typeface="黑体" panose="02010609060101010101" pitchFamily="2" charset="-122"/>
            </a:endParaRPr>
          </a:p>
          <a:p>
            <a:pPr algn="just">
              <a:lnSpc>
                <a:spcPct val="105000"/>
              </a:lnSpc>
              <a:spcBef>
                <a:spcPct val="0"/>
              </a:spcBef>
            </a:pPr>
            <a:r>
              <a:rPr lang="zh-CN" altLang="en-US" b="1" dirty="0">
                <a:solidFill>
                  <a:schemeClr val="tx1"/>
                </a:solidFill>
                <a:ea typeface="黑体" panose="02010609060101010101" pitchFamily="2" charset="-122"/>
              </a:rPr>
              <a:t>        正是这样的读取机制使</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读取缓存的命中率非常高。命中率就是指</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要访问的信息已经在缓存中的比率。</a:t>
            </a:r>
            <a:endParaRPr lang="zh-CN" altLang="en-US" b="1" dirty="0">
              <a:solidFill>
                <a:schemeClr val="tx1"/>
              </a:solidFill>
              <a:ea typeface="黑体" panose="02010609060101010101" pitchFamily="2" charset="-122"/>
            </a:endParaRPr>
          </a:p>
          <a:p>
            <a:pPr algn="just">
              <a:lnSpc>
                <a:spcPct val="105000"/>
              </a:lnSpc>
              <a:spcBef>
                <a:spcPct val="0"/>
              </a:spcBef>
            </a:pPr>
            <a:r>
              <a:rPr lang="zh-CN" altLang="en-US" b="1" dirty="0">
                <a:solidFill>
                  <a:schemeClr val="tx1"/>
                </a:solidFill>
                <a:ea typeface="黑体" panose="02010609060101010101" pitchFamily="2" charset="-122"/>
              </a:rPr>
              <a:t>        当然命中率越高越好，一般说来，</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对高速缓存器命中率可在</a:t>
            </a:r>
            <a:r>
              <a:rPr lang="en-US" altLang="zh-CN" b="1" dirty="0">
                <a:solidFill>
                  <a:schemeClr val="tx1"/>
                </a:solidFill>
                <a:ea typeface="黑体" panose="02010609060101010101" pitchFamily="2" charset="-122"/>
              </a:rPr>
              <a:t>90</a:t>
            </a:r>
            <a:r>
              <a:rPr lang="zh-CN" altLang="en-US" b="1" dirty="0">
                <a:solidFill>
                  <a:schemeClr val="tx1"/>
                </a:solidFill>
                <a:ea typeface="黑体" panose="02010609060101010101" pitchFamily="2" charset="-122"/>
              </a:rPr>
              <a:t>％以上，甚至高达</a:t>
            </a:r>
            <a:r>
              <a:rPr lang="en-US" altLang="zh-CN" b="1" dirty="0">
                <a:solidFill>
                  <a:schemeClr val="tx1"/>
                </a:solidFill>
                <a:ea typeface="黑体" panose="02010609060101010101" pitchFamily="2" charset="-122"/>
              </a:rPr>
              <a:t>99</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p:txBody>
      </p:sp>
      <p:sp>
        <p:nvSpPr>
          <p:cNvPr id="20" name="Rectangle 2"/>
          <p:cNvSpPr txBox="1">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marL="0" indent="0" eaLnBrk="1" hangingPunct="1">
              <a:spcBef>
                <a:spcPct val="0"/>
              </a:spcBef>
              <a:buNone/>
            </a:pPr>
            <a:r>
              <a:rPr lang="en-US" altLang="zh-CN" b="1" dirty="0">
                <a:solidFill>
                  <a:schemeClr val="hlink"/>
                </a:solidFill>
                <a:latin typeface="+mj-lt"/>
                <a:ea typeface="黑体" panose="02010609060101010101" pitchFamily="2" charset="-122"/>
                <a:cs typeface="+mj-cs"/>
              </a:rPr>
              <a:t>2.1 </a:t>
            </a:r>
            <a:r>
              <a:rPr lang="zh-CN" altLang="en-US" b="1" dirty="0">
                <a:solidFill>
                  <a:schemeClr val="hlink"/>
                </a:solidFill>
                <a:latin typeface="+mj-lt"/>
                <a:ea typeface="黑体" panose="02010609060101010101" pitchFamily="2" charset="-122"/>
                <a:cs typeface="+mj-cs"/>
              </a:rPr>
              <a:t>计算机系统</a:t>
            </a:r>
            <a:endParaRPr lang="zh-CN" altLang="en-US" b="1" dirty="0">
              <a:solidFill>
                <a:schemeClr val="hlink"/>
              </a:solidFill>
              <a:latin typeface="+mj-lt"/>
              <a:ea typeface="黑体" panose="02010609060101010101" pitchFamily="2" charset="-122"/>
              <a:cs typeface="+mj-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8" name="Rectangle 10"/>
          <p:cNvSpPr>
            <a:spLocks noChangeArrowheads="1"/>
          </p:cNvSpPr>
          <p:nvPr/>
        </p:nvSpPr>
        <p:spPr bwMode="auto">
          <a:xfrm>
            <a:off x="323842" y="1674867"/>
            <a:ext cx="8207375"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20000"/>
              </a:spcBef>
            </a:pP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计算机的硬件系统，是指计算机中的电子线路和物理设备。它们是看得见、摸得着的实体。</a:t>
            </a:r>
            <a:endParaRPr lang="zh-CN" altLang="en-US" b="1" dirty="0">
              <a:solidFill>
                <a:schemeClr val="tx1"/>
              </a:solidFill>
              <a:ea typeface="黑体" panose="02010609060101010101" pitchFamily="2" charset="-122"/>
            </a:endParaRPr>
          </a:p>
          <a:p>
            <a:pPr algn="just">
              <a:lnSpc>
                <a:spcPct val="105000"/>
              </a:lnSpc>
              <a:spcBef>
                <a:spcPct val="20000"/>
              </a:spcBef>
            </a:pPr>
            <a:endParaRPr lang="zh-CN" altLang="en-US" sz="1400" b="1" dirty="0">
              <a:solidFill>
                <a:schemeClr val="tx1"/>
              </a:solidFill>
              <a:ea typeface="黑体" panose="02010609060101010101" pitchFamily="2" charset="-122"/>
            </a:endParaRPr>
          </a:p>
          <a:p>
            <a:pPr algn="just">
              <a:lnSpc>
                <a:spcPct val="105000"/>
              </a:lnSpc>
              <a:spcBef>
                <a:spcPct val="20000"/>
              </a:spcBef>
            </a:pPr>
            <a:r>
              <a:rPr lang="zh-CN" altLang="en-US" b="1" dirty="0">
                <a:solidFill>
                  <a:schemeClr val="tx1"/>
                </a:solidFill>
                <a:ea typeface="黑体" panose="02010609060101010101" pitchFamily="2" charset="-122"/>
              </a:rPr>
              <a:t>        硬件系统从总体上可分为</a:t>
            </a:r>
            <a:r>
              <a:rPr lang="zh-CN" altLang="en-US" b="1" kern="0" dirty="0" smtClean="0">
                <a:solidFill>
                  <a:srgbClr val="00B0F0"/>
                </a:solidFill>
                <a:latin typeface="+mn-lt"/>
                <a:ea typeface="+mn-ea"/>
              </a:rPr>
              <a:t>主机</a:t>
            </a:r>
            <a:r>
              <a:rPr lang="zh-CN" altLang="en-US" b="1" dirty="0">
                <a:solidFill>
                  <a:schemeClr val="tx1"/>
                </a:solidFill>
                <a:ea typeface="黑体" panose="02010609060101010101" pitchFamily="2" charset="-122"/>
              </a:rPr>
              <a:t>和</a:t>
            </a:r>
            <a:r>
              <a:rPr lang="zh-CN" altLang="en-US" b="1" kern="0" dirty="0" smtClean="0">
                <a:solidFill>
                  <a:srgbClr val="00B0F0"/>
                </a:solidFill>
                <a:latin typeface="+mn-lt"/>
                <a:ea typeface="+mn-ea"/>
              </a:rPr>
              <a:t>外部设备</a:t>
            </a:r>
            <a:r>
              <a:rPr lang="zh-CN" altLang="en-US" b="1" dirty="0">
                <a:solidFill>
                  <a:schemeClr val="tx1"/>
                </a:solidFill>
                <a:ea typeface="黑体" panose="02010609060101010101" pitchFamily="2" charset="-122"/>
              </a:rPr>
              <a:t>两部分。主机是安装在主控机箱中的物理实体，包括处理器、存储器、总线和输入输出接口，是系统的控制中心，其余为外部设备。</a:t>
            </a:r>
            <a:endParaRPr lang="zh-CN" altLang="en-US" b="1" dirty="0">
              <a:solidFill>
                <a:schemeClr val="tx1"/>
              </a:solidFill>
              <a:ea typeface="黑体" panose="02010609060101010101" pitchFamily="2" charset="-122"/>
            </a:endParaRPr>
          </a:p>
        </p:txBody>
      </p:sp>
      <p:sp>
        <p:nvSpPr>
          <p:cNvPr id="9" name="Rectangle 5"/>
          <p:cNvSpPr>
            <a:spLocks noChangeArrowheads="1"/>
          </p:cNvSpPr>
          <p:nvPr/>
        </p:nvSpPr>
        <p:spPr bwMode="auto">
          <a:xfrm>
            <a:off x="323850" y="105410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defRPr/>
            </a:pPr>
            <a:r>
              <a:rPr lang="en-US" altLang="zh-CN" sz="2800" b="1" dirty="0" smtClean="0">
                <a:solidFill>
                  <a:schemeClr val="tx1"/>
                </a:solidFill>
                <a:ea typeface="黑体" panose="02010609060101010101" pitchFamily="2" charset="-122"/>
              </a:rPr>
              <a:t>2.1.1 </a:t>
            </a:r>
            <a:r>
              <a:rPr lang="zh-CN" altLang="en-US" sz="2800" b="1" dirty="0" smtClean="0">
                <a:solidFill>
                  <a:schemeClr val="tx1"/>
                </a:solidFill>
                <a:ea typeface="黑体" panose="02010609060101010101" pitchFamily="2" charset="-122"/>
              </a:rPr>
              <a:t>计算机系统构成</a:t>
            </a:r>
            <a:endParaRPr lang="zh-CN" altLang="en-US" sz="2800" b="1" dirty="0">
              <a:solidFill>
                <a:schemeClr val="tx1"/>
              </a:solidFill>
              <a:effectLst>
                <a:outerShdw blurRad="38100" dist="38100" dir="2700000" algn="tl">
                  <a:srgbClr val="C0C0C0"/>
                </a:outerShdw>
              </a:effectLst>
              <a:ea typeface="黑体" panose="02010609060101010101" pitchFamily="2" charset="-122"/>
            </a:endParaRPr>
          </a:p>
        </p:txBody>
      </p:sp>
      <p:sp>
        <p:nvSpPr>
          <p:cNvPr id="12"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0700" y="4356735"/>
            <a:ext cx="2879725" cy="2119630"/>
          </a:xfrm>
          <a:prstGeom prst="rect">
            <a:avLst/>
          </a:prstGeom>
        </p:spPr>
      </p:pic>
      <p:pic>
        <p:nvPicPr>
          <p:cNvPr id="4" name="图片 3"/>
          <p:cNvPicPr>
            <a:picLocks noChangeAspect="1"/>
          </p:cNvPicPr>
          <p:nvPr/>
        </p:nvPicPr>
        <p:blipFill>
          <a:blip r:embed="rId2"/>
          <a:stretch>
            <a:fillRect/>
          </a:stretch>
        </p:blipFill>
        <p:spPr>
          <a:xfrm>
            <a:off x="3943985" y="4356735"/>
            <a:ext cx="2856865" cy="2143125"/>
          </a:xfrm>
          <a:prstGeom prst="rect">
            <a:avLst/>
          </a:prstGeom>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1978">
                                            <p:txEl>
                                              <p:pRg st="0" end="0"/>
                                            </p:txEl>
                                          </p:spTgt>
                                        </p:tgtEl>
                                        <p:attrNameLst>
                                          <p:attrName>style.visibility</p:attrName>
                                        </p:attrNameLst>
                                      </p:cBhvr>
                                      <p:to>
                                        <p:strVal val="visible"/>
                                      </p:to>
                                    </p:set>
                                    <p:animEffect transition="in" filter="blinds(horizontal)">
                                      <p:cBhvr>
                                        <p:cTn id="7" dur="500"/>
                                        <p:tgtEl>
                                          <p:spTgt spid="21197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1978">
                                            <p:txEl>
                                              <p:pRg st="2" end="2"/>
                                            </p:txEl>
                                          </p:spTgt>
                                        </p:tgtEl>
                                        <p:attrNameLst>
                                          <p:attrName>style.visibility</p:attrName>
                                        </p:attrNameLst>
                                      </p:cBhvr>
                                      <p:to>
                                        <p:strVal val="visible"/>
                                      </p:to>
                                    </p:set>
                                    <p:animEffect transition="in" filter="blinds(horizontal)">
                                      <p:cBhvr>
                                        <p:cTn id="11" dur="500"/>
                                        <p:tgtEl>
                                          <p:spTgt spid="2119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1" name="Rectangle 5"/>
          <p:cNvSpPr>
            <a:spLocks noChangeArrowheads="1"/>
          </p:cNvSpPr>
          <p:nvPr/>
        </p:nvSpPr>
        <p:spPr bwMode="auto">
          <a:xfrm>
            <a:off x="323850" y="1125538"/>
            <a:ext cx="8305800" cy="326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0"/>
              </a:spcBef>
            </a:pP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最早的</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缓存容量很低。当集成在</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内核中的缓存已不能满足</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的需求时，出现了集成在与</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同一块主板上的缓存，此时把</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内核集成的缓存称为</a:t>
            </a:r>
            <a:r>
              <a:rPr lang="zh-CN" altLang="en-US" b="1" kern="0" dirty="0" smtClean="0">
                <a:solidFill>
                  <a:srgbClr val="00B0F0"/>
                </a:solidFill>
                <a:latin typeface="+mn-lt"/>
                <a:ea typeface="+mn-ea"/>
              </a:rPr>
              <a:t>一级缓存</a:t>
            </a:r>
            <a:r>
              <a:rPr lang="zh-CN" altLang="en-US" b="1" dirty="0">
                <a:solidFill>
                  <a:schemeClr val="tx1"/>
                </a:solidFill>
                <a:ea typeface="黑体" panose="02010609060101010101" pitchFamily="2" charset="-122"/>
              </a:rPr>
              <a:t>，而外部的称为</a:t>
            </a:r>
            <a:r>
              <a:rPr lang="zh-CN" altLang="en-US" b="1" kern="0" dirty="0" smtClean="0">
                <a:solidFill>
                  <a:srgbClr val="00B0F0"/>
                </a:solidFill>
                <a:latin typeface="+mn-lt"/>
                <a:ea typeface="+mn-ea"/>
              </a:rPr>
              <a:t>二级缓存</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随着</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制造工艺的提高，现在二级缓存也被集成到</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芯片中。较高端的</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中还会带有</a:t>
            </a:r>
            <a:r>
              <a:rPr lang="zh-CN" altLang="en-US" b="1" kern="0" dirty="0" smtClean="0">
                <a:solidFill>
                  <a:srgbClr val="00B0F0"/>
                </a:solidFill>
                <a:latin typeface="+mn-lt"/>
                <a:ea typeface="+mn-ea"/>
              </a:rPr>
              <a:t>三级缓存</a:t>
            </a:r>
            <a:r>
              <a:rPr lang="zh-CN" altLang="en-US" b="1" dirty="0">
                <a:solidFill>
                  <a:schemeClr val="tx1"/>
                </a:solidFill>
                <a:ea typeface="黑体" panose="02010609060101010101" pitchFamily="2" charset="-122"/>
              </a:rPr>
              <a:t> 。</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另外，</a:t>
            </a:r>
            <a:r>
              <a:rPr lang="en-US" altLang="zh-CN" b="1" dirty="0">
                <a:solidFill>
                  <a:schemeClr val="tx1"/>
                </a:solidFill>
                <a:ea typeface="黑体" panose="02010609060101010101" pitchFamily="2" charset="-122"/>
              </a:rPr>
              <a:t>Cache</a:t>
            </a:r>
            <a:r>
              <a:rPr lang="zh-CN" altLang="en-US" b="1" dirty="0">
                <a:solidFill>
                  <a:schemeClr val="tx1"/>
                </a:solidFill>
                <a:ea typeface="黑体" panose="02010609060101010101" pitchFamily="2" charset="-122"/>
              </a:rPr>
              <a:t>的容量并不是越大越好，过大的</a:t>
            </a:r>
            <a:r>
              <a:rPr lang="en-US" altLang="zh-CN" b="1" dirty="0">
                <a:solidFill>
                  <a:schemeClr val="tx1"/>
                </a:solidFill>
                <a:ea typeface="黑体" panose="02010609060101010101" pitchFamily="2" charset="-122"/>
              </a:rPr>
              <a:t>Cache</a:t>
            </a:r>
            <a:r>
              <a:rPr lang="zh-CN" altLang="en-US" b="1" dirty="0">
                <a:solidFill>
                  <a:schemeClr val="tx1"/>
                </a:solidFill>
                <a:ea typeface="黑体" panose="02010609060101010101" pitchFamily="2" charset="-122"/>
              </a:rPr>
              <a:t>会降低</a:t>
            </a:r>
            <a:r>
              <a:rPr lang="en-US" altLang="zh-CN" b="1" dirty="0">
                <a:solidFill>
                  <a:schemeClr val="tx1"/>
                </a:solidFill>
                <a:ea typeface="黑体" panose="02010609060101010101" pitchFamily="2" charset="-122"/>
              </a:rPr>
              <a:t>CPU</a:t>
            </a:r>
            <a:r>
              <a:rPr lang="zh-CN" altLang="en-US" b="1" dirty="0">
                <a:solidFill>
                  <a:schemeClr val="tx1"/>
                </a:solidFill>
                <a:ea typeface="黑体" panose="02010609060101010101" pitchFamily="2" charset="-122"/>
              </a:rPr>
              <a:t>在</a:t>
            </a:r>
            <a:r>
              <a:rPr lang="en-US" altLang="zh-CN" b="1" dirty="0">
                <a:solidFill>
                  <a:schemeClr val="tx1"/>
                </a:solidFill>
                <a:ea typeface="黑体" panose="02010609060101010101" pitchFamily="2" charset="-122"/>
              </a:rPr>
              <a:t>Cache</a:t>
            </a:r>
            <a:r>
              <a:rPr lang="zh-CN" altLang="en-US" b="1" dirty="0">
                <a:solidFill>
                  <a:schemeClr val="tx1"/>
                </a:solidFill>
                <a:ea typeface="黑体" panose="02010609060101010101" pitchFamily="2" charset="-122"/>
              </a:rPr>
              <a:t>中查找的效率。 </a:t>
            </a:r>
            <a:endParaRPr lang="zh-CN" altLang="en-US" b="1" dirty="0">
              <a:solidFill>
                <a:schemeClr val="tx1"/>
              </a:solidFill>
              <a:ea typeface="黑体" panose="02010609060101010101" pitchFamily="2" charset="-122"/>
            </a:endParaRPr>
          </a:p>
        </p:txBody>
      </p:sp>
      <p:grpSp>
        <p:nvGrpSpPr>
          <p:cNvPr id="4" name="Group 34"/>
          <p:cNvGrpSpPr/>
          <p:nvPr/>
        </p:nvGrpSpPr>
        <p:grpSpPr bwMode="auto">
          <a:xfrm>
            <a:off x="1703388" y="4583186"/>
            <a:ext cx="4968875" cy="1620838"/>
            <a:chOff x="1202" y="2477"/>
            <a:chExt cx="3130" cy="1021"/>
          </a:xfrm>
        </p:grpSpPr>
        <p:sp>
          <p:nvSpPr>
            <p:cNvPr id="5" name="Rectangle 35"/>
            <p:cNvSpPr>
              <a:spLocks noChangeArrowheads="1"/>
            </p:cNvSpPr>
            <p:nvPr/>
          </p:nvSpPr>
          <p:spPr bwMode="auto">
            <a:xfrm>
              <a:off x="1202" y="2477"/>
              <a:ext cx="1971" cy="1021"/>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b="1"/>
            </a:p>
          </p:txBody>
        </p:sp>
        <p:sp>
          <p:nvSpPr>
            <p:cNvPr id="6" name="Text Box 36"/>
            <p:cNvSpPr txBox="1">
              <a:spLocks noChangeArrowheads="1"/>
            </p:cNvSpPr>
            <p:nvPr/>
          </p:nvSpPr>
          <p:spPr bwMode="auto">
            <a:xfrm>
              <a:off x="2129" y="2593"/>
              <a:ext cx="580" cy="338"/>
            </a:xfrm>
            <a:prstGeom prst="rect">
              <a:avLst/>
            </a:prstGeom>
            <a:solidFill>
              <a:srgbClr val="FFFFFF"/>
            </a:solidFill>
            <a:ln w="9525">
              <a:solidFill>
                <a:srgbClr val="000000"/>
              </a:solidFill>
              <a:miter lim="800000"/>
            </a:ln>
          </p:spPr>
          <p:txBody>
            <a:bodyPr lIns="18000" tIns="36000" rIns="18000" bIns="360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chemeClr val="tx1"/>
                  </a:solidFill>
                </a:rPr>
                <a:t>控制器</a:t>
              </a:r>
              <a:endParaRPr lang="zh-CN" altLang="en-US" sz="1800" b="1">
                <a:solidFill>
                  <a:schemeClr val="tx1"/>
                </a:solidFill>
              </a:endParaRPr>
            </a:p>
          </p:txBody>
        </p:sp>
        <p:sp>
          <p:nvSpPr>
            <p:cNvPr id="7" name="Text Box 37"/>
            <p:cNvSpPr txBox="1">
              <a:spLocks noChangeArrowheads="1"/>
            </p:cNvSpPr>
            <p:nvPr/>
          </p:nvSpPr>
          <p:spPr bwMode="auto">
            <a:xfrm>
              <a:off x="2129" y="3044"/>
              <a:ext cx="580" cy="340"/>
            </a:xfrm>
            <a:prstGeom prst="rect">
              <a:avLst/>
            </a:prstGeom>
            <a:solidFill>
              <a:srgbClr val="FFFFFF"/>
            </a:solidFill>
            <a:ln w="9525">
              <a:solidFill>
                <a:srgbClr val="000000"/>
              </a:solidFill>
              <a:miter lim="800000"/>
            </a:ln>
          </p:spPr>
          <p:txBody>
            <a:bodyPr lIns="18000" tIns="36000" rIns="18000" bIns="360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800" b="1" dirty="0">
                  <a:solidFill>
                    <a:schemeClr val="tx1"/>
                  </a:solidFill>
                </a:rPr>
                <a:t>运算器</a:t>
              </a:r>
              <a:endParaRPr lang="zh-CN" altLang="en-US" sz="1800" b="1" dirty="0">
                <a:solidFill>
                  <a:schemeClr val="tx1"/>
                </a:solidFill>
              </a:endParaRPr>
            </a:p>
          </p:txBody>
        </p:sp>
        <p:sp>
          <p:nvSpPr>
            <p:cNvPr id="8" name="Text Box 38"/>
            <p:cNvSpPr txBox="1">
              <a:spLocks noChangeArrowheads="1"/>
            </p:cNvSpPr>
            <p:nvPr/>
          </p:nvSpPr>
          <p:spPr bwMode="auto">
            <a:xfrm>
              <a:off x="1383" y="2886"/>
              <a:ext cx="580"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chemeClr val="tx1"/>
                  </a:solidFill>
                </a:rPr>
                <a:t>CPU</a:t>
              </a:r>
              <a:endParaRPr lang="en-US" altLang="zh-CN" sz="1800" b="1">
                <a:solidFill>
                  <a:schemeClr val="tx1"/>
                </a:solidFill>
              </a:endParaRPr>
            </a:p>
          </p:txBody>
        </p:sp>
        <p:sp>
          <p:nvSpPr>
            <p:cNvPr id="9" name="Text Box 39"/>
            <p:cNvSpPr txBox="1">
              <a:spLocks noChangeArrowheads="1"/>
            </p:cNvSpPr>
            <p:nvPr/>
          </p:nvSpPr>
          <p:spPr bwMode="auto">
            <a:xfrm>
              <a:off x="2825" y="2593"/>
              <a:ext cx="232" cy="796"/>
            </a:xfrm>
            <a:prstGeom prst="rect">
              <a:avLst/>
            </a:prstGeom>
            <a:solidFill>
              <a:srgbClr val="FFFFFF"/>
            </a:solidFill>
            <a:ln w="9525">
              <a:solidFill>
                <a:srgbClr val="000000"/>
              </a:solidFill>
              <a:miter lim="800000"/>
            </a:ln>
          </p:spPr>
          <p:txBody>
            <a:bodyPr lIns="18000" tIns="36000" rIns="18000" bIns="360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lnSpc>
                  <a:spcPct val="80000"/>
                </a:lnSpc>
              </a:pPr>
              <a:r>
                <a:rPr lang="en-US" altLang="zh-CN" sz="1800" b="1">
                  <a:solidFill>
                    <a:schemeClr val="tx1"/>
                  </a:solidFill>
                </a:rPr>
                <a:t>L1</a:t>
              </a:r>
              <a:r>
                <a:rPr lang="zh-CN" altLang="en-US" sz="1800" b="1">
                  <a:solidFill>
                    <a:schemeClr val="tx1"/>
                  </a:solidFill>
                </a:rPr>
                <a:t>高速缓存</a:t>
              </a:r>
              <a:endParaRPr lang="zh-CN" altLang="en-US" sz="1800" b="1">
                <a:solidFill>
                  <a:schemeClr val="tx1"/>
                </a:solidFill>
              </a:endParaRPr>
            </a:p>
          </p:txBody>
        </p:sp>
        <p:sp>
          <p:nvSpPr>
            <p:cNvPr id="10" name="Text Box 40"/>
            <p:cNvSpPr txBox="1">
              <a:spLocks noChangeArrowheads="1"/>
            </p:cNvSpPr>
            <p:nvPr/>
          </p:nvSpPr>
          <p:spPr bwMode="auto">
            <a:xfrm>
              <a:off x="3405" y="2593"/>
              <a:ext cx="231" cy="796"/>
            </a:xfrm>
            <a:prstGeom prst="rect">
              <a:avLst/>
            </a:prstGeom>
            <a:solidFill>
              <a:srgbClr val="FFFFFF"/>
            </a:solidFill>
            <a:ln w="9525">
              <a:solidFill>
                <a:srgbClr val="000000"/>
              </a:solidFill>
              <a:miter lim="800000"/>
            </a:ln>
          </p:spPr>
          <p:txBody>
            <a:bodyPr lIns="18000" tIns="36000" rIns="18000" bIns="360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lnSpc>
                  <a:spcPct val="80000"/>
                </a:lnSpc>
              </a:pPr>
              <a:r>
                <a:rPr lang="en-US" altLang="zh-CN" sz="1800" b="1">
                  <a:solidFill>
                    <a:schemeClr val="tx1"/>
                  </a:solidFill>
                </a:rPr>
                <a:t>L2</a:t>
              </a:r>
              <a:r>
                <a:rPr lang="zh-CN" altLang="en-US" sz="1800" b="1">
                  <a:solidFill>
                    <a:schemeClr val="tx1"/>
                  </a:solidFill>
                </a:rPr>
                <a:t>高速缓存</a:t>
              </a:r>
              <a:endParaRPr lang="zh-CN" altLang="en-US" sz="1800" b="1">
                <a:solidFill>
                  <a:schemeClr val="tx1"/>
                </a:solidFill>
              </a:endParaRPr>
            </a:p>
          </p:txBody>
        </p:sp>
        <p:sp>
          <p:nvSpPr>
            <p:cNvPr id="11" name="Text Box 41"/>
            <p:cNvSpPr txBox="1">
              <a:spLocks noChangeArrowheads="1"/>
            </p:cNvSpPr>
            <p:nvPr/>
          </p:nvSpPr>
          <p:spPr bwMode="auto">
            <a:xfrm>
              <a:off x="3984" y="2817"/>
              <a:ext cx="348" cy="341"/>
            </a:xfrm>
            <a:prstGeom prst="rect">
              <a:avLst/>
            </a:prstGeom>
            <a:solidFill>
              <a:srgbClr val="FFFFFF"/>
            </a:solidFill>
            <a:ln w="9525">
              <a:solidFill>
                <a:srgbClr val="000000"/>
              </a:solidFill>
              <a:miter lim="800000"/>
            </a:ln>
          </p:spPr>
          <p:txBody>
            <a:bodyPr lIns="18000" tIns="36000" rIns="18000" bIns="36000"/>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chemeClr val="tx1"/>
                  </a:solidFill>
                </a:rPr>
                <a:t>内存</a:t>
              </a:r>
              <a:endParaRPr lang="zh-CN" altLang="en-US" sz="1800" b="1">
                <a:solidFill>
                  <a:schemeClr val="tx1"/>
                </a:solidFill>
              </a:endParaRPr>
            </a:p>
          </p:txBody>
        </p:sp>
        <p:sp>
          <p:nvSpPr>
            <p:cNvPr id="12" name="Line 42"/>
            <p:cNvSpPr>
              <a:spLocks noChangeShapeType="1"/>
            </p:cNvSpPr>
            <p:nvPr/>
          </p:nvSpPr>
          <p:spPr bwMode="auto">
            <a:xfrm>
              <a:off x="3057" y="3044"/>
              <a:ext cx="34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43"/>
            <p:cNvSpPr>
              <a:spLocks noChangeShapeType="1"/>
            </p:cNvSpPr>
            <p:nvPr/>
          </p:nvSpPr>
          <p:spPr bwMode="auto">
            <a:xfrm>
              <a:off x="3636" y="3044"/>
              <a:ext cx="34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 name="Rectangle 2"/>
          <p:cNvSpPr txBox="1">
            <a:spLocks noChangeArrowheads="1"/>
          </p:cNvSpPr>
          <p:nvPr/>
        </p:nvSpPr>
        <p:spPr bwMode="auto">
          <a:xfrm>
            <a:off x="323850"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a:lstStyle>
          <a:p>
            <a:pPr marL="0" indent="0" eaLnBrk="1" hangingPunct="1">
              <a:spcBef>
                <a:spcPct val="0"/>
              </a:spcBef>
              <a:buNone/>
            </a:pPr>
            <a:r>
              <a:rPr lang="en-US" altLang="zh-CN" b="1" dirty="0">
                <a:solidFill>
                  <a:schemeClr val="hlink"/>
                </a:solidFill>
                <a:latin typeface="+mj-lt"/>
                <a:ea typeface="黑体" panose="02010609060101010101" pitchFamily="2" charset="-122"/>
                <a:cs typeface="+mj-cs"/>
              </a:rPr>
              <a:t>2.1 </a:t>
            </a:r>
            <a:r>
              <a:rPr lang="zh-CN" altLang="en-US" b="1" dirty="0">
                <a:solidFill>
                  <a:schemeClr val="hlink"/>
                </a:solidFill>
                <a:latin typeface="+mj-lt"/>
                <a:ea typeface="黑体" panose="02010609060101010101" pitchFamily="2" charset="-122"/>
                <a:cs typeface="+mj-cs"/>
              </a:rPr>
              <a:t>计算机系统</a:t>
            </a:r>
            <a:endParaRPr lang="zh-CN" altLang="en-US" b="1" dirty="0">
              <a:solidFill>
                <a:schemeClr val="hlink"/>
              </a:solidFill>
              <a:latin typeface="+mj-lt"/>
              <a:ea typeface="黑体" panose="02010609060101010101" pitchFamily="2" charset="-122"/>
              <a:cs typeface="+mj-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98341"/>
                                        </p:tgtEl>
                                        <p:attrNameLst>
                                          <p:attrName>style.visibility</p:attrName>
                                        </p:attrNameLst>
                                      </p:cBhvr>
                                      <p:to>
                                        <p:strVal val="visible"/>
                                      </p:to>
                                    </p:set>
                                    <p:animEffect transition="in" filter="blinds(vertical)">
                                      <p:cBhvr>
                                        <p:cTn id="7" dur="500"/>
                                        <p:tgtEl>
                                          <p:spTgt spid="39834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584707" name="Rectangle 3"/>
          <p:cNvSpPr>
            <a:spLocks noGrp="1" noChangeArrowheads="1"/>
          </p:cNvSpPr>
          <p:nvPr>
            <p:ph type="body" idx="1"/>
          </p:nvPr>
        </p:nvSpPr>
        <p:spPr>
          <a:xfrm>
            <a:off x="539750" y="1052513"/>
            <a:ext cx="8280722" cy="2880543"/>
          </a:xfrm>
        </p:spPr>
        <p:txBody>
          <a:bodyPr/>
          <a:lstStyle/>
          <a:p>
            <a:pPr marL="0" indent="0" algn="just" eaLnBrk="1" hangingPunct="1">
              <a:spcBef>
                <a:spcPct val="10000"/>
              </a:spcBef>
              <a:buFontTx/>
              <a:buNone/>
            </a:pPr>
            <a:r>
              <a:rPr lang="en-US" altLang="zh-CN" sz="1800" b="1" dirty="0" smtClean="0">
                <a:solidFill>
                  <a:schemeClr val="tx2"/>
                </a:solidFill>
              </a:rPr>
              <a:t>           </a:t>
            </a:r>
            <a:r>
              <a:rPr lang="en-US" altLang="zh-CN" sz="2400" b="1" dirty="0" smtClean="0"/>
              <a:t>⑤ </a:t>
            </a:r>
            <a:r>
              <a:rPr lang="zh-CN" altLang="en-US" sz="2400" b="1" dirty="0" smtClean="0"/>
              <a:t>多核</a:t>
            </a:r>
            <a:r>
              <a:rPr lang="en-US" altLang="zh-CN" sz="2400" b="1" dirty="0" smtClean="0"/>
              <a:t>CPU</a:t>
            </a:r>
            <a:r>
              <a:rPr lang="zh-CN" altLang="en-US" sz="2400" b="1" dirty="0" smtClean="0"/>
              <a:t>技术</a:t>
            </a:r>
            <a:endParaRPr lang="zh-CN" altLang="en-US" sz="2400" b="1" dirty="0" smtClean="0"/>
          </a:p>
          <a:p>
            <a:pPr marL="0" indent="0" algn="just" eaLnBrk="1" hangingPunct="1">
              <a:lnSpc>
                <a:spcPct val="105000"/>
              </a:lnSpc>
              <a:spcBef>
                <a:spcPct val="10000"/>
              </a:spcBef>
              <a:buFontTx/>
              <a:buNone/>
            </a:pPr>
            <a:r>
              <a:rPr lang="zh-CN" altLang="en-US" sz="2400" b="1" dirty="0" smtClean="0"/>
              <a:t>        采用“双核”技术，就是在单个</a:t>
            </a:r>
            <a:r>
              <a:rPr lang="en-US" altLang="zh-CN" sz="2400" b="1" dirty="0" smtClean="0"/>
              <a:t>CPU</a:t>
            </a:r>
            <a:r>
              <a:rPr lang="zh-CN" altLang="en-US" sz="2400" b="1" dirty="0" smtClean="0"/>
              <a:t>中真正集成两个物理的核心。在实际使用中，这种“双核心处理器”和使用两个独立</a:t>
            </a:r>
            <a:r>
              <a:rPr lang="en-US" altLang="zh-CN" sz="2400" b="1" dirty="0" smtClean="0"/>
              <a:t>CPU</a:t>
            </a:r>
            <a:r>
              <a:rPr lang="zh-CN" altLang="en-US" sz="2400" b="1" dirty="0" smtClean="0"/>
              <a:t>的系统在工作原理和性能上基本没有区别。目前，</a:t>
            </a:r>
            <a:r>
              <a:rPr lang="en-US" altLang="zh-CN" sz="2400" b="1" dirty="0" smtClean="0"/>
              <a:t>CPU</a:t>
            </a:r>
            <a:r>
              <a:rPr lang="zh-CN" altLang="en-US" sz="2400" b="1" dirty="0" smtClean="0"/>
              <a:t>已从双核向</a:t>
            </a:r>
            <a:r>
              <a:rPr lang="en-US" altLang="zh-CN" sz="2400" b="1" dirty="0" smtClean="0"/>
              <a:t>4</a:t>
            </a:r>
            <a:r>
              <a:rPr lang="zh-CN" altLang="en-US" sz="2400" b="1" dirty="0" smtClean="0"/>
              <a:t>核、</a:t>
            </a:r>
            <a:r>
              <a:rPr lang="en-US" altLang="zh-CN" sz="2400" b="1" dirty="0" smtClean="0"/>
              <a:t>8</a:t>
            </a:r>
            <a:r>
              <a:rPr lang="zh-CN" altLang="en-US" sz="2400" b="1" dirty="0" smtClean="0"/>
              <a:t>核和多核方向发展。多核带来的最大好处就是同时运行多个任务时速度更快，效率更高、运行更流畅。 </a:t>
            </a:r>
            <a:endParaRPr lang="zh-CN" altLang="en-US" sz="2400" b="1" dirty="0" smtClean="0"/>
          </a:p>
        </p:txBody>
      </p:sp>
      <p:pic>
        <p:nvPicPr>
          <p:cNvPr id="58470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19475" y="3716338"/>
            <a:ext cx="33845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09" name="Rectangle 5"/>
          <p:cNvSpPr>
            <a:spLocks noChangeArrowheads="1"/>
          </p:cNvSpPr>
          <p:nvPr/>
        </p:nvSpPr>
        <p:spPr bwMode="auto">
          <a:xfrm>
            <a:off x="3203575" y="3644900"/>
            <a:ext cx="3744913" cy="2952750"/>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4707">
                                            <p:txEl>
                                              <p:pRg st="4294967295" end="4294967295"/>
                                            </p:txEl>
                                          </p:spTgt>
                                        </p:tgtEl>
                                        <p:attrNameLst>
                                          <p:attrName>style.visibility</p:attrName>
                                        </p:attrNameLst>
                                      </p:cBhvr>
                                      <p:to>
                                        <p:strVal val="visible"/>
                                      </p:to>
                                    </p:set>
                                    <p:animEffect transition="in" filter="blinds(horizontal)">
                                      <p:cBhvr>
                                        <p:cTn id="7" dur="500"/>
                                        <p:tgtEl>
                                          <p:spTgt spid="584707">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4707">
                                            <p:txEl>
                                              <p:pRg st="0" end="0"/>
                                            </p:txEl>
                                          </p:spTgt>
                                        </p:tgtEl>
                                        <p:attrNameLst>
                                          <p:attrName>style.visibility</p:attrName>
                                        </p:attrNameLst>
                                      </p:cBhvr>
                                      <p:to>
                                        <p:strVal val="visible"/>
                                      </p:to>
                                    </p:set>
                                    <p:animEffect transition="in" filter="blinds(horizontal)">
                                      <p:cBhvr>
                                        <p:cTn id="11" dur="500"/>
                                        <p:tgtEl>
                                          <p:spTgt spid="584707">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4707">
                                            <p:txEl>
                                              <p:pRg st="1" end="1"/>
                                            </p:txEl>
                                          </p:spTgt>
                                        </p:tgtEl>
                                        <p:attrNameLst>
                                          <p:attrName>style.visibility</p:attrName>
                                        </p:attrNameLst>
                                      </p:cBhvr>
                                      <p:to>
                                        <p:strVal val="visible"/>
                                      </p:to>
                                    </p:set>
                                    <p:animEffect transition="in" filter="blinds(horizontal)">
                                      <p:cBhvr>
                                        <p:cTn id="15" dur="500"/>
                                        <p:tgtEl>
                                          <p:spTgt spid="584707">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84709"/>
                                        </p:tgtEl>
                                        <p:attrNameLst>
                                          <p:attrName>style.visibility</p:attrName>
                                        </p:attrNameLst>
                                      </p:cBhvr>
                                      <p:to>
                                        <p:strVal val="visible"/>
                                      </p:to>
                                    </p:set>
                                    <p:animEffect transition="in" filter="blinds(horizontal)">
                                      <p:cBhvr>
                                        <p:cTn id="19" dur="500"/>
                                        <p:tgtEl>
                                          <p:spTgt spid="584709"/>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584708"/>
                                        </p:tgtEl>
                                        <p:attrNameLst>
                                          <p:attrName>style.visibility</p:attrName>
                                        </p:attrNameLst>
                                      </p:cBhvr>
                                      <p:to>
                                        <p:strVal val="visible"/>
                                      </p:to>
                                    </p:set>
                                    <p:animEffect transition="in" filter="blinds(horizontal)">
                                      <p:cBhvr>
                                        <p:cTn id="23" dur="500"/>
                                        <p:tgtEl>
                                          <p:spTgt spid="58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build="p"/>
      <p:bldP spid="58470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3850"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26627" name="Rectangle 3"/>
          <p:cNvSpPr>
            <a:spLocks noGrp="1" noChangeArrowheads="1"/>
          </p:cNvSpPr>
          <p:nvPr>
            <p:ph type="body" idx="1"/>
          </p:nvPr>
        </p:nvSpPr>
        <p:spPr>
          <a:xfrm>
            <a:off x="539750" y="1052736"/>
            <a:ext cx="8135938" cy="1440160"/>
          </a:xfrm>
        </p:spPr>
        <p:txBody>
          <a:bodyPr/>
          <a:lstStyle/>
          <a:p>
            <a:pPr marL="0" indent="0" algn="just" eaLnBrk="1" hangingPunct="1">
              <a:lnSpc>
                <a:spcPct val="105000"/>
              </a:lnSpc>
              <a:buFontTx/>
              <a:buNone/>
            </a:pPr>
            <a:r>
              <a:rPr lang="en-US" altLang="zh-CN" sz="2400" b="1" dirty="0" smtClean="0"/>
              <a:t>     </a:t>
            </a:r>
            <a:r>
              <a:rPr lang="zh-CN" altLang="en-US" sz="2400" b="1" dirty="0" smtClean="0"/>
              <a:t>（</a:t>
            </a:r>
            <a:r>
              <a:rPr lang="en-US" altLang="zh-CN" sz="2400" b="1" dirty="0" smtClean="0"/>
              <a:t>3</a:t>
            </a:r>
            <a:r>
              <a:rPr lang="zh-CN" altLang="en-US" sz="2400" b="1" dirty="0" smtClean="0"/>
              <a:t>）内存储器</a:t>
            </a:r>
            <a:r>
              <a:rPr lang="en-US" altLang="zh-CN" sz="2400" b="1" dirty="0" smtClean="0"/>
              <a:t>        </a:t>
            </a:r>
            <a:endParaRPr lang="en-US" altLang="zh-CN" sz="2400" b="1" dirty="0" smtClean="0"/>
          </a:p>
          <a:p>
            <a:pPr marL="0" indent="0" algn="just" eaLnBrk="1" hangingPunct="1">
              <a:lnSpc>
                <a:spcPct val="105000"/>
              </a:lnSpc>
              <a:buFontTx/>
              <a:buNone/>
            </a:pPr>
            <a:r>
              <a:rPr lang="zh-CN" altLang="en-US" sz="2400" b="1" dirty="0" smtClean="0"/>
              <a:t>        内存可分为只读存储器</a:t>
            </a:r>
            <a:r>
              <a:rPr lang="en-US" altLang="zh-CN" sz="2400" b="1" dirty="0" smtClean="0"/>
              <a:t>ROM</a:t>
            </a:r>
            <a:r>
              <a:rPr lang="zh-CN" altLang="en-US" sz="2400" b="1" dirty="0" smtClean="0"/>
              <a:t>和随机读写存储器</a:t>
            </a:r>
            <a:r>
              <a:rPr lang="en-US" altLang="zh-CN" sz="2400" b="1" dirty="0" smtClean="0"/>
              <a:t>RAM</a:t>
            </a:r>
            <a:r>
              <a:rPr lang="zh-CN" altLang="en-US" sz="2400" b="1" dirty="0" smtClean="0"/>
              <a:t>。一般情况下，内存都是指由</a:t>
            </a:r>
            <a:r>
              <a:rPr lang="en-US" altLang="zh-CN" sz="2400" b="1" dirty="0" smtClean="0"/>
              <a:t>RAM</a:t>
            </a:r>
            <a:r>
              <a:rPr lang="zh-CN" altLang="en-US" sz="2400" b="1" dirty="0" smtClean="0"/>
              <a:t>芯片构成的存储器。</a:t>
            </a:r>
            <a:endParaRPr lang="zh-CN" altLang="en-US" sz="2400" b="1" dirty="0" smtClean="0"/>
          </a:p>
        </p:txBody>
      </p:sp>
      <p:sp>
        <p:nvSpPr>
          <p:cNvPr id="576516" name="Rectangle 4"/>
          <p:cNvSpPr>
            <a:spLocks noChangeArrowheads="1"/>
          </p:cNvSpPr>
          <p:nvPr/>
        </p:nvSpPr>
        <p:spPr bwMode="auto">
          <a:xfrm>
            <a:off x="3492500" y="5877644"/>
            <a:ext cx="184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defRPr/>
            </a:pPr>
            <a:r>
              <a:rPr lang="zh-CN" altLang="en-US" sz="2000" b="1" dirty="0">
                <a:solidFill>
                  <a:schemeClr val="tx1"/>
                </a:solidFill>
                <a:latin typeface="黑体" panose="02010609060101010101" pitchFamily="2" charset="-122"/>
                <a:ea typeface="黑体" panose="02010609060101010101" pitchFamily="2" charset="-122"/>
              </a:rPr>
              <a:t>内存储器分类</a:t>
            </a:r>
            <a:r>
              <a:rPr lang="zh-CN" altLang="en-US" sz="2000" b="1" dirty="0">
                <a:solidFill>
                  <a:schemeClr val="tx1"/>
                </a:solidFill>
                <a:effectLst>
                  <a:outerShdw blurRad="38100" dist="38100" dir="2700000" algn="tl">
                    <a:srgbClr val="C0C0C0"/>
                  </a:outerShdw>
                </a:effectLst>
                <a:latin typeface="黑体" panose="02010609060101010101" pitchFamily="2" charset="-122"/>
                <a:ea typeface="黑体" panose="02010609060101010101" pitchFamily="2" charset="-122"/>
              </a:rPr>
              <a:t> </a:t>
            </a:r>
            <a:endParaRPr lang="zh-CN" altLang="en-US" sz="2000" b="1" dirty="0">
              <a:solidFill>
                <a:schemeClr val="tx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6629" name="Rectangle 6"/>
          <p:cNvSpPr>
            <a:spLocks noChangeArrowheads="1"/>
          </p:cNvSpPr>
          <p:nvPr/>
        </p:nvSpPr>
        <p:spPr bwMode="auto">
          <a:xfrm>
            <a:off x="755650" y="2708994"/>
            <a:ext cx="7561263" cy="3816350"/>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pic>
        <p:nvPicPr>
          <p:cNvPr id="26630" name="Picture 8" descr="图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853457"/>
            <a:ext cx="66770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850"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221187" name="Rectangle 3"/>
          <p:cNvSpPr>
            <a:spLocks noGrp="1" noChangeArrowheads="1"/>
          </p:cNvSpPr>
          <p:nvPr>
            <p:ph type="body" idx="1"/>
          </p:nvPr>
        </p:nvSpPr>
        <p:spPr>
          <a:xfrm>
            <a:off x="395288" y="1125538"/>
            <a:ext cx="8497887" cy="5471814"/>
          </a:xfrm>
        </p:spPr>
        <p:txBody>
          <a:bodyPr/>
          <a:lstStyle/>
          <a:p>
            <a:pPr marL="0" indent="0" algn="just" eaLnBrk="1" hangingPunct="1">
              <a:lnSpc>
                <a:spcPct val="105000"/>
              </a:lnSpc>
              <a:spcBef>
                <a:spcPct val="10000"/>
              </a:spcBef>
              <a:buFontTx/>
              <a:buNone/>
            </a:pPr>
            <a:r>
              <a:rPr lang="en-US" altLang="zh-CN" sz="2400" b="1" dirty="0" smtClean="0">
                <a:solidFill>
                  <a:schemeClr val="tx2"/>
                </a:solidFill>
              </a:rPr>
              <a:t>        1. </a:t>
            </a:r>
            <a:r>
              <a:rPr lang="zh-CN" altLang="en-US" sz="2400" b="1" dirty="0" smtClean="0">
                <a:solidFill>
                  <a:schemeClr val="tx2"/>
                </a:solidFill>
              </a:rPr>
              <a:t>随机存储器</a:t>
            </a:r>
            <a:r>
              <a:rPr lang="en-US" altLang="zh-CN" sz="2400" b="1" dirty="0" smtClean="0"/>
              <a:t>RAM</a:t>
            </a:r>
            <a:r>
              <a:rPr lang="en-US" altLang="zh-CN" sz="2400" b="1" dirty="0" smtClean="0">
                <a:solidFill>
                  <a:schemeClr val="tx2"/>
                </a:solidFill>
              </a:rPr>
              <a:t> </a:t>
            </a:r>
            <a:endParaRPr lang="en-US" altLang="zh-CN" sz="2400" b="1" dirty="0" smtClean="0">
              <a:solidFill>
                <a:schemeClr val="tx2"/>
              </a:solidFill>
            </a:endParaRPr>
          </a:p>
          <a:p>
            <a:pPr marL="0" indent="0" algn="just" eaLnBrk="1" hangingPunct="1">
              <a:lnSpc>
                <a:spcPct val="105000"/>
              </a:lnSpc>
              <a:spcBef>
                <a:spcPct val="10000"/>
              </a:spcBef>
              <a:buFontTx/>
              <a:buNone/>
            </a:pPr>
            <a:r>
              <a:rPr lang="en-US" altLang="zh-CN" sz="2400" b="1" dirty="0" smtClean="0">
                <a:solidFill>
                  <a:schemeClr val="tx2"/>
                </a:solidFill>
              </a:rPr>
              <a:t>        </a:t>
            </a:r>
            <a:r>
              <a:rPr lang="zh-CN" altLang="en-US" sz="2400" b="1" dirty="0" smtClean="0">
                <a:solidFill>
                  <a:schemeClr val="tx2"/>
                </a:solidFill>
              </a:rPr>
              <a:t>特点：</a:t>
            </a:r>
            <a:r>
              <a:rPr lang="zh-CN" altLang="en-US" sz="2400" b="1" dirty="0" smtClean="0"/>
              <a:t>用于临时存放原始数据、中间过程、最终结果。可以随机读写，开机前是空的，通电时内容保持，断电后数据消失。</a:t>
            </a:r>
            <a:endParaRPr lang="zh-CN" altLang="en-US" sz="2400" b="1" dirty="0" smtClean="0">
              <a:solidFill>
                <a:schemeClr val="tx2"/>
              </a:solidFill>
            </a:endParaRPr>
          </a:p>
          <a:p>
            <a:pPr marL="0" indent="0" algn="just" eaLnBrk="1" hangingPunct="1">
              <a:lnSpc>
                <a:spcPct val="105000"/>
              </a:lnSpc>
              <a:spcBef>
                <a:spcPct val="10000"/>
              </a:spcBef>
              <a:buFontTx/>
              <a:buNone/>
            </a:pPr>
            <a:r>
              <a:rPr lang="zh-CN" altLang="en-US" sz="2400" b="1" dirty="0" smtClean="0"/>
              <a:t>         </a:t>
            </a:r>
            <a:r>
              <a:rPr lang="en-US" altLang="zh-CN" sz="2400" b="1" dirty="0" smtClean="0"/>
              <a:t>RAM </a:t>
            </a:r>
            <a:r>
              <a:rPr lang="zh-CN" altLang="en-US" sz="2400" b="1" dirty="0" smtClean="0"/>
              <a:t>分类</a:t>
            </a:r>
            <a:r>
              <a:rPr lang="en-US" altLang="zh-CN" sz="2400" b="1" dirty="0" smtClean="0"/>
              <a:t>: </a:t>
            </a:r>
            <a:endParaRPr lang="en-US" altLang="zh-CN" sz="2400" b="1" dirty="0" smtClean="0"/>
          </a:p>
          <a:p>
            <a:pPr marL="0" indent="0" algn="just" eaLnBrk="1" hangingPunct="1">
              <a:lnSpc>
                <a:spcPct val="105000"/>
              </a:lnSpc>
              <a:spcBef>
                <a:spcPct val="10000"/>
              </a:spcBef>
              <a:buFontTx/>
              <a:buNone/>
            </a:pPr>
            <a:r>
              <a:rPr lang="en-US" altLang="zh-CN" sz="2400" b="1" dirty="0" smtClean="0"/>
              <a:t>        (1) </a:t>
            </a:r>
            <a:r>
              <a:rPr lang="zh-CN" altLang="en-US" sz="2400" b="1" dirty="0" smtClean="0">
                <a:solidFill>
                  <a:srgbClr val="00B0F0"/>
                </a:solidFill>
              </a:rPr>
              <a:t>DRAM</a:t>
            </a:r>
            <a:r>
              <a:rPr lang="zh-CN" altLang="en-US" sz="2400" b="1" dirty="0" smtClean="0"/>
              <a:t>：动态</a:t>
            </a:r>
            <a:r>
              <a:rPr lang="en-US" altLang="zh-CN" sz="2400" b="1" dirty="0" smtClean="0"/>
              <a:t>RAM</a:t>
            </a:r>
            <a:r>
              <a:rPr lang="zh-CN" altLang="en-US" sz="2400" b="1" dirty="0" smtClean="0"/>
              <a:t>。需要定时充电来保持数据的完整性，通常所说的“内存”主要由它构成。</a:t>
            </a:r>
            <a:endParaRPr lang="zh-CN" altLang="en-US" sz="2400" b="1" dirty="0" smtClean="0"/>
          </a:p>
          <a:p>
            <a:pPr marL="0" indent="0" algn="just" eaLnBrk="1" hangingPunct="1">
              <a:lnSpc>
                <a:spcPct val="105000"/>
              </a:lnSpc>
              <a:spcBef>
                <a:spcPct val="10000"/>
              </a:spcBef>
              <a:buFontTx/>
              <a:buNone/>
            </a:pPr>
            <a:r>
              <a:rPr lang="zh-CN" altLang="en-US" sz="2400" b="1" dirty="0" smtClean="0"/>
              <a:t>        目前，微机中常见的</a:t>
            </a:r>
            <a:r>
              <a:rPr lang="en-US" altLang="zh-CN" sz="2400" b="1" dirty="0" smtClean="0"/>
              <a:t>DRAM</a:t>
            </a:r>
            <a:r>
              <a:rPr lang="zh-CN" altLang="en-US" sz="2400" b="1" dirty="0" smtClean="0"/>
              <a:t>内存有</a:t>
            </a:r>
            <a:r>
              <a:rPr lang="en-US" altLang="zh-CN" sz="2400" b="1" dirty="0" smtClean="0"/>
              <a:t>DDR2</a:t>
            </a:r>
            <a:r>
              <a:rPr lang="zh-CN" altLang="en-US" sz="2400" b="1" dirty="0" smtClean="0"/>
              <a:t>、</a:t>
            </a:r>
            <a:r>
              <a:rPr lang="en-US" altLang="zh-CN" sz="2400" b="1" dirty="0" smtClean="0"/>
              <a:t>DDR3</a:t>
            </a:r>
            <a:r>
              <a:rPr lang="zh-CN" altLang="en-US" sz="2400" b="1" dirty="0" smtClean="0"/>
              <a:t>、</a:t>
            </a:r>
            <a:r>
              <a:rPr lang="en-US" altLang="zh-CN" sz="2400" b="1" dirty="0" smtClean="0"/>
              <a:t>DDR4</a:t>
            </a:r>
            <a:r>
              <a:rPr lang="zh-CN" altLang="en-US" sz="2400" b="1" dirty="0" smtClean="0"/>
              <a:t>等多个系列的产品。</a:t>
            </a:r>
            <a:endParaRPr lang="zh-CN" altLang="en-US" sz="2400" b="1" dirty="0" smtClean="0"/>
          </a:p>
          <a:p>
            <a:pPr marL="0" indent="0" algn="just" eaLnBrk="1" hangingPunct="1">
              <a:lnSpc>
                <a:spcPct val="105000"/>
              </a:lnSpc>
              <a:spcBef>
                <a:spcPct val="10000"/>
              </a:spcBef>
              <a:buFontTx/>
              <a:buNone/>
            </a:pPr>
            <a:r>
              <a:rPr lang="zh-CN" altLang="en-US" sz="2400" b="1" dirty="0" smtClean="0"/>
              <a:t>        </a:t>
            </a:r>
            <a:endParaRPr lang="zh-CN" altLang="en-US" sz="2400" b="1" dirty="0" smtClean="0"/>
          </a:p>
        </p:txBody>
      </p:sp>
      <p:pic>
        <p:nvPicPr>
          <p:cNvPr id="2211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3438" y="1052513"/>
            <a:ext cx="22304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91" name="AutoShape 7" descr="040617_hd_kr_ram_03"/>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33"/>
          <p:cNvSpPr>
            <a:spLocks noChangeArrowheads="1"/>
          </p:cNvSpPr>
          <p:nvPr/>
        </p:nvSpPr>
        <p:spPr bwMode="auto">
          <a:xfrm>
            <a:off x="395536" y="4872831"/>
            <a:ext cx="8135937"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pPr>
            <a:r>
              <a:rPr lang="en-US" altLang="zh-CN" b="1" dirty="0">
                <a:solidFill>
                  <a:schemeClr val="tx1"/>
                </a:solidFill>
                <a:ea typeface="黑体" panose="02010609060101010101" pitchFamily="2" charset="-122"/>
              </a:rPr>
              <a:t>        (2) </a:t>
            </a:r>
            <a:r>
              <a:rPr lang="zh-CN" altLang="en-US" b="1" kern="0" dirty="0" smtClean="0">
                <a:solidFill>
                  <a:srgbClr val="00B0F0"/>
                </a:solidFill>
                <a:latin typeface="+mn-lt"/>
                <a:ea typeface="+mn-ea"/>
              </a:rPr>
              <a:t>SRAM</a:t>
            </a:r>
            <a:r>
              <a:rPr lang="zh-CN" altLang="en-US" b="1" dirty="0">
                <a:solidFill>
                  <a:schemeClr val="tx1"/>
                </a:solidFill>
                <a:ea typeface="黑体" panose="02010609060101010101" pitchFamily="2" charset="-122"/>
              </a:rPr>
              <a:t>：静态</a:t>
            </a:r>
            <a:r>
              <a:rPr lang="en-US" altLang="zh-CN" b="1" dirty="0">
                <a:solidFill>
                  <a:schemeClr val="tx1"/>
                </a:solidFill>
                <a:ea typeface="黑体" panose="02010609060101010101" pitchFamily="2" charset="-122"/>
              </a:rPr>
              <a:t>RAM</a:t>
            </a:r>
            <a:r>
              <a:rPr lang="zh-CN" altLang="en-US" b="1" dirty="0">
                <a:solidFill>
                  <a:schemeClr val="tx1"/>
                </a:solidFill>
                <a:ea typeface="黑体" panose="02010609060101010101" pitchFamily="2" charset="-122"/>
              </a:rPr>
              <a:t>。不需要充电来保持数据完整性，成本高且集成低，一般做高速缓冲存储器。</a:t>
            </a:r>
            <a:endParaRPr lang="zh-CN" altLang="en-US" b="1" dirty="0">
              <a:solidFill>
                <a:schemeClr val="tx1"/>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87">
                                            <p:txEl>
                                              <p:pRg st="4294967295" end="4294967295"/>
                                            </p:txEl>
                                          </p:spTgt>
                                        </p:tgtEl>
                                        <p:attrNameLst>
                                          <p:attrName>style.visibility</p:attrName>
                                        </p:attrNameLst>
                                      </p:cBhvr>
                                      <p:to>
                                        <p:strVal val="visible"/>
                                      </p:to>
                                    </p:set>
                                    <p:animEffect transition="in" filter="blinds(horizontal)">
                                      <p:cBhvr>
                                        <p:cTn id="7" dur="500"/>
                                        <p:tgtEl>
                                          <p:spTgt spid="221187">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11" dur="500"/>
                                        <p:tgtEl>
                                          <p:spTgt spid="221187">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5" dur="500"/>
                                        <p:tgtEl>
                                          <p:spTgt spid="221187">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9" dur="500"/>
                                        <p:tgtEl>
                                          <p:spTgt spid="221187">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3" dur="500"/>
                                        <p:tgtEl>
                                          <p:spTgt spid="221187">
                                            <p:txEl>
                                              <p:pRg st="3" end="3"/>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7" dur="500"/>
                                        <p:tgtEl>
                                          <p:spTgt spid="221187">
                                            <p:txEl>
                                              <p:pRg st="4" end="4"/>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31" dur="500"/>
                                        <p:tgtEl>
                                          <p:spTgt spid="221187">
                                            <p:txEl>
                                              <p:pRg st="5" end="5"/>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221188"/>
                                        </p:tgtEl>
                                        <p:attrNameLst>
                                          <p:attrName>style.visibility</p:attrName>
                                        </p:attrNameLst>
                                      </p:cBhvr>
                                      <p:to>
                                        <p:strVal val="visible"/>
                                      </p:to>
                                    </p:set>
                                    <p:animEffect transition="in" filter="blinds(horizontal)">
                                      <p:cBhvr>
                                        <p:cTn id="35" dur="500"/>
                                        <p:tgtEl>
                                          <p:spTgt spid="221188"/>
                                        </p:tgtEl>
                                      </p:cBhvr>
                                    </p:animEffect>
                                  </p:childTnLst>
                                </p:cTn>
                              </p:par>
                            </p:childTnLst>
                          </p:cTn>
                        </p:par>
                        <p:par>
                          <p:cTn id="36" fill="hold">
                            <p:stCondLst>
                              <p:cond delay="4000"/>
                            </p:stCondLst>
                            <p:childTnLst>
                              <p:par>
                                <p:cTn id="37" presetID="3" presetClass="entr" presetSubtype="10" fill="hold" grpId="0" nodeType="afterEffect" nodePh="1">
                                  <p:stCondLst>
                                    <p:cond delay="0"/>
                                  </p:stCondLst>
                                  <p:endCondLst>
                                    <p:cond evt="begin" delay="0">
                                      <p:tn val="37"/>
                                    </p:cond>
                                  </p:endCondLst>
                                  <p:childTnLst>
                                    <p:set>
                                      <p:cBhvr>
                                        <p:cTn id="38" dur="1" fill="hold">
                                          <p:stCondLst>
                                            <p:cond delay="0"/>
                                          </p:stCondLst>
                                        </p:cTn>
                                        <p:tgtEl>
                                          <p:spTgt spid="221191"/>
                                        </p:tgtEl>
                                        <p:attrNameLst>
                                          <p:attrName>style.visibility</p:attrName>
                                        </p:attrNameLst>
                                      </p:cBhvr>
                                      <p:to>
                                        <p:strVal val="visible"/>
                                      </p:to>
                                    </p:set>
                                    <p:animEffect transition="in" filter="blinds(horizontal)">
                                      <p:cBhvr>
                                        <p:cTn id="39"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P spid="2211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850"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220163" name="Rectangle 3"/>
          <p:cNvSpPr>
            <a:spLocks noGrp="1" noChangeArrowheads="1"/>
          </p:cNvSpPr>
          <p:nvPr>
            <p:ph type="body" idx="1"/>
          </p:nvPr>
        </p:nvSpPr>
        <p:spPr>
          <a:xfrm>
            <a:off x="468313" y="1125539"/>
            <a:ext cx="8123237" cy="2951534"/>
          </a:xfrm>
        </p:spPr>
        <p:txBody>
          <a:bodyPr/>
          <a:lstStyle/>
          <a:p>
            <a:pPr marL="0" indent="0" algn="just" eaLnBrk="1" hangingPunct="1">
              <a:lnSpc>
                <a:spcPct val="105000"/>
              </a:lnSpc>
              <a:spcBef>
                <a:spcPct val="5000"/>
              </a:spcBef>
              <a:buFontTx/>
              <a:buNone/>
            </a:pPr>
            <a:r>
              <a:rPr lang="en-US" altLang="zh-CN" sz="2400" b="1" dirty="0" smtClean="0">
                <a:solidFill>
                  <a:schemeClr val="tx2"/>
                </a:solidFill>
              </a:rPr>
              <a:t>        2. </a:t>
            </a:r>
            <a:r>
              <a:rPr lang="zh-CN" altLang="en-US" sz="2400" b="1" dirty="0" smtClean="0">
                <a:solidFill>
                  <a:schemeClr val="tx2"/>
                </a:solidFill>
              </a:rPr>
              <a:t>只读存储器</a:t>
            </a:r>
            <a:r>
              <a:rPr lang="en-US" altLang="zh-CN" sz="2400" b="1" dirty="0" smtClean="0">
                <a:solidFill>
                  <a:schemeClr val="tx2"/>
                </a:solidFill>
              </a:rPr>
              <a:t>ROM </a:t>
            </a:r>
            <a:endParaRPr lang="en-US" altLang="zh-CN" sz="2400" b="1" dirty="0" smtClean="0">
              <a:solidFill>
                <a:schemeClr val="tx2"/>
              </a:solidFill>
            </a:endParaRPr>
          </a:p>
          <a:p>
            <a:pPr marL="0" indent="0" algn="just" eaLnBrk="1" hangingPunct="1">
              <a:lnSpc>
                <a:spcPct val="105000"/>
              </a:lnSpc>
              <a:spcBef>
                <a:spcPct val="5000"/>
              </a:spcBef>
              <a:buFontTx/>
              <a:buNone/>
            </a:pPr>
            <a:r>
              <a:rPr lang="en-US" altLang="zh-CN" sz="2400" b="1" dirty="0" smtClean="0">
                <a:solidFill>
                  <a:schemeClr val="tx2"/>
                </a:solidFill>
              </a:rPr>
              <a:t>        </a:t>
            </a:r>
            <a:r>
              <a:rPr lang="zh-CN" altLang="en-US" sz="2400" b="1" dirty="0" smtClean="0">
                <a:solidFill>
                  <a:schemeClr val="tx2"/>
                </a:solidFill>
              </a:rPr>
              <a:t>特点：存储的信息只能读出，不能随机改写或存入，断电后信息不会丢失，可靠性高。</a:t>
            </a:r>
            <a:endParaRPr lang="zh-CN" altLang="en-US" sz="2400" b="1" dirty="0" smtClean="0">
              <a:solidFill>
                <a:schemeClr val="tx2"/>
              </a:solidFill>
            </a:endParaRPr>
          </a:p>
          <a:p>
            <a:pPr marL="0" indent="0" algn="just" eaLnBrk="1" hangingPunct="1">
              <a:lnSpc>
                <a:spcPct val="105000"/>
              </a:lnSpc>
              <a:spcBef>
                <a:spcPct val="5000"/>
              </a:spcBef>
              <a:buFontTx/>
              <a:buNone/>
            </a:pPr>
            <a:r>
              <a:rPr lang="zh-CN" altLang="en-US" sz="2400" b="1" dirty="0" smtClean="0">
                <a:solidFill>
                  <a:schemeClr val="tx2"/>
                </a:solidFill>
              </a:rPr>
              <a:t>        </a:t>
            </a:r>
            <a:r>
              <a:rPr lang="en-US" altLang="zh-CN" sz="2400" b="1" dirty="0" smtClean="0">
                <a:solidFill>
                  <a:schemeClr val="tx2"/>
                </a:solidFill>
              </a:rPr>
              <a:t>ROM</a:t>
            </a:r>
            <a:r>
              <a:rPr lang="zh-CN" altLang="en-US" sz="2400" b="1" dirty="0" smtClean="0">
                <a:solidFill>
                  <a:schemeClr val="tx2"/>
                </a:solidFill>
              </a:rPr>
              <a:t>的存储是永久的且不易失存。</a:t>
            </a:r>
            <a:r>
              <a:rPr lang="en-US" altLang="zh-CN" sz="2400" b="1" dirty="0" smtClean="0">
                <a:solidFill>
                  <a:schemeClr val="tx2"/>
                </a:solidFill>
              </a:rPr>
              <a:t>ROM</a:t>
            </a:r>
            <a:r>
              <a:rPr lang="zh-CN" altLang="en-US" sz="2400" b="1" dirty="0" smtClean="0">
                <a:solidFill>
                  <a:schemeClr val="tx2"/>
                </a:solidFill>
              </a:rPr>
              <a:t>指令直接固化在电路里，永久地成为电路的一部分，即使计算机断电也不会消失。</a:t>
            </a:r>
            <a:endParaRPr lang="en-US" altLang="zh-CN" sz="2400" b="1" dirty="0">
              <a:solidFill>
                <a:schemeClr val="tx2"/>
              </a:solidFill>
            </a:endParaRPr>
          </a:p>
          <a:p>
            <a:pPr marL="0" indent="0" algn="just" eaLnBrk="1" hangingPunct="1">
              <a:lnSpc>
                <a:spcPct val="105000"/>
              </a:lnSpc>
              <a:spcBef>
                <a:spcPct val="5000"/>
              </a:spcBef>
              <a:buFontTx/>
              <a:buNone/>
            </a:pPr>
            <a:r>
              <a:rPr lang="en-US" altLang="zh-CN" sz="2400" b="1" dirty="0" smtClean="0">
                <a:solidFill>
                  <a:schemeClr val="tx2"/>
                </a:solidFill>
              </a:rPr>
              <a:t>          BIOS</a:t>
            </a:r>
            <a:r>
              <a:rPr lang="zh-CN" altLang="en-US" sz="2400" b="1" dirty="0" smtClean="0">
                <a:solidFill>
                  <a:schemeClr val="tx2"/>
                </a:solidFill>
              </a:rPr>
              <a:t>芯片是一个特殊的</a:t>
            </a:r>
            <a:r>
              <a:rPr lang="en-US" altLang="zh-CN" sz="2400" b="1" dirty="0" smtClean="0">
                <a:solidFill>
                  <a:schemeClr val="tx2"/>
                </a:solidFill>
              </a:rPr>
              <a:t>ROM</a:t>
            </a:r>
            <a:r>
              <a:rPr lang="zh-CN" altLang="en-US" sz="2400" b="1" dirty="0" smtClean="0">
                <a:solidFill>
                  <a:schemeClr val="tx2"/>
                </a:solidFill>
              </a:rPr>
              <a:t>芯片</a:t>
            </a:r>
            <a:endParaRPr lang="en-US" altLang="zh-CN" sz="2400" b="1" dirty="0" smtClean="0">
              <a:solidFill>
                <a:schemeClr val="tx2"/>
              </a:solidFill>
            </a:endParaRPr>
          </a:p>
        </p:txBody>
      </p:sp>
      <p:sp>
        <p:nvSpPr>
          <p:cNvPr id="220167" name="Rectangle 7"/>
          <p:cNvSpPr>
            <a:spLocks noChangeArrowheads="1"/>
          </p:cNvSpPr>
          <p:nvPr/>
        </p:nvSpPr>
        <p:spPr bwMode="auto">
          <a:xfrm>
            <a:off x="434948" y="4293096"/>
            <a:ext cx="799306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en-US" altLang="zh-CN" b="1" dirty="0">
                <a:solidFill>
                  <a:schemeClr val="tx2"/>
                </a:solidFill>
                <a:ea typeface="黑体" panose="02010609060101010101" pitchFamily="2" charset="-122"/>
              </a:rPr>
              <a:t>        </a:t>
            </a:r>
            <a:r>
              <a:rPr lang="zh-CN" altLang="en-US" b="1" dirty="0">
                <a:solidFill>
                  <a:schemeClr val="tx2"/>
                </a:solidFill>
                <a:ea typeface="黑体" panose="02010609060101010101" pitchFamily="2" charset="-122"/>
              </a:rPr>
              <a:t>注：</a:t>
            </a:r>
            <a:r>
              <a:rPr lang="zh-CN" altLang="zh-CN" b="1" dirty="0">
                <a:solidFill>
                  <a:schemeClr val="tx2"/>
                </a:solidFill>
                <a:ea typeface="黑体" panose="02010609060101010101" pitchFamily="2" charset="-122"/>
              </a:rPr>
              <a:t>闪存ROM主要是利用单晶体管的特性</a:t>
            </a:r>
            <a:r>
              <a:rPr lang="zh-CN" altLang="en-US" b="1" dirty="0">
                <a:solidFill>
                  <a:schemeClr val="tx2"/>
                </a:solidFill>
                <a:ea typeface="黑体" panose="02010609060101010101" pitchFamily="2" charset="-122"/>
              </a:rPr>
              <a:t>，</a:t>
            </a:r>
            <a:r>
              <a:rPr lang="zh-CN" altLang="zh-CN" b="1" dirty="0">
                <a:solidFill>
                  <a:schemeClr val="tx2"/>
                </a:solidFill>
                <a:ea typeface="黑体" panose="02010609060101010101" pitchFamily="2" charset="-122"/>
              </a:rPr>
              <a:t>在通电以后能够改变状态、不通电就固定状态来存储信息的</a:t>
            </a:r>
            <a:r>
              <a:rPr lang="zh-CN" altLang="zh-CN" b="1" dirty="0" smtClean="0">
                <a:solidFill>
                  <a:schemeClr val="tx2"/>
                </a:solidFill>
                <a:ea typeface="黑体" panose="02010609060101010101" pitchFamily="2" charset="-122"/>
              </a:rPr>
              <a:t>。</a:t>
            </a:r>
            <a:r>
              <a:rPr lang="zh-CN" altLang="en-US" b="1" dirty="0" smtClean="0">
                <a:solidFill>
                  <a:schemeClr val="tx2"/>
                </a:solidFill>
                <a:ea typeface="黑体" panose="02010609060101010101" pitchFamily="2" charset="-122"/>
              </a:rPr>
              <a:t>由此可见，并不是所有的</a:t>
            </a:r>
            <a:r>
              <a:rPr lang="en-US" altLang="zh-CN" b="1" dirty="0" smtClean="0">
                <a:solidFill>
                  <a:schemeClr val="tx2"/>
                </a:solidFill>
                <a:ea typeface="黑体" panose="02010609060101010101" pitchFamily="2" charset="-122"/>
              </a:rPr>
              <a:t>ROM</a:t>
            </a:r>
            <a:r>
              <a:rPr lang="zh-CN" altLang="en-US" b="1" dirty="0" smtClean="0">
                <a:solidFill>
                  <a:schemeClr val="tx2"/>
                </a:solidFill>
                <a:ea typeface="黑体" panose="02010609060101010101" pitchFamily="2" charset="-122"/>
              </a:rPr>
              <a:t>内存都是只读。</a:t>
            </a:r>
            <a:endParaRPr lang="zh-CN" altLang="en-US" b="1" dirty="0">
              <a:solidFill>
                <a:schemeClr val="tx2"/>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animEffect transition="in" filter="slide(fromBottom)">
                                      <p:cBhvr>
                                        <p:cTn id="7" dur="500"/>
                                        <p:tgtEl>
                                          <p:spTgt spid="220163">
                                            <p:txEl>
                                              <p:pRg st="1" end="1"/>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20163">
                                            <p:txEl>
                                              <p:pRg st="2" end="2"/>
                                            </p:txEl>
                                          </p:spTgt>
                                        </p:tgtEl>
                                        <p:attrNameLst>
                                          <p:attrName>style.visibility</p:attrName>
                                        </p:attrNameLst>
                                      </p:cBhvr>
                                      <p:to>
                                        <p:strVal val="visible"/>
                                      </p:to>
                                    </p:set>
                                    <p:animEffect transition="in" filter="slide(fromBottom)">
                                      <p:cBhvr>
                                        <p:cTn id="11" dur="500"/>
                                        <p:tgtEl>
                                          <p:spTgt spid="22016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20163">
                                            <p:txEl>
                                              <p:pRg st="3" end="3"/>
                                            </p:txEl>
                                          </p:spTgt>
                                        </p:tgtEl>
                                        <p:attrNameLst>
                                          <p:attrName>style.visibility</p:attrName>
                                        </p:attrNameLst>
                                      </p:cBhvr>
                                      <p:to>
                                        <p:strVal val="visible"/>
                                      </p:to>
                                    </p:set>
                                    <p:animEffect transition="in" filter="slide(fromBottom)">
                                      <p:cBhvr>
                                        <p:cTn id="15" dur="500"/>
                                        <p:tgtEl>
                                          <p:spTgt spid="220163">
                                            <p:txEl>
                                              <p:pRg st="3" end="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0167"/>
                                        </p:tgtEl>
                                        <p:attrNameLst>
                                          <p:attrName>style.visibility</p:attrName>
                                        </p:attrNameLst>
                                      </p:cBhvr>
                                      <p:to>
                                        <p:strVal val="visible"/>
                                      </p:to>
                                    </p:set>
                                    <p:animEffect transition="in" filter="blinds(horizontal)">
                                      <p:cBhvr>
                                        <p:cTn id="19"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33796" name="Rectangle 4"/>
          <p:cNvSpPr>
            <a:spLocks noChangeArrowheads="1"/>
          </p:cNvSpPr>
          <p:nvPr/>
        </p:nvSpPr>
        <p:spPr bwMode="auto">
          <a:xfrm>
            <a:off x="323850" y="1052736"/>
            <a:ext cx="8208963" cy="1657350"/>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spcBef>
                <a:spcPct val="5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(4) </a:t>
            </a:r>
            <a:r>
              <a:rPr lang="zh-CN" altLang="en-US" b="1" dirty="0" smtClean="0">
                <a:solidFill>
                  <a:schemeClr val="tx1"/>
                </a:solidFill>
                <a:ea typeface="黑体" panose="02010609060101010101" pitchFamily="2" charset="-122"/>
              </a:rPr>
              <a:t>总线</a:t>
            </a:r>
            <a:endParaRPr lang="zh-CN" altLang="en-US" b="1" dirty="0">
              <a:solidFill>
                <a:schemeClr val="tx1"/>
              </a:solidFill>
              <a:ea typeface="黑体" panose="02010609060101010101" pitchFamily="2" charset="-122"/>
            </a:endParaRPr>
          </a:p>
          <a:p>
            <a:pPr eaLnBrk="0" hangingPunct="0">
              <a:spcBef>
                <a:spcPct val="5000"/>
              </a:spcBef>
            </a:pPr>
            <a:r>
              <a:rPr lang="zh-CN" altLang="en-US" b="1" dirty="0">
                <a:solidFill>
                  <a:schemeClr val="tx1"/>
                </a:solidFill>
                <a:ea typeface="黑体" panose="02010609060101010101" pitchFamily="2" charset="-122"/>
              </a:rPr>
              <a:t>        是一组连接各个部件的公共通信线路，是计算机内部传输指令、数据和各种控制信息的高速通道，是计算机硬件的一个重要组成部分。</a:t>
            </a:r>
            <a:endParaRPr lang="zh-CN" altLang="en-US" b="1" dirty="0">
              <a:solidFill>
                <a:schemeClr val="tx1"/>
              </a:solidFill>
              <a:ea typeface="黑体" panose="02010609060101010101" pitchFamily="2" charset="-122"/>
            </a:endParaRPr>
          </a:p>
        </p:txBody>
      </p:sp>
      <p:pic>
        <p:nvPicPr>
          <p:cNvPr id="33797"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2325" y="3241675"/>
            <a:ext cx="47117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13"/>
          <p:cNvSpPr>
            <a:spLocks noChangeArrowheads="1"/>
          </p:cNvSpPr>
          <p:nvPr/>
        </p:nvSpPr>
        <p:spPr bwMode="auto">
          <a:xfrm>
            <a:off x="1619250" y="3213100"/>
            <a:ext cx="5616575" cy="2879725"/>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Tree>
  </p:cSld>
  <p:clrMapOvr>
    <a:masterClrMapping/>
  </p:clrMapOvr>
  <p:transition>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
        <p:nvSpPr>
          <p:cNvPr id="34819" name="Rectangle 5"/>
          <p:cNvSpPr>
            <a:spLocks noChangeArrowheads="1"/>
          </p:cNvSpPr>
          <p:nvPr/>
        </p:nvSpPr>
        <p:spPr bwMode="auto">
          <a:xfrm>
            <a:off x="539750" y="1125538"/>
            <a:ext cx="669607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1"/>
                </a:solidFill>
                <a:ea typeface="黑体" panose="02010609060101010101" pitchFamily="2" charset="-122"/>
              </a:rPr>
              <a:t>总线按所传输信号不同可分为：</a:t>
            </a:r>
            <a:endParaRPr lang="zh-CN" altLang="en-US" b="1">
              <a:solidFill>
                <a:schemeClr val="tx1"/>
              </a:solidFill>
              <a:ea typeface="黑体" panose="02010609060101010101" pitchFamily="2" charset="-122"/>
            </a:endParaRPr>
          </a:p>
          <a:p>
            <a:pPr>
              <a:spcBef>
                <a:spcPct val="10000"/>
              </a:spcBef>
            </a:pPr>
            <a:r>
              <a:rPr lang="zh-CN" altLang="en-US" b="1">
                <a:solidFill>
                  <a:schemeClr val="tx1"/>
                </a:solidFill>
                <a:ea typeface="黑体" panose="02010609060101010101" pitchFamily="2" charset="-122"/>
              </a:rPr>
              <a:t>         </a:t>
            </a:r>
            <a:r>
              <a:rPr lang="zh-CN" altLang="en-US" b="1" u="sng">
                <a:solidFill>
                  <a:schemeClr val="tx1"/>
                </a:solidFill>
                <a:ea typeface="黑体" panose="02010609060101010101" pitchFamily="2" charset="-122"/>
              </a:rPr>
              <a:t>数据总线</a:t>
            </a:r>
            <a:r>
              <a:rPr lang="zh-CN" altLang="en-US" b="1">
                <a:solidFill>
                  <a:schemeClr val="tx1"/>
                </a:solidFill>
                <a:ea typeface="黑体" panose="02010609060101010101" pitchFamily="2" charset="-122"/>
              </a:rPr>
              <a:t>    </a:t>
            </a:r>
            <a:r>
              <a:rPr lang="zh-CN" altLang="en-US" b="1" u="sng">
                <a:solidFill>
                  <a:schemeClr val="tx1"/>
                </a:solidFill>
                <a:ea typeface="黑体" panose="02010609060101010101" pitchFamily="2" charset="-122"/>
              </a:rPr>
              <a:t>地址总线</a:t>
            </a:r>
            <a:r>
              <a:rPr lang="zh-CN" altLang="en-US" b="1">
                <a:solidFill>
                  <a:schemeClr val="tx1"/>
                </a:solidFill>
                <a:ea typeface="黑体" panose="02010609060101010101" pitchFamily="2" charset="-122"/>
              </a:rPr>
              <a:t>    </a:t>
            </a:r>
            <a:r>
              <a:rPr lang="zh-CN" altLang="en-US" b="1" u="sng">
                <a:solidFill>
                  <a:schemeClr val="tx1"/>
                </a:solidFill>
                <a:ea typeface="黑体" panose="02010609060101010101" pitchFamily="2" charset="-122"/>
              </a:rPr>
              <a:t>控制总线</a:t>
            </a:r>
            <a:r>
              <a:rPr lang="zh-CN" altLang="en-US" b="1">
                <a:solidFill>
                  <a:schemeClr val="tx1"/>
                </a:solidFill>
                <a:ea typeface="黑体" panose="02010609060101010101" pitchFamily="2" charset="-122"/>
              </a:rPr>
              <a:t>。</a:t>
            </a:r>
            <a:endParaRPr lang="zh-CN" altLang="en-US" b="1">
              <a:solidFill>
                <a:schemeClr val="tx1"/>
              </a:solidFill>
              <a:ea typeface="黑体" panose="02010609060101010101" pitchFamily="2" charset="-122"/>
            </a:endParaRPr>
          </a:p>
        </p:txBody>
      </p:sp>
      <p:pic>
        <p:nvPicPr>
          <p:cNvPr id="460806" name="Picture 6" descr="微机系统总线"/>
          <p:cNvPicPr>
            <a:picLocks noChangeAspect="1" noChangeArrowheads="1"/>
          </p:cNvPicPr>
          <p:nvPr/>
        </p:nvPicPr>
        <p:blipFill>
          <a:blip r:embed="rId1">
            <a:lum bright="-12000" contrast="60000"/>
            <a:extLst>
              <a:ext uri="{28A0092B-C50C-407E-A947-70E740481C1C}">
                <a14:useLocalDpi xmlns:a14="http://schemas.microsoft.com/office/drawing/2010/main" val="0"/>
              </a:ext>
            </a:extLst>
          </a:blip>
          <a:srcRect b="35542"/>
          <a:stretch>
            <a:fillRect/>
          </a:stretch>
        </p:blipFill>
        <p:spPr bwMode="auto">
          <a:xfrm>
            <a:off x="971550" y="2997200"/>
            <a:ext cx="7056438"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7" name="AutoShape 7"/>
          <p:cNvSpPr>
            <a:spLocks noChangeArrowheads="1"/>
          </p:cNvSpPr>
          <p:nvPr/>
        </p:nvSpPr>
        <p:spPr bwMode="auto">
          <a:xfrm>
            <a:off x="755650" y="2276475"/>
            <a:ext cx="4752975" cy="1800225"/>
          </a:xfrm>
          <a:prstGeom prst="wedgeRoundRectCallout">
            <a:avLst>
              <a:gd name="adj1" fmla="val 67500"/>
              <a:gd name="adj2" fmla="val 116755"/>
              <a:gd name="adj3" fmla="val 1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lnSpc>
                <a:spcPct val="110000"/>
              </a:lnSpc>
              <a:spcBef>
                <a:spcPct val="20000"/>
              </a:spcBef>
              <a:buClr>
                <a:srgbClr val="FF3300"/>
              </a:buClr>
              <a:buFont typeface="Wingdings" panose="05000000000000000000" pitchFamily="2" charset="2"/>
              <a:buNone/>
            </a:pPr>
            <a:r>
              <a:rPr lang="en-US" altLang="zh-CN" sz="2000" b="1">
                <a:solidFill>
                  <a:schemeClr val="bg1"/>
                </a:solidFill>
                <a:ea typeface="黑体" panose="02010609060101010101" pitchFamily="2" charset="-122"/>
              </a:rPr>
              <a:t>① </a:t>
            </a:r>
            <a:r>
              <a:rPr lang="zh-CN" altLang="en-US" sz="2000" b="1">
                <a:solidFill>
                  <a:schemeClr val="bg1"/>
                </a:solidFill>
                <a:ea typeface="黑体" panose="02010609060101010101" pitchFamily="2" charset="-122"/>
              </a:rPr>
              <a:t>地址总线。传输的是地址信号，一般是单向传输。当</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需要访问某个外设时，它向地址总线发出相应外设的地址信号，以选择某个外设。</a:t>
            </a:r>
            <a:endParaRPr lang="zh-CN" altLang="en-US" sz="2000" b="1">
              <a:solidFill>
                <a:schemeClr val="bg1"/>
              </a:solidFill>
              <a:ea typeface="黑体" panose="02010609060101010101" pitchFamily="2" charset="-122"/>
            </a:endParaRPr>
          </a:p>
        </p:txBody>
      </p:sp>
      <p:sp>
        <p:nvSpPr>
          <p:cNvPr id="460808" name="AutoShape 8"/>
          <p:cNvSpPr>
            <a:spLocks noChangeArrowheads="1"/>
          </p:cNvSpPr>
          <p:nvPr/>
        </p:nvSpPr>
        <p:spPr bwMode="auto">
          <a:xfrm>
            <a:off x="971550" y="2492375"/>
            <a:ext cx="4752975" cy="1800225"/>
          </a:xfrm>
          <a:prstGeom prst="wedgeRoundRectCallout">
            <a:avLst>
              <a:gd name="adj1" fmla="val 63796"/>
              <a:gd name="adj2" fmla="val 95417"/>
              <a:gd name="adj3" fmla="val 1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lnSpc>
                <a:spcPct val="110000"/>
              </a:lnSpc>
              <a:spcBef>
                <a:spcPct val="20000"/>
              </a:spcBef>
              <a:buClr>
                <a:srgbClr val="FF3300"/>
              </a:buClr>
              <a:buFont typeface="Wingdings" panose="05000000000000000000" pitchFamily="2" charset="2"/>
              <a:buNone/>
            </a:pPr>
            <a:r>
              <a:rPr lang="en-US" altLang="zh-CN" sz="2000" b="1">
                <a:solidFill>
                  <a:schemeClr val="bg1"/>
                </a:solidFill>
                <a:ea typeface="黑体" panose="02010609060101010101" pitchFamily="2" charset="-122"/>
              </a:rPr>
              <a:t>② </a:t>
            </a:r>
            <a:r>
              <a:rPr lang="zh-CN" altLang="en-US" sz="2000" b="1">
                <a:solidFill>
                  <a:schemeClr val="bg1"/>
                </a:solidFill>
                <a:ea typeface="黑体" panose="02010609060101010101" pitchFamily="2" charset="-122"/>
              </a:rPr>
              <a:t>数据总线。传输的是数据，一般是双向传输。</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进行“读”时，数据由外设流向</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，当</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进行“写”时，数据由</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流向外设。</a:t>
            </a:r>
            <a:endParaRPr lang="zh-CN" altLang="en-US" sz="2000" b="1">
              <a:solidFill>
                <a:schemeClr val="bg1"/>
              </a:solidFill>
              <a:ea typeface="黑体" panose="02010609060101010101" pitchFamily="2" charset="-122"/>
            </a:endParaRPr>
          </a:p>
        </p:txBody>
      </p:sp>
      <p:sp>
        <p:nvSpPr>
          <p:cNvPr id="460809" name="AutoShape 9"/>
          <p:cNvSpPr>
            <a:spLocks noChangeArrowheads="1"/>
          </p:cNvSpPr>
          <p:nvPr/>
        </p:nvSpPr>
        <p:spPr bwMode="auto">
          <a:xfrm>
            <a:off x="1260475" y="2708275"/>
            <a:ext cx="5327650" cy="1800225"/>
          </a:xfrm>
          <a:prstGeom prst="wedgeRoundRectCallout">
            <a:avLst>
              <a:gd name="adj1" fmla="val 46602"/>
              <a:gd name="adj2" fmla="val 74690"/>
              <a:gd name="adj3" fmla="val 1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lnSpc>
                <a:spcPct val="110000"/>
              </a:lnSpc>
              <a:spcBef>
                <a:spcPct val="20000"/>
              </a:spcBef>
              <a:buClr>
                <a:srgbClr val="FF3300"/>
              </a:buClr>
              <a:buFont typeface="Wingdings" panose="05000000000000000000" pitchFamily="2" charset="2"/>
              <a:buNone/>
            </a:pPr>
            <a:r>
              <a:rPr lang="en-US" altLang="zh-CN" sz="2000" b="1">
                <a:solidFill>
                  <a:schemeClr val="bg1"/>
                </a:solidFill>
                <a:ea typeface="黑体" panose="02010609060101010101" pitchFamily="2" charset="-122"/>
              </a:rPr>
              <a:t>③ </a:t>
            </a:r>
            <a:r>
              <a:rPr lang="zh-CN" altLang="en-US" sz="2000" b="1">
                <a:solidFill>
                  <a:schemeClr val="bg1"/>
                </a:solidFill>
                <a:ea typeface="黑体" panose="02010609060101010101" pitchFamily="2" charset="-122"/>
              </a:rPr>
              <a:t>控制总线。有的是</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向内存或外部设备发出的信号；有的是内存或外部设备向</a:t>
            </a:r>
            <a:r>
              <a:rPr lang="en-US" altLang="zh-CN" sz="2000" b="1">
                <a:solidFill>
                  <a:schemeClr val="bg1"/>
                </a:solidFill>
                <a:ea typeface="黑体" panose="02010609060101010101" pitchFamily="2" charset="-122"/>
              </a:rPr>
              <a:t>CPU</a:t>
            </a:r>
            <a:r>
              <a:rPr lang="zh-CN" altLang="en-US" sz="2000" b="1">
                <a:solidFill>
                  <a:schemeClr val="bg1"/>
                </a:solidFill>
                <a:ea typeface="黑体" panose="02010609060101010101" pitchFamily="2" charset="-122"/>
              </a:rPr>
              <a:t>发出的信号。对每条控制线而言信号是单向传送，但作为整体是双向的。</a:t>
            </a:r>
            <a:endParaRPr lang="zh-CN" altLang="en-US" sz="2000" b="1">
              <a:solidFill>
                <a:schemeClr val="bg1"/>
              </a:solidFill>
              <a:ea typeface="黑体" panose="02010609060101010101" pitchFamily="2" charset="-122"/>
            </a:endParaRPr>
          </a:p>
        </p:txBody>
      </p:sp>
      <p:sp>
        <p:nvSpPr>
          <p:cNvPr id="460811" name="Rectangle 11"/>
          <p:cNvSpPr>
            <a:spLocks noChangeArrowheads="1"/>
          </p:cNvSpPr>
          <p:nvPr/>
        </p:nvSpPr>
        <p:spPr bwMode="auto">
          <a:xfrm>
            <a:off x="539750" y="2133600"/>
            <a:ext cx="7561263" cy="3816350"/>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460806"/>
                                        </p:tgtEl>
                                        <p:attrNameLst>
                                          <p:attrName>style.visibility</p:attrName>
                                        </p:attrNameLst>
                                      </p:cBhvr>
                                      <p:to>
                                        <p:strVal val="visible"/>
                                      </p:to>
                                    </p:set>
                                    <p:animEffect transition="in" filter="barn(inHorizontal)">
                                      <p:cBhvr>
                                        <p:cTn id="7" dur="500"/>
                                        <p:tgtEl>
                                          <p:spTgt spid="46080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60811"/>
                                        </p:tgtEl>
                                        <p:attrNameLst>
                                          <p:attrName>style.visibility</p:attrName>
                                        </p:attrNameLst>
                                      </p:cBhvr>
                                      <p:to>
                                        <p:strVal val="visible"/>
                                      </p:to>
                                    </p:set>
                                    <p:animEffect transition="in" filter="blinds(horizontal)">
                                      <p:cBhvr>
                                        <p:cTn id="11" dur="500"/>
                                        <p:tgtEl>
                                          <p:spTgt spid="4608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60807"/>
                                        </p:tgtEl>
                                        <p:attrNameLst>
                                          <p:attrName>style.visibility</p:attrName>
                                        </p:attrNameLst>
                                      </p:cBhvr>
                                      <p:to>
                                        <p:strVal val="visible"/>
                                      </p:to>
                                    </p:set>
                                  </p:childTnLst>
                                  <p:subTnLst>
                                    <p:set>
                                      <p:cBhvr override="childStyle">
                                        <p:cTn dur="1" fill="hold" display="0" masterRel="nextClick" afterEffect="1"/>
                                        <p:tgtEl>
                                          <p:spTgt spid="46080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60808"/>
                                        </p:tgtEl>
                                        <p:attrNameLst>
                                          <p:attrName>style.visibility</p:attrName>
                                        </p:attrNameLst>
                                      </p:cBhvr>
                                      <p:to>
                                        <p:strVal val="visible"/>
                                      </p:to>
                                    </p:set>
                                  </p:childTnLst>
                                  <p:subTnLst>
                                    <p:set>
                                      <p:cBhvr override="childStyle">
                                        <p:cTn dur="1" fill="hold" display="0" masterRel="nextClick" afterEffect="1"/>
                                        <p:tgtEl>
                                          <p:spTgt spid="46080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60809"/>
                                        </p:tgtEl>
                                        <p:attrNameLst>
                                          <p:attrName>style.visibility</p:attrName>
                                        </p:attrNameLst>
                                      </p:cBhvr>
                                      <p:to>
                                        <p:strVal val="visible"/>
                                      </p:to>
                                    </p:set>
                                  </p:childTnLst>
                                  <p:subTnLst>
                                    <p:set>
                                      <p:cBhvr override="childStyle">
                                        <p:cTn dur="1" fill="hold" display="0" masterRel="nextClick" afterEffect="1"/>
                                        <p:tgtEl>
                                          <p:spTgt spid="4608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7" grpId="0" animBg="1"/>
      <p:bldP spid="460808" grpId="0" animBg="1"/>
      <p:bldP spid="460809" grpId="0" animBg="1"/>
      <p:bldP spid="4608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type="body" idx="1"/>
          </p:nvPr>
        </p:nvSpPr>
        <p:spPr>
          <a:xfrm>
            <a:off x="250825" y="1124049"/>
            <a:ext cx="8497888" cy="4321175"/>
          </a:xfrm>
        </p:spPr>
        <p:txBody>
          <a:bodyPr/>
          <a:lstStyle/>
          <a:p>
            <a:pPr marL="0" indent="12700" algn="just" eaLnBrk="1" hangingPunct="1">
              <a:lnSpc>
                <a:spcPct val="105000"/>
              </a:lnSpc>
              <a:spcBef>
                <a:spcPct val="15000"/>
              </a:spcBef>
              <a:buFontTx/>
              <a:buNone/>
            </a:pPr>
            <a:r>
              <a:rPr lang="en-US" altLang="zh-CN" sz="2400" b="1" dirty="0" smtClean="0"/>
              <a:t>        </a:t>
            </a:r>
            <a:r>
              <a:rPr lang="zh-CN" altLang="en-US" sz="2400" b="1" dirty="0" smtClean="0"/>
              <a:t>（</a:t>
            </a:r>
            <a:r>
              <a:rPr lang="en-US" altLang="zh-CN" sz="2400" b="1" dirty="0" smtClean="0"/>
              <a:t>4</a:t>
            </a:r>
            <a:r>
              <a:rPr lang="zh-CN" altLang="en-US" sz="2400" b="1" dirty="0" smtClean="0"/>
              <a:t>）输入输出接口</a:t>
            </a:r>
            <a:endParaRPr lang="en-US" altLang="zh-CN" sz="2400" b="1" dirty="0" smtClean="0"/>
          </a:p>
          <a:p>
            <a:pPr marL="0" indent="12700" algn="just" eaLnBrk="1" hangingPunct="1">
              <a:lnSpc>
                <a:spcPct val="105000"/>
              </a:lnSpc>
              <a:spcBef>
                <a:spcPct val="15000"/>
              </a:spcBef>
              <a:buFontTx/>
              <a:buNone/>
            </a:pPr>
            <a:r>
              <a:rPr lang="en-US" altLang="zh-CN" sz="2400" b="1" dirty="0"/>
              <a:t> </a:t>
            </a:r>
            <a:r>
              <a:rPr lang="en-US" altLang="zh-CN" sz="2400" b="1" dirty="0" smtClean="0"/>
              <a:t>       </a:t>
            </a:r>
            <a:r>
              <a:rPr lang="zh-CN" altLang="en-US" sz="2400" b="1" dirty="0" smtClean="0"/>
              <a:t>由于外部设备各自的特点，主机与外部设备间不能够直接交换信息，因此必须在它们之间建立多种数据转换和缓冲的界面，这就是各种规格的输入输出接口，简称</a:t>
            </a:r>
            <a:r>
              <a:rPr lang="zh-CN" altLang="en-US" sz="2400" b="1" dirty="0" smtClean="0">
                <a:solidFill>
                  <a:srgbClr val="00B0F0"/>
                </a:solidFill>
              </a:rPr>
              <a:t>I/O接口</a:t>
            </a:r>
            <a:r>
              <a:rPr lang="zh-CN" altLang="en-US" sz="2400" b="1" dirty="0" smtClean="0"/>
              <a:t>。其实人们所说的接口既包括接口电路本身，也包括接口的连接器</a:t>
            </a:r>
            <a:r>
              <a:rPr lang="en-US" altLang="zh-CN" sz="2400" b="1" dirty="0" smtClean="0"/>
              <a:t>(</a:t>
            </a:r>
            <a:r>
              <a:rPr lang="zh-CN" altLang="en-US" sz="2400" b="1" dirty="0" smtClean="0"/>
              <a:t>插座、插槽</a:t>
            </a:r>
            <a:r>
              <a:rPr lang="en-US" altLang="zh-CN" sz="2400" b="1" dirty="0" smtClean="0"/>
              <a:t>)</a:t>
            </a:r>
            <a:r>
              <a:rPr lang="zh-CN" altLang="en-US" sz="2400" b="1" dirty="0" smtClean="0"/>
              <a:t>等。</a:t>
            </a:r>
            <a:r>
              <a:rPr lang="en-US" altLang="zh-CN" sz="2400" b="1" dirty="0" smtClean="0"/>
              <a:t>I/O</a:t>
            </a:r>
            <a:r>
              <a:rPr lang="zh-CN" altLang="en-US" sz="2400" b="1" dirty="0" smtClean="0"/>
              <a:t>接口是主机与外部设备之间的桥梁，是内外交流的窗口。</a:t>
            </a:r>
            <a:endParaRPr lang="zh-CN" altLang="en-US" sz="2400" b="1" dirty="0" smtClean="0"/>
          </a:p>
          <a:p>
            <a:pPr marL="0" indent="12700" algn="just" eaLnBrk="1" hangingPunct="1">
              <a:lnSpc>
                <a:spcPct val="105000"/>
              </a:lnSpc>
              <a:spcBef>
                <a:spcPct val="15000"/>
              </a:spcBef>
              <a:buFontTx/>
              <a:buNone/>
            </a:pPr>
            <a:r>
              <a:rPr lang="zh-CN" altLang="en-US" sz="2400" b="1" dirty="0" smtClean="0"/>
              <a:t>        当主机想使用某个外部设备时，会在总线上发出该外部设备的地址码</a:t>
            </a:r>
            <a:r>
              <a:rPr lang="en-US" altLang="zh-CN" sz="2400" b="1" dirty="0" smtClean="0"/>
              <a:t>(</a:t>
            </a:r>
            <a:r>
              <a:rPr lang="zh-CN" altLang="en-US" sz="2400" b="1" dirty="0" smtClean="0"/>
              <a:t>计算机内所有的接口都有一个类似内存地址的编号，即地址码</a:t>
            </a:r>
            <a:r>
              <a:rPr lang="en-US" altLang="zh-CN" sz="2400" b="1" dirty="0" smtClean="0"/>
              <a:t>)</a:t>
            </a:r>
            <a:r>
              <a:rPr lang="zh-CN" altLang="en-US" sz="2400" b="1" dirty="0" smtClean="0"/>
              <a:t>。当接口发现其与自己的地址码相同时，就会给</a:t>
            </a:r>
            <a:r>
              <a:rPr lang="en-US" altLang="zh-CN" sz="2400" b="1" dirty="0" smtClean="0"/>
              <a:t>CPU</a:t>
            </a:r>
            <a:r>
              <a:rPr lang="zh-CN" altLang="en-US" sz="2400" b="1" dirty="0" smtClean="0"/>
              <a:t>发送一个信号，这样</a:t>
            </a:r>
            <a:r>
              <a:rPr lang="en-US" altLang="zh-CN" sz="2400" b="1" dirty="0" smtClean="0"/>
              <a:t>CPU</a:t>
            </a:r>
            <a:r>
              <a:rPr lang="zh-CN" altLang="en-US" sz="2400" b="1" dirty="0" smtClean="0"/>
              <a:t>就能找到该外部设备了。</a:t>
            </a:r>
            <a:endParaRPr lang="zh-CN" altLang="en-US" sz="2400" b="1" dirty="0" smtClean="0"/>
          </a:p>
        </p:txBody>
      </p:sp>
      <p:sp>
        <p:nvSpPr>
          <p:cNvPr id="6"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24963">
                                            <p:txEl>
                                              <p:pRg st="4294967295" end="4294967295"/>
                                            </p:txEl>
                                          </p:spTgt>
                                        </p:tgtEl>
                                        <p:attrNameLst>
                                          <p:attrName>style.visibility</p:attrName>
                                        </p:attrNameLst>
                                      </p:cBhvr>
                                      <p:to>
                                        <p:strVal val="visible"/>
                                      </p:to>
                                    </p:set>
                                    <p:animEffect transition="in" filter="blinds(horizontal)">
                                      <p:cBhvr>
                                        <p:cTn id="7" dur="500"/>
                                        <p:tgtEl>
                                          <p:spTgt spid="424963">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11" dur="500"/>
                                        <p:tgtEl>
                                          <p:spTgt spid="424963">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5" dur="500"/>
                                        <p:tgtEl>
                                          <p:spTgt spid="42496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20" dur="500"/>
                                        <p:tgtEl>
                                          <p:spTgt spid="424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68313" y="1052513"/>
            <a:ext cx="8351837" cy="2447925"/>
          </a:xfrm>
        </p:spPr>
        <p:txBody>
          <a:bodyPr/>
          <a:lstStyle/>
          <a:p>
            <a:pPr marL="0" indent="12700" eaLnBrk="1" hangingPunct="1">
              <a:lnSpc>
                <a:spcPct val="105000"/>
              </a:lnSpc>
              <a:buFontTx/>
              <a:buNone/>
            </a:pPr>
            <a:r>
              <a:rPr lang="en-US" altLang="zh-CN" sz="2400" b="1" smtClean="0"/>
              <a:t>        </a:t>
            </a:r>
            <a:r>
              <a:rPr lang="zh-CN" altLang="en-US" sz="2400" b="1" smtClean="0"/>
              <a:t>微型计算机的接口大多数都集成在主板上，由主板直接提供外设接口电路插座，如键盘接口、鼠标接口、</a:t>
            </a:r>
            <a:r>
              <a:rPr lang="en-US" altLang="zh-CN" sz="2400" b="1" smtClean="0"/>
              <a:t>USB</a:t>
            </a:r>
            <a:r>
              <a:rPr lang="zh-CN" altLang="en-US" sz="2400" b="1" smtClean="0"/>
              <a:t>接口、串行接口、并行接口及软盘和硬盘接口等。目前，</a:t>
            </a:r>
            <a:r>
              <a:rPr lang="en-US" altLang="zh-CN" sz="2400" b="1" smtClean="0"/>
              <a:t>USB</a:t>
            </a:r>
            <a:r>
              <a:rPr lang="zh-CN" altLang="en-US" sz="2400" b="1" smtClean="0"/>
              <a:t>接口已逐步取代微机上原有的</a:t>
            </a:r>
            <a:r>
              <a:rPr lang="en-US" altLang="zh-CN" sz="2400" b="1" smtClean="0"/>
              <a:t>PS2</a:t>
            </a:r>
            <a:r>
              <a:rPr lang="zh-CN" altLang="en-US" sz="2400" b="1" smtClean="0"/>
              <a:t>键盘</a:t>
            </a:r>
            <a:r>
              <a:rPr lang="en-US" altLang="zh-CN" sz="2400" b="1" smtClean="0"/>
              <a:t>/</a:t>
            </a:r>
            <a:r>
              <a:rPr lang="zh-CN" altLang="en-US" sz="2400" b="1" smtClean="0"/>
              <a:t>鼠标接口、标准串行接口、并行接口等，成为一种被各种外部设备普遍使用的通用的</a:t>
            </a:r>
            <a:r>
              <a:rPr lang="en-US" altLang="zh-CN" sz="2400" b="1" smtClean="0"/>
              <a:t>I/O</a:t>
            </a:r>
            <a:r>
              <a:rPr lang="zh-CN" altLang="en-US" sz="2400" b="1" smtClean="0"/>
              <a:t>串行接口。</a:t>
            </a:r>
            <a:endParaRPr lang="zh-CN" altLang="en-US" sz="2400" b="1" smtClean="0"/>
          </a:p>
        </p:txBody>
      </p:sp>
      <p:pic>
        <p:nvPicPr>
          <p:cNvPr id="427021" name="Picture 13"/>
          <p:cNvPicPr>
            <a:picLocks noChangeAspect="1" noChangeArrowheads="1"/>
          </p:cNvPicPr>
          <p:nvPr/>
        </p:nvPicPr>
        <p:blipFill>
          <a:blip r:embed="rId1">
            <a:extLst>
              <a:ext uri="{28A0092B-C50C-407E-A947-70E740481C1C}">
                <a14:useLocalDpi xmlns:a14="http://schemas.microsoft.com/office/drawing/2010/main" val="0"/>
              </a:ext>
            </a:extLst>
          </a:blip>
          <a:srcRect b="5099"/>
          <a:stretch>
            <a:fillRect/>
          </a:stretch>
        </p:blipFill>
        <p:spPr bwMode="auto">
          <a:xfrm>
            <a:off x="1476375" y="3500438"/>
            <a:ext cx="5905500" cy="29479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27021"/>
                                        </p:tgtEl>
                                        <p:attrNameLst>
                                          <p:attrName>style.visibility</p:attrName>
                                        </p:attrNameLst>
                                      </p:cBhvr>
                                      <p:to>
                                        <p:strVal val="visible"/>
                                      </p:to>
                                    </p:set>
                                    <p:animEffect transition="in" filter="blinds(horizontal)">
                                      <p:cBhvr>
                                        <p:cTn id="7" dur="500"/>
                                        <p:tgtEl>
                                          <p:spTgt spid="427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68313" y="1125538"/>
            <a:ext cx="8207375" cy="1727200"/>
          </a:xfrm>
        </p:spPr>
        <p:txBody>
          <a:bodyPr/>
          <a:lstStyle/>
          <a:p>
            <a:pPr marL="0" indent="0" algn="just" eaLnBrk="1" hangingPunct="1">
              <a:lnSpc>
                <a:spcPct val="105000"/>
              </a:lnSpc>
              <a:spcBef>
                <a:spcPct val="15000"/>
              </a:spcBef>
              <a:buFontTx/>
              <a:buNone/>
            </a:pPr>
            <a:r>
              <a:rPr lang="en-US" altLang="zh-CN" sz="2400" b="1" dirty="0" smtClean="0"/>
              <a:t>        </a:t>
            </a:r>
            <a:r>
              <a:rPr lang="zh-CN" altLang="en-US" sz="2400" b="1" dirty="0" smtClean="0"/>
              <a:t>计算机除主机外的硬件设备都可称作外部设备，或叫外围设备，简称外设。外部设备大致可分为外部存储器、输入设备、输出设备三类。外部设备通过输入输出接口和外设总线与主机相连。</a:t>
            </a:r>
            <a:endParaRPr lang="zh-CN" altLang="en-US" sz="2400" b="1" dirty="0" smtClean="0"/>
          </a:p>
        </p:txBody>
      </p:sp>
      <p:sp>
        <p:nvSpPr>
          <p:cNvPr id="52228" name="Rectangle 8"/>
          <p:cNvSpPr>
            <a:spLocks noChangeArrowheads="1"/>
          </p:cNvSpPr>
          <p:nvPr/>
        </p:nvSpPr>
        <p:spPr bwMode="auto">
          <a:xfrm>
            <a:off x="468313" y="3284538"/>
            <a:ext cx="82073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5000"/>
              </a:spcBef>
            </a:pPr>
            <a:r>
              <a:rPr lang="en-US" altLang="zh-CN" b="1">
                <a:solidFill>
                  <a:schemeClr val="tx1"/>
                </a:solidFill>
                <a:ea typeface="黑体" panose="02010609060101010101" pitchFamily="2" charset="-122"/>
              </a:rPr>
              <a:t>        </a:t>
            </a:r>
            <a:r>
              <a:rPr lang="zh-CN" altLang="en-US" b="1" kern="0" dirty="0" smtClean="0">
                <a:solidFill>
                  <a:srgbClr val="00B0F0"/>
                </a:solidFill>
                <a:latin typeface="+mn-lt"/>
                <a:ea typeface="+mn-ea"/>
              </a:rPr>
              <a:t>外部存储器</a:t>
            </a:r>
            <a:r>
              <a:rPr lang="zh-CN" altLang="en-US" b="1">
                <a:solidFill>
                  <a:schemeClr val="tx1"/>
                </a:solidFill>
                <a:ea typeface="黑体" panose="02010609060101010101" pitchFamily="2" charset="-122"/>
              </a:rPr>
              <a:t>通常用来存放需要长期保存的各种程序和数据。当需要执行或处理这些程序和数据时，必须将其先调入到内存中然后再被</a:t>
            </a:r>
            <a:r>
              <a:rPr lang="en-US" altLang="zh-CN" b="1">
                <a:solidFill>
                  <a:schemeClr val="tx1"/>
                </a:solidFill>
                <a:ea typeface="黑体" panose="02010609060101010101" pitchFamily="2" charset="-122"/>
              </a:rPr>
              <a:t>CPU</a:t>
            </a:r>
            <a:r>
              <a:rPr lang="zh-CN" altLang="en-US" b="1">
                <a:solidFill>
                  <a:schemeClr val="tx1"/>
                </a:solidFill>
                <a:ea typeface="黑体" panose="02010609060101010101" pitchFamily="2" charset="-122"/>
              </a:rPr>
              <a:t>处理， 所以外存实际上属于输入／输出设备。</a:t>
            </a:r>
            <a:endParaRPr lang="zh-CN" altLang="en-US" b="1">
              <a:solidFill>
                <a:schemeClr val="tx1"/>
              </a:solidFill>
              <a:ea typeface="黑体" panose="02010609060101010101" pitchFamily="2" charset="-122"/>
            </a:endParaRPr>
          </a:p>
          <a:p>
            <a:pPr algn="just">
              <a:lnSpc>
                <a:spcPct val="105000"/>
              </a:lnSpc>
              <a:spcBef>
                <a:spcPct val="15000"/>
              </a:spcBef>
            </a:pPr>
            <a:r>
              <a:rPr lang="zh-CN" altLang="en-US" b="1">
                <a:solidFill>
                  <a:schemeClr val="tx1"/>
                </a:solidFill>
                <a:ea typeface="黑体" panose="02010609060101010101" pitchFamily="2" charset="-122"/>
              </a:rPr>
              <a:t>       目前微机常用的外存储器主要有硬盘、光盘、 </a:t>
            </a:r>
            <a:r>
              <a:rPr lang="en-US" altLang="zh-CN" b="1">
                <a:solidFill>
                  <a:schemeClr val="tx1"/>
                </a:solidFill>
                <a:ea typeface="黑体" panose="02010609060101010101" pitchFamily="2" charset="-122"/>
              </a:rPr>
              <a:t>U</a:t>
            </a:r>
            <a:r>
              <a:rPr lang="zh-CN" altLang="en-US" b="1">
                <a:solidFill>
                  <a:schemeClr val="tx1"/>
                </a:solidFill>
                <a:ea typeface="黑体" panose="02010609060101010101" pitchFamily="2" charset="-122"/>
              </a:rPr>
              <a:t>盘等。 </a:t>
            </a:r>
            <a:endParaRPr lang="zh-CN" altLang="en-US" b="1">
              <a:solidFill>
                <a:schemeClr val="tx1"/>
              </a:solidFill>
              <a:ea typeface="黑体" panose="02010609060101010101" pitchFamily="2" charset="-122"/>
            </a:endParaRPr>
          </a:p>
        </p:txBody>
      </p:sp>
      <p:sp>
        <p:nvSpPr>
          <p:cNvPr id="52229" name="Rectangle 9"/>
          <p:cNvSpPr>
            <a:spLocks noChangeArrowheads="1"/>
          </p:cNvSpPr>
          <p:nvPr/>
        </p:nvSpPr>
        <p:spPr bwMode="auto">
          <a:xfrm>
            <a:off x="468313" y="2781300"/>
            <a:ext cx="8280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5000"/>
              </a:lnSpc>
              <a:spcBef>
                <a:spcPct val="20000"/>
              </a:spcBef>
            </a:pPr>
            <a:r>
              <a:rPr lang="zh-CN" altLang="en-US" sz="2800" b="1" dirty="0" smtClean="0">
                <a:solidFill>
                  <a:schemeClr val="tx1"/>
                </a:solidFill>
                <a:ea typeface="黑体" panose="02010609060101010101" pitchFamily="2" charset="-122"/>
              </a:rPr>
              <a:t>    （</a:t>
            </a:r>
            <a:r>
              <a:rPr lang="en-US" altLang="zh-CN" sz="2800" b="1" dirty="0" smtClean="0">
                <a:solidFill>
                  <a:schemeClr val="tx1"/>
                </a:solidFill>
                <a:ea typeface="黑体" panose="02010609060101010101" pitchFamily="2" charset="-122"/>
              </a:rPr>
              <a:t>1</a:t>
            </a:r>
            <a:r>
              <a:rPr lang="zh-CN" altLang="en-US" sz="2800" b="1" dirty="0" smtClean="0">
                <a:solidFill>
                  <a:schemeClr val="tx1"/>
                </a:solidFill>
                <a:ea typeface="黑体" panose="02010609060101010101" pitchFamily="2" charset="-122"/>
              </a:rPr>
              <a:t>）外部</a:t>
            </a:r>
            <a:r>
              <a:rPr lang="zh-CN" altLang="en-US" sz="2800" b="1" dirty="0">
                <a:solidFill>
                  <a:schemeClr val="tx1"/>
                </a:solidFill>
                <a:ea typeface="黑体" panose="02010609060101010101" pitchFamily="2" charset="-122"/>
              </a:rPr>
              <a:t>存储器</a:t>
            </a:r>
            <a:endParaRPr lang="zh-CN" altLang="en-US" sz="2800" b="1" dirty="0">
              <a:solidFill>
                <a:schemeClr val="tx1"/>
              </a:solidFill>
              <a:ea typeface="黑体" panose="02010609060101010101" pitchFamily="2" charset="-122"/>
            </a:endParaRPr>
          </a:p>
        </p:txBody>
      </p:sp>
      <p:sp>
        <p:nvSpPr>
          <p:cNvPr id="7"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611188" y="1268413"/>
            <a:ext cx="7620000" cy="4800600"/>
          </a:xfrm>
        </p:spPr>
        <p:txBody>
          <a:bodyPr/>
          <a:lstStyle/>
          <a:p>
            <a:pPr eaLnBrk="1" hangingPunct="1">
              <a:buFontTx/>
              <a:buNone/>
            </a:pPr>
            <a:endParaRPr lang="en-US" altLang="zh-CN" smtClean="0"/>
          </a:p>
          <a:p>
            <a:pPr eaLnBrk="1" hangingPunct="1">
              <a:buFontTx/>
              <a:buNone/>
            </a:pPr>
            <a:endParaRPr lang="en-US" altLang="zh-CN" smtClean="0"/>
          </a:p>
        </p:txBody>
      </p:sp>
      <p:sp>
        <p:nvSpPr>
          <p:cNvPr id="6148" name="Text Box 15"/>
          <p:cNvSpPr txBox="1">
            <a:spLocks noChangeArrowheads="1"/>
          </p:cNvSpPr>
          <p:nvPr/>
        </p:nvSpPr>
        <p:spPr bwMode="auto">
          <a:xfrm>
            <a:off x="4686300" y="5565775"/>
            <a:ext cx="34925"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ctr" eaLnBrk="1" hangingPunct="1"/>
            <a:endParaRPr lang="zh-CN" altLang="zh-CN"/>
          </a:p>
        </p:txBody>
      </p:sp>
      <p:pic>
        <p:nvPicPr>
          <p:cNvPr id="6149" name="Picture 17" descr="图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268413"/>
            <a:ext cx="6911975"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468313" y="1052513"/>
            <a:ext cx="8280400" cy="4752975"/>
          </a:xfrm>
        </p:spPr>
        <p:txBody>
          <a:bodyPr/>
          <a:lstStyle/>
          <a:p>
            <a:pPr marL="0" indent="0" algn="just" eaLnBrk="1" hangingPunct="1">
              <a:lnSpc>
                <a:spcPct val="105000"/>
              </a:lnSpc>
              <a:buFontTx/>
              <a:buNone/>
            </a:pPr>
            <a:r>
              <a:rPr lang="en-US" altLang="zh-CN" sz="2400" b="1" dirty="0" smtClean="0"/>
              <a:t>        1. </a:t>
            </a:r>
            <a:r>
              <a:rPr lang="zh-CN" altLang="en-US" sz="2400" b="1" dirty="0" smtClean="0"/>
              <a:t>磁盘</a:t>
            </a:r>
            <a:endParaRPr lang="zh-CN" altLang="en-US" sz="2400" b="1" dirty="0" smtClean="0"/>
          </a:p>
          <a:p>
            <a:pPr marL="0" indent="0" algn="just" eaLnBrk="1" hangingPunct="1">
              <a:lnSpc>
                <a:spcPct val="105000"/>
              </a:lnSpc>
              <a:spcBef>
                <a:spcPct val="5000"/>
              </a:spcBef>
              <a:buFontTx/>
              <a:buNone/>
            </a:pPr>
            <a:r>
              <a:rPr lang="zh-CN" altLang="en-US" sz="2400" b="1" dirty="0" smtClean="0"/>
              <a:t>        </a:t>
            </a:r>
            <a:r>
              <a:rPr lang="zh-CN" altLang="en-US" sz="2400" b="1" dirty="0" smtClean="0">
                <a:solidFill>
                  <a:srgbClr val="00B0F0"/>
                </a:solidFill>
              </a:rPr>
              <a:t>磁盘</a:t>
            </a:r>
            <a:r>
              <a:rPr lang="zh-CN" altLang="en-US" sz="2400" b="1" dirty="0" smtClean="0"/>
              <a:t>是由一个或多个表面涂有磁性材料的薄盘组成。磁盘表面的磁颗粒被磁化后会保持极性，直到被再次磁化。</a:t>
            </a:r>
            <a:endParaRPr lang="zh-CN" altLang="en-US" sz="2400" b="1" dirty="0" smtClean="0"/>
          </a:p>
          <a:p>
            <a:pPr marL="0" indent="0" algn="just" eaLnBrk="1" hangingPunct="1">
              <a:lnSpc>
                <a:spcPct val="105000"/>
              </a:lnSpc>
              <a:spcBef>
                <a:spcPct val="5000"/>
              </a:spcBef>
              <a:buFontTx/>
              <a:buNone/>
            </a:pPr>
            <a:endParaRPr lang="en-US" altLang="zh-CN" sz="2400" b="1" dirty="0" smtClean="0"/>
          </a:p>
          <a:p>
            <a:pPr marL="0" indent="0" algn="just" eaLnBrk="1" hangingPunct="1">
              <a:lnSpc>
                <a:spcPct val="105000"/>
              </a:lnSpc>
              <a:spcBef>
                <a:spcPct val="5000"/>
              </a:spcBef>
              <a:buFontTx/>
              <a:buNone/>
            </a:pPr>
            <a:r>
              <a:rPr lang="en-US" altLang="zh-CN" sz="2400" b="1" dirty="0"/>
              <a:t> </a:t>
            </a:r>
            <a:r>
              <a:rPr lang="en-US" altLang="zh-CN" sz="2400" b="1" dirty="0" smtClean="0"/>
              <a:t>       </a:t>
            </a:r>
            <a:r>
              <a:rPr lang="zh-CN" altLang="en-US" sz="2400" b="1" dirty="0" smtClean="0"/>
              <a:t>它不需要用电或者其他的任何帮助，信息就可以长期保存下来。如果需要重写，用磁头对其进行再次磁化就可以了。</a:t>
            </a:r>
            <a:endParaRPr lang="zh-CN" altLang="en-US" sz="2400" b="1" dirty="0" smtClean="0"/>
          </a:p>
          <a:p>
            <a:pPr marL="0" indent="0" algn="just" eaLnBrk="1" hangingPunct="1">
              <a:lnSpc>
                <a:spcPct val="105000"/>
              </a:lnSpc>
              <a:spcBef>
                <a:spcPct val="5000"/>
              </a:spcBef>
              <a:buFontTx/>
              <a:buNone/>
            </a:pPr>
            <a:endParaRPr lang="zh-CN" altLang="en-US" sz="2400" b="1" dirty="0" smtClean="0"/>
          </a:p>
          <a:p>
            <a:pPr marL="0" indent="0" algn="just" eaLnBrk="1" hangingPunct="1">
              <a:lnSpc>
                <a:spcPct val="105000"/>
              </a:lnSpc>
              <a:spcBef>
                <a:spcPct val="5000"/>
              </a:spcBef>
              <a:buFontTx/>
              <a:buNone/>
            </a:pPr>
            <a:r>
              <a:rPr lang="zh-CN" altLang="en-US" sz="2400" b="1" dirty="0" smtClean="0"/>
              <a:t>        磁盘分为软盘和硬盘，早期的</a:t>
            </a:r>
            <a:r>
              <a:rPr lang="en-US" altLang="zh-CN" sz="2400" b="1" dirty="0" smtClean="0"/>
              <a:t>3.5</a:t>
            </a:r>
            <a:r>
              <a:rPr lang="zh-CN" altLang="en-US" sz="2400" b="1" dirty="0" smtClean="0"/>
              <a:t>英寸软盘曾经被广泛使用。目前，在微机上使用磁盘通常是指硬盘，而软盘则已被</a:t>
            </a:r>
            <a:r>
              <a:rPr lang="en-US" altLang="zh-CN" sz="2400" b="1" dirty="0" smtClean="0"/>
              <a:t>U</a:t>
            </a:r>
            <a:r>
              <a:rPr lang="zh-CN" altLang="en-US" sz="2400" b="1" dirty="0" smtClean="0"/>
              <a:t>盘等存储设备所取代，原来作为标准配置的软驱也已被取消。</a:t>
            </a:r>
            <a:endParaRPr lang="zh-CN" altLang="en-US" sz="2400" b="1" dirty="0" smtClean="0"/>
          </a:p>
        </p:txBody>
      </p:sp>
      <p:sp>
        <p:nvSpPr>
          <p:cNvPr id="5"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395288" y="1052513"/>
            <a:ext cx="8280400" cy="936625"/>
          </a:xfrm>
        </p:spPr>
        <p:txBody>
          <a:bodyPr/>
          <a:lstStyle/>
          <a:p>
            <a:pPr marL="0" indent="0" algn="just" eaLnBrk="1" hangingPunct="1">
              <a:lnSpc>
                <a:spcPct val="105000"/>
              </a:lnSpc>
              <a:buFontTx/>
              <a:buNone/>
            </a:pPr>
            <a:r>
              <a:rPr lang="en-US" altLang="zh-CN" sz="2400" b="1" smtClean="0"/>
              <a:t>        </a:t>
            </a:r>
            <a:r>
              <a:rPr lang="zh-CN" altLang="en-US" sz="2400" b="1" smtClean="0"/>
              <a:t>硬盘是微机最重要的外部存储器，常用于安装微机运行所需的系统软件和应用软件，以及存储大量数据。</a:t>
            </a:r>
            <a:endParaRPr lang="zh-CN" altLang="en-US" sz="2400" b="1" smtClean="0"/>
          </a:p>
        </p:txBody>
      </p:sp>
      <p:grpSp>
        <p:nvGrpSpPr>
          <p:cNvPr id="281645" name="Group 45"/>
          <p:cNvGrpSpPr/>
          <p:nvPr/>
        </p:nvGrpSpPr>
        <p:grpSpPr bwMode="auto">
          <a:xfrm>
            <a:off x="468313" y="2419350"/>
            <a:ext cx="3619500" cy="1530350"/>
            <a:chOff x="2811" y="935"/>
            <a:chExt cx="2784" cy="1776"/>
          </a:xfrm>
        </p:grpSpPr>
        <p:grpSp>
          <p:nvGrpSpPr>
            <p:cNvPr id="54282" name="Group 8"/>
            <p:cNvGrpSpPr/>
            <p:nvPr/>
          </p:nvGrpSpPr>
          <p:grpSpPr bwMode="auto">
            <a:xfrm>
              <a:off x="4059" y="935"/>
              <a:ext cx="816" cy="1776"/>
              <a:chOff x="1440" y="912"/>
              <a:chExt cx="816" cy="1776"/>
            </a:xfrm>
          </p:grpSpPr>
          <p:sp>
            <p:nvSpPr>
              <p:cNvPr id="54305" name="Oval 9"/>
              <p:cNvSpPr>
                <a:spLocks noChangeArrowheads="1"/>
              </p:cNvSpPr>
              <p:nvPr/>
            </p:nvSpPr>
            <p:spPr bwMode="auto">
              <a:xfrm>
                <a:off x="1440" y="1104"/>
                <a:ext cx="816" cy="288"/>
              </a:xfrm>
              <a:prstGeom prst="ellipse">
                <a:avLst/>
              </a:prstGeom>
              <a:gradFill rotWithShape="0">
                <a:gsLst>
                  <a:gs pos="0">
                    <a:schemeClr val="bg1"/>
                  </a:gs>
                  <a:gs pos="100000">
                    <a:srgbClr val="99CC00"/>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306" name="Oval 10"/>
              <p:cNvSpPr>
                <a:spLocks noChangeArrowheads="1"/>
              </p:cNvSpPr>
              <p:nvPr/>
            </p:nvSpPr>
            <p:spPr bwMode="auto">
              <a:xfrm>
                <a:off x="1440" y="1536"/>
                <a:ext cx="816" cy="288"/>
              </a:xfrm>
              <a:prstGeom prst="ellipse">
                <a:avLst/>
              </a:prstGeom>
              <a:gradFill rotWithShape="0">
                <a:gsLst>
                  <a:gs pos="0">
                    <a:schemeClr val="bg1"/>
                  </a:gs>
                  <a:gs pos="100000">
                    <a:srgbClr val="99CC00"/>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307" name="Oval 11"/>
              <p:cNvSpPr>
                <a:spLocks noChangeArrowheads="1"/>
              </p:cNvSpPr>
              <p:nvPr/>
            </p:nvSpPr>
            <p:spPr bwMode="auto">
              <a:xfrm>
                <a:off x="1440" y="1968"/>
                <a:ext cx="816" cy="288"/>
              </a:xfrm>
              <a:prstGeom prst="ellipse">
                <a:avLst/>
              </a:prstGeom>
              <a:gradFill rotWithShape="0">
                <a:gsLst>
                  <a:gs pos="0">
                    <a:schemeClr val="bg1"/>
                  </a:gs>
                  <a:gs pos="100000">
                    <a:srgbClr val="99CC00"/>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308" name="Oval 12"/>
              <p:cNvSpPr>
                <a:spLocks noChangeArrowheads="1"/>
              </p:cNvSpPr>
              <p:nvPr/>
            </p:nvSpPr>
            <p:spPr bwMode="auto">
              <a:xfrm>
                <a:off x="1440" y="2400"/>
                <a:ext cx="816" cy="288"/>
              </a:xfrm>
              <a:prstGeom prst="ellipse">
                <a:avLst/>
              </a:prstGeom>
              <a:gradFill rotWithShape="0">
                <a:gsLst>
                  <a:gs pos="0">
                    <a:schemeClr val="bg1"/>
                  </a:gs>
                  <a:gs pos="100000">
                    <a:srgbClr val="99CC00"/>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309" name="Rectangle 13"/>
              <p:cNvSpPr>
                <a:spLocks noChangeArrowheads="1"/>
              </p:cNvSpPr>
              <p:nvPr/>
            </p:nvSpPr>
            <p:spPr bwMode="auto">
              <a:xfrm>
                <a:off x="1824" y="912"/>
                <a:ext cx="48" cy="336"/>
              </a:xfrm>
              <a:prstGeom prst="rect">
                <a:avLst/>
              </a:prstGeom>
              <a:solidFill>
                <a:srgbClr val="00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0" name="Rectangle 14"/>
              <p:cNvSpPr>
                <a:spLocks noChangeArrowheads="1"/>
              </p:cNvSpPr>
              <p:nvPr/>
            </p:nvSpPr>
            <p:spPr bwMode="auto">
              <a:xfrm>
                <a:off x="1824" y="1392"/>
                <a:ext cx="48" cy="288"/>
              </a:xfrm>
              <a:prstGeom prst="rect">
                <a:avLst/>
              </a:prstGeom>
              <a:solidFill>
                <a:srgbClr val="00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1" name="Rectangle 15"/>
              <p:cNvSpPr>
                <a:spLocks noChangeArrowheads="1"/>
              </p:cNvSpPr>
              <p:nvPr/>
            </p:nvSpPr>
            <p:spPr bwMode="auto">
              <a:xfrm>
                <a:off x="1824" y="1824"/>
                <a:ext cx="48" cy="288"/>
              </a:xfrm>
              <a:prstGeom prst="rect">
                <a:avLst/>
              </a:prstGeom>
              <a:solidFill>
                <a:srgbClr val="00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2" name="Rectangle 16"/>
              <p:cNvSpPr>
                <a:spLocks noChangeArrowheads="1"/>
              </p:cNvSpPr>
              <p:nvPr/>
            </p:nvSpPr>
            <p:spPr bwMode="auto">
              <a:xfrm>
                <a:off x="1824" y="2256"/>
                <a:ext cx="48" cy="288"/>
              </a:xfrm>
              <a:prstGeom prst="rect">
                <a:avLst/>
              </a:prstGeom>
              <a:solidFill>
                <a:srgbClr val="00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3" name="Oval 17"/>
              <p:cNvSpPr>
                <a:spLocks noChangeArrowheads="1"/>
              </p:cNvSpPr>
              <p:nvPr/>
            </p:nvSpPr>
            <p:spPr bwMode="auto">
              <a:xfrm>
                <a:off x="1610" y="1178"/>
                <a:ext cx="480" cy="144"/>
              </a:xfrm>
              <a:prstGeom prst="ellipse">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4" name="Oval 18"/>
              <p:cNvSpPr>
                <a:spLocks noChangeArrowheads="1"/>
              </p:cNvSpPr>
              <p:nvPr/>
            </p:nvSpPr>
            <p:spPr bwMode="auto">
              <a:xfrm>
                <a:off x="1621" y="1599"/>
                <a:ext cx="480" cy="144"/>
              </a:xfrm>
              <a:prstGeom prst="ellipse">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5" name="Oval 19"/>
              <p:cNvSpPr>
                <a:spLocks noChangeArrowheads="1"/>
              </p:cNvSpPr>
              <p:nvPr/>
            </p:nvSpPr>
            <p:spPr bwMode="auto">
              <a:xfrm>
                <a:off x="1621" y="2038"/>
                <a:ext cx="480" cy="144"/>
              </a:xfrm>
              <a:prstGeom prst="ellipse">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6" name="Oval 20"/>
              <p:cNvSpPr>
                <a:spLocks noChangeArrowheads="1"/>
              </p:cNvSpPr>
              <p:nvPr/>
            </p:nvSpPr>
            <p:spPr bwMode="auto">
              <a:xfrm>
                <a:off x="1621" y="2470"/>
                <a:ext cx="480" cy="144"/>
              </a:xfrm>
              <a:prstGeom prst="ellipse">
                <a:avLst/>
              </a:prstGeom>
              <a:noFill/>
              <a:ln w="28575">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317" name="Line 21"/>
              <p:cNvSpPr>
                <a:spLocks noChangeShapeType="1"/>
              </p:cNvSpPr>
              <p:nvPr/>
            </p:nvSpPr>
            <p:spPr bwMode="auto">
              <a:xfrm>
                <a:off x="1632" y="1248"/>
                <a:ext cx="0" cy="124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18" name="Line 22"/>
              <p:cNvSpPr>
                <a:spLocks noChangeShapeType="1"/>
              </p:cNvSpPr>
              <p:nvPr/>
            </p:nvSpPr>
            <p:spPr bwMode="auto">
              <a:xfrm flipH="1">
                <a:off x="2075" y="1248"/>
                <a:ext cx="11" cy="129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4283" name="Group 23"/>
            <p:cNvGrpSpPr/>
            <p:nvPr/>
          </p:nvGrpSpPr>
          <p:grpSpPr bwMode="auto">
            <a:xfrm>
              <a:off x="4683" y="1511"/>
              <a:ext cx="912" cy="1100"/>
              <a:chOff x="2064" y="1488"/>
              <a:chExt cx="912" cy="1100"/>
            </a:xfrm>
          </p:grpSpPr>
          <p:sp>
            <p:nvSpPr>
              <p:cNvPr id="54303" name="Line 24"/>
              <p:cNvSpPr>
                <a:spLocks noChangeShapeType="1"/>
              </p:cNvSpPr>
              <p:nvPr/>
            </p:nvSpPr>
            <p:spPr bwMode="auto">
              <a:xfrm flipH="1">
                <a:off x="2064" y="1824"/>
                <a:ext cx="480" cy="96"/>
              </a:xfrm>
              <a:prstGeom prst="line">
                <a:avLst/>
              </a:prstGeom>
              <a:noFill/>
              <a:ln w="28575">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04" name="Text Box 25"/>
              <p:cNvSpPr txBox="1">
                <a:spLocks noChangeArrowheads="1"/>
              </p:cNvSpPr>
              <p:nvPr/>
            </p:nvSpPr>
            <p:spPr bwMode="auto">
              <a:xfrm>
                <a:off x="2400" y="1488"/>
                <a:ext cx="576" cy="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993300"/>
                    </a:solidFill>
                    <a:ea typeface="方正姚体" panose="02010601030101010101" pitchFamily="2" charset="-122"/>
                  </a:rPr>
                  <a:t>柱面</a:t>
                </a:r>
                <a:endParaRPr lang="zh-CN" altLang="en-US" sz="2800" b="1">
                  <a:solidFill>
                    <a:srgbClr val="993300"/>
                  </a:solidFill>
                  <a:ea typeface="方正姚体" panose="02010601030101010101" pitchFamily="2" charset="-122"/>
                </a:endParaRPr>
              </a:p>
            </p:txBody>
          </p:sp>
        </p:grpSp>
        <p:grpSp>
          <p:nvGrpSpPr>
            <p:cNvPr id="54284" name="Group 26"/>
            <p:cNvGrpSpPr/>
            <p:nvPr/>
          </p:nvGrpSpPr>
          <p:grpSpPr bwMode="auto">
            <a:xfrm>
              <a:off x="2811" y="983"/>
              <a:ext cx="1345" cy="1728"/>
              <a:chOff x="192" y="960"/>
              <a:chExt cx="1345" cy="1728"/>
            </a:xfrm>
          </p:grpSpPr>
          <p:sp>
            <p:nvSpPr>
              <p:cNvPr id="54285" name="Line 27"/>
              <p:cNvSpPr>
                <a:spLocks noChangeShapeType="1"/>
              </p:cNvSpPr>
              <p:nvPr/>
            </p:nvSpPr>
            <p:spPr bwMode="auto">
              <a:xfrm flipH="1">
                <a:off x="911" y="1318"/>
                <a:ext cx="43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86" name="Line 28"/>
              <p:cNvSpPr>
                <a:spLocks noChangeShapeType="1"/>
              </p:cNvSpPr>
              <p:nvPr/>
            </p:nvSpPr>
            <p:spPr bwMode="auto">
              <a:xfrm>
                <a:off x="1343" y="1681"/>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87" name="Line 29"/>
              <p:cNvSpPr>
                <a:spLocks noChangeShapeType="1"/>
              </p:cNvSpPr>
              <p:nvPr/>
            </p:nvSpPr>
            <p:spPr bwMode="auto">
              <a:xfrm>
                <a:off x="1344" y="1680"/>
                <a:ext cx="0" cy="144"/>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88" name="Line 30"/>
              <p:cNvSpPr>
                <a:spLocks noChangeShapeType="1"/>
              </p:cNvSpPr>
              <p:nvPr/>
            </p:nvSpPr>
            <p:spPr bwMode="auto">
              <a:xfrm>
                <a:off x="1344" y="1824"/>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89" name="Line 31"/>
              <p:cNvSpPr>
                <a:spLocks noChangeShapeType="1"/>
              </p:cNvSpPr>
              <p:nvPr/>
            </p:nvSpPr>
            <p:spPr bwMode="auto">
              <a:xfrm flipH="1">
                <a:off x="911" y="1761"/>
                <a:ext cx="43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0" name="Line 32"/>
              <p:cNvSpPr>
                <a:spLocks noChangeShapeType="1"/>
              </p:cNvSpPr>
              <p:nvPr/>
            </p:nvSpPr>
            <p:spPr bwMode="auto">
              <a:xfrm>
                <a:off x="1343" y="2113"/>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1" name="Line 33"/>
              <p:cNvSpPr>
                <a:spLocks noChangeShapeType="1"/>
              </p:cNvSpPr>
              <p:nvPr/>
            </p:nvSpPr>
            <p:spPr bwMode="auto">
              <a:xfrm>
                <a:off x="1344" y="2112"/>
                <a:ext cx="0" cy="144"/>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2" name="Line 34"/>
              <p:cNvSpPr>
                <a:spLocks noChangeShapeType="1"/>
              </p:cNvSpPr>
              <p:nvPr/>
            </p:nvSpPr>
            <p:spPr bwMode="auto">
              <a:xfrm>
                <a:off x="1344" y="2256"/>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3" name="Line 35"/>
              <p:cNvSpPr>
                <a:spLocks noChangeShapeType="1"/>
              </p:cNvSpPr>
              <p:nvPr/>
            </p:nvSpPr>
            <p:spPr bwMode="auto">
              <a:xfrm flipH="1">
                <a:off x="911" y="2193"/>
                <a:ext cx="43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4" name="Line 36"/>
              <p:cNvSpPr>
                <a:spLocks noChangeShapeType="1"/>
              </p:cNvSpPr>
              <p:nvPr/>
            </p:nvSpPr>
            <p:spPr bwMode="auto">
              <a:xfrm>
                <a:off x="1344" y="2545"/>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5" name="Line 37"/>
              <p:cNvSpPr>
                <a:spLocks noChangeShapeType="1"/>
              </p:cNvSpPr>
              <p:nvPr/>
            </p:nvSpPr>
            <p:spPr bwMode="auto">
              <a:xfrm>
                <a:off x="1345" y="2544"/>
                <a:ext cx="0" cy="144"/>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6" name="Line 38"/>
              <p:cNvSpPr>
                <a:spLocks noChangeShapeType="1"/>
              </p:cNvSpPr>
              <p:nvPr/>
            </p:nvSpPr>
            <p:spPr bwMode="auto">
              <a:xfrm>
                <a:off x="1345" y="2688"/>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7" name="Line 39"/>
              <p:cNvSpPr>
                <a:spLocks noChangeShapeType="1"/>
              </p:cNvSpPr>
              <p:nvPr/>
            </p:nvSpPr>
            <p:spPr bwMode="auto">
              <a:xfrm flipH="1">
                <a:off x="912" y="2625"/>
                <a:ext cx="43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298" name="Rectangle 40"/>
              <p:cNvSpPr>
                <a:spLocks noChangeArrowheads="1"/>
              </p:cNvSpPr>
              <p:nvPr/>
            </p:nvSpPr>
            <p:spPr bwMode="auto">
              <a:xfrm>
                <a:off x="864" y="960"/>
                <a:ext cx="48" cy="1680"/>
              </a:xfrm>
              <a:prstGeom prst="rect">
                <a:avLst/>
              </a:prstGeom>
              <a:solidFill>
                <a:srgbClr val="33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99" name="Text Box 41"/>
              <p:cNvSpPr txBox="1">
                <a:spLocks noChangeArrowheads="1"/>
              </p:cNvSpPr>
              <p:nvPr/>
            </p:nvSpPr>
            <p:spPr bwMode="auto">
              <a:xfrm>
                <a:off x="192" y="960"/>
                <a:ext cx="720"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CC"/>
                    </a:solidFill>
                    <a:ea typeface="方正姚体" panose="02010601030101010101" pitchFamily="2" charset="-122"/>
                  </a:rPr>
                  <a:t>磁头臂</a:t>
                </a:r>
                <a:endParaRPr lang="zh-CN" altLang="en-US" b="1">
                  <a:solidFill>
                    <a:srgbClr val="0033CC"/>
                  </a:solidFill>
                  <a:ea typeface="方正姚体" panose="02010601030101010101" pitchFamily="2" charset="-122"/>
                </a:endParaRPr>
              </a:p>
            </p:txBody>
          </p:sp>
          <p:sp>
            <p:nvSpPr>
              <p:cNvPr id="54300" name="Line 42"/>
              <p:cNvSpPr>
                <a:spLocks noChangeShapeType="1"/>
              </p:cNvSpPr>
              <p:nvPr/>
            </p:nvSpPr>
            <p:spPr bwMode="auto">
              <a:xfrm>
                <a:off x="1344" y="1249"/>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01" name="Line 43"/>
              <p:cNvSpPr>
                <a:spLocks noChangeShapeType="1"/>
              </p:cNvSpPr>
              <p:nvPr/>
            </p:nvSpPr>
            <p:spPr bwMode="auto">
              <a:xfrm>
                <a:off x="1345" y="1248"/>
                <a:ext cx="0" cy="144"/>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302" name="Line 44"/>
              <p:cNvSpPr>
                <a:spLocks noChangeShapeType="1"/>
              </p:cNvSpPr>
              <p:nvPr/>
            </p:nvSpPr>
            <p:spPr bwMode="auto">
              <a:xfrm>
                <a:off x="1345" y="1392"/>
                <a:ext cx="192" cy="0"/>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pic>
        <p:nvPicPr>
          <p:cNvPr id="281649" name="Picture 49" descr="硬盘的内部结构"/>
          <p:cNvPicPr>
            <a:picLocks noChangeAspect="1" noChangeArrowheads="1"/>
          </p:cNvPicPr>
          <p:nvPr/>
        </p:nvPicPr>
        <p:blipFill>
          <a:blip r:embed="rId1">
            <a:lum bright="-6000" contrast="78000"/>
            <a:extLst>
              <a:ext uri="{28A0092B-C50C-407E-A947-70E740481C1C}">
                <a14:useLocalDpi xmlns:a14="http://schemas.microsoft.com/office/drawing/2010/main" val="0"/>
              </a:ext>
            </a:extLst>
          </a:blip>
          <a:srcRect/>
          <a:stretch>
            <a:fillRect/>
          </a:stretch>
        </p:blipFill>
        <p:spPr bwMode="auto">
          <a:xfrm>
            <a:off x="3851275" y="2060575"/>
            <a:ext cx="4468813"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1655" name="Group 55"/>
          <p:cNvGrpSpPr/>
          <p:nvPr/>
        </p:nvGrpSpPr>
        <p:grpSpPr bwMode="auto">
          <a:xfrm>
            <a:off x="385763" y="4868863"/>
            <a:ext cx="8291512" cy="1387475"/>
            <a:chOff x="243" y="3249"/>
            <a:chExt cx="5223" cy="874"/>
          </a:xfrm>
        </p:grpSpPr>
        <p:sp>
          <p:nvSpPr>
            <p:cNvPr id="54279" name="Rectangle 51"/>
            <p:cNvSpPr>
              <a:spLocks noChangeArrowheads="1"/>
            </p:cNvSpPr>
            <p:nvPr/>
          </p:nvSpPr>
          <p:spPr bwMode="auto">
            <a:xfrm>
              <a:off x="249" y="3249"/>
              <a:ext cx="5217" cy="874"/>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54280" name="Rectangle 52"/>
            <p:cNvSpPr>
              <a:spLocks noChangeArrowheads="1"/>
            </p:cNvSpPr>
            <p:nvPr/>
          </p:nvSpPr>
          <p:spPr bwMode="auto">
            <a:xfrm>
              <a:off x="243" y="3264"/>
              <a:ext cx="5222" cy="85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1956</a:t>
              </a:r>
              <a:r>
                <a:rPr lang="zh-CN" altLang="en-US" sz="2000" b="1">
                  <a:solidFill>
                    <a:srgbClr val="FF0000"/>
                  </a:solidFill>
                  <a:ea typeface="黑体" panose="02010609060101010101" pitchFamily="2" charset="-122"/>
                </a:rPr>
                <a:t>年</a:t>
              </a:r>
              <a:r>
                <a:rPr lang="en-US" altLang="zh-CN" sz="2000" b="1">
                  <a:solidFill>
                    <a:srgbClr val="FF0000"/>
                  </a:solidFill>
                  <a:ea typeface="黑体" panose="02010609060101010101" pitchFamily="2" charset="-122"/>
                </a:rPr>
                <a:t>9</a:t>
              </a:r>
              <a:r>
                <a:rPr lang="zh-CN" altLang="en-US" sz="2000" b="1">
                  <a:solidFill>
                    <a:srgbClr val="FF0000"/>
                  </a:solidFill>
                  <a:ea typeface="黑体" panose="02010609060101010101" pitchFamily="2" charset="-122"/>
                </a:rPr>
                <a:t>月</a:t>
              </a:r>
              <a:r>
                <a:rPr lang="en-US" altLang="zh-CN" sz="2000" b="1">
                  <a:solidFill>
                    <a:srgbClr val="FF0000"/>
                  </a:solidFill>
                  <a:ea typeface="黑体" panose="02010609060101010101" pitchFamily="2" charset="-122"/>
                </a:rPr>
                <a:t>13</a:t>
              </a:r>
              <a:r>
                <a:rPr lang="zh-CN" altLang="en-US" sz="2000" b="1">
                  <a:solidFill>
                    <a:srgbClr val="FF0000"/>
                  </a:solidFill>
                  <a:ea typeface="黑体" panose="02010609060101010101" pitchFamily="2" charset="-122"/>
                </a:rPr>
                <a:t>日，一个名叫雷诺</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约翰逊的人和他的同事们首次将一个叫硬盘的大家伙安装到计算机上。这个足有两个冰箱那么大，重达</a:t>
              </a:r>
              <a:r>
                <a:rPr lang="en-US" altLang="zh-CN" sz="2000" b="1">
                  <a:solidFill>
                    <a:srgbClr val="FF0000"/>
                  </a:solidFill>
                  <a:ea typeface="黑体" panose="02010609060101010101" pitchFamily="2" charset="-122"/>
                </a:rPr>
                <a:t>1</a:t>
              </a:r>
              <a:r>
                <a:rPr lang="zh-CN" altLang="en-US" sz="2000" b="1">
                  <a:solidFill>
                    <a:srgbClr val="FF0000"/>
                  </a:solidFill>
                  <a:ea typeface="黑体" panose="02010609060101010101" pitchFamily="2" charset="-122"/>
                </a:rPr>
                <a:t>吨东西，从侧面看上去像一把巨大的梳子，但是，以今天的眼光来看容量实在是太小了，只有</a:t>
              </a:r>
              <a:r>
                <a:rPr lang="en-US" altLang="zh-CN" sz="2000" b="1">
                  <a:solidFill>
                    <a:srgbClr val="FF0000"/>
                  </a:solidFill>
                  <a:ea typeface="黑体" panose="02010609060101010101" pitchFamily="2" charset="-122"/>
                </a:rPr>
                <a:t>4.4MB</a:t>
              </a:r>
              <a:r>
                <a:rPr lang="zh-CN" altLang="en-US" sz="2000" b="1">
                  <a:solidFill>
                    <a:srgbClr val="FF0000"/>
                  </a:solidFill>
                  <a:ea typeface="黑体" panose="02010609060101010101" pitchFamily="2" charset="-122"/>
                </a:rPr>
                <a:t>，勉强存得下一首</a:t>
              </a:r>
              <a:r>
                <a:rPr lang="en-US" altLang="zh-CN" sz="2000" b="1">
                  <a:solidFill>
                    <a:srgbClr val="FF0000"/>
                  </a:solidFill>
                  <a:ea typeface="黑体" panose="02010609060101010101" pitchFamily="2" charset="-122"/>
                </a:rPr>
                <a:t>MP3</a:t>
              </a:r>
              <a:r>
                <a:rPr lang="zh-CN" altLang="en-US" sz="2000" b="1">
                  <a:solidFill>
                    <a:srgbClr val="FF0000"/>
                  </a:solidFill>
                  <a:ea typeface="黑体" panose="02010609060101010101" pitchFamily="2" charset="-122"/>
                </a:rPr>
                <a:t>歌曲。</a:t>
              </a:r>
              <a:endParaRPr lang="zh-CN" altLang="en-US" sz="2000" b="1">
                <a:solidFill>
                  <a:srgbClr val="FF0000"/>
                </a:solidFill>
                <a:ea typeface="黑体" panose="02010609060101010101" pitchFamily="2" charset="-122"/>
              </a:endParaRPr>
            </a:p>
          </p:txBody>
        </p:sp>
        <p:sp>
          <p:nvSpPr>
            <p:cNvPr id="54281" name="AutoShape 53"/>
            <p:cNvSpPr>
              <a:spLocks noChangeArrowheads="1"/>
            </p:cNvSpPr>
            <p:nvPr/>
          </p:nvSpPr>
          <p:spPr bwMode="auto">
            <a:xfrm>
              <a:off x="340" y="3294"/>
              <a:ext cx="181" cy="172"/>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48"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81645"/>
                                        </p:tgtEl>
                                        <p:attrNameLst>
                                          <p:attrName>style.visibility</p:attrName>
                                        </p:attrNameLst>
                                      </p:cBhvr>
                                      <p:to>
                                        <p:strVal val="visible"/>
                                      </p:to>
                                    </p:set>
                                    <p:animEffect transition="in" filter="strips(downLeft)">
                                      <p:cBhvr>
                                        <p:cTn id="7" dur="500"/>
                                        <p:tgtEl>
                                          <p:spTgt spid="281645"/>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281649"/>
                                        </p:tgtEl>
                                        <p:attrNameLst>
                                          <p:attrName>style.visibility</p:attrName>
                                        </p:attrNameLst>
                                      </p:cBhvr>
                                      <p:to>
                                        <p:strVal val="visible"/>
                                      </p:to>
                                    </p:set>
                                    <p:animEffect transition="in" filter="barn(outHorizontal)">
                                      <p:cBhvr>
                                        <p:cTn id="11" dur="500"/>
                                        <p:tgtEl>
                                          <p:spTgt spid="28164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81655"/>
                                        </p:tgtEl>
                                        <p:attrNameLst>
                                          <p:attrName>style.visibility</p:attrName>
                                        </p:attrNameLst>
                                      </p:cBhvr>
                                      <p:to>
                                        <p:strVal val="visible"/>
                                      </p:to>
                                    </p:set>
                                    <p:animEffect transition="in" filter="blinds(horizontal)">
                                      <p:cBhvr>
                                        <p:cTn id="15" dur="500"/>
                                        <p:tgtEl>
                                          <p:spTgt spid="2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ChangeArrowheads="1"/>
          </p:cNvSpPr>
          <p:nvPr/>
        </p:nvSpPr>
        <p:spPr bwMode="auto">
          <a:xfrm>
            <a:off x="431800" y="1125538"/>
            <a:ext cx="8243888"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1.1 </a:t>
            </a:r>
            <a:r>
              <a:rPr lang="zh-CN" altLang="en-US" b="1" dirty="0" smtClean="0">
                <a:solidFill>
                  <a:schemeClr val="tx1"/>
                </a:solidFill>
                <a:ea typeface="黑体" panose="02010609060101010101" pitchFamily="2" charset="-122"/>
              </a:rPr>
              <a:t>硬盘的主要性能指标</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① 硬盘的</a:t>
            </a:r>
            <a:r>
              <a:rPr lang="zh-CN" altLang="en-US" b="1" kern="0" dirty="0" smtClean="0">
                <a:solidFill>
                  <a:srgbClr val="00B0F0"/>
                </a:solidFill>
                <a:latin typeface="+mn-lt"/>
                <a:ea typeface="+mn-ea"/>
              </a:rPr>
              <a:t>容量</a:t>
            </a:r>
            <a:r>
              <a:rPr lang="zh-CN" altLang="en-US" b="1" dirty="0">
                <a:solidFill>
                  <a:schemeClr val="tx1"/>
                </a:solidFill>
                <a:ea typeface="黑体" panose="02010609060101010101" pitchFamily="2" charset="-122"/>
              </a:rPr>
              <a:t>。微机配置的硬盘一般在几百</a:t>
            </a:r>
            <a:r>
              <a:rPr lang="en-US" altLang="zh-CN" b="1" dirty="0">
                <a:solidFill>
                  <a:schemeClr val="tx1"/>
                </a:solidFill>
                <a:ea typeface="黑体" panose="02010609060101010101" pitchFamily="2" charset="-122"/>
              </a:rPr>
              <a:t>GB</a:t>
            </a:r>
            <a:r>
              <a:rPr lang="zh-CN" altLang="en-US" b="1" dirty="0">
                <a:solidFill>
                  <a:schemeClr val="tx1"/>
                </a:solidFill>
                <a:ea typeface="黑体" panose="02010609060101010101" pitchFamily="2" charset="-122"/>
              </a:rPr>
              <a:t>以上。</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② 硬盘的</a:t>
            </a:r>
            <a:r>
              <a:rPr lang="zh-CN" altLang="en-US" b="1" kern="0" dirty="0" smtClean="0">
                <a:solidFill>
                  <a:srgbClr val="00B0F0"/>
                </a:solidFill>
                <a:latin typeface="+mn-lt"/>
                <a:ea typeface="+mn-ea"/>
              </a:rPr>
              <a:t>转速</a:t>
            </a:r>
            <a:r>
              <a:rPr lang="zh-CN" altLang="en-US" b="1" dirty="0">
                <a:solidFill>
                  <a:schemeClr val="tx1"/>
                </a:solidFill>
                <a:ea typeface="黑体" panose="02010609060101010101" pitchFamily="2" charset="-122"/>
              </a:rPr>
              <a:t>。硬盘的转速越快，硬盘寻找文件的速度也就越快。现在的主流硬盘转速一般为</a:t>
            </a:r>
            <a:r>
              <a:rPr lang="en-US" altLang="zh-CN" b="1" dirty="0">
                <a:solidFill>
                  <a:schemeClr val="tx1"/>
                </a:solidFill>
                <a:ea typeface="黑体" panose="02010609060101010101" pitchFamily="2" charset="-122"/>
              </a:rPr>
              <a:t>7200rpm</a:t>
            </a:r>
            <a:r>
              <a:rPr lang="zh-CN" altLang="en-US" b="1" dirty="0">
                <a:solidFill>
                  <a:schemeClr val="tx1"/>
                </a:solidFill>
                <a:ea typeface="黑体" panose="02010609060101010101" pitchFamily="2" charset="-122"/>
              </a:rPr>
              <a:t>以上。</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③ </a:t>
            </a:r>
            <a:r>
              <a:rPr lang="zh-CN" altLang="en-US" b="1" kern="0" dirty="0" smtClean="0">
                <a:solidFill>
                  <a:srgbClr val="00B0F0"/>
                </a:solidFill>
                <a:latin typeface="+mn-lt"/>
                <a:ea typeface="+mn-ea"/>
              </a:rPr>
              <a:t>缓存</a:t>
            </a:r>
            <a:r>
              <a:rPr lang="zh-CN" altLang="en-US" b="1" dirty="0">
                <a:solidFill>
                  <a:schemeClr val="tx1"/>
                </a:solidFill>
                <a:ea typeface="黑体" panose="02010609060101010101" pitchFamily="2" charset="-122"/>
              </a:rPr>
              <a:t>。硬盘自带的缓存能提高硬盘的访问速度。 </a:t>
            </a:r>
            <a:endParaRPr lang="zh-CN" altLang="en-US" b="1" dirty="0">
              <a:solidFill>
                <a:schemeClr val="tx1"/>
              </a:solidFill>
              <a:ea typeface="黑体" panose="02010609060101010101" pitchFamily="2" charset="-122"/>
            </a:endParaRPr>
          </a:p>
        </p:txBody>
      </p:sp>
      <p:sp>
        <p:nvSpPr>
          <p:cNvPr id="491525" name="Rectangle 5"/>
          <p:cNvSpPr>
            <a:spLocks noChangeArrowheads="1"/>
          </p:cNvSpPr>
          <p:nvPr/>
        </p:nvSpPr>
        <p:spPr bwMode="auto">
          <a:xfrm>
            <a:off x="395288" y="3356992"/>
            <a:ext cx="842486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b="1" dirty="0" smtClean="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1.2 </a:t>
            </a:r>
            <a:r>
              <a:rPr lang="zh-CN" altLang="en-US" b="1" dirty="0" smtClean="0">
                <a:solidFill>
                  <a:schemeClr val="tx1"/>
                </a:solidFill>
                <a:ea typeface="黑体" panose="02010609060101010101" pitchFamily="2" charset="-122"/>
              </a:rPr>
              <a:t>硬盘</a:t>
            </a:r>
            <a:r>
              <a:rPr lang="zh-CN" altLang="en-US" b="1" dirty="0">
                <a:solidFill>
                  <a:schemeClr val="tx1"/>
                </a:solidFill>
                <a:ea typeface="黑体" panose="02010609060101010101" pitchFamily="2" charset="-122"/>
              </a:rPr>
              <a:t>接口</a:t>
            </a:r>
            <a:endParaRPr lang="zh-CN" altLang="en-US" b="1" dirty="0">
              <a:solidFill>
                <a:schemeClr val="tx1"/>
              </a:solidFill>
              <a:ea typeface="黑体" panose="02010609060101010101" pitchFamily="2" charset="-122"/>
            </a:endParaRPr>
          </a:p>
          <a:p>
            <a:pPr>
              <a:lnSpc>
                <a:spcPct val="105000"/>
              </a:lnSpc>
              <a:spcBef>
                <a:spcPct val="10000"/>
              </a:spcBef>
            </a:pPr>
            <a:r>
              <a:rPr lang="zh-CN" altLang="en-US" b="1" dirty="0">
                <a:solidFill>
                  <a:schemeClr val="tx1"/>
                </a:solidFill>
                <a:ea typeface="黑体" panose="02010609060101010101" pitchFamily="2" charset="-122"/>
              </a:rPr>
              <a:t>         硬盘接口分为</a:t>
            </a:r>
            <a:r>
              <a:rPr lang="en-US" altLang="zh-CN" b="1" dirty="0">
                <a:solidFill>
                  <a:schemeClr val="tx1"/>
                </a:solidFill>
                <a:ea typeface="黑体" panose="02010609060101010101" pitchFamily="2" charset="-122"/>
              </a:rPr>
              <a:t>IDE</a:t>
            </a:r>
            <a:r>
              <a:rPr lang="zh-CN" altLang="en-US" b="1" dirty="0">
                <a:solidFill>
                  <a:schemeClr val="tx1"/>
                </a:solidFill>
                <a:ea typeface="黑体" panose="02010609060101010101" pitchFamily="2" charset="-122"/>
              </a:rPr>
              <a:t>、</a:t>
            </a:r>
            <a:r>
              <a:rPr lang="en-US" altLang="zh-CN" b="1" dirty="0">
                <a:solidFill>
                  <a:schemeClr val="tx1"/>
                </a:solidFill>
                <a:ea typeface="黑体" panose="02010609060101010101" pitchFamily="2" charset="-122"/>
              </a:rPr>
              <a:t>SATA</a:t>
            </a:r>
            <a:r>
              <a:rPr lang="zh-CN" altLang="en-US" b="1" dirty="0">
                <a:solidFill>
                  <a:schemeClr val="tx1"/>
                </a:solidFill>
                <a:ea typeface="黑体" panose="02010609060101010101" pitchFamily="2" charset="-122"/>
              </a:rPr>
              <a:t>、</a:t>
            </a:r>
            <a:r>
              <a:rPr lang="en-US" altLang="zh-CN" b="1" dirty="0">
                <a:solidFill>
                  <a:schemeClr val="tx1"/>
                </a:solidFill>
                <a:ea typeface="黑体" panose="02010609060101010101" pitchFamily="2" charset="-122"/>
              </a:rPr>
              <a:t>SCSI</a:t>
            </a:r>
            <a:r>
              <a:rPr lang="zh-CN" altLang="en-US" b="1" dirty="0">
                <a:solidFill>
                  <a:schemeClr val="tx1"/>
                </a:solidFill>
                <a:ea typeface="黑体" panose="02010609060101010101" pitchFamily="2" charset="-122"/>
              </a:rPr>
              <a:t>和光纤通道四种</a:t>
            </a:r>
            <a:r>
              <a:rPr lang="zh-CN" altLang="en-US" b="1" dirty="0" smtClean="0">
                <a:solidFill>
                  <a:schemeClr val="tx1"/>
                </a:solidFill>
                <a:ea typeface="黑体" panose="02010609060101010101" pitchFamily="2" charset="-122"/>
              </a:rPr>
              <a:t>，目前主要采用</a:t>
            </a:r>
            <a:r>
              <a:rPr lang="en-US" altLang="zh-CN" b="1" dirty="0" smtClean="0">
                <a:solidFill>
                  <a:schemeClr val="tx1"/>
                </a:solidFill>
                <a:ea typeface="黑体" panose="02010609060101010101" pitchFamily="2" charset="-122"/>
              </a:rPr>
              <a:t>SATA</a:t>
            </a:r>
            <a:r>
              <a:rPr lang="zh-CN" altLang="en-US" b="1" dirty="0" smtClean="0">
                <a:solidFill>
                  <a:schemeClr val="tx1"/>
                </a:solidFill>
                <a:ea typeface="黑体" panose="02010609060101010101" pitchFamily="2" charset="-122"/>
              </a:rPr>
              <a:t>接口，该接口具有结构简单、高可靠性、数据传输率高、支持热插拔等优点。</a:t>
            </a:r>
            <a:endParaRPr lang="zh-CN" altLang="en-US" b="1" dirty="0">
              <a:solidFill>
                <a:schemeClr val="tx1"/>
              </a:solidFill>
              <a:ea typeface="黑体" panose="02010609060101010101" pitchFamily="2" charset="-122"/>
            </a:endParaRPr>
          </a:p>
        </p:txBody>
      </p:sp>
      <p:grpSp>
        <p:nvGrpSpPr>
          <p:cNvPr id="491526" name="Group 6"/>
          <p:cNvGrpSpPr/>
          <p:nvPr/>
        </p:nvGrpSpPr>
        <p:grpSpPr bwMode="auto">
          <a:xfrm>
            <a:off x="323850" y="5085184"/>
            <a:ext cx="8647113" cy="927100"/>
            <a:chOff x="158" y="2296"/>
            <a:chExt cx="5447" cy="584"/>
          </a:xfrm>
        </p:grpSpPr>
        <p:pic>
          <p:nvPicPr>
            <p:cNvPr id="57350" name="Picture 7"/>
            <p:cNvPicPr>
              <a:picLocks noChangeAspect="1" noChangeArrowheads="1"/>
            </p:cNvPicPr>
            <p:nvPr/>
          </p:nvPicPr>
          <p:blipFill>
            <a:blip r:embed="rId1">
              <a:extLst>
                <a:ext uri="{28A0092B-C50C-407E-A947-70E740481C1C}">
                  <a14:useLocalDpi xmlns:a14="http://schemas.microsoft.com/office/drawing/2010/main" val="0"/>
                </a:ext>
              </a:extLst>
            </a:blip>
            <a:srcRect b="12668"/>
            <a:stretch>
              <a:fillRect/>
            </a:stretch>
          </p:blipFill>
          <p:spPr bwMode="auto">
            <a:xfrm>
              <a:off x="1292" y="2341"/>
              <a:ext cx="1883" cy="5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7351" name="Picture 8"/>
            <p:cNvPicPr>
              <a:picLocks noChangeAspect="1" noChangeArrowheads="1"/>
            </p:cNvPicPr>
            <p:nvPr/>
          </p:nvPicPr>
          <p:blipFill>
            <a:blip r:embed="rId2">
              <a:extLst>
                <a:ext uri="{28A0092B-C50C-407E-A947-70E740481C1C}">
                  <a14:useLocalDpi xmlns:a14="http://schemas.microsoft.com/office/drawing/2010/main" val="0"/>
                </a:ext>
              </a:extLst>
            </a:blip>
            <a:srcRect b="11882"/>
            <a:stretch>
              <a:fillRect/>
            </a:stretch>
          </p:blipFill>
          <p:spPr bwMode="auto">
            <a:xfrm>
              <a:off x="3243" y="2296"/>
              <a:ext cx="2362" cy="58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7352" name="Picture 9"/>
            <p:cNvPicPr>
              <a:picLocks noChangeAspect="1" noChangeArrowheads="1"/>
            </p:cNvPicPr>
            <p:nvPr/>
          </p:nvPicPr>
          <p:blipFill>
            <a:blip r:embed="rId3">
              <a:extLst>
                <a:ext uri="{28A0092B-C50C-407E-A947-70E740481C1C}">
                  <a14:useLocalDpi xmlns:a14="http://schemas.microsoft.com/office/drawing/2010/main" val="0"/>
                </a:ext>
              </a:extLst>
            </a:blip>
            <a:srcRect r="41127" b="14066"/>
            <a:stretch>
              <a:fillRect/>
            </a:stretch>
          </p:blipFill>
          <p:spPr bwMode="auto">
            <a:xfrm>
              <a:off x="158" y="2341"/>
              <a:ext cx="1266" cy="48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0"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linds(horizontal)">
                                      <p:cBhvr>
                                        <p:cTn id="7" dur="500"/>
                                        <p:tgtEl>
                                          <p:spTgt spid="4915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25"/>
                                        </p:tgtEl>
                                        <p:attrNameLst>
                                          <p:attrName>style.visibility</p:attrName>
                                        </p:attrNameLst>
                                      </p:cBhvr>
                                      <p:to>
                                        <p:strVal val="visible"/>
                                      </p:to>
                                    </p:set>
                                    <p:animEffect transition="in" filter="blinds(horizontal)">
                                      <p:cBhvr>
                                        <p:cTn id="12" dur="500"/>
                                        <p:tgtEl>
                                          <p:spTgt spid="49152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91526"/>
                                        </p:tgtEl>
                                        <p:attrNameLst>
                                          <p:attrName>style.visibility</p:attrName>
                                        </p:attrNameLst>
                                      </p:cBhvr>
                                      <p:to>
                                        <p:strVal val="visible"/>
                                      </p:to>
                                    </p:set>
                                    <p:animEffect transition="in" filter="blinds(horizontal)">
                                      <p:cBhvr>
                                        <p:cTn id="16"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bldLvl="0" animBg="1"/>
      <p:bldP spid="4915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706" name="Rectangle 50"/>
          <p:cNvSpPr>
            <a:spLocks noChangeArrowheads="1"/>
          </p:cNvSpPr>
          <p:nvPr/>
        </p:nvSpPr>
        <p:spPr bwMode="auto">
          <a:xfrm>
            <a:off x="539750" y="1125538"/>
            <a:ext cx="7920038"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 1.3 </a:t>
            </a:r>
            <a:r>
              <a:rPr lang="zh-CN" altLang="en-US" b="1" dirty="0" smtClean="0">
                <a:solidFill>
                  <a:schemeClr val="tx1"/>
                </a:solidFill>
                <a:ea typeface="黑体" panose="02010609060101010101" pitchFamily="2" charset="-122"/>
              </a:rPr>
              <a:t>硬盘</a:t>
            </a:r>
            <a:r>
              <a:rPr lang="zh-CN" altLang="en-US" b="1" dirty="0">
                <a:solidFill>
                  <a:schemeClr val="tx1"/>
                </a:solidFill>
                <a:ea typeface="黑体" panose="02010609060101010101" pitchFamily="2" charset="-122"/>
              </a:rPr>
              <a:t>格式化</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硬盘格式化分为低级格式化、分区、高级格式化。</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① 硬盘低级格式化。主要是对一个新硬盘划分磁道和扇区。一般由生产厂家在硬盘出厂前完成。</a:t>
            </a:r>
            <a:endParaRPr lang="zh-CN" altLang="en-US" b="1" dirty="0">
              <a:solidFill>
                <a:schemeClr val="tx1"/>
              </a:solidFill>
              <a:ea typeface="黑体" panose="02010609060101010101" pitchFamily="2" charset="-122"/>
            </a:endParaRPr>
          </a:p>
          <a:p>
            <a:pPr algn="just" eaLnBrk="1" latinLnBrk="0" hangingPunct="1">
              <a:lnSpc>
                <a:spcPct val="105000"/>
              </a:lnSpc>
              <a:spcBef>
                <a:spcPts val="1200"/>
              </a:spcBef>
            </a:pPr>
            <a:r>
              <a:rPr lang="zh-CN" altLang="en-US" b="1" dirty="0">
                <a:solidFill>
                  <a:schemeClr val="tx1"/>
                </a:solidFill>
                <a:ea typeface="黑体" panose="02010609060101010101" pitchFamily="2" charset="-122"/>
              </a:rPr>
              <a:t>        ② 硬盘分区。把硬盘划分为成若干个相对独立的逻辑分区。每个分区有自己的名字，即硬盘标识符</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如</a:t>
            </a:r>
            <a:r>
              <a:rPr lang="en-US" altLang="zh-CN" b="1" dirty="0">
                <a:solidFill>
                  <a:schemeClr val="tx1"/>
                </a:solidFill>
                <a:ea typeface="黑体" panose="02010609060101010101" pitchFamily="2" charset="-122"/>
              </a:rPr>
              <a:t>C</a:t>
            </a:r>
            <a:r>
              <a:rPr lang="zh-CN" altLang="en-US" b="1" dirty="0">
                <a:solidFill>
                  <a:schemeClr val="tx1"/>
                </a:solidFill>
                <a:ea typeface="黑体" panose="02010609060101010101" pitchFamily="2" charset="-122"/>
              </a:rPr>
              <a:t>：、</a:t>
            </a:r>
            <a:r>
              <a:rPr lang="en-US" altLang="zh-CN" b="1" dirty="0">
                <a:solidFill>
                  <a:schemeClr val="tx1"/>
                </a:solidFill>
                <a:ea typeface="黑体" panose="02010609060101010101" pitchFamily="2" charset="-122"/>
              </a:rPr>
              <a:t>D</a:t>
            </a:r>
            <a:r>
              <a:rPr lang="zh-CN" altLang="en-US" b="1" dirty="0">
                <a:solidFill>
                  <a:schemeClr val="tx1"/>
                </a:solidFill>
                <a:ea typeface="黑体" panose="02010609060101010101" pitchFamily="2" charset="-122"/>
              </a:rPr>
              <a:t>：等</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，操作系统通过硬盘标识符访问硬盘。</a:t>
            </a:r>
            <a:endParaRPr lang="zh-CN" altLang="en-US" b="1" dirty="0">
              <a:solidFill>
                <a:schemeClr val="tx1"/>
              </a:solidFill>
              <a:ea typeface="黑体" panose="02010609060101010101" pitchFamily="2" charset="-122"/>
            </a:endParaRPr>
          </a:p>
          <a:p>
            <a:pPr algn="just" eaLnBrk="1" latinLnBrk="0" hangingPunct="1">
              <a:lnSpc>
                <a:spcPct val="105000"/>
              </a:lnSpc>
              <a:spcBef>
                <a:spcPts val="1200"/>
              </a:spcBef>
            </a:pPr>
            <a:r>
              <a:rPr lang="zh-CN" altLang="en-US" b="1" dirty="0">
                <a:solidFill>
                  <a:schemeClr val="tx1"/>
                </a:solidFill>
                <a:ea typeface="黑体" panose="02010609060101010101" pitchFamily="2" charset="-122"/>
              </a:rPr>
              <a:t>        ③ 硬盘高级格式化。主要是对指定的硬盘分区进行初始化，建立文件分配表以便系统按指定格式存储文件。</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分区和格式化的目的是为了能够方便地存储和管理硬盘上的数据。</a:t>
            </a:r>
            <a:endParaRPr lang="zh-CN" altLang="en-US" b="1" dirty="0">
              <a:solidFill>
                <a:schemeClr val="tx1"/>
              </a:solidFill>
              <a:ea typeface="黑体" panose="02010609060101010101" pitchFamily="2" charset="-122"/>
            </a:endParaRPr>
          </a:p>
        </p:txBody>
      </p:sp>
      <p:sp>
        <p:nvSpPr>
          <p:cNvPr id="5" name="Rectangle 2"/>
          <p:cNvSpPr>
            <a:spLocks noGrp="1" noChangeArrowheads="1"/>
          </p:cNvSpPr>
          <p:nvPr>
            <p:ph type="title"/>
          </p:nvPr>
        </p:nvSpPr>
        <p:spPr>
          <a:xfrm>
            <a:off x="250825" y="260350"/>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54706"/>
                                        </p:tgtEl>
                                        <p:attrNameLst>
                                          <p:attrName>style.visibility</p:attrName>
                                        </p:attrNameLst>
                                      </p:cBhvr>
                                      <p:to>
                                        <p:strVal val="visible"/>
                                      </p:to>
                                    </p:set>
                                    <p:animEffect transition="in" filter="blinds(horizontal)">
                                      <p:cBhvr>
                                        <p:cTn id="7" dur="500"/>
                                        <p:tgtEl>
                                          <p:spTgt spid="454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0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709613" y="1052513"/>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2. </a:t>
            </a:r>
            <a:r>
              <a:rPr lang="zh-CN" altLang="en-US" b="1" dirty="0">
                <a:solidFill>
                  <a:schemeClr val="tx1"/>
                </a:solidFill>
                <a:ea typeface="黑体" panose="02010609060101010101" pitchFamily="2" charset="-122"/>
              </a:rPr>
              <a:t>光盘存储器</a:t>
            </a:r>
            <a:endParaRPr lang="zh-CN" altLang="en-US" b="1" dirty="0">
              <a:solidFill>
                <a:schemeClr val="tx1"/>
              </a:solidFill>
              <a:ea typeface="黑体" panose="02010609060101010101" pitchFamily="2" charset="-122"/>
            </a:endParaRPr>
          </a:p>
        </p:txBody>
      </p:sp>
      <p:sp>
        <p:nvSpPr>
          <p:cNvPr id="275460" name="Rectangle 4"/>
          <p:cNvSpPr>
            <a:spLocks noChangeArrowheads="1"/>
          </p:cNvSpPr>
          <p:nvPr/>
        </p:nvSpPr>
        <p:spPr bwMode="auto">
          <a:xfrm>
            <a:off x="468313" y="2347913"/>
            <a:ext cx="8153400"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000" b="1" dirty="0"/>
              <a:t>         </a:t>
            </a:r>
            <a:r>
              <a:rPr lang="en-US" altLang="zh-CN" b="1" dirty="0" smtClean="0">
                <a:solidFill>
                  <a:schemeClr val="tx1"/>
                </a:solidFill>
                <a:ea typeface="黑体" panose="02010609060101010101" pitchFamily="2" charset="-122"/>
              </a:rPr>
              <a:t>2.1 </a:t>
            </a:r>
            <a:r>
              <a:rPr lang="zh-CN" altLang="en-US" b="1" dirty="0" smtClean="0">
                <a:solidFill>
                  <a:schemeClr val="tx1"/>
                </a:solidFill>
                <a:ea typeface="黑体" panose="02010609060101010101" pitchFamily="2" charset="-122"/>
              </a:rPr>
              <a:t>光盘</a:t>
            </a:r>
            <a:r>
              <a:rPr lang="zh-CN" altLang="en-US" b="1" dirty="0">
                <a:solidFill>
                  <a:schemeClr val="tx1"/>
                </a:solidFill>
                <a:ea typeface="黑体" panose="02010609060101010101" pitchFamily="2" charset="-122"/>
              </a:rPr>
              <a:t>的分类</a:t>
            </a:r>
            <a:endParaRPr lang="zh-CN" altLang="en-US" b="1" dirty="0">
              <a:solidFill>
                <a:schemeClr val="tx1"/>
              </a:solidFill>
              <a:ea typeface="黑体" panose="02010609060101010101" pitchFamily="2" charset="-122"/>
            </a:endParaRPr>
          </a:p>
          <a:p>
            <a:pPr algn="just">
              <a:spcBef>
                <a:spcPct val="10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只读型光盘</a:t>
            </a:r>
            <a:endParaRPr lang="zh-CN" altLang="en-US" b="1" dirty="0">
              <a:solidFill>
                <a:schemeClr val="tx1"/>
              </a:solidFill>
              <a:ea typeface="黑体" panose="02010609060101010101" pitchFamily="2" charset="-122"/>
            </a:endParaRPr>
          </a:p>
          <a:p>
            <a:pPr algn="just">
              <a:spcBef>
                <a:spcPct val="0"/>
              </a:spcBef>
            </a:pPr>
            <a:r>
              <a:rPr lang="zh-CN" altLang="en-US" b="1" dirty="0">
                <a:solidFill>
                  <a:schemeClr val="tx1"/>
                </a:solidFill>
                <a:ea typeface="黑体" panose="02010609060101010101" pitchFamily="2" charset="-122"/>
              </a:rPr>
              <a:t>        只读光盘中的数据是在制作时写入的，用户只能读数据，而不能写入或修改光盘中的数据。音频光盘</a:t>
            </a:r>
            <a:r>
              <a:rPr lang="en-US" altLang="zh-CN" b="1" dirty="0">
                <a:solidFill>
                  <a:schemeClr val="tx1"/>
                </a:solidFill>
                <a:ea typeface="黑体" panose="02010609060101010101" pitchFamily="2" charset="-122"/>
              </a:rPr>
              <a:t>CD-DA</a:t>
            </a:r>
            <a:r>
              <a:rPr lang="zh-CN" altLang="en-US" b="1" dirty="0">
                <a:solidFill>
                  <a:schemeClr val="tx1"/>
                </a:solidFill>
                <a:ea typeface="黑体" panose="02010609060101010101" pitchFamily="2" charset="-122"/>
              </a:rPr>
              <a:t>、数据光盘 </a:t>
            </a:r>
            <a:r>
              <a:rPr lang="en-US" altLang="zh-CN" b="1" dirty="0">
                <a:solidFill>
                  <a:schemeClr val="tx1"/>
                </a:solidFill>
                <a:ea typeface="黑体" panose="02010609060101010101" pitchFamily="2" charset="-122"/>
              </a:rPr>
              <a:t>CD-ROM</a:t>
            </a: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VCD</a:t>
            </a:r>
            <a:r>
              <a:rPr lang="zh-CN" altLang="en-US" b="1" dirty="0">
                <a:solidFill>
                  <a:schemeClr val="tx1"/>
                </a:solidFill>
                <a:ea typeface="黑体" panose="02010609060101010101" pitchFamily="2" charset="-122"/>
              </a:rPr>
              <a:t>、</a:t>
            </a:r>
            <a:r>
              <a:rPr lang="en-US" altLang="zh-CN" b="1" dirty="0">
                <a:solidFill>
                  <a:schemeClr val="tx1"/>
                </a:solidFill>
                <a:ea typeface="黑体" panose="02010609060101010101" pitchFamily="2" charset="-122"/>
              </a:rPr>
              <a:t>DVD</a:t>
            </a:r>
            <a:r>
              <a:rPr lang="zh-CN" altLang="en-US" b="1" dirty="0">
                <a:solidFill>
                  <a:schemeClr val="tx1"/>
                </a:solidFill>
                <a:ea typeface="黑体" panose="02010609060101010101" pitchFamily="2" charset="-122"/>
              </a:rPr>
              <a:t>等都属于只读光盘。 </a:t>
            </a:r>
            <a:endParaRPr lang="zh-CN" altLang="en-US" b="1" dirty="0">
              <a:solidFill>
                <a:schemeClr val="tx1"/>
              </a:solidFill>
              <a:ea typeface="黑体" panose="02010609060101010101" pitchFamily="2" charset="-122"/>
            </a:endParaRPr>
          </a:p>
        </p:txBody>
      </p:sp>
      <p:sp>
        <p:nvSpPr>
          <p:cNvPr id="275461" name="Rectangle 5"/>
          <p:cNvSpPr>
            <a:spLocks noChangeArrowheads="1"/>
          </p:cNvSpPr>
          <p:nvPr/>
        </p:nvSpPr>
        <p:spPr bwMode="auto">
          <a:xfrm>
            <a:off x="468313" y="4324350"/>
            <a:ext cx="820737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b="1">
                <a:solidFill>
                  <a:schemeClr val="tx1"/>
                </a:solidFill>
                <a:ea typeface="黑体" panose="02010609060101010101" pitchFamily="2" charset="-122"/>
              </a:rPr>
              <a:t>        · </a:t>
            </a:r>
            <a:r>
              <a:rPr lang="zh-CN" altLang="en-US" b="1">
                <a:solidFill>
                  <a:schemeClr val="tx1"/>
                </a:solidFill>
                <a:ea typeface="黑体" panose="02010609060101010101" pitchFamily="2" charset="-122"/>
              </a:rPr>
              <a:t>一次写入光盘</a:t>
            </a:r>
            <a:endParaRPr lang="zh-CN" altLang="en-US" b="1">
              <a:solidFill>
                <a:schemeClr val="tx1"/>
              </a:solidFill>
              <a:ea typeface="黑体" panose="02010609060101010101" pitchFamily="2" charset="-122"/>
            </a:endParaRPr>
          </a:p>
          <a:p>
            <a:pPr algn="just">
              <a:spcBef>
                <a:spcPct val="10000"/>
              </a:spcBef>
            </a:pPr>
            <a:r>
              <a:rPr lang="zh-CN" altLang="en-US" b="1">
                <a:solidFill>
                  <a:schemeClr val="tx1"/>
                </a:solidFill>
                <a:ea typeface="黑体" panose="02010609060101010101" pitchFamily="2" charset="-122"/>
              </a:rPr>
              <a:t>        这种光盘允许一次写入数据，但不能修改和擦除数据，如 </a:t>
            </a:r>
            <a:r>
              <a:rPr lang="en-US" altLang="zh-CN" b="1">
                <a:solidFill>
                  <a:schemeClr val="tx1"/>
                </a:solidFill>
                <a:ea typeface="黑体" panose="02010609060101010101" pitchFamily="2" charset="-122"/>
              </a:rPr>
              <a:t>CD-R</a:t>
            </a:r>
            <a:r>
              <a:rPr lang="zh-CN" altLang="en-US" b="1">
                <a:solidFill>
                  <a:schemeClr val="tx1"/>
                </a:solidFill>
                <a:ea typeface="黑体" panose="02010609060101010101" pitchFamily="2" charset="-122"/>
              </a:rPr>
              <a:t>。</a:t>
            </a:r>
            <a:endParaRPr lang="zh-CN" altLang="en-US" b="1">
              <a:solidFill>
                <a:schemeClr val="tx1"/>
              </a:solidFill>
              <a:ea typeface="黑体" panose="02010609060101010101" pitchFamily="2" charset="-122"/>
            </a:endParaRPr>
          </a:p>
        </p:txBody>
      </p:sp>
      <p:sp>
        <p:nvSpPr>
          <p:cNvPr id="275462" name="Rectangle 6"/>
          <p:cNvSpPr>
            <a:spLocks noChangeArrowheads="1"/>
          </p:cNvSpPr>
          <p:nvPr/>
        </p:nvSpPr>
        <p:spPr bwMode="auto">
          <a:xfrm>
            <a:off x="468313" y="54864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b="1" dirty="0">
                <a:solidFill>
                  <a:schemeClr val="tx1"/>
                </a:solidFill>
                <a:ea typeface="黑体" panose="02010609060101010101" pitchFamily="2" charset="-122"/>
              </a:rPr>
              <a:t>        · </a:t>
            </a:r>
            <a:r>
              <a:rPr lang="zh-CN" altLang="en-US" b="1" dirty="0">
                <a:solidFill>
                  <a:schemeClr val="tx1"/>
                </a:solidFill>
                <a:ea typeface="黑体" panose="02010609060101010101" pitchFamily="2" charset="-122"/>
              </a:rPr>
              <a:t>可擦写光盘</a:t>
            </a:r>
            <a:endParaRPr lang="zh-CN" altLang="en-US" b="1" dirty="0">
              <a:solidFill>
                <a:schemeClr val="tx1"/>
              </a:solidFill>
              <a:ea typeface="黑体" panose="02010609060101010101" pitchFamily="2" charset="-122"/>
            </a:endParaRPr>
          </a:p>
          <a:p>
            <a:pPr algn="just">
              <a:spcBef>
                <a:spcPct val="0"/>
              </a:spcBef>
            </a:pPr>
            <a:r>
              <a:rPr lang="zh-CN" altLang="en-US" b="1" dirty="0">
                <a:solidFill>
                  <a:schemeClr val="tx1"/>
                </a:solidFill>
                <a:ea typeface="黑体" panose="02010609060101010101" pitchFamily="2" charset="-122"/>
              </a:rPr>
              <a:t>        这种光盘可多次写入或修改数据，如</a:t>
            </a:r>
            <a:r>
              <a:rPr lang="en-US" altLang="zh-CN" b="1" dirty="0">
                <a:solidFill>
                  <a:schemeClr val="tx1"/>
                </a:solidFill>
                <a:ea typeface="黑体" panose="02010609060101010101" pitchFamily="2" charset="-122"/>
              </a:rPr>
              <a:t>CD-RW</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p:txBody>
      </p:sp>
      <p:sp>
        <p:nvSpPr>
          <p:cNvPr id="62470" name="Rectangle 7"/>
          <p:cNvSpPr>
            <a:spLocks noChangeArrowheads="1"/>
          </p:cNvSpPr>
          <p:nvPr/>
        </p:nvSpPr>
        <p:spPr bwMode="auto">
          <a:xfrm>
            <a:off x="323850"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
        <p:nvSpPr>
          <p:cNvPr id="275464" name="Rectangle 8"/>
          <p:cNvSpPr>
            <a:spLocks noChangeArrowheads="1"/>
          </p:cNvSpPr>
          <p:nvPr/>
        </p:nvSpPr>
        <p:spPr bwMode="auto">
          <a:xfrm>
            <a:off x="395288" y="1555750"/>
            <a:ext cx="82089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b="1" dirty="0">
                <a:solidFill>
                  <a:schemeClr val="tx1"/>
                </a:solidFill>
                <a:ea typeface="黑体" panose="02010609060101010101" pitchFamily="2" charset="-122"/>
              </a:rPr>
              <a:t>        </a:t>
            </a:r>
            <a:r>
              <a:rPr lang="zh-CN" altLang="en-US" b="1" dirty="0" smtClean="0">
                <a:solidFill>
                  <a:schemeClr val="tx1"/>
                </a:solidFill>
                <a:ea typeface="黑体" panose="02010609060101010101" pitchFamily="2" charset="-122"/>
              </a:rPr>
              <a:t>光盘是</a:t>
            </a:r>
            <a:r>
              <a:rPr lang="zh-CN" altLang="en-US" b="1" dirty="0">
                <a:solidFill>
                  <a:schemeClr val="tx1"/>
                </a:solidFill>
                <a:ea typeface="黑体" panose="02010609060101010101" pitchFamily="2" charset="-122"/>
              </a:rPr>
              <a:t>利用塑料盘片表面凹凸不平的特征，通过光的反射来记录和识别二进制的</a:t>
            </a:r>
            <a:r>
              <a:rPr lang="en-US" altLang="zh-CN" b="1" dirty="0">
                <a:solidFill>
                  <a:schemeClr val="tx1"/>
                </a:solidFill>
                <a:ea typeface="黑体" panose="02010609060101010101" pitchFamily="2" charset="-122"/>
              </a:rPr>
              <a:t>0</a:t>
            </a:r>
            <a:r>
              <a:rPr lang="zh-CN" altLang="en-US" b="1" dirty="0">
                <a:solidFill>
                  <a:schemeClr val="tx1"/>
                </a:solidFill>
                <a:ea typeface="黑体" panose="02010609060101010101" pitchFamily="2" charset="-122"/>
              </a:rPr>
              <a:t>、</a:t>
            </a:r>
            <a:r>
              <a:rPr lang="en-US" altLang="zh-CN" b="1" dirty="0">
                <a:solidFill>
                  <a:schemeClr val="tx1"/>
                </a:solidFill>
                <a:ea typeface="黑体" panose="02010609060101010101" pitchFamily="2" charset="-122"/>
              </a:rPr>
              <a:t>1</a:t>
            </a:r>
            <a:r>
              <a:rPr lang="zh-CN" altLang="en-US" b="1" dirty="0">
                <a:solidFill>
                  <a:schemeClr val="tx1"/>
                </a:solidFill>
                <a:ea typeface="黑体" panose="02010609060101010101" pitchFamily="2" charset="-122"/>
              </a:rPr>
              <a:t>信息</a:t>
            </a:r>
            <a:r>
              <a:rPr lang="zh-CN" altLang="en-US" b="1" dirty="0" smtClean="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blinds(horizontal)">
                                      <p:cBhvr>
                                        <p:cTn id="7" dur="500"/>
                                        <p:tgtEl>
                                          <p:spTgt spid="2754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5464"/>
                                        </p:tgtEl>
                                        <p:attrNameLst>
                                          <p:attrName>style.visibility</p:attrName>
                                        </p:attrNameLst>
                                      </p:cBhvr>
                                      <p:to>
                                        <p:strVal val="visible"/>
                                      </p:to>
                                    </p:set>
                                    <p:animEffect transition="in" filter="blinds(horizontal)">
                                      <p:cBhvr>
                                        <p:cTn id="11" dur="500"/>
                                        <p:tgtEl>
                                          <p:spTgt spid="27546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75460"/>
                                        </p:tgtEl>
                                        <p:attrNameLst>
                                          <p:attrName>style.visibility</p:attrName>
                                        </p:attrNameLst>
                                      </p:cBhvr>
                                      <p:to>
                                        <p:strVal val="visible"/>
                                      </p:to>
                                    </p:set>
                                    <p:animEffect transition="in" filter="blinds(horizontal)">
                                      <p:cBhvr>
                                        <p:cTn id="15" dur="500"/>
                                        <p:tgtEl>
                                          <p:spTgt spid="27546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5461"/>
                                        </p:tgtEl>
                                        <p:attrNameLst>
                                          <p:attrName>style.visibility</p:attrName>
                                        </p:attrNameLst>
                                      </p:cBhvr>
                                      <p:to>
                                        <p:strVal val="visible"/>
                                      </p:to>
                                    </p:set>
                                    <p:animEffect transition="in" filter="blinds(horizontal)">
                                      <p:cBhvr>
                                        <p:cTn id="20" dur="500"/>
                                        <p:tgtEl>
                                          <p:spTgt spid="27546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5462"/>
                                        </p:tgtEl>
                                        <p:attrNameLst>
                                          <p:attrName>style.visibility</p:attrName>
                                        </p:attrNameLst>
                                      </p:cBhvr>
                                      <p:to>
                                        <p:strVal val="visible"/>
                                      </p:to>
                                    </p:set>
                                    <p:animEffect transition="in" filter="blinds(horizontal)">
                                      <p:cBhvr>
                                        <p:cTn id="25" dur="500"/>
                                        <p:tgtEl>
                                          <p:spTgt spid="275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utoUpdateAnimBg="0"/>
      <p:bldP spid="275460" grpId="0" autoUpdateAnimBg="0"/>
      <p:bldP spid="275461" grpId="0" autoUpdateAnimBg="0"/>
      <p:bldP spid="275462" grpId="0" autoUpdateAnimBg="0"/>
      <p:bldP spid="27546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539750" y="1052513"/>
            <a:ext cx="8135938" cy="431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28650" algn="just">
              <a:lnSpc>
                <a:spcPct val="105000"/>
              </a:lnSpc>
              <a:spcBef>
                <a:spcPct val="25000"/>
              </a:spcBef>
            </a:pPr>
            <a:r>
              <a:rPr lang="en-US" altLang="zh-CN" b="1" dirty="0" smtClean="0">
                <a:solidFill>
                  <a:schemeClr val="tx1"/>
                </a:solidFill>
                <a:ea typeface="黑体" panose="02010609060101010101" pitchFamily="2" charset="-122"/>
              </a:rPr>
              <a:t>2.2</a:t>
            </a:r>
            <a:r>
              <a:rPr lang="zh-CN" altLang="en-US" b="1" dirty="0" smtClean="0">
                <a:solidFill>
                  <a:schemeClr val="tx1"/>
                </a:solidFill>
                <a:ea typeface="黑体" panose="02010609060101010101" pitchFamily="2" charset="-122"/>
              </a:rPr>
              <a:t>光盘</a:t>
            </a:r>
            <a:r>
              <a:rPr lang="zh-CN" altLang="en-US" b="1" dirty="0">
                <a:solidFill>
                  <a:schemeClr val="tx1"/>
                </a:solidFill>
                <a:ea typeface="黑体" panose="02010609060101010101" pitchFamily="2" charset="-122"/>
              </a:rPr>
              <a:t>主要技术指标 </a:t>
            </a:r>
            <a:endParaRPr lang="zh-CN" altLang="en-US" b="1" dirty="0">
              <a:solidFill>
                <a:schemeClr val="tx1"/>
              </a:solidFill>
              <a:ea typeface="黑体" panose="02010609060101010101" pitchFamily="2" charset="-122"/>
            </a:endParaRPr>
          </a:p>
          <a:p>
            <a:pPr indent="628650" algn="just">
              <a:lnSpc>
                <a:spcPct val="105000"/>
              </a:lnSpc>
              <a:spcBef>
                <a:spcPct val="25000"/>
              </a:spcBef>
            </a:pPr>
            <a:r>
              <a:rPr lang="zh-CN" altLang="en-US" b="1" dirty="0">
                <a:solidFill>
                  <a:schemeClr val="tx1"/>
                </a:solidFill>
                <a:ea typeface="黑体" panose="02010609060101010101" pitchFamily="2" charset="-122"/>
              </a:rPr>
              <a:t> ① 数据传输率  </a:t>
            </a:r>
            <a:endParaRPr lang="zh-CN" altLang="en-US" b="1" dirty="0">
              <a:solidFill>
                <a:schemeClr val="tx1"/>
              </a:solidFill>
              <a:ea typeface="黑体" panose="02010609060101010101" pitchFamily="2" charset="-122"/>
            </a:endParaRPr>
          </a:p>
          <a:p>
            <a:pPr indent="628650" algn="just">
              <a:lnSpc>
                <a:spcPct val="105000"/>
              </a:lnSpc>
              <a:spcBef>
                <a:spcPct val="25000"/>
              </a:spcBef>
            </a:pPr>
            <a:r>
              <a:rPr lang="zh-CN" altLang="en-US" b="1" dirty="0">
                <a:solidFill>
                  <a:schemeClr val="tx1"/>
                </a:solidFill>
                <a:ea typeface="黑体" panose="02010609060101010101" pitchFamily="2" charset="-122"/>
              </a:rPr>
              <a:t> 光盘的数据传输率即光驱的倍数</a:t>
            </a:r>
            <a:r>
              <a:rPr lang="en-US" altLang="zh-CN" b="1" dirty="0">
                <a:solidFill>
                  <a:schemeClr val="tx1"/>
                </a:solidFill>
                <a:ea typeface="黑体" panose="02010609060101010101" pitchFamily="2" charset="-122"/>
              </a:rPr>
              <a:t>(150KBps</a:t>
            </a:r>
            <a:r>
              <a:rPr lang="zh-CN" altLang="en-US" b="1" dirty="0">
                <a:solidFill>
                  <a:schemeClr val="tx1"/>
                </a:solidFill>
                <a:ea typeface="黑体" panose="02010609060101010101" pitchFamily="2" charset="-122"/>
              </a:rPr>
              <a:t>为单倍，以此类推</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。对于</a:t>
            </a:r>
            <a:r>
              <a:rPr lang="en-US" altLang="zh-CN" b="1" dirty="0">
                <a:solidFill>
                  <a:schemeClr val="tx1"/>
                </a:solidFill>
                <a:ea typeface="黑体" panose="02010609060101010101" pitchFamily="2" charset="-122"/>
              </a:rPr>
              <a:t>DVD</a:t>
            </a:r>
            <a:r>
              <a:rPr lang="zh-CN" altLang="en-US" b="1" dirty="0">
                <a:solidFill>
                  <a:schemeClr val="tx1"/>
                </a:solidFill>
                <a:ea typeface="黑体" panose="02010609060101010101" pitchFamily="2" charset="-122"/>
              </a:rPr>
              <a:t>来说，单倍数据传输率为</a:t>
            </a:r>
            <a:r>
              <a:rPr lang="en-US" altLang="zh-CN" b="1" dirty="0">
                <a:solidFill>
                  <a:schemeClr val="tx1"/>
                </a:solidFill>
                <a:ea typeface="黑体" panose="02010609060101010101" pitchFamily="2" charset="-122"/>
              </a:rPr>
              <a:t>1358KBps</a:t>
            </a:r>
            <a:r>
              <a:rPr lang="zh-CN" altLang="en-US" b="1" dirty="0">
                <a:solidFill>
                  <a:schemeClr val="tx1"/>
                </a:solidFill>
                <a:ea typeface="黑体" panose="02010609060101010101" pitchFamily="2" charset="-122"/>
              </a:rPr>
              <a:t>，大约相当于</a:t>
            </a:r>
            <a:r>
              <a:rPr lang="en-US" altLang="zh-CN" b="1" dirty="0">
                <a:solidFill>
                  <a:schemeClr val="tx1"/>
                </a:solidFill>
                <a:ea typeface="黑体" panose="02010609060101010101" pitchFamily="2" charset="-122"/>
              </a:rPr>
              <a:t>CD</a:t>
            </a:r>
            <a:r>
              <a:rPr lang="zh-CN" altLang="en-US" b="1" dirty="0">
                <a:solidFill>
                  <a:schemeClr val="tx1"/>
                </a:solidFill>
                <a:ea typeface="黑体" panose="02010609060101010101" pitchFamily="2" charset="-122"/>
              </a:rPr>
              <a:t>的</a:t>
            </a:r>
            <a:r>
              <a:rPr lang="en-US" altLang="zh-CN" b="1" dirty="0">
                <a:solidFill>
                  <a:schemeClr val="tx1"/>
                </a:solidFill>
                <a:ea typeface="黑体" panose="02010609060101010101" pitchFamily="2" charset="-122"/>
              </a:rPr>
              <a:t>9</a:t>
            </a:r>
            <a:r>
              <a:rPr lang="zh-CN" altLang="en-US" b="1" dirty="0">
                <a:solidFill>
                  <a:schemeClr val="tx1"/>
                </a:solidFill>
                <a:ea typeface="黑体" panose="02010609060101010101" pitchFamily="2" charset="-122"/>
              </a:rPr>
              <a:t>倍速。</a:t>
            </a:r>
            <a:endParaRPr lang="zh-CN" altLang="en-US" b="1" dirty="0">
              <a:solidFill>
                <a:schemeClr val="tx1"/>
              </a:solidFill>
              <a:ea typeface="黑体" panose="02010609060101010101" pitchFamily="2" charset="-122"/>
            </a:endParaRPr>
          </a:p>
          <a:p>
            <a:pPr indent="628650" algn="just">
              <a:lnSpc>
                <a:spcPct val="105000"/>
              </a:lnSpc>
              <a:spcBef>
                <a:spcPct val="25000"/>
              </a:spcBef>
            </a:pPr>
            <a:r>
              <a:rPr lang="zh-CN" altLang="en-US" b="1" dirty="0">
                <a:solidFill>
                  <a:schemeClr val="tx1"/>
                </a:solidFill>
                <a:ea typeface="黑体" panose="02010609060101010101" pitchFamily="2" charset="-122"/>
              </a:rPr>
              <a:t> ② 存储容量</a:t>
            </a:r>
            <a:endParaRPr lang="zh-CN" altLang="en-US" b="1" dirty="0">
              <a:solidFill>
                <a:schemeClr val="tx1"/>
              </a:solidFill>
              <a:ea typeface="黑体" panose="02010609060101010101" pitchFamily="2" charset="-122"/>
            </a:endParaRPr>
          </a:p>
          <a:p>
            <a:pPr indent="628650" algn="just">
              <a:lnSpc>
                <a:spcPct val="105000"/>
              </a:lnSpc>
              <a:spcBef>
                <a:spcPct val="25000"/>
              </a:spcBef>
            </a:pPr>
            <a:r>
              <a:rPr lang="zh-CN" altLang="en-US" b="1" dirty="0">
                <a:solidFill>
                  <a:schemeClr val="tx1"/>
                </a:solidFill>
                <a:ea typeface="黑体" panose="02010609060101010101" pitchFamily="2" charset="-122"/>
              </a:rPr>
              <a:t> 常见的</a:t>
            </a:r>
            <a:r>
              <a:rPr lang="en-US" altLang="zh-CN" b="1" dirty="0">
                <a:solidFill>
                  <a:schemeClr val="tx1"/>
                </a:solidFill>
                <a:ea typeface="黑体" panose="02010609060101010101" pitchFamily="2" charset="-122"/>
              </a:rPr>
              <a:t>CD</a:t>
            </a:r>
            <a:r>
              <a:rPr lang="zh-CN" altLang="en-US" b="1" dirty="0">
                <a:solidFill>
                  <a:schemeClr val="tx1"/>
                </a:solidFill>
                <a:ea typeface="黑体" panose="02010609060101010101" pitchFamily="2" charset="-122"/>
              </a:rPr>
              <a:t>光盘的容量：</a:t>
            </a:r>
            <a:r>
              <a:rPr lang="en-US" altLang="zh-CN" b="1" dirty="0">
                <a:solidFill>
                  <a:schemeClr val="tx1"/>
                </a:solidFill>
                <a:ea typeface="黑体" panose="02010609060101010101" pitchFamily="2" charset="-122"/>
              </a:rPr>
              <a:t>650MB</a:t>
            </a:r>
            <a:r>
              <a:rPr lang="zh-CN" altLang="en-US" b="1" dirty="0">
                <a:solidFill>
                  <a:schemeClr val="tx1"/>
                </a:solidFill>
                <a:ea typeface="黑体" panose="02010609060101010101" pitchFamily="2" charset="-122"/>
              </a:rPr>
              <a:t>；流行的</a:t>
            </a:r>
            <a:r>
              <a:rPr lang="en-US" altLang="zh-CN" b="1" dirty="0">
                <a:solidFill>
                  <a:schemeClr val="tx1"/>
                </a:solidFill>
                <a:ea typeface="黑体" panose="02010609060101010101" pitchFamily="2" charset="-122"/>
              </a:rPr>
              <a:t>DVD</a:t>
            </a:r>
            <a:r>
              <a:rPr lang="zh-CN" altLang="en-US" b="1" dirty="0">
                <a:solidFill>
                  <a:schemeClr val="tx1"/>
                </a:solidFill>
                <a:ea typeface="黑体" panose="02010609060101010101" pitchFamily="2" charset="-122"/>
              </a:rPr>
              <a:t>光盘标准容量为</a:t>
            </a:r>
            <a:r>
              <a:rPr lang="en-US" altLang="zh-CN" b="1" dirty="0">
                <a:solidFill>
                  <a:schemeClr val="tx1"/>
                </a:solidFill>
                <a:ea typeface="黑体" panose="02010609060101010101" pitchFamily="2" charset="-122"/>
              </a:rPr>
              <a:t>4.7GB(</a:t>
            </a:r>
            <a:r>
              <a:rPr lang="zh-CN" altLang="en-US" b="1" dirty="0">
                <a:solidFill>
                  <a:schemeClr val="tx1"/>
                </a:solidFill>
                <a:ea typeface="黑体" panose="02010609060101010101" pitchFamily="2" charset="-122"/>
              </a:rPr>
              <a:t>单面单层</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和</a:t>
            </a:r>
            <a:r>
              <a:rPr lang="en-US" altLang="zh-CN" b="1" dirty="0">
                <a:solidFill>
                  <a:schemeClr val="tx1"/>
                </a:solidFill>
                <a:ea typeface="黑体" panose="02010609060101010101" pitchFamily="2" charset="-122"/>
              </a:rPr>
              <a:t>8.5GB(</a:t>
            </a:r>
            <a:r>
              <a:rPr lang="zh-CN" altLang="en-US" b="1" dirty="0">
                <a:solidFill>
                  <a:schemeClr val="tx1"/>
                </a:solidFill>
                <a:ea typeface="黑体" panose="02010609060101010101" pitchFamily="2" charset="-122"/>
              </a:rPr>
              <a:t>单面双层</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。另外，还有双层单面和双层双面两种规格的</a:t>
            </a:r>
            <a:r>
              <a:rPr lang="en-US" altLang="zh-CN" b="1" dirty="0">
                <a:solidFill>
                  <a:schemeClr val="tx1"/>
                </a:solidFill>
                <a:ea typeface="黑体" panose="02010609060101010101" pitchFamily="2" charset="-122"/>
              </a:rPr>
              <a:t>DVD</a:t>
            </a:r>
            <a:r>
              <a:rPr lang="zh-CN" altLang="en-US" b="1" dirty="0">
                <a:solidFill>
                  <a:schemeClr val="tx1"/>
                </a:solidFill>
                <a:ea typeface="黑体" panose="02010609060101010101" pitchFamily="2" charset="-122"/>
              </a:rPr>
              <a:t>，后者存储容量为</a:t>
            </a:r>
            <a:r>
              <a:rPr lang="en-US" altLang="zh-CN" b="1" dirty="0">
                <a:solidFill>
                  <a:schemeClr val="tx1"/>
                </a:solidFill>
                <a:ea typeface="黑体" panose="02010609060101010101" pitchFamily="2" charset="-122"/>
              </a:rPr>
              <a:t>17GB</a:t>
            </a:r>
            <a:r>
              <a:rPr lang="zh-CN" altLang="en-US" b="1" dirty="0">
                <a:solidFill>
                  <a:schemeClr val="tx1"/>
                </a:solidFill>
                <a:ea typeface="黑体" panose="02010609060101010101" pitchFamily="2" charset="-122"/>
              </a:rPr>
              <a:t>。</a:t>
            </a:r>
            <a:endParaRPr lang="zh-CN" altLang="en-US" b="1" dirty="0">
              <a:solidFill>
                <a:schemeClr val="tx1"/>
              </a:solidFill>
              <a:ea typeface="黑体" panose="02010609060101010101" pitchFamily="2" charset="-122"/>
            </a:endParaRPr>
          </a:p>
        </p:txBody>
      </p:sp>
      <p:sp>
        <p:nvSpPr>
          <p:cNvPr id="65539" name="Rectangle 3"/>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7186"/>
                                        </p:tgtEl>
                                        <p:attrNameLst>
                                          <p:attrName>style.visibility</p:attrName>
                                        </p:attrNameLst>
                                      </p:cBhvr>
                                      <p:to>
                                        <p:strVal val="visible"/>
                                      </p:to>
                                    </p:set>
                                    <p:animEffect transition="in" filter="blinds(horizontal)">
                                      <p:cBhvr>
                                        <p:cTn id="7" dur="500"/>
                                        <p:tgtEl>
                                          <p:spTgt spid="47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ChangeArrowheads="1"/>
          </p:cNvSpPr>
          <p:nvPr/>
        </p:nvSpPr>
        <p:spPr bwMode="auto">
          <a:xfrm>
            <a:off x="250825" y="333375"/>
            <a:ext cx="242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hlink"/>
                </a:solidFill>
                <a:ea typeface="黑体" panose="02010609060101010101" pitchFamily="2" charset="-122"/>
              </a:rPr>
              <a:t>3.4 </a:t>
            </a:r>
            <a:r>
              <a:rPr lang="zh-CN" altLang="en-US" sz="3200" b="1">
                <a:solidFill>
                  <a:schemeClr val="hlink"/>
                </a:solidFill>
                <a:ea typeface="黑体" panose="02010609060101010101" pitchFamily="2" charset="-122"/>
              </a:rPr>
              <a:t>外部设备</a:t>
            </a:r>
            <a:endParaRPr lang="zh-CN" altLang="en-US" sz="3200" b="1">
              <a:solidFill>
                <a:schemeClr val="hlink"/>
              </a:solidFill>
              <a:ea typeface="黑体" panose="02010609060101010101" pitchFamily="2" charset="-122"/>
            </a:endParaRPr>
          </a:p>
        </p:txBody>
      </p:sp>
      <p:sp>
        <p:nvSpPr>
          <p:cNvPr id="279562" name="Rectangle 10"/>
          <p:cNvSpPr>
            <a:spLocks noChangeArrowheads="1"/>
          </p:cNvSpPr>
          <p:nvPr/>
        </p:nvSpPr>
        <p:spPr bwMode="auto">
          <a:xfrm>
            <a:off x="1187450" y="1125538"/>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b="1">
                <a:solidFill>
                  <a:schemeClr val="tx1"/>
                </a:solidFill>
                <a:ea typeface="黑体" panose="02010609060101010101" pitchFamily="2" charset="-122"/>
              </a:rPr>
              <a:t>3. </a:t>
            </a:r>
            <a:r>
              <a:rPr lang="zh-CN" altLang="en-US" b="1">
                <a:solidFill>
                  <a:schemeClr val="tx1"/>
                </a:solidFill>
                <a:ea typeface="黑体" panose="02010609060101010101" pitchFamily="2" charset="-122"/>
              </a:rPr>
              <a:t>移动存储器 </a:t>
            </a:r>
            <a:endParaRPr lang="zh-CN" altLang="en-US" b="1">
              <a:solidFill>
                <a:schemeClr val="tx1"/>
              </a:solidFill>
              <a:ea typeface="黑体" panose="02010609060101010101" pitchFamily="2" charset="-122"/>
            </a:endParaRPr>
          </a:p>
        </p:txBody>
      </p:sp>
      <p:sp>
        <p:nvSpPr>
          <p:cNvPr id="279563" name="Rectangle 11"/>
          <p:cNvSpPr>
            <a:spLocks noChangeArrowheads="1"/>
          </p:cNvSpPr>
          <p:nvPr/>
        </p:nvSpPr>
        <p:spPr bwMode="auto">
          <a:xfrm>
            <a:off x="611188" y="1630363"/>
            <a:ext cx="813752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pPr>
            <a:r>
              <a:rPr lang="en-US" altLang="zh-CN" b="1">
                <a:solidFill>
                  <a:schemeClr val="tx1"/>
                </a:solidFill>
                <a:ea typeface="黑体" panose="02010609060101010101" pitchFamily="2" charset="-122"/>
              </a:rPr>
              <a:t>        (1) U</a:t>
            </a:r>
            <a:r>
              <a:rPr lang="zh-CN" altLang="en-US" b="1">
                <a:solidFill>
                  <a:schemeClr val="tx1"/>
                </a:solidFill>
                <a:ea typeface="黑体" panose="02010609060101010101" pitchFamily="2" charset="-122"/>
              </a:rPr>
              <a:t>盘</a:t>
            </a:r>
            <a:endParaRPr lang="zh-CN" altLang="en-US" b="1">
              <a:solidFill>
                <a:schemeClr val="tx1"/>
              </a:solidFill>
              <a:ea typeface="黑体" panose="02010609060101010101" pitchFamily="2" charset="-122"/>
            </a:endParaRPr>
          </a:p>
          <a:p>
            <a:pPr algn="just">
              <a:lnSpc>
                <a:spcPct val="105000"/>
              </a:lnSpc>
              <a:spcBef>
                <a:spcPct val="15000"/>
              </a:spcBef>
            </a:pPr>
            <a:r>
              <a:rPr lang="zh-CN" altLang="en-US" b="1">
                <a:solidFill>
                  <a:schemeClr val="tx1"/>
                </a:solidFill>
                <a:ea typeface="黑体" panose="02010609060101010101" pitchFamily="2" charset="-122"/>
              </a:rPr>
              <a:t>        </a:t>
            </a:r>
            <a:r>
              <a:rPr lang="en-US" altLang="zh-CN" b="1">
                <a:solidFill>
                  <a:schemeClr val="tx1"/>
                </a:solidFill>
                <a:ea typeface="黑体" panose="02010609060101010101" pitchFamily="2" charset="-122"/>
              </a:rPr>
              <a:t>U</a:t>
            </a:r>
            <a:r>
              <a:rPr lang="zh-CN" altLang="en-US" b="1">
                <a:solidFill>
                  <a:schemeClr val="tx1"/>
                </a:solidFill>
                <a:ea typeface="黑体" panose="02010609060101010101" pitchFamily="2" charset="-122"/>
              </a:rPr>
              <a:t>盘也称闪存盘，俗称</a:t>
            </a:r>
            <a:r>
              <a:rPr lang="en-US" altLang="zh-CN" b="1">
                <a:solidFill>
                  <a:schemeClr val="tx1"/>
                </a:solidFill>
                <a:ea typeface="黑体" panose="02010609060101010101" pitchFamily="2" charset="-122"/>
              </a:rPr>
              <a:t>U</a:t>
            </a:r>
            <a:r>
              <a:rPr lang="zh-CN" altLang="en-US" b="1">
                <a:solidFill>
                  <a:schemeClr val="tx1"/>
                </a:solidFill>
                <a:ea typeface="黑体" panose="02010609060101010101" pitchFamily="2" charset="-122"/>
              </a:rPr>
              <a:t>盘。它采用的存储介质为闪存，可以通过</a:t>
            </a:r>
            <a:r>
              <a:rPr lang="en-US" altLang="zh-CN" b="1">
                <a:solidFill>
                  <a:schemeClr val="tx1"/>
                </a:solidFill>
                <a:ea typeface="黑体" panose="02010609060101010101" pitchFamily="2" charset="-122"/>
              </a:rPr>
              <a:t>USB</a:t>
            </a:r>
            <a:r>
              <a:rPr lang="zh-CN" altLang="en-US" b="1">
                <a:solidFill>
                  <a:schemeClr val="tx1"/>
                </a:solidFill>
                <a:ea typeface="黑体" panose="02010609060101010101" pitchFamily="2" charset="-122"/>
              </a:rPr>
              <a:t>接口与电脑连接，实现即插即用。</a:t>
            </a:r>
            <a:endParaRPr lang="zh-CN" altLang="en-US" b="1">
              <a:solidFill>
                <a:schemeClr val="tx1"/>
              </a:solidFill>
              <a:ea typeface="黑体" panose="02010609060101010101" pitchFamily="2" charset="-122"/>
            </a:endParaRPr>
          </a:p>
          <a:p>
            <a:pPr algn="just">
              <a:lnSpc>
                <a:spcPct val="105000"/>
              </a:lnSpc>
              <a:spcBef>
                <a:spcPct val="15000"/>
              </a:spcBef>
            </a:pPr>
            <a:r>
              <a:rPr lang="zh-CN" altLang="en-US" b="1">
                <a:solidFill>
                  <a:schemeClr val="tx1"/>
                </a:solidFill>
                <a:ea typeface="黑体" panose="02010609060101010101" pitchFamily="2" charset="-122"/>
              </a:rPr>
              <a:t>        </a:t>
            </a:r>
            <a:r>
              <a:rPr lang="en-US" altLang="zh-CN" b="1">
                <a:solidFill>
                  <a:schemeClr val="tx1"/>
                </a:solidFill>
                <a:ea typeface="黑体" panose="02010609060101010101" pitchFamily="2" charset="-122"/>
              </a:rPr>
              <a:t>(2) </a:t>
            </a:r>
            <a:r>
              <a:rPr lang="zh-CN" altLang="en-US" b="1">
                <a:solidFill>
                  <a:schemeClr val="tx1"/>
                </a:solidFill>
                <a:ea typeface="黑体" panose="02010609060101010101" pitchFamily="2" charset="-122"/>
              </a:rPr>
              <a:t>移动硬盘</a:t>
            </a:r>
            <a:endParaRPr lang="zh-CN" altLang="en-US" b="1">
              <a:solidFill>
                <a:schemeClr val="tx1"/>
              </a:solidFill>
              <a:ea typeface="黑体" panose="02010609060101010101" pitchFamily="2" charset="-122"/>
            </a:endParaRPr>
          </a:p>
          <a:p>
            <a:pPr algn="just">
              <a:lnSpc>
                <a:spcPct val="105000"/>
              </a:lnSpc>
              <a:spcBef>
                <a:spcPct val="15000"/>
              </a:spcBef>
            </a:pPr>
            <a:r>
              <a:rPr lang="zh-CN" altLang="en-US" b="1">
                <a:solidFill>
                  <a:schemeClr val="tx1"/>
                </a:solidFill>
                <a:ea typeface="黑体" panose="02010609060101010101" pitchFamily="2" charset="-122"/>
              </a:rPr>
              <a:t>        移动硬盘一般由笔记本硬盘和硬盘盒组成。通过</a:t>
            </a:r>
            <a:r>
              <a:rPr lang="en-US" altLang="zh-CN" b="1">
                <a:solidFill>
                  <a:schemeClr val="tx1"/>
                </a:solidFill>
                <a:ea typeface="黑体" panose="02010609060101010101" pitchFamily="2" charset="-122"/>
              </a:rPr>
              <a:t>USB</a:t>
            </a:r>
            <a:r>
              <a:rPr lang="zh-CN" altLang="en-US" b="1">
                <a:solidFill>
                  <a:schemeClr val="tx1"/>
                </a:solidFill>
                <a:ea typeface="黑体" panose="02010609060101010101" pitchFamily="2" charset="-122"/>
              </a:rPr>
              <a:t>接口与主机连接，主要用在拷贝海量数据的场合。</a:t>
            </a:r>
            <a:endParaRPr lang="zh-CN" altLang="en-US" b="1">
              <a:solidFill>
                <a:schemeClr val="tx1"/>
              </a:solidFill>
              <a:ea typeface="黑体" panose="02010609060101010101" pitchFamily="2" charset="-122"/>
            </a:endParaRPr>
          </a:p>
        </p:txBody>
      </p:sp>
      <p:sp>
        <p:nvSpPr>
          <p:cNvPr id="279564" name="Rectangle 12"/>
          <p:cNvSpPr>
            <a:spLocks noChangeArrowheads="1"/>
          </p:cNvSpPr>
          <p:nvPr/>
        </p:nvSpPr>
        <p:spPr bwMode="auto">
          <a:xfrm>
            <a:off x="539750" y="4271963"/>
            <a:ext cx="8208963"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20000"/>
              </a:spcBef>
            </a:pPr>
            <a:r>
              <a:rPr lang="en-US" altLang="zh-CN" b="1">
                <a:solidFill>
                  <a:schemeClr val="tx1"/>
                </a:solidFill>
                <a:ea typeface="黑体" panose="02010609060101010101" pitchFamily="2" charset="-122"/>
              </a:rPr>
              <a:t>        </a:t>
            </a:r>
            <a:r>
              <a:rPr lang="zh-CN" altLang="en-US" b="1">
                <a:solidFill>
                  <a:schemeClr val="tx1"/>
                </a:solidFill>
                <a:ea typeface="黑体" panose="02010609060101010101" pitchFamily="2" charset="-122"/>
              </a:rPr>
              <a:t>需要指出的是外存储器也属于输入输出设备，它只能与内存储器交换信息，不能被计算机系统的其他部件直接访问。外存储器主要有磁盘存储器、半导体存储器和光盘存储器。</a:t>
            </a:r>
            <a:endParaRPr lang="zh-CN" altLang="en-US" b="1">
              <a:solidFill>
                <a:schemeClr val="tx1"/>
              </a:solidFill>
              <a:ea typeface="黑体" panose="02010609060101010101" pitchFamily="2" charset="-122"/>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9562"/>
                                        </p:tgtEl>
                                        <p:attrNameLst>
                                          <p:attrName>style.visibility</p:attrName>
                                        </p:attrNameLst>
                                      </p:cBhvr>
                                      <p:to>
                                        <p:strVal val="visible"/>
                                      </p:to>
                                    </p:set>
                                    <p:animEffect transition="in" filter="blinds(horizontal)">
                                      <p:cBhvr>
                                        <p:cTn id="7" dur="500"/>
                                        <p:tgtEl>
                                          <p:spTgt spid="2795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9563"/>
                                        </p:tgtEl>
                                        <p:attrNameLst>
                                          <p:attrName>style.visibility</p:attrName>
                                        </p:attrNameLst>
                                      </p:cBhvr>
                                      <p:to>
                                        <p:strVal val="visible"/>
                                      </p:to>
                                    </p:set>
                                    <p:animEffect transition="in" filter="blinds(horizontal)">
                                      <p:cBhvr>
                                        <p:cTn id="10" dur="500"/>
                                        <p:tgtEl>
                                          <p:spTgt spid="2795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9564"/>
                                        </p:tgtEl>
                                        <p:attrNameLst>
                                          <p:attrName>style.visibility</p:attrName>
                                        </p:attrNameLst>
                                      </p:cBhvr>
                                      <p:to>
                                        <p:strVal val="visible"/>
                                      </p:to>
                                    </p:set>
                                    <p:animEffect transition="in" filter="blinds(horizontal)">
                                      <p:cBhvr>
                                        <p:cTn id="15" dur="500"/>
                                        <p:tgtEl>
                                          <p:spTgt spid="279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2" grpId="0"/>
      <p:bldP spid="279563" grpId="0"/>
      <p:bldP spid="27956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468313" y="1125538"/>
            <a:ext cx="8351837" cy="3382962"/>
          </a:xfrm>
        </p:spPr>
        <p:txBody>
          <a:bodyPr/>
          <a:lstStyle/>
          <a:p>
            <a:pPr marL="0" indent="0" eaLnBrk="1" hangingPunct="1">
              <a:lnSpc>
                <a:spcPct val="95000"/>
              </a:lnSpc>
              <a:spcBef>
                <a:spcPct val="15000"/>
              </a:spcBef>
              <a:buFontTx/>
              <a:buNone/>
            </a:pPr>
            <a:r>
              <a:rPr lang="en-US" altLang="zh-CN" sz="2800" b="1" dirty="0" smtClean="0"/>
              <a:t>        (2) </a:t>
            </a:r>
            <a:r>
              <a:rPr lang="zh-CN" altLang="en-US" sz="2800" b="1" dirty="0" smtClean="0"/>
              <a:t>基本输入设备</a:t>
            </a:r>
            <a:endParaRPr lang="zh-CN" altLang="en-US" sz="2800" b="1" dirty="0" smtClean="0"/>
          </a:p>
          <a:p>
            <a:pPr marL="0" indent="0" eaLnBrk="1" hangingPunct="1">
              <a:lnSpc>
                <a:spcPct val="95000"/>
              </a:lnSpc>
              <a:spcBef>
                <a:spcPct val="15000"/>
              </a:spcBef>
              <a:buFontTx/>
              <a:buNone/>
            </a:pPr>
            <a:r>
              <a:rPr lang="zh-CN" altLang="en-US" sz="2800" b="1" dirty="0" smtClean="0"/>
              <a:t>        </a:t>
            </a:r>
            <a:r>
              <a:rPr lang="en-US" altLang="zh-CN" sz="2400" b="1" dirty="0" smtClean="0"/>
              <a:t>1. </a:t>
            </a:r>
            <a:r>
              <a:rPr lang="zh-CN" altLang="en-US" sz="2400" b="1" dirty="0" smtClean="0"/>
              <a:t>键盘</a:t>
            </a:r>
            <a:endParaRPr lang="zh-CN" altLang="en-US" sz="2400" b="1" dirty="0" smtClean="0"/>
          </a:p>
          <a:p>
            <a:pPr marL="0" indent="0" eaLnBrk="1" hangingPunct="1">
              <a:lnSpc>
                <a:spcPct val="105000"/>
              </a:lnSpc>
              <a:spcBef>
                <a:spcPct val="15000"/>
              </a:spcBef>
              <a:buFontTx/>
              <a:buNone/>
            </a:pPr>
            <a:r>
              <a:rPr lang="zh-CN" altLang="en-US" sz="2400" b="1" dirty="0" smtClean="0"/>
              <a:t>         键盘是计算机最主要的输入设备，它是一个布满了按钮的东西，把它看成一台“小计算机”，也不为过。</a:t>
            </a:r>
            <a:endParaRPr lang="zh-CN" altLang="en-US" sz="2400" b="1" dirty="0" smtClean="0"/>
          </a:p>
          <a:p>
            <a:pPr marL="0" indent="0" eaLnBrk="1" hangingPunct="1">
              <a:lnSpc>
                <a:spcPct val="105000"/>
              </a:lnSpc>
              <a:spcBef>
                <a:spcPct val="15000"/>
              </a:spcBef>
              <a:buFontTx/>
              <a:buNone/>
            </a:pPr>
            <a:r>
              <a:rPr lang="zh-CN" altLang="en-US" sz="2400" b="1" dirty="0" smtClean="0"/>
              <a:t>       键盘有自己的微处理器，它有一些引脚连在各个按键下面的开关上。一旦键盘微处理器发现有某个按键被按下，就向主机发送代表那个按键的二进制数据，也就是按键的代码，这一切都是在程序指令的控制下进行的。</a:t>
            </a:r>
            <a:endParaRPr lang="zh-CN" altLang="en-US" sz="2400" b="1" dirty="0" smtClean="0"/>
          </a:p>
        </p:txBody>
      </p:sp>
      <p:sp>
        <p:nvSpPr>
          <p:cNvPr id="73731" name="Rectangle 33"/>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pic>
        <p:nvPicPr>
          <p:cNvPr id="73732" name="Picture 44"/>
          <p:cNvPicPr>
            <a:picLocks noChangeAspect="1" noChangeArrowheads="1"/>
          </p:cNvPicPr>
          <p:nvPr/>
        </p:nvPicPr>
        <p:blipFill>
          <a:blip r:embed="rId1">
            <a:extLst>
              <a:ext uri="{28A0092B-C50C-407E-A947-70E740481C1C}">
                <a14:useLocalDpi xmlns:a14="http://schemas.microsoft.com/office/drawing/2010/main" val="0"/>
              </a:ext>
            </a:extLst>
          </a:blip>
          <a:srcRect b="17638"/>
          <a:stretch>
            <a:fillRect/>
          </a:stretch>
        </p:blipFill>
        <p:spPr bwMode="auto">
          <a:xfrm>
            <a:off x="1835150" y="4508500"/>
            <a:ext cx="54006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468313" y="1125538"/>
            <a:ext cx="3598862"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2. </a:t>
            </a:r>
            <a:r>
              <a:rPr lang="zh-CN" altLang="en-US" b="1" dirty="0" smtClean="0">
                <a:solidFill>
                  <a:schemeClr val="tx1"/>
                </a:solidFill>
                <a:ea typeface="黑体" panose="02010609060101010101" pitchFamily="2" charset="-122"/>
              </a:rPr>
              <a:t>鼠标</a:t>
            </a:r>
            <a:endParaRPr lang="zh-CN" altLang="en-US" b="1" dirty="0">
              <a:solidFill>
                <a:schemeClr val="tx1"/>
              </a:solidFill>
              <a:ea typeface="黑体" panose="02010609060101010101" pitchFamily="2" charset="-122"/>
            </a:endParaRPr>
          </a:p>
          <a:p>
            <a:pPr algn="just">
              <a:spcBef>
                <a:spcPct val="20000"/>
              </a:spcBef>
            </a:pPr>
            <a:r>
              <a:rPr lang="zh-CN" altLang="en-US" b="1" dirty="0">
                <a:solidFill>
                  <a:schemeClr val="tx1"/>
                </a:solidFill>
                <a:ea typeface="黑体" panose="02010609060101010101" pitchFamily="2" charset="-122"/>
              </a:rPr>
              <a:t>       鼠标是一种指示方式的输入设备，常用的鼠标分为三类：机械式 、光机式 、无线鼠标。</a:t>
            </a:r>
            <a:endParaRPr lang="zh-CN" altLang="en-US" b="1" dirty="0">
              <a:solidFill>
                <a:schemeClr val="tx1"/>
              </a:solidFill>
              <a:ea typeface="黑体" panose="02010609060101010101" pitchFamily="2" charset="-122"/>
            </a:endParaRPr>
          </a:p>
        </p:txBody>
      </p:sp>
      <p:pic>
        <p:nvPicPr>
          <p:cNvPr id="7577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27538" y="1846263"/>
            <a:ext cx="41052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7"/>
          <p:cNvSpPr>
            <a:spLocks noChangeArrowheads="1"/>
          </p:cNvSpPr>
          <p:nvPr/>
        </p:nvSpPr>
        <p:spPr bwMode="auto">
          <a:xfrm>
            <a:off x="4211638" y="1641475"/>
            <a:ext cx="4681537" cy="1511300"/>
          </a:xfrm>
          <a:prstGeom prst="rect">
            <a:avLst/>
          </a:prstGeom>
          <a:noFill/>
          <a:ln w="9525" algn="ctr">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75781" name="Rectangle 8"/>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grpSp>
        <p:nvGrpSpPr>
          <p:cNvPr id="75782" name="Group 10"/>
          <p:cNvGrpSpPr/>
          <p:nvPr/>
        </p:nvGrpSpPr>
        <p:grpSpPr bwMode="auto">
          <a:xfrm>
            <a:off x="468313" y="4041775"/>
            <a:ext cx="8280400" cy="1979613"/>
            <a:chOff x="295" y="2823"/>
            <a:chExt cx="5216" cy="1247"/>
          </a:xfrm>
        </p:grpSpPr>
        <p:sp>
          <p:nvSpPr>
            <p:cNvPr id="75783" name="Rectangle 11"/>
            <p:cNvSpPr>
              <a:spLocks noChangeArrowheads="1"/>
            </p:cNvSpPr>
            <p:nvPr/>
          </p:nvSpPr>
          <p:spPr bwMode="auto">
            <a:xfrm>
              <a:off x="295" y="2823"/>
              <a:ext cx="5216" cy="1244"/>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75784" name="Rectangle 12"/>
            <p:cNvSpPr>
              <a:spLocks noChangeArrowheads="1"/>
            </p:cNvSpPr>
            <p:nvPr/>
          </p:nvSpPr>
          <p:spPr bwMode="auto">
            <a:xfrm>
              <a:off x="295" y="2828"/>
              <a:ext cx="5216" cy="1242"/>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所谓蓝牙技术，实际上是一种短距离无线通信技术，蓝牙技术是这样工作的：一个以专用微芯片做成的设备，基本上如同一个短距离步话机。这个微芯片能使蓝牙设备在短距离范围内发送无线电信号，寻找另一个蓝牙设备。一旦找到，相互之间便开始进行通信、交换信息。需要说明的是使用蓝牙技术的通信双方都需要有相应的蓝牙接收装置</a:t>
              </a:r>
              <a:r>
                <a:rPr lang="en-US" altLang="zh-CN" sz="2000" b="1">
                  <a:solidFill>
                    <a:srgbClr val="FF0000"/>
                  </a:solidFill>
                  <a:ea typeface="黑体" panose="02010609060101010101" pitchFamily="2" charset="-122"/>
                </a:rPr>
                <a:t>(</a:t>
              </a:r>
              <a:r>
                <a:rPr lang="zh-CN" altLang="en-US" sz="2000" b="1">
                  <a:solidFill>
                    <a:srgbClr val="FF0000"/>
                  </a:solidFill>
                  <a:ea typeface="黑体" panose="02010609060101010101" pitchFamily="2" charset="-122"/>
                </a:rPr>
                <a:t>蓝牙适配器</a:t>
              </a: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a:t>
              </a:r>
              <a:endParaRPr lang="zh-CN" altLang="en-US" sz="2000" b="1">
                <a:solidFill>
                  <a:srgbClr val="FF0000"/>
                </a:solidFill>
                <a:ea typeface="黑体" panose="02010609060101010101" pitchFamily="2" charset="-122"/>
              </a:endParaRPr>
            </a:p>
          </p:txBody>
        </p:sp>
        <p:sp>
          <p:nvSpPr>
            <p:cNvPr id="75785" name="AutoShape 13"/>
            <p:cNvSpPr>
              <a:spLocks noChangeArrowheads="1"/>
            </p:cNvSpPr>
            <p:nvPr/>
          </p:nvSpPr>
          <p:spPr bwMode="auto">
            <a:xfrm>
              <a:off x="443" y="2856"/>
              <a:ext cx="181" cy="182"/>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Tree>
  </p:cSld>
  <p:clrMapOvr>
    <a:masterClrMapping/>
  </p:clrMapOvr>
  <p:transition>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468313" y="1125538"/>
            <a:ext cx="7907337" cy="574675"/>
          </a:xfrm>
        </p:spPr>
        <p:txBody>
          <a:bodyPr/>
          <a:lstStyle/>
          <a:p>
            <a:pPr eaLnBrk="1" hangingPunct="1">
              <a:buFontTx/>
              <a:buNone/>
            </a:pPr>
            <a:r>
              <a:rPr lang="zh-CN" altLang="en-US" sz="2800" b="1" dirty="0" smtClean="0"/>
              <a:t>     （</a:t>
            </a:r>
            <a:r>
              <a:rPr lang="en-US" altLang="zh-CN" sz="2800" b="1" dirty="0" smtClean="0"/>
              <a:t>3</a:t>
            </a:r>
            <a:r>
              <a:rPr lang="zh-CN" altLang="en-US" sz="2800" b="1" dirty="0"/>
              <a:t>）</a:t>
            </a:r>
            <a:r>
              <a:rPr lang="zh-CN" altLang="en-US" sz="2800" b="1" dirty="0" smtClean="0"/>
              <a:t>输出设备</a:t>
            </a:r>
            <a:endParaRPr lang="zh-CN" altLang="en-US" sz="2400" b="1" dirty="0" smtClean="0"/>
          </a:p>
        </p:txBody>
      </p:sp>
      <p:sp>
        <p:nvSpPr>
          <p:cNvPr id="76803" name="Rectangle 16"/>
          <p:cNvSpPr>
            <a:spLocks noChangeArrowheads="1"/>
          </p:cNvSpPr>
          <p:nvPr/>
        </p:nvSpPr>
        <p:spPr bwMode="auto">
          <a:xfrm>
            <a:off x="468313" y="1700213"/>
            <a:ext cx="561657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1. </a:t>
            </a:r>
            <a:r>
              <a:rPr lang="zh-CN" altLang="en-US" b="1" dirty="0" smtClean="0">
                <a:solidFill>
                  <a:schemeClr val="tx1"/>
                </a:solidFill>
                <a:ea typeface="黑体" panose="02010609060101010101" pitchFamily="2" charset="-122"/>
              </a:rPr>
              <a:t>显示器</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CRT</a:t>
            </a:r>
            <a:r>
              <a:rPr lang="zh-CN" altLang="en-US" b="1" dirty="0">
                <a:solidFill>
                  <a:schemeClr val="tx1"/>
                </a:solidFill>
                <a:ea typeface="黑体" panose="02010609060101010101" pitchFamily="2" charset="-122"/>
              </a:rPr>
              <a:t>显示器在工作时，电子枪发出电子束轰击荧光粉层上的某一点，使该点发光，每个像素有红、绿、蓝三基色组成，通过对三基色的强度的控制就能合成各种不同颜色。</a:t>
            </a:r>
            <a:endParaRPr lang="zh-CN" altLang="en-US" b="1" dirty="0">
              <a:solidFill>
                <a:schemeClr val="tx1"/>
              </a:solidFill>
              <a:ea typeface="黑体" panose="02010609060101010101" pitchFamily="2" charset="-122"/>
            </a:endParaRPr>
          </a:p>
        </p:txBody>
      </p:sp>
      <p:pic>
        <p:nvPicPr>
          <p:cNvPr id="76804" name="Picture 17" descr="图片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2205038"/>
            <a:ext cx="2749550"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805" name="Group 18"/>
          <p:cNvGrpSpPr>
            <a:grpSpLocks noChangeAspect="1"/>
          </p:cNvGrpSpPr>
          <p:nvPr/>
        </p:nvGrpSpPr>
        <p:grpSpPr bwMode="auto">
          <a:xfrm>
            <a:off x="3203575" y="1196975"/>
            <a:ext cx="2659063" cy="1004888"/>
            <a:chOff x="2675" y="4460"/>
            <a:chExt cx="6104" cy="2309"/>
          </a:xfrm>
        </p:grpSpPr>
        <p:sp>
          <p:nvSpPr>
            <p:cNvPr id="76811" name="AutoShape 19"/>
            <p:cNvSpPr>
              <a:spLocks noChangeAspect="1" noChangeArrowheads="1"/>
            </p:cNvSpPr>
            <p:nvPr/>
          </p:nvSpPr>
          <p:spPr bwMode="auto">
            <a:xfrm>
              <a:off x="2675" y="4460"/>
              <a:ext cx="6104" cy="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6812" name="Picture 20" descr="NESOHD797P"/>
            <p:cNvPicPr>
              <a:picLocks noChangeAspect="1" noChangeArrowheads="1"/>
            </p:cNvPicPr>
            <p:nvPr/>
          </p:nvPicPr>
          <p:blipFill>
            <a:blip r:embed="rId2">
              <a:extLst>
                <a:ext uri="{28A0092B-C50C-407E-A947-70E740481C1C}">
                  <a14:useLocalDpi xmlns:a14="http://schemas.microsoft.com/office/drawing/2010/main" val="0"/>
                </a:ext>
              </a:extLst>
            </a:blip>
            <a:srcRect r="-865" b="8836"/>
            <a:stretch>
              <a:fillRect/>
            </a:stretch>
          </p:blipFill>
          <p:spPr bwMode="auto">
            <a:xfrm>
              <a:off x="2675" y="4460"/>
              <a:ext cx="3406" cy="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3" name="Picture 21" descr="液晶AV1401t"/>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8" y="4868"/>
              <a:ext cx="1988" cy="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806" name="Group 27"/>
          <p:cNvGrpSpPr/>
          <p:nvPr/>
        </p:nvGrpSpPr>
        <p:grpSpPr bwMode="auto">
          <a:xfrm>
            <a:off x="468313" y="4545013"/>
            <a:ext cx="8280400" cy="1979612"/>
            <a:chOff x="295" y="2823"/>
            <a:chExt cx="5216" cy="1247"/>
          </a:xfrm>
        </p:grpSpPr>
        <p:sp>
          <p:nvSpPr>
            <p:cNvPr id="76808" name="Rectangle 23"/>
            <p:cNvSpPr>
              <a:spLocks noChangeArrowheads="1"/>
            </p:cNvSpPr>
            <p:nvPr/>
          </p:nvSpPr>
          <p:spPr bwMode="auto">
            <a:xfrm>
              <a:off x="295" y="2823"/>
              <a:ext cx="5216" cy="1244"/>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76809" name="Rectangle 24"/>
            <p:cNvSpPr>
              <a:spLocks noChangeArrowheads="1"/>
            </p:cNvSpPr>
            <p:nvPr/>
          </p:nvSpPr>
          <p:spPr bwMode="auto">
            <a:xfrm>
              <a:off x="295" y="2828"/>
              <a:ext cx="5216" cy="1242"/>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科学家发现了人眼的一个缺点：在超过一定距离后人眼的分辨能力就不行了，如果把三种颜色不同的光照在距离很近的点上，人眼看起来和单色的效果一样。这被称为空间混色法。当我们把每个像素点分成三个区，涂上产生三种原色的荧光粉就行了。为了产生一个带颜色的像素，只要用三束强度不同的电子束同时分别轰击像素点上的三个不同的荧光粉区就行了。</a:t>
              </a:r>
              <a:endParaRPr lang="zh-CN" altLang="en-US" sz="2000" b="1">
                <a:solidFill>
                  <a:srgbClr val="FF0000"/>
                </a:solidFill>
                <a:ea typeface="黑体" panose="02010609060101010101" pitchFamily="2" charset="-122"/>
              </a:endParaRPr>
            </a:p>
          </p:txBody>
        </p:sp>
        <p:sp>
          <p:nvSpPr>
            <p:cNvPr id="76810" name="AutoShape 25"/>
            <p:cNvSpPr>
              <a:spLocks noChangeArrowheads="1"/>
            </p:cNvSpPr>
            <p:nvPr/>
          </p:nvSpPr>
          <p:spPr bwMode="auto">
            <a:xfrm>
              <a:off x="443" y="2856"/>
              <a:ext cx="181" cy="182"/>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76807" name="Rectangle 29"/>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395288" y="1196752"/>
            <a:ext cx="8208962" cy="936104"/>
          </a:xfrm>
        </p:spPr>
        <p:txBody>
          <a:bodyPr/>
          <a:lstStyle/>
          <a:p>
            <a:pPr marL="0" indent="0" algn="just" eaLnBrk="1" hangingPunct="1">
              <a:lnSpc>
                <a:spcPct val="105000"/>
              </a:lnSpc>
              <a:buFontTx/>
              <a:buNone/>
            </a:pPr>
            <a:r>
              <a:rPr lang="en-US" altLang="zh-CN" sz="2400" b="1" dirty="0" smtClean="0"/>
              <a:t>        </a:t>
            </a:r>
            <a:r>
              <a:rPr lang="zh-CN" altLang="en-US" sz="2400" b="1" dirty="0" smtClean="0"/>
              <a:t>计算机的软件系统，是指安装在硬件设备上的软件集合，决定了计算机的功能。一般分为：系统软件和应用软件</a:t>
            </a:r>
            <a:endParaRPr lang="en-US" altLang="zh-CN" sz="2400" b="1" dirty="0"/>
          </a:p>
          <a:p>
            <a:pPr marL="0" indent="0" algn="just" eaLnBrk="1" hangingPunct="1">
              <a:lnSpc>
                <a:spcPct val="105000"/>
              </a:lnSpc>
              <a:buFontTx/>
              <a:buNone/>
            </a:pPr>
            <a:r>
              <a:rPr lang="en-US" altLang="zh-CN" sz="2400" b="1" dirty="0" smtClean="0"/>
              <a:t>        </a:t>
            </a:r>
            <a:endParaRPr lang="en-US" altLang="zh-CN" sz="2400" b="1" dirty="0" smtClean="0"/>
          </a:p>
        </p:txBody>
      </p:sp>
      <p:sp>
        <p:nvSpPr>
          <p:cNvPr id="211978" name="Rectangle 10"/>
          <p:cNvSpPr>
            <a:spLocks noChangeArrowheads="1"/>
          </p:cNvSpPr>
          <p:nvPr/>
        </p:nvSpPr>
        <p:spPr bwMode="auto">
          <a:xfrm>
            <a:off x="323842" y="2436133"/>
            <a:ext cx="820737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20000"/>
              </a:spcBef>
            </a:pPr>
            <a:r>
              <a:rPr lang="en-US" altLang="zh-CN" b="1" dirty="0">
                <a:solidFill>
                  <a:schemeClr val="tx1"/>
                </a:solidFill>
                <a:ea typeface="黑体" panose="02010609060101010101" pitchFamily="2" charset="-122"/>
              </a:rPr>
              <a:t>       </a:t>
            </a:r>
            <a:r>
              <a:rPr lang="en-US" altLang="zh-CN" b="1" dirty="0" smtClean="0">
                <a:solidFill>
                  <a:schemeClr val="tx1"/>
                </a:solidFill>
                <a:ea typeface="黑体" panose="02010609060101010101" pitchFamily="2" charset="-122"/>
              </a:rPr>
              <a:t> </a:t>
            </a:r>
            <a:r>
              <a:rPr lang="zh-CN" altLang="en-US" b="1" kern="0" dirty="0" smtClean="0">
                <a:solidFill>
                  <a:srgbClr val="00B0F0"/>
                </a:solidFill>
                <a:latin typeface="+mn-lt"/>
                <a:ea typeface="+mn-ea"/>
              </a:rPr>
              <a:t>系统软件</a:t>
            </a:r>
            <a:r>
              <a:rPr lang="zh-CN" altLang="en-US" b="1" dirty="0" smtClean="0">
                <a:solidFill>
                  <a:schemeClr val="tx1"/>
                </a:solidFill>
                <a:ea typeface="黑体" panose="02010609060101010101" pitchFamily="2" charset="-122"/>
              </a:rPr>
              <a:t>：管理、控制和维护计算机系统资源，提供用户与计算机之间的界面，提供各种应用软件的支持和开发环境。包括：操作系统、语言处理程序、计算机监控管理程序、调试程序、故障检查和诊断程序、硬件驱动程序等。</a:t>
            </a:r>
            <a:endParaRPr lang="zh-CN" altLang="en-US" b="1" dirty="0">
              <a:solidFill>
                <a:schemeClr val="tx1"/>
              </a:solidFill>
              <a:ea typeface="黑体" panose="02010609060101010101" pitchFamily="2" charset="-122"/>
            </a:endParaRPr>
          </a:p>
        </p:txBody>
      </p:sp>
      <p:sp>
        <p:nvSpPr>
          <p:cNvPr id="6" name="Rectangle 10"/>
          <p:cNvSpPr>
            <a:spLocks noChangeArrowheads="1"/>
          </p:cNvSpPr>
          <p:nvPr/>
        </p:nvSpPr>
        <p:spPr bwMode="auto">
          <a:xfrm>
            <a:off x="323850" y="4416167"/>
            <a:ext cx="820737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20000"/>
              </a:spcBef>
            </a:pPr>
            <a:r>
              <a:rPr lang="en-US" altLang="zh-CN" b="1" dirty="0">
                <a:solidFill>
                  <a:schemeClr val="tx1"/>
                </a:solidFill>
                <a:ea typeface="黑体" panose="02010609060101010101" pitchFamily="2" charset="-122"/>
              </a:rPr>
              <a:t>        </a:t>
            </a:r>
            <a:r>
              <a:rPr lang="zh-CN" altLang="en-US" b="1" kern="0" dirty="0" smtClean="0">
                <a:solidFill>
                  <a:srgbClr val="00B0F0"/>
                </a:solidFill>
                <a:latin typeface="+mn-lt"/>
                <a:ea typeface="+mn-ea"/>
              </a:rPr>
              <a:t>应用软件</a:t>
            </a:r>
            <a:r>
              <a:rPr lang="zh-CN" altLang="en-US" b="1" dirty="0" smtClean="0">
                <a:solidFill>
                  <a:schemeClr val="tx1"/>
                </a:solidFill>
                <a:ea typeface="黑体" panose="02010609060101010101" pitchFamily="2" charset="-122"/>
              </a:rPr>
              <a:t>：用户利用计算机及其提供的系统软件为解决各种实际问题而编写的程序。一类是针对某个应用领域的具体问题而开发的程序；一类是一些大型专业软件公司开发的通用型应用软件。</a:t>
            </a:r>
            <a:endParaRPr lang="zh-CN" altLang="en-US" b="1" dirty="0">
              <a:solidFill>
                <a:schemeClr val="tx1"/>
              </a:solidFill>
              <a:ea typeface="黑体" panose="02010609060101010101" pitchFamily="2" charset="-122"/>
            </a:endParaRPr>
          </a:p>
        </p:txBody>
      </p:sp>
      <p:sp>
        <p:nvSpPr>
          <p:cNvPr id="10"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1" dur="500"/>
                                        <p:tgtEl>
                                          <p:spTgt spid="211971">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11978">
                                            <p:txEl>
                                              <p:pRg st="0" end="0"/>
                                            </p:txEl>
                                          </p:spTgt>
                                        </p:tgtEl>
                                        <p:attrNameLst>
                                          <p:attrName>style.visibility</p:attrName>
                                        </p:attrNameLst>
                                      </p:cBhvr>
                                      <p:to>
                                        <p:strVal val="visible"/>
                                      </p:to>
                                    </p:set>
                                    <p:animEffect transition="in" filter="blinds(horizontal)">
                                      <p:cBhvr>
                                        <p:cTn id="15" dur="500"/>
                                        <p:tgtEl>
                                          <p:spTgt spid="211978">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linds(horizontal)">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ChangeArrowheads="1"/>
          </p:cNvSpPr>
          <p:nvPr/>
        </p:nvSpPr>
        <p:spPr bwMode="auto">
          <a:xfrm>
            <a:off x="395288" y="1125538"/>
            <a:ext cx="842486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10000"/>
              </a:spcBef>
            </a:pP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液晶显示器</a:t>
            </a:r>
            <a:r>
              <a:rPr lang="en-US" altLang="zh-CN" b="1" dirty="0">
                <a:solidFill>
                  <a:schemeClr val="tx1"/>
                </a:solidFill>
                <a:ea typeface="黑体" panose="02010609060101010101" pitchFamily="2" charset="-122"/>
              </a:rPr>
              <a:t>LCD</a:t>
            </a:r>
            <a:r>
              <a:rPr lang="zh-CN" altLang="en-US" b="1" dirty="0">
                <a:solidFill>
                  <a:schemeClr val="tx1"/>
                </a:solidFill>
                <a:ea typeface="黑体" panose="02010609060101010101" pitchFamily="2" charset="-122"/>
              </a:rPr>
              <a:t>的优点在于：</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① 图像稳定。由于只有在画面内容发生变化时才需要刷新，因此没有闪烁感；</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②  液晶底板整体发光，真正的完全平面；</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③ </a:t>
            </a:r>
            <a:r>
              <a:rPr lang="en-US" altLang="zh-CN" b="1" dirty="0">
                <a:solidFill>
                  <a:schemeClr val="tx1"/>
                </a:solidFill>
                <a:ea typeface="黑体" panose="02010609060101010101" pitchFamily="2" charset="-122"/>
              </a:rPr>
              <a:t>LCD</a:t>
            </a:r>
            <a:r>
              <a:rPr lang="zh-CN" altLang="en-US" b="1" dirty="0">
                <a:solidFill>
                  <a:schemeClr val="tx1"/>
                </a:solidFill>
                <a:ea typeface="黑体" panose="02010609060101010101" pitchFamily="2" charset="-122"/>
              </a:rPr>
              <a:t>显示器基本上没有辐射；</a:t>
            </a:r>
            <a:endParaRPr lang="zh-CN" altLang="en-US" b="1" dirty="0">
              <a:solidFill>
                <a:schemeClr val="tx1"/>
              </a:solidFill>
              <a:ea typeface="黑体" panose="02010609060101010101" pitchFamily="2" charset="-122"/>
            </a:endParaRPr>
          </a:p>
          <a:p>
            <a:pPr algn="just">
              <a:lnSpc>
                <a:spcPct val="105000"/>
              </a:lnSpc>
              <a:spcBef>
                <a:spcPct val="10000"/>
              </a:spcBef>
            </a:pPr>
            <a:r>
              <a:rPr lang="zh-CN" altLang="en-US" b="1" dirty="0">
                <a:solidFill>
                  <a:schemeClr val="tx1"/>
                </a:solidFill>
                <a:ea typeface="黑体" panose="02010609060101010101" pitchFamily="2" charset="-122"/>
              </a:rPr>
              <a:t>       ④ 能耗低。约为</a:t>
            </a:r>
            <a:r>
              <a:rPr lang="en-US" altLang="zh-CN" b="1" dirty="0">
                <a:solidFill>
                  <a:schemeClr val="tx1"/>
                </a:solidFill>
                <a:ea typeface="黑体" panose="02010609060101010101" pitchFamily="2" charset="-122"/>
              </a:rPr>
              <a:t>CRT</a:t>
            </a:r>
            <a:r>
              <a:rPr lang="zh-CN" altLang="en-US" b="1" dirty="0">
                <a:solidFill>
                  <a:schemeClr val="tx1"/>
                </a:solidFill>
                <a:ea typeface="黑体" panose="02010609060101010101" pitchFamily="2" charset="-122"/>
              </a:rPr>
              <a:t>显示器的三分之一。</a:t>
            </a:r>
            <a:endParaRPr lang="zh-CN" altLang="en-US" b="1" dirty="0">
              <a:solidFill>
                <a:schemeClr val="tx1"/>
              </a:solidFill>
              <a:ea typeface="黑体" panose="02010609060101010101" pitchFamily="2" charset="-122"/>
            </a:endParaRPr>
          </a:p>
        </p:txBody>
      </p:sp>
      <p:sp>
        <p:nvSpPr>
          <p:cNvPr id="77827" name="Rectangle 9"/>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type="body" idx="1"/>
          </p:nvPr>
        </p:nvSpPr>
        <p:spPr>
          <a:xfrm>
            <a:off x="323850" y="1052513"/>
            <a:ext cx="8424863" cy="2232025"/>
          </a:xfrm>
        </p:spPr>
        <p:txBody>
          <a:bodyPr/>
          <a:lstStyle/>
          <a:p>
            <a:pPr marL="0" indent="0" algn="just" eaLnBrk="1" hangingPunct="1">
              <a:lnSpc>
                <a:spcPct val="105000"/>
              </a:lnSpc>
              <a:spcBef>
                <a:spcPct val="15000"/>
              </a:spcBef>
              <a:buFontTx/>
              <a:buNone/>
            </a:pPr>
            <a:r>
              <a:rPr lang="en-US" altLang="zh-CN" sz="2400" b="1" smtClean="0"/>
              <a:t>        </a:t>
            </a:r>
            <a:r>
              <a:rPr lang="zh-CN" altLang="en-US" sz="2400" b="1" smtClean="0"/>
              <a:t>几个显示器的性能参数：</a:t>
            </a:r>
            <a:endParaRPr lang="zh-CN" altLang="en-US" sz="2400" b="1" smtClean="0"/>
          </a:p>
          <a:p>
            <a:pPr marL="0" indent="0" algn="just" eaLnBrk="1" hangingPunct="1">
              <a:lnSpc>
                <a:spcPct val="105000"/>
              </a:lnSpc>
              <a:spcBef>
                <a:spcPct val="15000"/>
              </a:spcBef>
              <a:buFontTx/>
              <a:buNone/>
            </a:pPr>
            <a:r>
              <a:rPr lang="zh-CN" altLang="en-US" sz="2400" b="1" smtClean="0"/>
              <a:t>        ① 显示器的</a:t>
            </a:r>
            <a:r>
              <a:rPr lang="zh-CN" altLang="en-US" sz="2400" b="1" dirty="0" smtClean="0">
                <a:solidFill>
                  <a:srgbClr val="00B0F0"/>
                </a:solidFill>
              </a:rPr>
              <a:t>点距</a:t>
            </a:r>
            <a:r>
              <a:rPr lang="zh-CN" altLang="en-US" sz="2400" b="1" smtClean="0"/>
              <a:t>。点距指屏幕上相邻两个同色像素单元之间的距离，点距越小，显示效果就会越好。</a:t>
            </a:r>
            <a:endParaRPr lang="zh-CN" altLang="en-US" sz="2400" b="1" smtClean="0"/>
          </a:p>
          <a:p>
            <a:pPr marL="0" indent="0" algn="just" eaLnBrk="1" hangingPunct="1">
              <a:lnSpc>
                <a:spcPct val="105000"/>
              </a:lnSpc>
              <a:spcBef>
                <a:spcPct val="15000"/>
              </a:spcBef>
              <a:buFontTx/>
              <a:buNone/>
            </a:pPr>
            <a:r>
              <a:rPr lang="zh-CN" altLang="en-US" sz="2400" b="1" smtClean="0"/>
              <a:t>        ② </a:t>
            </a:r>
            <a:r>
              <a:rPr lang="zh-CN" altLang="en-US" sz="2400" b="1" dirty="0" smtClean="0">
                <a:solidFill>
                  <a:srgbClr val="00B0F0"/>
                </a:solidFill>
              </a:rPr>
              <a:t>像素</a:t>
            </a:r>
            <a:r>
              <a:rPr lang="zh-CN" altLang="en-US" sz="2400" b="1" smtClean="0"/>
              <a:t>和</a:t>
            </a:r>
            <a:r>
              <a:rPr lang="zh-CN" altLang="en-US" sz="2400" b="1" dirty="0" smtClean="0">
                <a:solidFill>
                  <a:srgbClr val="00B0F0"/>
                </a:solidFill>
              </a:rPr>
              <a:t>分辨率</a:t>
            </a:r>
            <a:r>
              <a:rPr lang="zh-CN" altLang="en-US" sz="2400" b="1" smtClean="0"/>
              <a:t>。分辨率指屏幕上像素的数目，一个像素是组成图像的最小单位，它是一个发光点。</a:t>
            </a:r>
            <a:endParaRPr lang="zh-CN" altLang="en-US" sz="2400" b="1" smtClean="0"/>
          </a:p>
        </p:txBody>
      </p:sp>
      <p:sp>
        <p:nvSpPr>
          <p:cNvPr id="481294" name="Rectangle 14"/>
          <p:cNvSpPr>
            <a:spLocks noChangeArrowheads="1"/>
          </p:cNvSpPr>
          <p:nvPr/>
        </p:nvSpPr>
        <p:spPr bwMode="auto">
          <a:xfrm>
            <a:off x="323850" y="3213100"/>
            <a:ext cx="8424863"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en-US" altLang="zh-CN" b="1">
                <a:solidFill>
                  <a:schemeClr val="tx1"/>
                </a:solidFill>
                <a:ea typeface="黑体" panose="02010609060101010101" pitchFamily="2" charset="-122"/>
              </a:rPr>
              <a:t>        ③ </a:t>
            </a:r>
            <a:r>
              <a:rPr lang="zh-CN" altLang="en-US" b="1">
                <a:solidFill>
                  <a:schemeClr val="tx1"/>
                </a:solidFill>
                <a:ea typeface="黑体" panose="02010609060101010101" pitchFamily="2" charset="-122"/>
              </a:rPr>
              <a:t>显示器接口</a:t>
            </a:r>
            <a:endParaRPr lang="zh-CN" altLang="en-US" b="1">
              <a:solidFill>
                <a:schemeClr val="tx1"/>
              </a:solidFill>
              <a:ea typeface="黑体" panose="02010609060101010101" pitchFamily="2" charset="-122"/>
            </a:endParaRPr>
          </a:p>
          <a:p>
            <a:pPr algn="just">
              <a:lnSpc>
                <a:spcPct val="105000"/>
              </a:lnSpc>
              <a:spcBef>
                <a:spcPct val="20000"/>
              </a:spcBef>
            </a:pPr>
            <a:r>
              <a:rPr lang="zh-CN" altLang="en-US" b="1">
                <a:solidFill>
                  <a:schemeClr val="tx1"/>
                </a:solidFill>
                <a:ea typeface="黑体" panose="02010609060101010101" pitchFamily="2" charset="-122"/>
              </a:rPr>
              <a:t>        </a:t>
            </a:r>
            <a:r>
              <a:rPr lang="zh-CN" altLang="en-US" b="1" kern="0" dirty="0" smtClean="0">
                <a:solidFill>
                  <a:srgbClr val="00B0F0"/>
                </a:solidFill>
                <a:latin typeface="+mn-lt"/>
                <a:ea typeface="+mn-ea"/>
              </a:rPr>
              <a:t>VGA接口</a:t>
            </a:r>
            <a:r>
              <a:rPr lang="zh-CN" altLang="en-US" b="1">
                <a:solidFill>
                  <a:schemeClr val="tx1"/>
                </a:solidFill>
                <a:ea typeface="黑体" panose="02010609060101010101" pitchFamily="2" charset="-122"/>
              </a:rPr>
              <a:t>，是一种连接显示器的传统接口，采用模拟信号传输；</a:t>
            </a:r>
            <a:r>
              <a:rPr lang="en-US" altLang="zh-CN" b="1">
                <a:solidFill>
                  <a:schemeClr val="tx1"/>
                </a:solidFill>
                <a:ea typeface="黑体" panose="02010609060101010101" pitchFamily="2" charset="-122"/>
              </a:rPr>
              <a:t>DVI</a:t>
            </a:r>
            <a:r>
              <a:rPr lang="zh-CN" altLang="en-US" b="1">
                <a:solidFill>
                  <a:schemeClr val="tx1"/>
                </a:solidFill>
                <a:ea typeface="黑体" panose="02010609060101010101" pitchFamily="2" charset="-122"/>
              </a:rPr>
              <a:t>接口即可传输数字视频信号，也可传输模拟</a:t>
            </a:r>
            <a:r>
              <a:rPr lang="en-US" altLang="zh-CN" b="1">
                <a:solidFill>
                  <a:schemeClr val="tx1"/>
                </a:solidFill>
                <a:ea typeface="黑体" panose="02010609060101010101" pitchFamily="2" charset="-122"/>
              </a:rPr>
              <a:t>RGB</a:t>
            </a:r>
            <a:r>
              <a:rPr lang="zh-CN" altLang="en-US" b="1">
                <a:solidFill>
                  <a:schemeClr val="tx1"/>
                </a:solidFill>
                <a:ea typeface="黑体" panose="02010609060101010101" pitchFamily="2" charset="-122"/>
              </a:rPr>
              <a:t>视频信号；</a:t>
            </a:r>
            <a:r>
              <a:rPr lang="en-US" altLang="zh-CN" b="1">
                <a:solidFill>
                  <a:schemeClr val="tx1"/>
                </a:solidFill>
                <a:ea typeface="黑体" panose="02010609060101010101" pitchFamily="2" charset="-122"/>
              </a:rPr>
              <a:t>HDMI</a:t>
            </a:r>
            <a:r>
              <a:rPr lang="zh-CN" altLang="en-US" b="1">
                <a:solidFill>
                  <a:schemeClr val="tx1"/>
                </a:solidFill>
                <a:ea typeface="黑体" panose="02010609060101010101" pitchFamily="2" charset="-122"/>
              </a:rPr>
              <a:t>接口不但可以提供全数字视频信号，而且还可以同时传输音频。</a:t>
            </a:r>
            <a:endParaRPr lang="zh-CN" altLang="en-US" b="1">
              <a:solidFill>
                <a:schemeClr val="tx1"/>
              </a:solidFill>
              <a:ea typeface="黑体" panose="02010609060101010101" pitchFamily="2" charset="-122"/>
            </a:endParaRPr>
          </a:p>
        </p:txBody>
      </p:sp>
      <p:grpSp>
        <p:nvGrpSpPr>
          <p:cNvPr id="481295" name="Group 15"/>
          <p:cNvGrpSpPr/>
          <p:nvPr/>
        </p:nvGrpSpPr>
        <p:grpSpPr bwMode="auto">
          <a:xfrm>
            <a:off x="1692275" y="5373688"/>
            <a:ext cx="4608513" cy="719137"/>
            <a:chOff x="839" y="2432"/>
            <a:chExt cx="3498" cy="426"/>
          </a:xfrm>
        </p:grpSpPr>
        <p:pic>
          <p:nvPicPr>
            <p:cNvPr id="78854"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 y="2432"/>
              <a:ext cx="101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 y="2432"/>
              <a:ext cx="101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2432"/>
              <a:ext cx="123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53" name="Rectangle 20"/>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blinds(horizontal)">
                                      <p:cBhvr>
                                        <p:cTn id="7" dur="500"/>
                                        <p:tgtEl>
                                          <p:spTgt spid="481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10" dur="500"/>
                                        <p:tgtEl>
                                          <p:spTgt spid="4812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5" dur="500"/>
                                        <p:tgtEl>
                                          <p:spTgt spid="4812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1294"/>
                                        </p:tgtEl>
                                        <p:attrNameLst>
                                          <p:attrName>style.visibility</p:attrName>
                                        </p:attrNameLst>
                                      </p:cBhvr>
                                      <p:to>
                                        <p:strVal val="visible"/>
                                      </p:to>
                                    </p:set>
                                    <p:animEffect transition="in" filter="blinds(horizontal)">
                                      <p:cBhvr>
                                        <p:cTn id="20" dur="500"/>
                                        <p:tgtEl>
                                          <p:spTgt spid="481294"/>
                                        </p:tgtEl>
                                      </p:cBhvr>
                                    </p:animEffect>
                                  </p:childTnLst>
                                </p:cTn>
                              </p:par>
                              <p:par>
                                <p:cTn id="21" presetID="3" presetClass="entr" presetSubtype="10" fill="hold" nodeType="withEffect">
                                  <p:stCondLst>
                                    <p:cond delay="0"/>
                                  </p:stCondLst>
                                  <p:childTnLst>
                                    <p:set>
                                      <p:cBhvr>
                                        <p:cTn id="22" dur="1" fill="hold">
                                          <p:stCondLst>
                                            <p:cond delay="0"/>
                                          </p:stCondLst>
                                        </p:cTn>
                                        <p:tgtEl>
                                          <p:spTgt spid="481295"/>
                                        </p:tgtEl>
                                        <p:attrNameLst>
                                          <p:attrName>style.visibility</p:attrName>
                                        </p:attrNameLst>
                                      </p:cBhvr>
                                      <p:to>
                                        <p:strVal val="visible"/>
                                      </p:to>
                                    </p:set>
                                    <p:animEffect transition="in" filter="blinds(horizontal)">
                                      <p:cBhvr>
                                        <p:cTn id="23" dur="500"/>
                                        <p:tgtEl>
                                          <p:spTgt spid="481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p:cNvSpPr>
            <a:spLocks noGrp="1" noChangeArrowheads="1"/>
          </p:cNvSpPr>
          <p:nvPr>
            <p:ph type="body" idx="1"/>
          </p:nvPr>
        </p:nvSpPr>
        <p:spPr>
          <a:xfrm>
            <a:off x="468313" y="1123950"/>
            <a:ext cx="8280400" cy="3384550"/>
          </a:xfrm>
        </p:spPr>
        <p:txBody>
          <a:bodyPr/>
          <a:lstStyle/>
          <a:p>
            <a:pPr marL="0" indent="0" algn="just" eaLnBrk="1" hangingPunct="1">
              <a:lnSpc>
                <a:spcPct val="105000"/>
              </a:lnSpc>
              <a:spcBef>
                <a:spcPct val="5000"/>
              </a:spcBef>
              <a:buFontTx/>
              <a:buNone/>
            </a:pPr>
            <a:r>
              <a:rPr lang="en-US" altLang="zh-CN" sz="2400" b="1" dirty="0" smtClean="0"/>
              <a:t>        2. </a:t>
            </a:r>
            <a:r>
              <a:rPr lang="zh-CN" altLang="en-US" sz="2400" b="1" dirty="0" smtClean="0"/>
              <a:t>打印机</a:t>
            </a:r>
            <a:endParaRPr lang="zh-CN" altLang="en-US" sz="2400" b="1" dirty="0" smtClean="0"/>
          </a:p>
          <a:p>
            <a:pPr marL="0" indent="0" algn="just" eaLnBrk="1" hangingPunct="1">
              <a:lnSpc>
                <a:spcPct val="105000"/>
              </a:lnSpc>
              <a:buFontTx/>
              <a:buNone/>
            </a:pPr>
            <a:r>
              <a:rPr lang="zh-CN" altLang="en-US" sz="2400" b="1" dirty="0" smtClean="0"/>
              <a:t>        常用的有针式打印机、喷墨打印机和激光打印机等。 </a:t>
            </a:r>
            <a:endParaRPr lang="zh-CN" altLang="en-US" sz="2400" b="1" dirty="0" smtClean="0"/>
          </a:p>
          <a:p>
            <a:pPr marL="0" indent="0" algn="just" eaLnBrk="1" hangingPunct="1">
              <a:lnSpc>
                <a:spcPct val="105000"/>
              </a:lnSpc>
              <a:spcBef>
                <a:spcPct val="5000"/>
              </a:spcBef>
              <a:buFontTx/>
              <a:buNone/>
            </a:pPr>
            <a:r>
              <a:rPr lang="zh-CN" altLang="en-US" sz="2400" b="1" dirty="0" smtClean="0"/>
              <a:t>        ① </a:t>
            </a:r>
            <a:r>
              <a:rPr lang="zh-CN" altLang="en-US" sz="2400" b="1" dirty="0" smtClean="0">
                <a:solidFill>
                  <a:srgbClr val="00B0F0"/>
                </a:solidFill>
              </a:rPr>
              <a:t>针式</a:t>
            </a:r>
            <a:r>
              <a:rPr lang="zh-CN" altLang="en-US" sz="2400" b="1" dirty="0" smtClean="0"/>
              <a:t>打印机特点。利用钢针击打色带把色带上的墨打印在纸上形成文本或图形。优点是可以打多联纸，耗材便宜；缺点是打印质量差、速度慢、噪声大。</a:t>
            </a:r>
            <a:endParaRPr lang="zh-CN" altLang="en-US" sz="2400" b="1" dirty="0" smtClean="0"/>
          </a:p>
          <a:p>
            <a:pPr marL="0" indent="0" algn="just" eaLnBrk="1" hangingPunct="1">
              <a:lnSpc>
                <a:spcPct val="105000"/>
              </a:lnSpc>
              <a:buFontTx/>
              <a:buNone/>
            </a:pPr>
            <a:r>
              <a:rPr lang="zh-CN" altLang="en-US" sz="2400" b="1" dirty="0" smtClean="0"/>
              <a:t>        ② </a:t>
            </a:r>
            <a:r>
              <a:rPr lang="zh-CN" altLang="en-US" sz="2400" b="1" dirty="0" smtClean="0">
                <a:solidFill>
                  <a:srgbClr val="00B0F0"/>
                </a:solidFill>
              </a:rPr>
              <a:t>喷墨</a:t>
            </a:r>
            <a:r>
              <a:rPr lang="zh-CN" altLang="en-US" sz="2400" b="1" dirty="0" smtClean="0"/>
              <a:t>打印机特点。打印时墨水经喷头喷射到纸上。优点是机器价格便宜，适合彩色打印；缺点是速度较慢，耗材相对较贵，打印喷头清洗、更换较麻烦。</a:t>
            </a:r>
            <a:endParaRPr lang="zh-CN" altLang="en-US" sz="2400" b="1" dirty="0" smtClean="0"/>
          </a:p>
        </p:txBody>
      </p:sp>
      <p:grpSp>
        <p:nvGrpSpPr>
          <p:cNvPr id="439300" name="Group 4"/>
          <p:cNvGrpSpPr>
            <a:grpSpLocks noChangeAspect="1"/>
          </p:cNvGrpSpPr>
          <p:nvPr/>
        </p:nvGrpSpPr>
        <p:grpSpPr bwMode="auto">
          <a:xfrm>
            <a:off x="2700338" y="1052513"/>
            <a:ext cx="2160587" cy="622300"/>
            <a:chOff x="2362" y="7068"/>
            <a:chExt cx="10844" cy="3123"/>
          </a:xfrm>
        </p:grpSpPr>
        <p:sp>
          <p:nvSpPr>
            <p:cNvPr id="81926" name="AutoShape 5"/>
            <p:cNvSpPr>
              <a:spLocks noChangeAspect="1" noChangeArrowheads="1"/>
            </p:cNvSpPr>
            <p:nvPr/>
          </p:nvSpPr>
          <p:spPr bwMode="auto">
            <a:xfrm>
              <a:off x="2362" y="7068"/>
              <a:ext cx="10844" cy="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81927" name="Object 6"/>
            <p:cNvGraphicFramePr>
              <a:graphicFrameLocks noChangeAspect="1"/>
            </p:cNvGraphicFramePr>
            <p:nvPr/>
          </p:nvGraphicFramePr>
          <p:xfrm>
            <a:off x="5517" y="7068"/>
            <a:ext cx="3846" cy="3123"/>
          </p:xfrm>
          <a:graphic>
            <a:graphicData uri="http://schemas.openxmlformats.org/presentationml/2006/ole">
              <mc:AlternateContent xmlns:mc="http://schemas.openxmlformats.org/markup-compatibility/2006">
                <mc:Choice xmlns:v="urn:schemas-microsoft-com:vml" Requires="v">
                  <p:oleObj spid="_x0000_s82080" name="位图图像" r:id="rId1" imgW="4762500" imgH="3829050" progId="Paint.Picture">
                    <p:embed/>
                  </p:oleObj>
                </mc:Choice>
                <mc:Fallback>
                  <p:oleObj name="位图图像" r:id="rId1" imgW="4762500" imgH="3829050" progId="Paint.Picture">
                    <p:embed/>
                    <p:pic>
                      <p:nvPicPr>
                        <p:cNvPr id="0" name="Object 6"/>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210" t="2539" r="3629" b="1692"/>
                        <a:stretch>
                          <a:fillRect/>
                        </a:stretch>
                      </p:blipFill>
                      <p:spPr bwMode="auto">
                        <a:xfrm>
                          <a:off x="5517" y="7068"/>
                          <a:ext cx="3846" cy="312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33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pic>
          <p:nvPicPr>
            <p:cNvPr id="81928" name="Picture 7" descr="1010-09"/>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658" y="7364"/>
              <a:ext cx="3548" cy="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29" name="Object 8"/>
            <p:cNvGraphicFramePr>
              <a:graphicFrameLocks noChangeAspect="1"/>
            </p:cNvGraphicFramePr>
            <p:nvPr/>
          </p:nvGraphicFramePr>
          <p:xfrm>
            <a:off x="2362" y="7680"/>
            <a:ext cx="3139" cy="2096"/>
          </p:xfrm>
          <a:graphic>
            <a:graphicData uri="http://schemas.openxmlformats.org/presentationml/2006/ole">
              <mc:AlternateContent xmlns:mc="http://schemas.openxmlformats.org/markup-compatibility/2006">
                <mc:Choice xmlns:v="urn:schemas-microsoft-com:vml" Requires="v">
                  <p:oleObj spid="_x0000_s82081" name="位图图像" r:id="rId4" imgW="5743575" imgH="3914775" progId="Paint.Picture">
                    <p:embed/>
                  </p:oleObj>
                </mc:Choice>
                <mc:Fallback>
                  <p:oleObj name="位图图像" r:id="rId4" imgW="5743575" imgH="3914775" progId="Paint.Picture">
                    <p:embed/>
                    <p:pic>
                      <p:nvPicPr>
                        <p:cNvPr id="0" name="Object 8"/>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l="4012" t="15727" r="4451" b="8369"/>
                        <a:stretch>
                          <a:fillRect/>
                        </a:stretch>
                      </p:blipFill>
                      <p:spPr bwMode="auto">
                        <a:xfrm>
                          <a:off x="2362" y="7680"/>
                          <a:ext cx="3139" cy="2096"/>
                        </a:xfrm>
                        <a:prstGeom prst="rect">
                          <a:avLst/>
                        </a:prstGeom>
                        <a:solidFill>
                          <a:schemeClr val="bg1"/>
                        </a:solidFill>
                        <a:ln>
                          <a:noFill/>
                        </a:ln>
                        <a:effectLst/>
                        <a:extLst>
                          <a:ext uri="{91240B29-F687-4F45-9708-019B960494DF}">
                            <a14:hiddenLine xmlns:a14="http://schemas.microsoft.com/office/drawing/2010/main" w="12700">
                              <a:solidFill>
                                <a:srgbClr val="33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grpSp>
      <p:sp>
        <p:nvSpPr>
          <p:cNvPr id="439305" name="Rectangle 9"/>
          <p:cNvSpPr>
            <a:spLocks noChangeArrowheads="1"/>
          </p:cNvSpPr>
          <p:nvPr/>
        </p:nvSpPr>
        <p:spPr bwMode="auto">
          <a:xfrm>
            <a:off x="468313" y="4437063"/>
            <a:ext cx="82073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lang="en-US" altLang="zh-CN" b="1">
                <a:solidFill>
                  <a:schemeClr val="tx1"/>
                </a:solidFill>
                <a:ea typeface="黑体" panose="02010609060101010101" pitchFamily="2" charset="-122"/>
              </a:rPr>
              <a:t>        ③ </a:t>
            </a:r>
            <a:r>
              <a:rPr lang="zh-CN" altLang="en-US" b="1" kern="0" dirty="0" smtClean="0">
                <a:solidFill>
                  <a:srgbClr val="00B0F0"/>
                </a:solidFill>
                <a:latin typeface="+mn-lt"/>
                <a:ea typeface="+mn-ea"/>
              </a:rPr>
              <a:t>激光</a:t>
            </a:r>
            <a:r>
              <a:rPr lang="zh-CN" altLang="en-US" b="1">
                <a:solidFill>
                  <a:schemeClr val="tx1"/>
                </a:solidFill>
                <a:ea typeface="黑体" panose="02010609060101010101" pitchFamily="2" charset="-122"/>
              </a:rPr>
              <a:t>打印机特点。利用激光将碳粉固着在纸上，加热后印出文字和图片。优点是打印速度快、噪音低、质量好。缺点是打印耗材价格较高。</a:t>
            </a:r>
            <a:endParaRPr lang="zh-CN" altLang="en-US" b="1">
              <a:solidFill>
                <a:schemeClr val="tx1"/>
              </a:solidFill>
              <a:ea typeface="黑体" panose="02010609060101010101" pitchFamily="2" charset="-122"/>
            </a:endParaRPr>
          </a:p>
          <a:p>
            <a:pPr algn="just">
              <a:spcBef>
                <a:spcPct val="15000"/>
              </a:spcBef>
            </a:pPr>
            <a:r>
              <a:rPr lang="zh-CN" altLang="en-US" b="1">
                <a:solidFill>
                  <a:schemeClr val="tx1"/>
                </a:solidFill>
                <a:ea typeface="黑体" panose="02010609060101010101" pitchFamily="2" charset="-122"/>
              </a:rPr>
              <a:t>对比来说，激光最好，喷墨其次，而针式相对较差。 </a:t>
            </a:r>
            <a:endParaRPr lang="zh-CN" altLang="en-US" b="1">
              <a:solidFill>
                <a:schemeClr val="tx1"/>
              </a:solidFill>
              <a:ea typeface="黑体" panose="02010609060101010101" pitchFamily="2" charset="-122"/>
            </a:endParaRPr>
          </a:p>
        </p:txBody>
      </p:sp>
      <p:sp>
        <p:nvSpPr>
          <p:cNvPr id="81925" name="Rectangle 11"/>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blinds(horizontal)">
                                      <p:cBhvr>
                                        <p:cTn id="7" dur="500"/>
                                        <p:tgtEl>
                                          <p:spTgt spid="43929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39300"/>
                                        </p:tgtEl>
                                        <p:attrNameLst>
                                          <p:attrName>style.visibility</p:attrName>
                                        </p:attrNameLst>
                                      </p:cBhvr>
                                      <p:to>
                                        <p:strVal val="visible"/>
                                      </p:to>
                                    </p:set>
                                    <p:animEffect transition="in" filter="blinds(horizontal)">
                                      <p:cBhvr>
                                        <p:cTn id="11" dur="500"/>
                                        <p:tgtEl>
                                          <p:spTgt spid="439300"/>
                                        </p:tgtEl>
                                      </p:cBhvr>
                                    </p:animEffect>
                                  </p:childTnLst>
                                </p:cTn>
                              </p:par>
                              <p:par>
                                <p:cTn id="12" presetID="3" presetClass="entr" presetSubtype="10" fill="hold" nodeType="withEffect">
                                  <p:stCondLst>
                                    <p:cond delay="0"/>
                                  </p:stCondLst>
                                  <p:childTnLst>
                                    <p:set>
                                      <p:cBhvr>
                                        <p:cTn id="13" dur="1" fill="hold">
                                          <p:stCondLst>
                                            <p:cond delay="0"/>
                                          </p:stCondLst>
                                        </p:cTn>
                                        <p:tgtEl>
                                          <p:spTgt spid="439299">
                                            <p:txEl>
                                              <p:pRg st="1" end="1"/>
                                            </p:txEl>
                                          </p:spTgt>
                                        </p:tgtEl>
                                        <p:attrNameLst>
                                          <p:attrName>style.visibility</p:attrName>
                                        </p:attrNameLst>
                                      </p:cBhvr>
                                      <p:to>
                                        <p:strVal val="visible"/>
                                      </p:to>
                                    </p:set>
                                    <p:animEffect transition="in" filter="blinds(horizontal)">
                                      <p:cBhvr>
                                        <p:cTn id="14" dur="500"/>
                                        <p:tgtEl>
                                          <p:spTgt spid="439299">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500"/>
                                        <p:tgtEl>
                                          <p:spTgt spid="439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305">
                                            <p:txEl>
                                              <p:pRg st="0" end="0"/>
                                            </p:txEl>
                                          </p:spTgt>
                                        </p:tgtEl>
                                        <p:attrNameLst>
                                          <p:attrName>style.visibility</p:attrName>
                                        </p:attrNameLst>
                                      </p:cBhvr>
                                      <p:to>
                                        <p:strVal val="visible"/>
                                      </p:to>
                                    </p:set>
                                    <p:animEffect transition="in" filter="blinds(horizontal)">
                                      <p:cBhvr>
                                        <p:cTn id="27" dur="500"/>
                                        <p:tgtEl>
                                          <p:spTgt spid="439305">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39305">
                                            <p:txEl>
                                              <p:pRg st="1" end="1"/>
                                            </p:txEl>
                                          </p:spTgt>
                                        </p:tgtEl>
                                        <p:attrNameLst>
                                          <p:attrName>style.visibility</p:attrName>
                                        </p:attrNameLst>
                                      </p:cBhvr>
                                      <p:to>
                                        <p:strVal val="visible"/>
                                      </p:to>
                                    </p:set>
                                    <p:animEffect transition="in" filter="blinds(horizontal)">
                                      <p:cBhvr>
                                        <p:cTn id="30" dur="500"/>
                                        <p:tgtEl>
                                          <p:spTgt spid="4393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539750" y="1125538"/>
            <a:ext cx="8208963" cy="4879975"/>
          </a:xfrm>
        </p:spPr>
        <p:txBody>
          <a:bodyPr/>
          <a:lstStyle/>
          <a:p>
            <a:pPr marL="0" indent="0" eaLnBrk="1" hangingPunct="1">
              <a:lnSpc>
                <a:spcPct val="105000"/>
              </a:lnSpc>
              <a:spcBef>
                <a:spcPct val="15000"/>
              </a:spcBef>
              <a:buFontTx/>
              <a:buNone/>
            </a:pPr>
            <a:r>
              <a:rPr lang="en-US" altLang="zh-CN" sz="2800" b="1" dirty="0" smtClean="0"/>
              <a:t>    </a:t>
            </a:r>
            <a:r>
              <a:rPr lang="zh-CN" altLang="en-US" sz="2800" b="1" dirty="0" smtClean="0"/>
              <a:t>（</a:t>
            </a:r>
            <a:r>
              <a:rPr lang="en-US" altLang="zh-CN" sz="2800" b="1" dirty="0" smtClean="0"/>
              <a:t>4</a:t>
            </a:r>
            <a:r>
              <a:rPr lang="zh-CN" altLang="en-US" sz="2800" b="1" dirty="0" smtClean="0"/>
              <a:t>）多媒体设备</a:t>
            </a:r>
            <a:r>
              <a:rPr lang="zh-CN" altLang="en-US" b="1" dirty="0" smtClean="0"/>
              <a:t> </a:t>
            </a:r>
            <a:endParaRPr lang="zh-CN" altLang="en-US" b="1" dirty="0" smtClean="0"/>
          </a:p>
          <a:p>
            <a:pPr marL="0" indent="0" eaLnBrk="1" hangingPunct="1">
              <a:lnSpc>
                <a:spcPct val="105000"/>
              </a:lnSpc>
              <a:spcBef>
                <a:spcPct val="5000"/>
              </a:spcBef>
              <a:buFontTx/>
              <a:buNone/>
            </a:pPr>
            <a:r>
              <a:rPr lang="zh-CN" altLang="en-US" b="1" dirty="0" smtClean="0"/>
              <a:t>      </a:t>
            </a:r>
            <a:r>
              <a:rPr lang="en-US" altLang="zh-CN" sz="2400" b="1" dirty="0" smtClean="0"/>
              <a:t>1. </a:t>
            </a:r>
            <a:r>
              <a:rPr lang="zh-CN" altLang="en-US" sz="2400" b="1" dirty="0" smtClean="0"/>
              <a:t>声卡</a:t>
            </a:r>
            <a:endParaRPr lang="en-US" altLang="zh-CN" sz="2400" b="1" dirty="0" smtClean="0"/>
          </a:p>
          <a:p>
            <a:pPr marL="0" indent="0" eaLnBrk="1" hangingPunct="1">
              <a:lnSpc>
                <a:spcPct val="105000"/>
              </a:lnSpc>
              <a:spcBef>
                <a:spcPct val="5000"/>
              </a:spcBef>
              <a:buFontTx/>
              <a:buNone/>
            </a:pPr>
            <a:r>
              <a:rPr lang="en-US" altLang="zh-CN" sz="2400" b="1" dirty="0"/>
              <a:t> </a:t>
            </a:r>
            <a:r>
              <a:rPr lang="en-US" altLang="zh-CN" sz="2400" b="1" dirty="0" smtClean="0"/>
              <a:t>       </a:t>
            </a:r>
            <a:r>
              <a:rPr lang="zh-CN" altLang="en-US" sz="2400" b="1" dirty="0" smtClean="0"/>
              <a:t>多媒体技术中最基本的组成部分，是实现声波</a:t>
            </a:r>
            <a:r>
              <a:rPr lang="en-US" altLang="zh-CN" sz="2400" b="1" dirty="0" smtClean="0"/>
              <a:t>/</a:t>
            </a:r>
            <a:r>
              <a:rPr lang="zh-CN" altLang="en-US" sz="2400" b="1" dirty="0" smtClean="0"/>
              <a:t>数字信号相互转换的硬件电路。</a:t>
            </a:r>
            <a:endParaRPr lang="en-US" altLang="zh-CN" sz="2400" b="1" dirty="0" smtClean="0"/>
          </a:p>
          <a:p>
            <a:pPr marL="0" indent="0" eaLnBrk="1" hangingPunct="1">
              <a:lnSpc>
                <a:spcPct val="105000"/>
              </a:lnSpc>
              <a:spcBef>
                <a:spcPct val="5000"/>
              </a:spcBef>
              <a:buFontTx/>
              <a:buNone/>
            </a:pPr>
            <a:r>
              <a:rPr lang="en-US" altLang="zh-CN" sz="2400" b="1" dirty="0"/>
              <a:t> </a:t>
            </a:r>
            <a:r>
              <a:rPr lang="en-US" altLang="zh-CN" sz="2400" b="1" dirty="0" smtClean="0"/>
              <a:t>       </a:t>
            </a:r>
            <a:r>
              <a:rPr lang="zh-CN" altLang="en-US" sz="2400" b="1" dirty="0" smtClean="0">
                <a:solidFill>
                  <a:srgbClr val="00B0F0"/>
                </a:solidFill>
              </a:rPr>
              <a:t>基本功能</a:t>
            </a:r>
            <a:r>
              <a:rPr lang="zh-CN" altLang="en-US" sz="2400" b="1" dirty="0" smtClean="0"/>
              <a:t>：把来自话筒、磁带、光盘的原始声音信号加以转换，输出到耳机、扬声器、扩音机、录音机等声响设备或通过音乐设备数字接口</a:t>
            </a:r>
            <a:r>
              <a:rPr lang="en-US" altLang="zh-CN" sz="2400" b="1" dirty="0" smtClean="0"/>
              <a:t>(MIDI)</a:t>
            </a:r>
            <a:r>
              <a:rPr lang="zh-CN" altLang="en-US" sz="2400" b="1" dirty="0" smtClean="0"/>
              <a:t>使乐器发出声音。</a:t>
            </a:r>
            <a:r>
              <a:rPr lang="en-US" altLang="zh-CN" sz="2400" b="1" dirty="0" smtClean="0"/>
              <a:t> </a:t>
            </a:r>
            <a:endParaRPr lang="en-US" altLang="zh-CN" sz="2400" b="1" dirty="0" smtClean="0"/>
          </a:p>
          <a:p>
            <a:pPr marL="0" indent="0" eaLnBrk="1" hangingPunct="1">
              <a:lnSpc>
                <a:spcPct val="105000"/>
              </a:lnSpc>
              <a:spcBef>
                <a:spcPct val="5000"/>
              </a:spcBef>
              <a:buFontTx/>
              <a:buNone/>
            </a:pPr>
            <a:r>
              <a:rPr lang="en-US" altLang="zh-CN" sz="2400" b="1" dirty="0"/>
              <a:t> </a:t>
            </a:r>
            <a:r>
              <a:rPr lang="en-US" altLang="zh-CN" sz="2400" b="1" dirty="0" smtClean="0"/>
              <a:t>      </a:t>
            </a:r>
            <a:endParaRPr lang="en-US" altLang="zh-CN" sz="2400" b="1" dirty="0" smtClean="0"/>
          </a:p>
          <a:p>
            <a:pPr marL="0" indent="0" eaLnBrk="1" hangingPunct="1">
              <a:lnSpc>
                <a:spcPct val="105000"/>
              </a:lnSpc>
              <a:spcBef>
                <a:spcPct val="5000"/>
              </a:spcBef>
              <a:buFontTx/>
              <a:buNone/>
            </a:pPr>
            <a:r>
              <a:rPr lang="en-US" altLang="zh-CN" sz="2400" b="1" dirty="0" smtClean="0"/>
              <a:t>        2. </a:t>
            </a:r>
            <a:r>
              <a:rPr lang="zh-CN" altLang="en-US" sz="2400" b="1" dirty="0" smtClean="0"/>
              <a:t>扫描仪</a:t>
            </a:r>
            <a:endParaRPr lang="en-US" altLang="zh-CN" sz="2400" b="1" dirty="0" smtClean="0"/>
          </a:p>
          <a:p>
            <a:pPr marL="0" indent="0" eaLnBrk="1" hangingPunct="1">
              <a:lnSpc>
                <a:spcPct val="105000"/>
              </a:lnSpc>
              <a:spcBef>
                <a:spcPct val="5000"/>
              </a:spcBef>
              <a:buFontTx/>
              <a:buNone/>
            </a:pPr>
            <a:r>
              <a:rPr lang="en-US" altLang="zh-CN" sz="2400" b="1" dirty="0"/>
              <a:t> </a:t>
            </a:r>
            <a:r>
              <a:rPr lang="en-US" altLang="zh-CN" sz="2400" b="1" dirty="0" smtClean="0"/>
              <a:t>       </a:t>
            </a:r>
            <a:r>
              <a:rPr lang="zh-CN" altLang="en-US" sz="2400" b="1" dirty="0" smtClean="0"/>
              <a:t>将照片、书籍上的文字或图片通过光学扫描以图片文件的形式保存在计算机里的一种设备。还能实现图片到文字的自动识别。</a:t>
            </a:r>
            <a:endParaRPr lang="zh-CN" altLang="en-US" sz="2400" dirty="0" smtClean="0"/>
          </a:p>
        </p:txBody>
      </p:sp>
      <p:sp>
        <p:nvSpPr>
          <p:cNvPr id="345103" name="Rectangle 15"/>
          <p:cNvSpPr>
            <a:spLocks noChangeArrowheads="1"/>
          </p:cNvSpPr>
          <p:nvPr/>
        </p:nvSpPr>
        <p:spPr bwMode="auto">
          <a:xfrm>
            <a:off x="8318500" y="5762625"/>
            <a:ext cx="508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zh-CN" sz="1600" b="1" noProof="1">
                <a:solidFill>
                  <a:srgbClr val="000000"/>
                </a:solidFill>
              </a:rPr>
              <a:t> </a:t>
            </a:r>
            <a:endParaRPr lang="zh-CN" altLang="zh-CN" sz="1800" b="1" noProof="1">
              <a:effectLst>
                <a:outerShdw blurRad="38100" dist="38100" dir="2700000" algn="tl">
                  <a:srgbClr val="C0C0C0"/>
                </a:outerShdw>
              </a:effectLst>
            </a:endParaRPr>
          </a:p>
        </p:txBody>
      </p:sp>
      <p:sp>
        <p:nvSpPr>
          <p:cNvPr id="83972" name="Rectangle 42"/>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539750" y="1125538"/>
            <a:ext cx="8208963" cy="4879975"/>
          </a:xfrm>
        </p:spPr>
        <p:txBody>
          <a:bodyPr/>
          <a:lstStyle/>
          <a:p>
            <a:pPr marL="0" indent="0" eaLnBrk="1" hangingPunct="1">
              <a:lnSpc>
                <a:spcPct val="105000"/>
              </a:lnSpc>
              <a:spcBef>
                <a:spcPct val="15000"/>
              </a:spcBef>
              <a:buFontTx/>
              <a:buNone/>
            </a:pPr>
            <a:r>
              <a:rPr lang="en-US" altLang="zh-CN" sz="2800" b="1" dirty="0" smtClean="0"/>
              <a:t>    </a:t>
            </a:r>
            <a:r>
              <a:rPr lang="zh-CN" altLang="en-US" sz="2800" b="1" dirty="0" smtClean="0"/>
              <a:t>（</a:t>
            </a:r>
            <a:r>
              <a:rPr lang="en-US" altLang="zh-CN" sz="2800" b="1" dirty="0" smtClean="0"/>
              <a:t>5</a:t>
            </a:r>
            <a:r>
              <a:rPr lang="zh-CN" altLang="en-US" sz="2800" b="1" dirty="0" smtClean="0"/>
              <a:t>）虚拟现实设备</a:t>
            </a:r>
            <a:r>
              <a:rPr lang="zh-CN" altLang="en-US" b="1" dirty="0" smtClean="0"/>
              <a:t> </a:t>
            </a:r>
            <a:endParaRPr lang="zh-CN" altLang="en-US" b="1" dirty="0" smtClean="0"/>
          </a:p>
          <a:p>
            <a:pPr marL="0" indent="0" eaLnBrk="1" hangingPunct="1">
              <a:lnSpc>
                <a:spcPct val="105000"/>
              </a:lnSpc>
              <a:spcBef>
                <a:spcPct val="5000"/>
              </a:spcBef>
              <a:buFontTx/>
              <a:buNone/>
            </a:pPr>
            <a:r>
              <a:rPr lang="zh-CN" altLang="en-US" b="1" dirty="0" smtClean="0"/>
              <a:t>      </a:t>
            </a:r>
            <a:r>
              <a:rPr lang="zh-CN" altLang="en-US" sz="2400" b="1" dirty="0" smtClean="0"/>
              <a:t>指运用多种技术综合形成一种模拟现实环境的人造环境，用户在该环境中通过五官和大脑的亲自体验和活动参与到该人造的、虚拟的环境中，可以与之交互。</a:t>
            </a:r>
            <a:endParaRPr lang="zh-CN" altLang="en-US" sz="2400" b="1" dirty="0" smtClean="0"/>
          </a:p>
          <a:p>
            <a:pPr marL="0" indent="0" eaLnBrk="1" hangingPunct="1">
              <a:lnSpc>
                <a:spcPct val="105000"/>
              </a:lnSpc>
              <a:spcBef>
                <a:spcPct val="5000"/>
              </a:spcBef>
              <a:buFontTx/>
              <a:buNone/>
            </a:pPr>
            <a:endParaRPr lang="en-US" altLang="zh-CN" sz="2400" b="1" dirty="0" smtClean="0"/>
          </a:p>
          <a:p>
            <a:pPr marL="0" indent="0" eaLnBrk="1" hangingPunct="1">
              <a:lnSpc>
                <a:spcPct val="105000"/>
              </a:lnSpc>
              <a:spcBef>
                <a:spcPct val="5000"/>
              </a:spcBef>
              <a:buFontTx/>
              <a:buNone/>
            </a:pPr>
            <a:r>
              <a:rPr lang="en-US" altLang="zh-CN" sz="2400" b="1" dirty="0"/>
              <a:t> </a:t>
            </a:r>
            <a:r>
              <a:rPr lang="en-US" altLang="zh-CN" sz="2400" b="1" dirty="0" smtClean="0"/>
              <a:t>       </a:t>
            </a:r>
            <a:r>
              <a:rPr lang="zh-CN" altLang="en-US" sz="2400" b="1" dirty="0" smtClean="0"/>
              <a:t>现阶段虚拟现实中常用到的硬件设备，大致可以分为</a:t>
            </a:r>
            <a:r>
              <a:rPr lang="zh-CN" altLang="en-US" sz="2400" b="1" dirty="0" smtClean="0">
                <a:solidFill>
                  <a:srgbClr val="00B0F0"/>
                </a:solidFill>
              </a:rPr>
              <a:t>4类</a:t>
            </a:r>
            <a:r>
              <a:rPr lang="zh-CN" altLang="en-US" sz="2400" b="1" dirty="0" smtClean="0"/>
              <a:t>：建模设备（如</a:t>
            </a:r>
            <a:r>
              <a:rPr lang="en-US" altLang="zh-CN" sz="2400" b="1" dirty="0" smtClean="0"/>
              <a:t>3D</a:t>
            </a:r>
            <a:r>
              <a:rPr lang="zh-CN" altLang="en-US" sz="2400" b="1" dirty="0" smtClean="0"/>
              <a:t>扫描仪）；三维视觉显示设备（如</a:t>
            </a:r>
            <a:r>
              <a:rPr lang="en-US" altLang="zh-CN" sz="2400" b="1" dirty="0" smtClean="0"/>
              <a:t>3D</a:t>
            </a:r>
            <a:r>
              <a:rPr lang="zh-CN" altLang="en-US" sz="2400" b="1" dirty="0" smtClean="0"/>
              <a:t>展示系统、头戴式立体显示器、智能眼睛等）；声音设备（如三维的声音系统以及非传统意义的立体声）；交互设备（如位置追踪仪、数据手套、三维鼠标、动作捕捉设备等）</a:t>
            </a:r>
            <a:endParaRPr lang="zh-CN" altLang="en-US" sz="2400" dirty="0" smtClean="0"/>
          </a:p>
        </p:txBody>
      </p:sp>
      <p:sp>
        <p:nvSpPr>
          <p:cNvPr id="345103" name="Rectangle 15"/>
          <p:cNvSpPr>
            <a:spLocks noChangeArrowheads="1"/>
          </p:cNvSpPr>
          <p:nvPr/>
        </p:nvSpPr>
        <p:spPr bwMode="auto">
          <a:xfrm>
            <a:off x="8318500" y="5762625"/>
            <a:ext cx="508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zh-CN" sz="1600" b="1" noProof="1">
                <a:solidFill>
                  <a:srgbClr val="000000"/>
                </a:solidFill>
              </a:rPr>
              <a:t> </a:t>
            </a:r>
            <a:endParaRPr lang="zh-CN" altLang="zh-CN" sz="1800" b="1" noProof="1">
              <a:effectLst>
                <a:outerShdw blurRad="38100" dist="38100" dir="2700000" algn="tl">
                  <a:srgbClr val="C0C0C0"/>
                </a:outerShdw>
              </a:effectLst>
            </a:endParaRPr>
          </a:p>
        </p:txBody>
      </p:sp>
      <p:sp>
        <p:nvSpPr>
          <p:cNvPr id="83972" name="Rectangle 42"/>
          <p:cNvSpPr>
            <a:spLocks noChangeArrowheads="1"/>
          </p:cNvSpPr>
          <p:nvPr/>
        </p:nvSpPr>
        <p:spPr bwMode="auto">
          <a:xfrm>
            <a:off x="250825" y="333375"/>
            <a:ext cx="2860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hlink"/>
                </a:solidFill>
                <a:ea typeface="黑体" panose="02010609060101010101" pitchFamily="2" charset="-122"/>
              </a:rPr>
              <a:t>2.1 </a:t>
            </a:r>
            <a:r>
              <a:rPr lang="zh-CN" altLang="en-US" sz="3200" b="1" dirty="0">
                <a:solidFill>
                  <a:schemeClr val="hlink"/>
                </a:solidFill>
                <a:ea typeface="黑体" panose="02010609060101010101" pitchFamily="2" charset="-122"/>
              </a:rPr>
              <a:t>计算机系统</a:t>
            </a:r>
            <a:endParaRPr lang="zh-CN" altLang="en-US" sz="3200" b="1" dirty="0">
              <a:solidFill>
                <a:schemeClr val="hlink"/>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68630" y="1557655"/>
            <a:ext cx="8207375" cy="4978400"/>
          </a:xfrm>
        </p:spPr>
        <p:txBody>
          <a:bodyPr/>
          <a:lstStyle/>
          <a:p>
            <a:pPr marL="0" indent="0" algn="just" eaLnBrk="1" hangingPunct="1">
              <a:lnSpc>
                <a:spcPct val="105000"/>
              </a:lnSpc>
              <a:spcBef>
                <a:spcPct val="5000"/>
              </a:spcBef>
              <a:buFontTx/>
              <a:buNone/>
            </a:pPr>
            <a:r>
              <a:rPr lang="en-US" altLang="zh-CN" sz="2400" b="1" dirty="0" smtClean="0"/>
              <a:t>        </a:t>
            </a:r>
            <a:r>
              <a:rPr lang="zh-CN" altLang="en-US" sz="2400" b="1" dirty="0" smtClean="0">
                <a:solidFill>
                  <a:srgbClr val="00B0F0"/>
                </a:solidFill>
              </a:rPr>
              <a:t>冯•诺依曼型计算机</a:t>
            </a:r>
            <a:r>
              <a:rPr lang="zh-CN" altLang="en-US" sz="2400" b="1" dirty="0" smtClean="0"/>
              <a:t>的工作原理是：将程序和数据事先存放在外存储器中，在执行程序和处理数据时再将其从外存储器装入到主存储器中，然后让计算机在工作时能自动地从主存储器中取出指令调入到控制器中并加以执行。</a:t>
            </a:r>
            <a:endParaRPr lang="en-US" altLang="zh-CN" sz="2400" b="1" dirty="0" smtClean="0"/>
          </a:p>
          <a:p>
            <a:pPr marL="0" indent="0" algn="just" eaLnBrk="1" latinLnBrk="0" hangingPunct="1">
              <a:lnSpc>
                <a:spcPct val="105000"/>
              </a:lnSpc>
              <a:spcBef>
                <a:spcPts val="1200"/>
              </a:spcBef>
              <a:buFontTx/>
              <a:buNone/>
            </a:pPr>
            <a:r>
              <a:rPr lang="en-US" altLang="zh-CN" sz="2400" b="1" dirty="0"/>
              <a:t> </a:t>
            </a:r>
            <a:r>
              <a:rPr lang="en-US" altLang="zh-CN" sz="2400" b="1" dirty="0" smtClean="0"/>
              <a:t>       </a:t>
            </a:r>
            <a:r>
              <a:rPr lang="zh-CN" altLang="en-US" sz="2400" b="1" dirty="0" smtClean="0"/>
              <a:t>存储程序的</a:t>
            </a:r>
            <a:r>
              <a:rPr lang="zh-CN" altLang="en-US" sz="2400" b="1" dirty="0" smtClean="0">
                <a:solidFill>
                  <a:srgbClr val="00B0F0"/>
                </a:solidFill>
              </a:rPr>
              <a:t>主要目的</a:t>
            </a:r>
            <a:r>
              <a:rPr lang="zh-CN" altLang="en-US" sz="2400" b="1" dirty="0" smtClean="0"/>
              <a:t>是使计算机在工作时不需要人工干预，能自动逐条取出指令并能正确地沿着程序设计的流程执行指令。</a:t>
            </a:r>
            <a:endParaRPr lang="zh-CN" altLang="en-US" sz="2400" b="1" dirty="0" smtClean="0"/>
          </a:p>
          <a:p>
            <a:pPr marL="0" indent="0" algn="just" eaLnBrk="1" latinLnBrk="0" hangingPunct="1">
              <a:lnSpc>
                <a:spcPct val="105000"/>
              </a:lnSpc>
              <a:spcBef>
                <a:spcPts val="1200"/>
              </a:spcBef>
              <a:buFontTx/>
              <a:buNone/>
            </a:pPr>
            <a:r>
              <a:rPr lang="zh-CN" altLang="en-US" sz="2400" b="1" dirty="0" smtClean="0"/>
              <a:t>        冯</a:t>
            </a:r>
            <a:r>
              <a:rPr lang="en-US" altLang="zh-CN" sz="2400" b="1" dirty="0" smtClean="0"/>
              <a:t>•</a:t>
            </a:r>
            <a:r>
              <a:rPr lang="zh-CN" altLang="en-US" sz="2400" b="1" dirty="0" smtClean="0"/>
              <a:t>诺依曼提出的这种“存储程序、用程序控制自动计算”的思想以及实现该思想的计算机基本结构，被后人称为冯</a:t>
            </a:r>
            <a:r>
              <a:rPr lang="en-US" altLang="zh-CN" sz="2400" b="1" dirty="0" smtClean="0"/>
              <a:t>•</a:t>
            </a:r>
            <a:r>
              <a:rPr lang="zh-CN" altLang="en-US" sz="2400" b="1" dirty="0" smtClean="0"/>
              <a:t>诺依曼计算机结构。符合</a:t>
            </a:r>
            <a:r>
              <a:rPr lang="zh-CN" altLang="en-US" sz="2400" b="1" dirty="0" smtClean="0">
                <a:solidFill>
                  <a:srgbClr val="00B0F0"/>
                </a:solidFill>
              </a:rPr>
              <a:t>冯•诺依曼结构</a:t>
            </a:r>
            <a:r>
              <a:rPr lang="zh-CN" altLang="en-US" sz="2400" b="1" dirty="0" smtClean="0"/>
              <a:t>的计算机被称为冯</a:t>
            </a:r>
            <a:r>
              <a:rPr lang="en-US" altLang="zh-CN" sz="2400" b="1" dirty="0" smtClean="0"/>
              <a:t>•</a:t>
            </a:r>
            <a:r>
              <a:rPr lang="zh-CN" altLang="en-US" sz="2400" b="1" dirty="0" smtClean="0"/>
              <a:t>诺依曼型计算机。</a:t>
            </a:r>
            <a:endParaRPr lang="zh-CN" altLang="en-US" sz="2400" b="1" dirty="0" smtClean="0"/>
          </a:p>
        </p:txBody>
      </p:sp>
      <p:sp>
        <p:nvSpPr>
          <p:cNvPr id="371717" name="Rectangle 5"/>
          <p:cNvSpPr>
            <a:spLocks noChangeArrowheads="1"/>
          </p:cNvSpPr>
          <p:nvPr/>
        </p:nvSpPr>
        <p:spPr bwMode="auto">
          <a:xfrm>
            <a:off x="323850" y="105410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defRPr/>
            </a:pPr>
            <a:r>
              <a:rPr lang="en-US" altLang="zh-CN" sz="2800" b="1" dirty="0" smtClean="0">
                <a:solidFill>
                  <a:schemeClr val="tx1"/>
                </a:solidFill>
                <a:ea typeface="黑体" panose="02010609060101010101" pitchFamily="2" charset="-122"/>
              </a:rPr>
              <a:t>2.1.2 </a:t>
            </a:r>
            <a:r>
              <a:rPr lang="zh-CN" altLang="en-US" sz="2800" b="1" dirty="0" smtClean="0">
                <a:solidFill>
                  <a:schemeClr val="tx1"/>
                </a:solidFill>
                <a:ea typeface="黑体" panose="02010609060101010101" pitchFamily="2" charset="-122"/>
              </a:rPr>
              <a:t>计算机基本工作原理</a:t>
            </a:r>
            <a:endParaRPr lang="zh-CN" altLang="en-US" sz="2800" b="1" dirty="0">
              <a:solidFill>
                <a:schemeClr val="tx1"/>
              </a:solidFill>
              <a:effectLst>
                <a:outerShdw blurRad="38100" dist="38100" dir="2700000" algn="tl">
                  <a:srgbClr val="C0C0C0"/>
                </a:outerShdw>
              </a:effectLst>
              <a:ea typeface="黑体" panose="02010609060101010101" pitchFamily="2" charset="-122"/>
            </a:endParaRPr>
          </a:p>
        </p:txBody>
      </p:sp>
      <p:sp>
        <p:nvSpPr>
          <p:cNvPr id="9"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179388" y="1052513"/>
            <a:ext cx="83534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5000"/>
              </a:lnSpc>
              <a:spcBef>
                <a:spcPct val="5000"/>
              </a:spcBef>
            </a:pPr>
            <a:r>
              <a:rPr lang="en-US" altLang="zh-CN" b="1" dirty="0">
                <a:solidFill>
                  <a:schemeClr val="tx1"/>
                </a:solidFill>
                <a:ea typeface="黑体" panose="02010609060101010101" pitchFamily="2" charset="-122"/>
              </a:rPr>
              <a:t>        </a:t>
            </a:r>
            <a:r>
              <a:rPr lang="zh-CN" altLang="en-US" b="1" dirty="0">
                <a:solidFill>
                  <a:schemeClr val="tx1"/>
                </a:solidFill>
                <a:ea typeface="黑体" panose="02010609060101010101" pitchFamily="2" charset="-122"/>
              </a:rPr>
              <a:t>冯</a:t>
            </a:r>
            <a:r>
              <a:rPr lang="en-US" altLang="zh-CN" b="1" dirty="0">
                <a:solidFill>
                  <a:schemeClr val="tx1"/>
                </a:solidFill>
                <a:ea typeface="黑体" panose="02010609060101010101" pitchFamily="2" charset="-122"/>
              </a:rPr>
              <a:t>·</a:t>
            </a:r>
            <a:r>
              <a:rPr lang="zh-CN" altLang="en-US" b="1" dirty="0">
                <a:solidFill>
                  <a:schemeClr val="tx1"/>
                </a:solidFill>
                <a:ea typeface="黑体" panose="02010609060101010101" pitchFamily="2" charset="-122"/>
              </a:rPr>
              <a:t>诺依曼计算机体系结构的主要特点：</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(1) </a:t>
            </a:r>
            <a:r>
              <a:rPr lang="zh-CN" altLang="en-US" b="1" dirty="0">
                <a:solidFill>
                  <a:schemeClr val="tx1"/>
                </a:solidFill>
                <a:ea typeface="黑体" panose="02010609060101010101" pitchFamily="2" charset="-122"/>
              </a:rPr>
              <a:t>采用二进制形式表示程序和数据。 </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(2) </a:t>
            </a:r>
            <a:r>
              <a:rPr lang="zh-CN" altLang="en-US" b="1" dirty="0">
                <a:solidFill>
                  <a:schemeClr val="tx1"/>
                </a:solidFill>
                <a:ea typeface="黑体" panose="02010609060101010101" pitchFamily="2" charset="-122"/>
              </a:rPr>
              <a:t>计算机硬件是由运算器、控制器、存储器、输入设备和输出设备五大部分组成 。</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(3) </a:t>
            </a:r>
            <a:r>
              <a:rPr lang="zh-CN" altLang="en-US" b="1" dirty="0">
                <a:solidFill>
                  <a:schemeClr val="tx1"/>
                </a:solidFill>
                <a:ea typeface="黑体" panose="02010609060101010101" pitchFamily="2" charset="-122"/>
              </a:rPr>
              <a:t>程序和数据以二进制形式存放在存储器中。 </a:t>
            </a:r>
            <a:endParaRPr lang="zh-CN" altLang="en-US" b="1" dirty="0">
              <a:solidFill>
                <a:schemeClr val="tx1"/>
              </a:solidFill>
              <a:ea typeface="黑体" panose="02010609060101010101" pitchFamily="2" charset="-122"/>
            </a:endParaRPr>
          </a:p>
          <a:p>
            <a:pPr algn="just">
              <a:lnSpc>
                <a:spcPct val="105000"/>
              </a:lnSpc>
              <a:spcBef>
                <a:spcPct val="5000"/>
              </a:spcBef>
            </a:pPr>
            <a:r>
              <a:rPr lang="zh-CN" altLang="en-US" b="1" dirty="0">
                <a:solidFill>
                  <a:schemeClr val="tx1"/>
                </a:solidFill>
                <a:ea typeface="黑体" panose="02010609060101010101" pitchFamily="2" charset="-122"/>
              </a:rPr>
              <a:t>        </a:t>
            </a:r>
            <a:r>
              <a:rPr lang="en-US" altLang="zh-CN" b="1" dirty="0">
                <a:solidFill>
                  <a:schemeClr val="tx1"/>
                </a:solidFill>
                <a:ea typeface="黑体" panose="02010609060101010101" pitchFamily="2" charset="-122"/>
              </a:rPr>
              <a:t>(4) </a:t>
            </a:r>
            <a:r>
              <a:rPr lang="zh-CN" altLang="en-US" b="1" dirty="0">
                <a:solidFill>
                  <a:schemeClr val="tx1"/>
                </a:solidFill>
                <a:ea typeface="黑体" panose="02010609060101010101" pitchFamily="2" charset="-122"/>
              </a:rPr>
              <a:t>控制器根据存放在存储器中的指令工作。</a:t>
            </a:r>
            <a:endParaRPr lang="zh-CN" altLang="en-US" b="1" dirty="0">
              <a:solidFill>
                <a:schemeClr val="tx1"/>
              </a:solidFill>
              <a:ea typeface="黑体" panose="02010609060101010101" pitchFamily="2" charset="-122"/>
            </a:endParaRPr>
          </a:p>
        </p:txBody>
      </p:sp>
      <p:sp>
        <p:nvSpPr>
          <p:cNvPr id="8196" name="Rectangle 11"/>
          <p:cNvSpPr>
            <a:spLocks noChangeArrowheads="1"/>
          </p:cNvSpPr>
          <p:nvPr/>
        </p:nvSpPr>
        <p:spPr bwMode="auto">
          <a:xfrm>
            <a:off x="1116013" y="3644900"/>
            <a:ext cx="6264275" cy="2952750"/>
          </a:xfrm>
          <a:prstGeom prst="rect">
            <a:avLst/>
          </a:prstGeom>
          <a:noFill/>
          <a:ln w="9525" algn="ctr">
            <a:solidFill>
              <a:schemeClr val="hlink"/>
            </a:solidFill>
            <a:miter lim="800000"/>
          </a:ln>
          <a:effectLst/>
          <a:scene3d>
            <a:camera prst="legacyObliqu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pic>
        <p:nvPicPr>
          <p:cNvPr id="8197" name="Picture 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8175" y="3644900"/>
            <a:ext cx="46799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4"/>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00" dirty="0"/>
            </a:fld>
            <a:endParaRPr lang="zh-CN" altLang="en-US" sz="1000" dirty="0"/>
          </a:p>
        </p:txBody>
      </p:sp>
      <p:sp>
        <p:nvSpPr>
          <p:cNvPr id="7170"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000" dirty="0"/>
            </a:fld>
            <a:endParaRPr lang="en-US" altLang="zh-CN" sz="1000" dirty="0"/>
          </a:p>
        </p:txBody>
      </p:sp>
      <p:sp>
        <p:nvSpPr>
          <p:cNvPr id="7171" name="Rectangle 2"/>
          <p:cNvSpPr>
            <a:spLocks noGrp="1"/>
          </p:cNvSpPr>
          <p:nvPr>
            <p:ph type="title"/>
          </p:nvPr>
        </p:nvSpPr>
        <p:spPr/>
        <p:txBody>
          <a:bodyPr wrap="square" lIns="91440" tIns="45720" rIns="91440" bIns="45720" anchor="b"/>
          <a:p>
            <a:pPr eaLnBrk="1" hangingPunct="1"/>
            <a:r>
              <a:rPr lang="zh-CN" altLang="en-US" dirty="0">
                <a:sym typeface="+mn-ea"/>
              </a:rPr>
              <a:t>冯</a:t>
            </a:r>
            <a:r>
              <a:rPr lang="en-US" altLang="zh-CN" dirty="0">
                <a:sym typeface="+mn-ea"/>
              </a:rPr>
              <a:t>·</a:t>
            </a:r>
            <a:r>
              <a:rPr lang="zh-CN" altLang="en-US" dirty="0">
                <a:sym typeface="+mn-ea"/>
              </a:rPr>
              <a:t>诺依曼型计算机</a:t>
            </a:r>
            <a:endParaRPr lang="zh-CN" altLang="en-US" dirty="0"/>
          </a:p>
        </p:txBody>
      </p:sp>
      <p:sp>
        <p:nvSpPr>
          <p:cNvPr id="7172" name="Rectangle 3"/>
          <p:cNvSpPr>
            <a:spLocks noGrp="1"/>
          </p:cNvSpPr>
          <p:nvPr>
            <p:ph type="body" sz="half" idx="1"/>
          </p:nvPr>
        </p:nvSpPr>
        <p:spPr>
          <a:xfrm>
            <a:off x="684213" y="1557338"/>
            <a:ext cx="4038600" cy="4411662"/>
          </a:xfrm>
        </p:spPr>
        <p:txBody>
          <a:bodyPr wrap="square" lIns="91440" tIns="45720" rIns="91440" bIns="45720" anchor="t"/>
          <a:p>
            <a:pPr marL="571500" indent="-571500" eaLnBrk="1" hangingPunct="1">
              <a:buNone/>
            </a:pPr>
            <a:endParaRPr lang="zh-CN" altLang="en-US" sz="2600" dirty="0"/>
          </a:p>
        </p:txBody>
      </p:sp>
      <p:sp>
        <p:nvSpPr>
          <p:cNvPr id="7173" name="AutoShape 4"/>
          <p:cNvSpPr>
            <a:spLocks noChangeAspect="1" noTextEdit="1"/>
          </p:cNvSpPr>
          <p:nvPr/>
        </p:nvSpPr>
        <p:spPr>
          <a:xfrm>
            <a:off x="1835150" y="2420938"/>
            <a:ext cx="6049963" cy="3949700"/>
          </a:xfrm>
          <a:prstGeom prst="rect">
            <a:avLst/>
          </a:prstGeom>
          <a:no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174" name="Rectangle 5"/>
          <p:cNvSpPr/>
          <p:nvPr/>
        </p:nvSpPr>
        <p:spPr>
          <a:xfrm>
            <a:off x="3262313" y="6034088"/>
            <a:ext cx="1587" cy="274637"/>
          </a:xfrm>
          <a:prstGeom prst="rect">
            <a:avLst/>
          </a:prstGeom>
          <a:noFill/>
          <a:ln w="9525">
            <a:noFill/>
          </a:ln>
        </p:spPr>
        <p:txBody>
          <a:bodyPr wrap="none" lIns="0" tIns="0" rIns="0" bIns="0" anchor="t">
            <a:spAutoFit/>
          </a:bodyPr>
          <a:p>
            <a:endParaRPr lang="zh-CN" altLang="zh-CN" dirty="0">
              <a:latin typeface="Arial" panose="020B0604020202020204" pitchFamily="34" charset="0"/>
              <a:ea typeface="宋体" panose="02010600030101010101" pitchFamily="2" charset="-122"/>
            </a:endParaRPr>
          </a:p>
        </p:txBody>
      </p:sp>
      <p:sp>
        <p:nvSpPr>
          <p:cNvPr id="7175" name="Rectangle 6"/>
          <p:cNvSpPr/>
          <p:nvPr/>
        </p:nvSpPr>
        <p:spPr>
          <a:xfrm>
            <a:off x="3548063" y="6018213"/>
            <a:ext cx="1587" cy="274637"/>
          </a:xfrm>
          <a:prstGeom prst="rect">
            <a:avLst/>
          </a:prstGeom>
          <a:noFill/>
          <a:ln w="9525">
            <a:noFill/>
          </a:ln>
        </p:spPr>
        <p:txBody>
          <a:bodyPr wrap="none" lIns="0" tIns="0" rIns="0" bIns="0" anchor="t">
            <a:spAutoFit/>
          </a:bodyPr>
          <a:p>
            <a:endParaRPr lang="zh-CN" altLang="zh-CN" dirty="0">
              <a:latin typeface="Arial" panose="020B0604020202020204" pitchFamily="34" charset="0"/>
              <a:ea typeface="宋体" panose="02010600030101010101" pitchFamily="2" charset="-122"/>
            </a:endParaRPr>
          </a:p>
        </p:txBody>
      </p:sp>
      <p:sp>
        <p:nvSpPr>
          <p:cNvPr id="7176" name="Rectangle 7"/>
          <p:cNvSpPr/>
          <p:nvPr/>
        </p:nvSpPr>
        <p:spPr>
          <a:xfrm>
            <a:off x="3984625" y="6034088"/>
            <a:ext cx="1588" cy="274637"/>
          </a:xfrm>
          <a:prstGeom prst="rect">
            <a:avLst/>
          </a:prstGeom>
          <a:noFill/>
          <a:ln w="9525">
            <a:noFill/>
          </a:ln>
        </p:spPr>
        <p:txBody>
          <a:bodyPr wrap="none" lIns="0" tIns="0" rIns="0" bIns="0" anchor="t">
            <a:spAutoFit/>
          </a:bodyPr>
          <a:p>
            <a:endParaRPr lang="zh-CN" altLang="zh-CN" dirty="0">
              <a:latin typeface="Arial" panose="020B0604020202020204" pitchFamily="34" charset="0"/>
              <a:ea typeface="宋体" panose="02010600030101010101" pitchFamily="2" charset="-122"/>
            </a:endParaRPr>
          </a:p>
        </p:txBody>
      </p:sp>
      <p:grpSp>
        <p:nvGrpSpPr>
          <p:cNvPr id="7177" name="Group 8"/>
          <p:cNvGrpSpPr/>
          <p:nvPr/>
        </p:nvGrpSpPr>
        <p:grpSpPr>
          <a:xfrm>
            <a:off x="3968750" y="2606675"/>
            <a:ext cx="1260475" cy="520700"/>
            <a:chOff x="2427" y="1493"/>
            <a:chExt cx="709" cy="293"/>
          </a:xfrm>
        </p:grpSpPr>
        <p:sp>
          <p:nvSpPr>
            <p:cNvPr id="7178" name="Freeform 9"/>
            <p:cNvSpPr/>
            <p:nvPr/>
          </p:nvSpPr>
          <p:spPr>
            <a:xfrm>
              <a:off x="3107" y="1493"/>
              <a:ext cx="29" cy="293"/>
            </a:xfrm>
            <a:custGeom>
              <a:avLst/>
              <a:gdLst/>
              <a:ahLst/>
              <a:cxnLst>
                <a:cxn ang="0">
                  <a:pos x="0" y="293"/>
                </a:cxn>
                <a:cxn ang="0">
                  <a:pos x="0" y="28"/>
                </a:cxn>
                <a:cxn ang="0">
                  <a:pos x="29" y="0"/>
                </a:cxn>
                <a:cxn ang="0">
                  <a:pos x="29" y="265"/>
                </a:cxn>
                <a:cxn ang="0">
                  <a:pos x="0" y="293"/>
                </a:cxn>
              </a:cxnLst>
              <a:pathLst>
                <a:path w="29" h="293">
                  <a:moveTo>
                    <a:pt x="0" y="293"/>
                  </a:moveTo>
                  <a:lnTo>
                    <a:pt x="0" y="28"/>
                  </a:lnTo>
                  <a:lnTo>
                    <a:pt x="29" y="0"/>
                  </a:lnTo>
                  <a:lnTo>
                    <a:pt x="29" y="265"/>
                  </a:lnTo>
                  <a:lnTo>
                    <a:pt x="0" y="293"/>
                  </a:lnTo>
                  <a:close/>
                </a:path>
              </a:pathLst>
            </a:custGeom>
            <a:solidFill>
              <a:srgbClr val="E0B386"/>
            </a:solidFill>
            <a:ln w="9525">
              <a:noFill/>
            </a:ln>
          </p:spPr>
          <p:txBody>
            <a:bodyPr/>
            <a:p>
              <a:endParaRPr lang="zh-CN" altLang="en-US"/>
            </a:p>
          </p:txBody>
        </p:sp>
        <p:sp>
          <p:nvSpPr>
            <p:cNvPr id="7179" name="Freeform 10"/>
            <p:cNvSpPr/>
            <p:nvPr/>
          </p:nvSpPr>
          <p:spPr>
            <a:xfrm>
              <a:off x="2427" y="1493"/>
              <a:ext cx="709" cy="28"/>
            </a:xfrm>
            <a:custGeom>
              <a:avLst/>
              <a:gdLst/>
              <a:ahLst/>
              <a:cxnLst>
                <a:cxn ang="0">
                  <a:pos x="680" y="28"/>
                </a:cxn>
                <a:cxn ang="0">
                  <a:pos x="0" y="28"/>
                </a:cxn>
                <a:cxn ang="0">
                  <a:pos x="28" y="0"/>
                </a:cxn>
                <a:cxn ang="0">
                  <a:pos x="709" y="0"/>
                </a:cxn>
                <a:cxn ang="0">
                  <a:pos x="680" y="28"/>
                </a:cxn>
              </a:cxnLst>
              <a:pathLst>
                <a:path w="709" h="28">
                  <a:moveTo>
                    <a:pt x="680" y="28"/>
                  </a:moveTo>
                  <a:lnTo>
                    <a:pt x="0" y="28"/>
                  </a:lnTo>
                  <a:lnTo>
                    <a:pt x="28" y="0"/>
                  </a:lnTo>
                  <a:lnTo>
                    <a:pt x="709" y="0"/>
                  </a:lnTo>
                  <a:lnTo>
                    <a:pt x="680" y="28"/>
                  </a:lnTo>
                  <a:close/>
                </a:path>
              </a:pathLst>
            </a:custGeom>
            <a:solidFill>
              <a:srgbClr val="97795B"/>
            </a:solidFill>
            <a:ln w="9525">
              <a:noFill/>
            </a:ln>
          </p:spPr>
          <p:txBody>
            <a:bodyPr/>
            <a:p>
              <a:endParaRPr lang="zh-CN" altLang="en-US"/>
            </a:p>
          </p:txBody>
        </p:sp>
        <p:sp>
          <p:nvSpPr>
            <p:cNvPr id="7180" name="Rectangle 11"/>
            <p:cNvSpPr/>
            <p:nvPr/>
          </p:nvSpPr>
          <p:spPr>
            <a:xfrm>
              <a:off x="2427" y="1521"/>
              <a:ext cx="680" cy="265"/>
            </a:xfrm>
            <a:prstGeom prst="rect">
              <a:avLst/>
            </a:prstGeom>
            <a:solidFill>
              <a:srgbClr val="C39C75"/>
            </a:solidFill>
            <a:ln w="9525">
              <a:noFill/>
            </a:ln>
          </p:spPr>
          <p:txBody>
            <a:bodyPr anchor="t"/>
            <a:p>
              <a:endParaRPr lang="zh-CN" altLang="en-US" dirty="0">
                <a:latin typeface="Arial" panose="020B0604020202020204" pitchFamily="34" charset="0"/>
                <a:ea typeface="宋体" panose="02010600030101010101" pitchFamily="2" charset="-122"/>
              </a:endParaRPr>
            </a:p>
          </p:txBody>
        </p:sp>
      </p:grpSp>
      <p:sp>
        <p:nvSpPr>
          <p:cNvPr id="7181" name="Rectangle 12"/>
          <p:cNvSpPr/>
          <p:nvPr/>
        </p:nvSpPr>
        <p:spPr>
          <a:xfrm>
            <a:off x="4221163" y="2722563"/>
            <a:ext cx="646112" cy="258762"/>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存储器</a:t>
            </a:r>
            <a:endParaRPr lang="zh-CN" altLang="en-US" dirty="0">
              <a:latin typeface="Arial" panose="020B0604020202020204" pitchFamily="34" charset="0"/>
              <a:ea typeface="宋体" panose="02010600030101010101" pitchFamily="2" charset="-122"/>
            </a:endParaRPr>
          </a:p>
        </p:txBody>
      </p:sp>
      <p:grpSp>
        <p:nvGrpSpPr>
          <p:cNvPr id="7182" name="Group 13"/>
          <p:cNvGrpSpPr/>
          <p:nvPr/>
        </p:nvGrpSpPr>
        <p:grpSpPr>
          <a:xfrm>
            <a:off x="5849938" y="2722563"/>
            <a:ext cx="857250" cy="1917700"/>
            <a:chOff x="3485" y="1559"/>
            <a:chExt cx="482" cy="1078"/>
          </a:xfrm>
        </p:grpSpPr>
        <p:sp>
          <p:nvSpPr>
            <p:cNvPr id="7183" name="Freeform 14"/>
            <p:cNvSpPr/>
            <p:nvPr/>
          </p:nvSpPr>
          <p:spPr>
            <a:xfrm>
              <a:off x="3939" y="1559"/>
              <a:ext cx="28" cy="1078"/>
            </a:xfrm>
            <a:custGeom>
              <a:avLst/>
              <a:gdLst/>
              <a:ahLst/>
              <a:cxnLst>
                <a:cxn ang="0">
                  <a:pos x="0" y="1078"/>
                </a:cxn>
                <a:cxn ang="0">
                  <a:pos x="0" y="28"/>
                </a:cxn>
                <a:cxn ang="0">
                  <a:pos x="28" y="0"/>
                </a:cxn>
                <a:cxn ang="0">
                  <a:pos x="28" y="1049"/>
                </a:cxn>
                <a:cxn ang="0">
                  <a:pos x="0" y="1078"/>
                </a:cxn>
              </a:cxnLst>
              <a:pathLst>
                <a:path w="28" h="1078">
                  <a:moveTo>
                    <a:pt x="0" y="1078"/>
                  </a:moveTo>
                  <a:lnTo>
                    <a:pt x="0" y="28"/>
                  </a:lnTo>
                  <a:lnTo>
                    <a:pt x="28" y="0"/>
                  </a:lnTo>
                  <a:lnTo>
                    <a:pt x="28" y="1049"/>
                  </a:lnTo>
                  <a:lnTo>
                    <a:pt x="0" y="1078"/>
                  </a:lnTo>
                  <a:close/>
                </a:path>
              </a:pathLst>
            </a:custGeom>
            <a:solidFill>
              <a:srgbClr val="E0E086"/>
            </a:solidFill>
            <a:ln w="9525">
              <a:noFill/>
            </a:ln>
          </p:spPr>
          <p:txBody>
            <a:bodyPr/>
            <a:p>
              <a:endParaRPr lang="zh-CN" altLang="en-US"/>
            </a:p>
          </p:txBody>
        </p:sp>
        <p:sp>
          <p:nvSpPr>
            <p:cNvPr id="7184" name="Freeform 15"/>
            <p:cNvSpPr/>
            <p:nvPr/>
          </p:nvSpPr>
          <p:spPr>
            <a:xfrm>
              <a:off x="3485" y="1559"/>
              <a:ext cx="482" cy="28"/>
            </a:xfrm>
            <a:custGeom>
              <a:avLst/>
              <a:gdLst/>
              <a:ahLst/>
              <a:cxnLst>
                <a:cxn ang="0">
                  <a:pos x="454" y="28"/>
                </a:cxn>
                <a:cxn ang="0">
                  <a:pos x="0" y="28"/>
                </a:cxn>
                <a:cxn ang="0">
                  <a:pos x="29" y="0"/>
                </a:cxn>
                <a:cxn ang="0">
                  <a:pos x="482" y="0"/>
                </a:cxn>
                <a:cxn ang="0">
                  <a:pos x="454" y="28"/>
                </a:cxn>
              </a:cxnLst>
              <a:pathLst>
                <a:path w="482" h="28">
                  <a:moveTo>
                    <a:pt x="454" y="28"/>
                  </a:moveTo>
                  <a:lnTo>
                    <a:pt x="0" y="28"/>
                  </a:lnTo>
                  <a:lnTo>
                    <a:pt x="29" y="0"/>
                  </a:lnTo>
                  <a:lnTo>
                    <a:pt x="482" y="0"/>
                  </a:lnTo>
                  <a:lnTo>
                    <a:pt x="454" y="28"/>
                  </a:lnTo>
                  <a:close/>
                </a:path>
              </a:pathLst>
            </a:custGeom>
            <a:solidFill>
              <a:srgbClr val="97975B"/>
            </a:solidFill>
            <a:ln w="9525">
              <a:noFill/>
            </a:ln>
          </p:spPr>
          <p:txBody>
            <a:bodyPr/>
            <a:p>
              <a:endParaRPr lang="zh-CN" altLang="en-US"/>
            </a:p>
          </p:txBody>
        </p:sp>
        <p:sp>
          <p:nvSpPr>
            <p:cNvPr id="7185" name="Rectangle 16"/>
            <p:cNvSpPr/>
            <p:nvPr/>
          </p:nvSpPr>
          <p:spPr>
            <a:xfrm>
              <a:off x="3485" y="1587"/>
              <a:ext cx="454" cy="1050"/>
            </a:xfrm>
            <a:prstGeom prst="rect">
              <a:avLst/>
            </a:prstGeom>
            <a:solidFill>
              <a:srgbClr val="C3C375"/>
            </a:solidFill>
            <a:ln w="9525">
              <a:noFill/>
            </a:ln>
          </p:spPr>
          <p:txBody>
            <a:bodyPr anchor="t"/>
            <a:p>
              <a:endParaRPr lang="zh-CN" altLang="en-US" dirty="0">
                <a:latin typeface="Arial" panose="020B0604020202020204" pitchFamily="34" charset="0"/>
                <a:ea typeface="宋体" panose="02010600030101010101" pitchFamily="2" charset="-122"/>
              </a:endParaRPr>
            </a:p>
          </p:txBody>
        </p:sp>
      </p:grpSp>
      <p:sp>
        <p:nvSpPr>
          <p:cNvPr id="7186" name="Rectangle 17"/>
          <p:cNvSpPr/>
          <p:nvPr/>
        </p:nvSpPr>
        <p:spPr>
          <a:xfrm>
            <a:off x="6018213" y="3413125"/>
            <a:ext cx="431800" cy="258763"/>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输出</a:t>
            </a:r>
            <a:endParaRPr lang="zh-CN" altLang="en-US" dirty="0">
              <a:latin typeface="Arial" panose="020B0604020202020204" pitchFamily="34" charset="0"/>
              <a:ea typeface="宋体" panose="02010600030101010101" pitchFamily="2" charset="-122"/>
            </a:endParaRPr>
          </a:p>
        </p:txBody>
      </p:sp>
      <p:grpSp>
        <p:nvGrpSpPr>
          <p:cNvPr id="7187" name="Group 18"/>
          <p:cNvGrpSpPr/>
          <p:nvPr/>
        </p:nvGrpSpPr>
        <p:grpSpPr>
          <a:xfrm>
            <a:off x="2624138" y="2722563"/>
            <a:ext cx="857250" cy="1917700"/>
            <a:chOff x="1671" y="1559"/>
            <a:chExt cx="482" cy="1078"/>
          </a:xfrm>
        </p:grpSpPr>
        <p:sp>
          <p:nvSpPr>
            <p:cNvPr id="7188" name="Freeform 19"/>
            <p:cNvSpPr/>
            <p:nvPr/>
          </p:nvSpPr>
          <p:spPr>
            <a:xfrm>
              <a:off x="2124" y="1559"/>
              <a:ext cx="29" cy="1078"/>
            </a:xfrm>
            <a:custGeom>
              <a:avLst/>
              <a:gdLst/>
              <a:ahLst/>
              <a:cxnLst>
                <a:cxn ang="0">
                  <a:pos x="0" y="1078"/>
                </a:cxn>
                <a:cxn ang="0">
                  <a:pos x="0" y="28"/>
                </a:cxn>
                <a:cxn ang="0">
                  <a:pos x="29" y="0"/>
                </a:cxn>
                <a:cxn ang="0">
                  <a:pos x="29" y="1049"/>
                </a:cxn>
                <a:cxn ang="0">
                  <a:pos x="0" y="1078"/>
                </a:cxn>
              </a:cxnLst>
              <a:pathLst>
                <a:path w="29" h="1078">
                  <a:moveTo>
                    <a:pt x="0" y="1078"/>
                  </a:moveTo>
                  <a:lnTo>
                    <a:pt x="0" y="28"/>
                  </a:lnTo>
                  <a:lnTo>
                    <a:pt x="29" y="0"/>
                  </a:lnTo>
                  <a:lnTo>
                    <a:pt x="29" y="1049"/>
                  </a:lnTo>
                  <a:lnTo>
                    <a:pt x="0" y="1078"/>
                  </a:lnTo>
                  <a:close/>
                </a:path>
              </a:pathLst>
            </a:custGeom>
            <a:solidFill>
              <a:srgbClr val="E0E086"/>
            </a:solidFill>
            <a:ln w="9525">
              <a:noFill/>
            </a:ln>
          </p:spPr>
          <p:txBody>
            <a:bodyPr/>
            <a:p>
              <a:endParaRPr lang="zh-CN" altLang="en-US"/>
            </a:p>
          </p:txBody>
        </p:sp>
        <p:sp>
          <p:nvSpPr>
            <p:cNvPr id="7189" name="Freeform 20"/>
            <p:cNvSpPr/>
            <p:nvPr/>
          </p:nvSpPr>
          <p:spPr>
            <a:xfrm>
              <a:off x="1671" y="1559"/>
              <a:ext cx="482" cy="28"/>
            </a:xfrm>
            <a:custGeom>
              <a:avLst/>
              <a:gdLst/>
              <a:ahLst/>
              <a:cxnLst>
                <a:cxn ang="0">
                  <a:pos x="453" y="28"/>
                </a:cxn>
                <a:cxn ang="0">
                  <a:pos x="0" y="28"/>
                </a:cxn>
                <a:cxn ang="0">
                  <a:pos x="28" y="0"/>
                </a:cxn>
                <a:cxn ang="0">
                  <a:pos x="482" y="0"/>
                </a:cxn>
                <a:cxn ang="0">
                  <a:pos x="453" y="28"/>
                </a:cxn>
              </a:cxnLst>
              <a:pathLst>
                <a:path w="482" h="28">
                  <a:moveTo>
                    <a:pt x="453" y="28"/>
                  </a:moveTo>
                  <a:lnTo>
                    <a:pt x="0" y="28"/>
                  </a:lnTo>
                  <a:lnTo>
                    <a:pt x="28" y="0"/>
                  </a:lnTo>
                  <a:lnTo>
                    <a:pt x="482" y="0"/>
                  </a:lnTo>
                  <a:lnTo>
                    <a:pt x="453" y="28"/>
                  </a:lnTo>
                  <a:close/>
                </a:path>
              </a:pathLst>
            </a:custGeom>
            <a:solidFill>
              <a:srgbClr val="97975B"/>
            </a:solidFill>
            <a:ln w="9525">
              <a:noFill/>
            </a:ln>
          </p:spPr>
          <p:txBody>
            <a:bodyPr/>
            <a:p>
              <a:endParaRPr lang="zh-CN" altLang="en-US"/>
            </a:p>
          </p:txBody>
        </p:sp>
        <p:sp>
          <p:nvSpPr>
            <p:cNvPr id="7190" name="Rectangle 21"/>
            <p:cNvSpPr/>
            <p:nvPr/>
          </p:nvSpPr>
          <p:spPr>
            <a:xfrm>
              <a:off x="1671" y="1587"/>
              <a:ext cx="453" cy="1050"/>
            </a:xfrm>
            <a:prstGeom prst="rect">
              <a:avLst/>
            </a:prstGeom>
            <a:solidFill>
              <a:srgbClr val="C3C375"/>
            </a:solidFill>
            <a:ln w="9525">
              <a:noFill/>
            </a:ln>
          </p:spPr>
          <p:txBody>
            <a:bodyPr anchor="t"/>
            <a:p>
              <a:endParaRPr lang="zh-CN" altLang="en-US" dirty="0">
                <a:latin typeface="Arial" panose="020B0604020202020204" pitchFamily="34" charset="0"/>
                <a:ea typeface="宋体" panose="02010600030101010101" pitchFamily="2" charset="-122"/>
              </a:endParaRPr>
            </a:p>
          </p:txBody>
        </p:sp>
      </p:grpSp>
      <p:sp>
        <p:nvSpPr>
          <p:cNvPr id="7191" name="Rectangle 22"/>
          <p:cNvSpPr/>
          <p:nvPr/>
        </p:nvSpPr>
        <p:spPr>
          <a:xfrm>
            <a:off x="2790825" y="3413125"/>
            <a:ext cx="431800" cy="258763"/>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输入</a:t>
            </a:r>
            <a:endParaRPr lang="zh-CN" altLang="en-US" dirty="0">
              <a:latin typeface="Arial" panose="020B0604020202020204" pitchFamily="34" charset="0"/>
              <a:ea typeface="宋体" panose="02010600030101010101" pitchFamily="2" charset="-122"/>
            </a:endParaRPr>
          </a:p>
        </p:txBody>
      </p:sp>
      <p:grpSp>
        <p:nvGrpSpPr>
          <p:cNvPr id="7192" name="Group 23"/>
          <p:cNvGrpSpPr/>
          <p:nvPr/>
        </p:nvGrpSpPr>
        <p:grpSpPr>
          <a:xfrm>
            <a:off x="3968750" y="3429000"/>
            <a:ext cx="1260475" cy="520700"/>
            <a:chOff x="2427" y="1956"/>
            <a:chExt cx="709" cy="293"/>
          </a:xfrm>
        </p:grpSpPr>
        <p:sp>
          <p:nvSpPr>
            <p:cNvPr id="7193" name="Freeform 24"/>
            <p:cNvSpPr/>
            <p:nvPr/>
          </p:nvSpPr>
          <p:spPr>
            <a:xfrm>
              <a:off x="3107" y="1956"/>
              <a:ext cx="29" cy="293"/>
            </a:xfrm>
            <a:custGeom>
              <a:avLst/>
              <a:gdLst/>
              <a:ahLst/>
              <a:cxnLst>
                <a:cxn ang="0">
                  <a:pos x="0" y="293"/>
                </a:cxn>
                <a:cxn ang="0">
                  <a:pos x="0" y="28"/>
                </a:cxn>
                <a:cxn ang="0">
                  <a:pos x="29" y="0"/>
                </a:cxn>
                <a:cxn ang="0">
                  <a:pos x="29" y="265"/>
                </a:cxn>
                <a:cxn ang="0">
                  <a:pos x="0" y="293"/>
                </a:cxn>
              </a:cxnLst>
              <a:pathLst>
                <a:path w="29" h="293">
                  <a:moveTo>
                    <a:pt x="0" y="293"/>
                  </a:moveTo>
                  <a:lnTo>
                    <a:pt x="0" y="28"/>
                  </a:lnTo>
                  <a:lnTo>
                    <a:pt x="29" y="0"/>
                  </a:lnTo>
                  <a:lnTo>
                    <a:pt x="29" y="265"/>
                  </a:lnTo>
                  <a:lnTo>
                    <a:pt x="0" y="293"/>
                  </a:lnTo>
                  <a:close/>
                </a:path>
              </a:pathLst>
            </a:custGeom>
            <a:solidFill>
              <a:srgbClr val="B3E0E0"/>
            </a:solidFill>
            <a:ln w="9525">
              <a:noFill/>
            </a:ln>
          </p:spPr>
          <p:txBody>
            <a:bodyPr/>
            <a:p>
              <a:endParaRPr lang="zh-CN" altLang="en-US"/>
            </a:p>
          </p:txBody>
        </p:sp>
        <p:sp>
          <p:nvSpPr>
            <p:cNvPr id="7194" name="Freeform 25"/>
            <p:cNvSpPr/>
            <p:nvPr/>
          </p:nvSpPr>
          <p:spPr>
            <a:xfrm>
              <a:off x="2427" y="1956"/>
              <a:ext cx="709" cy="28"/>
            </a:xfrm>
            <a:custGeom>
              <a:avLst/>
              <a:gdLst/>
              <a:ahLst/>
              <a:cxnLst>
                <a:cxn ang="0">
                  <a:pos x="680" y="28"/>
                </a:cxn>
                <a:cxn ang="0">
                  <a:pos x="0" y="28"/>
                </a:cxn>
                <a:cxn ang="0">
                  <a:pos x="28" y="0"/>
                </a:cxn>
                <a:cxn ang="0">
                  <a:pos x="709" y="0"/>
                </a:cxn>
                <a:cxn ang="0">
                  <a:pos x="680" y="28"/>
                </a:cxn>
              </a:cxnLst>
              <a:pathLst>
                <a:path w="709" h="28">
                  <a:moveTo>
                    <a:pt x="680" y="28"/>
                  </a:moveTo>
                  <a:lnTo>
                    <a:pt x="0" y="28"/>
                  </a:lnTo>
                  <a:lnTo>
                    <a:pt x="28" y="0"/>
                  </a:lnTo>
                  <a:lnTo>
                    <a:pt x="709" y="0"/>
                  </a:lnTo>
                  <a:lnTo>
                    <a:pt x="680" y="28"/>
                  </a:lnTo>
                  <a:close/>
                </a:path>
              </a:pathLst>
            </a:custGeom>
            <a:solidFill>
              <a:srgbClr val="799797"/>
            </a:solidFill>
            <a:ln w="9525">
              <a:noFill/>
            </a:ln>
          </p:spPr>
          <p:txBody>
            <a:bodyPr/>
            <a:p>
              <a:endParaRPr lang="zh-CN" altLang="en-US"/>
            </a:p>
          </p:txBody>
        </p:sp>
        <p:sp>
          <p:nvSpPr>
            <p:cNvPr id="7195" name="Rectangle 26"/>
            <p:cNvSpPr/>
            <p:nvPr/>
          </p:nvSpPr>
          <p:spPr>
            <a:xfrm>
              <a:off x="2427" y="1984"/>
              <a:ext cx="680" cy="265"/>
            </a:xfrm>
            <a:prstGeom prst="rect">
              <a:avLst/>
            </a:prstGeom>
            <a:solidFill>
              <a:srgbClr val="9CC3C3"/>
            </a:solidFill>
            <a:ln w="9525">
              <a:noFill/>
            </a:ln>
          </p:spPr>
          <p:txBody>
            <a:bodyPr anchor="t"/>
            <a:p>
              <a:endParaRPr lang="zh-CN" altLang="en-US" dirty="0">
                <a:latin typeface="Arial" panose="020B0604020202020204" pitchFamily="34" charset="0"/>
                <a:ea typeface="宋体" panose="02010600030101010101" pitchFamily="2" charset="-122"/>
              </a:endParaRPr>
            </a:p>
          </p:txBody>
        </p:sp>
      </p:grpSp>
      <p:sp>
        <p:nvSpPr>
          <p:cNvPr id="7196" name="Rectangle 27"/>
          <p:cNvSpPr/>
          <p:nvPr/>
        </p:nvSpPr>
        <p:spPr>
          <a:xfrm>
            <a:off x="4221163" y="3546475"/>
            <a:ext cx="646112" cy="258763"/>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运算器</a:t>
            </a:r>
            <a:endParaRPr lang="zh-CN" altLang="en-US" dirty="0">
              <a:latin typeface="Arial" panose="020B0604020202020204" pitchFamily="34" charset="0"/>
              <a:ea typeface="宋体" panose="02010600030101010101" pitchFamily="2" charset="-122"/>
            </a:endParaRPr>
          </a:p>
        </p:txBody>
      </p:sp>
      <p:grpSp>
        <p:nvGrpSpPr>
          <p:cNvPr id="7197" name="Group 28"/>
          <p:cNvGrpSpPr/>
          <p:nvPr/>
        </p:nvGrpSpPr>
        <p:grpSpPr>
          <a:xfrm>
            <a:off x="3968750" y="4252913"/>
            <a:ext cx="1260475" cy="520700"/>
            <a:chOff x="2427" y="2419"/>
            <a:chExt cx="709" cy="293"/>
          </a:xfrm>
        </p:grpSpPr>
        <p:sp>
          <p:nvSpPr>
            <p:cNvPr id="7198" name="Freeform 29"/>
            <p:cNvSpPr/>
            <p:nvPr/>
          </p:nvSpPr>
          <p:spPr>
            <a:xfrm>
              <a:off x="3107" y="2419"/>
              <a:ext cx="29" cy="293"/>
            </a:xfrm>
            <a:custGeom>
              <a:avLst/>
              <a:gdLst/>
              <a:ahLst/>
              <a:cxnLst>
                <a:cxn ang="0">
                  <a:pos x="0" y="293"/>
                </a:cxn>
                <a:cxn ang="0">
                  <a:pos x="0" y="29"/>
                </a:cxn>
                <a:cxn ang="0">
                  <a:pos x="29" y="0"/>
                </a:cxn>
                <a:cxn ang="0">
                  <a:pos x="29" y="265"/>
                </a:cxn>
                <a:cxn ang="0">
                  <a:pos x="0" y="293"/>
                </a:cxn>
              </a:cxnLst>
              <a:pathLst>
                <a:path w="29" h="293">
                  <a:moveTo>
                    <a:pt x="0" y="293"/>
                  </a:moveTo>
                  <a:lnTo>
                    <a:pt x="0" y="29"/>
                  </a:lnTo>
                  <a:lnTo>
                    <a:pt x="29" y="0"/>
                  </a:lnTo>
                  <a:lnTo>
                    <a:pt x="29" y="265"/>
                  </a:lnTo>
                  <a:lnTo>
                    <a:pt x="0" y="293"/>
                  </a:lnTo>
                  <a:close/>
                </a:path>
              </a:pathLst>
            </a:custGeom>
            <a:solidFill>
              <a:srgbClr val="B3E0B3"/>
            </a:solidFill>
            <a:ln w="9525">
              <a:noFill/>
            </a:ln>
          </p:spPr>
          <p:txBody>
            <a:bodyPr/>
            <a:p>
              <a:endParaRPr lang="zh-CN" altLang="en-US"/>
            </a:p>
          </p:txBody>
        </p:sp>
        <p:sp>
          <p:nvSpPr>
            <p:cNvPr id="7199" name="Freeform 30"/>
            <p:cNvSpPr/>
            <p:nvPr/>
          </p:nvSpPr>
          <p:spPr>
            <a:xfrm>
              <a:off x="2427" y="2419"/>
              <a:ext cx="709" cy="29"/>
            </a:xfrm>
            <a:custGeom>
              <a:avLst/>
              <a:gdLst/>
              <a:ahLst/>
              <a:cxnLst>
                <a:cxn ang="0">
                  <a:pos x="680" y="29"/>
                </a:cxn>
                <a:cxn ang="0">
                  <a:pos x="0" y="29"/>
                </a:cxn>
                <a:cxn ang="0">
                  <a:pos x="28" y="0"/>
                </a:cxn>
                <a:cxn ang="0">
                  <a:pos x="709" y="0"/>
                </a:cxn>
                <a:cxn ang="0">
                  <a:pos x="680" y="29"/>
                </a:cxn>
              </a:cxnLst>
              <a:pathLst>
                <a:path w="709" h="29">
                  <a:moveTo>
                    <a:pt x="680" y="29"/>
                  </a:moveTo>
                  <a:lnTo>
                    <a:pt x="0" y="29"/>
                  </a:lnTo>
                  <a:lnTo>
                    <a:pt x="28" y="0"/>
                  </a:lnTo>
                  <a:lnTo>
                    <a:pt x="709" y="0"/>
                  </a:lnTo>
                  <a:lnTo>
                    <a:pt x="680" y="29"/>
                  </a:lnTo>
                  <a:close/>
                </a:path>
              </a:pathLst>
            </a:custGeom>
            <a:solidFill>
              <a:srgbClr val="799779"/>
            </a:solidFill>
            <a:ln w="9525">
              <a:noFill/>
            </a:ln>
          </p:spPr>
          <p:txBody>
            <a:bodyPr/>
            <a:p>
              <a:endParaRPr lang="zh-CN" altLang="en-US"/>
            </a:p>
          </p:txBody>
        </p:sp>
        <p:sp>
          <p:nvSpPr>
            <p:cNvPr id="7200" name="Rectangle 31"/>
            <p:cNvSpPr/>
            <p:nvPr/>
          </p:nvSpPr>
          <p:spPr>
            <a:xfrm>
              <a:off x="2427" y="2448"/>
              <a:ext cx="680" cy="264"/>
            </a:xfrm>
            <a:prstGeom prst="rect">
              <a:avLst/>
            </a:prstGeom>
            <a:solidFill>
              <a:srgbClr val="9CC39C"/>
            </a:solidFill>
            <a:ln w="9525">
              <a:noFill/>
            </a:ln>
          </p:spPr>
          <p:txBody>
            <a:bodyPr anchor="t"/>
            <a:p>
              <a:endParaRPr lang="zh-CN" altLang="en-US" dirty="0">
                <a:latin typeface="Arial" panose="020B0604020202020204" pitchFamily="34" charset="0"/>
                <a:ea typeface="宋体" panose="02010600030101010101" pitchFamily="2" charset="-122"/>
              </a:endParaRPr>
            </a:p>
          </p:txBody>
        </p:sp>
      </p:grpSp>
      <p:sp>
        <p:nvSpPr>
          <p:cNvPr id="7201" name="Rectangle 32"/>
          <p:cNvSpPr/>
          <p:nvPr/>
        </p:nvSpPr>
        <p:spPr>
          <a:xfrm>
            <a:off x="4221163" y="4370388"/>
            <a:ext cx="646112" cy="258762"/>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控制器</a:t>
            </a:r>
            <a:endParaRPr lang="zh-CN" altLang="en-US" dirty="0">
              <a:latin typeface="Arial" panose="020B0604020202020204" pitchFamily="34" charset="0"/>
              <a:ea typeface="宋体" panose="02010600030101010101" pitchFamily="2" charset="-122"/>
            </a:endParaRPr>
          </a:p>
        </p:txBody>
      </p:sp>
      <p:sp>
        <p:nvSpPr>
          <p:cNvPr id="7202" name="Rectangle 33"/>
          <p:cNvSpPr/>
          <p:nvPr/>
        </p:nvSpPr>
        <p:spPr>
          <a:xfrm>
            <a:off x="3027363" y="4891088"/>
            <a:ext cx="1225550" cy="48736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7203" name="Rectangle 34"/>
          <p:cNvSpPr/>
          <p:nvPr/>
        </p:nvSpPr>
        <p:spPr>
          <a:xfrm>
            <a:off x="3144838" y="4941888"/>
            <a:ext cx="863600" cy="258762"/>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数据信号</a:t>
            </a:r>
            <a:endParaRPr lang="zh-CN" altLang="en-US" dirty="0">
              <a:latin typeface="Arial" panose="020B0604020202020204" pitchFamily="34" charset="0"/>
              <a:ea typeface="宋体" panose="02010600030101010101" pitchFamily="2" charset="-122"/>
            </a:endParaRPr>
          </a:p>
        </p:txBody>
      </p:sp>
      <p:sp>
        <p:nvSpPr>
          <p:cNvPr id="7204" name="Rectangle 35"/>
          <p:cNvSpPr/>
          <p:nvPr/>
        </p:nvSpPr>
        <p:spPr>
          <a:xfrm>
            <a:off x="3027363" y="5245100"/>
            <a:ext cx="1225550" cy="487363"/>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7205" name="Rectangle 36"/>
          <p:cNvSpPr/>
          <p:nvPr/>
        </p:nvSpPr>
        <p:spPr>
          <a:xfrm>
            <a:off x="3144838" y="5294313"/>
            <a:ext cx="863600" cy="258762"/>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控制信号</a:t>
            </a:r>
            <a:endParaRPr lang="zh-CN" altLang="en-US" dirty="0">
              <a:latin typeface="Arial" panose="020B0604020202020204" pitchFamily="34" charset="0"/>
              <a:ea typeface="宋体" panose="02010600030101010101" pitchFamily="2" charset="-122"/>
            </a:endParaRPr>
          </a:p>
        </p:txBody>
      </p:sp>
      <p:grpSp>
        <p:nvGrpSpPr>
          <p:cNvPr id="7206" name="Group 37"/>
          <p:cNvGrpSpPr/>
          <p:nvPr/>
        </p:nvGrpSpPr>
        <p:grpSpPr>
          <a:xfrm>
            <a:off x="3429000" y="3663950"/>
            <a:ext cx="539750" cy="119063"/>
            <a:chOff x="2124" y="2088"/>
            <a:chExt cx="303" cy="67"/>
          </a:xfrm>
        </p:grpSpPr>
        <p:sp>
          <p:nvSpPr>
            <p:cNvPr id="7207" name="Line 38"/>
            <p:cNvSpPr/>
            <p:nvPr/>
          </p:nvSpPr>
          <p:spPr>
            <a:xfrm>
              <a:off x="2124" y="2117"/>
              <a:ext cx="265" cy="1"/>
            </a:xfrm>
            <a:prstGeom prst="line">
              <a:avLst/>
            </a:prstGeom>
            <a:ln w="14288" cap="flat" cmpd="sng">
              <a:solidFill>
                <a:srgbClr val="000000"/>
              </a:solidFill>
              <a:prstDash val="solid"/>
              <a:round/>
              <a:headEnd type="none" w="med" len="med"/>
              <a:tailEnd type="none" w="med" len="med"/>
            </a:ln>
          </p:spPr>
        </p:sp>
        <p:sp>
          <p:nvSpPr>
            <p:cNvPr id="7208" name="Freeform 39"/>
            <p:cNvSpPr/>
            <p:nvPr/>
          </p:nvSpPr>
          <p:spPr>
            <a:xfrm>
              <a:off x="2370" y="2088"/>
              <a:ext cx="57" cy="67"/>
            </a:xfrm>
            <a:custGeom>
              <a:avLst/>
              <a:gdLst/>
              <a:ahLst/>
              <a:cxnLst>
                <a:cxn ang="0">
                  <a:pos x="0" y="67"/>
                </a:cxn>
                <a:cxn ang="0">
                  <a:pos x="57" y="29"/>
                </a:cxn>
                <a:cxn ang="0">
                  <a:pos x="0" y="0"/>
                </a:cxn>
                <a:cxn ang="0">
                  <a:pos x="0" y="67"/>
                </a:cxn>
              </a:cxnLst>
              <a:pathLst>
                <a:path w="57" h="67">
                  <a:moveTo>
                    <a:pt x="0" y="67"/>
                  </a:moveTo>
                  <a:lnTo>
                    <a:pt x="57" y="29"/>
                  </a:lnTo>
                  <a:lnTo>
                    <a:pt x="0" y="0"/>
                  </a:lnTo>
                  <a:lnTo>
                    <a:pt x="0" y="67"/>
                  </a:lnTo>
                  <a:close/>
                </a:path>
              </a:pathLst>
            </a:custGeom>
            <a:solidFill>
              <a:srgbClr val="000000"/>
            </a:solidFill>
            <a:ln w="9525">
              <a:noFill/>
            </a:ln>
          </p:spPr>
          <p:txBody>
            <a:bodyPr/>
            <a:p>
              <a:endParaRPr lang="zh-CN" altLang="en-US"/>
            </a:p>
          </p:txBody>
        </p:sp>
      </p:grpSp>
      <p:grpSp>
        <p:nvGrpSpPr>
          <p:cNvPr id="7209" name="Group 40"/>
          <p:cNvGrpSpPr/>
          <p:nvPr/>
        </p:nvGrpSpPr>
        <p:grpSpPr>
          <a:xfrm>
            <a:off x="5176838" y="3663950"/>
            <a:ext cx="673100" cy="119063"/>
            <a:chOff x="3107" y="2088"/>
            <a:chExt cx="378" cy="67"/>
          </a:xfrm>
        </p:grpSpPr>
        <p:sp>
          <p:nvSpPr>
            <p:cNvPr id="7210" name="Line 41"/>
            <p:cNvSpPr/>
            <p:nvPr/>
          </p:nvSpPr>
          <p:spPr>
            <a:xfrm>
              <a:off x="3107" y="2117"/>
              <a:ext cx="340" cy="1"/>
            </a:xfrm>
            <a:prstGeom prst="line">
              <a:avLst/>
            </a:prstGeom>
            <a:ln w="14288" cap="flat" cmpd="sng">
              <a:solidFill>
                <a:srgbClr val="000000"/>
              </a:solidFill>
              <a:prstDash val="solid"/>
              <a:round/>
              <a:headEnd type="none" w="med" len="med"/>
              <a:tailEnd type="none" w="med" len="med"/>
            </a:ln>
          </p:spPr>
        </p:sp>
        <p:sp>
          <p:nvSpPr>
            <p:cNvPr id="7211" name="Freeform 42"/>
            <p:cNvSpPr/>
            <p:nvPr/>
          </p:nvSpPr>
          <p:spPr>
            <a:xfrm>
              <a:off x="3429" y="2088"/>
              <a:ext cx="56" cy="67"/>
            </a:xfrm>
            <a:custGeom>
              <a:avLst/>
              <a:gdLst/>
              <a:ahLst/>
              <a:cxnLst>
                <a:cxn ang="0">
                  <a:pos x="0" y="67"/>
                </a:cxn>
                <a:cxn ang="0">
                  <a:pos x="56" y="29"/>
                </a:cxn>
                <a:cxn ang="0">
                  <a:pos x="0" y="0"/>
                </a:cxn>
                <a:cxn ang="0">
                  <a:pos x="0" y="67"/>
                </a:cxn>
              </a:cxnLst>
              <a:pathLst>
                <a:path w="56" h="67">
                  <a:moveTo>
                    <a:pt x="0" y="67"/>
                  </a:moveTo>
                  <a:lnTo>
                    <a:pt x="56" y="29"/>
                  </a:lnTo>
                  <a:lnTo>
                    <a:pt x="0" y="0"/>
                  </a:lnTo>
                  <a:lnTo>
                    <a:pt x="0" y="67"/>
                  </a:lnTo>
                  <a:close/>
                </a:path>
              </a:pathLst>
            </a:custGeom>
            <a:solidFill>
              <a:srgbClr val="000000"/>
            </a:solidFill>
            <a:ln w="9525">
              <a:noFill/>
            </a:ln>
          </p:spPr>
          <p:txBody>
            <a:bodyPr/>
            <a:p>
              <a:endParaRPr lang="zh-CN" altLang="en-US"/>
            </a:p>
          </p:txBody>
        </p:sp>
      </p:grpSp>
      <p:grpSp>
        <p:nvGrpSpPr>
          <p:cNvPr id="7212" name="Group 43"/>
          <p:cNvGrpSpPr/>
          <p:nvPr/>
        </p:nvGrpSpPr>
        <p:grpSpPr>
          <a:xfrm>
            <a:off x="2219325" y="3648075"/>
            <a:ext cx="404813" cy="117475"/>
            <a:chOff x="1444" y="2079"/>
            <a:chExt cx="227" cy="66"/>
          </a:xfrm>
        </p:grpSpPr>
        <p:sp>
          <p:nvSpPr>
            <p:cNvPr id="7213" name="Line 44"/>
            <p:cNvSpPr/>
            <p:nvPr/>
          </p:nvSpPr>
          <p:spPr>
            <a:xfrm>
              <a:off x="1444" y="2107"/>
              <a:ext cx="189" cy="1"/>
            </a:xfrm>
            <a:prstGeom prst="line">
              <a:avLst/>
            </a:prstGeom>
            <a:ln w="14288" cap="flat" cmpd="sng">
              <a:solidFill>
                <a:srgbClr val="000000"/>
              </a:solidFill>
              <a:prstDash val="solid"/>
              <a:round/>
              <a:headEnd type="none" w="med" len="med"/>
              <a:tailEnd type="none" w="med" len="med"/>
            </a:ln>
          </p:spPr>
        </p:sp>
        <p:sp>
          <p:nvSpPr>
            <p:cNvPr id="7214" name="Freeform 45"/>
            <p:cNvSpPr/>
            <p:nvPr/>
          </p:nvSpPr>
          <p:spPr>
            <a:xfrm>
              <a:off x="1614" y="2079"/>
              <a:ext cx="57" cy="66"/>
            </a:xfrm>
            <a:custGeom>
              <a:avLst/>
              <a:gdLst/>
              <a:ahLst/>
              <a:cxnLst>
                <a:cxn ang="0">
                  <a:pos x="0" y="66"/>
                </a:cxn>
                <a:cxn ang="0">
                  <a:pos x="57" y="28"/>
                </a:cxn>
                <a:cxn ang="0">
                  <a:pos x="0" y="0"/>
                </a:cxn>
                <a:cxn ang="0">
                  <a:pos x="0" y="66"/>
                </a:cxn>
              </a:cxnLst>
              <a:pathLst>
                <a:path w="57" h="66">
                  <a:moveTo>
                    <a:pt x="0" y="66"/>
                  </a:moveTo>
                  <a:lnTo>
                    <a:pt x="57" y="28"/>
                  </a:lnTo>
                  <a:lnTo>
                    <a:pt x="0" y="0"/>
                  </a:lnTo>
                  <a:lnTo>
                    <a:pt x="0" y="66"/>
                  </a:lnTo>
                  <a:close/>
                </a:path>
              </a:pathLst>
            </a:custGeom>
            <a:solidFill>
              <a:srgbClr val="000000"/>
            </a:solidFill>
            <a:ln w="9525">
              <a:noFill/>
            </a:ln>
          </p:spPr>
          <p:txBody>
            <a:bodyPr/>
            <a:p>
              <a:endParaRPr lang="zh-CN" altLang="en-US"/>
            </a:p>
          </p:txBody>
        </p:sp>
      </p:grpSp>
      <p:grpSp>
        <p:nvGrpSpPr>
          <p:cNvPr id="7215" name="Group 46"/>
          <p:cNvGrpSpPr/>
          <p:nvPr/>
        </p:nvGrpSpPr>
        <p:grpSpPr>
          <a:xfrm>
            <a:off x="6656388" y="3663950"/>
            <a:ext cx="404812" cy="119063"/>
            <a:chOff x="3939" y="2088"/>
            <a:chExt cx="227" cy="67"/>
          </a:xfrm>
        </p:grpSpPr>
        <p:sp>
          <p:nvSpPr>
            <p:cNvPr id="7216" name="Line 47"/>
            <p:cNvSpPr/>
            <p:nvPr/>
          </p:nvSpPr>
          <p:spPr>
            <a:xfrm>
              <a:off x="3939" y="2117"/>
              <a:ext cx="189" cy="1"/>
            </a:xfrm>
            <a:prstGeom prst="line">
              <a:avLst/>
            </a:prstGeom>
            <a:ln w="14288" cap="flat" cmpd="sng">
              <a:solidFill>
                <a:srgbClr val="000000"/>
              </a:solidFill>
              <a:prstDash val="solid"/>
              <a:round/>
              <a:headEnd type="none" w="med" len="med"/>
              <a:tailEnd type="none" w="med" len="med"/>
            </a:ln>
          </p:spPr>
        </p:sp>
        <p:sp>
          <p:nvSpPr>
            <p:cNvPr id="7217" name="Freeform 48"/>
            <p:cNvSpPr/>
            <p:nvPr/>
          </p:nvSpPr>
          <p:spPr>
            <a:xfrm>
              <a:off x="4109" y="2088"/>
              <a:ext cx="57" cy="67"/>
            </a:xfrm>
            <a:custGeom>
              <a:avLst/>
              <a:gdLst/>
              <a:ahLst/>
              <a:cxnLst>
                <a:cxn ang="0">
                  <a:pos x="0" y="67"/>
                </a:cxn>
                <a:cxn ang="0">
                  <a:pos x="57" y="29"/>
                </a:cxn>
                <a:cxn ang="0">
                  <a:pos x="0" y="0"/>
                </a:cxn>
                <a:cxn ang="0">
                  <a:pos x="0" y="67"/>
                </a:cxn>
              </a:cxnLst>
              <a:pathLst>
                <a:path w="57" h="67">
                  <a:moveTo>
                    <a:pt x="0" y="67"/>
                  </a:moveTo>
                  <a:lnTo>
                    <a:pt x="57" y="29"/>
                  </a:lnTo>
                  <a:lnTo>
                    <a:pt x="0" y="0"/>
                  </a:lnTo>
                  <a:lnTo>
                    <a:pt x="0" y="67"/>
                  </a:lnTo>
                  <a:close/>
                </a:path>
              </a:pathLst>
            </a:custGeom>
            <a:solidFill>
              <a:srgbClr val="000000"/>
            </a:solidFill>
            <a:ln w="9525">
              <a:noFill/>
            </a:ln>
          </p:spPr>
          <p:txBody>
            <a:bodyPr/>
            <a:p>
              <a:endParaRPr lang="zh-CN" altLang="en-US"/>
            </a:p>
          </p:txBody>
        </p:sp>
      </p:grpSp>
      <p:grpSp>
        <p:nvGrpSpPr>
          <p:cNvPr id="7218" name="Group 49"/>
          <p:cNvGrpSpPr/>
          <p:nvPr/>
        </p:nvGrpSpPr>
        <p:grpSpPr>
          <a:xfrm>
            <a:off x="5176838" y="4354513"/>
            <a:ext cx="404812" cy="117475"/>
            <a:chOff x="3107" y="2476"/>
            <a:chExt cx="227" cy="66"/>
          </a:xfrm>
        </p:grpSpPr>
        <p:sp>
          <p:nvSpPr>
            <p:cNvPr id="7219" name="Line 50"/>
            <p:cNvSpPr/>
            <p:nvPr/>
          </p:nvSpPr>
          <p:spPr>
            <a:xfrm flipH="1">
              <a:off x="3145" y="2514"/>
              <a:ext cx="189" cy="1"/>
            </a:xfrm>
            <a:prstGeom prst="line">
              <a:avLst/>
            </a:prstGeom>
            <a:ln w="14288" cap="flat" cmpd="sng">
              <a:solidFill>
                <a:schemeClr val="tx1"/>
              </a:solidFill>
              <a:prstDash val="solid"/>
              <a:round/>
              <a:headEnd type="none" w="med" len="med"/>
              <a:tailEnd type="none" w="med" len="med"/>
            </a:ln>
          </p:spPr>
        </p:sp>
        <p:sp>
          <p:nvSpPr>
            <p:cNvPr id="7220" name="Freeform 51"/>
            <p:cNvSpPr/>
            <p:nvPr/>
          </p:nvSpPr>
          <p:spPr>
            <a:xfrm>
              <a:off x="3107" y="2476"/>
              <a:ext cx="57" cy="66"/>
            </a:xfrm>
            <a:custGeom>
              <a:avLst/>
              <a:gdLst/>
              <a:ahLst/>
              <a:cxnLst>
                <a:cxn ang="0">
                  <a:pos x="57" y="0"/>
                </a:cxn>
                <a:cxn ang="0">
                  <a:pos x="0" y="38"/>
                </a:cxn>
                <a:cxn ang="0">
                  <a:pos x="57" y="66"/>
                </a:cxn>
                <a:cxn ang="0">
                  <a:pos x="57" y="0"/>
                </a:cxn>
              </a:cxnLst>
              <a:pathLst>
                <a:path w="57" h="66">
                  <a:moveTo>
                    <a:pt x="57" y="0"/>
                  </a:moveTo>
                  <a:lnTo>
                    <a:pt x="0" y="38"/>
                  </a:lnTo>
                  <a:lnTo>
                    <a:pt x="57" y="66"/>
                  </a:lnTo>
                  <a:lnTo>
                    <a:pt x="57" y="0"/>
                  </a:lnTo>
                  <a:close/>
                </a:path>
              </a:pathLst>
            </a:custGeom>
            <a:solidFill>
              <a:srgbClr val="000000"/>
            </a:solidFill>
            <a:ln w="9525" cap="flat" cmpd="sng">
              <a:solidFill>
                <a:schemeClr val="tx1"/>
              </a:solidFill>
              <a:prstDash val="solid"/>
              <a:round/>
              <a:headEnd type="none" w="med" len="med"/>
              <a:tailEnd type="none" w="med" len="med"/>
            </a:ln>
          </p:spPr>
          <p:txBody>
            <a:bodyPr/>
            <a:p>
              <a:endParaRPr lang="zh-CN" altLang="en-US"/>
            </a:p>
          </p:txBody>
        </p:sp>
      </p:grpSp>
      <p:sp>
        <p:nvSpPr>
          <p:cNvPr id="7221" name="Line 52"/>
          <p:cNvSpPr/>
          <p:nvPr/>
        </p:nvSpPr>
        <p:spPr>
          <a:xfrm>
            <a:off x="5176838" y="2773363"/>
            <a:ext cx="404812" cy="1587"/>
          </a:xfrm>
          <a:prstGeom prst="line">
            <a:avLst/>
          </a:prstGeom>
          <a:ln w="14351" cap="flat" cmpd="sng">
            <a:solidFill>
              <a:srgbClr val="000000"/>
            </a:solidFill>
            <a:prstDash val="solid"/>
            <a:round/>
            <a:headEnd type="triangle" w="med" len="med"/>
            <a:tailEnd type="none" w="med" len="med"/>
          </a:ln>
        </p:spPr>
      </p:sp>
      <p:sp>
        <p:nvSpPr>
          <p:cNvPr id="7222" name="Line 53"/>
          <p:cNvSpPr/>
          <p:nvPr/>
        </p:nvSpPr>
        <p:spPr>
          <a:xfrm>
            <a:off x="5581650" y="2773363"/>
            <a:ext cx="1588" cy="1630362"/>
          </a:xfrm>
          <a:prstGeom prst="line">
            <a:avLst/>
          </a:prstGeom>
          <a:ln w="14351" cap="flat" cmpd="sng">
            <a:solidFill>
              <a:schemeClr val="tx1"/>
            </a:solidFill>
            <a:prstDash val="solid"/>
            <a:round/>
            <a:headEnd type="none" w="med" len="med"/>
            <a:tailEnd type="none" w="med" len="med"/>
          </a:ln>
        </p:spPr>
      </p:sp>
      <p:grpSp>
        <p:nvGrpSpPr>
          <p:cNvPr id="7223" name="Group 54"/>
          <p:cNvGrpSpPr/>
          <p:nvPr/>
        </p:nvGrpSpPr>
        <p:grpSpPr>
          <a:xfrm>
            <a:off x="4437063" y="3127375"/>
            <a:ext cx="136525" cy="352425"/>
            <a:chOff x="2691" y="1786"/>
            <a:chExt cx="76" cy="198"/>
          </a:xfrm>
        </p:grpSpPr>
        <p:sp>
          <p:nvSpPr>
            <p:cNvPr id="7224" name="Line 55"/>
            <p:cNvSpPr/>
            <p:nvPr/>
          </p:nvSpPr>
          <p:spPr>
            <a:xfrm>
              <a:off x="2729" y="1824"/>
              <a:ext cx="1" cy="123"/>
            </a:xfrm>
            <a:prstGeom prst="line">
              <a:avLst/>
            </a:prstGeom>
            <a:ln w="14288" cap="flat" cmpd="sng">
              <a:solidFill>
                <a:srgbClr val="000000"/>
              </a:solidFill>
              <a:prstDash val="solid"/>
              <a:round/>
              <a:headEnd type="none" w="med" len="med"/>
              <a:tailEnd type="none" w="med" len="med"/>
            </a:ln>
          </p:spPr>
        </p:sp>
        <p:sp>
          <p:nvSpPr>
            <p:cNvPr id="7225" name="Freeform 56"/>
            <p:cNvSpPr/>
            <p:nvPr/>
          </p:nvSpPr>
          <p:spPr>
            <a:xfrm>
              <a:off x="2701" y="1786"/>
              <a:ext cx="66" cy="57"/>
            </a:xfrm>
            <a:custGeom>
              <a:avLst/>
              <a:gdLst/>
              <a:ahLst/>
              <a:cxnLst>
                <a:cxn ang="0">
                  <a:pos x="66" y="57"/>
                </a:cxn>
                <a:cxn ang="0">
                  <a:pos x="28" y="0"/>
                </a:cxn>
                <a:cxn ang="0">
                  <a:pos x="0" y="57"/>
                </a:cxn>
                <a:cxn ang="0">
                  <a:pos x="66" y="57"/>
                </a:cxn>
              </a:cxnLst>
              <a:pathLst>
                <a:path w="66" h="57">
                  <a:moveTo>
                    <a:pt x="66" y="57"/>
                  </a:moveTo>
                  <a:lnTo>
                    <a:pt x="28" y="0"/>
                  </a:lnTo>
                  <a:lnTo>
                    <a:pt x="0" y="57"/>
                  </a:lnTo>
                  <a:lnTo>
                    <a:pt x="66" y="57"/>
                  </a:lnTo>
                  <a:close/>
                </a:path>
              </a:pathLst>
            </a:custGeom>
            <a:solidFill>
              <a:srgbClr val="000000"/>
            </a:solidFill>
            <a:ln w="9525">
              <a:noFill/>
            </a:ln>
          </p:spPr>
          <p:txBody>
            <a:bodyPr/>
            <a:p>
              <a:endParaRPr lang="zh-CN" altLang="en-US"/>
            </a:p>
          </p:txBody>
        </p:sp>
        <p:sp>
          <p:nvSpPr>
            <p:cNvPr id="7226" name="Freeform 57"/>
            <p:cNvSpPr/>
            <p:nvPr/>
          </p:nvSpPr>
          <p:spPr>
            <a:xfrm>
              <a:off x="2691" y="1928"/>
              <a:ext cx="67" cy="56"/>
            </a:xfrm>
            <a:custGeom>
              <a:avLst/>
              <a:gdLst/>
              <a:ahLst/>
              <a:cxnLst>
                <a:cxn ang="0">
                  <a:pos x="0" y="0"/>
                </a:cxn>
                <a:cxn ang="0">
                  <a:pos x="38" y="56"/>
                </a:cxn>
                <a:cxn ang="0">
                  <a:pos x="67" y="0"/>
                </a:cxn>
                <a:cxn ang="0">
                  <a:pos x="0" y="0"/>
                </a:cxn>
              </a:cxnLst>
              <a:pathLst>
                <a:path w="67" h="56">
                  <a:moveTo>
                    <a:pt x="0" y="0"/>
                  </a:moveTo>
                  <a:lnTo>
                    <a:pt x="38" y="56"/>
                  </a:lnTo>
                  <a:lnTo>
                    <a:pt x="67" y="0"/>
                  </a:lnTo>
                  <a:lnTo>
                    <a:pt x="0" y="0"/>
                  </a:lnTo>
                  <a:close/>
                </a:path>
              </a:pathLst>
            </a:custGeom>
            <a:solidFill>
              <a:srgbClr val="000000"/>
            </a:solidFill>
            <a:ln w="9525">
              <a:noFill/>
            </a:ln>
          </p:spPr>
          <p:txBody>
            <a:bodyPr/>
            <a:p>
              <a:endParaRPr lang="zh-CN" altLang="en-US"/>
            </a:p>
          </p:txBody>
        </p:sp>
      </p:grpSp>
      <p:grpSp>
        <p:nvGrpSpPr>
          <p:cNvPr id="7227" name="Group 58"/>
          <p:cNvGrpSpPr/>
          <p:nvPr/>
        </p:nvGrpSpPr>
        <p:grpSpPr>
          <a:xfrm>
            <a:off x="4437063" y="3949700"/>
            <a:ext cx="119062" cy="354013"/>
            <a:chOff x="2691" y="2249"/>
            <a:chExt cx="67" cy="199"/>
          </a:xfrm>
        </p:grpSpPr>
        <p:sp>
          <p:nvSpPr>
            <p:cNvPr id="7228" name="Line 59"/>
            <p:cNvSpPr/>
            <p:nvPr/>
          </p:nvSpPr>
          <p:spPr>
            <a:xfrm flipV="1">
              <a:off x="2729" y="2249"/>
              <a:ext cx="1" cy="161"/>
            </a:xfrm>
            <a:prstGeom prst="line">
              <a:avLst/>
            </a:prstGeom>
            <a:ln w="14288" cap="flat" cmpd="sng">
              <a:solidFill>
                <a:srgbClr val="000000"/>
              </a:solidFill>
              <a:prstDash val="solid"/>
              <a:round/>
              <a:headEnd type="none" w="med" len="med"/>
              <a:tailEnd type="none" w="med" len="med"/>
            </a:ln>
          </p:spPr>
        </p:sp>
        <p:sp>
          <p:nvSpPr>
            <p:cNvPr id="7229" name="Freeform 60"/>
            <p:cNvSpPr/>
            <p:nvPr/>
          </p:nvSpPr>
          <p:spPr>
            <a:xfrm>
              <a:off x="2691" y="2391"/>
              <a:ext cx="67" cy="57"/>
            </a:xfrm>
            <a:custGeom>
              <a:avLst/>
              <a:gdLst/>
              <a:ahLst/>
              <a:cxnLst>
                <a:cxn ang="0">
                  <a:pos x="0" y="0"/>
                </a:cxn>
                <a:cxn ang="0">
                  <a:pos x="38" y="57"/>
                </a:cxn>
                <a:cxn ang="0">
                  <a:pos x="67" y="0"/>
                </a:cxn>
                <a:cxn ang="0">
                  <a:pos x="0" y="0"/>
                </a:cxn>
              </a:cxnLst>
              <a:pathLst>
                <a:path w="67" h="57">
                  <a:moveTo>
                    <a:pt x="0" y="0"/>
                  </a:moveTo>
                  <a:lnTo>
                    <a:pt x="38" y="57"/>
                  </a:lnTo>
                  <a:lnTo>
                    <a:pt x="67" y="0"/>
                  </a:lnTo>
                  <a:lnTo>
                    <a:pt x="0" y="0"/>
                  </a:lnTo>
                  <a:close/>
                </a:path>
              </a:pathLst>
            </a:custGeom>
            <a:solidFill>
              <a:schemeClr val="hlink"/>
            </a:solidFill>
            <a:ln w="9525">
              <a:noFill/>
            </a:ln>
          </p:spPr>
          <p:txBody>
            <a:bodyPr/>
            <a:p>
              <a:endParaRPr lang="zh-CN" altLang="en-US"/>
            </a:p>
          </p:txBody>
        </p:sp>
      </p:grpSp>
      <p:grpSp>
        <p:nvGrpSpPr>
          <p:cNvPr id="7230" name="Group 61"/>
          <p:cNvGrpSpPr/>
          <p:nvPr/>
        </p:nvGrpSpPr>
        <p:grpSpPr>
          <a:xfrm>
            <a:off x="3563938" y="2722563"/>
            <a:ext cx="404812" cy="117475"/>
            <a:chOff x="2200" y="1559"/>
            <a:chExt cx="227" cy="66"/>
          </a:xfrm>
        </p:grpSpPr>
        <p:sp>
          <p:nvSpPr>
            <p:cNvPr id="7231" name="Line 62"/>
            <p:cNvSpPr/>
            <p:nvPr/>
          </p:nvSpPr>
          <p:spPr>
            <a:xfrm>
              <a:off x="2200" y="1587"/>
              <a:ext cx="227" cy="1"/>
            </a:xfrm>
            <a:prstGeom prst="line">
              <a:avLst/>
            </a:prstGeom>
            <a:ln w="14351" cap="flat" cmpd="sng">
              <a:solidFill>
                <a:srgbClr val="FF0000"/>
              </a:solidFill>
              <a:prstDash val="solid"/>
              <a:round/>
              <a:headEnd type="none" w="med" len="med"/>
              <a:tailEnd type="none" w="med" len="med"/>
            </a:ln>
          </p:spPr>
        </p:sp>
        <p:sp>
          <p:nvSpPr>
            <p:cNvPr id="7232" name="Freeform 63"/>
            <p:cNvSpPr/>
            <p:nvPr/>
          </p:nvSpPr>
          <p:spPr>
            <a:xfrm>
              <a:off x="2370" y="1559"/>
              <a:ext cx="57" cy="66"/>
            </a:xfrm>
            <a:custGeom>
              <a:avLst/>
              <a:gdLst/>
              <a:ahLst/>
              <a:cxnLst>
                <a:cxn ang="0">
                  <a:pos x="0" y="66"/>
                </a:cxn>
                <a:cxn ang="0">
                  <a:pos x="57" y="28"/>
                </a:cxn>
                <a:cxn ang="0">
                  <a:pos x="0" y="0"/>
                </a:cxn>
              </a:cxnLst>
              <a:pathLst>
                <a:path w="57" h="66">
                  <a:moveTo>
                    <a:pt x="0" y="66"/>
                  </a:moveTo>
                  <a:lnTo>
                    <a:pt x="57" y="28"/>
                  </a:lnTo>
                  <a:lnTo>
                    <a:pt x="0" y="0"/>
                  </a:lnTo>
                </a:path>
              </a:pathLst>
            </a:custGeom>
            <a:noFill/>
            <a:ln w="14351" cap="flat" cmpd="sng">
              <a:solidFill>
                <a:srgbClr val="FF0000"/>
              </a:solidFill>
              <a:prstDash val="solid"/>
              <a:round/>
              <a:headEnd type="none" w="med" len="med"/>
              <a:tailEnd type="none" w="med" len="med"/>
            </a:ln>
          </p:spPr>
          <p:txBody>
            <a:bodyPr/>
            <a:p>
              <a:endParaRPr lang="zh-CN" altLang="en-US"/>
            </a:p>
          </p:txBody>
        </p:sp>
      </p:grpSp>
      <p:sp>
        <p:nvSpPr>
          <p:cNvPr id="7233" name="Line 64"/>
          <p:cNvSpPr/>
          <p:nvPr/>
        </p:nvSpPr>
        <p:spPr>
          <a:xfrm>
            <a:off x="3563938" y="4421188"/>
            <a:ext cx="404812" cy="1587"/>
          </a:xfrm>
          <a:prstGeom prst="line">
            <a:avLst/>
          </a:prstGeom>
          <a:ln w="14351" cap="flat" cmpd="sng">
            <a:solidFill>
              <a:srgbClr val="FF0000"/>
            </a:solidFill>
            <a:prstDash val="solid"/>
            <a:round/>
            <a:headEnd type="none" w="med" len="med"/>
            <a:tailEnd type="none" w="med" len="med"/>
          </a:ln>
        </p:spPr>
      </p:sp>
      <p:sp>
        <p:nvSpPr>
          <p:cNvPr id="7234" name="Line 65"/>
          <p:cNvSpPr/>
          <p:nvPr/>
        </p:nvSpPr>
        <p:spPr>
          <a:xfrm>
            <a:off x="3563938" y="2773363"/>
            <a:ext cx="1587" cy="1630362"/>
          </a:xfrm>
          <a:prstGeom prst="line">
            <a:avLst/>
          </a:prstGeom>
          <a:ln w="14351" cap="flat" cmpd="sng">
            <a:solidFill>
              <a:srgbClr val="FF0000"/>
            </a:solidFill>
            <a:prstDash val="solid"/>
            <a:round/>
            <a:headEnd type="none" w="med" len="med"/>
            <a:tailEnd type="none" w="med" len="med"/>
          </a:ln>
        </p:spPr>
      </p:sp>
      <p:grpSp>
        <p:nvGrpSpPr>
          <p:cNvPr id="7235" name="Group 66"/>
          <p:cNvGrpSpPr/>
          <p:nvPr/>
        </p:nvGrpSpPr>
        <p:grpSpPr>
          <a:xfrm>
            <a:off x="3429000" y="4471988"/>
            <a:ext cx="539750" cy="117475"/>
            <a:chOff x="2124" y="2542"/>
            <a:chExt cx="303" cy="66"/>
          </a:xfrm>
        </p:grpSpPr>
        <p:sp>
          <p:nvSpPr>
            <p:cNvPr id="7236" name="Line 67"/>
            <p:cNvSpPr/>
            <p:nvPr/>
          </p:nvSpPr>
          <p:spPr>
            <a:xfrm>
              <a:off x="2124" y="2580"/>
              <a:ext cx="303" cy="1"/>
            </a:xfrm>
            <a:prstGeom prst="line">
              <a:avLst/>
            </a:prstGeom>
            <a:ln w="14351" cap="flat" cmpd="sng">
              <a:solidFill>
                <a:srgbClr val="0000FF"/>
              </a:solidFill>
              <a:prstDash val="solid"/>
              <a:round/>
              <a:headEnd type="none" w="med" len="med"/>
              <a:tailEnd type="none" w="med" len="med"/>
            </a:ln>
          </p:spPr>
        </p:sp>
        <p:sp>
          <p:nvSpPr>
            <p:cNvPr id="7237" name="Freeform 68"/>
            <p:cNvSpPr/>
            <p:nvPr/>
          </p:nvSpPr>
          <p:spPr>
            <a:xfrm>
              <a:off x="2124" y="2542"/>
              <a:ext cx="57" cy="66"/>
            </a:xfrm>
            <a:custGeom>
              <a:avLst/>
              <a:gdLst/>
              <a:ahLst/>
              <a:cxnLst>
                <a:cxn ang="0">
                  <a:pos x="57" y="0"/>
                </a:cxn>
                <a:cxn ang="0">
                  <a:pos x="0" y="38"/>
                </a:cxn>
                <a:cxn ang="0">
                  <a:pos x="57" y="66"/>
                </a:cxn>
              </a:cxnLst>
              <a:pathLst>
                <a:path w="57" h="66">
                  <a:moveTo>
                    <a:pt x="57" y="0"/>
                  </a:moveTo>
                  <a:lnTo>
                    <a:pt x="0" y="38"/>
                  </a:lnTo>
                  <a:lnTo>
                    <a:pt x="57" y="66"/>
                  </a:lnTo>
                </a:path>
              </a:pathLst>
            </a:custGeom>
            <a:noFill/>
            <a:ln w="14351" cap="flat" cmpd="sng">
              <a:solidFill>
                <a:srgbClr val="0000FF"/>
              </a:solidFill>
              <a:prstDash val="solid"/>
              <a:round/>
              <a:headEnd type="none" w="med" len="med"/>
              <a:tailEnd type="none" w="med" len="med"/>
            </a:ln>
          </p:spPr>
          <p:txBody>
            <a:bodyPr/>
            <a:p>
              <a:endParaRPr lang="zh-CN" altLang="en-US"/>
            </a:p>
          </p:txBody>
        </p:sp>
      </p:grpSp>
      <p:grpSp>
        <p:nvGrpSpPr>
          <p:cNvPr id="7238" name="Group 69"/>
          <p:cNvGrpSpPr/>
          <p:nvPr/>
        </p:nvGrpSpPr>
        <p:grpSpPr>
          <a:xfrm>
            <a:off x="2195513" y="5084763"/>
            <a:ext cx="538162" cy="117475"/>
            <a:chOff x="1444" y="2882"/>
            <a:chExt cx="302" cy="66"/>
          </a:xfrm>
        </p:grpSpPr>
        <p:sp>
          <p:nvSpPr>
            <p:cNvPr id="7239" name="Line 70"/>
            <p:cNvSpPr/>
            <p:nvPr/>
          </p:nvSpPr>
          <p:spPr>
            <a:xfrm>
              <a:off x="1444" y="2911"/>
              <a:ext cx="265" cy="1"/>
            </a:xfrm>
            <a:prstGeom prst="line">
              <a:avLst/>
            </a:prstGeom>
            <a:ln w="14351" cap="flat" cmpd="sng">
              <a:solidFill>
                <a:srgbClr val="000000"/>
              </a:solidFill>
              <a:prstDash val="solid"/>
              <a:round/>
              <a:headEnd type="triangle" w="med" len="med"/>
              <a:tailEnd type="triangle" w="med" len="med"/>
            </a:ln>
          </p:spPr>
        </p:sp>
        <p:sp>
          <p:nvSpPr>
            <p:cNvPr id="7240" name="Freeform 71"/>
            <p:cNvSpPr/>
            <p:nvPr/>
          </p:nvSpPr>
          <p:spPr>
            <a:xfrm>
              <a:off x="1690" y="2882"/>
              <a:ext cx="56" cy="66"/>
            </a:xfrm>
            <a:custGeom>
              <a:avLst/>
              <a:gdLst/>
              <a:ahLst/>
              <a:cxnLst>
                <a:cxn ang="0">
                  <a:pos x="0" y="66"/>
                </a:cxn>
                <a:cxn ang="0">
                  <a:pos x="56" y="29"/>
                </a:cxn>
                <a:cxn ang="0">
                  <a:pos x="0" y="0"/>
                </a:cxn>
                <a:cxn ang="0">
                  <a:pos x="0" y="66"/>
                </a:cxn>
              </a:cxnLst>
              <a:pathLst>
                <a:path w="56" h="66">
                  <a:moveTo>
                    <a:pt x="0" y="66"/>
                  </a:moveTo>
                  <a:lnTo>
                    <a:pt x="56" y="29"/>
                  </a:lnTo>
                  <a:lnTo>
                    <a:pt x="0" y="0"/>
                  </a:lnTo>
                  <a:lnTo>
                    <a:pt x="0" y="66"/>
                  </a:lnTo>
                  <a:close/>
                </a:path>
              </a:pathLst>
            </a:custGeom>
            <a:solidFill>
              <a:srgbClr val="000000"/>
            </a:solidFill>
            <a:ln w="9525">
              <a:noFill/>
            </a:ln>
          </p:spPr>
          <p:txBody>
            <a:bodyPr/>
            <a:p>
              <a:endParaRPr lang="zh-CN" altLang="en-US"/>
            </a:p>
          </p:txBody>
        </p:sp>
      </p:grpSp>
      <p:grpSp>
        <p:nvGrpSpPr>
          <p:cNvPr id="7241" name="Group 72"/>
          <p:cNvGrpSpPr/>
          <p:nvPr/>
        </p:nvGrpSpPr>
        <p:grpSpPr>
          <a:xfrm>
            <a:off x="2219325" y="5429250"/>
            <a:ext cx="538163" cy="117475"/>
            <a:chOff x="1444" y="3081"/>
            <a:chExt cx="302" cy="66"/>
          </a:xfrm>
        </p:grpSpPr>
        <p:sp>
          <p:nvSpPr>
            <p:cNvPr id="7242" name="Line 73"/>
            <p:cNvSpPr/>
            <p:nvPr/>
          </p:nvSpPr>
          <p:spPr>
            <a:xfrm>
              <a:off x="1444" y="3109"/>
              <a:ext cx="302" cy="1"/>
            </a:xfrm>
            <a:prstGeom prst="line">
              <a:avLst/>
            </a:prstGeom>
            <a:ln w="14351" cap="flat" cmpd="sng">
              <a:solidFill>
                <a:srgbClr val="0000FF"/>
              </a:solidFill>
              <a:prstDash val="solid"/>
              <a:round/>
              <a:headEnd type="none" w="med" len="med"/>
              <a:tailEnd type="none" w="med" len="med"/>
            </a:ln>
          </p:spPr>
        </p:sp>
        <p:sp>
          <p:nvSpPr>
            <p:cNvPr id="7243" name="Freeform 74"/>
            <p:cNvSpPr/>
            <p:nvPr/>
          </p:nvSpPr>
          <p:spPr>
            <a:xfrm>
              <a:off x="1690" y="3081"/>
              <a:ext cx="56" cy="66"/>
            </a:xfrm>
            <a:custGeom>
              <a:avLst/>
              <a:gdLst/>
              <a:ahLst/>
              <a:cxnLst>
                <a:cxn ang="0">
                  <a:pos x="0" y="66"/>
                </a:cxn>
                <a:cxn ang="0">
                  <a:pos x="56" y="28"/>
                </a:cxn>
                <a:cxn ang="0">
                  <a:pos x="0" y="0"/>
                </a:cxn>
              </a:cxnLst>
              <a:pathLst>
                <a:path w="56" h="66">
                  <a:moveTo>
                    <a:pt x="0" y="66"/>
                  </a:moveTo>
                  <a:lnTo>
                    <a:pt x="56" y="28"/>
                  </a:lnTo>
                  <a:lnTo>
                    <a:pt x="0" y="0"/>
                  </a:lnTo>
                </a:path>
              </a:pathLst>
            </a:custGeom>
            <a:noFill/>
            <a:ln w="14351" cap="flat" cmpd="sng">
              <a:solidFill>
                <a:srgbClr val="0000FF"/>
              </a:solidFill>
              <a:prstDash val="solid"/>
              <a:round/>
              <a:headEnd type="none" w="med" len="med"/>
              <a:tailEnd type="none" w="med" len="med"/>
            </a:ln>
          </p:spPr>
          <p:txBody>
            <a:bodyPr/>
            <a:p>
              <a:endParaRPr lang="zh-CN" altLang="en-US"/>
            </a:p>
          </p:txBody>
        </p:sp>
      </p:grpSp>
      <p:grpSp>
        <p:nvGrpSpPr>
          <p:cNvPr id="7244" name="Group 75"/>
          <p:cNvGrpSpPr/>
          <p:nvPr/>
        </p:nvGrpSpPr>
        <p:grpSpPr>
          <a:xfrm>
            <a:off x="4724400" y="3933825"/>
            <a:ext cx="117475" cy="352425"/>
            <a:chOff x="2852" y="2240"/>
            <a:chExt cx="66" cy="198"/>
          </a:xfrm>
        </p:grpSpPr>
        <p:sp>
          <p:nvSpPr>
            <p:cNvPr id="7245" name="Line 76"/>
            <p:cNvSpPr/>
            <p:nvPr/>
          </p:nvSpPr>
          <p:spPr>
            <a:xfrm flipV="1">
              <a:off x="2880" y="2240"/>
              <a:ext cx="1" cy="198"/>
            </a:xfrm>
            <a:prstGeom prst="line">
              <a:avLst/>
            </a:prstGeom>
            <a:ln w="14351" cap="flat" cmpd="sng">
              <a:solidFill>
                <a:schemeClr val="hlink"/>
              </a:solidFill>
              <a:prstDash val="solid"/>
              <a:round/>
              <a:headEnd type="none" w="med" len="med"/>
              <a:tailEnd type="none" w="med" len="med"/>
            </a:ln>
          </p:spPr>
        </p:sp>
        <p:sp>
          <p:nvSpPr>
            <p:cNvPr id="7246" name="Freeform 77"/>
            <p:cNvSpPr/>
            <p:nvPr/>
          </p:nvSpPr>
          <p:spPr>
            <a:xfrm>
              <a:off x="2852" y="2240"/>
              <a:ext cx="66" cy="56"/>
            </a:xfrm>
            <a:custGeom>
              <a:avLst/>
              <a:gdLst/>
              <a:ahLst/>
              <a:cxnLst>
                <a:cxn ang="0">
                  <a:pos x="66" y="56"/>
                </a:cxn>
                <a:cxn ang="0">
                  <a:pos x="28" y="0"/>
                </a:cxn>
                <a:cxn ang="0">
                  <a:pos x="0" y="56"/>
                </a:cxn>
              </a:cxnLst>
              <a:pathLst>
                <a:path w="66" h="56">
                  <a:moveTo>
                    <a:pt x="66" y="56"/>
                  </a:moveTo>
                  <a:lnTo>
                    <a:pt x="28" y="0"/>
                  </a:lnTo>
                  <a:lnTo>
                    <a:pt x="0" y="56"/>
                  </a:lnTo>
                </a:path>
              </a:pathLst>
            </a:custGeom>
            <a:noFill/>
            <a:ln w="14351" cap="flat" cmpd="sng">
              <a:solidFill>
                <a:schemeClr val="hlink"/>
              </a:solidFill>
              <a:prstDash val="solid"/>
              <a:round/>
              <a:headEnd type="none" w="med" len="med"/>
              <a:tailEnd type="none" w="med" len="med"/>
            </a:ln>
          </p:spPr>
          <p:txBody>
            <a:bodyPr/>
            <a:p>
              <a:endParaRPr lang="zh-CN" altLang="en-US"/>
            </a:p>
          </p:txBody>
        </p:sp>
      </p:grpSp>
      <p:grpSp>
        <p:nvGrpSpPr>
          <p:cNvPr id="7247" name="Group 78"/>
          <p:cNvGrpSpPr/>
          <p:nvPr/>
        </p:nvGrpSpPr>
        <p:grpSpPr>
          <a:xfrm>
            <a:off x="5176838" y="4487863"/>
            <a:ext cx="673100" cy="119062"/>
            <a:chOff x="3107" y="2551"/>
            <a:chExt cx="378" cy="67"/>
          </a:xfrm>
        </p:grpSpPr>
        <p:sp>
          <p:nvSpPr>
            <p:cNvPr id="7248" name="Line 79"/>
            <p:cNvSpPr/>
            <p:nvPr/>
          </p:nvSpPr>
          <p:spPr>
            <a:xfrm flipH="1">
              <a:off x="3107" y="2580"/>
              <a:ext cx="378" cy="1"/>
            </a:xfrm>
            <a:prstGeom prst="line">
              <a:avLst/>
            </a:prstGeom>
            <a:ln w="14351" cap="flat" cmpd="sng">
              <a:solidFill>
                <a:srgbClr val="0000FF"/>
              </a:solidFill>
              <a:prstDash val="solid"/>
              <a:round/>
              <a:headEnd type="none" w="med" len="med"/>
              <a:tailEnd type="none" w="med" len="med"/>
            </a:ln>
          </p:spPr>
        </p:sp>
        <p:sp>
          <p:nvSpPr>
            <p:cNvPr id="7249" name="Freeform 80"/>
            <p:cNvSpPr/>
            <p:nvPr/>
          </p:nvSpPr>
          <p:spPr>
            <a:xfrm>
              <a:off x="3429" y="2551"/>
              <a:ext cx="56" cy="67"/>
            </a:xfrm>
            <a:custGeom>
              <a:avLst/>
              <a:gdLst/>
              <a:ahLst/>
              <a:cxnLst>
                <a:cxn ang="0">
                  <a:pos x="0" y="67"/>
                </a:cxn>
                <a:cxn ang="0">
                  <a:pos x="56" y="29"/>
                </a:cxn>
                <a:cxn ang="0">
                  <a:pos x="0" y="0"/>
                </a:cxn>
              </a:cxnLst>
              <a:pathLst>
                <a:path w="56" h="67">
                  <a:moveTo>
                    <a:pt x="0" y="67"/>
                  </a:moveTo>
                  <a:lnTo>
                    <a:pt x="56" y="29"/>
                  </a:lnTo>
                  <a:lnTo>
                    <a:pt x="0" y="0"/>
                  </a:lnTo>
                </a:path>
              </a:pathLst>
            </a:custGeom>
            <a:noFill/>
            <a:ln w="14351" cap="flat" cmpd="sng">
              <a:solidFill>
                <a:srgbClr val="0000FF"/>
              </a:solidFill>
              <a:prstDash val="solid"/>
              <a:round/>
              <a:headEnd type="none" w="med" len="med"/>
              <a:tailEnd type="none" w="med" len="med"/>
            </a:ln>
          </p:spPr>
          <p:txBody>
            <a:bodyPr/>
            <a:p>
              <a:endParaRPr lang="zh-CN" altLang="en-US"/>
            </a:p>
          </p:txBody>
        </p:sp>
      </p:grpSp>
      <p:grpSp>
        <p:nvGrpSpPr>
          <p:cNvPr id="7250" name="Group 81"/>
          <p:cNvGrpSpPr/>
          <p:nvPr/>
        </p:nvGrpSpPr>
        <p:grpSpPr>
          <a:xfrm>
            <a:off x="5175250" y="5040313"/>
            <a:ext cx="404813" cy="117475"/>
            <a:chOff x="2200" y="1559"/>
            <a:chExt cx="227" cy="66"/>
          </a:xfrm>
        </p:grpSpPr>
        <p:sp>
          <p:nvSpPr>
            <p:cNvPr id="7251" name="Line 82"/>
            <p:cNvSpPr/>
            <p:nvPr/>
          </p:nvSpPr>
          <p:spPr>
            <a:xfrm>
              <a:off x="2200" y="1587"/>
              <a:ext cx="227" cy="1"/>
            </a:xfrm>
            <a:prstGeom prst="line">
              <a:avLst/>
            </a:prstGeom>
            <a:ln w="14351" cap="flat" cmpd="sng">
              <a:solidFill>
                <a:srgbClr val="FF0000"/>
              </a:solidFill>
              <a:prstDash val="solid"/>
              <a:round/>
              <a:headEnd type="none" w="med" len="med"/>
              <a:tailEnd type="none" w="med" len="med"/>
            </a:ln>
          </p:spPr>
        </p:sp>
        <p:sp>
          <p:nvSpPr>
            <p:cNvPr id="7252" name="Freeform 83"/>
            <p:cNvSpPr/>
            <p:nvPr/>
          </p:nvSpPr>
          <p:spPr>
            <a:xfrm>
              <a:off x="2370" y="1559"/>
              <a:ext cx="57" cy="66"/>
            </a:xfrm>
            <a:custGeom>
              <a:avLst/>
              <a:gdLst/>
              <a:ahLst/>
              <a:cxnLst>
                <a:cxn ang="0">
                  <a:pos x="0" y="66"/>
                </a:cxn>
                <a:cxn ang="0">
                  <a:pos x="57" y="28"/>
                </a:cxn>
                <a:cxn ang="0">
                  <a:pos x="0" y="0"/>
                </a:cxn>
              </a:cxnLst>
              <a:pathLst>
                <a:path w="57" h="66">
                  <a:moveTo>
                    <a:pt x="0" y="66"/>
                  </a:moveTo>
                  <a:lnTo>
                    <a:pt x="57" y="28"/>
                  </a:lnTo>
                  <a:lnTo>
                    <a:pt x="0" y="0"/>
                  </a:lnTo>
                </a:path>
              </a:pathLst>
            </a:custGeom>
            <a:noFill/>
            <a:ln w="14351" cap="flat" cmpd="sng">
              <a:solidFill>
                <a:srgbClr val="FF0000"/>
              </a:solidFill>
              <a:prstDash val="solid"/>
              <a:round/>
              <a:headEnd type="none" w="med" len="med"/>
              <a:tailEnd type="none" w="med" len="med"/>
            </a:ln>
          </p:spPr>
          <p:txBody>
            <a:bodyPr/>
            <a:p>
              <a:endParaRPr lang="zh-CN" altLang="en-US"/>
            </a:p>
          </p:txBody>
        </p:sp>
      </p:grpSp>
      <p:sp>
        <p:nvSpPr>
          <p:cNvPr id="7253" name="Rectangle 84"/>
          <p:cNvSpPr/>
          <p:nvPr/>
        </p:nvSpPr>
        <p:spPr>
          <a:xfrm>
            <a:off x="5867400" y="4941888"/>
            <a:ext cx="863600" cy="258762"/>
          </a:xfrm>
          <a:prstGeom prst="rect">
            <a:avLst/>
          </a:prstGeom>
          <a:noFill/>
          <a:ln w="9525">
            <a:noFill/>
          </a:ln>
        </p:spPr>
        <p:txBody>
          <a:bodyPr wrap="none" lIns="0" tIns="0" rIns="0" bIns="0" anchor="t">
            <a:spAutoFit/>
          </a:bodyPr>
          <a:p>
            <a:r>
              <a:rPr lang="zh-CN" altLang="en-US" sz="1700" dirty="0">
                <a:solidFill>
                  <a:srgbClr val="000000"/>
                </a:solidFill>
                <a:latin typeface="宋体" panose="02010600030101010101" pitchFamily="2" charset="-122"/>
                <a:ea typeface="宋体" panose="02010600030101010101" pitchFamily="2" charset="-122"/>
              </a:rPr>
              <a:t>地址信号</a:t>
            </a:r>
            <a:endParaRPr lang="zh-CN" altLang="en-US" dirty="0">
              <a:latin typeface="Arial" panose="020B0604020202020204" pitchFamily="34" charset="0"/>
              <a:ea typeface="宋体" panose="02010600030101010101" pitchFamily="2" charset="-122"/>
            </a:endParaRPr>
          </a:p>
        </p:txBody>
      </p:sp>
      <p:grpSp>
        <p:nvGrpSpPr>
          <p:cNvPr id="7254" name="Group 85"/>
          <p:cNvGrpSpPr/>
          <p:nvPr/>
        </p:nvGrpSpPr>
        <p:grpSpPr>
          <a:xfrm>
            <a:off x="4932363" y="3068638"/>
            <a:ext cx="71437" cy="1152525"/>
            <a:chOff x="2852" y="2240"/>
            <a:chExt cx="66" cy="198"/>
          </a:xfrm>
        </p:grpSpPr>
        <p:sp>
          <p:nvSpPr>
            <p:cNvPr id="7255" name="Line 86"/>
            <p:cNvSpPr/>
            <p:nvPr/>
          </p:nvSpPr>
          <p:spPr>
            <a:xfrm flipV="1">
              <a:off x="2880" y="2240"/>
              <a:ext cx="1" cy="198"/>
            </a:xfrm>
            <a:prstGeom prst="line">
              <a:avLst/>
            </a:prstGeom>
            <a:ln w="14351" cap="flat" cmpd="sng">
              <a:solidFill>
                <a:schemeClr val="hlink"/>
              </a:solidFill>
              <a:prstDash val="solid"/>
              <a:round/>
              <a:headEnd type="none" w="med" len="med"/>
              <a:tailEnd type="none" w="med" len="med"/>
            </a:ln>
          </p:spPr>
        </p:sp>
        <p:sp>
          <p:nvSpPr>
            <p:cNvPr id="7256" name="Freeform 87"/>
            <p:cNvSpPr/>
            <p:nvPr/>
          </p:nvSpPr>
          <p:spPr>
            <a:xfrm>
              <a:off x="2852" y="2240"/>
              <a:ext cx="66" cy="56"/>
            </a:xfrm>
            <a:custGeom>
              <a:avLst/>
              <a:gdLst/>
              <a:ahLst/>
              <a:cxnLst>
                <a:cxn ang="0">
                  <a:pos x="66" y="56"/>
                </a:cxn>
                <a:cxn ang="0">
                  <a:pos x="28" y="0"/>
                </a:cxn>
                <a:cxn ang="0">
                  <a:pos x="0" y="56"/>
                </a:cxn>
              </a:cxnLst>
              <a:pathLst>
                <a:path w="66" h="56">
                  <a:moveTo>
                    <a:pt x="66" y="56"/>
                  </a:moveTo>
                  <a:lnTo>
                    <a:pt x="28" y="0"/>
                  </a:lnTo>
                  <a:lnTo>
                    <a:pt x="0" y="56"/>
                  </a:lnTo>
                </a:path>
              </a:pathLst>
            </a:custGeom>
            <a:noFill/>
            <a:ln w="14351" cap="flat" cmpd="sng">
              <a:solidFill>
                <a:schemeClr val="hlink"/>
              </a:solidFill>
              <a:prstDash val="solid"/>
              <a:round/>
              <a:headEnd type="none" w="med" len="med"/>
              <a:tailEnd type="none" w="med" len="med"/>
            </a:ln>
          </p:spPr>
          <p:txBody>
            <a:bodyPr/>
            <a:p>
              <a:endParaRPr lang="zh-CN" altLang="en-US"/>
            </a:p>
          </p:txBody>
        </p:sp>
      </p:gr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468313" y="1052513"/>
            <a:ext cx="8280400" cy="2520950"/>
          </a:xfrm>
        </p:spPr>
        <p:txBody>
          <a:bodyPr/>
          <a:lstStyle/>
          <a:p>
            <a:pPr marL="0" indent="17780" algn="just" eaLnBrk="1" hangingPunct="1">
              <a:lnSpc>
                <a:spcPct val="105000"/>
              </a:lnSpc>
              <a:spcBef>
                <a:spcPct val="5000"/>
              </a:spcBef>
              <a:buFontTx/>
              <a:buNone/>
            </a:pPr>
            <a:r>
              <a:rPr lang="en-US" altLang="zh-CN" sz="2400" b="1" dirty="0" smtClean="0">
                <a:solidFill>
                  <a:schemeClr val="tx2"/>
                </a:solidFill>
              </a:rPr>
              <a:t>       (1) </a:t>
            </a:r>
            <a:r>
              <a:rPr lang="zh-CN" altLang="en-US" sz="2400" b="1" dirty="0" smtClean="0">
                <a:solidFill>
                  <a:schemeClr val="tx2"/>
                </a:solidFill>
              </a:rPr>
              <a:t>运算器 </a:t>
            </a:r>
            <a:endParaRPr lang="zh-CN" altLang="en-US" sz="2400" b="1" dirty="0" smtClean="0">
              <a:solidFill>
                <a:schemeClr val="tx2"/>
              </a:solidFill>
            </a:endParaRPr>
          </a:p>
          <a:p>
            <a:pPr marL="0" indent="17780" algn="just" eaLnBrk="1" hangingPunct="1">
              <a:lnSpc>
                <a:spcPct val="105000"/>
              </a:lnSpc>
              <a:spcBef>
                <a:spcPct val="5000"/>
              </a:spcBef>
              <a:buFontTx/>
              <a:buNone/>
            </a:pPr>
            <a:r>
              <a:rPr lang="zh-CN" altLang="en-US" sz="2400" b="1" dirty="0" smtClean="0">
                <a:solidFill>
                  <a:schemeClr val="tx2"/>
                </a:solidFill>
              </a:rPr>
              <a:t>       运算器是完成算术和逻辑运算的部件，又称算术和逻辑运算单元。计算机所完成的全部运算都是在运算器中进行的。运算器的</a:t>
            </a:r>
            <a:r>
              <a:rPr lang="zh-CN" altLang="en-US" sz="2400" b="1" dirty="0" smtClean="0">
                <a:solidFill>
                  <a:srgbClr val="00B0F0"/>
                </a:solidFill>
              </a:rPr>
              <a:t>核心部件</a:t>
            </a:r>
            <a:r>
              <a:rPr lang="zh-CN" altLang="en-US" sz="2400" b="1" dirty="0" smtClean="0">
                <a:solidFill>
                  <a:schemeClr val="tx2"/>
                </a:solidFill>
              </a:rPr>
              <a:t>是</a:t>
            </a:r>
            <a:r>
              <a:rPr lang="en-US" altLang="zh-CN" sz="2400" b="1" dirty="0" smtClean="0">
                <a:solidFill>
                  <a:schemeClr val="tx2"/>
                </a:solidFill>
              </a:rPr>
              <a:t>:</a:t>
            </a:r>
            <a:endParaRPr lang="en-US" altLang="zh-CN" sz="2400" b="1" dirty="0" smtClean="0">
              <a:solidFill>
                <a:schemeClr val="tx2"/>
              </a:solidFill>
            </a:endParaRPr>
          </a:p>
          <a:p>
            <a:pPr marL="0" indent="17780" algn="just" eaLnBrk="1" hangingPunct="1">
              <a:lnSpc>
                <a:spcPct val="105000"/>
              </a:lnSpc>
              <a:spcBef>
                <a:spcPct val="5000"/>
              </a:spcBef>
              <a:buFontTx/>
              <a:buNone/>
            </a:pPr>
            <a:r>
              <a:rPr lang="en-US" altLang="zh-CN" sz="2400" b="1" dirty="0" smtClean="0">
                <a:solidFill>
                  <a:schemeClr val="tx2"/>
                </a:solidFill>
              </a:rPr>
              <a:t>       ① </a:t>
            </a:r>
            <a:r>
              <a:rPr lang="zh-CN" altLang="en-US" sz="2400" b="1" dirty="0" smtClean="0">
                <a:solidFill>
                  <a:schemeClr val="tx2"/>
                </a:solidFill>
              </a:rPr>
              <a:t>运算逻辑部件 </a:t>
            </a:r>
            <a:endParaRPr lang="zh-CN" altLang="en-US" sz="2400" b="1" dirty="0" smtClean="0">
              <a:solidFill>
                <a:schemeClr val="tx2"/>
              </a:solidFill>
            </a:endParaRPr>
          </a:p>
          <a:p>
            <a:pPr marL="0" indent="17780" algn="just" eaLnBrk="1" hangingPunct="1">
              <a:lnSpc>
                <a:spcPct val="105000"/>
              </a:lnSpc>
              <a:spcBef>
                <a:spcPct val="5000"/>
              </a:spcBef>
              <a:buFontTx/>
              <a:buNone/>
            </a:pPr>
            <a:r>
              <a:rPr lang="zh-CN" altLang="en-US" sz="2400" b="1" dirty="0" smtClean="0">
                <a:solidFill>
                  <a:schemeClr val="tx2"/>
                </a:solidFill>
              </a:rPr>
              <a:t>       ② 寄存器部件</a:t>
            </a:r>
            <a:endParaRPr lang="zh-CN" altLang="en-US" sz="2400" b="1" dirty="0" smtClean="0">
              <a:solidFill>
                <a:schemeClr val="tx2"/>
              </a:solidFill>
            </a:endParaRPr>
          </a:p>
        </p:txBody>
      </p:sp>
      <p:grpSp>
        <p:nvGrpSpPr>
          <p:cNvPr id="217099" name="Group 11"/>
          <p:cNvGrpSpPr/>
          <p:nvPr/>
        </p:nvGrpSpPr>
        <p:grpSpPr bwMode="auto">
          <a:xfrm>
            <a:off x="468313" y="3789363"/>
            <a:ext cx="8351837" cy="2622550"/>
            <a:chOff x="295" y="2387"/>
            <a:chExt cx="5217" cy="1652"/>
          </a:xfrm>
        </p:grpSpPr>
        <p:sp>
          <p:nvSpPr>
            <p:cNvPr id="22533" name="Rectangle 6"/>
            <p:cNvSpPr>
              <a:spLocks noChangeArrowheads="1"/>
            </p:cNvSpPr>
            <p:nvPr/>
          </p:nvSpPr>
          <p:spPr bwMode="auto">
            <a:xfrm>
              <a:off x="295" y="2387"/>
              <a:ext cx="5217" cy="1643"/>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22534" name="Rectangle 7"/>
            <p:cNvSpPr>
              <a:spLocks noChangeArrowheads="1"/>
            </p:cNvSpPr>
            <p:nvPr/>
          </p:nvSpPr>
          <p:spPr bwMode="auto">
            <a:xfrm>
              <a:off x="295" y="2399"/>
              <a:ext cx="5216" cy="164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82800" rIns="72000" bIns="82800" anchor="ctr">
              <a:spAutoFit/>
            </a:bodyPr>
            <a:lstStyle/>
            <a:p>
              <a:pPr algn="just">
                <a:spcBef>
                  <a:spcPct val="0"/>
                </a:spcBef>
              </a:pPr>
              <a:r>
                <a:rPr lang="en-US" altLang="zh-CN" sz="2000" b="1">
                  <a:solidFill>
                    <a:srgbClr val="FF0000"/>
                  </a:solidFill>
                  <a:ea typeface="黑体" panose="02010609060101010101" pitchFamily="2" charset="-122"/>
                </a:rPr>
                <a:t>        </a:t>
              </a:r>
              <a:r>
                <a:rPr lang="zh-CN" altLang="en-US" sz="2000" b="1">
                  <a:solidFill>
                    <a:srgbClr val="FF0000"/>
                  </a:solidFill>
                  <a:ea typeface="黑体" panose="02010609060101010101" pitchFamily="2" charset="-122"/>
                </a:rPr>
                <a:t>我们知道，计算机能做算术运算，也能做逻辑运算。除此以外，还能做很多别的事情。从设计的角度来说，如果要求计算机本能地具有处理算术运算、逻辑运算的所有功能，那计算机的核心部件</a:t>
              </a:r>
              <a:r>
                <a:rPr lang="en-US" altLang="zh-CN" sz="2000" b="1">
                  <a:solidFill>
                    <a:srgbClr val="FF0000"/>
                  </a:solidFill>
                  <a:ea typeface="黑体" panose="02010609060101010101" pitchFamily="2" charset="-122"/>
                </a:rPr>
                <a:t>——CPU</a:t>
              </a:r>
              <a:r>
                <a:rPr lang="zh-CN" altLang="en-US" sz="2000" b="1">
                  <a:solidFill>
                    <a:srgbClr val="FF0000"/>
                  </a:solidFill>
                  <a:ea typeface="黑体" panose="02010609060101010101" pitchFamily="2" charset="-122"/>
                </a:rPr>
                <a:t>就太复杂了。因为仅就算术运算而言，就必须为</a:t>
              </a:r>
              <a:r>
                <a:rPr lang="en-US" altLang="zh-CN" sz="2000" b="1">
                  <a:solidFill>
                    <a:srgbClr val="FF0000"/>
                  </a:solidFill>
                  <a:ea typeface="黑体" panose="02010609060101010101" pitchFamily="2" charset="-122"/>
                </a:rPr>
                <a:t>CPU</a:t>
              </a:r>
              <a:r>
                <a:rPr lang="zh-CN" altLang="en-US" sz="2000" b="1">
                  <a:solidFill>
                    <a:srgbClr val="FF0000"/>
                  </a:solidFill>
                  <a:ea typeface="黑体" panose="02010609060101010101" pitchFamily="2" charset="-122"/>
                </a:rPr>
                <a:t>设计加法器、减法器、乘法器、除法器，更不用说其他运算了。事实上，在</a:t>
              </a:r>
              <a:r>
                <a:rPr lang="en-US" altLang="zh-CN" sz="2000" b="1">
                  <a:solidFill>
                    <a:srgbClr val="FF0000"/>
                  </a:solidFill>
                  <a:ea typeface="黑体" panose="02010609060101010101" pitchFamily="2" charset="-122"/>
                </a:rPr>
                <a:t>CPU</a:t>
              </a:r>
              <a:r>
                <a:rPr lang="zh-CN" altLang="en-US" sz="2000" b="1">
                  <a:solidFill>
                    <a:srgbClr val="FF0000"/>
                  </a:solidFill>
                  <a:ea typeface="黑体" panose="02010609060101010101" pitchFamily="2" charset="-122"/>
                </a:rPr>
                <a:t>内部用于运算的核心部件其实就是一个加法器，只能做加法运算。那么减法、乘法和除法运算怎么办呢？这些运算都是通过加法来实现的！我们不得不说计算机的设计者真是太聪明了。</a:t>
              </a:r>
              <a:endParaRPr lang="zh-CN" altLang="en-US" sz="2000" b="1">
                <a:solidFill>
                  <a:srgbClr val="FF0000"/>
                </a:solidFill>
                <a:ea typeface="黑体" panose="02010609060101010101" pitchFamily="2" charset="-122"/>
              </a:endParaRPr>
            </a:p>
          </p:txBody>
        </p:sp>
        <p:sp>
          <p:nvSpPr>
            <p:cNvPr id="22535" name="AutoShape 8"/>
            <p:cNvSpPr>
              <a:spLocks noChangeArrowheads="1"/>
            </p:cNvSpPr>
            <p:nvPr/>
          </p:nvSpPr>
          <p:spPr bwMode="auto">
            <a:xfrm>
              <a:off x="385" y="2432"/>
              <a:ext cx="181" cy="18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 name="Rectangle 2"/>
          <p:cNvSpPr>
            <a:spLocks noGrp="1" noChangeArrowheads="1"/>
          </p:cNvSpPr>
          <p:nvPr>
            <p:ph type="title"/>
          </p:nvPr>
        </p:nvSpPr>
        <p:spPr>
          <a:xfrm>
            <a:off x="323850" y="333375"/>
            <a:ext cx="6477000" cy="612775"/>
          </a:xfrm>
        </p:spPr>
        <p:txBody>
          <a:bodyPr/>
          <a:lstStyle/>
          <a:p>
            <a:pPr eaLnBrk="1" hangingPunct="1"/>
            <a:r>
              <a:rPr lang="en-US" altLang="zh-CN" sz="3200" dirty="0">
                <a:solidFill>
                  <a:schemeClr val="hlink"/>
                </a:solidFill>
                <a:effectLst/>
                <a:ea typeface="黑体" panose="02010609060101010101" pitchFamily="2" charset="-122"/>
              </a:rPr>
              <a:t>2.1 </a:t>
            </a:r>
            <a:r>
              <a:rPr lang="zh-CN" altLang="en-US" sz="3200" dirty="0">
                <a:solidFill>
                  <a:schemeClr val="hlink"/>
                </a:solidFill>
                <a:effectLst/>
                <a:ea typeface="黑体" panose="02010609060101010101" pitchFamily="2" charset="-122"/>
              </a:rPr>
              <a:t>计算机系统</a:t>
            </a:r>
            <a:endParaRPr lang="zh-CN" altLang="en-US" sz="3200" dirty="0" smtClean="0">
              <a:solidFill>
                <a:schemeClr val="hlink"/>
              </a:solidFill>
              <a:effectLst/>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7091">
                                            <p:txEl>
                                              <p:pRg st="4294967295" end="4294967295"/>
                                            </p:txEl>
                                          </p:spTgt>
                                        </p:tgtEl>
                                        <p:attrNameLst>
                                          <p:attrName>style.visibility</p:attrName>
                                        </p:attrNameLst>
                                      </p:cBhvr>
                                      <p:to>
                                        <p:strVal val="visible"/>
                                      </p:to>
                                    </p:set>
                                    <p:animEffect transition="in" filter="blinds(horizontal)">
                                      <p:cBhvr>
                                        <p:cTn id="7" dur="500"/>
                                        <p:tgtEl>
                                          <p:spTgt spid="217091">
                                            <p:txEl>
                                              <p:p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7091">
                                            <p:txEl>
                                              <p:pRg st="4294967295" end="4294967295"/>
                                            </p:txEl>
                                          </p:spTgt>
                                        </p:tgtEl>
                                        <p:attrNameLst>
                                          <p:attrName>style.visibility</p:attrName>
                                        </p:attrNameLst>
                                      </p:cBhvr>
                                      <p:to>
                                        <p:strVal val="visible"/>
                                      </p:to>
                                    </p:set>
                                    <p:animEffect transition="in" filter="blinds(horizontal)">
                                      <p:cBhvr>
                                        <p:cTn id="11" dur="500"/>
                                        <p:tgtEl>
                                          <p:spTgt spid="217091">
                                            <p:txEl>
                                              <p:pRg st="4294967295" end="429496729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15" dur="500"/>
                                        <p:tgtEl>
                                          <p:spTgt spid="217091">
                                            <p:txEl>
                                              <p:pRg st="0" end="0"/>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9" dur="500"/>
                                        <p:tgtEl>
                                          <p:spTgt spid="217091">
                                            <p:txEl>
                                              <p:pRg st="1" end="1"/>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23" dur="500"/>
                                        <p:tgtEl>
                                          <p:spTgt spid="217091">
                                            <p:txEl>
                                              <p:pRg st="2" end="2"/>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27" dur="500"/>
                                        <p:tgtEl>
                                          <p:spTgt spid="217091">
                                            <p:txEl>
                                              <p:pRg st="3" end="3"/>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217099"/>
                                        </p:tgtEl>
                                        <p:attrNameLst>
                                          <p:attrName>style.visibility</p:attrName>
                                        </p:attrNameLst>
                                      </p:cBhvr>
                                      <p:to>
                                        <p:strVal val="visible"/>
                                      </p:to>
                                    </p:set>
                                    <p:animEffect transition="in" filter="blinds(horizontal)">
                                      <p:cBhvr>
                                        <p:cTn id="31" dur="500"/>
                                        <p:tgtEl>
                                          <p:spTgt spid="217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theme/theme1.xml><?xml version="1.0" encoding="utf-8"?>
<a:theme xmlns:a="http://schemas.openxmlformats.org/drawingml/2006/main" name="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信息学院课件模板（版本2）</Template>
  <TotalTime>0</TotalTime>
  <Words>12115</Words>
  <Application>WPS 演示</Application>
  <PresentationFormat>全屏显示(4:3)</PresentationFormat>
  <Paragraphs>624</Paragraphs>
  <Slides>54</Slides>
  <Notes>52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7" baseType="lpstr">
      <vt:lpstr>Arial</vt:lpstr>
      <vt:lpstr>宋体</vt:lpstr>
      <vt:lpstr>Wingdings</vt:lpstr>
      <vt:lpstr>Times New Roman</vt:lpstr>
      <vt:lpstr>楷体_GB2312</vt:lpstr>
      <vt:lpstr>华文中宋</vt:lpstr>
      <vt:lpstr>黑体</vt:lpstr>
      <vt:lpstr>微软雅黑</vt:lpstr>
      <vt:lpstr>Arial Unicode MS</vt:lpstr>
      <vt:lpstr>方正姚体</vt:lpstr>
      <vt:lpstr>信息学院课件模板（版本2）</vt:lpstr>
      <vt:lpstr>Paint.Picture</vt:lpstr>
      <vt:lpstr>Paint.Picture</vt:lpstr>
      <vt:lpstr>PowerPoint 演示文稿</vt:lpstr>
      <vt:lpstr>2.1 计算机系统</vt:lpstr>
      <vt:lpstr>2.1 计算机系统</vt:lpstr>
      <vt:lpstr>2.1 计算机系统</vt:lpstr>
      <vt:lpstr>2.1 计算机系统</vt:lpstr>
      <vt:lpstr>2.1 计算机系统</vt:lpstr>
      <vt:lpstr>2.1 计算机系统</vt:lpstr>
      <vt:lpstr>计算机整机模型</vt:lpstr>
      <vt:lpstr>2.1 计算机系统</vt:lpstr>
      <vt:lpstr>2.1 计算机系统</vt:lpstr>
      <vt:lpstr>PowerPoint 演示文稿</vt:lpstr>
      <vt:lpstr>2.1 计算机系统</vt:lpstr>
      <vt:lpstr>2.1 计算机系统</vt:lpstr>
      <vt:lpstr>2.1 计算机系统</vt:lpstr>
      <vt:lpstr>2.1 计算机系统</vt:lpstr>
      <vt:lpstr>PowerPoint 演示文稿</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PowerPoint 演示文稿</vt:lpstr>
      <vt:lpstr>PowerPoint 演示文稿</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2.1 计算机系统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计算机硬件体系结构 </dc:title>
  <dc:creator>华南农业大学信息学院</dc:creator>
  <dc:subject>专业领域介绍</dc:subject>
  <cp:category>电子教案</cp:category>
  <cp:lastModifiedBy>WangCT</cp:lastModifiedBy>
  <cp:revision>407</cp:revision>
  <dcterms:created xsi:type="dcterms:W3CDTF">2006-07-12T09:54:00Z</dcterms:created>
  <dcterms:modified xsi:type="dcterms:W3CDTF">2018-09-14T09:00:42Z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