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448" r:id="rId3"/>
    <p:sldId id="453" r:id="rId5"/>
    <p:sldId id="454" r:id="rId6"/>
    <p:sldId id="455" r:id="rId7"/>
    <p:sldId id="497" r:id="rId8"/>
    <p:sldId id="456" r:id="rId9"/>
    <p:sldId id="457" r:id="rId10"/>
    <p:sldId id="458" r:id="rId11"/>
    <p:sldId id="459" r:id="rId12"/>
    <p:sldId id="460" r:id="rId13"/>
    <p:sldId id="461" r:id="rId14"/>
    <p:sldId id="470" r:id="rId15"/>
    <p:sldId id="471" r:id="rId16"/>
    <p:sldId id="472" r:id="rId17"/>
    <p:sldId id="474" r:id="rId18"/>
    <p:sldId id="475" r:id="rId19"/>
    <p:sldId id="477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8" r:id="rId28"/>
    <p:sldId id="489" r:id="rId29"/>
    <p:sldId id="490" r:id="rId30"/>
    <p:sldId id="491" r:id="rId31"/>
    <p:sldId id="494" r:id="rId32"/>
    <p:sldId id="495" r:id="rId33"/>
    <p:sldId id="496" r:id="rId34"/>
  </p:sldIdLst>
  <p:sldSz cx="9144000" cy="6858000" type="screen4x3"/>
  <p:notesSz cx="6858000" cy="9144000"/>
  <p:embeddedFontLst>
    <p:embeddedFont>
      <p:font typeface="楷体_GB2312" panose="02010609030101010101" pitchFamily="49" charset="-122"/>
      <p:regular r:id="rId39"/>
    </p:embeddedFont>
    <p:embeddedFont>
      <p:font typeface="华文中宋" panose="02010600040101010101" pitchFamily="2" charset="-122"/>
      <p:regular r:id="rId40"/>
    </p:embeddedFont>
    <p:embeddedFont>
      <p:font typeface="黑体" panose="02010609060101010101" pitchFamily="2" charset="-122"/>
      <p:regular r:id="rId41"/>
    </p:embeddedFont>
    <p:embeddedFont>
      <p:font typeface="隶书" panose="02010509060101010101" pitchFamily="49" charset="-122"/>
      <p:regular r:id="rId42"/>
    </p:embeddedFont>
  </p:embeddedFontLst>
  <p:defaultTextStyle>
    <a:defPPr>
      <a:defRPr lang="zh-CN"/>
    </a:defPPr>
    <a:lvl1pPr algn="l" rtl="0" fontAlgn="base">
      <a:spcBef>
        <a:spcPct val="30000"/>
      </a:spcBef>
      <a:spcAft>
        <a:spcPct val="0"/>
      </a:spcAft>
      <a:defRPr kumimoji="1" sz="2400" kern="1200">
        <a:solidFill>
          <a:srgbClr val="00FF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2400" kern="1200">
        <a:solidFill>
          <a:srgbClr val="00FF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2400" kern="1200">
        <a:solidFill>
          <a:srgbClr val="00FF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2400" kern="1200">
        <a:solidFill>
          <a:srgbClr val="00FF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2400" kern="1200">
        <a:solidFill>
          <a:srgbClr val="00FF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FF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FF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FF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FF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66FF"/>
    <a:srgbClr val="00CCFF"/>
    <a:srgbClr val="990099"/>
    <a:srgbClr val="33CC33"/>
    <a:srgbClr val="FF66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8" autoAdjust="0"/>
    <p:restoredTop sz="94630" autoAdjust="0"/>
  </p:normalViewPr>
  <p:slideViewPr>
    <p:cSldViewPr>
      <p:cViewPr varScale="1">
        <p:scale>
          <a:sx n="73" d="100"/>
          <a:sy n="73" d="100"/>
        </p:scale>
        <p:origin x="1248" y="78"/>
      </p:cViewPr>
      <p:guideLst>
        <p:guide orient="horz" pos="2176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noProof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noProof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noProof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655ABFB-7BAF-474F-9A3B-ED277870E885}" type="slidenum">
              <a:rPr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noProof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  <a:endParaRPr lang="zh-CN" noProof="0" smtClean="0"/>
          </a:p>
          <a:p>
            <a:pPr lvl="1"/>
            <a:r>
              <a:rPr lang="zh-CN" noProof="0" smtClean="0"/>
              <a:t>第二级</a:t>
            </a:r>
            <a:endParaRPr lang="zh-CN" noProof="0" smtClean="0"/>
          </a:p>
          <a:p>
            <a:pPr lvl="2"/>
            <a:r>
              <a:rPr lang="zh-CN" noProof="0" smtClean="0"/>
              <a:t>第三级</a:t>
            </a:r>
            <a:endParaRPr lang="zh-CN" noProof="0" smtClean="0"/>
          </a:p>
          <a:p>
            <a:pPr lvl="3"/>
            <a:r>
              <a:rPr lang="zh-CN" noProof="0" smtClean="0"/>
              <a:t>第四级</a:t>
            </a:r>
            <a:endParaRPr lang="zh-CN" noProof="0" smtClean="0"/>
          </a:p>
          <a:p>
            <a:pPr lvl="4"/>
            <a:r>
              <a:rPr lang="zh-CN" noProof="0" smtClean="0"/>
              <a:t>第五级</a:t>
            </a:r>
            <a:endParaRPr lang="zh-CN" noProof="0" smtClean="0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noProof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noProof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A43471-9777-4A88-802C-FC6335CB54FB}" type="slidenum">
              <a:rPr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CA898E-0085-4039-B440-9125D2D7AFA7}" type="slidenum">
              <a:rPr altLang="zh-CN" sz="1200">
                <a:solidFill>
                  <a:schemeClr val="tx1"/>
                </a:solidFill>
              </a:rPr>
            </a:fld>
            <a:endParaRPr lang="zh-CN" altLang="zh-CN" sz="1200">
              <a:solidFill>
                <a:schemeClr val="tx1"/>
              </a:solidFill>
            </a:endParaRPr>
          </a:p>
        </p:txBody>
      </p:sp>
      <p:sp>
        <p:nvSpPr>
          <p:cNvPr id="942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AA484C1-F911-428A-8E6A-6A2B48A16FEB}" type="slidenum">
              <a:rPr altLang="zh-CN" sz="1200" noProof="1">
                <a:solidFill>
                  <a:schemeClr val="tx1"/>
                </a:solidFill>
              </a:rPr>
            </a:fld>
            <a:endParaRPr lang="zh-CN" altLang="zh-CN" sz="1200" noProof="1">
              <a:solidFill>
                <a:schemeClr val="tx1"/>
              </a:solidFill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noProof="1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489A89-5314-4853-9CCF-6B3BE0184CB3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BDA755-5FCD-423E-8352-638647F6AB37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D2D33F-999A-449E-85AA-340CBC7F25B9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D2DD11-D166-4B33-B5DE-3328A4F93364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016418-7E78-4F7C-AFEC-ACA1AA41CF5D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0EA79D-7B7F-46A5-908C-8C1E57410F8F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3C05DF-22F4-4BA5-9AD3-B092CB93943F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075C47-4CF0-4810-ADC0-EB57E64118B6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BCCD86-49D8-46D8-BE12-7D86988060B1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26D205-0895-4EE8-B0BA-848CF82D8CFA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A39FE8-6BFF-4634-9269-13F7397BD259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B704D9-F69E-4A2F-8CD9-C6DE7CF754E1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138FCB-CC24-4579-A7FB-B4E6614E4C04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F7792A-E885-4427-A7C4-D98CF15C2CD2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151EA1-318E-485C-994B-7D224079179D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9B8619-6090-4B23-A1C3-24F19D6AC5F6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734938-B9A1-420B-B74C-958017BCD2F9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4D714B-BCB9-46AF-B00A-93304FACCCF5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885CFB-E30C-477D-BA7E-24B983E5809D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F79899-1830-4C9A-A29E-1354B859002A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07EA10-B52B-4C33-89E7-39A03AA52641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E624E0-1BB3-4178-B545-7E6E6D09BBDA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4CB45A-9A9A-4F16-8D66-666316689D0D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51D455-BE1E-4610-BDA6-FE0DB68A3436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F51053-4221-485B-9E37-281C9D372FC8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413126-07BA-4F11-BFC5-56E5250D14B0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701F6F-1AB6-4C6C-8537-C942EACE918E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B207B4-564B-4C42-8101-4D22D0EC65AE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10BDED-B640-43A8-8075-9119515ACB8F}" type="slidenum">
              <a:rPr altLang="zh-CN" sz="1200" smtClean="0">
                <a:solidFill>
                  <a:schemeClr val="tx1"/>
                </a:solidFill>
              </a:rPr>
            </a:fld>
            <a:endParaRPr lang="zh-CN" altLang="zh-CN" sz="1200" smtClean="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9AF2C-42C1-486E-8129-829A22A6C7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50ABE-6549-4858-9448-D3BDAD7EDA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9850" y="152400"/>
            <a:ext cx="20383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596265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3859C-F179-4B82-9EE9-F35BFFD7D1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477000" cy="612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7338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7338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8EE1C-2CE8-490D-91ED-BAA6F6BD40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477000" cy="612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20000" cy="4800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67590-831D-4ECF-9E2E-109D2A0892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4800" y="152400"/>
            <a:ext cx="81534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DD07A-9E91-45B6-9669-386969D5C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34EDD-A0F1-4738-A891-884BBE41F1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47325-DA62-4CE7-BF47-6552525658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3733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733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6317A-5607-490A-B580-643C8F8276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4B906-372F-49FA-A64F-FC21A4B56F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1A677-2673-4227-85D8-0025416BB6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53F1F-6158-4A74-9D8A-2DA4D9F93A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467F6-295A-4E41-A8A3-0326D25AF9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BC791-4C43-4B77-9FEB-08B6A4FDC9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5.GIF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image" Target="../media/image2.jpe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64770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95400"/>
            <a:ext cx="7620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69D0E42-A4EF-44F7-8118-E0681E6FC673}" type="slidenum">
              <a:rPr lang="en-US" altLang="zh-CN"/>
            </a:fld>
            <a:endParaRPr lang="en-US" altLang="zh-CN"/>
          </a:p>
        </p:txBody>
      </p:sp>
      <p:pic>
        <p:nvPicPr>
          <p:cNvPr id="1031" name="Picture 8" descr="bottomb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446713"/>
            <a:ext cx="18002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bj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725"/>
            <a:ext cx="19812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Topb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15888"/>
            <a:ext cx="2484437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5" name="Rectangle 38"/>
          <p:cNvSpPr>
            <a:spLocks noChangeArrowheads="1"/>
          </p:cNvSpPr>
          <p:nvPr/>
        </p:nvSpPr>
        <p:spPr bwMode="auto">
          <a:xfrm flipV="1">
            <a:off x="323850" y="6705600"/>
            <a:ext cx="7558088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6" name="Text Box 40"/>
          <p:cNvSpPr txBox="1">
            <a:spLocks noChangeArrowheads="1"/>
          </p:cNvSpPr>
          <p:nvPr/>
        </p:nvSpPr>
        <p:spPr bwMode="auto">
          <a:xfrm>
            <a:off x="7885113" y="6619875"/>
            <a:ext cx="762000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教学进度</a:t>
            </a:r>
            <a:endParaRPr lang="zh-CN" altLang="en-US" sz="1200" b="1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7" name="Text Box 42"/>
          <p:cNvSpPr txBox="1">
            <a:spLocks noChangeArrowheads="1"/>
          </p:cNvSpPr>
          <p:nvPr/>
        </p:nvSpPr>
        <p:spPr bwMode="auto">
          <a:xfrm>
            <a:off x="6659563" y="620713"/>
            <a:ext cx="2484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66"/>
                </a:solidFill>
                <a:ea typeface="楷体_GB2312" panose="02010609030101010101" pitchFamily="49" charset="-122"/>
              </a:rPr>
              <a:t>计算机科学与工程系</a:t>
            </a:r>
            <a:endParaRPr lang="zh-CN" altLang="en-US" sz="2000" b="1">
              <a:solidFill>
                <a:srgbClr val="000066"/>
              </a:solidFill>
              <a:ea typeface="楷体_GB2312" panose="02010609030101010101" pitchFamily="49" charset="-122"/>
            </a:endParaRPr>
          </a:p>
        </p:txBody>
      </p:sp>
      <p:pic>
        <p:nvPicPr>
          <p:cNvPr id="1038" name="Picture 44" descr="aa2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092825"/>
            <a:ext cx="21240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split orient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rgbClr val="333399"/>
          </a:solidFill>
          <a:latin typeface="+mn-lt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333399"/>
          </a:solidFill>
          <a:latin typeface="+mn-lt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333399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333399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333399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333399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333399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rgbClr val="333399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jpeg"/><Relationship Id="rId1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07950" y="6669088"/>
            <a:ext cx="576263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14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07950" y="6634163"/>
            <a:ext cx="8997950" cy="179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 sz="140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03350" y="1406843"/>
            <a:ext cx="5832475" cy="203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计算机文化基础</a:t>
            </a:r>
            <a:endParaRPr lang="zh-CN" altLang="en-US" sz="4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>
              <a:spcBef>
                <a:spcPct val="0"/>
              </a:spcBef>
            </a:pPr>
            <a:br>
              <a:rPr lang="en-US" altLang="zh-CN" sz="4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sz="4400" b="1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2.2 </a:t>
            </a:r>
            <a:r>
              <a:rPr lang="zh-CN" altLang="en-US" sz="4400" b="1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计算机系统平台</a:t>
            </a:r>
            <a:endParaRPr lang="zh-CN" altLang="en-US" sz="4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1527932" y="4918371"/>
            <a:ext cx="58523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华南农业大学　　数学与信息学院</a:t>
            </a:r>
            <a:endParaRPr lang="zh-CN" altLang="en-US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23850" y="6705600"/>
            <a:ext cx="180022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7188" y="1071563"/>
            <a:ext cx="84248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        我们可以通过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Windows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系统的任务管理器进一步了解和查看程序与进程的区别。连续两次打开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Word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程序，打开一个酷我音乐播放器程序、再打开一个画图程序。然后分别观察任务管理器的应用程序和进程列表。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13317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8" name="Rectangle 26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19" name="Rectangle 27"/>
          <p:cNvSpPr>
            <a:spLocks noChangeArrowheads="1"/>
          </p:cNvSpPr>
          <p:nvPr/>
        </p:nvSpPr>
        <p:spPr bwMode="auto">
          <a:xfrm>
            <a:off x="0" y="2905125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0" name="Rectangle 42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21" name="Rectangle 43"/>
          <p:cNvSpPr>
            <a:spLocks noChangeArrowheads="1"/>
          </p:cNvSpPr>
          <p:nvPr/>
        </p:nvSpPr>
        <p:spPr bwMode="auto">
          <a:xfrm>
            <a:off x="0" y="3362325"/>
            <a:ext cx="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9"/>
          <p:cNvGrpSpPr/>
          <p:nvPr/>
        </p:nvGrpSpPr>
        <p:grpSpPr bwMode="auto">
          <a:xfrm>
            <a:off x="785813" y="2924175"/>
            <a:ext cx="7000875" cy="3643313"/>
            <a:chOff x="495" y="1935"/>
            <a:chExt cx="4410" cy="2295"/>
          </a:xfrm>
        </p:grpSpPr>
        <p:pic>
          <p:nvPicPr>
            <p:cNvPr id="13323" name="图片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" y="1935"/>
              <a:ext cx="2093" cy="2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4" name="图片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2" y="1935"/>
              <a:ext cx="2093" cy="2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325" name="直接箭头连接符 44"/>
            <p:cNvCxnSpPr>
              <a:cxnSpLocks noChangeShapeType="1"/>
            </p:cNvCxnSpPr>
            <p:nvPr/>
          </p:nvCxnSpPr>
          <p:spPr bwMode="auto">
            <a:xfrm>
              <a:off x="2273" y="2554"/>
              <a:ext cx="701" cy="1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直接箭头连接符 45"/>
            <p:cNvCxnSpPr>
              <a:cxnSpLocks noChangeShapeType="1"/>
            </p:cNvCxnSpPr>
            <p:nvPr/>
          </p:nvCxnSpPr>
          <p:spPr bwMode="auto">
            <a:xfrm flipV="1">
              <a:off x="2255" y="2569"/>
              <a:ext cx="704" cy="6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7" name="直接箭头连接符 51"/>
            <p:cNvCxnSpPr>
              <a:cxnSpLocks noChangeShapeType="1"/>
            </p:cNvCxnSpPr>
            <p:nvPr/>
          </p:nvCxnSpPr>
          <p:spPr bwMode="auto">
            <a:xfrm flipV="1">
              <a:off x="2255" y="2723"/>
              <a:ext cx="719" cy="1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8" name="直接箭头连接符 53"/>
            <p:cNvCxnSpPr>
              <a:cxnSpLocks noChangeShapeType="1"/>
            </p:cNvCxnSpPr>
            <p:nvPr/>
          </p:nvCxnSpPr>
          <p:spPr bwMode="auto">
            <a:xfrm>
              <a:off x="2277" y="2839"/>
              <a:ext cx="689" cy="24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9" name="直接箭头连接符 56"/>
            <p:cNvCxnSpPr>
              <a:cxnSpLocks noChangeShapeType="1"/>
            </p:cNvCxnSpPr>
            <p:nvPr/>
          </p:nvCxnSpPr>
          <p:spPr bwMode="auto">
            <a:xfrm>
              <a:off x="2284" y="2756"/>
              <a:ext cx="679" cy="47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323850" y="6705600"/>
            <a:ext cx="180022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74" name="Rectangle 6"/>
          <p:cNvSpPr>
            <a:spLocks noChangeArrowheads="1"/>
          </p:cNvSpPr>
          <p:nvPr/>
        </p:nvSpPr>
        <p:spPr bwMode="auto">
          <a:xfrm>
            <a:off x="323850" y="1101725"/>
            <a:ext cx="8424863" cy="125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在计算机中，由于多个程序共享系统资源，就必然引发对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的争夺。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如何有效地利用CPU资源，如何在多个请求CPU的进程中选择取舍，这就是进程管理要解决的问题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28688" y="2696845"/>
            <a:ext cx="43211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rPr>
              <a:t>(3)  </a:t>
            </a:r>
            <a:r>
              <a:rPr lang="zh-CN" altLang="en-US" sz="2400" b="1" kern="0" dirty="0">
                <a:solidFill>
                  <a:schemeClr val="tx1"/>
                </a:solidFill>
                <a:latin typeface="+mj-lt"/>
                <a:ea typeface="黑体" panose="02010609060101010101" pitchFamily="2" charset="-122"/>
                <a:cs typeface="+mj-cs"/>
              </a:rPr>
              <a:t>进程的调度</a:t>
            </a:r>
            <a:endParaRPr lang="zh-CN" altLang="en-US" sz="2400" b="1" kern="0" dirty="0">
              <a:solidFill>
                <a:schemeClr val="tx1"/>
              </a:solidFill>
              <a:latin typeface="+mj-lt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5366" name="Rectangle 1"/>
          <p:cNvSpPr>
            <a:spLocks noChangeArrowheads="1"/>
          </p:cNvSpPr>
          <p:nvPr/>
        </p:nvSpPr>
        <p:spPr bwMode="auto">
          <a:xfrm>
            <a:off x="250825" y="3229293"/>
            <a:ext cx="8501063" cy="241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在某一时刻，计算机的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CPU(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单核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只能运行一个进程，如果存在多个进程，其它进程就需要等</a:t>
            </a:r>
            <a:r>
              <a:rPr lang="en-US" altLang="zh-CN" sz="2400" b="1">
                <a:solidFill>
                  <a:srgbClr val="00B0F0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400" b="1">
                <a:solidFill>
                  <a:srgbClr val="00B0F0"/>
                </a:solidFill>
                <a:ea typeface="黑体" panose="02010609060101010101" pitchFamily="2" charset="-122"/>
              </a:rPr>
              <a:t>空闲时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才能被</a:t>
            </a:r>
            <a:r>
              <a:rPr lang="zh-CN" altLang="en-US" sz="2400" b="1">
                <a:solidFill>
                  <a:srgbClr val="00B0F0"/>
                </a:solidFill>
                <a:ea typeface="黑体" panose="02010609060101010101" pitchFamily="2" charset="-122"/>
              </a:rPr>
              <a:t>调度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执行。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       当一个进程处于等待或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时间片用完时，操作系统就会从该进程中拿走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控制权，然后再交给其它进程使用，这就是进程的调度。 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4" grpId="0"/>
      <p:bldP spid="6" grpId="0" bldLvl="0" animBg="1"/>
      <p:bldP spid="153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5"/>
          <p:cNvSpPr txBox="1">
            <a:spLocks noChangeArrowheads="1"/>
          </p:cNvSpPr>
          <p:nvPr/>
        </p:nvSpPr>
        <p:spPr bwMode="auto">
          <a:xfrm>
            <a:off x="500063" y="1571625"/>
            <a:ext cx="80327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内存是现代操作系统的核心，是可被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设备所共同访问的数据仓库。计算机的所有程序运行时都要调入内存。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3555" name="Rectangle 121"/>
          <p:cNvSpPr>
            <a:spLocks noChangeArrowheads="1"/>
          </p:cNvSpPr>
          <p:nvPr/>
        </p:nvSpPr>
        <p:spPr bwMode="auto">
          <a:xfrm>
            <a:off x="323850" y="6705600"/>
            <a:ext cx="3238500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Text Box 299"/>
          <p:cNvSpPr txBox="1">
            <a:spLocks noChangeArrowheads="1"/>
          </p:cNvSpPr>
          <p:nvPr/>
        </p:nvSpPr>
        <p:spPr bwMode="auto">
          <a:xfrm>
            <a:off x="468313" y="2924175"/>
            <a:ext cx="8135937" cy="248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内存管理的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主要工作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是：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marL="342900" indent="-342900" algn="just" eaLnBrk="1" hangingPunct="1">
              <a:lnSpc>
                <a:spcPct val="105000"/>
              </a:lnSpc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为每个用户进程合理地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分配内存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，以保证各个进程之间在存储区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不发生冲突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；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marL="342900" indent="-342900" algn="just" eaLnBrk="1" hangingPunct="1">
              <a:lnSpc>
                <a:spcPct val="105000"/>
              </a:lnSpc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当内存不足时，如何把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内存和外存结合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起来，给用户提供一个比实际内存大得多的虚拟内存，使得程序能顺利执行。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3557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1052513"/>
            <a:ext cx="59769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2.2.3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内存管理</a:t>
            </a:r>
            <a:endParaRPr lang="en-US" altLang="zh-CN" sz="28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93763" y="1052513"/>
            <a:ext cx="4535487" cy="476250"/>
          </a:xfrm>
        </p:spPr>
        <p:txBody>
          <a:bodyPr anchor="t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CN" sz="2400" smtClean="0">
                <a:solidFill>
                  <a:schemeClr val="tx1"/>
                </a:solidFill>
                <a:ea typeface="黑体" panose="02010609060101010101" pitchFamily="2" charset="-122"/>
              </a:rPr>
              <a:t> (1)  </a:t>
            </a:r>
            <a:r>
              <a:rPr lang="zh-CN" altLang="en-US" sz="2400" smtClean="0">
                <a:solidFill>
                  <a:schemeClr val="tx1"/>
                </a:solidFill>
                <a:effectLst/>
                <a:ea typeface="黑体" panose="02010609060101010101" pitchFamily="2" charset="-122"/>
              </a:rPr>
              <a:t>内存分配</a:t>
            </a:r>
            <a:endParaRPr lang="zh-CN" altLang="en-US" sz="2400" smtClean="0">
              <a:solidFill>
                <a:schemeClr val="tx1"/>
              </a:solidFill>
              <a:effectLst/>
              <a:ea typeface="黑体" panose="02010609060101010101" pitchFamily="2" charset="-122"/>
            </a:endParaRPr>
          </a:p>
        </p:txBody>
      </p:sp>
      <p:sp>
        <p:nvSpPr>
          <p:cNvPr id="24579" name="AutoShape 43"/>
          <p:cNvSpPr>
            <a:spLocks noChangeAspect="1" noChangeArrowheads="1" noTextEdit="1"/>
          </p:cNvSpPr>
          <p:nvPr/>
        </p:nvSpPr>
        <p:spPr bwMode="auto">
          <a:xfrm>
            <a:off x="5132388" y="3078163"/>
            <a:ext cx="26289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Rectangle 111"/>
          <p:cNvSpPr>
            <a:spLocks noChangeArrowheads="1"/>
          </p:cNvSpPr>
          <p:nvPr/>
        </p:nvSpPr>
        <p:spPr bwMode="auto">
          <a:xfrm>
            <a:off x="323850" y="6705600"/>
            <a:ext cx="3778250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1" name="Group 114"/>
          <p:cNvGrpSpPr/>
          <p:nvPr/>
        </p:nvGrpSpPr>
        <p:grpSpPr bwMode="auto">
          <a:xfrm>
            <a:off x="7235825" y="3644900"/>
            <a:ext cx="1512888" cy="2376488"/>
            <a:chOff x="4195" y="2069"/>
            <a:chExt cx="726" cy="1951"/>
          </a:xfrm>
        </p:grpSpPr>
        <p:sp>
          <p:nvSpPr>
            <p:cNvPr id="24585" name="Rectangle 115"/>
            <p:cNvSpPr>
              <a:spLocks noChangeArrowheads="1"/>
            </p:cNvSpPr>
            <p:nvPr/>
          </p:nvSpPr>
          <p:spPr bwMode="auto">
            <a:xfrm>
              <a:off x="4195" y="3339"/>
              <a:ext cx="726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FF0000"/>
                  </a:solidFill>
                  <a:ea typeface="黑体" panose="02010609060101010101" pitchFamily="2" charset="-122"/>
                </a:rPr>
                <a:t>进程</a:t>
              </a:r>
              <a:r>
                <a:rPr kumimoji="0" lang="en-US" altLang="zh-CN" sz="1800" b="1">
                  <a:solidFill>
                    <a:srgbClr val="FF0000"/>
                  </a:solidFill>
                  <a:ea typeface="黑体" panose="02010609060101010101" pitchFamily="2" charset="-122"/>
                </a:rPr>
                <a:t>A</a:t>
              </a:r>
              <a:endParaRPr kumimoji="0" lang="en-US" altLang="zh-CN" sz="18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4586" name="Rectangle 116"/>
            <p:cNvSpPr>
              <a:spLocks noChangeArrowheads="1"/>
            </p:cNvSpPr>
            <p:nvPr/>
          </p:nvSpPr>
          <p:spPr bwMode="auto">
            <a:xfrm>
              <a:off x="4195" y="3747"/>
              <a:ext cx="726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zh-CN" altLang="en-US" sz="1800" b="1">
                  <a:solidFill>
                    <a:schemeClr val="tx1"/>
                  </a:solidFill>
                  <a:ea typeface="黑体" panose="02010609060101010101" pitchFamily="2" charset="-122"/>
                </a:rPr>
                <a:t>操作系统</a:t>
              </a:r>
              <a:endParaRPr kumimoji="0" lang="zh-CN" altLang="en-US" sz="1800" b="1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4587" name="Rectangle 117"/>
            <p:cNvSpPr>
              <a:spLocks noChangeArrowheads="1"/>
            </p:cNvSpPr>
            <p:nvPr/>
          </p:nvSpPr>
          <p:spPr bwMode="auto">
            <a:xfrm>
              <a:off x="4195" y="2069"/>
              <a:ext cx="726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zh-CN" altLang="en-US" sz="1800" b="1">
                  <a:solidFill>
                    <a:schemeClr val="tx1"/>
                  </a:solidFill>
                  <a:ea typeface="黑体" panose="02010609060101010101" pitchFamily="2" charset="-122"/>
                </a:rPr>
                <a:t>未用内存区</a:t>
              </a:r>
              <a:endParaRPr kumimoji="0" lang="zh-CN" altLang="en-US" sz="1800" b="1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4588" name="Rectangle 118"/>
            <p:cNvSpPr>
              <a:spLocks noChangeArrowheads="1"/>
            </p:cNvSpPr>
            <p:nvPr/>
          </p:nvSpPr>
          <p:spPr bwMode="auto">
            <a:xfrm>
              <a:off x="4195" y="2523"/>
              <a:ext cx="726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FF0000"/>
                  </a:solidFill>
                  <a:ea typeface="黑体" panose="02010609060101010101" pitchFamily="2" charset="-122"/>
                </a:rPr>
                <a:t>进程</a:t>
              </a:r>
              <a:r>
                <a:rPr kumimoji="0" lang="en-US" altLang="zh-CN" sz="1800" b="1">
                  <a:solidFill>
                    <a:srgbClr val="FF0000"/>
                  </a:solidFill>
                  <a:ea typeface="黑体" panose="02010609060101010101" pitchFamily="2" charset="-122"/>
                </a:rPr>
                <a:t>C</a:t>
              </a:r>
              <a:endParaRPr kumimoji="0" lang="en-US" altLang="zh-CN" sz="18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4589" name="Rectangle 119"/>
            <p:cNvSpPr>
              <a:spLocks noChangeArrowheads="1"/>
            </p:cNvSpPr>
            <p:nvPr/>
          </p:nvSpPr>
          <p:spPr bwMode="auto">
            <a:xfrm>
              <a:off x="4195" y="2795"/>
              <a:ext cx="726" cy="5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kumimoji="0" lang="zh-CN" altLang="en-US" sz="1800" b="1">
                  <a:solidFill>
                    <a:schemeClr val="tx1"/>
                  </a:solidFill>
                  <a:ea typeface="黑体" panose="02010609060101010101" pitchFamily="2" charset="-122"/>
                </a:rPr>
                <a:t>未用内存区</a:t>
              </a:r>
              <a:endParaRPr kumimoji="0" lang="zh-CN" altLang="en-US" sz="1800" b="1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24582" name="Text Box 125"/>
          <p:cNvSpPr txBox="1">
            <a:spLocks noChangeArrowheads="1"/>
          </p:cNvSpPr>
          <p:nvPr/>
        </p:nvSpPr>
        <p:spPr bwMode="auto">
          <a:xfrm>
            <a:off x="250825" y="1484313"/>
            <a:ext cx="83534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 内存分配主要考虑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如何提高有限存储空间的利用率问题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。在多道程序操作系统中，为了将多个进程同时放入到内存中，就必须考虑在内存中如何放置进程，也就是如何把内存有效地分配给多个进程使用，即内存分配问题。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4583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4584" name="Text Box 125"/>
          <p:cNvSpPr txBox="1">
            <a:spLocks noChangeArrowheads="1"/>
          </p:cNvSpPr>
          <p:nvPr/>
        </p:nvSpPr>
        <p:spPr bwMode="auto">
          <a:xfrm>
            <a:off x="250825" y="3141663"/>
            <a:ext cx="6913563" cy="343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 ① 连续内存分配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开始时所有内存是一个大的空闲空间，随着内存分配、回收的不断进行就会形成位置上不连续的、大小不一的空闲空间。当有新进程需要内存时，就为该进程寻找一个能容纳它的空闲空间，并划分出一块满足长度要求的连续空间给该进程，而多余的部分则保留下来待下次分配。需要注意的是，分配给进程的内存空间是一块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位置上连续的、完整的内存区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1052513"/>
            <a:ext cx="532765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effectLst/>
                <a:ea typeface="黑体" panose="02010609060101010101" pitchFamily="2" charset="-122"/>
              </a:rPr>
              <a:t>       ② 分页式内存管理</a:t>
            </a:r>
            <a:endParaRPr lang="zh-CN" altLang="en-US" sz="2400" dirty="0" smtClean="0">
              <a:solidFill>
                <a:schemeClr val="tx1"/>
              </a:solidFill>
              <a:effectLst/>
              <a:ea typeface="黑体" panose="02010609060101010101" pitchFamily="2" charset="-122"/>
            </a:endParaRPr>
          </a:p>
        </p:txBody>
      </p:sp>
      <p:sp>
        <p:nvSpPr>
          <p:cNvPr id="25603" name="Rectangle 176"/>
          <p:cNvSpPr>
            <a:spLocks noChangeArrowheads="1"/>
          </p:cNvSpPr>
          <p:nvPr/>
        </p:nvSpPr>
        <p:spPr bwMode="auto">
          <a:xfrm>
            <a:off x="323850" y="6705600"/>
            <a:ext cx="395922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Text Box 178"/>
          <p:cNvSpPr txBox="1">
            <a:spLocks noChangeArrowheads="1"/>
          </p:cNvSpPr>
          <p:nvPr/>
        </p:nvSpPr>
        <p:spPr bwMode="auto">
          <a:xfrm>
            <a:off x="228600" y="1484313"/>
            <a:ext cx="89154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分页管理基本思想：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eaLnBrk="1" hangingPunct="1">
              <a:spcBef>
                <a:spcPct val="5000"/>
              </a:spcBef>
              <a:buClr>
                <a:srgbClr val="0000FF"/>
              </a:buClr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内存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物理地址空间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划分为若干个大小相等的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块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页框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) </a:t>
            </a:r>
            <a:endParaRPr lang="en-US" altLang="zh-CN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eaLnBrk="1" hangingPunct="1">
              <a:spcBef>
                <a:spcPct val="5000"/>
              </a:spcBef>
              <a:buClr>
                <a:srgbClr val="0000FF"/>
              </a:buClr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进程的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逻辑地址空间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也划分为同样大小的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块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页面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5605" name="Text Box 179"/>
          <p:cNvSpPr txBox="1">
            <a:spLocks noChangeArrowheads="1"/>
          </p:cNvSpPr>
          <p:nvPr/>
        </p:nvSpPr>
        <p:spPr bwMode="auto">
          <a:xfrm>
            <a:off x="250825" y="270700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Clr>
                <a:schemeClr val="accent2"/>
              </a:buClr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内存分配时每个页面对应地分配一个页框，而一个进程所分得页框在位置上不必是连续的。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127157" name="Rectangle 181"/>
          <p:cNvSpPr>
            <a:spLocks noChangeArrowheads="1"/>
          </p:cNvSpPr>
          <p:nvPr/>
        </p:nvSpPr>
        <p:spPr bwMode="auto">
          <a:xfrm>
            <a:off x="285750" y="3859213"/>
            <a:ext cx="3154148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页表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：操作系统为每个用户程序建立一张页表，该表记录用户程序的每个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逻辑页面存放在哪一个内存物理页框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grpSp>
        <p:nvGrpSpPr>
          <p:cNvPr id="2" name="Group 289"/>
          <p:cNvGrpSpPr/>
          <p:nvPr/>
        </p:nvGrpSpPr>
        <p:grpSpPr bwMode="auto">
          <a:xfrm>
            <a:off x="3492500" y="3068638"/>
            <a:ext cx="4545013" cy="3384550"/>
            <a:chOff x="1746" y="1933"/>
            <a:chExt cx="2863" cy="2132"/>
          </a:xfrm>
        </p:grpSpPr>
        <p:grpSp>
          <p:nvGrpSpPr>
            <p:cNvPr id="25609" name="Group 182"/>
            <p:cNvGrpSpPr/>
            <p:nvPr/>
          </p:nvGrpSpPr>
          <p:grpSpPr bwMode="auto">
            <a:xfrm>
              <a:off x="1746" y="2296"/>
              <a:ext cx="771" cy="1300"/>
              <a:chOff x="480" y="1440"/>
              <a:chExt cx="1152" cy="2055"/>
            </a:xfrm>
          </p:grpSpPr>
          <p:sp>
            <p:nvSpPr>
              <p:cNvPr id="25694" name="Rectangle 183"/>
              <p:cNvSpPr>
                <a:spLocks noChangeArrowheads="1"/>
              </p:cNvSpPr>
              <p:nvPr/>
            </p:nvSpPr>
            <p:spPr bwMode="auto">
              <a:xfrm>
                <a:off x="624" y="3279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FF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7</a:t>
                </a:r>
                <a:r>
                  <a:rPr lang="zh-CN" altLang="en-US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页</a:t>
                </a:r>
                <a:endParaRPr lang="zh-CN" altLang="en-US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95" name="Rectangle 184"/>
              <p:cNvSpPr>
                <a:spLocks noChangeArrowheads="1"/>
              </p:cNvSpPr>
              <p:nvPr/>
            </p:nvSpPr>
            <p:spPr bwMode="auto">
              <a:xfrm>
                <a:off x="624" y="3063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FF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6</a:t>
                </a:r>
                <a:r>
                  <a:rPr lang="zh-CN" altLang="en-US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页</a:t>
                </a:r>
                <a:endParaRPr lang="zh-CN" altLang="en-US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96" name="Rectangle 185"/>
              <p:cNvSpPr>
                <a:spLocks noChangeArrowheads="1"/>
              </p:cNvSpPr>
              <p:nvPr/>
            </p:nvSpPr>
            <p:spPr bwMode="auto">
              <a:xfrm>
                <a:off x="624" y="2847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FF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5</a:t>
                </a:r>
                <a:r>
                  <a:rPr lang="zh-CN" altLang="en-US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页</a:t>
                </a:r>
                <a:endParaRPr lang="zh-CN" altLang="en-US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97" name="Rectangle 186"/>
              <p:cNvSpPr>
                <a:spLocks noChangeArrowheads="1"/>
              </p:cNvSpPr>
              <p:nvPr/>
            </p:nvSpPr>
            <p:spPr bwMode="auto">
              <a:xfrm>
                <a:off x="624" y="2631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FF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4</a:t>
                </a:r>
                <a:r>
                  <a:rPr lang="zh-CN" altLang="en-US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页</a:t>
                </a:r>
                <a:endParaRPr lang="zh-CN" altLang="en-US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98" name="Rectangle 187"/>
              <p:cNvSpPr>
                <a:spLocks noChangeArrowheads="1"/>
              </p:cNvSpPr>
              <p:nvPr/>
            </p:nvSpPr>
            <p:spPr bwMode="auto">
              <a:xfrm>
                <a:off x="624" y="2415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FF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3</a:t>
                </a:r>
                <a:r>
                  <a:rPr lang="zh-CN" altLang="en-US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页</a:t>
                </a:r>
                <a:endParaRPr lang="zh-CN" altLang="en-US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99" name="Rectangle 188"/>
              <p:cNvSpPr>
                <a:spLocks noChangeArrowheads="1"/>
              </p:cNvSpPr>
              <p:nvPr/>
            </p:nvSpPr>
            <p:spPr bwMode="auto">
              <a:xfrm>
                <a:off x="624" y="2199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FF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2</a:t>
                </a:r>
                <a:r>
                  <a:rPr lang="zh-CN" altLang="en-US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页</a:t>
                </a:r>
                <a:endParaRPr lang="zh-CN" altLang="en-US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700" name="Rectangle 189"/>
              <p:cNvSpPr>
                <a:spLocks noChangeArrowheads="1"/>
              </p:cNvSpPr>
              <p:nvPr/>
            </p:nvSpPr>
            <p:spPr bwMode="auto">
              <a:xfrm>
                <a:off x="624" y="1983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FF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1</a:t>
                </a:r>
                <a:r>
                  <a:rPr lang="zh-CN" altLang="en-US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页</a:t>
                </a:r>
                <a:endParaRPr lang="zh-CN" altLang="en-US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701" name="Rectangle 190"/>
              <p:cNvSpPr>
                <a:spLocks noChangeArrowheads="1"/>
              </p:cNvSpPr>
              <p:nvPr/>
            </p:nvSpPr>
            <p:spPr bwMode="auto">
              <a:xfrm>
                <a:off x="624" y="1767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FFFF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0</a:t>
                </a:r>
                <a:r>
                  <a:rPr lang="zh-CN" altLang="en-US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页</a:t>
                </a:r>
                <a:endParaRPr lang="zh-CN" altLang="en-US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702" name="Line 191"/>
              <p:cNvSpPr>
                <a:spLocks noChangeShapeType="1"/>
              </p:cNvSpPr>
              <p:nvPr/>
            </p:nvSpPr>
            <p:spPr bwMode="auto">
              <a:xfrm>
                <a:off x="624" y="1767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703" name="Line 192"/>
              <p:cNvSpPr>
                <a:spLocks noChangeShapeType="1"/>
              </p:cNvSpPr>
              <p:nvPr/>
            </p:nvSpPr>
            <p:spPr bwMode="auto">
              <a:xfrm>
                <a:off x="624" y="1983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704" name="Line 193"/>
              <p:cNvSpPr>
                <a:spLocks noChangeShapeType="1"/>
              </p:cNvSpPr>
              <p:nvPr/>
            </p:nvSpPr>
            <p:spPr bwMode="auto">
              <a:xfrm>
                <a:off x="624" y="2199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705" name="Line 194"/>
              <p:cNvSpPr>
                <a:spLocks noChangeShapeType="1"/>
              </p:cNvSpPr>
              <p:nvPr/>
            </p:nvSpPr>
            <p:spPr bwMode="auto">
              <a:xfrm>
                <a:off x="624" y="2415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706" name="Line 195"/>
              <p:cNvSpPr>
                <a:spLocks noChangeShapeType="1"/>
              </p:cNvSpPr>
              <p:nvPr/>
            </p:nvSpPr>
            <p:spPr bwMode="auto">
              <a:xfrm>
                <a:off x="624" y="2631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707" name="Line 196"/>
              <p:cNvSpPr>
                <a:spLocks noChangeShapeType="1"/>
              </p:cNvSpPr>
              <p:nvPr/>
            </p:nvSpPr>
            <p:spPr bwMode="auto">
              <a:xfrm>
                <a:off x="624" y="2847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708" name="Line 197"/>
              <p:cNvSpPr>
                <a:spLocks noChangeShapeType="1"/>
              </p:cNvSpPr>
              <p:nvPr/>
            </p:nvSpPr>
            <p:spPr bwMode="auto">
              <a:xfrm>
                <a:off x="624" y="3063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709" name="Line 198"/>
              <p:cNvSpPr>
                <a:spLocks noChangeShapeType="1"/>
              </p:cNvSpPr>
              <p:nvPr/>
            </p:nvSpPr>
            <p:spPr bwMode="auto">
              <a:xfrm>
                <a:off x="624" y="3279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710" name="Line 199"/>
              <p:cNvSpPr>
                <a:spLocks noChangeShapeType="1"/>
              </p:cNvSpPr>
              <p:nvPr/>
            </p:nvSpPr>
            <p:spPr bwMode="auto">
              <a:xfrm>
                <a:off x="624" y="3495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711" name="Line 200"/>
              <p:cNvSpPr>
                <a:spLocks noChangeShapeType="1"/>
              </p:cNvSpPr>
              <p:nvPr/>
            </p:nvSpPr>
            <p:spPr bwMode="auto">
              <a:xfrm>
                <a:off x="624" y="1767"/>
                <a:ext cx="0" cy="172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712" name="Line 201"/>
              <p:cNvSpPr>
                <a:spLocks noChangeShapeType="1"/>
              </p:cNvSpPr>
              <p:nvPr/>
            </p:nvSpPr>
            <p:spPr bwMode="auto">
              <a:xfrm>
                <a:off x="1344" y="1767"/>
                <a:ext cx="0" cy="172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713" name="Text Box 202"/>
              <p:cNvSpPr txBox="1">
                <a:spLocks noChangeArrowheads="1"/>
              </p:cNvSpPr>
              <p:nvPr/>
            </p:nvSpPr>
            <p:spPr bwMode="auto">
              <a:xfrm>
                <a:off x="480" y="1440"/>
                <a:ext cx="115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9900CC"/>
                    </a:solidFill>
                    <a:ea typeface="隶书" panose="02010509060101010101" pitchFamily="49" charset="-122"/>
                  </a:rPr>
                  <a:t>用户程序</a:t>
                </a:r>
                <a:endParaRPr lang="zh-CN" altLang="en-US" b="1">
                  <a:solidFill>
                    <a:srgbClr val="9900CC"/>
                  </a:solidFill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25610" name="Rectangle 205"/>
            <p:cNvSpPr>
              <a:spLocks noChangeArrowheads="1"/>
            </p:cNvSpPr>
            <p:nvPr/>
          </p:nvSpPr>
          <p:spPr bwMode="auto">
            <a:xfrm>
              <a:off x="3182" y="3421"/>
              <a:ext cx="413" cy="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11</a:t>
              </a:r>
              <a:endParaRPr lang="en-US" altLang="zh-CN" sz="1400" b="1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1" name="Rectangle 206"/>
            <p:cNvSpPr>
              <a:spLocks noChangeArrowheads="1"/>
            </p:cNvSpPr>
            <p:nvPr/>
          </p:nvSpPr>
          <p:spPr bwMode="auto">
            <a:xfrm>
              <a:off x="3182" y="3284"/>
              <a:ext cx="413" cy="1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9</a:t>
              </a:r>
              <a:endParaRPr lang="en-US" altLang="zh-CN" sz="1400" b="1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2" name="Rectangle 207"/>
            <p:cNvSpPr>
              <a:spLocks noChangeArrowheads="1"/>
            </p:cNvSpPr>
            <p:nvPr/>
          </p:nvSpPr>
          <p:spPr bwMode="auto">
            <a:xfrm>
              <a:off x="3182" y="3148"/>
              <a:ext cx="413" cy="1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10</a:t>
              </a:r>
              <a:endParaRPr lang="en-US" altLang="zh-CN" sz="1400" b="1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3" name="Rectangle 208"/>
            <p:cNvSpPr>
              <a:spLocks noChangeArrowheads="1"/>
            </p:cNvSpPr>
            <p:nvPr/>
          </p:nvSpPr>
          <p:spPr bwMode="auto">
            <a:xfrm>
              <a:off x="3182" y="3011"/>
              <a:ext cx="413" cy="1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7</a:t>
              </a:r>
              <a:endParaRPr lang="en-US" altLang="zh-CN" sz="1400" b="1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4" name="Rectangle 209"/>
            <p:cNvSpPr>
              <a:spLocks noChangeArrowheads="1"/>
            </p:cNvSpPr>
            <p:nvPr/>
          </p:nvSpPr>
          <p:spPr bwMode="auto">
            <a:xfrm>
              <a:off x="3182" y="2875"/>
              <a:ext cx="413" cy="1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6</a:t>
              </a:r>
              <a:endParaRPr lang="en-US" altLang="zh-CN" sz="1400" b="1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5" name="Rectangle 210"/>
            <p:cNvSpPr>
              <a:spLocks noChangeArrowheads="1"/>
            </p:cNvSpPr>
            <p:nvPr/>
          </p:nvSpPr>
          <p:spPr bwMode="auto">
            <a:xfrm>
              <a:off x="3182" y="2738"/>
              <a:ext cx="413" cy="1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4</a:t>
              </a:r>
              <a:endParaRPr lang="en-US" altLang="zh-CN" sz="1400" b="1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6" name="Rectangle 211"/>
            <p:cNvSpPr>
              <a:spLocks noChangeArrowheads="1"/>
            </p:cNvSpPr>
            <p:nvPr/>
          </p:nvSpPr>
          <p:spPr bwMode="auto">
            <a:xfrm>
              <a:off x="3182" y="2601"/>
              <a:ext cx="413" cy="1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2</a:t>
              </a:r>
              <a:endParaRPr lang="en-US" altLang="zh-CN" sz="1400" b="1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7" name="Rectangle 212"/>
            <p:cNvSpPr>
              <a:spLocks noChangeArrowheads="1"/>
            </p:cNvSpPr>
            <p:nvPr/>
          </p:nvSpPr>
          <p:spPr bwMode="auto">
            <a:xfrm>
              <a:off x="3182" y="2465"/>
              <a:ext cx="413" cy="1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/>
            <a:p>
              <a:pPr algn="ctr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5</a:t>
              </a:r>
              <a:endParaRPr lang="en-US" altLang="zh-CN" sz="1400" b="1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8" name="Rectangle 213"/>
            <p:cNvSpPr>
              <a:spLocks noChangeArrowheads="1"/>
            </p:cNvSpPr>
            <p:nvPr/>
          </p:nvSpPr>
          <p:spPr bwMode="auto">
            <a:xfrm>
              <a:off x="3182" y="2328"/>
              <a:ext cx="413" cy="1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9050" bIns="19050"/>
            <a:lstStyle/>
            <a:p>
              <a:pPr algn="ctr">
                <a:spcBef>
                  <a:spcPct val="20000"/>
                </a:spcBef>
              </a:pPr>
              <a:r>
                <a:rPr lang="zh-CN" altLang="en-US" sz="14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块号</a:t>
              </a:r>
              <a:endParaRPr lang="zh-CN" altLang="en-US" sz="1400" b="1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19" name="Line 214"/>
            <p:cNvSpPr>
              <a:spLocks noChangeShapeType="1"/>
            </p:cNvSpPr>
            <p:nvPr/>
          </p:nvSpPr>
          <p:spPr bwMode="auto">
            <a:xfrm>
              <a:off x="3595" y="2328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9050" bIns="19050"/>
            <a:lstStyle/>
            <a:p>
              <a:endParaRPr lang="zh-CN" altLang="en-US"/>
            </a:p>
          </p:txBody>
        </p:sp>
        <p:sp>
          <p:nvSpPr>
            <p:cNvPr id="25620" name="Line 215"/>
            <p:cNvSpPr>
              <a:spLocks noChangeShapeType="1"/>
            </p:cNvSpPr>
            <p:nvPr/>
          </p:nvSpPr>
          <p:spPr bwMode="auto">
            <a:xfrm>
              <a:off x="3595" y="2541"/>
              <a:ext cx="464" cy="3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216"/>
            <p:cNvSpPr>
              <a:spLocks noChangeShapeType="1"/>
            </p:cNvSpPr>
            <p:nvPr/>
          </p:nvSpPr>
          <p:spPr bwMode="auto">
            <a:xfrm flipV="1">
              <a:off x="3595" y="2478"/>
              <a:ext cx="464" cy="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217"/>
            <p:cNvSpPr>
              <a:spLocks noChangeShapeType="1"/>
            </p:cNvSpPr>
            <p:nvPr/>
          </p:nvSpPr>
          <p:spPr bwMode="auto">
            <a:xfrm flipV="1">
              <a:off x="3595" y="2750"/>
              <a:ext cx="464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218"/>
            <p:cNvSpPr>
              <a:spLocks noChangeShapeType="1"/>
            </p:cNvSpPr>
            <p:nvPr/>
          </p:nvSpPr>
          <p:spPr bwMode="auto">
            <a:xfrm>
              <a:off x="3606" y="2976"/>
              <a:ext cx="464" cy="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219"/>
            <p:cNvSpPr>
              <a:spLocks noChangeShapeType="1"/>
            </p:cNvSpPr>
            <p:nvPr/>
          </p:nvSpPr>
          <p:spPr bwMode="auto">
            <a:xfrm>
              <a:off x="3595" y="3087"/>
              <a:ext cx="464" cy="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220"/>
            <p:cNvSpPr>
              <a:spLocks noChangeShapeType="1"/>
            </p:cNvSpPr>
            <p:nvPr/>
          </p:nvSpPr>
          <p:spPr bwMode="auto">
            <a:xfrm>
              <a:off x="3595" y="3208"/>
              <a:ext cx="464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221"/>
            <p:cNvSpPr>
              <a:spLocks noChangeShapeType="1"/>
            </p:cNvSpPr>
            <p:nvPr/>
          </p:nvSpPr>
          <p:spPr bwMode="auto">
            <a:xfrm>
              <a:off x="3595" y="3360"/>
              <a:ext cx="464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Line 222"/>
            <p:cNvSpPr>
              <a:spLocks noChangeShapeType="1"/>
            </p:cNvSpPr>
            <p:nvPr/>
          </p:nvSpPr>
          <p:spPr bwMode="auto">
            <a:xfrm>
              <a:off x="3595" y="3482"/>
              <a:ext cx="464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28" name="Group 223"/>
            <p:cNvGrpSpPr/>
            <p:nvPr/>
          </p:nvGrpSpPr>
          <p:grpSpPr bwMode="auto">
            <a:xfrm>
              <a:off x="2769" y="2328"/>
              <a:ext cx="826" cy="1245"/>
              <a:chOff x="1872" y="1536"/>
              <a:chExt cx="1008" cy="1968"/>
            </a:xfrm>
          </p:grpSpPr>
          <p:sp>
            <p:nvSpPr>
              <p:cNvPr id="25684" name="Line 224"/>
              <p:cNvSpPr>
                <a:spLocks noChangeShapeType="1"/>
              </p:cNvSpPr>
              <p:nvPr/>
            </p:nvSpPr>
            <p:spPr bwMode="auto">
              <a:xfrm>
                <a:off x="1872" y="1536"/>
                <a:ext cx="10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85" name="Line 225"/>
              <p:cNvSpPr>
                <a:spLocks noChangeShapeType="1"/>
              </p:cNvSpPr>
              <p:nvPr/>
            </p:nvSpPr>
            <p:spPr bwMode="auto">
              <a:xfrm>
                <a:off x="1872" y="1752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86" name="Line 226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87" name="Line 227"/>
              <p:cNvSpPr>
                <a:spLocks noChangeShapeType="1"/>
              </p:cNvSpPr>
              <p:nvPr/>
            </p:nvSpPr>
            <p:spPr bwMode="auto">
              <a:xfrm>
                <a:off x="1872" y="2184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88" name="Line 228"/>
              <p:cNvSpPr>
                <a:spLocks noChangeShapeType="1"/>
              </p:cNvSpPr>
              <p:nvPr/>
            </p:nvSpPr>
            <p:spPr bwMode="auto">
              <a:xfrm>
                <a:off x="1872" y="2400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89" name="Line 229"/>
              <p:cNvSpPr>
                <a:spLocks noChangeShapeType="1"/>
              </p:cNvSpPr>
              <p:nvPr/>
            </p:nvSpPr>
            <p:spPr bwMode="auto">
              <a:xfrm>
                <a:off x="1872" y="2616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90" name="Line 230"/>
              <p:cNvSpPr>
                <a:spLocks noChangeShapeType="1"/>
              </p:cNvSpPr>
              <p:nvPr/>
            </p:nvSpPr>
            <p:spPr bwMode="auto">
              <a:xfrm>
                <a:off x="1872" y="2832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91" name="Line 231"/>
              <p:cNvSpPr>
                <a:spLocks noChangeShapeType="1"/>
              </p:cNvSpPr>
              <p:nvPr/>
            </p:nvSpPr>
            <p:spPr bwMode="auto">
              <a:xfrm>
                <a:off x="1872" y="3048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92" name="Line 232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10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93" name="Line 233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29" name="Group 234"/>
            <p:cNvGrpSpPr/>
            <p:nvPr/>
          </p:nvGrpSpPr>
          <p:grpSpPr bwMode="auto">
            <a:xfrm>
              <a:off x="2336" y="2115"/>
              <a:ext cx="1141" cy="1458"/>
              <a:chOff x="1344" y="1200"/>
              <a:chExt cx="1392" cy="2304"/>
            </a:xfrm>
          </p:grpSpPr>
          <p:sp>
            <p:nvSpPr>
              <p:cNvPr id="25663" name="Rectangle 235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50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7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64" name="Rectangle 236"/>
              <p:cNvSpPr>
                <a:spLocks noChangeArrowheads="1"/>
              </p:cNvSpPr>
              <p:nvPr/>
            </p:nvSpPr>
            <p:spPr bwMode="auto">
              <a:xfrm>
                <a:off x="1872" y="3048"/>
                <a:ext cx="5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6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65" name="Rectangle 237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5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5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66" name="Rectangle 238"/>
              <p:cNvSpPr>
                <a:spLocks noChangeArrowheads="1"/>
              </p:cNvSpPr>
              <p:nvPr/>
            </p:nvSpPr>
            <p:spPr bwMode="auto">
              <a:xfrm>
                <a:off x="1872" y="2616"/>
                <a:ext cx="5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67" name="Rectangle 239"/>
              <p:cNvSpPr>
                <a:spLocks noChangeArrowheads="1"/>
              </p:cNvSpPr>
              <p:nvPr/>
            </p:nvSpPr>
            <p:spPr bwMode="auto">
              <a:xfrm>
                <a:off x="1872" y="2400"/>
                <a:ext cx="5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3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68" name="Rectangle 240"/>
              <p:cNvSpPr>
                <a:spLocks noChangeArrowheads="1"/>
              </p:cNvSpPr>
              <p:nvPr/>
            </p:nvSpPr>
            <p:spPr bwMode="auto">
              <a:xfrm>
                <a:off x="1872" y="2184"/>
                <a:ext cx="5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2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69" name="Rectangle 241"/>
              <p:cNvSpPr>
                <a:spLocks noChangeArrowheads="1"/>
              </p:cNvSpPr>
              <p:nvPr/>
            </p:nvSpPr>
            <p:spPr bwMode="auto">
              <a:xfrm>
                <a:off x="1872" y="1968"/>
                <a:ext cx="5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1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70" name="Rectangle 242"/>
              <p:cNvSpPr>
                <a:spLocks noChangeArrowheads="1"/>
              </p:cNvSpPr>
              <p:nvPr/>
            </p:nvSpPr>
            <p:spPr bwMode="auto">
              <a:xfrm>
                <a:off x="1872" y="1752"/>
                <a:ext cx="5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0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71" name="Rectangle 243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5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页号</a:t>
                </a:r>
                <a:endParaRPr lang="zh-CN" altLang="en-US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72" name="Line 244"/>
              <p:cNvSpPr>
                <a:spLocks noChangeShapeType="1"/>
              </p:cNvSpPr>
              <p:nvPr/>
            </p:nvSpPr>
            <p:spPr bwMode="auto">
              <a:xfrm>
                <a:off x="1872" y="1536"/>
                <a:ext cx="0" cy="19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73" name="Line 245"/>
              <p:cNvSpPr>
                <a:spLocks noChangeShapeType="1"/>
              </p:cNvSpPr>
              <p:nvPr/>
            </p:nvSpPr>
            <p:spPr bwMode="auto">
              <a:xfrm>
                <a:off x="2376" y="1536"/>
                <a:ext cx="0" cy="19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4" name="Text Box 246"/>
              <p:cNvSpPr txBox="1">
                <a:spLocks noChangeArrowheads="1"/>
              </p:cNvSpPr>
              <p:nvPr/>
            </p:nvSpPr>
            <p:spPr bwMode="auto">
              <a:xfrm>
                <a:off x="1790" y="1200"/>
                <a:ext cx="11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b="1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75" name="Text Box 247"/>
              <p:cNvSpPr txBox="1">
                <a:spLocks noChangeArrowheads="1"/>
              </p:cNvSpPr>
              <p:nvPr/>
            </p:nvSpPr>
            <p:spPr bwMode="auto">
              <a:xfrm>
                <a:off x="2064" y="1200"/>
                <a:ext cx="672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9900CC"/>
                    </a:solidFill>
                    <a:ea typeface="隶书" panose="02010509060101010101" pitchFamily="49" charset="-122"/>
                  </a:rPr>
                  <a:t>页表</a:t>
                </a:r>
                <a:endParaRPr lang="zh-CN" altLang="en-US" b="1">
                  <a:solidFill>
                    <a:srgbClr val="9900CC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25676" name="Line 248"/>
              <p:cNvSpPr>
                <a:spLocks noChangeShapeType="1"/>
              </p:cNvSpPr>
              <p:nvPr/>
            </p:nvSpPr>
            <p:spPr bwMode="auto">
              <a:xfrm>
                <a:off x="1344" y="187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7" name="Line 249"/>
              <p:cNvSpPr>
                <a:spLocks noChangeShapeType="1"/>
              </p:cNvSpPr>
              <p:nvPr/>
            </p:nvSpPr>
            <p:spPr bwMode="auto">
              <a:xfrm>
                <a:off x="1344" y="208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8" name="Line 250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9" name="Line 251"/>
              <p:cNvSpPr>
                <a:spLocks noChangeShapeType="1"/>
              </p:cNvSpPr>
              <p:nvPr/>
            </p:nvSpPr>
            <p:spPr bwMode="auto">
              <a:xfrm>
                <a:off x="1344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0" name="Line 252"/>
              <p:cNvSpPr>
                <a:spLocks noChangeShapeType="1"/>
              </p:cNvSpPr>
              <p:nvPr/>
            </p:nvSpPr>
            <p:spPr bwMode="auto">
              <a:xfrm>
                <a:off x="1344" y="27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1" name="Line 253"/>
              <p:cNvSpPr>
                <a:spLocks noChangeShapeType="1"/>
              </p:cNvSpPr>
              <p:nvPr/>
            </p:nvSpPr>
            <p:spPr bwMode="auto">
              <a:xfrm>
                <a:off x="1344" y="292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2" name="Line 254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3" name="Line 255"/>
              <p:cNvSpPr>
                <a:spLocks noChangeShapeType="1"/>
              </p:cNvSpPr>
              <p:nvPr/>
            </p:nvSpPr>
            <p:spPr bwMode="auto">
              <a:xfrm>
                <a:off x="1344" y="340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30" name="Group 256"/>
            <p:cNvGrpSpPr/>
            <p:nvPr/>
          </p:nvGrpSpPr>
          <p:grpSpPr bwMode="auto">
            <a:xfrm>
              <a:off x="4059" y="1933"/>
              <a:ext cx="550" cy="2004"/>
              <a:chOff x="3888" y="960"/>
              <a:chExt cx="816" cy="3168"/>
            </a:xfrm>
          </p:grpSpPr>
          <p:sp>
            <p:nvSpPr>
              <p:cNvPr id="25633" name="Rectangle 257"/>
              <p:cNvSpPr>
                <a:spLocks noChangeArrowheads="1"/>
              </p:cNvSpPr>
              <p:nvPr/>
            </p:nvSpPr>
            <p:spPr bwMode="auto">
              <a:xfrm>
                <a:off x="3888" y="3888"/>
                <a:ext cx="720" cy="240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……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34" name="Rectangle 258"/>
              <p:cNvSpPr>
                <a:spLocks noChangeArrowheads="1"/>
              </p:cNvSpPr>
              <p:nvPr/>
            </p:nvSpPr>
            <p:spPr bwMode="auto">
              <a:xfrm>
                <a:off x="3888" y="3672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11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35" name="Rectangle 259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10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36" name="Rectangle 260"/>
              <p:cNvSpPr>
                <a:spLocks noChangeArrowheads="1"/>
              </p:cNvSpPr>
              <p:nvPr/>
            </p:nvSpPr>
            <p:spPr bwMode="auto">
              <a:xfrm>
                <a:off x="3888" y="3240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9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37" name="Rectangle 261"/>
              <p:cNvSpPr>
                <a:spLocks noChangeArrowheads="1"/>
              </p:cNvSpPr>
              <p:nvPr/>
            </p:nvSpPr>
            <p:spPr bwMode="auto">
              <a:xfrm>
                <a:off x="3888" y="3024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8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38" name="Rectangle 262"/>
              <p:cNvSpPr>
                <a:spLocks noChangeArrowheads="1"/>
              </p:cNvSpPr>
              <p:nvPr/>
            </p:nvSpPr>
            <p:spPr bwMode="auto">
              <a:xfrm>
                <a:off x="3888" y="2808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7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39" name="Rectangle 263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6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40" name="Rectangle 264"/>
              <p:cNvSpPr>
                <a:spLocks noChangeArrowheads="1"/>
              </p:cNvSpPr>
              <p:nvPr/>
            </p:nvSpPr>
            <p:spPr bwMode="auto">
              <a:xfrm>
                <a:off x="3888" y="2376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5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41" name="Rectangle 265"/>
              <p:cNvSpPr>
                <a:spLocks noChangeArrowheads="1"/>
              </p:cNvSpPr>
              <p:nvPr/>
            </p:nvSpPr>
            <p:spPr bwMode="auto">
              <a:xfrm>
                <a:off x="3888" y="2160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42" name="Rectangle 266"/>
              <p:cNvSpPr>
                <a:spLocks noChangeArrowheads="1"/>
              </p:cNvSpPr>
              <p:nvPr/>
            </p:nvSpPr>
            <p:spPr bwMode="auto">
              <a:xfrm>
                <a:off x="3888" y="1944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3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43" name="Rectangle 267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2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44" name="Rectangle 268"/>
              <p:cNvSpPr>
                <a:spLocks noChangeArrowheads="1"/>
              </p:cNvSpPr>
              <p:nvPr/>
            </p:nvSpPr>
            <p:spPr bwMode="auto">
              <a:xfrm>
                <a:off x="3888" y="1512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1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45" name="Rectangle 269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720" cy="216"/>
              </a:xfrm>
              <a:prstGeom prst="rect">
                <a:avLst/>
              </a:prstGeom>
              <a:gradFill rotWithShape="0">
                <a:gsLst>
                  <a:gs pos="0">
                    <a:srgbClr val="E6CDFF"/>
                  </a:gs>
                  <a:gs pos="50000">
                    <a:srgbClr val="FFFFFF"/>
                  </a:gs>
                  <a:gs pos="100000">
                    <a:srgbClr val="E6CD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9050" bIns="1905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0</a:t>
                </a:r>
                <a:endParaRPr lang="en-US" altLang="zh-CN" sz="1400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46" name="Line 270"/>
              <p:cNvSpPr>
                <a:spLocks noChangeShapeType="1"/>
              </p:cNvSpPr>
              <p:nvPr/>
            </p:nvSpPr>
            <p:spPr bwMode="auto">
              <a:xfrm>
                <a:off x="3888" y="1296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47" name="Line 271"/>
              <p:cNvSpPr>
                <a:spLocks noChangeShapeType="1"/>
              </p:cNvSpPr>
              <p:nvPr/>
            </p:nvSpPr>
            <p:spPr bwMode="auto">
              <a:xfrm>
                <a:off x="3888" y="1512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48" name="Line 272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49" name="Line 273"/>
              <p:cNvSpPr>
                <a:spLocks noChangeShapeType="1"/>
              </p:cNvSpPr>
              <p:nvPr/>
            </p:nvSpPr>
            <p:spPr bwMode="auto">
              <a:xfrm>
                <a:off x="3888" y="194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50" name="Line 274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51" name="Line 275"/>
              <p:cNvSpPr>
                <a:spLocks noChangeShapeType="1"/>
              </p:cNvSpPr>
              <p:nvPr/>
            </p:nvSpPr>
            <p:spPr bwMode="auto">
              <a:xfrm>
                <a:off x="3888" y="2376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52" name="Line 276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53" name="Line 277"/>
              <p:cNvSpPr>
                <a:spLocks noChangeShapeType="1"/>
              </p:cNvSpPr>
              <p:nvPr/>
            </p:nvSpPr>
            <p:spPr bwMode="auto">
              <a:xfrm>
                <a:off x="3888" y="280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54" name="Line 278"/>
              <p:cNvSpPr>
                <a:spLocks noChangeShapeType="1"/>
              </p:cNvSpPr>
              <p:nvPr/>
            </p:nvSpPr>
            <p:spPr bwMode="auto">
              <a:xfrm>
                <a:off x="3888" y="4128"/>
                <a:ext cx="7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55" name="Line 279"/>
              <p:cNvSpPr>
                <a:spLocks noChangeShapeType="1"/>
              </p:cNvSpPr>
              <p:nvPr/>
            </p:nvSpPr>
            <p:spPr bwMode="auto">
              <a:xfrm>
                <a:off x="3888" y="1296"/>
                <a:ext cx="0" cy="28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56" name="Line 280"/>
              <p:cNvSpPr>
                <a:spLocks noChangeShapeType="1"/>
              </p:cNvSpPr>
              <p:nvPr/>
            </p:nvSpPr>
            <p:spPr bwMode="auto">
              <a:xfrm>
                <a:off x="4608" y="1296"/>
                <a:ext cx="0" cy="28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9050" bIns="19050"/>
              <a:lstStyle/>
              <a:p>
                <a:endParaRPr lang="zh-CN" altLang="en-US"/>
              </a:p>
            </p:txBody>
          </p:sp>
          <p:sp>
            <p:nvSpPr>
              <p:cNvPr id="25657" name="Line 281"/>
              <p:cNvSpPr>
                <a:spLocks noChangeShapeType="1"/>
              </p:cNvSpPr>
              <p:nvPr/>
            </p:nvSpPr>
            <p:spPr bwMode="auto">
              <a:xfrm>
                <a:off x="3888" y="3024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8" name="Line 282"/>
              <p:cNvSpPr>
                <a:spLocks noChangeShapeType="1"/>
              </p:cNvSpPr>
              <p:nvPr/>
            </p:nvSpPr>
            <p:spPr bwMode="auto">
              <a:xfrm>
                <a:off x="3888" y="3240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9" name="Line 283"/>
              <p:cNvSpPr>
                <a:spLocks noChangeShapeType="1"/>
              </p:cNvSpPr>
              <p:nvPr/>
            </p:nvSpPr>
            <p:spPr bwMode="auto">
              <a:xfrm>
                <a:off x="3888" y="3456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0" name="Line 284"/>
              <p:cNvSpPr>
                <a:spLocks noChangeShapeType="1"/>
              </p:cNvSpPr>
              <p:nvPr/>
            </p:nvSpPr>
            <p:spPr bwMode="auto">
              <a:xfrm>
                <a:off x="3888" y="3672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1" name="Line 285"/>
              <p:cNvSpPr>
                <a:spLocks noChangeShapeType="1"/>
              </p:cNvSpPr>
              <p:nvPr/>
            </p:nvSpPr>
            <p:spPr bwMode="auto">
              <a:xfrm>
                <a:off x="3888" y="388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2" name="Text Box 286"/>
              <p:cNvSpPr txBox="1">
                <a:spLocks noChangeArrowheads="1"/>
              </p:cNvSpPr>
              <p:nvPr/>
            </p:nvSpPr>
            <p:spPr bwMode="auto">
              <a:xfrm>
                <a:off x="3984" y="960"/>
                <a:ext cx="72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kumimoji="1" sz="1400">
                    <a:solidFill>
                      <a:srgbClr val="00FF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9900CC"/>
                    </a:solidFill>
                    <a:ea typeface="隶书" panose="02010509060101010101" pitchFamily="49" charset="-122"/>
                  </a:rPr>
                  <a:t>内存</a:t>
                </a:r>
                <a:endParaRPr lang="zh-CN" altLang="en-US" b="1">
                  <a:solidFill>
                    <a:srgbClr val="9900CC"/>
                  </a:solidFill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25631" name="AutoShape 287"/>
            <p:cNvSpPr>
              <a:spLocks noChangeArrowheads="1"/>
            </p:cNvSpPr>
            <p:nvPr/>
          </p:nvSpPr>
          <p:spPr bwMode="auto">
            <a:xfrm>
              <a:off x="1927" y="3884"/>
              <a:ext cx="454" cy="181"/>
            </a:xfrm>
            <a:prstGeom prst="wedgeRoundRectCallout">
              <a:avLst>
                <a:gd name="adj1" fmla="val 19824"/>
                <a:gd name="adj2" fmla="val -202486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/>
            <a:lstStyle/>
            <a:p>
              <a:pPr algn="ctr"/>
              <a:r>
                <a:rPr lang="zh-CN" altLang="en-US" sz="1600" b="1" dirty="0">
                  <a:solidFill>
                    <a:srgbClr val="FF3300"/>
                  </a:solidFill>
                  <a:ea typeface="黑体" panose="02010609060101010101" pitchFamily="2" charset="-122"/>
                </a:rPr>
                <a:t>页面</a:t>
              </a:r>
              <a:endParaRPr lang="zh-CN" altLang="en-US" sz="1600" b="1" dirty="0">
                <a:solidFill>
                  <a:srgbClr val="FF33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5632" name="AutoShape 288"/>
            <p:cNvSpPr>
              <a:spLocks noChangeArrowheads="1"/>
            </p:cNvSpPr>
            <p:nvPr/>
          </p:nvSpPr>
          <p:spPr bwMode="auto">
            <a:xfrm>
              <a:off x="3424" y="3838"/>
              <a:ext cx="454" cy="182"/>
            </a:xfrm>
            <a:prstGeom prst="wedgeRoundRectCallout">
              <a:avLst>
                <a:gd name="adj1" fmla="val 88324"/>
                <a:gd name="adj2" fmla="val -68130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/>
            <a:lstStyle/>
            <a:p>
              <a:pPr algn="ctr"/>
              <a:r>
                <a:rPr lang="zh-CN" altLang="en-US" sz="1600" b="1" dirty="0">
                  <a:solidFill>
                    <a:srgbClr val="FF3300"/>
                  </a:solidFill>
                  <a:ea typeface="黑体" panose="02010609060101010101" pitchFamily="2" charset="-122"/>
                </a:rPr>
                <a:t>页框</a:t>
              </a:r>
              <a:endParaRPr lang="zh-CN" altLang="en-US" sz="1600" b="1" dirty="0">
                <a:solidFill>
                  <a:srgbClr val="FF3300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57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6788" y="1095375"/>
            <a:ext cx="4105275" cy="457200"/>
          </a:xfrm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(3) </a:t>
            </a:r>
            <a:r>
              <a:rPr lang="zh-CN" altLang="en-US" sz="2400" kern="1200" dirty="0" smtClean="0">
                <a:solidFill>
                  <a:schemeClr val="tx1"/>
                </a:solidFill>
                <a:ea typeface="黑体" panose="02010609060101010101" pitchFamily="2" charset="-122"/>
                <a:cs typeface="+mn-cs"/>
              </a:rPr>
              <a:t>内存扩充</a:t>
            </a:r>
            <a:endParaRPr lang="zh-CN" altLang="en-US" sz="2400" kern="1200" dirty="0" smtClean="0">
              <a:solidFill>
                <a:schemeClr val="tx1"/>
              </a:solidFill>
              <a:ea typeface="黑体" panose="02010609060101010101" pitchFamily="2" charset="-122"/>
              <a:cs typeface="+mn-cs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23850" y="6705600"/>
            <a:ext cx="4138613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323850" y="1484313"/>
            <a:ext cx="8424863" cy="125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　　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虚拟内存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是一个容量很大的存储器的逻辑模型，它不是任何实际的物理存储器。虚拟内存包括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物理内存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和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一部分外存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这里所指的外存一般是指硬盘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。 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7653" name="Rectangle 12"/>
          <p:cNvSpPr>
            <a:spLocks noChangeArrowheads="1"/>
          </p:cNvSpPr>
          <p:nvPr/>
        </p:nvSpPr>
        <p:spPr bwMode="auto">
          <a:xfrm>
            <a:off x="900113" y="3284538"/>
            <a:ext cx="7127875" cy="2592387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7654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pic>
        <p:nvPicPr>
          <p:cNvPr id="27655" name="Picture 12" descr="图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9" t="66449"/>
          <a:stretch>
            <a:fillRect/>
          </a:stretch>
        </p:blipFill>
        <p:spPr bwMode="auto">
          <a:xfrm>
            <a:off x="1692275" y="3716338"/>
            <a:ext cx="5472113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323850" y="6705600"/>
            <a:ext cx="4138613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23850" y="1125538"/>
            <a:ext cx="8424863" cy="473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　　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虚拟内存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：对于一个进程来讲，如果仅将当前要运行的几个页面装入内存便可以开始运行，而其余页面可暂时留在磁盘上，需要时再调入内存，并且调入时也不占用新的内存空间，而是对原来运行过的页面进行置换。这样，就可以在计算机有限的内存中同时驻留多个进程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</a:pP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从用户的角度看，虽然插在主板上的内存条实际上只有很小的容量，但用户感觉到程序的大小不受系统物理内存空间的限制，或者在进行程序设计时不必考虑内存的大小，或者说感觉系统提供了足够大的物理内存空间，这就是虚拟内存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8676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285750" y="1571625"/>
            <a:ext cx="8358188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每台计算机都配备了许多外部设备，它们的性能和操作方式都不一样。操作系统对设备</a:t>
            </a:r>
            <a:r>
              <a:rPr lang="zh-CN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管理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主要目标是方便用户使用外部设备，提高CPU和设备的利用率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       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为了解决新接入设备与操作系统之间的通信问题，引入设备驱动程序的概念。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30723" name="Rectangle 16"/>
          <p:cNvSpPr>
            <a:spLocks noChangeArrowheads="1"/>
          </p:cNvSpPr>
          <p:nvPr/>
        </p:nvSpPr>
        <p:spPr bwMode="auto">
          <a:xfrm>
            <a:off x="323850" y="6705600"/>
            <a:ext cx="5938838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396875" y="1071563"/>
            <a:ext cx="3814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2.2.4  </a:t>
            </a:r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2" charset="-122"/>
              </a:rPr>
              <a:t>设备管理</a:t>
            </a:r>
            <a:endParaRPr lang="zh-CN" altLang="en-US" sz="28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13" name="Text Box 126"/>
          <p:cNvSpPr txBox="1">
            <a:spLocks noChangeArrowheads="1"/>
          </p:cNvSpPr>
          <p:nvPr/>
        </p:nvSpPr>
        <p:spPr bwMode="auto">
          <a:xfrm>
            <a:off x="285750" y="3501008"/>
            <a:ext cx="8389938" cy="28575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设备驱动程序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与具体设备有关，用户安装好硬件后还要再安装驱动程序，计算机才能识别和使用该设备。每个外部设备都有相应的设备驱动程序，它也是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硬件的身份识别标志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，负责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完成设备具体的各种动作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输入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输出操作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150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一旦为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设备安装了驱动程序，那么应用程序在使用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设备时，就不必关心设备的特性、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控制方式，这样就实现了应用程序与设备的无关性。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　　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1071563"/>
            <a:ext cx="3640138" cy="519112"/>
          </a:xfrm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chemeClr val="tx1"/>
                </a:solidFill>
                <a:ea typeface="黑体" panose="02010609060101010101" pitchFamily="2" charset="-122"/>
              </a:rPr>
              <a:t>2.2.5  </a:t>
            </a:r>
            <a:r>
              <a:rPr lang="zh-CN" altLang="en-US" sz="2800" dirty="0" smtClean="0">
                <a:solidFill>
                  <a:schemeClr val="tx1"/>
                </a:solidFill>
                <a:effectLst/>
                <a:ea typeface="黑体" panose="02010609060101010101" pitchFamily="2" charset="-122"/>
              </a:rPr>
              <a:t>文件管理</a:t>
            </a:r>
            <a:endParaRPr lang="zh-CN" altLang="en-US" sz="2800" dirty="0" smtClean="0">
              <a:solidFill>
                <a:schemeClr val="tx1"/>
              </a:solidFill>
              <a:effectLst/>
              <a:ea typeface="黑体" panose="02010609060101010101" pitchFamily="2" charset="-122"/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96875" y="1571625"/>
            <a:ext cx="860425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  上述三种管理是针对计算机硬件资源的管理。文件管理则是对系统的信息资源的管理。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endParaRPr lang="en-US" altLang="zh-CN" sz="2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文件管理的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主要任务是对用户文件和系统文件进行有效管理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，实现按名存取；实现文件的共享、保护和保密，保证文件的安全性；并提供给用户一套能方便使用文件的操作和命令。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323850" y="6705600"/>
            <a:ext cx="449897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663575" y="4368800"/>
            <a:ext cx="442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(1)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文件的概念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32774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23533" y="4906963"/>
            <a:ext cx="86042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  文件：保存在外存上的相关信息的集合。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文件命名：文件主名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扩展名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/>
      <p:bldP spid="238596" grpId="0"/>
      <p:bldP spid="238604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>
            <a:off x="323850" y="6705600"/>
            <a:ext cx="449897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395288" y="1143635"/>
            <a:ext cx="82804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文件的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扩展名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一般用来标明文件的类型。例如：</a:t>
            </a:r>
            <a:b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</a:b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    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.EXE 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可执行文件        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.SYS 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系统文件      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.TXT 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文本文件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.BAS  Basic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源程序       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.DOC  Word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文档   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.BAK 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备份文件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684213" y="2492375"/>
            <a:ext cx="7559675" cy="3195638"/>
            <a:chOff x="431" y="1570"/>
            <a:chExt cx="4762" cy="2013"/>
          </a:xfrm>
        </p:grpSpPr>
        <p:sp>
          <p:nvSpPr>
            <p:cNvPr id="33798" name="Rectangle 18"/>
            <p:cNvSpPr>
              <a:spLocks noChangeArrowheads="1"/>
            </p:cNvSpPr>
            <p:nvPr/>
          </p:nvSpPr>
          <p:spPr bwMode="auto">
            <a:xfrm>
              <a:off x="431" y="1570"/>
              <a:ext cx="4762" cy="2013"/>
            </a:xfrm>
            <a:prstGeom prst="rect">
              <a:avLst/>
            </a:prstGeom>
            <a:noFill/>
            <a:ln w="9525" algn="ctr">
              <a:solidFill>
                <a:schemeClr val="folHlink"/>
              </a:solidFill>
              <a:miter lim="800000"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3799" name="Rectangle 13"/>
            <p:cNvSpPr>
              <a:spLocks noChangeArrowheads="1"/>
            </p:cNvSpPr>
            <p:nvPr/>
          </p:nvSpPr>
          <p:spPr bwMode="auto">
            <a:xfrm>
              <a:off x="648" y="1662"/>
              <a:ext cx="2449" cy="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ea typeface="黑体" panose="02010609060101010101" pitchFamily="2" charset="-122"/>
                </a:rPr>
                <a:t>        </a:t>
              </a:r>
              <a:r>
                <a:rPr lang="zh-CN" altLang="en-US" sz="2400" b="1">
                  <a:solidFill>
                    <a:schemeClr val="tx1"/>
                  </a:solidFill>
                  <a:ea typeface="黑体" panose="02010609060101010101" pitchFamily="2" charset="-122"/>
                </a:rPr>
                <a:t>在</a:t>
              </a:r>
              <a:r>
                <a:rPr lang="en-US" altLang="zh-CN" sz="2400" b="1">
                  <a:solidFill>
                    <a:schemeClr val="tx1"/>
                  </a:solidFill>
                  <a:ea typeface="黑体" panose="02010609060101010101" pitchFamily="2" charset="-122"/>
                </a:rPr>
                <a:t>Windows</a:t>
              </a:r>
              <a:r>
                <a:rPr lang="zh-CN" altLang="en-US" sz="2400" b="1">
                  <a:solidFill>
                    <a:schemeClr val="tx1"/>
                  </a:solidFill>
                  <a:ea typeface="黑体" panose="02010609060101010101" pitchFamily="2" charset="-122"/>
                </a:rPr>
                <a:t>系统中，我们还可以通过</a:t>
              </a:r>
              <a:r>
                <a:rPr lang="zh-CN" altLang="en-US" sz="2400" b="1">
                  <a:solidFill>
                    <a:srgbClr val="00B0F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图标</a:t>
              </a:r>
              <a:r>
                <a:rPr lang="zh-CN" altLang="en-US" sz="2400" b="1">
                  <a:solidFill>
                    <a:schemeClr val="tx1"/>
                  </a:solidFill>
                  <a:ea typeface="黑体" panose="02010609060101010101" pitchFamily="2" charset="-122"/>
                </a:rPr>
                <a:t>的不同来区分文件的类型，但是显示文档图标的依据仍然是文件的扩展名，所以修改文件的扩展名，会使系统无法识别文件的类型。 </a:t>
              </a:r>
              <a:endParaRPr lang="zh-CN" altLang="en-US" sz="2400" b="1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pic>
          <p:nvPicPr>
            <p:cNvPr id="33800" name="Picture 16" descr="ch0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5" y="1778"/>
              <a:ext cx="1494" cy="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1" name="Rectangle 17"/>
            <p:cNvSpPr>
              <a:spLocks noChangeArrowheads="1"/>
            </p:cNvSpPr>
            <p:nvPr/>
          </p:nvSpPr>
          <p:spPr bwMode="auto">
            <a:xfrm>
              <a:off x="3312" y="3147"/>
              <a:ext cx="11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常见的几种文件图标 </a:t>
              </a:r>
              <a:endPara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3797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49688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323850" y="1052513"/>
            <a:ext cx="8496300" cy="9398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操作系统：是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管理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软硬件资源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，同时它又是用户与计算机硬件打交道的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323850" y="6705600"/>
            <a:ext cx="179388" cy="762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84" name="Rectangle 12"/>
          <p:cNvSpPr>
            <a:spLocks noChangeArrowheads="1"/>
          </p:cNvSpPr>
          <p:nvPr/>
        </p:nvSpPr>
        <p:spPr bwMode="auto">
          <a:xfrm>
            <a:off x="755650" y="2276475"/>
            <a:ext cx="7416800" cy="3960813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pic>
        <p:nvPicPr>
          <p:cNvPr id="6150" name="Picture 21" descr="图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565400"/>
            <a:ext cx="446405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8283" name="AutoShape 11"/>
          <p:cNvSpPr>
            <a:spLocks noChangeArrowheads="1"/>
          </p:cNvSpPr>
          <p:nvPr/>
        </p:nvSpPr>
        <p:spPr bwMode="auto">
          <a:xfrm>
            <a:off x="1042988" y="2781300"/>
            <a:ext cx="1873250" cy="2447925"/>
          </a:xfrm>
          <a:prstGeom prst="wedgeRoundRectCallout">
            <a:avLst>
              <a:gd name="adj1" fmla="val 92796"/>
              <a:gd name="adj2" fmla="val 32426"/>
              <a:gd name="adj3" fmla="val 16667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lIns="72000" tIns="10800" rIns="72000" bIns="10800"/>
          <a:lstStyle/>
          <a:p>
            <a:pPr>
              <a:lnSpc>
                <a:spcPct val="115000"/>
              </a:lnSpc>
              <a:defRPr/>
            </a:pPr>
            <a:r>
              <a:rPr lang="zh-CN" altLang="en-US" sz="2400" b="1">
                <a:solidFill>
                  <a:schemeClr val="bg1"/>
                </a:solidFill>
                <a:ea typeface="黑体" panose="02010609060101010101" pitchFamily="2" charset="-122"/>
              </a:rPr>
              <a:t>没有操作系统，应用软件如同空中楼阁，无法运行。</a:t>
            </a:r>
            <a:r>
              <a:rPr lang="zh-CN" altLang="en-US" sz="2400">
                <a:solidFill>
                  <a:schemeClr val="bg1"/>
                </a:solidFill>
                <a:ea typeface="黑体" panose="02010609060101010101" pitchFamily="2" charset="-122"/>
              </a:rPr>
              <a:t> </a:t>
            </a:r>
            <a:endParaRPr lang="zh-CN" altLang="en-US" sz="240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>
              <a:lnSpc>
                <a:spcPct val="115000"/>
              </a:lnSpc>
              <a:defRPr/>
            </a:pP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4" grpId="0" animBg="1"/>
      <p:bldP spid="43828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684213" y="1428750"/>
            <a:ext cx="7559675" cy="1622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只读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：只允许授权用户进行读操作。  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读写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：只允许授权用户进行读和写的操作。 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文档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：允许任何用户进行读写操作。  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隐藏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：不允许用户直接看到文件名。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323850" y="6705600"/>
            <a:ext cx="449897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373063" y="981075"/>
            <a:ext cx="7127875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一个文件可以有不同的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存取属性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，例如：　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0858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71813"/>
            <a:ext cx="2928938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1" grpId="0" bldLvl="0" animBg="1"/>
      <p:bldP spid="4085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61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960438" y="1125538"/>
            <a:ext cx="4897437" cy="463550"/>
          </a:xfrm>
        </p:spPr>
        <p:txBody>
          <a:bodyPr lIns="0" tIns="46800" rIns="0" bIns="46800">
            <a:spAutoFit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(2)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ea typeface="黑体" panose="02010609060101010101" pitchFamily="2" charset="-122"/>
              </a:rPr>
              <a:t>目录结构</a:t>
            </a:r>
            <a:endParaRPr lang="zh-CN" altLang="en-US" sz="2400" dirty="0" smtClean="0">
              <a:solidFill>
                <a:schemeClr val="tx1"/>
              </a:solidFill>
              <a:effectLst/>
              <a:ea typeface="黑体" panose="02010609060101010101" pitchFamily="2" charset="-122"/>
            </a:endParaRPr>
          </a:p>
        </p:txBody>
      </p:sp>
      <p:sp>
        <p:nvSpPr>
          <p:cNvPr id="35843" name="Rectangle 324"/>
          <p:cNvSpPr>
            <a:spLocks noChangeArrowheads="1"/>
          </p:cNvSpPr>
          <p:nvPr/>
        </p:nvSpPr>
        <p:spPr bwMode="auto">
          <a:xfrm>
            <a:off x="323850" y="6705600"/>
            <a:ext cx="503872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Rectangle 326"/>
          <p:cNvSpPr>
            <a:spLocks noChangeArrowheads="1"/>
          </p:cNvSpPr>
          <p:nvPr/>
        </p:nvSpPr>
        <p:spPr bwMode="auto">
          <a:xfrm>
            <a:off x="250825" y="1557338"/>
            <a:ext cx="8424863" cy="127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通常，一个磁盘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至少应包含一个分区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，每个分区用来保存文件和目录结构 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400" b="1"/>
              <a:t>           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35845" name="Rectangle 328"/>
          <p:cNvSpPr>
            <a:spLocks noChangeArrowheads="1"/>
          </p:cNvSpPr>
          <p:nvPr/>
        </p:nvSpPr>
        <p:spPr bwMode="auto">
          <a:xfrm>
            <a:off x="250825" y="2787650"/>
            <a:ext cx="8464550" cy="287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       一个磁盘上的文件成千上万，如果把所有的文件存放在根目录下会有许多不便。为了有效地管理和使用文件，大多数文件系统允许用户在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根目录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下建立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子目录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，在子目录下再建立子目录，也就是将目录建构成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树型结构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，然后让用户将文件分门别类地存放在不同的目录中。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10000"/>
              </a:spcBef>
            </a:pP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树型目录结构是目前使用最为广泛的一种目录结构。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35846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23850" y="6705600"/>
            <a:ext cx="503872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8066087" cy="136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树型目录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结构在逻辑上的构成是一棵树，子目录是树枝，而文件是树叶。</a:t>
            </a:r>
            <a:r>
              <a:rPr lang="en-US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Windows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系统采用了文件夹树型结构。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36868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grpSp>
        <p:nvGrpSpPr>
          <p:cNvPr id="36869" name="Group 10"/>
          <p:cNvGrpSpPr/>
          <p:nvPr/>
        </p:nvGrpSpPr>
        <p:grpSpPr bwMode="auto">
          <a:xfrm>
            <a:off x="1258888" y="2205038"/>
            <a:ext cx="6446837" cy="3851275"/>
            <a:chOff x="793" y="1389"/>
            <a:chExt cx="4061" cy="2426"/>
          </a:xfrm>
        </p:grpSpPr>
        <p:pic>
          <p:nvPicPr>
            <p:cNvPr id="36870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3" t="30153" r="24231" b="3491"/>
            <a:stretch>
              <a:fillRect/>
            </a:stretch>
          </p:blipFill>
          <p:spPr bwMode="auto">
            <a:xfrm>
              <a:off x="793" y="1389"/>
              <a:ext cx="4061" cy="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</p:pic>
        <p:sp>
          <p:nvSpPr>
            <p:cNvPr id="36871" name="Rectangle 8"/>
            <p:cNvSpPr>
              <a:spLocks noChangeArrowheads="1"/>
            </p:cNvSpPr>
            <p:nvPr/>
          </p:nvSpPr>
          <p:spPr bwMode="auto">
            <a:xfrm>
              <a:off x="2562" y="1661"/>
              <a:ext cx="499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2" name="Line 9"/>
            <p:cNvSpPr>
              <a:spLocks noChangeShapeType="1"/>
            </p:cNvSpPr>
            <p:nvPr/>
          </p:nvSpPr>
          <p:spPr bwMode="auto">
            <a:xfrm flipV="1">
              <a:off x="2789" y="1730"/>
              <a:ext cx="9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323850" y="6705600"/>
            <a:ext cx="449897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428625" y="1120775"/>
            <a:ext cx="8286750" cy="204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  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(3) 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常见的文件系统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文件系统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是操作系统是在磁盘上组织文件的方法。也指用于存储文件的磁盘或分区，或文件系统种类。它负责为用户建立文件，存入、读出、修改、转储文件，控制文件的存取，当用户不再使用时撤销文件等。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2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8625" y="3454083"/>
            <a:ext cx="8286750" cy="202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　  文件系统使用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文件分配表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(File Allocation Table, FAT)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来记录文件所在位置，它对于硬盘的使用是非常重要的，假如操作系统丢失文件分配表，那么硬盘上的数据就会因为无法定位而不能使用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r>
              <a:rPr lang="en-US" altLang="zh-CN" sz="2400" b="1" dirty="0" smtClean="0">
                <a:solidFill>
                  <a:srgbClr val="00B0F0"/>
                </a:solidFill>
                <a:ea typeface="黑体" panose="02010609060101010101" pitchFamily="2" charset="-122"/>
              </a:rPr>
              <a:t>FAT32</a:t>
            </a:r>
            <a:r>
              <a:rPr lang="zh-CN" altLang="en-US" sz="2400" b="1" dirty="0">
                <a:solidFill>
                  <a:srgbClr val="00B0F0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400" b="1" dirty="0" smtClean="0">
                <a:solidFill>
                  <a:srgbClr val="00B0F0"/>
                </a:solidFill>
                <a:ea typeface="黑体" panose="02010609060101010101" pitchFamily="2" charset="-122"/>
              </a:rPr>
              <a:t>NTFS</a:t>
            </a:r>
            <a:r>
              <a:rPr lang="zh-CN" altLang="en-US" sz="2400" b="1" dirty="0" smtClean="0">
                <a:solidFill>
                  <a:srgbClr val="00B0F0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400" b="1" dirty="0" err="1" smtClean="0">
                <a:solidFill>
                  <a:srgbClr val="00B0F0"/>
                </a:solidFill>
                <a:ea typeface="黑体" panose="02010609060101010101" pitchFamily="2" charset="-122"/>
              </a:rPr>
              <a:t>exFAT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是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目前最常见的三种文件系统。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3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323850" y="6705600"/>
            <a:ext cx="449897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428625" y="1071563"/>
            <a:ext cx="828675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  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① 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FAT32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FAT32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采用了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位的文件分配表，可以支持大到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2TB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的分区，方便了用户对磁盘的综合管理。另外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FAT32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分区每个簇的容量都比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FAT16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小，从而使得到磁盘的利用率得到很大的提高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zh-CN" altLang="en-US" sz="2400" b="1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zh-CN" sz="2400" b="1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② 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NTFS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：是从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Windows XP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系统开始逐渐成为主流的文件系统。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NTFS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文件系统主要优点是比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FAT32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文件系统安全、稳定，单个文件的大小突破了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FAT32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的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4GB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的限制。缺点是对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Flash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闪存材料存储器不一定适用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38916" name="Text Box 14"/>
          <p:cNvSpPr txBox="1">
            <a:spLocks noChangeArrowheads="1"/>
          </p:cNvSpPr>
          <p:nvPr/>
        </p:nvSpPr>
        <p:spPr bwMode="auto">
          <a:xfrm>
            <a:off x="250825" y="333375"/>
            <a:ext cx="510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28625" y="4717098"/>
            <a:ext cx="82867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  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③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  <a:ea typeface="黑体" panose="02010609060101010101" pitchFamily="2" charset="-122"/>
              </a:rPr>
              <a:t>exFAT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：又称扩展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FAT32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，为了解决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FAT32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不支持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4GB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以上文件推出的文件系统，对于闪存，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NTFS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不适合使用，</a:t>
            </a:r>
            <a:r>
              <a:rPr lang="en-US" altLang="zh-CN" sz="2400" b="1" dirty="0" err="1" smtClean="0">
                <a:solidFill>
                  <a:schemeClr val="tx1"/>
                </a:solidFill>
                <a:ea typeface="黑体" panose="02010609060101010101" pitchFamily="2" charset="-122"/>
              </a:rPr>
              <a:t>exFAT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更适合。因为</a:t>
            </a:r>
            <a:r>
              <a:rPr lang="en-US" altLang="zh-CN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NTFS</a:t>
            </a:r>
            <a:r>
              <a:rPr lang="zh-CN" altLang="en-US" sz="24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文件系统需要不断读写，会损伤闪存芯片。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3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049369"/>
            <a:ext cx="3601095" cy="525401"/>
          </a:xfrm>
        </p:spPr>
        <p:txBody>
          <a:bodyPr wrap="square" lIns="0" tIns="46800" rIns="0" bIns="46800">
            <a:spAutoFit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2.2.6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典型操作系统</a:t>
            </a:r>
            <a:endParaRPr lang="en-US" altLang="zh-CN" sz="28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76213" y="1484313"/>
            <a:ext cx="3459162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en-US" altLang="zh-CN" sz="2400" b="1">
                <a:solidFill>
                  <a:srgbClr val="00B0F0"/>
                </a:solidFill>
                <a:ea typeface="黑体" panose="02010609060101010101" pitchFamily="2" charset="-122"/>
              </a:rPr>
              <a:t>Unix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是一个交互式、分时多用户并支持网络的操作系统，是可以运行在从微机到巨型机在内的各种机型上的通用操作系统。目前</a:t>
            </a:r>
            <a:r>
              <a:rPr lang="zh-CN" altLang="en-US" sz="2400" b="1">
                <a:solidFill>
                  <a:srgbClr val="00B0F0"/>
                </a:solidFill>
                <a:ea typeface="黑体" panose="02010609060101010101" pitchFamily="2" charset="-122"/>
              </a:rPr>
              <a:t>主要用于网络服务器、大中小型机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zh-CN" altLang="en-US" sz="2400" b="1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23850" y="6705600"/>
            <a:ext cx="6837363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195388"/>
            <a:ext cx="2592388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95388"/>
            <a:ext cx="259238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644900"/>
            <a:ext cx="2592388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644900"/>
            <a:ext cx="252095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4140200" y="3141663"/>
            <a:ext cx="442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主流产品：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FreeBSD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运行界面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211638" y="5876925"/>
            <a:ext cx="3900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主流产品：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Solaris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运行界面 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pic>
        <p:nvPicPr>
          <p:cNvPr id="41996" name="Picture 12" descr="[ Ken Thompson 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4572000"/>
            <a:ext cx="98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4572000"/>
            <a:ext cx="100488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203200" y="4897438"/>
            <a:ext cx="1512888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b="1">
                <a:solidFill>
                  <a:schemeClr val="tx1"/>
                </a:solidFill>
                <a:ea typeface="黑体" panose="02010609060101010101" pitchFamily="2" charset="-122"/>
              </a:rPr>
              <a:t>1969</a:t>
            </a:r>
            <a:r>
              <a:rPr lang="zh-CN" altLang="en-US" sz="1600" b="1">
                <a:solidFill>
                  <a:schemeClr val="tx1"/>
                </a:solidFill>
                <a:ea typeface="黑体" panose="02010609060101010101" pitchFamily="2" charset="-122"/>
              </a:rPr>
              <a:t>年，贝尔电话实验室的专家开发了</a:t>
            </a:r>
            <a:r>
              <a:rPr lang="en-US" altLang="zh-CN" sz="1600" b="1">
                <a:solidFill>
                  <a:schemeClr val="tx1"/>
                </a:solidFill>
                <a:ea typeface="黑体" panose="02010609060101010101" pitchFamily="2" charset="-122"/>
              </a:rPr>
              <a:t>--</a:t>
            </a:r>
            <a:r>
              <a:rPr lang="en-US" altLang="zh-CN" sz="1600" b="1">
                <a:solidFill>
                  <a:srgbClr val="FF0000"/>
                </a:solidFill>
                <a:ea typeface="黑体" panose="02010609060101010101" pitchFamily="2" charset="-122"/>
              </a:rPr>
              <a:t>Unix</a:t>
            </a:r>
            <a:r>
              <a:rPr lang="zh-CN" altLang="en-US" sz="1600" b="1">
                <a:solidFill>
                  <a:schemeClr val="tx1"/>
                </a:solidFill>
                <a:ea typeface="黑体" panose="02010609060101010101" pitchFamily="2" charset="-122"/>
              </a:rPr>
              <a:t>操作系统。</a:t>
            </a:r>
            <a:endParaRPr lang="zh-CN" altLang="en-US" sz="16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323850" y="6705600"/>
            <a:ext cx="6837363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251520" y="1196752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en-US" altLang="zh-CN" sz="2400" b="1">
                <a:solidFill>
                  <a:srgbClr val="00B0F0"/>
                </a:solidFill>
                <a:ea typeface="黑体" panose="02010609060101010101" pitchFamily="2" charset="-122"/>
              </a:rPr>
              <a:t>DOS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是微型计算机早期所使用的桌面操作系统。是</a:t>
            </a:r>
            <a:r>
              <a:rPr lang="zh-CN" altLang="en-US" sz="2400" b="1">
                <a:solidFill>
                  <a:srgbClr val="00B0F0"/>
                </a:solidFill>
                <a:ea typeface="黑体" panose="02010609060101010101" pitchFamily="2" charset="-122"/>
              </a:rPr>
              <a:t>单用户、单任务和字符界面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的操作系统，主要为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16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位微型计算机而设计，属于淘汰产品。 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pic>
        <p:nvPicPr>
          <p:cNvPr id="43014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20" y="2535015"/>
            <a:ext cx="407987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Rectangle 10"/>
          <p:cNvSpPr>
            <a:spLocks noChangeArrowheads="1"/>
          </p:cNvSpPr>
          <p:nvPr/>
        </p:nvSpPr>
        <p:spPr bwMode="auto">
          <a:xfrm>
            <a:off x="1404045" y="5775102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MS-DOS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运行的界面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pic>
        <p:nvPicPr>
          <p:cNvPr id="43016" name="Picture 11" descr="IBM_PC_5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95" y="2535015"/>
            <a:ext cx="2816225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Rectangle 12"/>
          <p:cNvSpPr>
            <a:spLocks noChangeArrowheads="1"/>
          </p:cNvSpPr>
          <p:nvPr/>
        </p:nvSpPr>
        <p:spPr bwMode="auto">
          <a:xfrm>
            <a:off x="5795070" y="4624165"/>
            <a:ext cx="29511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800" b="1">
                <a:solidFill>
                  <a:schemeClr val="tx1"/>
                </a:solidFill>
                <a:ea typeface="黑体" panose="02010609060101010101" pitchFamily="2" charset="-122"/>
              </a:rPr>
              <a:t>1981</a:t>
            </a:r>
            <a:r>
              <a:rPr lang="zh-CN" altLang="en-US" sz="1800" b="1">
                <a:solidFill>
                  <a:schemeClr val="tx1"/>
                </a:solidFill>
                <a:ea typeface="黑体" panose="02010609060101010101" pitchFamily="2" charset="-122"/>
              </a:rPr>
              <a:t>年，</a:t>
            </a:r>
            <a:r>
              <a:rPr lang="en-US" altLang="zh-CN" sz="1800" b="1">
                <a:solidFill>
                  <a:schemeClr val="tx1"/>
                </a:solidFill>
                <a:ea typeface="黑体" panose="02010609060101010101" pitchFamily="2" charset="-122"/>
              </a:rPr>
              <a:t>IBM</a:t>
            </a:r>
            <a:r>
              <a:rPr lang="zh-CN" altLang="en-US" sz="1800" b="1">
                <a:solidFill>
                  <a:schemeClr val="tx1"/>
                </a:solidFill>
                <a:ea typeface="黑体" panose="02010609060101010101" pitchFamily="2" charset="-122"/>
              </a:rPr>
              <a:t>发布了</a:t>
            </a:r>
            <a:r>
              <a:rPr lang="en-US" altLang="zh-CN" sz="1800" b="1">
                <a:solidFill>
                  <a:schemeClr val="tx1"/>
                </a:solidFill>
                <a:ea typeface="黑体" panose="02010609060101010101" pitchFamily="2" charset="-122"/>
              </a:rPr>
              <a:t>IBM 5150 PC</a:t>
            </a:r>
            <a:r>
              <a:rPr lang="zh-CN" altLang="en-US" sz="1800" b="1">
                <a:solidFill>
                  <a:schemeClr val="tx1"/>
                </a:solidFill>
                <a:ea typeface="黑体" panose="02010609060101010101" pitchFamily="2" charset="-122"/>
              </a:rPr>
              <a:t>，采用了</a:t>
            </a:r>
            <a:r>
              <a:rPr lang="en-US" altLang="zh-CN" sz="1800" b="1">
                <a:solidFill>
                  <a:schemeClr val="tx1"/>
                </a:solidFill>
                <a:ea typeface="黑体" panose="02010609060101010101" pitchFamily="2" charset="-122"/>
              </a:rPr>
              <a:t>Microsoft</a:t>
            </a:r>
            <a:r>
              <a:rPr lang="zh-CN" altLang="en-US" sz="1800" b="1">
                <a:solidFill>
                  <a:schemeClr val="tx1"/>
                </a:solidFill>
                <a:ea typeface="黑体" panose="02010609060101010101" pitchFamily="2" charset="-122"/>
              </a:rPr>
              <a:t>提供的</a:t>
            </a:r>
            <a:r>
              <a:rPr lang="en-US" altLang="zh-CN" sz="1800" b="1">
                <a:solidFill>
                  <a:schemeClr val="tx1"/>
                </a:solidFill>
                <a:ea typeface="黑体" panose="02010609060101010101" pitchFamily="2" charset="-122"/>
              </a:rPr>
              <a:t>DOS</a:t>
            </a:r>
            <a:r>
              <a:rPr lang="zh-CN" altLang="en-US" sz="1800" b="1">
                <a:solidFill>
                  <a:schemeClr val="tx1"/>
                </a:solidFill>
                <a:ea typeface="黑体" panose="02010609060101010101" pitchFamily="2" charset="-122"/>
              </a:rPr>
              <a:t>（</a:t>
            </a:r>
            <a:r>
              <a:rPr lang="en-US" altLang="zh-CN" sz="1800" b="1">
                <a:solidFill>
                  <a:schemeClr val="tx1"/>
                </a:solidFill>
                <a:ea typeface="黑体" panose="02010609060101010101" pitchFamily="2" charset="-122"/>
              </a:rPr>
              <a:t>Disk Operating System</a:t>
            </a:r>
            <a:r>
              <a:rPr lang="zh-CN" altLang="en-US" sz="1800" b="1">
                <a:solidFill>
                  <a:schemeClr val="tx1"/>
                </a:solidFill>
                <a:ea typeface="黑体" panose="02010609060101010101" pitchFamily="2" charset="-122"/>
              </a:rPr>
              <a:t>）。</a:t>
            </a:r>
            <a:endParaRPr lang="zh-CN" altLang="en-US" sz="18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23850" y="6705600"/>
            <a:ext cx="719772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79388" y="333375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467544" y="1124744"/>
            <a:ext cx="8208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en-US" altLang="zh-CN" sz="2400" b="1">
                <a:solidFill>
                  <a:srgbClr val="00B0F0"/>
                </a:solidFill>
                <a:ea typeface="黑体" panose="02010609060101010101" pitchFamily="2" charset="-122"/>
              </a:rPr>
              <a:t>Windows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是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Microsoft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公司为个人计算机及其服务器开发的操作系统。从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1985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年发展至今，开发了众多的版本，对个人计算机的普及及应用起到了重要的作用。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2436044" y="5668169"/>
            <a:ext cx="393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Windows95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之前的发展历程 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pic>
        <p:nvPicPr>
          <p:cNvPr id="381964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r="8049" b="6569"/>
          <a:stretch>
            <a:fillRect/>
          </a:stretch>
        </p:blipFill>
        <p:spPr bwMode="auto">
          <a:xfrm>
            <a:off x="1427982" y="2426494"/>
            <a:ext cx="6121400" cy="3297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7" grpId="0"/>
      <p:bldP spid="3819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323850" y="6705600"/>
            <a:ext cx="719772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388" y="333375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45060" name="Rectangle 80"/>
          <p:cNvSpPr>
            <a:spLocks noChangeArrowheads="1"/>
          </p:cNvSpPr>
          <p:nvPr/>
        </p:nvSpPr>
        <p:spPr bwMode="auto">
          <a:xfrm>
            <a:off x="2927350" y="6092825"/>
            <a:ext cx="393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Windows95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之后的发展历程 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pic>
        <p:nvPicPr>
          <p:cNvPr id="45061" name="Picture 8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r="8078" b="3912"/>
          <a:stretch>
            <a:fillRect/>
          </a:stretch>
        </p:blipFill>
        <p:spPr bwMode="auto">
          <a:xfrm>
            <a:off x="2571750" y="1071563"/>
            <a:ext cx="6192838" cy="503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82" descr="ANd9GcQYiWmoDbGc-2t9LTz5mITOF23wZcEZO9QhUjj0YKDpeU5CANgxgw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86000"/>
            <a:ext cx="2357438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矩形 8"/>
          <p:cNvSpPr>
            <a:spLocks noChangeArrowheads="1"/>
          </p:cNvSpPr>
          <p:nvPr/>
        </p:nvSpPr>
        <p:spPr bwMode="auto">
          <a:xfrm>
            <a:off x="285750" y="4071938"/>
            <a:ext cx="1944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Windows 8 2012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106"/>
          <p:cNvSpPr txBox="1">
            <a:spLocks noChangeArrowheads="1"/>
          </p:cNvSpPr>
          <p:nvPr/>
        </p:nvSpPr>
        <p:spPr bwMode="auto">
          <a:xfrm>
            <a:off x="395288" y="1124744"/>
            <a:ext cx="8353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en-US" altLang="zh-CN" sz="2400" b="1">
                <a:solidFill>
                  <a:srgbClr val="00B0F0"/>
                </a:solidFill>
                <a:ea typeface="黑体" panose="02010609060101010101" pitchFamily="2" charset="-122"/>
              </a:rPr>
              <a:t>Linux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是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Unix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家族中的一员，是一个诞生于网络、成长于网络且成熟于网络的操作系统。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Linux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是一个免费、源代码开放、自由传播的操作系统。它既可以做各种服务器操作系统，也可以安装在微机上，我国自行开发的有红旗、蓝点、麒麟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Linux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等。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48132" name="Rectangle 122"/>
          <p:cNvSpPr>
            <a:spLocks noChangeArrowheads="1"/>
          </p:cNvSpPr>
          <p:nvPr/>
        </p:nvSpPr>
        <p:spPr bwMode="auto">
          <a:xfrm>
            <a:off x="323850" y="6705600"/>
            <a:ext cx="7377113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Text Box 123"/>
          <p:cNvSpPr txBox="1">
            <a:spLocks noChangeArrowheads="1"/>
          </p:cNvSpPr>
          <p:nvPr/>
        </p:nvSpPr>
        <p:spPr bwMode="auto">
          <a:xfrm>
            <a:off x="179388" y="333375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pic>
        <p:nvPicPr>
          <p:cNvPr id="48134" name="Picture 126" descr="48324820057321503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212307"/>
            <a:ext cx="3744912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128"/>
          <p:cNvSpPr>
            <a:spLocks noChangeArrowheads="1"/>
          </p:cNvSpPr>
          <p:nvPr/>
        </p:nvSpPr>
        <p:spPr bwMode="auto">
          <a:xfrm>
            <a:off x="1023938" y="5874544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国产红旗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Linux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运行界面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pic>
        <p:nvPicPr>
          <p:cNvPr id="48136" name="Picture 129" descr="arton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569494"/>
            <a:ext cx="14859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Rectangle 130"/>
          <p:cNvSpPr>
            <a:spLocks noChangeArrowheads="1"/>
          </p:cNvSpPr>
          <p:nvPr/>
        </p:nvSpPr>
        <p:spPr bwMode="auto">
          <a:xfrm>
            <a:off x="6656388" y="3713957"/>
            <a:ext cx="1954212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en-US" altLang="zh-CN" sz="1600" b="1">
                <a:solidFill>
                  <a:schemeClr val="tx1"/>
                </a:solidFill>
                <a:ea typeface="黑体" panose="02010609060101010101" pitchFamily="2" charset="-122"/>
              </a:rPr>
              <a:t>1991</a:t>
            </a:r>
            <a:r>
              <a:rPr lang="zh-CN" altLang="en-US" sz="1600" b="1">
                <a:solidFill>
                  <a:schemeClr val="tx1"/>
                </a:solidFill>
                <a:ea typeface="黑体" panose="02010609060101010101" pitchFamily="2" charset="-122"/>
              </a:rPr>
              <a:t>年，芬兰赫尔辛基大学的学生</a:t>
            </a:r>
            <a:r>
              <a:rPr lang="en-US" altLang="zh-CN" sz="1600" b="1">
                <a:solidFill>
                  <a:schemeClr val="tx1"/>
                </a:solidFill>
                <a:ea typeface="黑体" panose="02010609060101010101" pitchFamily="2" charset="-122"/>
              </a:rPr>
              <a:t>Linus Torvalds</a:t>
            </a:r>
            <a:r>
              <a:rPr lang="zh-CN" altLang="en-US" sz="1600" b="1">
                <a:solidFill>
                  <a:schemeClr val="tx1"/>
                </a:solidFill>
                <a:ea typeface="黑体" panose="02010609060101010101" pitchFamily="2" charset="-122"/>
              </a:rPr>
              <a:t>编写了</a:t>
            </a:r>
            <a:r>
              <a:rPr lang="en-US" altLang="zh-CN" sz="1600" b="1">
                <a:solidFill>
                  <a:schemeClr val="tx1"/>
                </a:solidFill>
                <a:ea typeface="黑体" panose="02010609060101010101" pitchFamily="2" charset="-122"/>
              </a:rPr>
              <a:t>Linux</a:t>
            </a:r>
            <a:r>
              <a:rPr lang="zh-CN" altLang="en-US" sz="1600" b="1">
                <a:solidFill>
                  <a:schemeClr val="tx1"/>
                </a:solidFill>
                <a:ea typeface="黑体" panose="02010609060101010101" pitchFamily="2" charset="-122"/>
              </a:rPr>
              <a:t>，并把源码放在</a:t>
            </a:r>
            <a:r>
              <a:rPr lang="en-US" altLang="zh-CN" sz="1600" b="1">
                <a:solidFill>
                  <a:schemeClr val="tx1"/>
                </a:solidFill>
                <a:ea typeface="黑体" panose="02010609060101010101" pitchFamily="2" charset="-122"/>
              </a:rPr>
              <a:t>Internet</a:t>
            </a:r>
            <a:r>
              <a:rPr lang="zh-CN" altLang="en-US" sz="1600" b="1">
                <a:solidFill>
                  <a:schemeClr val="tx1"/>
                </a:solidFill>
                <a:ea typeface="黑体" panose="02010609060101010101" pitchFamily="2" charset="-122"/>
              </a:rPr>
              <a:t>上，得到了迅猛发展。</a:t>
            </a:r>
            <a:endParaRPr lang="zh-CN" altLang="en-US" sz="16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49688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02469" name="Text Box 69"/>
          <p:cNvSpPr txBox="1">
            <a:spLocks noChangeArrowheads="1"/>
          </p:cNvSpPr>
          <p:nvPr/>
        </p:nvSpPr>
        <p:spPr bwMode="auto">
          <a:xfrm>
            <a:off x="250825" y="1557338"/>
            <a:ext cx="8496300" cy="5156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计算机的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大致可以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两类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：普通用户，程序员。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2" name="Rectangle 78"/>
          <p:cNvSpPr>
            <a:spLocks noChangeArrowheads="1"/>
          </p:cNvSpPr>
          <p:nvPr/>
        </p:nvSpPr>
        <p:spPr bwMode="auto">
          <a:xfrm>
            <a:off x="323850" y="6705600"/>
            <a:ext cx="179388" cy="762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2" name="Rectangle 122"/>
          <p:cNvSpPr>
            <a:spLocks noChangeArrowheads="1"/>
          </p:cNvSpPr>
          <p:nvPr/>
        </p:nvSpPr>
        <p:spPr bwMode="auto">
          <a:xfrm>
            <a:off x="4716463" y="2349500"/>
            <a:ext cx="4248150" cy="3744913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102523" name="Rectangle 123"/>
          <p:cNvSpPr>
            <a:spLocks noChangeArrowheads="1"/>
          </p:cNvSpPr>
          <p:nvPr/>
        </p:nvSpPr>
        <p:spPr bwMode="auto">
          <a:xfrm>
            <a:off x="682625" y="1125538"/>
            <a:ext cx="51847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   (1)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方便用户使用计算机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102542" name="Text Box 142"/>
          <p:cNvSpPr txBox="1">
            <a:spLocks noChangeArrowheads="1"/>
          </p:cNvSpPr>
          <p:nvPr/>
        </p:nvSpPr>
        <p:spPr bwMode="auto">
          <a:xfrm>
            <a:off x="250825" y="2211388"/>
            <a:ext cx="4319588" cy="38214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对于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普通用户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，只需要掌握最简单的操作系统命令和操作。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对于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程序员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，他们在编写程序时需要了解操作系统的程序员级接口，通过它来使用系统的资源。如向磁盘写一些数据、要喇叭发出声音等。程序员是通过操作系统了解这些硬件具体的使用方法。 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192" name="Picture 24" descr="图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492375"/>
            <a:ext cx="3671888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25"/>
          <p:cNvSpPr txBox="1">
            <a:spLocks noChangeArrowheads="1"/>
          </p:cNvSpPr>
          <p:nvPr/>
        </p:nvSpPr>
        <p:spPr bwMode="auto">
          <a:xfrm>
            <a:off x="5603875" y="5384800"/>
            <a:ext cx="2687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2000"/>
          </a:p>
        </p:txBody>
      </p:sp>
      <p:pic>
        <p:nvPicPr>
          <p:cNvPr id="717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23850" y="6705600"/>
            <a:ext cx="7377113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179388" y="333375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395536" y="1124744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660066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en-US" altLang="zh-CN" sz="2400" b="1">
                <a:solidFill>
                  <a:srgbClr val="00B0F0"/>
                </a:solidFill>
                <a:ea typeface="黑体" panose="02010609060101010101" pitchFamily="2" charset="-122"/>
              </a:rPr>
              <a:t>Mac OS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是运行在苹果系列微机上的操作系统。苹果机多用于图形领域，它往往代表了潮流和时尚，代表精美的工业设计，但它不兼容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Windows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软件。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pic>
        <p:nvPicPr>
          <p:cNvPr id="49158" name="Picture 8" descr="0931515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36" y="2621756"/>
            <a:ext cx="4105275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1690936" y="5790406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Mac OS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运行界面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pic>
        <p:nvPicPr>
          <p:cNvPr id="49160" name="Picture 10" descr="syste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749" y="2621756"/>
            <a:ext cx="2779712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1" name="Rectangle 11"/>
          <p:cNvSpPr>
            <a:spLocks noChangeArrowheads="1"/>
          </p:cNvSpPr>
          <p:nvPr/>
        </p:nvSpPr>
        <p:spPr bwMode="auto">
          <a:xfrm>
            <a:off x="5507286" y="4493419"/>
            <a:ext cx="3024188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en-US" altLang="zh-CN" sz="1800" b="1">
                <a:solidFill>
                  <a:schemeClr val="tx1"/>
                </a:solidFill>
                <a:ea typeface="黑体" panose="02010609060101010101" pitchFamily="2" charset="-122"/>
              </a:rPr>
              <a:t>1984</a:t>
            </a:r>
            <a:r>
              <a:rPr lang="zh-CN" altLang="en-US" sz="1800" b="1">
                <a:solidFill>
                  <a:schemeClr val="tx1"/>
                </a:solidFill>
                <a:ea typeface="黑体" panose="02010609060101010101" pitchFamily="2" charset="-122"/>
              </a:rPr>
              <a:t>年，</a:t>
            </a:r>
            <a:r>
              <a:rPr lang="en-US" altLang="zh-CN" sz="1800" b="1">
                <a:solidFill>
                  <a:schemeClr val="tx1"/>
                </a:solidFill>
                <a:ea typeface="黑体" panose="02010609060101010101" pitchFamily="2" charset="-122"/>
              </a:rPr>
              <a:t>Apple</a:t>
            </a:r>
            <a:r>
              <a:rPr lang="zh-CN" altLang="en-US" sz="1800" b="1">
                <a:solidFill>
                  <a:schemeClr val="tx1"/>
                </a:solidFill>
                <a:ea typeface="黑体" panose="02010609060101010101" pitchFamily="2" charset="-122"/>
              </a:rPr>
              <a:t>公司发布了</a:t>
            </a:r>
            <a:r>
              <a:rPr lang="en-US" altLang="zh-CN" sz="1800" b="1">
                <a:solidFill>
                  <a:schemeClr val="tx1"/>
                </a:solidFill>
                <a:ea typeface="黑体" panose="02010609060101010101" pitchFamily="2" charset="-122"/>
              </a:rPr>
              <a:t>System 1</a:t>
            </a:r>
            <a:r>
              <a:rPr lang="zh-CN" altLang="en-US" sz="1800" b="1">
                <a:solidFill>
                  <a:schemeClr val="tx1"/>
                </a:solidFill>
                <a:ea typeface="黑体" panose="02010609060101010101" pitchFamily="2" charset="-122"/>
              </a:rPr>
              <a:t>，这是世界上第一款图形化用户界面操作系统。从</a:t>
            </a:r>
            <a:r>
              <a:rPr lang="en-US" altLang="zh-CN" sz="1800" b="1">
                <a:solidFill>
                  <a:schemeClr val="tx1"/>
                </a:solidFill>
                <a:ea typeface="黑体" panose="02010609060101010101" pitchFamily="2" charset="-122"/>
              </a:rPr>
              <a:t>System 7.6</a:t>
            </a:r>
            <a:r>
              <a:rPr lang="zh-CN" altLang="en-US" sz="1800" b="1">
                <a:solidFill>
                  <a:schemeClr val="tx1"/>
                </a:solidFill>
                <a:ea typeface="黑体" panose="02010609060101010101" pitchFamily="2" charset="-122"/>
              </a:rPr>
              <a:t>版开始，更名为</a:t>
            </a:r>
            <a:r>
              <a:rPr lang="en-US" altLang="zh-CN" sz="1800" b="1">
                <a:solidFill>
                  <a:schemeClr val="tx1"/>
                </a:solidFill>
                <a:ea typeface="黑体" panose="02010609060101010101" pitchFamily="2" charset="-122"/>
              </a:rPr>
              <a:t>Mac OS</a:t>
            </a:r>
            <a:r>
              <a:rPr lang="zh-CN" altLang="en-US" sz="1800" b="1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zh-CN" altLang="en-US" sz="18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323850" y="6705600"/>
            <a:ext cx="7377113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179388" y="333375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468313" y="1052544"/>
            <a:ext cx="3603625" cy="5254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46800" rIns="0" bIns="46800" anchor="ctr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ea typeface="华文中宋" panose="02010600040101010101" pitchFamily="2" charset="-122"/>
              </a:rPr>
              <a:t>2.2.7 </a:t>
            </a:r>
            <a:r>
              <a:rPr lang="zh-CN" altLang="en-US" sz="2800" b="1" dirty="0" smtClean="0">
                <a:solidFill>
                  <a:schemeClr val="tx1"/>
                </a:solidFill>
                <a:ea typeface="黑体" panose="02010609060101010101" pitchFamily="2" charset="-122"/>
              </a:rPr>
              <a:t>手机</a:t>
            </a:r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2" charset="-122"/>
              </a:rPr>
              <a:t>操作系统</a:t>
            </a:r>
            <a:endParaRPr lang="en-US" altLang="zh-CN" sz="28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539750" y="1562100"/>
            <a:ext cx="81375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660066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        三种典型的</a:t>
            </a:r>
            <a:r>
              <a:rPr lang="zh-CN" altLang="en-US" sz="2400" b="1">
                <a:solidFill>
                  <a:srgbClr val="00B0F0"/>
                </a:solidFill>
                <a:ea typeface="黑体" panose="02010609060101010101" pitchFamily="2" charset="-122"/>
              </a:rPr>
              <a:t>手机操作系统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：</a:t>
            </a:r>
            <a:endParaRPr lang="en-US" altLang="zh-CN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 eaLnBrk="1" hangingPunct="1">
              <a:spcBef>
                <a:spcPts val="300"/>
              </a:spcBef>
              <a:buClr>
                <a:srgbClr val="660066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 (1) </a:t>
            </a:r>
            <a:r>
              <a:rPr lang="en-US" altLang="zh-CN" sz="2400" b="1">
                <a:solidFill>
                  <a:srgbClr val="00B0F0"/>
                </a:solidFill>
                <a:ea typeface="黑体" panose="02010609060101010101" pitchFamily="2" charset="-122"/>
              </a:rPr>
              <a:t>Android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，中文称安卓，是一个以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Linux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为基础的半开放原始码作业系统，主要用于移动设备，由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Google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持续领导与开发中。</a:t>
            </a:r>
            <a:endParaRPr lang="en-US" altLang="zh-CN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 eaLnBrk="1" hangingPunct="1">
              <a:spcBef>
                <a:spcPts val="300"/>
              </a:spcBef>
              <a:buClr>
                <a:srgbClr val="660066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 (2) </a:t>
            </a:r>
            <a:r>
              <a:rPr lang="en-US" altLang="zh-CN" sz="2400" b="1">
                <a:solidFill>
                  <a:srgbClr val="00B0F0"/>
                </a:solidFill>
                <a:ea typeface="黑体" panose="02010609060101010101" pitchFamily="2" charset="-122"/>
              </a:rPr>
              <a:t>iOS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，原名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iPhone OS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，是由苹果公司为移动设备所开发的操作系统，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iOS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不支持非苹果硬件的设备。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 eaLnBrk="1" hangingPunct="1">
              <a:spcBef>
                <a:spcPts val="300"/>
              </a:spcBef>
              <a:buClr>
                <a:srgbClr val="660066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 (3) </a:t>
            </a:r>
            <a:r>
              <a:rPr lang="en-US" altLang="zh-CN" sz="2400" b="1">
                <a:solidFill>
                  <a:srgbClr val="00B0F0"/>
                </a:solidFill>
                <a:ea typeface="黑体" panose="02010609060101010101" pitchFamily="2" charset="-122"/>
              </a:rPr>
              <a:t>Windows Phone 8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是微软发布的一款手机操作系统，是谷歌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Android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和苹果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iOS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的主要竞争对手。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85813" y="4786313"/>
            <a:ext cx="7466012" cy="1928812"/>
            <a:chOff x="495" y="3015"/>
            <a:chExt cx="4703" cy="1215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95" y="3015"/>
              <a:ext cx="4703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" y="3074"/>
              <a:ext cx="796" cy="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780" y="3783"/>
              <a:ext cx="5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240" y="3952"/>
              <a:ext cx="329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Android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532" y="3945"/>
              <a:ext cx="7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" y="3052"/>
              <a:ext cx="1439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526" y="3798"/>
              <a:ext cx="5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700" y="3952"/>
              <a:ext cx="16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iOS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839" y="3945"/>
              <a:ext cx="7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2" y="3059"/>
              <a:ext cx="1337" cy="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555" y="305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555" y="305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3562" y="3052"/>
              <a:ext cx="133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4899" y="305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4899" y="305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555" y="3059"/>
              <a:ext cx="7" cy="8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4899" y="3059"/>
              <a:ext cx="7" cy="8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555" y="388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3555" y="388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562" y="3886"/>
              <a:ext cx="133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4899" y="388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4899" y="388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4899" y="3805"/>
              <a:ext cx="5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905" y="3952"/>
              <a:ext cx="61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Windows Phone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482" y="3952"/>
              <a:ext cx="5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4504" y="3952"/>
              <a:ext cx="8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8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4548" y="3945"/>
              <a:ext cx="7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553" y="4106"/>
              <a:ext cx="7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49688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250825" y="1635125"/>
            <a:ext cx="4249738" cy="308229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一台计算机就是一组资源，这些资源用于对数据的传输、存储和处理。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操作系统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通过管理这些资源，把它们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合理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分配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给需要的用户，来达到充分利用系统资源、保证系统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效率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，并尽量提高用户满意程度的目的。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3850" y="6705600"/>
            <a:ext cx="179388" cy="762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4643438" y="1773238"/>
            <a:ext cx="4248150" cy="324167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611188" y="1171575"/>
            <a:ext cx="51847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   (2)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提高计算机系统效率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pic>
        <p:nvPicPr>
          <p:cNvPr id="8199" name="Picture 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t="3983" r="3030" b="4036"/>
          <a:stretch>
            <a:fillRect/>
          </a:stretch>
        </p:blipFill>
        <p:spPr bwMode="auto">
          <a:xfrm>
            <a:off x="4816475" y="1876425"/>
            <a:ext cx="3932238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0" name="Group 28"/>
          <p:cNvGrpSpPr/>
          <p:nvPr/>
        </p:nvGrpSpPr>
        <p:grpSpPr bwMode="auto">
          <a:xfrm>
            <a:off x="395288" y="5227638"/>
            <a:ext cx="8280400" cy="1081087"/>
            <a:chOff x="249" y="3203"/>
            <a:chExt cx="5216" cy="681"/>
          </a:xfrm>
        </p:grpSpPr>
        <p:sp>
          <p:nvSpPr>
            <p:cNvPr id="8201" name="Rectangle 25"/>
            <p:cNvSpPr>
              <a:spLocks noChangeArrowheads="1"/>
            </p:cNvSpPr>
            <p:nvPr/>
          </p:nvSpPr>
          <p:spPr bwMode="auto">
            <a:xfrm>
              <a:off x="249" y="3203"/>
              <a:ext cx="5216" cy="681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lIns="72000" tIns="72000" rIns="72000" bIns="72000" anchor="ctr">
              <a:spAutoFit/>
              <a:flatTx/>
            </a:bodyPr>
            <a:lstStyle/>
            <a:p>
              <a:endParaRPr lang="zh-CN" altLang="en-US"/>
            </a:p>
          </p:txBody>
        </p:sp>
        <p:sp>
          <p:nvSpPr>
            <p:cNvPr id="8202" name="Rectangle 26"/>
            <p:cNvSpPr>
              <a:spLocks noChangeArrowheads="1"/>
            </p:cNvSpPr>
            <p:nvPr/>
          </p:nvSpPr>
          <p:spPr bwMode="auto">
            <a:xfrm>
              <a:off x="249" y="3218"/>
              <a:ext cx="5216" cy="66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72000" bIns="72000" anchor="ctr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黑体" panose="02010609060101010101" pitchFamily="2" charset="-122"/>
                </a:rPr>
                <a:t>        </a:t>
              </a:r>
              <a:r>
                <a:rPr lang="zh-CN" altLang="en-US" sz="2000" b="1">
                  <a:solidFill>
                    <a:srgbClr val="FF0000"/>
                  </a:solidFill>
                  <a:ea typeface="黑体" panose="02010609060101010101" pitchFamily="2" charset="-122"/>
                </a:rPr>
                <a:t>操作系统是作用和地位比较特殊的软件，它是能使用户有效、方便地共享一套计算机系统资源的一种系统软件。方便用户使用计算机和提高计算机系统效率是操作系统的两大任务。</a:t>
              </a:r>
              <a:endParaRPr lang="zh-CN" altLang="en-US" sz="20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8203" name="AutoShape 27"/>
            <p:cNvSpPr>
              <a:spLocks noChangeArrowheads="1"/>
            </p:cNvSpPr>
            <p:nvPr/>
          </p:nvSpPr>
          <p:spPr bwMode="auto">
            <a:xfrm>
              <a:off x="340" y="3249"/>
              <a:ext cx="181" cy="181"/>
            </a:xfrm>
            <a:prstGeom prst="smileyFace">
              <a:avLst>
                <a:gd name="adj" fmla="val -4653"/>
              </a:avLst>
            </a:prstGeom>
            <a:noFill/>
            <a:ln w="190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72000" bIns="720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71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zh-CN" altLang="en-US" dirty="0">
                <a:sym typeface="+mn-ea"/>
              </a:rPr>
              <a:t>冯</a:t>
            </a:r>
            <a:r>
              <a:rPr lang="en-US" altLang="zh-CN" dirty="0">
                <a:sym typeface="+mn-ea"/>
              </a:rPr>
              <a:t>·</a:t>
            </a:r>
            <a:r>
              <a:rPr lang="zh-CN" altLang="en-US" dirty="0">
                <a:sym typeface="+mn-ea"/>
              </a:rPr>
              <a:t>诺依曼型计算机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557338"/>
            <a:ext cx="4038600" cy="4411662"/>
          </a:xfrm>
        </p:spPr>
        <p:txBody>
          <a:bodyPr wrap="square" lIns="91440" tIns="45720" rIns="91440" bIns="45720" anchor="t"/>
          <a:p>
            <a:pPr marL="571500" indent="-571500" eaLnBrk="1" hangingPunct="1">
              <a:buNone/>
            </a:pPr>
            <a:endParaRPr lang="zh-CN" altLang="en-US" sz="2600" dirty="0"/>
          </a:p>
        </p:txBody>
      </p:sp>
      <p:sp>
        <p:nvSpPr>
          <p:cNvPr id="7173" name="AutoShape 4"/>
          <p:cNvSpPr>
            <a:spLocks noChangeAspect="1" noTextEdit="1"/>
          </p:cNvSpPr>
          <p:nvPr/>
        </p:nvSpPr>
        <p:spPr>
          <a:xfrm>
            <a:off x="1835150" y="2420938"/>
            <a:ext cx="6049963" cy="3949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Rectangle 5"/>
          <p:cNvSpPr/>
          <p:nvPr/>
        </p:nvSpPr>
        <p:spPr>
          <a:xfrm>
            <a:off x="3262313" y="6034088"/>
            <a:ext cx="1587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Rectangle 6"/>
          <p:cNvSpPr/>
          <p:nvPr/>
        </p:nvSpPr>
        <p:spPr>
          <a:xfrm>
            <a:off x="3548063" y="6018213"/>
            <a:ext cx="1587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Rectangle 7"/>
          <p:cNvSpPr/>
          <p:nvPr/>
        </p:nvSpPr>
        <p:spPr>
          <a:xfrm>
            <a:off x="3984625" y="6034088"/>
            <a:ext cx="1588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77" name="Group 8"/>
          <p:cNvGrpSpPr/>
          <p:nvPr/>
        </p:nvGrpSpPr>
        <p:grpSpPr>
          <a:xfrm>
            <a:off x="3968750" y="2606675"/>
            <a:ext cx="1260475" cy="520700"/>
            <a:chOff x="2427" y="1493"/>
            <a:chExt cx="709" cy="293"/>
          </a:xfrm>
        </p:grpSpPr>
        <p:sp>
          <p:nvSpPr>
            <p:cNvPr id="7178" name="Freeform 9"/>
            <p:cNvSpPr/>
            <p:nvPr/>
          </p:nvSpPr>
          <p:spPr>
            <a:xfrm>
              <a:off x="3107" y="1493"/>
              <a:ext cx="29" cy="293"/>
            </a:xfrm>
            <a:custGeom>
              <a:avLst/>
              <a:gdLst/>
              <a:ahLst/>
              <a:cxnLst>
                <a:cxn ang="0">
                  <a:pos x="0" y="293"/>
                </a:cxn>
                <a:cxn ang="0">
                  <a:pos x="0" y="28"/>
                </a:cxn>
                <a:cxn ang="0">
                  <a:pos x="29" y="0"/>
                </a:cxn>
                <a:cxn ang="0">
                  <a:pos x="29" y="265"/>
                </a:cxn>
                <a:cxn ang="0">
                  <a:pos x="0" y="293"/>
                </a:cxn>
              </a:cxnLst>
              <a:pathLst>
                <a:path w="29" h="293">
                  <a:moveTo>
                    <a:pt x="0" y="293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29" y="26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E0B38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9" name="Freeform 10"/>
            <p:cNvSpPr/>
            <p:nvPr/>
          </p:nvSpPr>
          <p:spPr>
            <a:xfrm>
              <a:off x="2427" y="1493"/>
              <a:ext cx="709" cy="28"/>
            </a:xfrm>
            <a:custGeom>
              <a:avLst/>
              <a:gdLst/>
              <a:ahLst/>
              <a:cxnLst>
                <a:cxn ang="0">
                  <a:pos x="680" y="28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709" y="0"/>
                </a:cxn>
                <a:cxn ang="0">
                  <a:pos x="680" y="28"/>
                </a:cxn>
              </a:cxnLst>
              <a:pathLst>
                <a:path w="709" h="28">
                  <a:moveTo>
                    <a:pt x="680" y="2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709" y="0"/>
                  </a:lnTo>
                  <a:lnTo>
                    <a:pt x="680" y="28"/>
                  </a:lnTo>
                  <a:close/>
                </a:path>
              </a:pathLst>
            </a:custGeom>
            <a:solidFill>
              <a:srgbClr val="97795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0" name="Rectangle 11"/>
            <p:cNvSpPr/>
            <p:nvPr/>
          </p:nvSpPr>
          <p:spPr>
            <a:xfrm>
              <a:off x="2427" y="1521"/>
              <a:ext cx="680" cy="265"/>
            </a:xfrm>
            <a:prstGeom prst="rect">
              <a:avLst/>
            </a:prstGeom>
            <a:solidFill>
              <a:srgbClr val="C39C75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1" name="Rectangle 12"/>
          <p:cNvSpPr/>
          <p:nvPr/>
        </p:nvSpPr>
        <p:spPr>
          <a:xfrm>
            <a:off x="4221163" y="2722563"/>
            <a:ext cx="646112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82" name="Group 13"/>
          <p:cNvGrpSpPr/>
          <p:nvPr/>
        </p:nvGrpSpPr>
        <p:grpSpPr>
          <a:xfrm>
            <a:off x="5849938" y="2722563"/>
            <a:ext cx="857250" cy="1917700"/>
            <a:chOff x="3485" y="1559"/>
            <a:chExt cx="482" cy="1078"/>
          </a:xfrm>
        </p:grpSpPr>
        <p:sp>
          <p:nvSpPr>
            <p:cNvPr id="7183" name="Freeform 14"/>
            <p:cNvSpPr/>
            <p:nvPr/>
          </p:nvSpPr>
          <p:spPr>
            <a:xfrm>
              <a:off x="3939" y="1559"/>
              <a:ext cx="28" cy="1078"/>
            </a:xfrm>
            <a:custGeom>
              <a:avLst/>
              <a:gdLst/>
              <a:ahLst/>
              <a:cxnLst>
                <a:cxn ang="0">
                  <a:pos x="0" y="1078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28" y="1049"/>
                </a:cxn>
                <a:cxn ang="0">
                  <a:pos x="0" y="1078"/>
                </a:cxn>
              </a:cxnLst>
              <a:pathLst>
                <a:path w="28" h="1078">
                  <a:moveTo>
                    <a:pt x="0" y="107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28" y="1049"/>
                  </a:lnTo>
                  <a:lnTo>
                    <a:pt x="0" y="1078"/>
                  </a:lnTo>
                  <a:close/>
                </a:path>
              </a:pathLst>
            </a:custGeom>
            <a:solidFill>
              <a:srgbClr val="E0E08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4" name="Freeform 15"/>
            <p:cNvSpPr/>
            <p:nvPr/>
          </p:nvSpPr>
          <p:spPr>
            <a:xfrm>
              <a:off x="3485" y="1559"/>
              <a:ext cx="482" cy="28"/>
            </a:xfrm>
            <a:custGeom>
              <a:avLst/>
              <a:gdLst/>
              <a:ahLst/>
              <a:cxnLst>
                <a:cxn ang="0">
                  <a:pos x="454" y="28"/>
                </a:cxn>
                <a:cxn ang="0">
                  <a:pos x="0" y="28"/>
                </a:cxn>
                <a:cxn ang="0">
                  <a:pos x="29" y="0"/>
                </a:cxn>
                <a:cxn ang="0">
                  <a:pos x="482" y="0"/>
                </a:cxn>
                <a:cxn ang="0">
                  <a:pos x="454" y="28"/>
                </a:cxn>
              </a:cxnLst>
              <a:pathLst>
                <a:path w="482" h="28">
                  <a:moveTo>
                    <a:pt x="454" y="28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482" y="0"/>
                  </a:lnTo>
                  <a:lnTo>
                    <a:pt x="454" y="28"/>
                  </a:lnTo>
                  <a:close/>
                </a:path>
              </a:pathLst>
            </a:custGeom>
            <a:solidFill>
              <a:srgbClr val="97975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5" name="Rectangle 16"/>
            <p:cNvSpPr/>
            <p:nvPr/>
          </p:nvSpPr>
          <p:spPr>
            <a:xfrm>
              <a:off x="3485" y="1587"/>
              <a:ext cx="454" cy="1050"/>
            </a:xfrm>
            <a:prstGeom prst="rect">
              <a:avLst/>
            </a:prstGeom>
            <a:solidFill>
              <a:srgbClr val="C3C375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6" name="Rectangle 17"/>
          <p:cNvSpPr/>
          <p:nvPr/>
        </p:nvSpPr>
        <p:spPr>
          <a:xfrm>
            <a:off x="6018213" y="3413125"/>
            <a:ext cx="431800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87" name="Group 18"/>
          <p:cNvGrpSpPr/>
          <p:nvPr/>
        </p:nvGrpSpPr>
        <p:grpSpPr>
          <a:xfrm>
            <a:off x="2624138" y="2722563"/>
            <a:ext cx="857250" cy="1917700"/>
            <a:chOff x="1671" y="1559"/>
            <a:chExt cx="482" cy="1078"/>
          </a:xfrm>
        </p:grpSpPr>
        <p:sp>
          <p:nvSpPr>
            <p:cNvPr id="7188" name="Freeform 19"/>
            <p:cNvSpPr/>
            <p:nvPr/>
          </p:nvSpPr>
          <p:spPr>
            <a:xfrm>
              <a:off x="2124" y="1559"/>
              <a:ext cx="29" cy="1078"/>
            </a:xfrm>
            <a:custGeom>
              <a:avLst/>
              <a:gdLst/>
              <a:ahLst/>
              <a:cxnLst>
                <a:cxn ang="0">
                  <a:pos x="0" y="1078"/>
                </a:cxn>
                <a:cxn ang="0">
                  <a:pos x="0" y="28"/>
                </a:cxn>
                <a:cxn ang="0">
                  <a:pos x="29" y="0"/>
                </a:cxn>
                <a:cxn ang="0">
                  <a:pos x="29" y="1049"/>
                </a:cxn>
                <a:cxn ang="0">
                  <a:pos x="0" y="1078"/>
                </a:cxn>
              </a:cxnLst>
              <a:pathLst>
                <a:path w="29" h="1078">
                  <a:moveTo>
                    <a:pt x="0" y="1078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29" y="1049"/>
                  </a:lnTo>
                  <a:lnTo>
                    <a:pt x="0" y="1078"/>
                  </a:lnTo>
                  <a:close/>
                </a:path>
              </a:pathLst>
            </a:custGeom>
            <a:solidFill>
              <a:srgbClr val="E0E08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9" name="Freeform 20"/>
            <p:cNvSpPr/>
            <p:nvPr/>
          </p:nvSpPr>
          <p:spPr>
            <a:xfrm>
              <a:off x="1671" y="1559"/>
              <a:ext cx="482" cy="28"/>
            </a:xfrm>
            <a:custGeom>
              <a:avLst/>
              <a:gdLst/>
              <a:ahLst/>
              <a:cxnLst>
                <a:cxn ang="0">
                  <a:pos x="453" y="28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482" y="0"/>
                </a:cxn>
                <a:cxn ang="0">
                  <a:pos x="453" y="28"/>
                </a:cxn>
              </a:cxnLst>
              <a:pathLst>
                <a:path w="482" h="28">
                  <a:moveTo>
                    <a:pt x="453" y="2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482" y="0"/>
                  </a:lnTo>
                  <a:lnTo>
                    <a:pt x="453" y="28"/>
                  </a:lnTo>
                  <a:close/>
                </a:path>
              </a:pathLst>
            </a:custGeom>
            <a:solidFill>
              <a:srgbClr val="97975B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0" name="Rectangle 21"/>
            <p:cNvSpPr/>
            <p:nvPr/>
          </p:nvSpPr>
          <p:spPr>
            <a:xfrm>
              <a:off x="1671" y="1587"/>
              <a:ext cx="453" cy="1050"/>
            </a:xfrm>
            <a:prstGeom prst="rect">
              <a:avLst/>
            </a:prstGeom>
            <a:solidFill>
              <a:srgbClr val="C3C375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91" name="Rectangle 22"/>
          <p:cNvSpPr/>
          <p:nvPr/>
        </p:nvSpPr>
        <p:spPr>
          <a:xfrm>
            <a:off x="2790825" y="3413125"/>
            <a:ext cx="431800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92" name="Group 23"/>
          <p:cNvGrpSpPr/>
          <p:nvPr/>
        </p:nvGrpSpPr>
        <p:grpSpPr>
          <a:xfrm>
            <a:off x="3968750" y="3429000"/>
            <a:ext cx="1260475" cy="520700"/>
            <a:chOff x="2427" y="1956"/>
            <a:chExt cx="709" cy="293"/>
          </a:xfrm>
        </p:grpSpPr>
        <p:sp>
          <p:nvSpPr>
            <p:cNvPr id="7193" name="Freeform 24"/>
            <p:cNvSpPr/>
            <p:nvPr/>
          </p:nvSpPr>
          <p:spPr>
            <a:xfrm>
              <a:off x="3107" y="1956"/>
              <a:ext cx="29" cy="293"/>
            </a:xfrm>
            <a:custGeom>
              <a:avLst/>
              <a:gdLst/>
              <a:ahLst/>
              <a:cxnLst>
                <a:cxn ang="0">
                  <a:pos x="0" y="293"/>
                </a:cxn>
                <a:cxn ang="0">
                  <a:pos x="0" y="28"/>
                </a:cxn>
                <a:cxn ang="0">
                  <a:pos x="29" y="0"/>
                </a:cxn>
                <a:cxn ang="0">
                  <a:pos x="29" y="265"/>
                </a:cxn>
                <a:cxn ang="0">
                  <a:pos x="0" y="293"/>
                </a:cxn>
              </a:cxnLst>
              <a:pathLst>
                <a:path w="29" h="293">
                  <a:moveTo>
                    <a:pt x="0" y="293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29" y="26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B3E0E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4" name="Freeform 25"/>
            <p:cNvSpPr/>
            <p:nvPr/>
          </p:nvSpPr>
          <p:spPr>
            <a:xfrm>
              <a:off x="2427" y="1956"/>
              <a:ext cx="709" cy="28"/>
            </a:xfrm>
            <a:custGeom>
              <a:avLst/>
              <a:gdLst/>
              <a:ahLst/>
              <a:cxnLst>
                <a:cxn ang="0">
                  <a:pos x="680" y="28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709" y="0"/>
                </a:cxn>
                <a:cxn ang="0">
                  <a:pos x="680" y="28"/>
                </a:cxn>
              </a:cxnLst>
              <a:pathLst>
                <a:path w="709" h="28">
                  <a:moveTo>
                    <a:pt x="680" y="2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709" y="0"/>
                  </a:lnTo>
                  <a:lnTo>
                    <a:pt x="680" y="28"/>
                  </a:lnTo>
                  <a:close/>
                </a:path>
              </a:pathLst>
            </a:custGeom>
            <a:solidFill>
              <a:srgbClr val="79979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5" name="Rectangle 26"/>
            <p:cNvSpPr/>
            <p:nvPr/>
          </p:nvSpPr>
          <p:spPr>
            <a:xfrm>
              <a:off x="2427" y="1984"/>
              <a:ext cx="680" cy="265"/>
            </a:xfrm>
            <a:prstGeom prst="rect">
              <a:avLst/>
            </a:prstGeom>
            <a:solidFill>
              <a:srgbClr val="9CC3C3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96" name="Rectangle 27"/>
          <p:cNvSpPr/>
          <p:nvPr/>
        </p:nvSpPr>
        <p:spPr>
          <a:xfrm>
            <a:off x="4221163" y="3546475"/>
            <a:ext cx="646112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97" name="Group 28"/>
          <p:cNvGrpSpPr/>
          <p:nvPr/>
        </p:nvGrpSpPr>
        <p:grpSpPr>
          <a:xfrm>
            <a:off x="3968750" y="4252913"/>
            <a:ext cx="1260475" cy="520700"/>
            <a:chOff x="2427" y="2419"/>
            <a:chExt cx="709" cy="293"/>
          </a:xfrm>
        </p:grpSpPr>
        <p:sp>
          <p:nvSpPr>
            <p:cNvPr id="7198" name="Freeform 29"/>
            <p:cNvSpPr/>
            <p:nvPr/>
          </p:nvSpPr>
          <p:spPr>
            <a:xfrm>
              <a:off x="3107" y="2419"/>
              <a:ext cx="29" cy="293"/>
            </a:xfrm>
            <a:custGeom>
              <a:avLst/>
              <a:gdLst/>
              <a:ahLst/>
              <a:cxnLst>
                <a:cxn ang="0">
                  <a:pos x="0" y="293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29" y="265"/>
                </a:cxn>
                <a:cxn ang="0">
                  <a:pos x="0" y="293"/>
                </a:cxn>
              </a:cxnLst>
              <a:pathLst>
                <a:path w="29" h="293">
                  <a:moveTo>
                    <a:pt x="0" y="293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29" y="26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B3E0B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9" name="Freeform 30"/>
            <p:cNvSpPr/>
            <p:nvPr/>
          </p:nvSpPr>
          <p:spPr>
            <a:xfrm>
              <a:off x="2427" y="2419"/>
              <a:ext cx="709" cy="29"/>
            </a:xfrm>
            <a:custGeom>
              <a:avLst/>
              <a:gdLst/>
              <a:ahLst/>
              <a:cxnLst>
                <a:cxn ang="0">
                  <a:pos x="680" y="29"/>
                </a:cxn>
                <a:cxn ang="0">
                  <a:pos x="0" y="29"/>
                </a:cxn>
                <a:cxn ang="0">
                  <a:pos x="28" y="0"/>
                </a:cxn>
                <a:cxn ang="0">
                  <a:pos x="709" y="0"/>
                </a:cxn>
                <a:cxn ang="0">
                  <a:pos x="680" y="29"/>
                </a:cxn>
              </a:cxnLst>
              <a:pathLst>
                <a:path w="709" h="29">
                  <a:moveTo>
                    <a:pt x="680" y="29"/>
                  </a:moveTo>
                  <a:lnTo>
                    <a:pt x="0" y="29"/>
                  </a:lnTo>
                  <a:lnTo>
                    <a:pt x="28" y="0"/>
                  </a:lnTo>
                  <a:lnTo>
                    <a:pt x="709" y="0"/>
                  </a:lnTo>
                  <a:lnTo>
                    <a:pt x="680" y="29"/>
                  </a:lnTo>
                  <a:close/>
                </a:path>
              </a:pathLst>
            </a:custGeom>
            <a:solidFill>
              <a:srgbClr val="79977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0" name="Rectangle 31"/>
            <p:cNvSpPr/>
            <p:nvPr/>
          </p:nvSpPr>
          <p:spPr>
            <a:xfrm>
              <a:off x="2427" y="2448"/>
              <a:ext cx="680" cy="264"/>
            </a:xfrm>
            <a:prstGeom prst="rect">
              <a:avLst/>
            </a:prstGeom>
            <a:solidFill>
              <a:srgbClr val="9CC39C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01" name="Rectangle 32"/>
          <p:cNvSpPr/>
          <p:nvPr/>
        </p:nvSpPr>
        <p:spPr>
          <a:xfrm>
            <a:off x="4221163" y="4370388"/>
            <a:ext cx="646112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02" name="Rectangle 33"/>
          <p:cNvSpPr/>
          <p:nvPr/>
        </p:nvSpPr>
        <p:spPr>
          <a:xfrm>
            <a:off x="3027363" y="4891088"/>
            <a:ext cx="1225550" cy="4873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03" name="Rectangle 34"/>
          <p:cNvSpPr/>
          <p:nvPr/>
        </p:nvSpPr>
        <p:spPr>
          <a:xfrm>
            <a:off x="3144838" y="4941888"/>
            <a:ext cx="863600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数据信号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04" name="Rectangle 35"/>
          <p:cNvSpPr/>
          <p:nvPr/>
        </p:nvSpPr>
        <p:spPr>
          <a:xfrm>
            <a:off x="3027363" y="5245100"/>
            <a:ext cx="1225550" cy="4873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05" name="Rectangle 36"/>
          <p:cNvSpPr/>
          <p:nvPr/>
        </p:nvSpPr>
        <p:spPr>
          <a:xfrm>
            <a:off x="3144838" y="5294313"/>
            <a:ext cx="863600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控制信号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206" name="Group 37"/>
          <p:cNvGrpSpPr/>
          <p:nvPr/>
        </p:nvGrpSpPr>
        <p:grpSpPr>
          <a:xfrm>
            <a:off x="3429000" y="3663950"/>
            <a:ext cx="539750" cy="119063"/>
            <a:chOff x="2124" y="2088"/>
            <a:chExt cx="303" cy="67"/>
          </a:xfrm>
        </p:grpSpPr>
        <p:sp>
          <p:nvSpPr>
            <p:cNvPr id="7207" name="Line 38"/>
            <p:cNvSpPr/>
            <p:nvPr/>
          </p:nvSpPr>
          <p:spPr>
            <a:xfrm>
              <a:off x="2124" y="2117"/>
              <a:ext cx="265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8" name="Freeform 39"/>
            <p:cNvSpPr/>
            <p:nvPr/>
          </p:nvSpPr>
          <p:spPr>
            <a:xfrm>
              <a:off x="2370" y="2088"/>
              <a:ext cx="57" cy="67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57" y="29"/>
                </a:cxn>
                <a:cxn ang="0">
                  <a:pos x="0" y="0"/>
                </a:cxn>
                <a:cxn ang="0">
                  <a:pos x="0" y="67"/>
                </a:cxn>
              </a:cxnLst>
              <a:pathLst>
                <a:path w="57" h="67">
                  <a:moveTo>
                    <a:pt x="0" y="67"/>
                  </a:moveTo>
                  <a:lnTo>
                    <a:pt x="57" y="29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09" name="Group 40"/>
          <p:cNvGrpSpPr/>
          <p:nvPr/>
        </p:nvGrpSpPr>
        <p:grpSpPr>
          <a:xfrm>
            <a:off x="5176838" y="3663950"/>
            <a:ext cx="673100" cy="119063"/>
            <a:chOff x="3107" y="2088"/>
            <a:chExt cx="378" cy="67"/>
          </a:xfrm>
        </p:grpSpPr>
        <p:sp>
          <p:nvSpPr>
            <p:cNvPr id="7210" name="Line 41"/>
            <p:cNvSpPr/>
            <p:nvPr/>
          </p:nvSpPr>
          <p:spPr>
            <a:xfrm>
              <a:off x="3107" y="2117"/>
              <a:ext cx="340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1" name="Freeform 42"/>
            <p:cNvSpPr/>
            <p:nvPr/>
          </p:nvSpPr>
          <p:spPr>
            <a:xfrm>
              <a:off x="3429" y="2088"/>
              <a:ext cx="56" cy="67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56" y="29"/>
                </a:cxn>
                <a:cxn ang="0">
                  <a:pos x="0" y="0"/>
                </a:cxn>
                <a:cxn ang="0">
                  <a:pos x="0" y="67"/>
                </a:cxn>
              </a:cxnLst>
              <a:pathLst>
                <a:path w="56" h="67">
                  <a:moveTo>
                    <a:pt x="0" y="67"/>
                  </a:moveTo>
                  <a:lnTo>
                    <a:pt x="56" y="29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12" name="Group 43"/>
          <p:cNvGrpSpPr/>
          <p:nvPr/>
        </p:nvGrpSpPr>
        <p:grpSpPr>
          <a:xfrm>
            <a:off x="2219325" y="3648075"/>
            <a:ext cx="404813" cy="117475"/>
            <a:chOff x="1444" y="2079"/>
            <a:chExt cx="227" cy="66"/>
          </a:xfrm>
        </p:grpSpPr>
        <p:sp>
          <p:nvSpPr>
            <p:cNvPr id="7213" name="Line 44"/>
            <p:cNvSpPr/>
            <p:nvPr/>
          </p:nvSpPr>
          <p:spPr>
            <a:xfrm>
              <a:off x="1444" y="2107"/>
              <a:ext cx="189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4" name="Freeform 45"/>
            <p:cNvSpPr/>
            <p:nvPr/>
          </p:nvSpPr>
          <p:spPr>
            <a:xfrm>
              <a:off x="1614" y="2079"/>
              <a:ext cx="57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57" y="28"/>
                </a:cxn>
                <a:cxn ang="0">
                  <a:pos x="0" y="0"/>
                </a:cxn>
                <a:cxn ang="0">
                  <a:pos x="0" y="66"/>
                </a:cxn>
              </a:cxnLst>
              <a:pathLst>
                <a:path w="57" h="66">
                  <a:moveTo>
                    <a:pt x="0" y="66"/>
                  </a:moveTo>
                  <a:lnTo>
                    <a:pt x="57" y="28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15" name="Group 46"/>
          <p:cNvGrpSpPr/>
          <p:nvPr/>
        </p:nvGrpSpPr>
        <p:grpSpPr>
          <a:xfrm>
            <a:off x="6656388" y="3663950"/>
            <a:ext cx="404812" cy="119063"/>
            <a:chOff x="3939" y="2088"/>
            <a:chExt cx="227" cy="67"/>
          </a:xfrm>
        </p:grpSpPr>
        <p:sp>
          <p:nvSpPr>
            <p:cNvPr id="7216" name="Line 47"/>
            <p:cNvSpPr/>
            <p:nvPr/>
          </p:nvSpPr>
          <p:spPr>
            <a:xfrm>
              <a:off x="3939" y="2117"/>
              <a:ext cx="189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17" name="Freeform 48"/>
            <p:cNvSpPr/>
            <p:nvPr/>
          </p:nvSpPr>
          <p:spPr>
            <a:xfrm>
              <a:off x="4109" y="2088"/>
              <a:ext cx="57" cy="67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57" y="29"/>
                </a:cxn>
                <a:cxn ang="0">
                  <a:pos x="0" y="0"/>
                </a:cxn>
                <a:cxn ang="0">
                  <a:pos x="0" y="67"/>
                </a:cxn>
              </a:cxnLst>
              <a:pathLst>
                <a:path w="57" h="67">
                  <a:moveTo>
                    <a:pt x="0" y="67"/>
                  </a:moveTo>
                  <a:lnTo>
                    <a:pt x="57" y="29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18" name="Group 49"/>
          <p:cNvGrpSpPr/>
          <p:nvPr/>
        </p:nvGrpSpPr>
        <p:grpSpPr>
          <a:xfrm>
            <a:off x="5176838" y="4354513"/>
            <a:ext cx="404812" cy="117475"/>
            <a:chOff x="3107" y="2476"/>
            <a:chExt cx="227" cy="66"/>
          </a:xfrm>
        </p:grpSpPr>
        <p:sp>
          <p:nvSpPr>
            <p:cNvPr id="7219" name="Line 50"/>
            <p:cNvSpPr/>
            <p:nvPr/>
          </p:nvSpPr>
          <p:spPr>
            <a:xfrm flipH="1">
              <a:off x="3145" y="2514"/>
              <a:ext cx="189" cy="1"/>
            </a:xfrm>
            <a:prstGeom prst="line">
              <a:avLst/>
            </a:prstGeom>
            <a:ln w="14288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20" name="Freeform 51"/>
            <p:cNvSpPr/>
            <p:nvPr/>
          </p:nvSpPr>
          <p:spPr>
            <a:xfrm>
              <a:off x="3107" y="2476"/>
              <a:ext cx="57" cy="66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0" y="38"/>
                </a:cxn>
                <a:cxn ang="0">
                  <a:pos x="57" y="66"/>
                </a:cxn>
                <a:cxn ang="0">
                  <a:pos x="57" y="0"/>
                </a:cxn>
              </a:cxnLst>
              <a:pathLst>
                <a:path w="57" h="66">
                  <a:moveTo>
                    <a:pt x="57" y="0"/>
                  </a:moveTo>
                  <a:lnTo>
                    <a:pt x="0" y="38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221" name="Line 52"/>
          <p:cNvSpPr/>
          <p:nvPr/>
        </p:nvSpPr>
        <p:spPr>
          <a:xfrm>
            <a:off x="5176838" y="2773363"/>
            <a:ext cx="404812" cy="1587"/>
          </a:xfrm>
          <a:prstGeom prst="line">
            <a:avLst/>
          </a:prstGeom>
          <a:ln w="14351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222" name="Line 53"/>
          <p:cNvSpPr/>
          <p:nvPr/>
        </p:nvSpPr>
        <p:spPr>
          <a:xfrm>
            <a:off x="5581650" y="2773363"/>
            <a:ext cx="1588" cy="1630362"/>
          </a:xfrm>
          <a:prstGeom prst="line">
            <a:avLst/>
          </a:prstGeom>
          <a:ln w="14351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223" name="Group 54"/>
          <p:cNvGrpSpPr/>
          <p:nvPr/>
        </p:nvGrpSpPr>
        <p:grpSpPr>
          <a:xfrm>
            <a:off x="4437063" y="3127375"/>
            <a:ext cx="136525" cy="352425"/>
            <a:chOff x="2691" y="1786"/>
            <a:chExt cx="76" cy="198"/>
          </a:xfrm>
        </p:grpSpPr>
        <p:sp>
          <p:nvSpPr>
            <p:cNvPr id="7224" name="Line 55"/>
            <p:cNvSpPr/>
            <p:nvPr/>
          </p:nvSpPr>
          <p:spPr>
            <a:xfrm>
              <a:off x="2729" y="1824"/>
              <a:ext cx="1" cy="123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25" name="Freeform 56"/>
            <p:cNvSpPr/>
            <p:nvPr/>
          </p:nvSpPr>
          <p:spPr>
            <a:xfrm>
              <a:off x="2701" y="1786"/>
              <a:ext cx="66" cy="57"/>
            </a:xfrm>
            <a:custGeom>
              <a:avLst/>
              <a:gdLst/>
              <a:ahLst/>
              <a:cxnLst>
                <a:cxn ang="0">
                  <a:pos x="66" y="57"/>
                </a:cxn>
                <a:cxn ang="0">
                  <a:pos x="28" y="0"/>
                </a:cxn>
                <a:cxn ang="0">
                  <a:pos x="0" y="57"/>
                </a:cxn>
                <a:cxn ang="0">
                  <a:pos x="66" y="57"/>
                </a:cxn>
              </a:cxnLst>
              <a:pathLst>
                <a:path w="66" h="57">
                  <a:moveTo>
                    <a:pt x="66" y="57"/>
                  </a:moveTo>
                  <a:lnTo>
                    <a:pt x="28" y="0"/>
                  </a:lnTo>
                  <a:lnTo>
                    <a:pt x="0" y="57"/>
                  </a:lnTo>
                  <a:lnTo>
                    <a:pt x="66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6" name="Freeform 57"/>
            <p:cNvSpPr/>
            <p:nvPr/>
          </p:nvSpPr>
          <p:spPr>
            <a:xfrm>
              <a:off x="2691" y="1928"/>
              <a:ext cx="67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56"/>
                </a:cxn>
                <a:cxn ang="0">
                  <a:pos x="67" y="0"/>
                </a:cxn>
                <a:cxn ang="0">
                  <a:pos x="0" y="0"/>
                </a:cxn>
              </a:cxnLst>
              <a:pathLst>
                <a:path w="67" h="56">
                  <a:moveTo>
                    <a:pt x="0" y="0"/>
                  </a:moveTo>
                  <a:lnTo>
                    <a:pt x="38" y="56"/>
                  </a:lnTo>
                  <a:lnTo>
                    <a:pt x="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27" name="Group 58"/>
          <p:cNvGrpSpPr/>
          <p:nvPr/>
        </p:nvGrpSpPr>
        <p:grpSpPr>
          <a:xfrm>
            <a:off x="4437063" y="3949700"/>
            <a:ext cx="119062" cy="354013"/>
            <a:chOff x="2691" y="2249"/>
            <a:chExt cx="67" cy="199"/>
          </a:xfrm>
        </p:grpSpPr>
        <p:sp>
          <p:nvSpPr>
            <p:cNvPr id="7228" name="Line 59"/>
            <p:cNvSpPr/>
            <p:nvPr/>
          </p:nvSpPr>
          <p:spPr>
            <a:xfrm flipV="1">
              <a:off x="2729" y="2249"/>
              <a:ext cx="1" cy="16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29" name="Freeform 60"/>
            <p:cNvSpPr/>
            <p:nvPr/>
          </p:nvSpPr>
          <p:spPr>
            <a:xfrm>
              <a:off x="2691" y="2391"/>
              <a:ext cx="67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57"/>
                </a:cxn>
                <a:cxn ang="0">
                  <a:pos x="67" y="0"/>
                </a:cxn>
                <a:cxn ang="0">
                  <a:pos x="0" y="0"/>
                </a:cxn>
              </a:cxnLst>
              <a:pathLst>
                <a:path w="67" h="57">
                  <a:moveTo>
                    <a:pt x="0" y="0"/>
                  </a:moveTo>
                  <a:lnTo>
                    <a:pt x="38" y="57"/>
                  </a:lnTo>
                  <a:lnTo>
                    <a:pt x="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30" name="Group 61"/>
          <p:cNvGrpSpPr/>
          <p:nvPr/>
        </p:nvGrpSpPr>
        <p:grpSpPr>
          <a:xfrm>
            <a:off x="3563938" y="2722563"/>
            <a:ext cx="404812" cy="117475"/>
            <a:chOff x="2200" y="1559"/>
            <a:chExt cx="227" cy="66"/>
          </a:xfrm>
        </p:grpSpPr>
        <p:sp>
          <p:nvSpPr>
            <p:cNvPr id="7231" name="Line 62"/>
            <p:cNvSpPr/>
            <p:nvPr/>
          </p:nvSpPr>
          <p:spPr>
            <a:xfrm>
              <a:off x="2200" y="1587"/>
              <a:ext cx="227" cy="1"/>
            </a:xfrm>
            <a:prstGeom prst="line">
              <a:avLst/>
            </a:prstGeom>
            <a:ln w="14351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32" name="Freeform 63"/>
            <p:cNvSpPr/>
            <p:nvPr/>
          </p:nvSpPr>
          <p:spPr>
            <a:xfrm>
              <a:off x="2370" y="1559"/>
              <a:ext cx="57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57" y="28"/>
                </a:cxn>
                <a:cxn ang="0">
                  <a:pos x="0" y="0"/>
                </a:cxn>
              </a:cxnLst>
              <a:pathLst>
                <a:path w="57" h="66">
                  <a:moveTo>
                    <a:pt x="0" y="66"/>
                  </a:moveTo>
                  <a:lnTo>
                    <a:pt x="57" y="28"/>
                  </a:lnTo>
                  <a:lnTo>
                    <a:pt x="0" y="0"/>
                  </a:lnTo>
                </a:path>
              </a:pathLst>
            </a:custGeom>
            <a:noFill/>
            <a:ln w="14351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233" name="Line 64"/>
          <p:cNvSpPr/>
          <p:nvPr/>
        </p:nvSpPr>
        <p:spPr>
          <a:xfrm>
            <a:off x="3563938" y="4421188"/>
            <a:ext cx="404812" cy="1587"/>
          </a:xfrm>
          <a:prstGeom prst="line">
            <a:avLst/>
          </a:prstGeom>
          <a:ln w="14351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34" name="Line 65"/>
          <p:cNvSpPr/>
          <p:nvPr/>
        </p:nvSpPr>
        <p:spPr>
          <a:xfrm>
            <a:off x="3563938" y="2773363"/>
            <a:ext cx="1587" cy="1630362"/>
          </a:xfrm>
          <a:prstGeom prst="line">
            <a:avLst/>
          </a:prstGeom>
          <a:ln w="14351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235" name="Group 66"/>
          <p:cNvGrpSpPr/>
          <p:nvPr/>
        </p:nvGrpSpPr>
        <p:grpSpPr>
          <a:xfrm>
            <a:off x="3429000" y="4471988"/>
            <a:ext cx="539750" cy="117475"/>
            <a:chOff x="2124" y="2542"/>
            <a:chExt cx="303" cy="66"/>
          </a:xfrm>
        </p:grpSpPr>
        <p:sp>
          <p:nvSpPr>
            <p:cNvPr id="7236" name="Line 67"/>
            <p:cNvSpPr/>
            <p:nvPr/>
          </p:nvSpPr>
          <p:spPr>
            <a:xfrm>
              <a:off x="2124" y="2580"/>
              <a:ext cx="303" cy="1"/>
            </a:xfrm>
            <a:prstGeom prst="line">
              <a:avLst/>
            </a:prstGeom>
            <a:ln w="14351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37" name="Freeform 68"/>
            <p:cNvSpPr/>
            <p:nvPr/>
          </p:nvSpPr>
          <p:spPr>
            <a:xfrm>
              <a:off x="2124" y="2542"/>
              <a:ext cx="57" cy="66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0" y="38"/>
                </a:cxn>
                <a:cxn ang="0">
                  <a:pos x="57" y="66"/>
                </a:cxn>
              </a:cxnLst>
              <a:pathLst>
                <a:path w="57" h="66">
                  <a:moveTo>
                    <a:pt x="57" y="0"/>
                  </a:moveTo>
                  <a:lnTo>
                    <a:pt x="0" y="38"/>
                  </a:lnTo>
                  <a:lnTo>
                    <a:pt x="57" y="66"/>
                  </a:lnTo>
                </a:path>
              </a:pathLst>
            </a:custGeom>
            <a:noFill/>
            <a:ln w="14351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38" name="Group 69"/>
          <p:cNvGrpSpPr/>
          <p:nvPr/>
        </p:nvGrpSpPr>
        <p:grpSpPr>
          <a:xfrm>
            <a:off x="2195513" y="5084763"/>
            <a:ext cx="538162" cy="117475"/>
            <a:chOff x="1444" y="2882"/>
            <a:chExt cx="302" cy="66"/>
          </a:xfrm>
        </p:grpSpPr>
        <p:sp>
          <p:nvSpPr>
            <p:cNvPr id="7239" name="Line 70"/>
            <p:cNvSpPr/>
            <p:nvPr/>
          </p:nvSpPr>
          <p:spPr>
            <a:xfrm>
              <a:off x="1444" y="2911"/>
              <a:ext cx="265" cy="1"/>
            </a:xfrm>
            <a:prstGeom prst="line">
              <a:avLst/>
            </a:prstGeom>
            <a:ln w="14351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7240" name="Freeform 71"/>
            <p:cNvSpPr/>
            <p:nvPr/>
          </p:nvSpPr>
          <p:spPr>
            <a:xfrm>
              <a:off x="1690" y="2882"/>
              <a:ext cx="56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56" y="29"/>
                </a:cxn>
                <a:cxn ang="0">
                  <a:pos x="0" y="0"/>
                </a:cxn>
                <a:cxn ang="0">
                  <a:pos x="0" y="66"/>
                </a:cxn>
              </a:cxnLst>
              <a:pathLst>
                <a:path w="56" h="66">
                  <a:moveTo>
                    <a:pt x="0" y="66"/>
                  </a:moveTo>
                  <a:lnTo>
                    <a:pt x="56" y="29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41" name="Group 72"/>
          <p:cNvGrpSpPr/>
          <p:nvPr/>
        </p:nvGrpSpPr>
        <p:grpSpPr>
          <a:xfrm>
            <a:off x="2219325" y="5429250"/>
            <a:ext cx="538163" cy="117475"/>
            <a:chOff x="1444" y="3081"/>
            <a:chExt cx="302" cy="66"/>
          </a:xfrm>
        </p:grpSpPr>
        <p:sp>
          <p:nvSpPr>
            <p:cNvPr id="7242" name="Line 73"/>
            <p:cNvSpPr/>
            <p:nvPr/>
          </p:nvSpPr>
          <p:spPr>
            <a:xfrm>
              <a:off x="1444" y="3109"/>
              <a:ext cx="302" cy="1"/>
            </a:xfrm>
            <a:prstGeom prst="line">
              <a:avLst/>
            </a:prstGeom>
            <a:ln w="14351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43" name="Freeform 74"/>
            <p:cNvSpPr/>
            <p:nvPr/>
          </p:nvSpPr>
          <p:spPr>
            <a:xfrm>
              <a:off x="1690" y="3081"/>
              <a:ext cx="56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56" y="28"/>
                </a:cxn>
                <a:cxn ang="0">
                  <a:pos x="0" y="0"/>
                </a:cxn>
              </a:cxnLst>
              <a:pathLst>
                <a:path w="56" h="66">
                  <a:moveTo>
                    <a:pt x="0" y="66"/>
                  </a:moveTo>
                  <a:lnTo>
                    <a:pt x="56" y="28"/>
                  </a:lnTo>
                  <a:lnTo>
                    <a:pt x="0" y="0"/>
                  </a:lnTo>
                </a:path>
              </a:pathLst>
            </a:custGeom>
            <a:noFill/>
            <a:ln w="14351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44" name="Group 75"/>
          <p:cNvGrpSpPr/>
          <p:nvPr/>
        </p:nvGrpSpPr>
        <p:grpSpPr>
          <a:xfrm>
            <a:off x="4724400" y="3933825"/>
            <a:ext cx="117475" cy="352425"/>
            <a:chOff x="2852" y="2240"/>
            <a:chExt cx="66" cy="198"/>
          </a:xfrm>
        </p:grpSpPr>
        <p:sp>
          <p:nvSpPr>
            <p:cNvPr id="7245" name="Line 76"/>
            <p:cNvSpPr/>
            <p:nvPr/>
          </p:nvSpPr>
          <p:spPr>
            <a:xfrm flipV="1">
              <a:off x="2880" y="2240"/>
              <a:ext cx="1" cy="198"/>
            </a:xfrm>
            <a:prstGeom prst="line">
              <a:avLst/>
            </a:prstGeom>
            <a:ln w="14351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46" name="Freeform 77"/>
            <p:cNvSpPr/>
            <p:nvPr/>
          </p:nvSpPr>
          <p:spPr>
            <a:xfrm>
              <a:off x="2852" y="2240"/>
              <a:ext cx="66" cy="56"/>
            </a:xfrm>
            <a:custGeom>
              <a:avLst/>
              <a:gdLst/>
              <a:ahLst/>
              <a:cxnLst>
                <a:cxn ang="0">
                  <a:pos x="66" y="56"/>
                </a:cxn>
                <a:cxn ang="0">
                  <a:pos x="28" y="0"/>
                </a:cxn>
                <a:cxn ang="0">
                  <a:pos x="0" y="56"/>
                </a:cxn>
              </a:cxnLst>
              <a:pathLst>
                <a:path w="66" h="56">
                  <a:moveTo>
                    <a:pt x="66" y="56"/>
                  </a:moveTo>
                  <a:lnTo>
                    <a:pt x="28" y="0"/>
                  </a:lnTo>
                  <a:lnTo>
                    <a:pt x="0" y="56"/>
                  </a:lnTo>
                </a:path>
              </a:pathLst>
            </a:custGeom>
            <a:noFill/>
            <a:ln w="14351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47" name="Group 78"/>
          <p:cNvGrpSpPr/>
          <p:nvPr/>
        </p:nvGrpSpPr>
        <p:grpSpPr>
          <a:xfrm>
            <a:off x="5176838" y="4487863"/>
            <a:ext cx="673100" cy="119062"/>
            <a:chOff x="3107" y="2551"/>
            <a:chExt cx="378" cy="67"/>
          </a:xfrm>
        </p:grpSpPr>
        <p:sp>
          <p:nvSpPr>
            <p:cNvPr id="7248" name="Line 79"/>
            <p:cNvSpPr/>
            <p:nvPr/>
          </p:nvSpPr>
          <p:spPr>
            <a:xfrm flipH="1">
              <a:off x="3107" y="2580"/>
              <a:ext cx="378" cy="1"/>
            </a:xfrm>
            <a:prstGeom prst="line">
              <a:avLst/>
            </a:prstGeom>
            <a:ln w="14351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49" name="Freeform 80"/>
            <p:cNvSpPr/>
            <p:nvPr/>
          </p:nvSpPr>
          <p:spPr>
            <a:xfrm>
              <a:off x="3429" y="2551"/>
              <a:ext cx="56" cy="67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56" y="29"/>
                </a:cxn>
                <a:cxn ang="0">
                  <a:pos x="0" y="0"/>
                </a:cxn>
              </a:cxnLst>
              <a:pathLst>
                <a:path w="56" h="67">
                  <a:moveTo>
                    <a:pt x="0" y="67"/>
                  </a:moveTo>
                  <a:lnTo>
                    <a:pt x="56" y="29"/>
                  </a:lnTo>
                  <a:lnTo>
                    <a:pt x="0" y="0"/>
                  </a:lnTo>
                </a:path>
              </a:pathLst>
            </a:custGeom>
            <a:noFill/>
            <a:ln w="14351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250" name="Group 81"/>
          <p:cNvGrpSpPr/>
          <p:nvPr/>
        </p:nvGrpSpPr>
        <p:grpSpPr>
          <a:xfrm>
            <a:off x="5175250" y="5040313"/>
            <a:ext cx="404813" cy="117475"/>
            <a:chOff x="2200" y="1559"/>
            <a:chExt cx="227" cy="66"/>
          </a:xfrm>
        </p:grpSpPr>
        <p:sp>
          <p:nvSpPr>
            <p:cNvPr id="7251" name="Line 82"/>
            <p:cNvSpPr/>
            <p:nvPr/>
          </p:nvSpPr>
          <p:spPr>
            <a:xfrm>
              <a:off x="2200" y="1587"/>
              <a:ext cx="227" cy="1"/>
            </a:xfrm>
            <a:prstGeom prst="line">
              <a:avLst/>
            </a:prstGeom>
            <a:ln w="14351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52" name="Freeform 83"/>
            <p:cNvSpPr/>
            <p:nvPr/>
          </p:nvSpPr>
          <p:spPr>
            <a:xfrm>
              <a:off x="2370" y="1559"/>
              <a:ext cx="57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57" y="28"/>
                </a:cxn>
                <a:cxn ang="0">
                  <a:pos x="0" y="0"/>
                </a:cxn>
              </a:cxnLst>
              <a:pathLst>
                <a:path w="57" h="66">
                  <a:moveTo>
                    <a:pt x="0" y="66"/>
                  </a:moveTo>
                  <a:lnTo>
                    <a:pt x="57" y="28"/>
                  </a:lnTo>
                  <a:lnTo>
                    <a:pt x="0" y="0"/>
                  </a:lnTo>
                </a:path>
              </a:pathLst>
            </a:custGeom>
            <a:noFill/>
            <a:ln w="14351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253" name="Rectangle 84"/>
          <p:cNvSpPr/>
          <p:nvPr/>
        </p:nvSpPr>
        <p:spPr>
          <a:xfrm>
            <a:off x="5867400" y="4941888"/>
            <a:ext cx="863600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地址信号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254" name="Group 85"/>
          <p:cNvGrpSpPr/>
          <p:nvPr/>
        </p:nvGrpSpPr>
        <p:grpSpPr>
          <a:xfrm>
            <a:off x="4932363" y="3068638"/>
            <a:ext cx="71437" cy="1152525"/>
            <a:chOff x="2852" y="2240"/>
            <a:chExt cx="66" cy="198"/>
          </a:xfrm>
        </p:grpSpPr>
        <p:sp>
          <p:nvSpPr>
            <p:cNvPr id="7255" name="Line 86"/>
            <p:cNvSpPr/>
            <p:nvPr/>
          </p:nvSpPr>
          <p:spPr>
            <a:xfrm flipV="1">
              <a:off x="2880" y="2240"/>
              <a:ext cx="1" cy="198"/>
            </a:xfrm>
            <a:prstGeom prst="line">
              <a:avLst/>
            </a:prstGeom>
            <a:ln w="14351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56" name="Freeform 87"/>
            <p:cNvSpPr/>
            <p:nvPr/>
          </p:nvSpPr>
          <p:spPr>
            <a:xfrm>
              <a:off x="2852" y="2240"/>
              <a:ext cx="66" cy="56"/>
            </a:xfrm>
            <a:custGeom>
              <a:avLst/>
              <a:gdLst/>
              <a:ahLst/>
              <a:cxnLst>
                <a:cxn ang="0">
                  <a:pos x="66" y="56"/>
                </a:cxn>
                <a:cxn ang="0">
                  <a:pos x="28" y="0"/>
                </a:cxn>
                <a:cxn ang="0">
                  <a:pos x="0" y="56"/>
                </a:cxn>
              </a:cxnLst>
              <a:pathLst>
                <a:path w="66" h="56">
                  <a:moveTo>
                    <a:pt x="66" y="56"/>
                  </a:moveTo>
                  <a:lnTo>
                    <a:pt x="28" y="0"/>
                  </a:lnTo>
                  <a:lnTo>
                    <a:pt x="0" y="56"/>
                  </a:lnTo>
                </a:path>
              </a:pathLst>
            </a:custGeom>
            <a:noFill/>
            <a:ln w="14351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502"/>
          <p:cNvSpPr txBox="1">
            <a:spLocks noChangeArrowheads="1"/>
          </p:cNvSpPr>
          <p:nvPr/>
        </p:nvSpPr>
        <p:spPr bwMode="auto">
          <a:xfrm>
            <a:off x="179388" y="333375"/>
            <a:ext cx="518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9219" name="Rectangle 5508"/>
          <p:cNvSpPr>
            <a:spLocks noChangeArrowheads="1"/>
          </p:cNvSpPr>
          <p:nvPr/>
        </p:nvSpPr>
        <p:spPr bwMode="auto">
          <a:xfrm>
            <a:off x="323850" y="6705600"/>
            <a:ext cx="360363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Oval 5541"/>
          <p:cNvSpPr>
            <a:spLocks noChangeArrowheads="1"/>
          </p:cNvSpPr>
          <p:nvPr/>
        </p:nvSpPr>
        <p:spPr bwMode="auto">
          <a:xfrm>
            <a:off x="2178050" y="3959225"/>
            <a:ext cx="2170113" cy="846138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0"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操作系统</a:t>
            </a:r>
            <a:endParaRPr kumimoji="0" lang="zh-CN" altLang="en-US" sz="2400" b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221" name="Rectangle 5542"/>
          <p:cNvSpPr>
            <a:spLocks noChangeArrowheads="1"/>
          </p:cNvSpPr>
          <p:nvPr/>
        </p:nvSpPr>
        <p:spPr bwMode="auto">
          <a:xfrm>
            <a:off x="468313" y="2924175"/>
            <a:ext cx="1943100" cy="504825"/>
          </a:xfrm>
          <a:prstGeom prst="rect">
            <a:avLst/>
          </a:prstGeom>
          <a:solidFill>
            <a:srgbClr val="FFCCFF"/>
          </a:solidFill>
          <a:ln w="9525">
            <a:solidFill>
              <a:srgbClr val="FF66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①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进程管理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9222" name="Rectangle 5543"/>
          <p:cNvSpPr>
            <a:spLocks noChangeArrowheads="1"/>
          </p:cNvSpPr>
          <p:nvPr/>
        </p:nvSpPr>
        <p:spPr bwMode="auto">
          <a:xfrm>
            <a:off x="2535238" y="2924175"/>
            <a:ext cx="1820862" cy="538163"/>
          </a:xfrm>
          <a:prstGeom prst="rect">
            <a:avLst/>
          </a:prstGeom>
          <a:solidFill>
            <a:srgbClr val="FFCCFF"/>
          </a:solidFill>
          <a:ln w="9525">
            <a:solidFill>
              <a:srgbClr val="FF66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②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内存管理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9223" name="Rectangle 5544"/>
          <p:cNvSpPr>
            <a:spLocks noChangeArrowheads="1"/>
          </p:cNvSpPr>
          <p:nvPr/>
        </p:nvSpPr>
        <p:spPr bwMode="auto">
          <a:xfrm>
            <a:off x="4529138" y="2924175"/>
            <a:ext cx="1843087" cy="539750"/>
          </a:xfrm>
          <a:prstGeom prst="rect">
            <a:avLst/>
          </a:prstGeom>
          <a:solidFill>
            <a:srgbClr val="FFCCFF"/>
          </a:solidFill>
          <a:ln w="9525">
            <a:solidFill>
              <a:srgbClr val="FF66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③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设备管理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9224" name="Rectangle 5545"/>
          <p:cNvSpPr>
            <a:spLocks noChangeArrowheads="1"/>
          </p:cNvSpPr>
          <p:nvPr/>
        </p:nvSpPr>
        <p:spPr bwMode="auto">
          <a:xfrm>
            <a:off x="6538913" y="2924175"/>
            <a:ext cx="1849437" cy="558800"/>
          </a:xfrm>
          <a:prstGeom prst="rect">
            <a:avLst/>
          </a:prstGeom>
          <a:solidFill>
            <a:srgbClr val="FFCCFF"/>
          </a:solidFill>
          <a:ln w="9525">
            <a:solidFill>
              <a:srgbClr val="FF6600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④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管理文件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9225" name="Line 5547"/>
          <p:cNvSpPr>
            <a:spLocks noChangeShapeType="1"/>
          </p:cNvSpPr>
          <p:nvPr/>
        </p:nvSpPr>
        <p:spPr bwMode="auto">
          <a:xfrm flipV="1">
            <a:off x="4365625" y="3500438"/>
            <a:ext cx="2870200" cy="868362"/>
          </a:xfrm>
          <a:prstGeom prst="line">
            <a:avLst/>
          </a:prstGeom>
          <a:noFill/>
          <a:ln w="6350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5548"/>
          <p:cNvSpPr>
            <a:spLocks noChangeShapeType="1"/>
          </p:cNvSpPr>
          <p:nvPr/>
        </p:nvSpPr>
        <p:spPr bwMode="auto">
          <a:xfrm flipH="1" flipV="1">
            <a:off x="1403350" y="3427413"/>
            <a:ext cx="938213" cy="722312"/>
          </a:xfrm>
          <a:prstGeom prst="line">
            <a:avLst/>
          </a:prstGeom>
          <a:noFill/>
          <a:ln w="6350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5549"/>
          <p:cNvSpPr>
            <a:spLocks noChangeShapeType="1"/>
          </p:cNvSpPr>
          <p:nvPr/>
        </p:nvSpPr>
        <p:spPr bwMode="auto">
          <a:xfrm flipV="1">
            <a:off x="3213100" y="3454400"/>
            <a:ext cx="6350" cy="474663"/>
          </a:xfrm>
          <a:prstGeom prst="line">
            <a:avLst/>
          </a:prstGeom>
          <a:noFill/>
          <a:ln w="6350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5550"/>
          <p:cNvSpPr>
            <a:spLocks noChangeShapeType="1"/>
          </p:cNvSpPr>
          <p:nvPr/>
        </p:nvSpPr>
        <p:spPr bwMode="auto">
          <a:xfrm flipV="1">
            <a:off x="4095750" y="3500438"/>
            <a:ext cx="590550" cy="649287"/>
          </a:xfrm>
          <a:prstGeom prst="line">
            <a:avLst/>
          </a:prstGeom>
          <a:noFill/>
          <a:ln w="6350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AutoShape 5552"/>
          <p:cNvSpPr>
            <a:spLocks noChangeArrowheads="1"/>
          </p:cNvSpPr>
          <p:nvPr/>
        </p:nvSpPr>
        <p:spPr bwMode="auto">
          <a:xfrm>
            <a:off x="2416175" y="5300663"/>
            <a:ext cx="1435100" cy="446087"/>
          </a:xfrm>
          <a:prstGeom prst="flowChartAlternateProcess">
            <a:avLst/>
          </a:prstGeom>
          <a:solidFill>
            <a:srgbClr val="33CC33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kumimoji="0" lang="zh-CN" altLang="en-US" sz="2000" b="1">
                <a:solidFill>
                  <a:schemeClr val="hlink"/>
                </a:solidFill>
                <a:ea typeface="黑体" panose="02010609060101010101" pitchFamily="2" charset="-122"/>
              </a:rPr>
              <a:t>用户接口</a:t>
            </a:r>
            <a:endParaRPr kumimoji="0" lang="zh-CN" altLang="en-US" sz="2000" b="1">
              <a:solidFill>
                <a:schemeClr val="hlink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230" name="Line 5555"/>
          <p:cNvSpPr>
            <a:spLocks noChangeShapeType="1"/>
          </p:cNvSpPr>
          <p:nvPr/>
        </p:nvSpPr>
        <p:spPr bwMode="auto">
          <a:xfrm flipH="1">
            <a:off x="3203575" y="4814888"/>
            <a:ext cx="12700" cy="4857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39" name="AutoShape 5559"/>
          <p:cNvSpPr>
            <a:spLocks noChangeArrowheads="1"/>
          </p:cNvSpPr>
          <p:nvPr/>
        </p:nvSpPr>
        <p:spPr bwMode="auto">
          <a:xfrm>
            <a:off x="323850" y="3859213"/>
            <a:ext cx="1079500" cy="1223962"/>
          </a:xfrm>
          <a:prstGeom prst="wedgeRoundRectCallout">
            <a:avLst>
              <a:gd name="adj1" fmla="val 17648"/>
              <a:gd name="adj2" fmla="val -85148"/>
              <a:gd name="adj3" fmla="val 16667"/>
            </a:avLst>
          </a:prstGeom>
          <a:solidFill>
            <a:schemeClr val="hlink"/>
          </a:solidFill>
          <a:ln w="9525" algn="ctr">
            <a:noFill/>
            <a:miter lim="800000"/>
          </a:ln>
          <a:effectLst/>
        </p:spPr>
        <p:txBody>
          <a:bodyPr lIns="0" tIns="10800" rIns="0" bIns="10800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FF00"/>
                </a:solidFill>
                <a:ea typeface="黑体" panose="02010609060101010101" pitchFamily="2" charset="-122"/>
              </a:rPr>
              <a:t>就是对</a:t>
            </a:r>
            <a:r>
              <a:rPr lang="en-US" altLang="zh-CN" sz="2400" b="1">
                <a:solidFill>
                  <a:srgbClr val="FFFF00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400" b="1">
                <a:solidFill>
                  <a:srgbClr val="FFFF00"/>
                </a:solidFill>
                <a:ea typeface="黑体" panose="02010609060101010101" pitchFamily="2" charset="-122"/>
              </a:rPr>
              <a:t>的管理。</a:t>
            </a:r>
            <a:endParaRPr lang="zh-CN" altLang="en-US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6040" name="AutoShape 5560"/>
          <p:cNvSpPr>
            <a:spLocks noChangeArrowheads="1"/>
          </p:cNvSpPr>
          <p:nvPr/>
        </p:nvSpPr>
        <p:spPr bwMode="auto">
          <a:xfrm>
            <a:off x="1619250" y="3859213"/>
            <a:ext cx="1657350" cy="1223962"/>
          </a:xfrm>
          <a:prstGeom prst="wedgeRoundRectCallout">
            <a:avLst>
              <a:gd name="adj1" fmla="val 72606"/>
              <a:gd name="adj2" fmla="val -82815"/>
              <a:gd name="adj3" fmla="val 16667"/>
            </a:avLst>
          </a:prstGeom>
          <a:solidFill>
            <a:schemeClr val="hlink"/>
          </a:solidFill>
          <a:ln w="9525" algn="ctr">
            <a:noFill/>
            <a:miter lim="800000"/>
          </a:ln>
          <a:effectLst/>
        </p:spPr>
        <p:txBody>
          <a:bodyPr lIns="0" tIns="10800" rIns="0" bIns="10800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FF00"/>
                </a:solidFill>
                <a:ea typeface="黑体" panose="02010609060101010101" pitchFamily="2" charset="-122"/>
              </a:rPr>
              <a:t>就是如何合理分配和使用内存。</a:t>
            </a:r>
            <a:endParaRPr lang="zh-CN" altLang="en-US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6041" name="AutoShape 5561"/>
          <p:cNvSpPr>
            <a:spLocks noChangeArrowheads="1"/>
          </p:cNvSpPr>
          <p:nvPr/>
        </p:nvSpPr>
        <p:spPr bwMode="auto">
          <a:xfrm>
            <a:off x="7164388" y="3860800"/>
            <a:ext cx="1655762" cy="1223963"/>
          </a:xfrm>
          <a:prstGeom prst="wedgeRoundRectCallout">
            <a:avLst>
              <a:gd name="adj1" fmla="val -27949"/>
              <a:gd name="adj2" fmla="val -84759"/>
              <a:gd name="adj3" fmla="val 16667"/>
            </a:avLst>
          </a:prstGeom>
          <a:solidFill>
            <a:schemeClr val="hlink"/>
          </a:solidFill>
          <a:ln w="9525" algn="ctr">
            <a:noFill/>
            <a:miter lim="800000"/>
          </a:ln>
        </p:spPr>
        <p:txBody>
          <a:bodyPr lIns="0" tIns="10800" rIns="0" bIns="10800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FF00"/>
                </a:solidFill>
                <a:ea typeface="黑体" panose="02010609060101010101" pitchFamily="2" charset="-122"/>
              </a:rPr>
              <a:t>就是对文件及文件夹进行管理。</a:t>
            </a:r>
            <a:endParaRPr lang="zh-CN" altLang="en-US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6042" name="AutoShape 5562"/>
          <p:cNvSpPr>
            <a:spLocks noChangeArrowheads="1"/>
          </p:cNvSpPr>
          <p:nvPr/>
        </p:nvSpPr>
        <p:spPr bwMode="auto">
          <a:xfrm>
            <a:off x="4716463" y="3789363"/>
            <a:ext cx="2016125" cy="1296987"/>
          </a:xfrm>
          <a:prstGeom prst="wedgeRoundRectCallout">
            <a:avLst>
              <a:gd name="adj1" fmla="val -10866"/>
              <a:gd name="adj2" fmla="val -76560"/>
              <a:gd name="adj3" fmla="val 16667"/>
            </a:avLst>
          </a:prstGeom>
          <a:solidFill>
            <a:schemeClr val="hlink"/>
          </a:solidFill>
          <a:ln w="9525" algn="ctr">
            <a:noFill/>
            <a:miter lim="800000"/>
          </a:ln>
          <a:effectLst/>
        </p:spPr>
        <p:txBody>
          <a:bodyPr lIns="0" tIns="10800" rIns="0" bIns="10800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FF00"/>
                </a:solidFill>
                <a:ea typeface="黑体" panose="02010609060101010101" pitchFamily="2" charset="-122"/>
              </a:rPr>
              <a:t>就是对外部各种输入输出设备进行管理。</a:t>
            </a:r>
            <a:endParaRPr lang="zh-CN" altLang="en-US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6047" name="Text Box 5567"/>
          <p:cNvSpPr txBox="1">
            <a:spLocks noChangeArrowheads="1"/>
          </p:cNvSpPr>
          <p:nvPr/>
        </p:nvSpPr>
        <p:spPr bwMode="auto">
          <a:xfrm>
            <a:off x="323850" y="1079500"/>
            <a:ext cx="8424863" cy="16402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Bef>
                <a:spcPct val="15000"/>
              </a:spcBef>
              <a:defRPr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操作系统的功能可从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资源管理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用户使用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两个角度来看。从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资源管理的角度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来看，操作系统具有进程管理、存储管理、设备管理和文件管理的功能；从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用户使用的角度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来看，操作系统对用户提供访问计算机资源的接口。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39" grpId="0" animBg="1"/>
      <p:bldP spid="26040" grpId="0" animBg="1"/>
      <p:bldP spid="26041" grpId="0" animBg="1"/>
      <p:bldP spid="260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27125"/>
            <a:ext cx="4824413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effectLst/>
                <a:ea typeface="黑体" panose="02010609060101010101" pitchFamily="2" charset="-122"/>
              </a:rPr>
              <a:t>2.2.2 </a:t>
            </a:r>
            <a:r>
              <a:rPr lang="zh-CN" altLang="en-US" sz="2800" dirty="0" smtClean="0">
                <a:solidFill>
                  <a:schemeClr val="tx1"/>
                </a:solidFill>
                <a:effectLst/>
                <a:ea typeface="黑体" panose="02010609060101010101" pitchFamily="2" charset="-122"/>
              </a:rPr>
              <a:t>进程管理</a:t>
            </a:r>
            <a:endParaRPr lang="zh-CN" altLang="en-US" sz="2800" dirty="0" smtClean="0">
              <a:solidFill>
                <a:schemeClr val="tx1"/>
              </a:solidFill>
              <a:effectLst/>
              <a:ea typeface="黑体" panose="02010609060101010101" pitchFamily="2" charset="-122"/>
            </a:endParaRPr>
          </a:p>
        </p:txBody>
      </p:sp>
      <p:sp>
        <p:nvSpPr>
          <p:cNvPr id="10243" name="Text Box 98"/>
          <p:cNvSpPr txBox="1">
            <a:spLocks noChangeArrowheads="1"/>
          </p:cNvSpPr>
          <p:nvPr/>
        </p:nvSpPr>
        <p:spPr bwMode="auto">
          <a:xfrm>
            <a:off x="179388" y="333375"/>
            <a:ext cx="5761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0244" name="Rectangle 198"/>
          <p:cNvSpPr>
            <a:spLocks noChangeArrowheads="1"/>
          </p:cNvSpPr>
          <p:nvPr/>
        </p:nvSpPr>
        <p:spPr bwMode="auto">
          <a:xfrm>
            <a:off x="439738" y="6394450"/>
            <a:ext cx="1417637" cy="6985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Rectangle 201"/>
          <p:cNvSpPr>
            <a:spLocks noChangeArrowheads="1"/>
          </p:cNvSpPr>
          <p:nvPr/>
        </p:nvSpPr>
        <p:spPr bwMode="auto">
          <a:xfrm>
            <a:off x="250825" y="1674495"/>
            <a:ext cx="8424863" cy="396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      在使用计算机的时候，人们会发现自己常常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同时运行几个程序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，如在编辑一个文档的时候，会同时打开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Email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进行邮件的发送，打开音乐播放器听音乐。那么，此时的操作系统是如何为这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个软件分配分配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的运行时间？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       此外，计算机还常常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同时多次运行同一个程序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，如使用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QQ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与多个人进行对话，或者多次打开记事本程序，那么此时的操作系统又是如何区分这个程序的每个运行过程呢？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       下面我们先介绍两个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重要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概念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多道程序设计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和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进程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052513"/>
            <a:ext cx="4824412" cy="519112"/>
          </a:xfrm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/>
                <a:ea typeface="黑体" panose="02010609060101010101" pitchFamily="2" charset="-122"/>
              </a:rPr>
              <a:t>       </a:t>
            </a:r>
            <a:r>
              <a:rPr lang="en-US" altLang="zh-CN" sz="2400" kern="1200" dirty="0" smtClean="0">
                <a:solidFill>
                  <a:schemeClr val="tx1"/>
                </a:solidFill>
                <a:ea typeface="黑体" panose="02010609060101010101" pitchFamily="2" charset="-122"/>
                <a:cs typeface="+mn-cs"/>
              </a:rPr>
              <a:t>(1) </a:t>
            </a:r>
            <a:r>
              <a:rPr lang="zh-CN" altLang="en-US" sz="2400" kern="1200" dirty="0" smtClean="0">
                <a:solidFill>
                  <a:schemeClr val="tx1"/>
                </a:solidFill>
                <a:ea typeface="黑体" panose="02010609060101010101" pitchFamily="2" charset="-122"/>
                <a:cs typeface="+mn-cs"/>
              </a:rPr>
              <a:t>多道程序设计的概念</a:t>
            </a:r>
            <a:endParaRPr lang="zh-CN" altLang="en-US" sz="2400" kern="1200" dirty="0" smtClean="0">
              <a:solidFill>
                <a:schemeClr val="tx1"/>
              </a:solidFill>
              <a:ea typeface="黑体" panose="02010609060101010101" pitchFamily="2" charset="-122"/>
              <a:cs typeface="+mn-cs"/>
            </a:endParaRPr>
          </a:p>
        </p:txBody>
      </p:sp>
      <p:sp>
        <p:nvSpPr>
          <p:cNvPr id="11267" name="Text Box 98"/>
          <p:cNvSpPr txBox="1">
            <a:spLocks noChangeArrowheads="1"/>
          </p:cNvSpPr>
          <p:nvPr/>
        </p:nvSpPr>
        <p:spPr bwMode="auto">
          <a:xfrm>
            <a:off x="179388" y="333375"/>
            <a:ext cx="5761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1268" name="Rectangle 198"/>
          <p:cNvSpPr>
            <a:spLocks noChangeArrowheads="1"/>
          </p:cNvSpPr>
          <p:nvPr/>
        </p:nvSpPr>
        <p:spPr bwMode="auto">
          <a:xfrm>
            <a:off x="439738" y="6394450"/>
            <a:ext cx="1417637" cy="6985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Rectangle 201"/>
          <p:cNvSpPr>
            <a:spLocks noChangeArrowheads="1"/>
          </p:cNvSpPr>
          <p:nvPr/>
        </p:nvSpPr>
        <p:spPr bwMode="auto">
          <a:xfrm>
            <a:off x="347663" y="1567974"/>
            <a:ext cx="8321675" cy="310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单道程序设计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技术是指在内存中一次只能允许一个程序运行，在该程序运行结束前，其它程序不允许使用内存。这是早期的操作系统所使用的技术。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>
              <a:spcBef>
                <a:spcPct val="1500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多道程序设计技术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是指在内存同时放若干道程序，使它们在系统中并发执行，共享系统中的各种资源。当一道程序暂停执行时，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立即转去执行另一道程序。在多道程序设计下，系统通过某种调度策略交替执行程序，它是现代操作系统的主要方案。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grpSp>
        <p:nvGrpSpPr>
          <p:cNvPr id="11270" name="Group 11"/>
          <p:cNvGrpSpPr/>
          <p:nvPr/>
        </p:nvGrpSpPr>
        <p:grpSpPr bwMode="auto">
          <a:xfrm>
            <a:off x="455613" y="4941888"/>
            <a:ext cx="8293100" cy="1079500"/>
            <a:chOff x="180" y="3022"/>
            <a:chExt cx="5224" cy="680"/>
          </a:xfrm>
        </p:grpSpPr>
        <p:sp>
          <p:nvSpPr>
            <p:cNvPr id="11271" name="Rectangle 25"/>
            <p:cNvSpPr>
              <a:spLocks noChangeArrowheads="1"/>
            </p:cNvSpPr>
            <p:nvPr/>
          </p:nvSpPr>
          <p:spPr bwMode="auto">
            <a:xfrm>
              <a:off x="180" y="3022"/>
              <a:ext cx="5224" cy="635"/>
            </a:xfrm>
            <a:prstGeom prst="rect">
              <a:avLst/>
            </a:prstGeom>
            <a:solidFill>
              <a:srgbClr val="FFFF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lIns="72000" tIns="72000" rIns="72000" bIns="72000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272" name="Rectangle 26"/>
            <p:cNvSpPr>
              <a:spLocks noChangeArrowheads="1"/>
            </p:cNvSpPr>
            <p:nvPr/>
          </p:nvSpPr>
          <p:spPr bwMode="auto">
            <a:xfrm>
              <a:off x="180" y="3036"/>
              <a:ext cx="5216" cy="66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72000" bIns="72000" anchor="ctr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黑体" panose="02010609060101010101" pitchFamily="2" charset="-122"/>
                </a:rPr>
                <a:t>        </a:t>
              </a:r>
              <a:r>
                <a:rPr lang="zh-CN" altLang="en-US" sz="2000" b="1">
                  <a:solidFill>
                    <a:srgbClr val="FF0000"/>
                  </a:solidFill>
                  <a:ea typeface="黑体" panose="02010609060101010101" pitchFamily="2" charset="-122"/>
                </a:rPr>
                <a:t>多道程序系统：操作系统同时将多个作业保存在内存的作业池中，多道程序设计通过组织作业使得</a:t>
              </a:r>
              <a:r>
                <a:rPr lang="en-US" altLang="zh-CN" sz="2000" b="1">
                  <a:solidFill>
                    <a:srgbClr val="FF0000"/>
                  </a:solidFill>
                  <a:ea typeface="黑体" panose="02010609060101010101" pitchFamily="2" charset="-122"/>
                </a:rPr>
                <a:t>CPU</a:t>
              </a:r>
              <a:r>
                <a:rPr lang="zh-CN" altLang="en-US" sz="2000" b="1">
                  <a:solidFill>
                    <a:srgbClr val="FF0000"/>
                  </a:solidFill>
                  <a:ea typeface="黑体" panose="02010609060101010101" pitchFamily="2" charset="-122"/>
                </a:rPr>
                <a:t>总有一个作业可执行，从而提高</a:t>
              </a:r>
              <a:r>
                <a:rPr lang="en-US" altLang="zh-CN" sz="2000" b="1">
                  <a:solidFill>
                    <a:srgbClr val="FF0000"/>
                  </a:solidFill>
                  <a:ea typeface="黑体" panose="02010609060101010101" pitchFamily="2" charset="-122"/>
                </a:rPr>
                <a:t>CPU</a:t>
              </a:r>
              <a:r>
                <a:rPr lang="zh-CN" altLang="en-US" sz="2000" b="1">
                  <a:solidFill>
                    <a:srgbClr val="FF0000"/>
                  </a:solidFill>
                  <a:ea typeface="黑体" panose="02010609060101010101" pitchFamily="2" charset="-122"/>
                </a:rPr>
                <a:t>的利用率。</a:t>
              </a:r>
              <a:endParaRPr lang="zh-CN" altLang="en-US" sz="20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1273" name="AutoShape 27"/>
            <p:cNvSpPr>
              <a:spLocks noChangeArrowheads="1"/>
            </p:cNvSpPr>
            <p:nvPr/>
          </p:nvSpPr>
          <p:spPr bwMode="auto">
            <a:xfrm>
              <a:off x="249" y="3067"/>
              <a:ext cx="182" cy="194"/>
            </a:xfrm>
            <a:prstGeom prst="smileyFace">
              <a:avLst>
                <a:gd name="adj" fmla="val -4653"/>
              </a:avLst>
            </a:prstGeom>
            <a:noFill/>
            <a:ln w="190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72000" bIns="720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125538"/>
            <a:ext cx="3743325" cy="461962"/>
          </a:xfrm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(2) 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ea typeface="黑体" panose="02010609060101010101" pitchFamily="2" charset="-122"/>
              </a:rPr>
              <a:t>进程的概念</a:t>
            </a:r>
            <a:endParaRPr lang="zh-CN" altLang="en-US" sz="2400" dirty="0" smtClean="0">
              <a:solidFill>
                <a:schemeClr val="tx1"/>
              </a:solidFill>
              <a:effectLst/>
              <a:ea typeface="黑体" panose="02010609060101010101" pitchFamily="2" charset="-122"/>
            </a:endParaRPr>
          </a:p>
        </p:txBody>
      </p:sp>
      <p:sp>
        <p:nvSpPr>
          <p:cNvPr id="12291" name="Text Box 44"/>
          <p:cNvSpPr txBox="1">
            <a:spLocks noChangeArrowheads="1"/>
          </p:cNvSpPr>
          <p:nvPr/>
        </p:nvSpPr>
        <p:spPr bwMode="auto">
          <a:xfrm>
            <a:off x="250825" y="333375"/>
            <a:ext cx="5035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2.2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操作系统基础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14733" name="Text Box 45"/>
          <p:cNvSpPr txBox="1">
            <a:spLocks noChangeArrowheads="1"/>
          </p:cNvSpPr>
          <p:nvPr/>
        </p:nvSpPr>
        <p:spPr bwMode="auto">
          <a:xfrm>
            <a:off x="395288" y="1557338"/>
            <a:ext cx="842486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什么是进程？它与程序有什么区别？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12293" name="Rectangle 107"/>
          <p:cNvSpPr>
            <a:spLocks noChangeArrowheads="1"/>
          </p:cNvSpPr>
          <p:nvPr/>
        </p:nvSpPr>
        <p:spPr bwMode="auto">
          <a:xfrm>
            <a:off x="323850" y="6705600"/>
            <a:ext cx="1800225" cy="762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98" name="Text Box 110"/>
          <p:cNvSpPr txBox="1">
            <a:spLocks noChangeArrowheads="1"/>
          </p:cNvSpPr>
          <p:nvPr/>
        </p:nvSpPr>
        <p:spPr bwMode="auto">
          <a:xfrm>
            <a:off x="395288" y="2287270"/>
            <a:ext cx="8280400" cy="165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：用户为完成某一个特定问题而编写的操作步骤。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进程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：是计算机中正在运行的程序的一个实例，也即程序的一次执行过程。进程需要一定的资源来完成它的任务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例如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时间、内存、文件和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设备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8925" y="4290378"/>
            <a:ext cx="8315325" cy="125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rgbClr val="00FF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进程与程序的</a:t>
            </a:r>
            <a:r>
              <a:rPr lang="zh-CN" altLang="en-US" sz="2400" b="1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区别</a:t>
            </a: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2" charset="-122"/>
              </a:rPr>
              <a:t>在于进程是动态的、有生命力的，而程序是静态的。一个程序加载到内存，系统就创建一个进程，程序执行结束后，该进程也就消亡了。</a:t>
            </a:r>
            <a:endParaRPr lang="zh-CN" altLang="en-US" sz="24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3" grpId="0"/>
      <p:bldP spid="114798" grpId="0"/>
      <p:bldP spid="10" grpId="0"/>
    </p:bldLst>
  </p:timing>
</p:sld>
</file>

<file path=ppt/theme/theme1.xml><?xml version="1.0" encoding="utf-8"?>
<a:theme xmlns:a="http://schemas.openxmlformats.org/drawingml/2006/main" name="信息学院课件模板（版本2）">
  <a:themeElements>
    <a:clrScheme name="信息学院课件模板（版本2）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CC"/>
      </a:hlink>
      <a:folHlink>
        <a:srgbClr val="800080"/>
      </a:folHlink>
    </a:clrScheme>
    <a:fontScheme name="信息学院课件模板（版本2）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FFC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FFC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信息学院课件模板（版本2）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信息学院课件模板（版本2）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课件模板（版本2）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课件模板（版本2）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课件模板（版本2）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课件模板（版本2）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课件模板（版本2）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课件模板（版本2）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课件模板（版本2）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课件模板（版本2）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课件模板（版本2）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00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课件模板（版本2）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信息学院课件模板（版本2）</Template>
  <TotalTime>0</TotalTime>
  <Words>5859</Words>
  <Application>WPS 演示</Application>
  <PresentationFormat>全屏显示(4:3)</PresentationFormat>
  <Paragraphs>413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楷体_GB2312</vt:lpstr>
      <vt:lpstr>华文中宋</vt:lpstr>
      <vt:lpstr>黑体</vt:lpstr>
      <vt:lpstr>微软雅黑</vt:lpstr>
      <vt:lpstr>Arial Unicode MS</vt:lpstr>
      <vt:lpstr>隶书</vt:lpstr>
      <vt:lpstr>信息学院课件模板（版本2）</vt:lpstr>
      <vt:lpstr>PowerPoint 演示文稿</vt:lpstr>
      <vt:lpstr>PowerPoint 演示文稿</vt:lpstr>
      <vt:lpstr>PowerPoint 演示文稿</vt:lpstr>
      <vt:lpstr>PowerPoint 演示文稿</vt:lpstr>
      <vt:lpstr>冯·诺依曼型计算机</vt:lpstr>
      <vt:lpstr>PowerPoint 演示文稿</vt:lpstr>
      <vt:lpstr>2.2.2 进程管理</vt:lpstr>
      <vt:lpstr>       (1) 多道程序设计的概念</vt:lpstr>
      <vt:lpstr>(2)  进程的概念</vt:lpstr>
      <vt:lpstr>PowerPoint 演示文稿</vt:lpstr>
      <vt:lpstr>PowerPoint 演示文稿</vt:lpstr>
      <vt:lpstr>PowerPoint 演示文稿</vt:lpstr>
      <vt:lpstr> (1)  内存分配</vt:lpstr>
      <vt:lpstr>       ② 分页式内存管理</vt:lpstr>
      <vt:lpstr>(3) 内存扩充</vt:lpstr>
      <vt:lpstr>PowerPoint 演示文稿</vt:lpstr>
      <vt:lpstr>PowerPoint 演示文稿</vt:lpstr>
      <vt:lpstr>2.2.5  文件管理</vt:lpstr>
      <vt:lpstr>PowerPoint 演示文稿</vt:lpstr>
      <vt:lpstr>PowerPoint 演示文稿</vt:lpstr>
      <vt:lpstr>(2) 目录结构</vt:lpstr>
      <vt:lpstr>PowerPoint 演示文稿</vt:lpstr>
      <vt:lpstr>PowerPoint 演示文稿</vt:lpstr>
      <vt:lpstr>PowerPoint 演示文稿</vt:lpstr>
      <vt:lpstr> 2.2.6 典型操作系统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scau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计算机硬件体系结构 </dc:title>
  <dc:creator>华南农业大学信息学院</dc:creator>
  <dc:subject>专业领域介绍</dc:subject>
  <cp:category>电子教案</cp:category>
  <cp:lastModifiedBy>WangCT</cp:lastModifiedBy>
  <cp:revision>412</cp:revision>
  <dcterms:created xsi:type="dcterms:W3CDTF">2006-07-12T09:54:00Z</dcterms:created>
  <dcterms:modified xsi:type="dcterms:W3CDTF">2018-09-26T10:23:59Z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