
<file path=[Content_Types].xml><?xml version="1.0" encoding="utf-8"?>
<Types xmlns="http://schemas.openxmlformats.org/package/2006/content-types">
  <Default Extension="jpeg" ContentType="image/jpeg"/>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9"/>
  </p:handoutMasterIdLst>
  <p:sldIdLst>
    <p:sldId id="448" r:id="rId3"/>
    <p:sldId id="497" r:id="rId5"/>
    <p:sldId id="498" r:id="rId6"/>
    <p:sldId id="499" r:id="rId7"/>
    <p:sldId id="500" r:id="rId8"/>
    <p:sldId id="501" r:id="rId9"/>
    <p:sldId id="502" r:id="rId10"/>
    <p:sldId id="503" r:id="rId11"/>
    <p:sldId id="504" r:id="rId12"/>
    <p:sldId id="505" r:id="rId13"/>
    <p:sldId id="506" r:id="rId14"/>
    <p:sldId id="507" r:id="rId15"/>
    <p:sldId id="508" r:id="rId16"/>
    <p:sldId id="509" r:id="rId17"/>
    <p:sldId id="510" r:id="rId18"/>
  </p:sldIdLst>
  <p:sldSz cx="9144000" cy="6858000" type="screen4x3"/>
  <p:notesSz cx="6858000" cy="9144000"/>
  <p:embeddedFontLst>
    <p:embeddedFont>
      <p:font typeface="楷体_GB2312" panose="02010609030101010101" pitchFamily="49" charset="-122"/>
      <p:regular r:id="rId23"/>
    </p:embeddedFont>
    <p:embeddedFont>
      <p:font typeface="华文中宋" panose="02010600040101010101" pitchFamily="2" charset="-122"/>
      <p:regular r:id="rId24"/>
    </p:embeddedFont>
    <p:embeddedFont>
      <p:font typeface="黑体" panose="02010609060101010101" pitchFamily="2" charset="-122"/>
      <p:regular r:id="rId25"/>
    </p:embeddedFont>
  </p:embeddedFontLst>
  <p:defaultTextStyle>
    <a:defPPr>
      <a:defRPr lang="zh-CN"/>
    </a:defPPr>
    <a:lvl1pPr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2400" kern="1200">
        <a:solidFill>
          <a:srgbClr val="00FFC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rgbClr val="00FFCC"/>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66FF"/>
    <a:srgbClr val="00CCFF"/>
    <a:srgbClr val="990099"/>
    <a:srgbClr val="33CC33"/>
    <a:srgbClr val="FF66FF"/>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8" autoAdjust="0"/>
    <p:restoredTop sz="94630" autoAdjust="0"/>
  </p:normalViewPr>
  <p:slideViewPr>
    <p:cSldViewPr>
      <p:cViewPr varScale="1">
        <p:scale>
          <a:sx n="73" d="100"/>
          <a:sy n="73" d="100"/>
        </p:scale>
        <p:origin x="1248" y="78"/>
      </p:cViewPr>
      <p:guideLst>
        <p:guide orient="horz" pos="2160"/>
        <p:guide pos="2904"/>
      </p:guideLst>
    </p:cSldViewPr>
  </p:slideViewPr>
  <p:notesTextViewPr>
    <p:cViewPr>
      <p:scale>
        <a:sx n="100" d="100"/>
        <a:sy n="100" d="100"/>
      </p:scale>
      <p:origin x="0" y="0"/>
    </p:cViewPr>
  </p:notesTextViewPr>
  <p:sorterViewPr>
    <p:cViewPr>
      <p:scale>
        <a:sx n="66" d="100"/>
        <a:sy n="66" d="100"/>
      </p:scale>
      <p:origin x="0" y="60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200" smtClean="0">
                <a:solidFill>
                  <a:schemeClr val="tx1"/>
                </a:solidFill>
              </a:defRPr>
            </a:lvl1pPr>
          </a:lstStyle>
          <a:p>
            <a:pPr>
              <a:defRPr/>
            </a:pPr>
            <a:endParaRPr lang="zh-CN"/>
          </a:p>
        </p:txBody>
      </p:sp>
      <p:sp>
        <p:nvSpPr>
          <p:cNvPr id="1617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noProof="1" smtClean="0">
                <a:solidFill>
                  <a:schemeClr val="tx1"/>
                </a:solidFill>
              </a:defRPr>
            </a:lvl1pPr>
          </a:lstStyle>
          <a:p>
            <a:pPr>
              <a:defRPr/>
            </a:pPr>
            <a:endParaRPr lang="zh-CN" altLang="zh-CN"/>
          </a:p>
        </p:txBody>
      </p:sp>
      <p:sp>
        <p:nvSpPr>
          <p:cNvPr id="1617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defRPr sz="1200" noProof="1" smtClean="0">
                <a:solidFill>
                  <a:schemeClr val="tx1"/>
                </a:solidFill>
              </a:defRPr>
            </a:lvl1pPr>
          </a:lstStyle>
          <a:p>
            <a:pPr>
              <a:defRPr/>
            </a:pPr>
            <a:endParaRPr lang="zh-CN" altLang="zh-CN"/>
          </a:p>
        </p:txBody>
      </p:sp>
      <p:sp>
        <p:nvSpPr>
          <p:cNvPr id="1617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noProof="1" smtClean="0">
                <a:solidFill>
                  <a:schemeClr val="tx1"/>
                </a:solidFill>
              </a:defRPr>
            </a:lvl1pPr>
          </a:lstStyle>
          <a:p>
            <a:pPr>
              <a:defRPr/>
            </a:pPr>
            <a:fld id="{5655ABFB-7BAF-474F-9A3B-ED277870E885}" type="slidenum">
              <a:rPr altLang="zh-CN"/>
            </a:fld>
            <a:endParaRPr lang="zh-CN"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200" smtClean="0">
                <a:solidFill>
                  <a:schemeClr val="tx1"/>
                </a:solidFill>
              </a:defRPr>
            </a:lvl1pPr>
          </a:lstStyle>
          <a:p>
            <a:pPr>
              <a:defRPr/>
            </a:pPr>
            <a:endParaRPr lang="zh-CN"/>
          </a:p>
        </p:txBody>
      </p:sp>
      <p:sp>
        <p:nvSpPr>
          <p:cNvPr id="1628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noProof="1" smtClean="0">
                <a:solidFill>
                  <a:schemeClr val="tx1"/>
                </a:solidFill>
              </a:defRPr>
            </a:lvl1pPr>
          </a:lstStyle>
          <a:p>
            <a:pPr>
              <a:defRPr/>
            </a:pPr>
            <a:endParaRPr lang="zh-CN" altLang="zh-CN"/>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1628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defRPr sz="1200" noProof="1" smtClean="0">
                <a:solidFill>
                  <a:schemeClr val="tx1"/>
                </a:solidFill>
              </a:defRPr>
            </a:lvl1pPr>
          </a:lstStyle>
          <a:p>
            <a:pPr>
              <a:defRPr/>
            </a:pPr>
            <a:endParaRPr lang="zh-CN" altLang="zh-CN"/>
          </a:p>
        </p:txBody>
      </p:sp>
      <p:sp>
        <p:nvSpPr>
          <p:cNvPr id="1628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noProof="1" smtClean="0">
                <a:solidFill>
                  <a:schemeClr val="tx1"/>
                </a:solidFill>
              </a:defRPr>
            </a:lvl1pPr>
          </a:lstStyle>
          <a:p>
            <a:pPr>
              <a:defRPr/>
            </a:pPr>
            <a:fld id="{CCA43471-9777-4A88-802C-FC6335CB54FB}" type="slidenum">
              <a:rPr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fld id="{BBCA898E-0085-4039-B440-9125D2D7AFA7}" type="slidenum">
              <a:rPr altLang="zh-CN" sz="1200">
                <a:solidFill>
                  <a:schemeClr val="tx1"/>
                </a:solidFill>
              </a:rPr>
            </a:fld>
            <a:endParaRPr lang="zh-CN" altLang="zh-CN" sz="1200">
              <a:solidFill>
                <a:schemeClr val="tx1"/>
              </a:solidFill>
            </a:endParaRPr>
          </a:p>
        </p:txBody>
      </p:sp>
      <p:sp>
        <p:nvSpPr>
          <p:cNvPr id="942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algn="r" eaLnBrk="1" hangingPunct="1">
              <a:spcBef>
                <a:spcPct val="0"/>
              </a:spcBef>
            </a:pPr>
            <a:fld id="{9AA484C1-F911-428A-8E6A-6A2B48A16FEB}" type="slidenum">
              <a:rPr altLang="zh-CN" sz="1200" noProof="1">
                <a:solidFill>
                  <a:schemeClr val="tx1"/>
                </a:solidFill>
              </a:rPr>
            </a:fld>
            <a:endParaRPr lang="zh-CN" altLang="zh-CN" sz="1200" noProof="1">
              <a:solidFill>
                <a:schemeClr val="tx1"/>
              </a:solidFill>
            </a:endParaRPr>
          </a:p>
        </p:txBody>
      </p:sp>
      <p:sp>
        <p:nvSpPr>
          <p:cNvPr id="94212" name="Rectangle 2"/>
          <p:cNvSpPr>
            <a:spLocks noGrp="1" noRot="1" noChangeAspect="1" noChangeArrowheads="1" noTextEdit="1"/>
          </p:cNvSpPr>
          <p:nvPr>
            <p:ph type="sldImg"/>
          </p:nvPr>
        </p:nvSpPr>
        <p:spPr/>
      </p:sp>
      <p:sp>
        <p:nvSpPr>
          <p:cNvPr id="94213"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1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1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1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1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9pPr>
          </a:lstStyle>
          <a:p>
            <a:pPr eaLnBrk="1" hangingPunct="1"/>
            <a:fld id="{ED4CB45A-9A9A-4F16-8D66-666316689D0D}" type="slidenum">
              <a:rPr altLang="zh-CN" sz="1200" smtClean="0">
                <a:solidFill>
                  <a:schemeClr val="tx1"/>
                </a:solidFill>
              </a:rPr>
            </a:fld>
            <a:endParaRPr lang="zh-CN" altLang="zh-CN" sz="1200" smtClean="0">
              <a:solidFill>
                <a:schemeClr val="tx1"/>
              </a:solidFill>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C6B9AF2C-42C1-486E-8129-829A22A6C759}" type="slidenum">
              <a:rPr lang="en-US" altLang="zh-CN"/>
            </a:fld>
            <a:endParaRPr lang="en-US" altLang="zh-CN"/>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BF50ABE-6549-4858-9448-D3BDAD7EDA37}" type="slidenum">
              <a:rPr lang="en-US" altLang="zh-CN"/>
            </a:fld>
            <a:endParaRPr lang="en-US" altLang="zh-CN"/>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1B3859C-F179-4B82-9EE9-F35BFFD7D1D0}" type="slidenum">
              <a:rPr lang="en-US" altLang="zh-CN"/>
            </a:fld>
            <a:endParaRPr lang="en-US" altLang="zh-CN"/>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9EC8EE1C-2CE8-490D-91ED-BAA6F6BD40EF}" type="slidenum">
              <a:rPr lang="en-US" altLang="zh-CN"/>
            </a:fld>
            <a:endParaRPr lang="en-US" altLang="zh-CN"/>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6477000" cy="6127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295400"/>
            <a:ext cx="7620000" cy="4800600"/>
          </a:xfrm>
        </p:spPr>
        <p:txBody>
          <a:bodyPr/>
          <a:lstStyle/>
          <a:p>
            <a:pPr lvl="0"/>
            <a:endParaRPr lang="zh-CN" altLang="en-US"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DCD67590-831D-4ECF-9E2E-109D2A089293}" type="slidenum">
              <a:rPr lang="en-US" altLang="zh-CN"/>
            </a:fld>
            <a:endParaRPr lang="en-US" altLang="zh-CN"/>
          </a:p>
        </p:txBody>
      </p:sp>
    </p:spTree>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152400"/>
            <a:ext cx="8153400" cy="5943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E25DD07A-9E91-45B6-9669-386969D5C347}" type="slidenum">
              <a:rPr lang="en-US" altLang="zh-CN"/>
            </a:fld>
            <a:endParaRPr lang="en-US" altLang="zh-CN"/>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3B534EDD-A0F1-4738-A891-884BBE41F11D}" type="slidenum">
              <a:rPr lang="en-US" altLang="zh-CN"/>
            </a:fld>
            <a:endParaRPr lang="en-US" altLang="zh-CN"/>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09C47325-DA62-4CE7-BF47-65525256581D}" type="slidenum">
              <a:rPr lang="en-US" altLang="zh-CN"/>
            </a:fld>
            <a:endParaRPr lang="en-US" altLang="zh-CN"/>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EE16317A-5607-490A-B580-643C8F827605}" type="slidenum">
              <a:rPr lang="en-US" altLang="zh-CN"/>
            </a:fld>
            <a:endParaRPr lang="en-US" altLang="zh-CN"/>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8D44B906-372F-49FA-A64F-FC21A4B56FDE}" type="slidenum">
              <a:rPr lang="en-US" altLang="zh-CN"/>
            </a:fld>
            <a:endParaRPr lang="en-US" altLang="zh-CN"/>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EC31A677-2673-4227-85D8-0025416BB62F}" type="slidenum">
              <a:rPr lang="en-US" altLang="zh-CN"/>
            </a:fld>
            <a:endParaRPr lang="en-US" altLang="zh-CN"/>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19853F1F-6158-4A74-9D8A-2DA4D9F93A30}" type="slidenum">
              <a:rPr lang="en-US" altLang="zh-CN"/>
            </a:fld>
            <a:endParaRPr lang="en-US" altLang="zh-CN"/>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1EC467F6-295A-4E41-A8A3-0326D25AF979}" type="slidenum">
              <a:rPr lang="en-US" altLang="zh-CN"/>
            </a:fld>
            <a:endParaRPr lang="en-US" altLang="zh-CN"/>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23BC791-4C43-4B77-9FEB-08B6A4FDC9A6}" type="slidenum">
              <a:rPr lang="en-US" altLang="zh-CN"/>
            </a:fld>
            <a:endParaRPr lang="en-US" altLang="zh-CN"/>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5.GIF"/><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image" Target="../media/image2.jpe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400" smtClean="0">
                <a:solidFill>
                  <a:schemeClr val="tx1"/>
                </a:solidFill>
              </a:defRPr>
            </a:lvl1pPr>
          </a:lstStyle>
          <a:p>
            <a:pPr>
              <a:defRPr/>
            </a:pPr>
            <a:endParaRPr lang="en-US" altLang="zh-CN"/>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spcBef>
                <a:spcPct val="0"/>
              </a:spcBef>
              <a:defRPr sz="1400" smtClean="0">
                <a:solidFill>
                  <a:schemeClr val="tx1"/>
                </a:solidFill>
              </a:defRPr>
            </a:lvl1pPr>
          </a:lstStyle>
          <a:p>
            <a:pPr>
              <a:defRPr/>
            </a:pPr>
            <a:endParaRPr lang="en-US" altLang="zh-CN"/>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400" smtClean="0">
                <a:solidFill>
                  <a:schemeClr val="tx1"/>
                </a:solidFill>
              </a:defRPr>
            </a:lvl1pPr>
          </a:lstStyle>
          <a:p>
            <a:pPr>
              <a:defRPr/>
            </a:pPr>
            <a:fld id="{C69D0E42-A4EF-44F7-8118-E0681E6FC673}" type="slidenum">
              <a:rPr lang="en-US" altLang="zh-CN"/>
            </a:fld>
            <a:endParaRPr lang="en-US" altLang="zh-CN"/>
          </a:p>
        </p:txBody>
      </p:sp>
      <p:pic>
        <p:nvPicPr>
          <p:cNvPr id="1031" name="Picture 8" descr="bottomb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6" name="Text Box 40"/>
          <p:cNvSpPr txBox="1">
            <a:spLocks noChangeArrowheads="1"/>
          </p:cNvSpPr>
          <p:nvPr/>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spcBef>
                <a:spcPct val="50000"/>
              </a:spcBef>
              <a:defRPr/>
            </a:pPr>
            <a:r>
              <a:rPr lang="zh-CN" altLang="en-US" sz="1200" b="1">
                <a:solidFill>
                  <a:srgbClr val="3366FF"/>
                </a:solidFill>
                <a:effectLst>
                  <a:outerShdw blurRad="38100" dist="38100" dir="2700000" algn="tl">
                    <a:srgbClr val="C0C0C0"/>
                  </a:outerShdw>
                </a:effectLst>
              </a:rPr>
              <a:t>教学进度</a:t>
            </a:r>
            <a:endParaRPr lang="zh-CN" altLang="en-US" sz="1200" b="1">
              <a:solidFill>
                <a:srgbClr val="3366FF"/>
              </a:solidFill>
              <a:effectLst>
                <a:outerShdw blurRad="38100" dist="38100" dir="2700000" algn="tl">
                  <a:srgbClr val="C0C0C0"/>
                </a:outerShdw>
              </a:effectLst>
            </a:endParaRPr>
          </a:p>
        </p:txBody>
      </p:sp>
      <p:sp>
        <p:nvSpPr>
          <p:cNvPr id="1037" name="Text Box 42"/>
          <p:cNvSpPr txBox="1">
            <a:spLocks noChangeArrowheads="1"/>
          </p:cNvSpPr>
          <p:nvPr/>
        </p:nvSpPr>
        <p:spPr bwMode="auto">
          <a:xfrm>
            <a:off x="6659563" y="6207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solidFill>
                  <a:srgbClr val="000066"/>
                </a:solidFill>
                <a:ea typeface="楷体_GB2312" panose="02010609030101010101" pitchFamily="49" charset="-122"/>
              </a:rPr>
              <a:t>计算机科学与工程系</a:t>
            </a:r>
            <a:endParaRPr lang="zh-CN" altLang="en-US" sz="2000" b="1">
              <a:solidFill>
                <a:srgbClr val="000066"/>
              </a:solidFill>
              <a:ea typeface="楷体_GB2312" panose="02010609030101010101" pitchFamily="49" charset="-122"/>
            </a:endParaRPr>
          </a:p>
        </p:txBody>
      </p:sp>
      <p:pic>
        <p:nvPicPr>
          <p:cNvPr id="1038" name="Picture 44" descr="aa2"/>
          <p:cNvPicPr>
            <a:picLocks noChangeAspect="1" noChangeArrowheads="1" noCrop="1"/>
          </p:cNvPicPr>
          <p:nvPr/>
        </p:nvPicPr>
        <p:blipFill>
          <a:blip r:embed="rId19">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07950" y="6669088"/>
            <a:ext cx="576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400"/>
          </a:p>
        </p:txBody>
      </p:sp>
      <p:sp>
        <p:nvSpPr>
          <p:cNvPr id="2051" name="Rectangle 3"/>
          <p:cNvSpPr>
            <a:spLocks noChangeArrowheads="1"/>
          </p:cNvSpPr>
          <p:nvPr/>
        </p:nvSpPr>
        <p:spPr bwMode="auto">
          <a:xfrm>
            <a:off x="107950" y="6634163"/>
            <a:ext cx="8997950" cy="179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1400"/>
          </a:p>
        </p:txBody>
      </p:sp>
      <p:sp>
        <p:nvSpPr>
          <p:cNvPr id="2052" name="Rectangle 4"/>
          <p:cNvSpPr>
            <a:spLocks noChangeArrowheads="1"/>
          </p:cNvSpPr>
          <p:nvPr/>
        </p:nvSpPr>
        <p:spPr bwMode="auto">
          <a:xfrm>
            <a:off x="1403350" y="1406843"/>
            <a:ext cx="5832475" cy="203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a:spcBef>
                <a:spcPct val="0"/>
              </a:spcBef>
            </a:pPr>
            <a:r>
              <a:rPr lang="zh-CN" altLang="en-US" sz="4400" b="1" dirty="0">
                <a:solidFill>
                  <a:schemeClr val="tx1"/>
                </a:solidFill>
                <a:latin typeface="黑体" panose="02010609060101010101" pitchFamily="2" charset="-122"/>
                <a:ea typeface="黑体" panose="02010609060101010101" pitchFamily="2" charset="-122"/>
              </a:rPr>
              <a:t>计算机文化基础</a:t>
            </a:r>
            <a:endParaRPr lang="zh-CN" altLang="en-US" sz="4400" b="1" dirty="0">
              <a:solidFill>
                <a:schemeClr val="tx1"/>
              </a:solidFill>
              <a:latin typeface="黑体" panose="02010609060101010101" pitchFamily="2" charset="-122"/>
              <a:ea typeface="黑体" panose="02010609060101010101" pitchFamily="2" charset="-122"/>
            </a:endParaRPr>
          </a:p>
          <a:p>
            <a:pPr algn="ctr">
              <a:spcBef>
                <a:spcPct val="0"/>
              </a:spcBef>
            </a:pPr>
            <a:br>
              <a:rPr lang="en-US" altLang="zh-CN" sz="4400" b="1" dirty="0">
                <a:solidFill>
                  <a:schemeClr val="tx1"/>
                </a:solidFill>
                <a:latin typeface="黑体" panose="02010609060101010101" pitchFamily="2" charset="-122"/>
                <a:ea typeface="黑体" panose="02010609060101010101" pitchFamily="2" charset="-122"/>
              </a:rPr>
            </a:br>
            <a:r>
              <a:rPr lang="en-US" altLang="zh-CN" sz="4400" b="1" dirty="0" smtClean="0">
                <a:solidFill>
                  <a:schemeClr val="tx1"/>
                </a:solidFill>
                <a:latin typeface="黑体" panose="02010609060101010101" pitchFamily="2" charset="-122"/>
                <a:ea typeface="黑体" panose="02010609060101010101" pitchFamily="2" charset="-122"/>
                <a:sym typeface="+mn-ea"/>
              </a:rPr>
              <a:t>2.3 </a:t>
            </a:r>
            <a:r>
              <a:rPr lang="zh-CN" altLang="en-US" sz="4400" b="1" dirty="0" smtClean="0">
                <a:solidFill>
                  <a:schemeClr val="tx1"/>
                </a:solidFill>
                <a:latin typeface="黑体" panose="02010609060101010101" pitchFamily="2" charset="-122"/>
                <a:ea typeface="黑体" panose="02010609060101010101" pitchFamily="2" charset="-122"/>
              </a:rPr>
              <a:t>计算机系统平台</a:t>
            </a:r>
            <a:endParaRPr lang="zh-CN" altLang="en-US" sz="4400" b="1" dirty="0">
              <a:solidFill>
                <a:schemeClr val="tx1"/>
              </a:solidFill>
              <a:latin typeface="黑体" panose="02010609060101010101" pitchFamily="2" charset="-122"/>
              <a:ea typeface="黑体" panose="02010609060101010101" pitchFamily="2" charset="-122"/>
            </a:endParaRPr>
          </a:p>
        </p:txBody>
      </p:sp>
      <p:sp>
        <p:nvSpPr>
          <p:cNvPr id="316425" name="Text Box 9"/>
          <p:cNvSpPr txBox="1">
            <a:spLocks noChangeArrowheads="1"/>
          </p:cNvSpPr>
          <p:nvPr/>
        </p:nvSpPr>
        <p:spPr bwMode="auto">
          <a:xfrm>
            <a:off x="1527932" y="4918371"/>
            <a:ext cx="585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400">
                <a:solidFill>
                  <a:srgbClr val="00FFCC"/>
                </a:solidFill>
                <a:latin typeface="Times New Roman" panose="02020603050405020304" pitchFamily="18" charset="0"/>
                <a:ea typeface="宋体" panose="02010600030101010101" pitchFamily="2" charset="-122"/>
              </a:defRPr>
            </a:lvl9pPr>
          </a:lstStyle>
          <a:p>
            <a:pPr eaLnBrk="1" hangingPunct="1">
              <a:spcBef>
                <a:spcPct val="15000"/>
              </a:spcBef>
            </a:pPr>
            <a:r>
              <a:rPr lang="zh-CN" altLang="en-US" sz="2800" b="1" dirty="0">
                <a:solidFill>
                  <a:schemeClr val="tx1"/>
                </a:solidFill>
                <a:latin typeface="华文中宋" panose="02010600040101010101" pitchFamily="2" charset="-122"/>
                <a:ea typeface="华文中宋" panose="02010600040101010101" pitchFamily="2" charset="-122"/>
              </a:rPr>
              <a:t>华南农业大学　　数学与信息学院</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6425"/>
                                        </p:tgtEl>
                                        <p:attrNameLst>
                                          <p:attrName>style.visibility</p:attrName>
                                        </p:attrNameLst>
                                      </p:cBhvr>
                                      <p:to>
                                        <p:strVal val="visible"/>
                                      </p:to>
                                    </p:set>
                                    <p:animEffect transition="in" filter="wipe(left)">
                                      <p:cBhvr>
                                        <p:cTn id="7" dur="500"/>
                                        <p:tgtEl>
                                          <p:spTgt spid="3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8" y="260350"/>
            <a:ext cx="7273056" cy="612775"/>
          </a:xfrm>
        </p:spPr>
        <p:txBody>
          <a:bodyPr/>
          <a:lstStyle/>
          <a:p>
            <a:r>
              <a:rPr lang="en-US" altLang="en-US" sz="3200" dirty="0">
                <a:ea typeface="黑体" panose="02010609060101010101" pitchFamily="2" charset="-122"/>
              </a:rPr>
              <a:t>2.3 </a:t>
            </a:r>
            <a:r>
              <a:rPr lang="zh-CN" altLang="en-US" sz="3200" dirty="0">
                <a:ea typeface="黑体" panose="02010609060101010101" pitchFamily="2" charset="-122"/>
              </a:rPr>
              <a:t>算法与程序设计开发平台</a:t>
            </a:r>
            <a:endParaRPr lang="zh-CN" altLang="en-US" sz="3200" dirty="0">
              <a:ea typeface="黑体" panose="02010609060101010101" pitchFamily="2" charset="-122"/>
            </a:endParaRPr>
          </a:p>
        </p:txBody>
      </p:sp>
      <p:sp>
        <p:nvSpPr>
          <p:cNvPr id="95235" name="Rectangle 3"/>
          <p:cNvSpPr>
            <a:spLocks noChangeArrowheads="1"/>
          </p:cNvSpPr>
          <p:nvPr/>
        </p:nvSpPr>
        <p:spPr bwMode="auto">
          <a:xfrm>
            <a:off x="1042988" y="1690091"/>
            <a:ext cx="69850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5000"/>
              </a:lnSpc>
              <a:spcBef>
                <a:spcPct val="15000"/>
              </a:spcBef>
            </a:pPr>
            <a:r>
              <a:rPr lang="zh-CN" altLang="en-US" sz="2400" b="1">
                <a:solidFill>
                  <a:schemeClr val="tx1"/>
                </a:solidFill>
                <a:ea typeface="黑体" panose="02010609060101010101" pitchFamily="2" charset="-122"/>
              </a:rPr>
              <a:t>简单讲，程序设计就是用计算机语言编写程序。 </a:t>
            </a:r>
            <a:endParaRPr lang="zh-CN" altLang="en-US" sz="2400" b="1">
              <a:solidFill>
                <a:schemeClr val="tx1"/>
              </a:solidFill>
              <a:ea typeface="黑体" panose="02010609060101010101" pitchFamily="2" charset="-122"/>
            </a:endParaRPr>
          </a:p>
        </p:txBody>
      </p:sp>
      <p:sp>
        <p:nvSpPr>
          <p:cNvPr id="95236" name="Rectangle 4"/>
          <p:cNvSpPr>
            <a:spLocks noChangeArrowheads="1"/>
          </p:cNvSpPr>
          <p:nvPr/>
        </p:nvSpPr>
        <p:spPr bwMode="auto">
          <a:xfrm>
            <a:off x="1835150" y="2337791"/>
            <a:ext cx="4308475" cy="58896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r>
              <a:rPr kumimoji="0" lang="zh-CN" altLang="en-US" sz="2800" b="1">
                <a:solidFill>
                  <a:schemeClr val="tx1"/>
                </a:solidFill>
                <a:latin typeface="黑体" panose="02010609060101010101" pitchFamily="2" charset="-122"/>
                <a:ea typeface="黑体" panose="02010609060101010101" pitchFamily="2" charset="-122"/>
              </a:rPr>
              <a:t>程序 </a:t>
            </a:r>
            <a:r>
              <a:rPr kumimoji="0" lang="en-US" altLang="zh-CN" sz="2800" b="1">
                <a:solidFill>
                  <a:schemeClr val="tx1"/>
                </a:solidFill>
                <a:latin typeface="黑体" panose="02010609060101010101" pitchFamily="2" charset="-122"/>
                <a:ea typeface="黑体" panose="02010609060101010101" pitchFamily="2" charset="-122"/>
              </a:rPr>
              <a:t>= </a:t>
            </a:r>
            <a:r>
              <a:rPr kumimoji="0" lang="zh-CN" altLang="en-US" sz="2800" b="1">
                <a:solidFill>
                  <a:schemeClr val="tx1"/>
                </a:solidFill>
                <a:latin typeface="黑体" panose="02010609060101010101" pitchFamily="2" charset="-122"/>
                <a:ea typeface="黑体" panose="02010609060101010101" pitchFamily="2" charset="-122"/>
              </a:rPr>
              <a:t>算法 </a:t>
            </a:r>
            <a:r>
              <a:rPr kumimoji="0" lang="en-US" altLang="zh-CN" sz="2800" b="1">
                <a:solidFill>
                  <a:schemeClr val="tx1"/>
                </a:solidFill>
                <a:latin typeface="黑体" panose="02010609060101010101" pitchFamily="2" charset="-122"/>
                <a:ea typeface="黑体" panose="02010609060101010101" pitchFamily="2" charset="-122"/>
              </a:rPr>
              <a:t>+ </a:t>
            </a:r>
            <a:r>
              <a:rPr kumimoji="0" lang="zh-CN" altLang="en-US" sz="2800" b="1">
                <a:solidFill>
                  <a:schemeClr val="tx1"/>
                </a:solidFill>
                <a:latin typeface="黑体" panose="02010609060101010101" pitchFamily="2" charset="-122"/>
                <a:ea typeface="黑体" panose="02010609060101010101" pitchFamily="2" charset="-122"/>
              </a:rPr>
              <a:t>数据结构</a:t>
            </a:r>
            <a:r>
              <a:rPr kumimoji="0" lang="zh-CN" altLang="en-US" sz="3200" b="1">
                <a:solidFill>
                  <a:schemeClr val="tx1"/>
                </a:solidFill>
                <a:latin typeface="黑体" panose="02010609060101010101" pitchFamily="2" charset="-122"/>
                <a:ea typeface="黑体" panose="02010609060101010101" pitchFamily="2" charset="-122"/>
              </a:rPr>
              <a:t> </a:t>
            </a:r>
            <a:endParaRPr kumimoji="0" lang="zh-CN" altLang="en-US" sz="3200" b="1">
              <a:solidFill>
                <a:schemeClr val="tx1"/>
              </a:solidFill>
              <a:latin typeface="黑体" panose="02010609060101010101" pitchFamily="2" charset="-122"/>
              <a:ea typeface="黑体" panose="02010609060101010101" pitchFamily="2" charset="-122"/>
            </a:endParaRPr>
          </a:p>
        </p:txBody>
      </p:sp>
      <p:sp>
        <p:nvSpPr>
          <p:cNvPr id="95237" name="Rectangle 5"/>
          <p:cNvSpPr>
            <a:spLocks noChangeArrowheads="1"/>
          </p:cNvSpPr>
          <p:nvPr/>
        </p:nvSpPr>
        <p:spPr bwMode="auto">
          <a:xfrm>
            <a:off x="539750" y="4498378"/>
            <a:ext cx="820896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10000"/>
              </a:spcBef>
            </a:pPr>
            <a:r>
              <a:rPr lang="en-US" altLang="zh-CN" sz="2400" b="1">
                <a:solidFill>
                  <a:schemeClr val="tx1"/>
                </a:solidFill>
                <a:ea typeface="黑体" panose="02010609060101010101" pitchFamily="2" charset="-122"/>
              </a:rPr>
              <a:t>        </a:t>
            </a:r>
            <a:r>
              <a:rPr lang="zh-CN" altLang="en-US" sz="2400" b="1">
                <a:solidFill>
                  <a:schemeClr val="tx1"/>
                </a:solidFill>
                <a:ea typeface="黑体" panose="02010609060101010101" pitchFamily="2" charset="-122"/>
              </a:rPr>
              <a:t>编写计算机程序时使用的语言称为程序设计语言，程序设计语言分为</a:t>
            </a:r>
            <a:r>
              <a:rPr lang="zh-CN" altLang="en-US" sz="2400" b="1" u="sng">
                <a:solidFill>
                  <a:schemeClr val="tx1"/>
                </a:solidFill>
                <a:ea typeface="黑体" panose="02010609060101010101" pitchFamily="2" charset="-122"/>
              </a:rPr>
              <a:t>机器语言、汇编语言和高级语言</a:t>
            </a:r>
            <a:r>
              <a:rPr lang="zh-CN" altLang="en-US" sz="2400" b="1">
                <a:solidFill>
                  <a:schemeClr val="tx1"/>
                </a:solidFill>
                <a:ea typeface="黑体" panose="02010609060101010101" pitchFamily="2" charset="-122"/>
              </a:rPr>
              <a:t>三种。</a:t>
            </a:r>
            <a:endParaRPr lang="zh-CN" altLang="en-US" sz="2400" b="1">
              <a:solidFill>
                <a:schemeClr val="tx1"/>
              </a:solidFill>
              <a:ea typeface="黑体" panose="02010609060101010101" pitchFamily="2" charset="-122"/>
            </a:endParaRPr>
          </a:p>
        </p:txBody>
      </p:sp>
      <p:sp>
        <p:nvSpPr>
          <p:cNvPr id="95238" name="AutoShape 6"/>
          <p:cNvSpPr>
            <a:spLocks noChangeArrowheads="1"/>
          </p:cNvSpPr>
          <p:nvPr/>
        </p:nvSpPr>
        <p:spPr bwMode="auto">
          <a:xfrm>
            <a:off x="1258888" y="3345853"/>
            <a:ext cx="2881312" cy="504825"/>
          </a:xfrm>
          <a:prstGeom prst="wedgeRoundRectCallout">
            <a:avLst>
              <a:gd name="adj1" fmla="val 32755"/>
              <a:gd name="adj2" fmla="val -149370"/>
              <a:gd name="adj3" fmla="val 16667"/>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solidFill>
                  <a:srgbClr val="FFFF00"/>
                </a:solidFill>
                <a:ea typeface="黑体" panose="02010609060101010101" pitchFamily="2" charset="-122"/>
              </a:rPr>
              <a:t>对数据操作的步骤</a:t>
            </a:r>
            <a:endParaRPr lang="zh-CN" altLang="en-US" sz="2400">
              <a:solidFill>
                <a:srgbClr val="FFFF00"/>
              </a:solidFill>
              <a:ea typeface="黑体" panose="02010609060101010101" pitchFamily="2" charset="-122"/>
            </a:endParaRPr>
          </a:p>
        </p:txBody>
      </p:sp>
      <p:sp>
        <p:nvSpPr>
          <p:cNvPr id="95239" name="AutoShape 7"/>
          <p:cNvSpPr>
            <a:spLocks noChangeArrowheads="1"/>
          </p:cNvSpPr>
          <p:nvPr/>
        </p:nvSpPr>
        <p:spPr bwMode="auto">
          <a:xfrm>
            <a:off x="4356100" y="3345853"/>
            <a:ext cx="4319588" cy="504825"/>
          </a:xfrm>
          <a:prstGeom prst="wedgeRoundRectCallout">
            <a:avLst>
              <a:gd name="adj1" fmla="val -32213"/>
              <a:gd name="adj2" fmla="val -153773"/>
              <a:gd name="adj3" fmla="val 16667"/>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a:solidFill>
                  <a:srgbClr val="FFFF00"/>
                </a:solidFill>
                <a:ea typeface="黑体" panose="02010609060101010101" pitchFamily="2" charset="-122"/>
              </a:rPr>
              <a:t>如何表示、组织和存储数据</a:t>
            </a:r>
            <a:endParaRPr lang="zh-CN" altLang="en-US" sz="2400">
              <a:solidFill>
                <a:srgbClr val="FFFF00"/>
              </a:solidFill>
              <a:ea typeface="黑体" panose="02010609060101010101" pitchFamily="2" charset="-122"/>
            </a:endParaRPr>
          </a:p>
        </p:txBody>
      </p:sp>
      <p:grpSp>
        <p:nvGrpSpPr>
          <p:cNvPr id="95247" name="Group 15"/>
          <p:cNvGrpSpPr/>
          <p:nvPr/>
        </p:nvGrpSpPr>
        <p:grpSpPr bwMode="auto">
          <a:xfrm>
            <a:off x="323850" y="5506441"/>
            <a:ext cx="8497888" cy="1079500"/>
            <a:chOff x="249" y="3022"/>
            <a:chExt cx="5353" cy="680"/>
          </a:xfrm>
        </p:grpSpPr>
        <p:sp>
          <p:nvSpPr>
            <p:cNvPr id="9228" name="Rectangle 10"/>
            <p:cNvSpPr>
              <a:spLocks noChangeArrowheads="1"/>
            </p:cNvSpPr>
            <p:nvPr/>
          </p:nvSpPr>
          <p:spPr bwMode="auto">
            <a:xfrm>
              <a:off x="249" y="3022"/>
              <a:ext cx="5353" cy="680"/>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endParaRPr lang="zh-CN" altLang="en-US"/>
            </a:p>
          </p:txBody>
        </p:sp>
        <p:sp>
          <p:nvSpPr>
            <p:cNvPr id="9229" name="Rectangle 11"/>
            <p:cNvSpPr>
              <a:spLocks noChangeArrowheads="1"/>
            </p:cNvSpPr>
            <p:nvPr/>
          </p:nvSpPr>
          <p:spPr bwMode="auto">
            <a:xfrm>
              <a:off x="249" y="3022"/>
              <a:ext cx="5353" cy="680"/>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82800" rIns="72000" bIns="82800" anchor="ctr"/>
            <a:lstStyle/>
            <a:p>
              <a:pPr algn="just">
                <a:spcBef>
                  <a:spcPct val="0"/>
                </a:spcBef>
              </a:pPr>
              <a:r>
                <a:rPr lang="en-US" altLang="zh-CN" b="1">
                  <a:solidFill>
                    <a:srgbClr val="FF0000"/>
                  </a:solidFill>
                  <a:ea typeface="黑体" panose="02010609060101010101" pitchFamily="2" charset="-122"/>
                </a:rPr>
                <a:t>        </a:t>
              </a:r>
              <a:r>
                <a:rPr lang="zh-CN" altLang="en-US" b="1">
                  <a:solidFill>
                    <a:srgbClr val="FF0000"/>
                  </a:solidFill>
                  <a:ea typeface="黑体" panose="02010609060101010101" pitchFamily="2" charset="-122"/>
                </a:rPr>
                <a:t>计算机的本质是“程序的机器”，程序和指令的思想是计算机系统中最基本的概念。只有懂得程序设计，才能懂得计算机，真正了解计算机是怎样工作的。</a:t>
              </a:r>
              <a:endParaRPr lang="zh-CN" altLang="en-US" b="1">
                <a:solidFill>
                  <a:srgbClr val="FF0000"/>
                </a:solidFill>
                <a:ea typeface="黑体" panose="02010609060101010101" pitchFamily="2" charset="-122"/>
              </a:endParaRPr>
            </a:p>
          </p:txBody>
        </p:sp>
        <p:sp>
          <p:nvSpPr>
            <p:cNvPr id="9230" name="AutoShape 12"/>
            <p:cNvSpPr>
              <a:spLocks noChangeArrowheads="1"/>
            </p:cNvSpPr>
            <p:nvPr/>
          </p:nvSpPr>
          <p:spPr bwMode="auto">
            <a:xfrm>
              <a:off x="295" y="3067"/>
              <a:ext cx="185" cy="160"/>
            </a:xfrm>
            <a:prstGeom prst="smileyFace">
              <a:avLst>
                <a:gd name="adj" fmla="val -4653"/>
              </a:avLst>
            </a:prstGeom>
            <a:noFill/>
            <a:ln w="19050">
              <a:solidFill>
                <a:schemeClr val="hlink"/>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9225" name="Rectangle 16"/>
          <p:cNvSpPr>
            <a:spLocks noChangeArrowheads="1"/>
          </p:cNvSpPr>
          <p:nvPr/>
        </p:nvSpPr>
        <p:spPr bwMode="auto">
          <a:xfrm>
            <a:off x="323850" y="6705600"/>
            <a:ext cx="43021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49" name="Rectangle 17"/>
          <p:cNvSpPr>
            <a:spLocks noChangeArrowheads="1"/>
          </p:cNvSpPr>
          <p:nvPr/>
        </p:nvSpPr>
        <p:spPr bwMode="auto">
          <a:xfrm>
            <a:off x="1042988" y="1052513"/>
            <a:ext cx="69850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5000"/>
              </a:lnSpc>
              <a:spcBef>
                <a:spcPct val="15000"/>
              </a:spcBef>
            </a:pPr>
            <a:r>
              <a:rPr lang="zh-CN" altLang="en-US" sz="2400" b="1" dirty="0">
                <a:solidFill>
                  <a:schemeClr val="tx1"/>
                </a:solidFill>
                <a:ea typeface="黑体" panose="02010609060101010101" pitchFamily="2" charset="-122"/>
              </a:rPr>
              <a:t>什么是程序设计？ </a:t>
            </a:r>
            <a:endParaRPr lang="zh-CN" altLang="en-US" sz="2400" b="1" dirty="0">
              <a:solidFill>
                <a:schemeClr val="tx1"/>
              </a:solidFill>
              <a:ea typeface="黑体" panose="02010609060101010101" pitchFamily="2" charset="-122"/>
            </a:endParaRPr>
          </a:p>
        </p:txBody>
      </p:sp>
      <p:sp>
        <p:nvSpPr>
          <p:cNvPr id="95250" name="Rectangle 18"/>
          <p:cNvSpPr>
            <a:spLocks noChangeArrowheads="1"/>
          </p:cNvSpPr>
          <p:nvPr/>
        </p:nvSpPr>
        <p:spPr bwMode="auto">
          <a:xfrm>
            <a:off x="1116013" y="3995141"/>
            <a:ext cx="69850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5000"/>
              </a:lnSpc>
              <a:spcBef>
                <a:spcPct val="15000"/>
              </a:spcBef>
            </a:pPr>
            <a:r>
              <a:rPr lang="zh-CN" altLang="en-US" sz="2400" b="1">
                <a:solidFill>
                  <a:schemeClr val="tx1"/>
                </a:solidFill>
                <a:ea typeface="黑体" panose="02010609060101010101" pitchFamily="2" charset="-122"/>
              </a:rPr>
              <a:t>什么是程序设计语言？ </a:t>
            </a:r>
            <a:endParaRPr lang="zh-CN" altLang="en-US" sz="2400" b="1">
              <a:solidFill>
                <a:schemeClr val="tx1"/>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5249"/>
                                        </p:tgtEl>
                                        <p:attrNameLst>
                                          <p:attrName>style.visibility</p:attrName>
                                        </p:attrNameLst>
                                      </p:cBhvr>
                                      <p:to>
                                        <p:strVal val="visible"/>
                                      </p:to>
                                    </p:set>
                                    <p:animEffect transition="in" filter="blinds(horizontal)">
                                      <p:cBhvr>
                                        <p:cTn id="7" dur="500"/>
                                        <p:tgtEl>
                                          <p:spTgt spid="952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5"/>
                                        </p:tgtEl>
                                        <p:attrNameLst>
                                          <p:attrName>style.visibility</p:attrName>
                                        </p:attrNameLst>
                                      </p:cBhvr>
                                      <p:to>
                                        <p:strVal val="visible"/>
                                      </p:to>
                                    </p:set>
                                    <p:animEffect transition="in" filter="blinds(horizontal)">
                                      <p:cBhvr>
                                        <p:cTn id="12" dur="500"/>
                                        <p:tgtEl>
                                          <p:spTgt spid="95235"/>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5236"/>
                                        </p:tgtEl>
                                        <p:attrNameLst>
                                          <p:attrName>style.visibility</p:attrName>
                                        </p:attrNameLst>
                                      </p:cBhvr>
                                      <p:to>
                                        <p:strVal val="visible"/>
                                      </p:to>
                                    </p:set>
                                    <p:animEffect transition="in" filter="blinds(horizontal)">
                                      <p:cBhvr>
                                        <p:cTn id="16" dur="500"/>
                                        <p:tgtEl>
                                          <p:spTgt spid="95236"/>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95238"/>
                                        </p:tgtEl>
                                        <p:attrNameLst>
                                          <p:attrName>style.visibility</p:attrName>
                                        </p:attrNameLst>
                                      </p:cBhvr>
                                      <p:to>
                                        <p:strVal val="visible"/>
                                      </p:to>
                                    </p:set>
                                    <p:animEffect transition="in" filter="blinds(horizontal)">
                                      <p:cBhvr>
                                        <p:cTn id="20" dur="500"/>
                                        <p:tgtEl>
                                          <p:spTgt spid="95238"/>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95239"/>
                                        </p:tgtEl>
                                        <p:attrNameLst>
                                          <p:attrName>style.visibility</p:attrName>
                                        </p:attrNameLst>
                                      </p:cBhvr>
                                      <p:to>
                                        <p:strVal val="visible"/>
                                      </p:to>
                                    </p:set>
                                    <p:animEffect transition="in" filter="blinds(horizontal)">
                                      <p:cBhvr>
                                        <p:cTn id="24" dur="500"/>
                                        <p:tgtEl>
                                          <p:spTgt spid="9523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5250"/>
                                        </p:tgtEl>
                                        <p:attrNameLst>
                                          <p:attrName>style.visibility</p:attrName>
                                        </p:attrNameLst>
                                      </p:cBhvr>
                                      <p:to>
                                        <p:strVal val="visible"/>
                                      </p:to>
                                    </p:set>
                                    <p:animEffect transition="in" filter="blinds(horizontal)">
                                      <p:cBhvr>
                                        <p:cTn id="29" dur="500"/>
                                        <p:tgtEl>
                                          <p:spTgt spid="9525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5237"/>
                                        </p:tgtEl>
                                        <p:attrNameLst>
                                          <p:attrName>style.visibility</p:attrName>
                                        </p:attrNameLst>
                                      </p:cBhvr>
                                      <p:to>
                                        <p:strVal val="visible"/>
                                      </p:to>
                                    </p:set>
                                    <p:anim calcmode="lin" valueType="num">
                                      <p:cBhvr additive="base">
                                        <p:cTn id="34" dur="500" fill="hold"/>
                                        <p:tgtEl>
                                          <p:spTgt spid="95237"/>
                                        </p:tgtEl>
                                        <p:attrNameLst>
                                          <p:attrName>ppt_x</p:attrName>
                                        </p:attrNameLst>
                                      </p:cBhvr>
                                      <p:tavLst>
                                        <p:tav tm="0">
                                          <p:val>
                                            <p:strVal val="#ppt_x"/>
                                          </p:val>
                                        </p:tav>
                                        <p:tav tm="100000">
                                          <p:val>
                                            <p:strVal val="#ppt_x"/>
                                          </p:val>
                                        </p:tav>
                                      </p:tavLst>
                                    </p:anim>
                                    <p:anim calcmode="lin" valueType="num">
                                      <p:cBhvr additive="base">
                                        <p:cTn id="35" dur="500" fill="hold"/>
                                        <p:tgtEl>
                                          <p:spTgt spid="95237"/>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95247"/>
                                        </p:tgtEl>
                                        <p:attrNameLst>
                                          <p:attrName>style.visibility</p:attrName>
                                        </p:attrNameLst>
                                      </p:cBhvr>
                                      <p:to>
                                        <p:strVal val="visible"/>
                                      </p:to>
                                    </p:set>
                                    <p:animEffect transition="in" filter="blinds(horizontal)">
                                      <p:cBhvr>
                                        <p:cTn id="39" dur="500"/>
                                        <p:tgtEl>
                                          <p:spTgt spid="95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P spid="95236" grpId="0" animBg="1"/>
      <p:bldP spid="95237" grpId="0"/>
      <p:bldP spid="95238" grpId="0" animBg="1"/>
      <p:bldP spid="95239" grpId="0" animBg="1"/>
      <p:bldP spid="95249" grpId="0"/>
      <p:bldP spid="952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50825" y="26035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zh-CN"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
        <p:nvSpPr>
          <p:cNvPr id="10243" name="Rectangle 3"/>
          <p:cNvSpPr>
            <a:spLocks noChangeArrowheads="1"/>
          </p:cNvSpPr>
          <p:nvPr/>
        </p:nvSpPr>
        <p:spPr bwMode="auto">
          <a:xfrm>
            <a:off x="395288" y="1030288"/>
            <a:ext cx="381635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2352" bIns="152352" anchor="ctr">
            <a:spAutoFit/>
          </a:bodyPr>
          <a:lstStyle/>
          <a:p>
            <a:pPr>
              <a:spcBef>
                <a:spcPct val="0"/>
              </a:spcBef>
            </a:pPr>
            <a:r>
              <a:rPr lang="en-US" altLang="zh-CN" sz="2800" b="1" dirty="0" smtClean="0">
                <a:solidFill>
                  <a:schemeClr val="tx1"/>
                </a:solidFill>
                <a:ea typeface="黑体" panose="02010609060101010101" pitchFamily="2" charset="-122"/>
              </a:rPr>
              <a:t>(1) </a:t>
            </a:r>
            <a:r>
              <a:rPr lang="zh-CN" altLang="en-US" sz="2800" b="1" dirty="0" smtClean="0">
                <a:solidFill>
                  <a:schemeClr val="tx1"/>
                </a:solidFill>
                <a:ea typeface="黑体" panose="02010609060101010101" pitchFamily="2" charset="-122"/>
              </a:rPr>
              <a:t>机器语言 </a:t>
            </a:r>
            <a:endParaRPr lang="zh-CN" altLang="en-US" sz="2800" b="1" dirty="0">
              <a:solidFill>
                <a:schemeClr val="tx1"/>
              </a:solidFill>
              <a:ea typeface="黑体" panose="02010609060101010101" pitchFamily="2" charset="-122"/>
            </a:endParaRPr>
          </a:p>
        </p:txBody>
      </p:sp>
      <p:sp>
        <p:nvSpPr>
          <p:cNvPr id="10244" name="Rectangle 4"/>
          <p:cNvSpPr>
            <a:spLocks noChangeArrowheads="1"/>
          </p:cNvSpPr>
          <p:nvPr/>
        </p:nvSpPr>
        <p:spPr bwMode="auto">
          <a:xfrm>
            <a:off x="395288" y="1596073"/>
            <a:ext cx="8280400" cy="125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0"/>
              </a:spcBef>
            </a:pPr>
            <a:r>
              <a:rPr kumimoji="0" lang="en-US" altLang="zh-CN" sz="2400" b="1">
                <a:solidFill>
                  <a:schemeClr val="tx1"/>
                </a:solidFill>
                <a:latin typeface="黑体" panose="02010609060101010101" pitchFamily="2" charset="-122"/>
                <a:ea typeface="黑体" panose="02010609060101010101" pitchFamily="2" charset="-122"/>
              </a:rPr>
              <a:t>    </a:t>
            </a:r>
            <a:r>
              <a:rPr kumimoji="0" lang="zh-CN" altLang="en-US" sz="2400" b="1">
                <a:solidFill>
                  <a:schemeClr val="tx1"/>
                </a:solidFill>
                <a:latin typeface="黑体" panose="02010609060101010101" pitchFamily="2" charset="-122"/>
                <a:ea typeface="黑体" panose="02010609060101010101" pitchFamily="2" charset="-122"/>
              </a:rPr>
              <a:t>机器语言是</a:t>
            </a:r>
            <a:r>
              <a:rPr lang="zh-CN" altLang="en-US" sz="2400" b="1">
                <a:solidFill>
                  <a:srgbClr val="00B0F0"/>
                </a:solidFill>
                <a:latin typeface="黑体" panose="02010609060101010101" pitchFamily="2" charset="-122"/>
                <a:ea typeface="黑体" panose="02010609060101010101" pitchFamily="2" charset="-122"/>
              </a:rPr>
              <a:t>唯一</a:t>
            </a:r>
            <a:r>
              <a:rPr lang="zh-CN" altLang="en-US" sz="2400" b="1">
                <a:solidFill>
                  <a:srgbClr val="00B0F0"/>
                </a:solidFill>
                <a:latin typeface="黑体" panose="02010609060101010101" pitchFamily="2" charset="-122"/>
                <a:ea typeface="黑体" panose="02010609060101010101" pitchFamily="2" charset="-122"/>
              </a:rPr>
              <a:t>能</a:t>
            </a:r>
            <a:r>
              <a:rPr lang="zh-CN" altLang="en-US" sz="2400" b="1">
                <a:solidFill>
                  <a:srgbClr val="00B0F0"/>
                </a:solidFill>
                <a:latin typeface="黑体" panose="02010609060101010101" pitchFamily="2" charset="-122"/>
                <a:ea typeface="黑体" panose="02010609060101010101" pitchFamily="2" charset="-122"/>
              </a:rPr>
              <a:t>被计算机直接理解和执行</a:t>
            </a:r>
            <a:r>
              <a:rPr kumimoji="0" lang="zh-CN" altLang="en-US" sz="2400" b="1">
                <a:solidFill>
                  <a:schemeClr val="tx1"/>
                </a:solidFill>
                <a:latin typeface="黑体" panose="02010609060101010101" pitchFamily="2" charset="-122"/>
                <a:ea typeface="黑体" panose="02010609060101010101" pitchFamily="2" charset="-122"/>
              </a:rPr>
              <a:t>的程序设计语言，属</a:t>
            </a:r>
            <a:r>
              <a:rPr lang="zh-CN" altLang="en-US" sz="2400" b="1">
                <a:solidFill>
                  <a:srgbClr val="00B0F0"/>
                </a:solidFill>
                <a:latin typeface="黑体" panose="02010609060101010101" pitchFamily="2" charset="-122"/>
                <a:ea typeface="黑体" panose="02010609060101010101" pitchFamily="2" charset="-122"/>
              </a:rPr>
              <a:t>低级语言</a:t>
            </a:r>
            <a:r>
              <a:rPr kumimoji="0" lang="zh-CN" altLang="en-US" sz="2400" b="1">
                <a:solidFill>
                  <a:schemeClr val="tx1"/>
                </a:solidFill>
                <a:latin typeface="黑体" panose="02010609060101010101" pitchFamily="2" charset="-122"/>
                <a:ea typeface="黑体" panose="02010609060101010101" pitchFamily="2" charset="-122"/>
              </a:rPr>
              <a:t>。机器语言的一条语句就是一条指令，机器指令的格式如下： </a:t>
            </a:r>
            <a:endParaRPr kumimoji="0" lang="zh-CN" altLang="en-US" sz="2400" b="1">
              <a:solidFill>
                <a:schemeClr val="tx1"/>
              </a:solidFill>
              <a:latin typeface="黑体" panose="02010609060101010101" pitchFamily="2" charset="-122"/>
              <a:ea typeface="黑体" panose="02010609060101010101" pitchFamily="2" charset="-122"/>
            </a:endParaRPr>
          </a:p>
        </p:txBody>
      </p:sp>
      <p:graphicFrame>
        <p:nvGraphicFramePr>
          <p:cNvPr id="96261" name="Group 5"/>
          <p:cNvGraphicFramePr>
            <a:graphicFrameLocks noGrp="1"/>
          </p:cNvGraphicFramePr>
          <p:nvPr/>
        </p:nvGraphicFramePr>
        <p:xfrm>
          <a:off x="2484438" y="2924175"/>
          <a:ext cx="2808287" cy="457200"/>
        </p:xfrm>
        <a:graphic>
          <a:graphicData uri="http://schemas.openxmlformats.org/drawingml/2006/table">
            <a:tbl>
              <a:tblPr/>
              <a:tblGrid>
                <a:gridCol w="1366837"/>
                <a:gridCol w="1441450"/>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rPr>
                        <a:t>操作码</a:t>
                      </a:r>
                      <a:endParaRPr kumimoji="0" lang="zh-CN" altLang="en-US" sz="24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rPr>
                        <a:t>操作数</a:t>
                      </a:r>
                      <a:endParaRPr kumimoji="0" lang="zh-CN" altLang="en-US" sz="2400" b="1" i="0" u="none" strike="noStrike" cap="none" normalizeH="0" baseline="0" smtClean="0">
                        <a:ln>
                          <a:noFill/>
                        </a:ln>
                        <a:solidFill>
                          <a:schemeClr val="tx1"/>
                        </a:solidFill>
                        <a:effectLst/>
                        <a:latin typeface="Arial" panose="020B0604020202020204" pitchFamily="34" charset="0"/>
                        <a:ea typeface="黑体" panose="0201060906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6269" name="Rectangle 13"/>
          <p:cNvSpPr>
            <a:spLocks noChangeArrowheads="1"/>
          </p:cNvSpPr>
          <p:nvPr/>
        </p:nvSpPr>
        <p:spPr bwMode="auto">
          <a:xfrm>
            <a:off x="1042988" y="3514725"/>
            <a:ext cx="748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kumimoji="0" lang="zh-CN" altLang="en-US" sz="2400" b="1">
                <a:solidFill>
                  <a:schemeClr val="tx1"/>
                </a:solidFill>
                <a:ea typeface="黑体" panose="02010609060101010101" pitchFamily="2" charset="-122"/>
              </a:rPr>
              <a:t>例如：计算</a:t>
            </a:r>
            <a:r>
              <a:rPr kumimoji="0" lang="en-US" altLang="zh-CN" sz="2400" b="1">
                <a:solidFill>
                  <a:schemeClr val="tx1"/>
                </a:solidFill>
                <a:ea typeface="黑体" panose="02010609060101010101" pitchFamily="2" charset="-122"/>
              </a:rPr>
              <a:t>5+8</a:t>
            </a:r>
            <a:r>
              <a:rPr kumimoji="0" lang="zh-CN" altLang="en-US" sz="2400" b="1">
                <a:solidFill>
                  <a:schemeClr val="tx1"/>
                </a:solidFill>
                <a:ea typeface="黑体" panose="02010609060101010101" pitchFamily="2" charset="-122"/>
              </a:rPr>
              <a:t>结果的机器代码如下： </a:t>
            </a:r>
            <a:endParaRPr kumimoji="0" lang="zh-CN" altLang="en-US" sz="2400" b="1">
              <a:solidFill>
                <a:schemeClr val="tx1"/>
              </a:solidFill>
              <a:ea typeface="黑体" panose="02010609060101010101" pitchFamily="2" charset="-122"/>
            </a:endParaRPr>
          </a:p>
        </p:txBody>
      </p:sp>
      <p:graphicFrame>
        <p:nvGraphicFramePr>
          <p:cNvPr id="96270" name="Group 14"/>
          <p:cNvGraphicFramePr>
            <a:graphicFrameLocks noGrp="1"/>
          </p:cNvGraphicFramePr>
          <p:nvPr/>
        </p:nvGraphicFramePr>
        <p:xfrm>
          <a:off x="1042988" y="4005263"/>
          <a:ext cx="7921625" cy="914400"/>
        </p:xfrm>
        <a:graphic>
          <a:graphicData uri="http://schemas.openxmlformats.org/drawingml/2006/table">
            <a:tbl>
              <a:tblPr/>
              <a:tblGrid>
                <a:gridCol w="2779712"/>
                <a:gridCol w="5141913"/>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10110000 00000101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；把</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放入累加器</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AX</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00000100 00001000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；把</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与</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AX</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中值相加，结果存入</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AX</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cap="flat">
                      <a:noFill/>
                    </a:lnB>
                    <a:lnTlToBr>
                      <a:noFill/>
                    </a:lnTlToBr>
                    <a:lnBlToTr>
                      <a:noFill/>
                    </a:lnBlToTr>
                    <a:noFill/>
                  </a:tcPr>
                </a:tc>
              </a:tr>
            </a:tbl>
          </a:graphicData>
        </a:graphic>
      </p:graphicFrame>
      <p:sp>
        <p:nvSpPr>
          <p:cNvPr id="96279" name="Rectangle 23"/>
          <p:cNvSpPr>
            <a:spLocks noChangeArrowheads="1"/>
          </p:cNvSpPr>
          <p:nvPr/>
        </p:nvSpPr>
        <p:spPr bwMode="auto">
          <a:xfrm>
            <a:off x="395288" y="4920298"/>
            <a:ext cx="8351837" cy="86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5000"/>
              </a:lnSpc>
              <a:spcBef>
                <a:spcPct val="0"/>
              </a:spcBef>
            </a:pPr>
            <a:r>
              <a:rPr kumimoji="0" lang="en-US" altLang="zh-CN" sz="2400" b="1">
                <a:solidFill>
                  <a:schemeClr val="tx1"/>
                </a:solidFill>
                <a:latin typeface="黑体" panose="02010609060101010101" pitchFamily="2" charset="-122"/>
                <a:ea typeface="黑体" panose="02010609060101010101" pitchFamily="2" charset="-122"/>
              </a:rPr>
              <a:t>    </a:t>
            </a:r>
            <a:r>
              <a:rPr kumimoji="0" lang="zh-CN" altLang="en-US" sz="2400" b="1">
                <a:solidFill>
                  <a:schemeClr val="tx1"/>
                </a:solidFill>
                <a:latin typeface="黑体" panose="02010609060101010101" pitchFamily="2" charset="-122"/>
                <a:ea typeface="黑体" panose="02010609060101010101" pitchFamily="2" charset="-122"/>
              </a:rPr>
              <a:t>机器语言可被计算机直接识别，</a:t>
            </a:r>
            <a:r>
              <a:rPr lang="zh-CN" altLang="en-US" sz="2400" b="1">
                <a:solidFill>
                  <a:srgbClr val="00B0F0"/>
                </a:solidFill>
                <a:latin typeface="黑体" panose="02010609060101010101" pitchFamily="2" charset="-122"/>
                <a:ea typeface="黑体" panose="02010609060101010101" pitchFamily="2" charset="-122"/>
              </a:rPr>
              <a:t>执行效率高</a:t>
            </a:r>
            <a:r>
              <a:rPr kumimoji="0" lang="zh-CN" altLang="en-US" sz="2400" b="1">
                <a:solidFill>
                  <a:schemeClr val="tx1"/>
                </a:solidFill>
                <a:latin typeface="黑体" panose="02010609060101010101" pitchFamily="2" charset="-122"/>
                <a:ea typeface="黑体" panose="02010609060101010101" pitchFamily="2" charset="-122"/>
              </a:rPr>
              <a:t>，但</a:t>
            </a:r>
            <a:r>
              <a:rPr lang="zh-CN" altLang="en-US" sz="2400" b="1">
                <a:solidFill>
                  <a:srgbClr val="00B0F0"/>
                </a:solidFill>
                <a:latin typeface="黑体" panose="02010609060101010101" pitchFamily="2" charset="-122"/>
                <a:ea typeface="黑体" panose="02010609060101010101" pitchFamily="2" charset="-122"/>
              </a:rPr>
              <a:t>编程困难,可读性差</a:t>
            </a:r>
            <a:r>
              <a:rPr kumimoji="0" lang="en-US" altLang="zh-CN" sz="2400" b="1">
                <a:solidFill>
                  <a:schemeClr val="tx1"/>
                </a:solidFill>
                <a:latin typeface="黑体" panose="02010609060101010101" pitchFamily="2" charset="-122"/>
                <a:ea typeface="黑体" panose="02010609060101010101" pitchFamily="2" charset="-122"/>
              </a:rPr>
              <a:t>,</a:t>
            </a:r>
            <a:r>
              <a:rPr kumimoji="0" lang="zh-CN" altLang="en-US" sz="2400" b="1">
                <a:solidFill>
                  <a:schemeClr val="tx1"/>
                </a:solidFill>
                <a:latin typeface="黑体" panose="02010609060101010101" pitchFamily="2" charset="-122"/>
                <a:ea typeface="黑体" panose="02010609060101010101" pitchFamily="2" charset="-122"/>
              </a:rPr>
              <a:t>不同机器间</a:t>
            </a:r>
            <a:r>
              <a:rPr lang="zh-CN" altLang="en-US" sz="2400" b="1">
                <a:solidFill>
                  <a:srgbClr val="00B0F0"/>
                </a:solidFill>
                <a:latin typeface="黑体" panose="02010609060101010101" pitchFamily="2" charset="-122"/>
                <a:ea typeface="黑体" panose="02010609060101010101" pitchFamily="2" charset="-122"/>
              </a:rPr>
              <a:t>无法移植</a:t>
            </a:r>
            <a:r>
              <a:rPr kumimoji="0" lang="zh-CN" altLang="en-US" sz="2400" b="1">
                <a:solidFill>
                  <a:schemeClr val="tx1"/>
                </a:solidFill>
                <a:latin typeface="黑体" panose="02010609060101010101" pitchFamily="2" charset="-122"/>
                <a:ea typeface="黑体" panose="02010609060101010101" pitchFamily="2" charset="-122"/>
              </a:rPr>
              <a:t>。 </a:t>
            </a:r>
            <a:endParaRPr kumimoji="0" lang="zh-CN" altLang="en-US" sz="2400" b="1">
              <a:solidFill>
                <a:schemeClr val="tx1"/>
              </a:solidFill>
              <a:latin typeface="黑体" panose="02010609060101010101" pitchFamily="2" charset="-122"/>
              <a:ea typeface="黑体" panose="02010609060101010101" pitchFamily="2" charset="-122"/>
            </a:endParaRPr>
          </a:p>
        </p:txBody>
      </p:sp>
      <p:sp>
        <p:nvSpPr>
          <p:cNvPr id="10260" name="Rectangle 24"/>
          <p:cNvSpPr>
            <a:spLocks noChangeArrowheads="1"/>
          </p:cNvSpPr>
          <p:nvPr/>
        </p:nvSpPr>
        <p:spPr bwMode="auto">
          <a:xfrm>
            <a:off x="323850" y="6705600"/>
            <a:ext cx="6318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6270"/>
                                        </p:tgtEl>
                                        <p:attrNameLst>
                                          <p:attrName>style.visibility</p:attrName>
                                        </p:attrNameLst>
                                      </p:cBhvr>
                                      <p:to>
                                        <p:strVal val="visible"/>
                                      </p:to>
                                    </p:set>
                                    <p:anim calcmode="lin" valueType="num">
                                      <p:cBhvr additive="base">
                                        <p:cTn id="7" dur="500" fill="hold"/>
                                        <p:tgtEl>
                                          <p:spTgt spid="96270"/>
                                        </p:tgtEl>
                                        <p:attrNameLst>
                                          <p:attrName>ppt_x</p:attrName>
                                        </p:attrNameLst>
                                      </p:cBhvr>
                                      <p:tavLst>
                                        <p:tav tm="0">
                                          <p:val>
                                            <p:strVal val="#ppt_x"/>
                                          </p:val>
                                        </p:tav>
                                        <p:tav tm="100000">
                                          <p:val>
                                            <p:strVal val="#ppt_x"/>
                                          </p:val>
                                        </p:tav>
                                      </p:tavLst>
                                    </p:anim>
                                    <p:anim calcmode="lin" valueType="num">
                                      <p:cBhvr additive="base">
                                        <p:cTn id="8" dur="500" fill="hold"/>
                                        <p:tgtEl>
                                          <p:spTgt spid="962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6269"/>
                                        </p:tgtEl>
                                        <p:attrNameLst>
                                          <p:attrName>style.visibility</p:attrName>
                                        </p:attrNameLst>
                                      </p:cBhvr>
                                      <p:to>
                                        <p:strVal val="visible"/>
                                      </p:to>
                                    </p:set>
                                    <p:anim calcmode="lin" valueType="num">
                                      <p:cBhvr additive="base">
                                        <p:cTn id="11" dur="500" fill="hold"/>
                                        <p:tgtEl>
                                          <p:spTgt spid="96269"/>
                                        </p:tgtEl>
                                        <p:attrNameLst>
                                          <p:attrName>ppt_x</p:attrName>
                                        </p:attrNameLst>
                                      </p:cBhvr>
                                      <p:tavLst>
                                        <p:tav tm="0">
                                          <p:val>
                                            <p:strVal val="#ppt_x"/>
                                          </p:val>
                                        </p:tav>
                                        <p:tav tm="100000">
                                          <p:val>
                                            <p:strVal val="#ppt_x"/>
                                          </p:val>
                                        </p:tav>
                                      </p:tavLst>
                                    </p:anim>
                                    <p:anim calcmode="lin" valueType="num">
                                      <p:cBhvr additive="base">
                                        <p:cTn id="12" dur="500" fill="hold"/>
                                        <p:tgtEl>
                                          <p:spTgt spid="9626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96279"/>
                                        </p:tgtEl>
                                        <p:attrNameLst>
                                          <p:attrName>style.visibility</p:attrName>
                                        </p:attrNameLst>
                                      </p:cBhvr>
                                      <p:to>
                                        <p:strVal val="visible"/>
                                      </p:to>
                                    </p:set>
                                    <p:anim calcmode="lin" valueType="num">
                                      <p:cBhvr additive="base">
                                        <p:cTn id="16" dur="500" fill="hold"/>
                                        <p:tgtEl>
                                          <p:spTgt spid="96279"/>
                                        </p:tgtEl>
                                        <p:attrNameLst>
                                          <p:attrName>ppt_x</p:attrName>
                                        </p:attrNameLst>
                                      </p:cBhvr>
                                      <p:tavLst>
                                        <p:tav tm="0">
                                          <p:val>
                                            <p:strVal val="#ppt_x"/>
                                          </p:val>
                                        </p:tav>
                                        <p:tav tm="100000">
                                          <p:val>
                                            <p:strVal val="#ppt_x"/>
                                          </p:val>
                                        </p:tav>
                                      </p:tavLst>
                                    </p:anim>
                                    <p:anim calcmode="lin" valueType="num">
                                      <p:cBhvr additive="base">
                                        <p:cTn id="17" dur="500" fill="hold"/>
                                        <p:tgtEl>
                                          <p:spTgt spid="96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9" grpId="0"/>
      <p:bldP spid="9627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50825" y="26035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zh-CN"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
        <p:nvSpPr>
          <p:cNvPr id="11267" name="Rectangle 3"/>
          <p:cNvSpPr>
            <a:spLocks noChangeArrowheads="1"/>
          </p:cNvSpPr>
          <p:nvPr/>
        </p:nvSpPr>
        <p:spPr bwMode="auto">
          <a:xfrm>
            <a:off x="395288" y="981075"/>
            <a:ext cx="381635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2352" bIns="152352" anchor="ctr">
            <a:spAutoFit/>
          </a:bodyPr>
          <a:lstStyle/>
          <a:p>
            <a:pPr>
              <a:spcBef>
                <a:spcPct val="0"/>
              </a:spcBef>
            </a:pPr>
            <a:r>
              <a:rPr lang="en-US" altLang="zh-CN" sz="2800" b="1" dirty="0" smtClean="0">
                <a:solidFill>
                  <a:schemeClr val="tx1"/>
                </a:solidFill>
                <a:ea typeface="黑体" panose="02010609060101010101" pitchFamily="2" charset="-122"/>
              </a:rPr>
              <a:t>(2) </a:t>
            </a:r>
            <a:r>
              <a:rPr lang="zh-CN" altLang="en-US" sz="2800" b="1" dirty="0" smtClean="0">
                <a:solidFill>
                  <a:schemeClr val="tx1"/>
                </a:solidFill>
                <a:ea typeface="黑体" panose="02010609060101010101" pitchFamily="2" charset="-122"/>
              </a:rPr>
              <a:t>汇编语言 </a:t>
            </a:r>
            <a:endParaRPr lang="zh-CN" altLang="en-US" sz="2800" b="1" dirty="0">
              <a:solidFill>
                <a:schemeClr val="tx1"/>
              </a:solidFill>
              <a:ea typeface="黑体" panose="02010609060101010101" pitchFamily="2" charset="-122"/>
            </a:endParaRPr>
          </a:p>
        </p:txBody>
      </p:sp>
      <p:sp>
        <p:nvSpPr>
          <p:cNvPr id="11268" name="Rectangle 4"/>
          <p:cNvSpPr>
            <a:spLocks noChangeArrowheads="1"/>
          </p:cNvSpPr>
          <p:nvPr/>
        </p:nvSpPr>
        <p:spPr bwMode="auto">
          <a:xfrm>
            <a:off x="395288" y="1551623"/>
            <a:ext cx="82804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pPr>
            <a:r>
              <a:rPr kumimoji="0" lang="en-US" altLang="zh-CN" sz="2400" b="1" dirty="0">
                <a:solidFill>
                  <a:schemeClr val="tx1"/>
                </a:solidFill>
                <a:latin typeface="黑体" panose="02010609060101010101" pitchFamily="2" charset="-122"/>
                <a:ea typeface="黑体" panose="02010609060101010101" pitchFamily="2" charset="-122"/>
              </a:rPr>
              <a:t>    </a:t>
            </a:r>
            <a:r>
              <a:rPr kumimoji="0" lang="zh-CN" altLang="en-US" sz="2400" b="1" dirty="0">
                <a:solidFill>
                  <a:schemeClr val="tx1"/>
                </a:solidFill>
                <a:latin typeface="黑体" panose="02010609060101010101" pitchFamily="2" charset="-122"/>
                <a:ea typeface="黑体" panose="02010609060101010101" pitchFamily="2" charset="-122"/>
              </a:rPr>
              <a:t>为了解决机器语言难记忆、可读性差的缺点，人们把机器指令中的操作码和操作数用英文助记符来表示，这种</a:t>
            </a:r>
            <a:r>
              <a:rPr lang="zh-CN" altLang="en-US" sz="2400" b="1">
                <a:solidFill>
                  <a:srgbClr val="00B0F0"/>
                </a:solidFill>
                <a:latin typeface="黑体" panose="02010609060101010101" pitchFamily="2" charset="-122"/>
                <a:ea typeface="黑体" panose="02010609060101010101" pitchFamily="2" charset="-122"/>
              </a:rPr>
              <a:t>助记符语言</a:t>
            </a:r>
            <a:r>
              <a:rPr kumimoji="0" lang="zh-CN" altLang="en-US" sz="2400" b="1" dirty="0">
                <a:solidFill>
                  <a:schemeClr val="tx1"/>
                </a:solidFill>
                <a:latin typeface="黑体" panose="02010609060101010101" pitchFamily="2" charset="-122"/>
                <a:ea typeface="黑体" panose="02010609060101010101" pitchFamily="2" charset="-122"/>
              </a:rPr>
              <a:t>称为汇编语言，也属于</a:t>
            </a:r>
            <a:r>
              <a:rPr lang="zh-CN" altLang="en-US" sz="2400" b="1">
                <a:solidFill>
                  <a:srgbClr val="00B0F0"/>
                </a:solidFill>
                <a:latin typeface="黑体" panose="02010609060101010101" pitchFamily="2" charset="-122"/>
                <a:ea typeface="黑体" panose="02010609060101010101" pitchFamily="2" charset="-122"/>
              </a:rPr>
              <a:t>低级语言</a:t>
            </a:r>
            <a:r>
              <a:rPr kumimoji="0" lang="zh-CN" altLang="en-US" sz="2400" b="1" dirty="0">
                <a:solidFill>
                  <a:schemeClr val="tx1"/>
                </a:solidFill>
                <a:latin typeface="黑体" panose="02010609060101010101" pitchFamily="2" charset="-122"/>
                <a:ea typeface="黑体" panose="02010609060101010101" pitchFamily="2" charset="-122"/>
              </a:rPr>
              <a:t>。 </a:t>
            </a:r>
            <a:endParaRPr kumimoji="0" lang="zh-CN" altLang="en-US" sz="2400" b="1" dirty="0">
              <a:solidFill>
                <a:schemeClr val="tx1"/>
              </a:solidFill>
              <a:latin typeface="黑体" panose="02010609060101010101" pitchFamily="2" charset="-122"/>
              <a:ea typeface="黑体" panose="02010609060101010101" pitchFamily="2" charset="-122"/>
            </a:endParaRPr>
          </a:p>
        </p:txBody>
      </p:sp>
      <p:graphicFrame>
        <p:nvGraphicFramePr>
          <p:cNvPr id="97285" name="Group 5"/>
          <p:cNvGraphicFramePr>
            <a:graphicFrameLocks noGrp="1"/>
          </p:cNvGraphicFramePr>
          <p:nvPr/>
        </p:nvGraphicFramePr>
        <p:xfrm>
          <a:off x="755650" y="2708275"/>
          <a:ext cx="7993063" cy="914400"/>
        </p:xfrm>
        <a:graphic>
          <a:graphicData uri="http://schemas.openxmlformats.org/drawingml/2006/table">
            <a:tbl>
              <a:tblPr/>
              <a:tblGrid>
                <a:gridCol w="2759075"/>
                <a:gridCol w="5233988"/>
              </a:tblGrid>
              <a:tr h="4032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MOV AX</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；把</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放入累加器</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AX</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a:noFill/>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ADD  AX</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；把</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与</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AX</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中值相加，结果存入</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AX</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cap="flat">
                      <a:noFill/>
                    </a:lnB>
                    <a:lnTlToBr>
                      <a:noFill/>
                    </a:lnTlToBr>
                    <a:lnBlToTr>
                      <a:noFill/>
                    </a:lnBlToTr>
                    <a:noFill/>
                  </a:tcPr>
                </a:tc>
              </a:tr>
            </a:tbl>
          </a:graphicData>
        </a:graphic>
      </p:graphicFrame>
      <p:sp>
        <p:nvSpPr>
          <p:cNvPr id="97294" name="Rectangle 14"/>
          <p:cNvSpPr>
            <a:spLocks noChangeArrowheads="1"/>
          </p:cNvSpPr>
          <p:nvPr/>
        </p:nvSpPr>
        <p:spPr bwMode="auto">
          <a:xfrm>
            <a:off x="468313" y="3597276"/>
            <a:ext cx="8351837"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kumimoji="0" lang="en-US" altLang="zh-CN" sz="2400" b="1" dirty="0">
                <a:solidFill>
                  <a:schemeClr val="tx1"/>
                </a:solidFill>
                <a:latin typeface="黑体" panose="02010609060101010101" pitchFamily="2" charset="-122"/>
                <a:ea typeface="黑体" panose="02010609060101010101" pitchFamily="2" charset="-122"/>
              </a:rPr>
              <a:t>    </a:t>
            </a:r>
            <a:r>
              <a:rPr kumimoji="0" lang="zh-CN" altLang="en-US" sz="2400" b="1" dirty="0">
                <a:solidFill>
                  <a:schemeClr val="tx1"/>
                </a:solidFill>
                <a:latin typeface="黑体" panose="02010609060101010101" pitchFamily="2" charset="-122"/>
                <a:ea typeface="黑体" panose="02010609060101010101" pitchFamily="2" charset="-122"/>
              </a:rPr>
              <a:t>汇编语言编写的程序属于符号程序，可读性</a:t>
            </a:r>
            <a:r>
              <a:rPr lang="zh-CN" altLang="en-US" sz="2400" b="1">
                <a:solidFill>
                  <a:srgbClr val="00B0F0"/>
                </a:solidFill>
                <a:latin typeface="黑体" panose="02010609060101010101" pitchFamily="2" charset="-122"/>
                <a:ea typeface="黑体" panose="02010609060101010101" pitchFamily="2" charset="-122"/>
              </a:rPr>
              <a:t>优于机器语言</a:t>
            </a:r>
            <a:r>
              <a:rPr kumimoji="0" lang="zh-CN" altLang="en-US" sz="2400" b="1" dirty="0">
                <a:solidFill>
                  <a:schemeClr val="tx1"/>
                </a:solidFill>
                <a:latin typeface="黑体" panose="02010609060101010101" pitchFamily="2" charset="-122"/>
                <a:ea typeface="黑体" panose="02010609060101010101" pitchFamily="2" charset="-122"/>
              </a:rPr>
              <a:t>，但汇编语言</a:t>
            </a:r>
            <a:r>
              <a:rPr lang="zh-CN" altLang="en-US" sz="2400" b="1">
                <a:solidFill>
                  <a:srgbClr val="00B0F0"/>
                </a:solidFill>
                <a:latin typeface="黑体" panose="02010609060101010101" pitchFamily="2" charset="-122"/>
                <a:ea typeface="黑体" panose="02010609060101010101" pitchFamily="2" charset="-122"/>
              </a:rPr>
              <a:t>编写复杂</a:t>
            </a:r>
            <a:r>
              <a:rPr kumimoji="0" lang="zh-CN" altLang="en-US" sz="2400" b="1" dirty="0">
                <a:solidFill>
                  <a:schemeClr val="tx1"/>
                </a:solidFill>
                <a:latin typeface="黑体" panose="02010609060101010101" pitchFamily="2" charset="-122"/>
                <a:ea typeface="黑体" panose="02010609060101010101" pitchFamily="2" charset="-122"/>
              </a:rPr>
              <a:t>，</a:t>
            </a:r>
            <a:r>
              <a:rPr lang="zh-CN" altLang="en-US" sz="2400" b="1">
                <a:solidFill>
                  <a:srgbClr val="00B0F0"/>
                </a:solidFill>
                <a:latin typeface="黑体" panose="02010609060101010101" pitchFamily="2" charset="-122"/>
                <a:ea typeface="黑体" panose="02010609060101010101" pitchFamily="2" charset="-122"/>
              </a:rPr>
              <a:t>依赖硬件</a:t>
            </a:r>
            <a:r>
              <a:rPr kumimoji="0" lang="zh-CN" altLang="en-US" sz="2400" b="1" dirty="0">
                <a:solidFill>
                  <a:schemeClr val="tx1"/>
                </a:solidFill>
                <a:latin typeface="黑体" panose="02010609060101010101" pitchFamily="2" charset="-122"/>
                <a:ea typeface="黑体" panose="02010609060101010101" pitchFamily="2" charset="-122"/>
              </a:rPr>
              <a:t>，</a:t>
            </a:r>
            <a:r>
              <a:rPr lang="zh-CN" altLang="en-US" sz="2400" b="1">
                <a:solidFill>
                  <a:srgbClr val="00B0F0"/>
                </a:solidFill>
                <a:latin typeface="黑体" panose="02010609060101010101" pitchFamily="2" charset="-122"/>
                <a:ea typeface="黑体" panose="02010609060101010101" pitchFamily="2" charset="-122"/>
              </a:rPr>
              <a:t>可移植性差</a:t>
            </a:r>
            <a:r>
              <a:rPr kumimoji="0" lang="zh-CN" altLang="en-US" sz="2400" b="1" dirty="0">
                <a:solidFill>
                  <a:schemeClr val="tx1"/>
                </a:solidFill>
                <a:latin typeface="黑体" panose="02010609060101010101" pitchFamily="2" charset="-122"/>
                <a:ea typeface="黑体" panose="02010609060101010101" pitchFamily="2" charset="-122"/>
              </a:rPr>
              <a:t>，计算机不能直接识别和执行，必须翻译成计算机能识别的机器指令后才能在计算机上执行，其翻译过程如下： </a:t>
            </a:r>
            <a:endParaRPr kumimoji="0" lang="zh-CN" altLang="en-US" sz="2400" b="1" dirty="0">
              <a:solidFill>
                <a:schemeClr val="tx1"/>
              </a:solidFill>
              <a:latin typeface="黑体" panose="02010609060101010101" pitchFamily="2" charset="-122"/>
              <a:ea typeface="黑体" panose="02010609060101010101" pitchFamily="2" charset="-122"/>
            </a:endParaRPr>
          </a:p>
        </p:txBody>
      </p:sp>
      <p:pic>
        <p:nvPicPr>
          <p:cNvPr id="97295" name="Picture 15" descr="图5－2 汇编过程"/>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5175250"/>
            <a:ext cx="7848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Rectangle 17"/>
          <p:cNvSpPr>
            <a:spLocks noChangeArrowheads="1"/>
          </p:cNvSpPr>
          <p:nvPr/>
        </p:nvSpPr>
        <p:spPr bwMode="auto">
          <a:xfrm>
            <a:off x="323850" y="6705600"/>
            <a:ext cx="68421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94"/>
                                        </p:tgtEl>
                                        <p:attrNameLst>
                                          <p:attrName>style.visibility</p:attrName>
                                        </p:attrNameLst>
                                      </p:cBhvr>
                                      <p:to>
                                        <p:strVal val="visible"/>
                                      </p:to>
                                    </p:set>
                                    <p:anim calcmode="lin" valueType="num">
                                      <p:cBhvr additive="base">
                                        <p:cTn id="7" dur="500" fill="hold"/>
                                        <p:tgtEl>
                                          <p:spTgt spid="97294"/>
                                        </p:tgtEl>
                                        <p:attrNameLst>
                                          <p:attrName>ppt_x</p:attrName>
                                        </p:attrNameLst>
                                      </p:cBhvr>
                                      <p:tavLst>
                                        <p:tav tm="0">
                                          <p:val>
                                            <p:strVal val="#ppt_x"/>
                                          </p:val>
                                        </p:tav>
                                        <p:tav tm="100000">
                                          <p:val>
                                            <p:strVal val="#ppt_x"/>
                                          </p:val>
                                        </p:tav>
                                      </p:tavLst>
                                    </p:anim>
                                    <p:anim calcmode="lin" valueType="num">
                                      <p:cBhvr additive="base">
                                        <p:cTn id="8" dur="500" fill="hold"/>
                                        <p:tgtEl>
                                          <p:spTgt spid="9729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295"/>
                                        </p:tgtEl>
                                        <p:attrNameLst>
                                          <p:attrName>style.visibility</p:attrName>
                                        </p:attrNameLst>
                                      </p:cBhvr>
                                      <p:to>
                                        <p:strVal val="visible"/>
                                      </p:to>
                                    </p:set>
                                    <p:anim calcmode="lin" valueType="num">
                                      <p:cBhvr additive="base">
                                        <p:cTn id="11" dur="500" fill="hold"/>
                                        <p:tgtEl>
                                          <p:spTgt spid="97295"/>
                                        </p:tgtEl>
                                        <p:attrNameLst>
                                          <p:attrName>ppt_x</p:attrName>
                                        </p:attrNameLst>
                                      </p:cBhvr>
                                      <p:tavLst>
                                        <p:tav tm="0">
                                          <p:val>
                                            <p:strVal val="#ppt_x"/>
                                          </p:val>
                                        </p:tav>
                                        <p:tav tm="100000">
                                          <p:val>
                                            <p:strVal val="#ppt_x"/>
                                          </p:val>
                                        </p:tav>
                                      </p:tavLst>
                                    </p:anim>
                                    <p:anim calcmode="lin" valueType="num">
                                      <p:cBhvr additive="base">
                                        <p:cTn id="12" dur="500" fill="hold"/>
                                        <p:tgtEl>
                                          <p:spTgt spid="97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23850" y="26035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zh-CN"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
        <p:nvSpPr>
          <p:cNvPr id="12291" name="Rectangle 3"/>
          <p:cNvSpPr>
            <a:spLocks noChangeArrowheads="1"/>
          </p:cNvSpPr>
          <p:nvPr/>
        </p:nvSpPr>
        <p:spPr bwMode="auto">
          <a:xfrm>
            <a:off x="323850" y="1030288"/>
            <a:ext cx="381635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2352" bIns="152352" anchor="ctr">
            <a:spAutoFit/>
          </a:bodyPr>
          <a:lstStyle/>
          <a:p>
            <a:pPr>
              <a:spcBef>
                <a:spcPct val="0"/>
              </a:spcBef>
            </a:pPr>
            <a:r>
              <a:rPr lang="en-US" altLang="zh-CN" sz="2800" b="1" dirty="0" smtClean="0">
                <a:solidFill>
                  <a:schemeClr val="tx1"/>
                </a:solidFill>
                <a:ea typeface="黑体" panose="02010609060101010101" pitchFamily="2" charset="-122"/>
              </a:rPr>
              <a:t>(3) </a:t>
            </a:r>
            <a:r>
              <a:rPr lang="zh-CN" altLang="en-US" sz="2800" b="1" dirty="0" smtClean="0">
                <a:solidFill>
                  <a:schemeClr val="tx1"/>
                </a:solidFill>
                <a:ea typeface="黑体" panose="02010609060101010101" pitchFamily="2" charset="-122"/>
              </a:rPr>
              <a:t>高级语言 </a:t>
            </a:r>
            <a:endParaRPr lang="zh-CN" altLang="en-US" sz="2800" b="1" dirty="0">
              <a:solidFill>
                <a:schemeClr val="tx1"/>
              </a:solidFill>
              <a:ea typeface="黑体" panose="02010609060101010101" pitchFamily="2" charset="-122"/>
            </a:endParaRPr>
          </a:p>
        </p:txBody>
      </p:sp>
      <p:sp>
        <p:nvSpPr>
          <p:cNvPr id="12292" name="Rectangle 4"/>
          <p:cNvSpPr>
            <a:spLocks noChangeArrowheads="1"/>
          </p:cNvSpPr>
          <p:nvPr/>
        </p:nvSpPr>
        <p:spPr bwMode="auto">
          <a:xfrm>
            <a:off x="468313" y="1678623"/>
            <a:ext cx="8207375" cy="86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5000"/>
              </a:lnSpc>
              <a:spcBef>
                <a:spcPct val="0"/>
              </a:spcBef>
            </a:pPr>
            <a:r>
              <a:rPr kumimoji="0" lang="en-US" altLang="zh-CN" sz="2400" b="1">
                <a:solidFill>
                  <a:schemeClr val="tx1"/>
                </a:solidFill>
                <a:latin typeface="黑体" panose="02010609060101010101" pitchFamily="2" charset="-122"/>
                <a:ea typeface="黑体" panose="02010609060101010101" pitchFamily="2" charset="-122"/>
              </a:rPr>
              <a:t>    </a:t>
            </a:r>
            <a:r>
              <a:rPr kumimoji="0" lang="zh-CN" altLang="en-US" sz="2400" b="1">
                <a:solidFill>
                  <a:schemeClr val="tx1"/>
                </a:solidFill>
                <a:latin typeface="黑体" panose="02010609060101010101" pitchFamily="2" charset="-122"/>
                <a:ea typeface="黑体" panose="02010609060101010101" pitchFamily="2" charset="-122"/>
              </a:rPr>
              <a:t>高级语言是一类程序设计语言的统称，它采用</a:t>
            </a:r>
            <a:r>
              <a:rPr lang="zh-CN" altLang="en-US" sz="2400" b="1">
                <a:solidFill>
                  <a:srgbClr val="00B0F0"/>
                </a:solidFill>
                <a:latin typeface="黑体" panose="02010609060101010101" pitchFamily="2" charset="-122"/>
                <a:ea typeface="黑体" panose="02010609060101010101" pitchFamily="2" charset="-122"/>
              </a:rPr>
              <a:t>接近人类自然语言</a:t>
            </a:r>
            <a:r>
              <a:rPr kumimoji="0" lang="zh-CN" altLang="en-US" sz="2400" b="1">
                <a:solidFill>
                  <a:schemeClr val="tx1"/>
                </a:solidFill>
                <a:latin typeface="黑体" panose="02010609060101010101" pitchFamily="2" charset="-122"/>
                <a:ea typeface="黑体" panose="02010609060101010101" pitchFamily="2" charset="-122"/>
              </a:rPr>
              <a:t>的表示方法，并遵循一定的语法规则来编写程序。 </a:t>
            </a:r>
            <a:endParaRPr kumimoji="0" lang="zh-CN" altLang="en-US" sz="2400" b="1">
              <a:solidFill>
                <a:schemeClr val="tx1"/>
              </a:solidFill>
              <a:latin typeface="黑体" panose="02010609060101010101" pitchFamily="2" charset="-122"/>
              <a:ea typeface="黑体" panose="02010609060101010101" pitchFamily="2" charset="-122"/>
            </a:endParaRPr>
          </a:p>
        </p:txBody>
      </p:sp>
      <p:sp>
        <p:nvSpPr>
          <p:cNvPr id="12293" name="Rectangle 5"/>
          <p:cNvSpPr>
            <a:spLocks noChangeArrowheads="1"/>
          </p:cNvSpPr>
          <p:nvPr/>
        </p:nvSpPr>
        <p:spPr bwMode="auto">
          <a:xfrm>
            <a:off x="1116013" y="2636838"/>
            <a:ext cx="748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kumimoji="0" lang="zh-CN" altLang="en-US" sz="2400" b="1">
                <a:solidFill>
                  <a:schemeClr val="tx1"/>
                </a:solidFill>
                <a:latin typeface="黑体" panose="02010609060101010101" pitchFamily="2" charset="-122"/>
                <a:ea typeface="黑体" panose="02010609060101010101" pitchFamily="2" charset="-122"/>
              </a:rPr>
              <a:t>实现求整数的绝对值的</a:t>
            </a:r>
            <a:r>
              <a:rPr kumimoji="0" lang="en-US" altLang="zh-CN" sz="2400" b="1">
                <a:solidFill>
                  <a:schemeClr val="tx1"/>
                </a:solidFill>
                <a:ea typeface="黑体" panose="02010609060101010101" pitchFamily="2" charset="-122"/>
              </a:rPr>
              <a:t>C</a:t>
            </a:r>
            <a:r>
              <a:rPr kumimoji="0" lang="zh-CN" altLang="en-US" sz="2400" b="1">
                <a:solidFill>
                  <a:schemeClr val="tx1"/>
                </a:solidFill>
                <a:latin typeface="黑体" panose="02010609060101010101" pitchFamily="2" charset="-122"/>
                <a:ea typeface="黑体" panose="02010609060101010101" pitchFamily="2" charset="-122"/>
              </a:rPr>
              <a:t>程序段：</a:t>
            </a:r>
            <a:endParaRPr kumimoji="0" lang="zh-CN" altLang="en-US" sz="2400" b="1">
              <a:solidFill>
                <a:schemeClr val="tx1"/>
              </a:solidFill>
              <a:latin typeface="黑体" panose="02010609060101010101" pitchFamily="2" charset="-122"/>
              <a:ea typeface="黑体" panose="02010609060101010101" pitchFamily="2" charset="-122"/>
            </a:endParaRPr>
          </a:p>
        </p:txBody>
      </p:sp>
      <p:sp>
        <p:nvSpPr>
          <p:cNvPr id="12294" name="Text Box 6"/>
          <p:cNvSpPr txBox="1">
            <a:spLocks noChangeArrowheads="1"/>
          </p:cNvSpPr>
          <p:nvPr/>
        </p:nvSpPr>
        <p:spPr bwMode="auto">
          <a:xfrm>
            <a:off x="1116013" y="3213100"/>
            <a:ext cx="5832475" cy="2808288"/>
          </a:xfrm>
          <a:prstGeom prst="rect">
            <a:avLst/>
          </a:prstGeom>
          <a:solidFill>
            <a:srgbClr val="FFFFFF"/>
          </a:solidFill>
          <a:ln w="9525">
            <a:solidFill>
              <a:srgbClr val="000000"/>
            </a:solidFill>
            <a:miter lim="800000"/>
          </a:ln>
        </p:spPr>
        <p:txBody>
          <a:bodyPr/>
          <a:lstStyle>
            <a:lvl1pPr eaLnBrk="0" hangingPunct="0">
              <a:defRPr kumimoji="1" sz="20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9pPr>
          </a:lstStyle>
          <a:p>
            <a:pPr algn="just" eaLnBrk="1" hangingPunct="1">
              <a:spcBef>
                <a:spcPct val="15000"/>
              </a:spcBef>
            </a:pPr>
            <a:r>
              <a:rPr lang="en-US" altLang="zh-CN" b="1">
                <a:solidFill>
                  <a:schemeClr val="tx1"/>
                </a:solidFill>
                <a:ea typeface="黑体" panose="02010609060101010101" pitchFamily="2" charset="-122"/>
              </a:rPr>
              <a:t>int intVar, result;</a:t>
            </a:r>
            <a:endParaRPr lang="en-US" altLang="zh-CN" b="1">
              <a:solidFill>
                <a:schemeClr val="tx1"/>
              </a:solidFill>
              <a:ea typeface="黑体" panose="02010609060101010101" pitchFamily="2" charset="-122"/>
            </a:endParaRPr>
          </a:p>
          <a:p>
            <a:pPr algn="just" eaLnBrk="1" hangingPunct="1">
              <a:spcBef>
                <a:spcPct val="15000"/>
              </a:spcBef>
            </a:pPr>
            <a:r>
              <a:rPr lang="en-US" altLang="zh-CN" b="1">
                <a:solidFill>
                  <a:schemeClr val="tx1"/>
                </a:solidFill>
                <a:ea typeface="黑体" panose="02010609060101010101" pitchFamily="2" charset="-122"/>
              </a:rPr>
              <a:t>scanf(“%d”, &amp;intVar);</a:t>
            </a:r>
            <a:endParaRPr lang="en-US" altLang="zh-CN" b="1">
              <a:solidFill>
                <a:schemeClr val="tx1"/>
              </a:solidFill>
              <a:ea typeface="黑体" panose="02010609060101010101" pitchFamily="2" charset="-122"/>
            </a:endParaRPr>
          </a:p>
          <a:p>
            <a:pPr algn="just" eaLnBrk="1" hangingPunct="1">
              <a:spcBef>
                <a:spcPct val="15000"/>
              </a:spcBef>
            </a:pPr>
            <a:r>
              <a:rPr lang="en-US" altLang="zh-CN" b="1">
                <a:solidFill>
                  <a:schemeClr val="tx1"/>
                </a:solidFill>
                <a:ea typeface="黑体" panose="02010609060101010101" pitchFamily="2" charset="-122"/>
              </a:rPr>
              <a:t>if(intVar &gt;= 0)</a:t>
            </a:r>
            <a:endParaRPr lang="en-US" altLang="zh-CN" b="1">
              <a:solidFill>
                <a:schemeClr val="tx1"/>
              </a:solidFill>
              <a:ea typeface="黑体" panose="02010609060101010101" pitchFamily="2" charset="-122"/>
            </a:endParaRPr>
          </a:p>
          <a:p>
            <a:pPr algn="just" eaLnBrk="1" hangingPunct="1">
              <a:spcBef>
                <a:spcPct val="15000"/>
              </a:spcBef>
            </a:pPr>
            <a:r>
              <a:rPr lang="en-US" altLang="zh-CN" b="1">
                <a:solidFill>
                  <a:schemeClr val="tx1"/>
                </a:solidFill>
                <a:ea typeface="黑体" panose="02010609060101010101" pitchFamily="2" charset="-122"/>
              </a:rPr>
              <a:t>    result = intVar;</a:t>
            </a:r>
            <a:endParaRPr lang="en-US" altLang="zh-CN" b="1">
              <a:solidFill>
                <a:schemeClr val="tx1"/>
              </a:solidFill>
              <a:ea typeface="黑体" panose="02010609060101010101" pitchFamily="2" charset="-122"/>
            </a:endParaRPr>
          </a:p>
          <a:p>
            <a:pPr algn="just" eaLnBrk="1" hangingPunct="1">
              <a:spcBef>
                <a:spcPct val="15000"/>
              </a:spcBef>
            </a:pPr>
            <a:r>
              <a:rPr lang="en-US" altLang="zh-CN" b="1">
                <a:solidFill>
                  <a:schemeClr val="tx1"/>
                </a:solidFill>
                <a:ea typeface="黑体" panose="02010609060101010101" pitchFamily="2" charset="-122"/>
              </a:rPr>
              <a:t>else</a:t>
            </a:r>
            <a:endParaRPr lang="en-US" altLang="zh-CN" b="1">
              <a:solidFill>
                <a:schemeClr val="tx1"/>
              </a:solidFill>
              <a:ea typeface="黑体" panose="02010609060101010101" pitchFamily="2" charset="-122"/>
            </a:endParaRPr>
          </a:p>
          <a:p>
            <a:pPr algn="just" eaLnBrk="1" hangingPunct="1">
              <a:spcBef>
                <a:spcPct val="15000"/>
              </a:spcBef>
            </a:pPr>
            <a:r>
              <a:rPr lang="en-US" altLang="zh-CN" b="1">
                <a:solidFill>
                  <a:schemeClr val="tx1"/>
                </a:solidFill>
                <a:ea typeface="黑体" panose="02010609060101010101" pitchFamily="2" charset="-122"/>
              </a:rPr>
              <a:t>    result = -1*intVar;</a:t>
            </a:r>
            <a:endParaRPr lang="en-US" altLang="zh-CN" b="1">
              <a:solidFill>
                <a:schemeClr val="tx1"/>
              </a:solidFill>
              <a:ea typeface="黑体" panose="02010609060101010101" pitchFamily="2" charset="-122"/>
            </a:endParaRPr>
          </a:p>
          <a:p>
            <a:pPr algn="just" eaLnBrk="1" hangingPunct="1">
              <a:spcBef>
                <a:spcPct val="15000"/>
              </a:spcBef>
            </a:pPr>
            <a:r>
              <a:rPr lang="en-US" altLang="zh-CN" b="1">
                <a:solidFill>
                  <a:schemeClr val="tx1"/>
                </a:solidFill>
                <a:ea typeface="黑体" panose="02010609060101010101" pitchFamily="2" charset="-122"/>
              </a:rPr>
              <a:t>printf(“%d</a:t>
            </a:r>
            <a:r>
              <a:rPr lang="zh-CN" altLang="en-US" b="1">
                <a:solidFill>
                  <a:schemeClr val="tx1"/>
                </a:solidFill>
                <a:ea typeface="黑体" panose="02010609060101010101" pitchFamily="2" charset="-122"/>
              </a:rPr>
              <a:t>的绝对值是：</a:t>
            </a:r>
            <a:r>
              <a:rPr lang="en-US" altLang="zh-CN" b="1">
                <a:solidFill>
                  <a:schemeClr val="tx1"/>
                </a:solidFill>
                <a:ea typeface="黑体" panose="02010609060101010101" pitchFamily="2" charset="-122"/>
              </a:rPr>
              <a:t>%d”, intVar, result);</a:t>
            </a:r>
            <a:endParaRPr lang="en-US" altLang="zh-CN" b="1">
              <a:solidFill>
                <a:schemeClr val="tx1"/>
              </a:solidFill>
              <a:ea typeface="黑体" panose="02010609060101010101" pitchFamily="2" charset="-122"/>
            </a:endParaRPr>
          </a:p>
        </p:txBody>
      </p:sp>
      <p:sp>
        <p:nvSpPr>
          <p:cNvPr id="12295" name="Rectangle 7"/>
          <p:cNvSpPr>
            <a:spLocks noChangeArrowheads="1"/>
          </p:cNvSpPr>
          <p:nvPr/>
        </p:nvSpPr>
        <p:spPr bwMode="auto">
          <a:xfrm>
            <a:off x="323850" y="6705600"/>
            <a:ext cx="79851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ChangeArrowheads="1"/>
          </p:cNvSpPr>
          <p:nvPr/>
        </p:nvSpPr>
        <p:spPr bwMode="auto">
          <a:xfrm>
            <a:off x="34552" y="1052736"/>
            <a:ext cx="6049616"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05000"/>
              </a:lnSpc>
              <a:spcBef>
                <a:spcPct val="0"/>
              </a:spcBef>
              <a:spcAft>
                <a:spcPct val="10000"/>
              </a:spcAft>
            </a:pPr>
            <a:r>
              <a:rPr kumimoji="0" lang="en-US" altLang="zh-CN" sz="2400" b="1" dirty="0">
                <a:solidFill>
                  <a:schemeClr val="tx1"/>
                </a:solidFill>
                <a:ea typeface="黑体" panose="02010609060101010101" pitchFamily="2" charset="-122"/>
              </a:rPr>
              <a:t>      </a:t>
            </a:r>
            <a:r>
              <a:rPr kumimoji="0" lang="en-US" altLang="zh-CN" b="1" dirty="0" smtClean="0">
                <a:solidFill>
                  <a:schemeClr val="tx1"/>
                </a:solidFill>
                <a:ea typeface="黑体" panose="02010609060101010101" pitchFamily="2" charset="-122"/>
              </a:rPr>
              <a:t>2.3.3 </a:t>
            </a:r>
            <a:r>
              <a:rPr kumimoji="0" lang="zh-CN" altLang="en-US" b="1" dirty="0" smtClean="0">
                <a:solidFill>
                  <a:schemeClr val="tx1"/>
                </a:solidFill>
                <a:ea typeface="黑体" panose="02010609060101010101" pitchFamily="2" charset="-122"/>
              </a:rPr>
              <a:t>几种通用的编程语言开发平台</a:t>
            </a:r>
            <a:endParaRPr kumimoji="0" lang="zh-CN" altLang="en-US" sz="2400" b="1" dirty="0">
              <a:solidFill>
                <a:schemeClr val="tx1"/>
              </a:solidFill>
              <a:ea typeface="黑体" panose="02010609060101010101" pitchFamily="2" charset="-122"/>
            </a:endParaRPr>
          </a:p>
        </p:txBody>
      </p:sp>
      <p:sp>
        <p:nvSpPr>
          <p:cNvPr id="30725" name="Rectangle 45"/>
          <p:cNvSpPr>
            <a:spLocks noChangeArrowheads="1"/>
          </p:cNvSpPr>
          <p:nvPr/>
        </p:nvSpPr>
        <p:spPr bwMode="auto">
          <a:xfrm>
            <a:off x="323850" y="6705600"/>
            <a:ext cx="21161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2"/>
          <p:cNvSpPr>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en-US"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graphicFrame>
        <p:nvGraphicFramePr>
          <p:cNvPr id="2" name="表格 1"/>
          <p:cNvGraphicFramePr>
            <a:graphicFrameLocks noGrp="1"/>
          </p:cNvGraphicFramePr>
          <p:nvPr/>
        </p:nvGraphicFramePr>
        <p:xfrm>
          <a:off x="107504" y="1628800"/>
          <a:ext cx="8856984" cy="4392486"/>
        </p:xfrm>
        <a:graphic>
          <a:graphicData uri="http://schemas.openxmlformats.org/drawingml/2006/table">
            <a:tbl>
              <a:tblPr firstRow="1" bandRow="1">
                <a:tableStyleId>{5C22544A-7EE6-4342-B048-85BDC9FD1C3A}</a:tableStyleId>
              </a:tblPr>
              <a:tblGrid>
                <a:gridCol w="936104"/>
                <a:gridCol w="7920880"/>
              </a:tblGrid>
              <a:tr h="578882">
                <a:tc>
                  <a:txBody>
                    <a:bodyPr/>
                    <a:lstStyle/>
                    <a:p>
                      <a:pPr algn="ctr"/>
                      <a:r>
                        <a:rPr lang="zh-CN" altLang="en-US" b="1" dirty="0" smtClean="0">
                          <a:solidFill>
                            <a:schemeClr val="tx1"/>
                          </a:solidFill>
                        </a:rPr>
                        <a:t>语言</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1"/>
                          </a:solidFill>
                        </a:rPr>
                        <a:t>简介</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8882">
                <a:tc>
                  <a:txBody>
                    <a:bodyPr/>
                    <a:lstStyle/>
                    <a:p>
                      <a:pPr algn="ctr"/>
                      <a:r>
                        <a:rPr lang="en-US" altLang="zh-CN" b="1" dirty="0" smtClean="0">
                          <a:solidFill>
                            <a:schemeClr val="tx1"/>
                          </a:solidFill>
                        </a:rPr>
                        <a:t>BASIC</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1"/>
                          </a:solidFill>
                        </a:rPr>
                        <a:t>初学者通用符号指令代码，是一种简单易用的交互式程序设计语言。</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3960">
                <a:tc>
                  <a:txBody>
                    <a:bodyPr/>
                    <a:lstStyle/>
                    <a:p>
                      <a:pPr algn="ctr"/>
                      <a:r>
                        <a:rPr lang="en-US" altLang="zh-CN" b="1" dirty="0" smtClean="0">
                          <a:solidFill>
                            <a:schemeClr val="tx1"/>
                          </a:solidFill>
                        </a:rPr>
                        <a:t>C</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1"/>
                          </a:solidFill>
                        </a:rPr>
                        <a:t>是一种既具有高级语言特点，又具有汇编语言特点的计算机程序设计语言，功能强、使用灵活、执行速度快</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8882">
                <a:tc>
                  <a:txBody>
                    <a:bodyPr/>
                    <a:lstStyle/>
                    <a:p>
                      <a:pPr algn="ctr"/>
                      <a:r>
                        <a:rPr lang="en-US" altLang="zh-CN" b="1" dirty="0" smtClean="0">
                          <a:solidFill>
                            <a:schemeClr val="tx1"/>
                          </a:solidFill>
                        </a:rPr>
                        <a:t>C++</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1"/>
                          </a:solidFill>
                        </a:rPr>
                        <a:t>在</a:t>
                      </a:r>
                      <a:r>
                        <a:rPr lang="en-US" altLang="zh-CN" b="1" dirty="0" smtClean="0">
                          <a:solidFill>
                            <a:schemeClr val="tx1"/>
                          </a:solidFill>
                        </a:rPr>
                        <a:t>C</a:t>
                      </a:r>
                      <a:r>
                        <a:rPr lang="zh-CN" altLang="en-US" b="1" dirty="0" smtClean="0">
                          <a:solidFill>
                            <a:schemeClr val="tx1"/>
                          </a:solidFill>
                        </a:rPr>
                        <a:t>语言的基础进行了扩充，加入面向对象的概念</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3960">
                <a:tc>
                  <a:txBody>
                    <a:bodyPr/>
                    <a:lstStyle/>
                    <a:p>
                      <a:pPr algn="ctr"/>
                      <a:r>
                        <a:rPr lang="en-US" altLang="zh-CN" b="1" dirty="0" smtClean="0">
                          <a:solidFill>
                            <a:schemeClr val="tx1"/>
                          </a:solidFill>
                        </a:rPr>
                        <a:t>C#</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1"/>
                          </a:solidFill>
                        </a:rPr>
                        <a:t>一种由</a:t>
                      </a:r>
                      <a:r>
                        <a:rPr lang="en-US" altLang="zh-CN" b="1" dirty="0" smtClean="0">
                          <a:solidFill>
                            <a:schemeClr val="tx1"/>
                          </a:solidFill>
                        </a:rPr>
                        <a:t>C</a:t>
                      </a:r>
                      <a:r>
                        <a:rPr lang="zh-CN" altLang="en-US" b="1" dirty="0" smtClean="0">
                          <a:solidFill>
                            <a:schemeClr val="tx1"/>
                          </a:solidFill>
                        </a:rPr>
                        <a:t>和</a:t>
                      </a:r>
                      <a:r>
                        <a:rPr lang="en-US" altLang="zh-CN" b="1" dirty="0" smtClean="0">
                          <a:solidFill>
                            <a:schemeClr val="tx1"/>
                          </a:solidFill>
                        </a:rPr>
                        <a:t>C++</a:t>
                      </a:r>
                      <a:r>
                        <a:rPr lang="zh-CN" altLang="en-US" b="1" dirty="0" smtClean="0">
                          <a:solidFill>
                            <a:schemeClr val="tx1"/>
                          </a:solidFill>
                        </a:rPr>
                        <a:t>衍生出来的面向对象的编程语言，继承了</a:t>
                      </a:r>
                      <a:r>
                        <a:rPr lang="en-US" altLang="zh-CN" b="1" dirty="0" smtClean="0">
                          <a:solidFill>
                            <a:schemeClr val="tx1"/>
                          </a:solidFill>
                        </a:rPr>
                        <a:t>C</a:t>
                      </a:r>
                      <a:r>
                        <a:rPr lang="zh-CN" altLang="en-US" b="1" dirty="0" smtClean="0">
                          <a:solidFill>
                            <a:schemeClr val="tx1"/>
                          </a:solidFill>
                        </a:rPr>
                        <a:t>和</a:t>
                      </a:r>
                      <a:r>
                        <a:rPr lang="en-US" altLang="zh-CN" b="1" dirty="0" smtClean="0">
                          <a:solidFill>
                            <a:schemeClr val="tx1"/>
                          </a:solidFill>
                        </a:rPr>
                        <a:t>C++</a:t>
                      </a:r>
                      <a:r>
                        <a:rPr lang="zh-CN" altLang="en-US" b="1" dirty="0" smtClean="0">
                          <a:solidFill>
                            <a:schemeClr val="tx1"/>
                          </a:solidFill>
                        </a:rPr>
                        <a:t>的强大，综合了</a:t>
                      </a:r>
                      <a:r>
                        <a:rPr lang="en-US" altLang="zh-CN" b="1" dirty="0" smtClean="0">
                          <a:solidFill>
                            <a:schemeClr val="tx1"/>
                          </a:solidFill>
                        </a:rPr>
                        <a:t>VB</a:t>
                      </a:r>
                      <a:r>
                        <a:rPr lang="zh-CN" altLang="en-US" b="1" dirty="0" smtClean="0">
                          <a:solidFill>
                            <a:schemeClr val="tx1"/>
                          </a:solidFill>
                        </a:rPr>
                        <a:t>的可视化操作和</a:t>
                      </a:r>
                      <a:r>
                        <a:rPr lang="en-US" altLang="zh-CN" b="1" dirty="0" smtClean="0">
                          <a:solidFill>
                            <a:schemeClr val="tx1"/>
                          </a:solidFill>
                        </a:rPr>
                        <a:t>C++</a:t>
                      </a:r>
                      <a:r>
                        <a:rPr lang="zh-CN" altLang="en-US" b="1" dirty="0" smtClean="0">
                          <a:solidFill>
                            <a:schemeClr val="tx1"/>
                          </a:solidFill>
                        </a:rPr>
                        <a:t>的高效性，适合开发网络软件</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3960">
                <a:tc>
                  <a:txBody>
                    <a:bodyPr/>
                    <a:lstStyle/>
                    <a:p>
                      <a:pPr algn="ctr"/>
                      <a:r>
                        <a:rPr lang="en-US" altLang="zh-CN" b="1" dirty="0" smtClean="0">
                          <a:solidFill>
                            <a:schemeClr val="tx1"/>
                          </a:solidFill>
                        </a:rPr>
                        <a:t>Java</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1"/>
                          </a:solidFill>
                        </a:rPr>
                        <a:t>一种可以撰写跨平台应用软件的面向对象的程序设计语言，语法类似于</a:t>
                      </a:r>
                      <a:r>
                        <a:rPr lang="en-US" altLang="zh-CN" b="1" dirty="0" smtClean="0">
                          <a:solidFill>
                            <a:schemeClr val="tx1"/>
                          </a:solidFill>
                        </a:rPr>
                        <a:t>C++</a:t>
                      </a:r>
                      <a:r>
                        <a:rPr lang="zh-CN" altLang="en-US" b="1" dirty="0" smtClean="0">
                          <a:solidFill>
                            <a:schemeClr val="tx1"/>
                          </a:solidFill>
                        </a:rPr>
                        <a:t>，是目前网络和智能手机应用开发的最重要的编程语言之一。</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3960">
                <a:tc>
                  <a:txBody>
                    <a:bodyPr/>
                    <a:lstStyle/>
                    <a:p>
                      <a:pPr algn="ctr"/>
                      <a:r>
                        <a:rPr lang="en-US" altLang="zh-CN" b="1" dirty="0" smtClean="0">
                          <a:solidFill>
                            <a:schemeClr val="tx1"/>
                          </a:solidFill>
                        </a:rPr>
                        <a:t>Python</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b="1" dirty="0" smtClean="0">
                          <a:solidFill>
                            <a:schemeClr val="tx1"/>
                          </a:solidFill>
                        </a:rPr>
                        <a:t>一种代表简单主意思想的语言，是一种简单又功能强大的编程语言，它关注的是如何解决问题而不是编程语言的语法和结构，容易上手，语法简单。</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blinds(horizontal)">
                                      <p:cBhvr>
                                        <p:cTn id="7" dur="500"/>
                                        <p:tgtEl>
                                          <p:spTgt spid="151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23850" y="6705600"/>
            <a:ext cx="7377113" cy="76200"/>
          </a:xfrm>
          <a:prstGeom prst="rect">
            <a:avLst/>
          </a:prstGeom>
          <a:solidFill>
            <a:srgbClr val="00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0179" name="Text Box 5"/>
          <p:cNvSpPr txBox="1">
            <a:spLocks noChangeArrowheads="1"/>
          </p:cNvSpPr>
          <p:nvPr/>
        </p:nvSpPr>
        <p:spPr bwMode="auto">
          <a:xfrm>
            <a:off x="179388" y="333375"/>
            <a:ext cx="66248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1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1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1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1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9pPr>
          </a:lstStyle>
          <a:p>
            <a:pPr>
              <a:spcBef>
                <a:spcPct val="0"/>
              </a:spcBef>
            </a:pPr>
            <a:r>
              <a:rPr lang="en-US" altLang="en-US"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
        <p:nvSpPr>
          <p:cNvPr id="390150" name="Rectangle 6"/>
          <p:cNvSpPr>
            <a:spLocks noChangeArrowheads="1"/>
          </p:cNvSpPr>
          <p:nvPr/>
        </p:nvSpPr>
        <p:spPr bwMode="auto">
          <a:xfrm>
            <a:off x="468313" y="1052544"/>
            <a:ext cx="4679751" cy="525401"/>
          </a:xfrm>
          <a:prstGeom prst="rect">
            <a:avLst/>
          </a:prstGeom>
          <a:noFill/>
          <a:ln w="9525">
            <a:noFill/>
            <a:miter lim="800000"/>
          </a:ln>
          <a:effectLst/>
        </p:spPr>
        <p:txBody>
          <a:bodyPr wrap="square" lIns="0" tIns="46800" rIns="0" bIns="46800" anchor="ctr">
            <a:spAutoFit/>
          </a:bodyPr>
          <a:lstStyle/>
          <a:p>
            <a:pPr>
              <a:spcBef>
                <a:spcPct val="0"/>
              </a:spcBef>
              <a:defRPr/>
            </a:pPr>
            <a:r>
              <a:rPr lang="en-US" altLang="zh-CN" sz="2800" b="1" dirty="0" smtClean="0">
                <a:solidFill>
                  <a:schemeClr val="tx1"/>
                </a:solidFill>
                <a:ea typeface="华文中宋" panose="02010600040101010101" pitchFamily="2" charset="-122"/>
              </a:rPr>
              <a:t>2.3.4 </a:t>
            </a:r>
            <a:r>
              <a:rPr lang="zh-CN" altLang="en-US" sz="2800" b="1" dirty="0" smtClean="0">
                <a:solidFill>
                  <a:schemeClr val="tx1"/>
                </a:solidFill>
                <a:ea typeface="华文中宋" panose="02010600040101010101" pitchFamily="2" charset="-122"/>
              </a:rPr>
              <a:t>学会程序设计的意义</a:t>
            </a:r>
            <a:endParaRPr lang="en-US" altLang="zh-CN" sz="2800" b="1" dirty="0">
              <a:solidFill>
                <a:schemeClr val="tx1"/>
              </a:solidFill>
              <a:ea typeface="黑体" panose="02010609060101010101" pitchFamily="2" charset="-122"/>
            </a:endParaRPr>
          </a:p>
        </p:txBody>
      </p:sp>
      <p:sp>
        <p:nvSpPr>
          <p:cNvPr id="50181" name="Text Box 7"/>
          <p:cNvSpPr txBox="1">
            <a:spLocks noChangeArrowheads="1"/>
          </p:cNvSpPr>
          <p:nvPr/>
        </p:nvSpPr>
        <p:spPr bwMode="auto">
          <a:xfrm>
            <a:off x="539750" y="1562100"/>
            <a:ext cx="8137525" cy="331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14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14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14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14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400">
                <a:solidFill>
                  <a:srgbClr val="00FFCC"/>
                </a:solidFill>
                <a:latin typeface="Times New Roman" panose="02020603050405020304" pitchFamily="18" charset="0"/>
                <a:ea typeface="宋体" panose="02010600030101010101" pitchFamily="2" charset="-122"/>
              </a:defRPr>
            </a:lvl9pPr>
          </a:lstStyle>
          <a:p>
            <a:pPr algn="just" eaLnBrk="1" hangingPunct="1">
              <a:spcBef>
                <a:spcPts val="300"/>
              </a:spcBef>
              <a:buClr>
                <a:srgbClr val="660066"/>
              </a:buClr>
              <a:buFont typeface="Wingdings" panose="05000000000000000000" pitchFamily="2" charset="2"/>
              <a:buNone/>
            </a:pPr>
            <a:r>
              <a:rPr lang="en-US" altLang="zh-CN" sz="2400" b="1" dirty="0" smtClean="0">
                <a:solidFill>
                  <a:schemeClr val="tx1"/>
                </a:solidFill>
                <a:ea typeface="黑体" panose="02010609060101010101" pitchFamily="2" charset="-122"/>
              </a:rPr>
              <a:t>         </a:t>
            </a:r>
            <a:r>
              <a:rPr lang="en-US" altLang="zh-CN" sz="2400" b="1" dirty="0">
                <a:solidFill>
                  <a:schemeClr val="tx1"/>
                </a:solidFill>
                <a:ea typeface="黑体" panose="02010609060101010101" pitchFamily="2" charset="-122"/>
              </a:rPr>
              <a:t>(1) </a:t>
            </a:r>
            <a:r>
              <a:rPr lang="zh-CN" altLang="en-US" sz="2400" b="1" dirty="0" smtClean="0">
                <a:solidFill>
                  <a:schemeClr val="tx1"/>
                </a:solidFill>
                <a:ea typeface="黑体" panose="02010609060101010101" pitchFamily="2" charset="-122"/>
              </a:rPr>
              <a:t>强化逻辑思考能力</a:t>
            </a:r>
            <a:endParaRPr lang="en-US" altLang="zh-CN" sz="2400" b="1" dirty="0">
              <a:solidFill>
                <a:schemeClr val="tx1"/>
              </a:solidFill>
              <a:ea typeface="黑体" panose="02010609060101010101" pitchFamily="2" charset="-122"/>
            </a:endParaRPr>
          </a:p>
          <a:p>
            <a:pPr algn="just" eaLnBrk="1" hangingPunct="1">
              <a:spcBef>
                <a:spcPts val="300"/>
              </a:spcBef>
              <a:buClr>
                <a:srgbClr val="660066"/>
              </a:buClr>
              <a:buFont typeface="Wingdings" panose="05000000000000000000" pitchFamily="2" charset="2"/>
              <a:buNone/>
            </a:pPr>
            <a:r>
              <a:rPr lang="en-US" altLang="zh-CN" sz="2400" b="1" dirty="0">
                <a:solidFill>
                  <a:schemeClr val="tx1"/>
                </a:solidFill>
                <a:ea typeface="黑体" panose="02010609060101010101" pitchFamily="2" charset="-122"/>
              </a:rPr>
              <a:t>         (2) </a:t>
            </a:r>
            <a:r>
              <a:rPr lang="zh-CN" altLang="en-US" sz="2400" b="1" dirty="0" smtClean="0">
                <a:solidFill>
                  <a:schemeClr val="tx1"/>
                </a:solidFill>
                <a:ea typeface="黑体" panose="02010609060101010101" pitchFamily="2" charset="-122"/>
              </a:rPr>
              <a:t>培养专注和信息能力</a:t>
            </a:r>
            <a:endParaRPr lang="en-US" altLang="zh-CN" sz="2400" b="1" dirty="0">
              <a:solidFill>
                <a:schemeClr val="tx1"/>
              </a:solidFill>
              <a:ea typeface="黑体" panose="02010609060101010101" pitchFamily="2" charset="-122"/>
            </a:endParaRPr>
          </a:p>
          <a:p>
            <a:pPr algn="just" eaLnBrk="1" hangingPunct="1">
              <a:spcBef>
                <a:spcPts val="300"/>
              </a:spcBef>
              <a:buClr>
                <a:srgbClr val="660066"/>
              </a:buClr>
              <a:buFont typeface="Wingdings" panose="05000000000000000000" pitchFamily="2" charset="2"/>
              <a:buNone/>
            </a:pPr>
            <a:r>
              <a:rPr lang="en-US" altLang="zh-CN" sz="2400" b="1" dirty="0" smtClean="0">
                <a:solidFill>
                  <a:schemeClr val="tx1"/>
                </a:solidFill>
                <a:ea typeface="黑体" panose="02010609060101010101" pitchFamily="2" charset="-122"/>
              </a:rPr>
              <a:t>         </a:t>
            </a:r>
            <a:r>
              <a:rPr lang="en-US" altLang="zh-CN" sz="2400" b="1" dirty="0">
                <a:solidFill>
                  <a:schemeClr val="tx1"/>
                </a:solidFill>
                <a:ea typeface="黑体" panose="02010609060101010101" pitchFamily="2" charset="-122"/>
              </a:rPr>
              <a:t>(3</a:t>
            </a:r>
            <a:r>
              <a:rPr lang="en-US" altLang="zh-CN" sz="2400" b="1" dirty="0" smtClean="0">
                <a:solidFill>
                  <a:schemeClr val="tx1"/>
                </a:solidFill>
                <a:ea typeface="黑体" panose="02010609060101010101" pitchFamily="2" charset="-122"/>
              </a:rPr>
              <a:t>) </a:t>
            </a:r>
            <a:r>
              <a:rPr lang="zh-CN" altLang="en-US" sz="2400" b="1" dirty="0" smtClean="0">
                <a:solidFill>
                  <a:schemeClr val="tx1"/>
                </a:solidFill>
                <a:ea typeface="黑体" panose="02010609060101010101" pitchFamily="2" charset="-122"/>
              </a:rPr>
              <a:t>增加抽象思考能力</a:t>
            </a:r>
            <a:endParaRPr lang="en-US" altLang="zh-CN" sz="2400" b="1" dirty="0" smtClean="0">
              <a:solidFill>
                <a:schemeClr val="tx1"/>
              </a:solidFill>
              <a:ea typeface="黑体" panose="02010609060101010101" pitchFamily="2" charset="-122"/>
            </a:endParaRPr>
          </a:p>
          <a:p>
            <a:pPr algn="just" eaLnBrk="1" hangingPunct="1">
              <a:spcBef>
                <a:spcPts val="300"/>
              </a:spcBef>
              <a:buClr>
                <a:srgbClr val="660066"/>
              </a:buClr>
              <a:buFont typeface="Wingdings" panose="05000000000000000000" pitchFamily="2" charset="2"/>
              <a:buNone/>
            </a:pPr>
            <a:r>
              <a:rPr lang="en-US" altLang="zh-CN" sz="2400" b="1" dirty="0">
                <a:solidFill>
                  <a:schemeClr val="tx1"/>
                </a:solidFill>
                <a:ea typeface="黑体" panose="02010609060101010101" pitchFamily="2" charset="-122"/>
              </a:rPr>
              <a:t> </a:t>
            </a:r>
            <a:r>
              <a:rPr lang="en-US" altLang="zh-CN" sz="2400" b="1" dirty="0" smtClean="0">
                <a:solidFill>
                  <a:schemeClr val="tx1"/>
                </a:solidFill>
                <a:ea typeface="黑体" panose="02010609060101010101" pitchFamily="2" charset="-122"/>
              </a:rPr>
              <a:t>        (4) </a:t>
            </a:r>
            <a:r>
              <a:rPr lang="zh-CN" altLang="en-US" sz="2400" b="1" dirty="0" smtClean="0">
                <a:solidFill>
                  <a:schemeClr val="tx1"/>
                </a:solidFill>
                <a:ea typeface="黑体" panose="02010609060101010101" pitchFamily="2" charset="-122"/>
              </a:rPr>
              <a:t>提高吸收融合能力</a:t>
            </a:r>
            <a:endParaRPr lang="en-US" altLang="zh-CN" sz="2400" b="1" dirty="0" smtClean="0">
              <a:solidFill>
                <a:schemeClr val="tx1"/>
              </a:solidFill>
              <a:ea typeface="黑体" panose="02010609060101010101" pitchFamily="2" charset="-122"/>
            </a:endParaRPr>
          </a:p>
          <a:p>
            <a:pPr algn="just" eaLnBrk="1" hangingPunct="1">
              <a:spcBef>
                <a:spcPts val="300"/>
              </a:spcBef>
              <a:buClr>
                <a:srgbClr val="660066"/>
              </a:buClr>
              <a:buFont typeface="Wingdings" panose="05000000000000000000" pitchFamily="2" charset="2"/>
              <a:buNone/>
            </a:pPr>
            <a:r>
              <a:rPr lang="en-US" altLang="zh-CN" sz="2400" b="1" dirty="0">
                <a:solidFill>
                  <a:schemeClr val="tx1"/>
                </a:solidFill>
                <a:ea typeface="黑体" panose="02010609060101010101" pitchFamily="2" charset="-122"/>
              </a:rPr>
              <a:t> </a:t>
            </a:r>
            <a:r>
              <a:rPr lang="en-US" altLang="zh-CN" sz="2400" b="1" dirty="0" smtClean="0">
                <a:solidFill>
                  <a:schemeClr val="tx1"/>
                </a:solidFill>
                <a:ea typeface="黑体" panose="02010609060101010101" pitchFamily="2" charset="-122"/>
              </a:rPr>
              <a:t>        (5) </a:t>
            </a:r>
            <a:r>
              <a:rPr lang="zh-CN" altLang="en-US" sz="2400" b="1" dirty="0" smtClean="0">
                <a:solidFill>
                  <a:schemeClr val="tx1"/>
                </a:solidFill>
                <a:ea typeface="黑体" panose="02010609060101010101" pitchFamily="2" charset="-122"/>
              </a:rPr>
              <a:t>提升国际性沟通能力</a:t>
            </a:r>
            <a:endParaRPr lang="en-US" altLang="zh-CN" sz="2400" b="1" dirty="0" smtClean="0">
              <a:solidFill>
                <a:schemeClr val="tx1"/>
              </a:solidFill>
              <a:ea typeface="黑体" panose="02010609060101010101" pitchFamily="2" charset="-122"/>
            </a:endParaRPr>
          </a:p>
          <a:p>
            <a:pPr algn="just" eaLnBrk="1" hangingPunct="1">
              <a:spcBef>
                <a:spcPts val="300"/>
              </a:spcBef>
              <a:buClr>
                <a:srgbClr val="660066"/>
              </a:buClr>
              <a:buFont typeface="Wingdings" panose="05000000000000000000" pitchFamily="2" charset="2"/>
              <a:buNone/>
            </a:pPr>
            <a:r>
              <a:rPr lang="en-US" altLang="zh-CN" sz="2400" b="1" dirty="0">
                <a:solidFill>
                  <a:schemeClr val="tx1"/>
                </a:solidFill>
                <a:ea typeface="黑体" panose="02010609060101010101" pitchFamily="2" charset="-122"/>
              </a:rPr>
              <a:t> </a:t>
            </a:r>
            <a:r>
              <a:rPr lang="en-US" altLang="zh-CN" sz="2400" b="1" dirty="0" smtClean="0">
                <a:solidFill>
                  <a:schemeClr val="tx1"/>
                </a:solidFill>
                <a:ea typeface="黑体" panose="02010609060101010101" pitchFamily="2" charset="-122"/>
              </a:rPr>
              <a:t>        (6) </a:t>
            </a:r>
            <a:r>
              <a:rPr lang="zh-CN" altLang="en-US" sz="2400" b="1" dirty="0" smtClean="0">
                <a:solidFill>
                  <a:schemeClr val="tx1"/>
                </a:solidFill>
                <a:ea typeface="黑体" panose="02010609060101010101" pitchFamily="2" charset="-122"/>
              </a:rPr>
              <a:t>培养团队合作精神</a:t>
            </a:r>
            <a:endParaRPr lang="en-US" altLang="zh-CN" sz="2400" b="1" dirty="0" smtClean="0">
              <a:solidFill>
                <a:schemeClr val="tx1"/>
              </a:solidFill>
              <a:ea typeface="黑体" panose="02010609060101010101" pitchFamily="2" charset="-122"/>
            </a:endParaRPr>
          </a:p>
          <a:p>
            <a:pPr algn="just" eaLnBrk="1" hangingPunct="1">
              <a:spcBef>
                <a:spcPts val="300"/>
              </a:spcBef>
              <a:buClr>
                <a:srgbClr val="660066"/>
              </a:buClr>
              <a:buFont typeface="Wingdings" panose="05000000000000000000" pitchFamily="2" charset="2"/>
              <a:buNone/>
            </a:pPr>
            <a:r>
              <a:rPr lang="en-US" altLang="zh-CN" sz="2400" b="1" dirty="0">
                <a:solidFill>
                  <a:schemeClr val="tx1"/>
                </a:solidFill>
                <a:ea typeface="黑体" panose="02010609060101010101" pitchFamily="2" charset="-122"/>
              </a:rPr>
              <a:t> </a:t>
            </a:r>
            <a:r>
              <a:rPr lang="en-US" altLang="zh-CN" sz="2400" b="1" dirty="0" smtClean="0">
                <a:solidFill>
                  <a:schemeClr val="tx1"/>
                </a:solidFill>
                <a:ea typeface="黑体" panose="02010609060101010101" pitchFamily="2" charset="-122"/>
              </a:rPr>
              <a:t>        (7) </a:t>
            </a:r>
            <a:r>
              <a:rPr lang="zh-CN" altLang="en-US" sz="2400" b="1" dirty="0" smtClean="0">
                <a:solidFill>
                  <a:schemeClr val="tx1"/>
                </a:solidFill>
                <a:ea typeface="黑体" panose="02010609060101010101" pitchFamily="2" charset="-122"/>
              </a:rPr>
              <a:t>训练空间思考能力</a:t>
            </a:r>
            <a:endParaRPr lang="en-US" altLang="zh-CN" sz="2400" b="1" dirty="0" smtClean="0">
              <a:solidFill>
                <a:schemeClr val="tx1"/>
              </a:solidFill>
              <a:ea typeface="黑体" panose="02010609060101010101" pitchFamily="2" charset="-122"/>
            </a:endParaRPr>
          </a:p>
          <a:p>
            <a:pPr algn="just" eaLnBrk="1" hangingPunct="1">
              <a:spcBef>
                <a:spcPts val="300"/>
              </a:spcBef>
              <a:buClr>
                <a:srgbClr val="660066"/>
              </a:buClr>
              <a:buFont typeface="Wingdings" panose="05000000000000000000" pitchFamily="2" charset="2"/>
              <a:buNone/>
            </a:pPr>
            <a:r>
              <a:rPr lang="en-US" altLang="zh-CN" sz="2400" b="1" dirty="0" smtClean="0">
                <a:solidFill>
                  <a:schemeClr val="tx1"/>
                </a:solidFill>
                <a:ea typeface="黑体" panose="02010609060101010101" pitchFamily="2" charset="-122"/>
              </a:rPr>
              <a:t>         (8) </a:t>
            </a:r>
            <a:r>
              <a:rPr lang="zh-CN" altLang="en-US" sz="2400" b="1" dirty="0" smtClean="0">
                <a:solidFill>
                  <a:schemeClr val="tx1"/>
                </a:solidFill>
                <a:ea typeface="黑体" panose="02010609060101010101" pitchFamily="2" charset="-122"/>
              </a:rPr>
              <a:t>增进解决问题能力</a:t>
            </a:r>
            <a:endParaRPr lang="zh-CN" altLang="en-US" sz="2400" b="1" dirty="0">
              <a:solidFill>
                <a:schemeClr val="tx1"/>
              </a:solidFill>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en-US" sz="3200" b="1" dirty="0" smtClean="0">
                <a:solidFill>
                  <a:srgbClr val="000099"/>
                </a:solidFill>
                <a:ea typeface="黑体" panose="02010609060101010101" pitchFamily="2" charset="-122"/>
              </a:rPr>
              <a:t>2.3 </a:t>
            </a:r>
            <a:r>
              <a:rPr lang="zh-CN" altLang="en-US" sz="3200" b="1" dirty="0" smtClean="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
        <p:nvSpPr>
          <p:cNvPr id="28675" name="Rectangle 3"/>
          <p:cNvSpPr>
            <a:spLocks noChangeArrowheads="1"/>
          </p:cNvSpPr>
          <p:nvPr/>
        </p:nvSpPr>
        <p:spPr bwMode="auto">
          <a:xfrm>
            <a:off x="323850" y="6705600"/>
            <a:ext cx="1928813" cy="79375"/>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6" name="Text Box 9"/>
          <p:cNvSpPr txBox="1">
            <a:spLocks noChangeArrowheads="1"/>
          </p:cNvSpPr>
          <p:nvPr/>
        </p:nvSpPr>
        <p:spPr bwMode="gray">
          <a:xfrm>
            <a:off x="539750" y="1651000"/>
            <a:ext cx="7993063"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2400" b="1">
                <a:solidFill>
                  <a:schemeClr val="tx1"/>
                </a:solidFill>
                <a:ea typeface="黑体" panose="02010609060101010101" pitchFamily="2" charset="-122"/>
              </a:rPr>
              <a:t>        </a:t>
            </a:r>
            <a:r>
              <a:rPr lang="zh-CN" altLang="en-US" sz="2400" b="1">
                <a:solidFill>
                  <a:srgbClr val="00B0F0"/>
                </a:solidFill>
                <a:latin typeface="黑体" panose="02010609060101010101" pitchFamily="2" charset="-122"/>
                <a:ea typeface="黑体" panose="02010609060101010101" pitchFamily="2" charset="-122"/>
              </a:rPr>
              <a:t>人类</a:t>
            </a:r>
            <a:r>
              <a:rPr lang="zh-CN" altLang="en-US" sz="2400" b="1">
                <a:solidFill>
                  <a:schemeClr val="tx1"/>
                </a:solidFill>
                <a:ea typeface="黑体" panose="02010609060101010101" pitchFamily="2" charset="-122"/>
              </a:rPr>
              <a:t>求解问题时，</a:t>
            </a:r>
            <a:r>
              <a:rPr lang="zh-CN" altLang="en-US" sz="2400" b="1">
                <a:solidFill>
                  <a:srgbClr val="00B0F0"/>
                </a:solidFill>
                <a:latin typeface="黑体" panose="02010609060101010101" pitchFamily="2" charset="-122"/>
                <a:ea typeface="黑体" panose="02010609060101010101" pitchFamily="2" charset="-122"/>
              </a:rPr>
              <a:t>善于分析、归纳、总结与推理</a:t>
            </a:r>
            <a:r>
              <a:rPr lang="zh-CN" altLang="en-US" sz="2400" b="1">
                <a:solidFill>
                  <a:schemeClr val="tx1"/>
                </a:solidFill>
                <a:ea typeface="黑体" panose="02010609060101010101" pitchFamily="2" charset="-122"/>
              </a:rPr>
              <a:t>，对大量数据的处理与计算则非常“头疼”和低效。相反，借助于</a:t>
            </a:r>
            <a:r>
              <a:rPr lang="zh-CN" altLang="en-US" sz="2400" b="1">
                <a:solidFill>
                  <a:srgbClr val="00B0F0"/>
                </a:solidFill>
                <a:latin typeface="黑体" panose="02010609060101010101" pitchFamily="2" charset="-122"/>
                <a:ea typeface="黑体" panose="02010609060101010101" pitchFamily="2" charset="-122"/>
              </a:rPr>
              <a:t>计算机</a:t>
            </a:r>
            <a:r>
              <a:rPr lang="zh-CN" altLang="en-US" sz="2400" b="1">
                <a:solidFill>
                  <a:schemeClr val="tx1"/>
                </a:solidFill>
                <a:ea typeface="黑体" panose="02010609060101010101" pitchFamily="2" charset="-122"/>
              </a:rPr>
              <a:t>求解问题则能非常</a:t>
            </a:r>
            <a:r>
              <a:rPr lang="zh-CN" altLang="en-US" sz="2400" b="1">
                <a:solidFill>
                  <a:srgbClr val="00B0F0"/>
                </a:solidFill>
                <a:latin typeface="黑体" panose="02010609060101010101" pitchFamily="2" charset="-122"/>
                <a:ea typeface="黑体" panose="02010609060101010101" pitchFamily="2" charset="-122"/>
              </a:rPr>
              <a:t>高效</a:t>
            </a:r>
            <a:r>
              <a:rPr lang="zh-CN" altLang="en-US" sz="2400" b="1">
                <a:solidFill>
                  <a:schemeClr val="tx1"/>
                </a:solidFill>
                <a:ea typeface="黑体" panose="02010609060101010101" pitchFamily="2" charset="-122"/>
              </a:rPr>
              <a:t>地</a:t>
            </a:r>
            <a:r>
              <a:rPr lang="zh-CN" altLang="en-US" sz="2400" b="1">
                <a:solidFill>
                  <a:srgbClr val="00B0F0"/>
                </a:solidFill>
                <a:latin typeface="黑体" panose="02010609060101010101" pitchFamily="2" charset="-122"/>
                <a:ea typeface="黑体" panose="02010609060101010101" pitchFamily="2" charset="-122"/>
              </a:rPr>
              <a:t>处理大批量的数据</a:t>
            </a:r>
            <a:r>
              <a:rPr lang="zh-CN" altLang="en-US" sz="2400" b="1">
                <a:solidFill>
                  <a:schemeClr val="tx1"/>
                </a:solidFill>
                <a:ea typeface="黑体" panose="02010609060101010101" pitchFamily="2" charset="-122"/>
              </a:rPr>
              <a:t>（只要告诉计算机“怎么算”，它的计算速度人类已经望尘莫及了），但对于分析、归纳、总结与推理则比人类“笨拙”得多。</a:t>
            </a:r>
            <a:endParaRPr lang="zh-CN" altLang="en-US" sz="2400" b="1">
              <a:solidFill>
                <a:schemeClr val="tx1"/>
              </a:solidFill>
              <a:ea typeface="黑体" panose="02010609060101010101" pitchFamily="2" charset="-122"/>
            </a:endParaRPr>
          </a:p>
        </p:txBody>
      </p:sp>
      <p:sp>
        <p:nvSpPr>
          <p:cNvPr id="28677" name="Text Box 11"/>
          <p:cNvSpPr txBox="1">
            <a:spLocks noChangeArrowheads="1"/>
          </p:cNvSpPr>
          <p:nvPr/>
        </p:nvSpPr>
        <p:spPr bwMode="gray">
          <a:xfrm>
            <a:off x="611188" y="4076700"/>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rgbClr val="00FFCC"/>
                </a:solidFill>
                <a:latin typeface="Times New Roman" panose="02020603050405020304" pitchFamily="18" charset="0"/>
                <a:ea typeface="宋体" panose="02010600030101010101" pitchFamily="2" charset="-122"/>
              </a:defRPr>
            </a:lvl1pPr>
            <a:lvl2pPr marL="742950" indent="-285750" eaLnBrk="0" hangingPunct="0">
              <a:defRPr kumimoji="1" sz="2000">
                <a:solidFill>
                  <a:srgbClr val="00FFCC"/>
                </a:solidFill>
                <a:latin typeface="Times New Roman" panose="02020603050405020304" pitchFamily="18" charset="0"/>
                <a:ea typeface="宋体" panose="02010600030101010101" pitchFamily="2" charset="-122"/>
              </a:defRPr>
            </a:lvl2pPr>
            <a:lvl3pPr marL="1143000" indent="-228600" eaLnBrk="0" hangingPunct="0">
              <a:defRPr kumimoji="1" sz="2000">
                <a:solidFill>
                  <a:srgbClr val="00FFCC"/>
                </a:solidFill>
                <a:latin typeface="Times New Roman" panose="02020603050405020304" pitchFamily="18" charset="0"/>
                <a:ea typeface="宋体" panose="02010600030101010101" pitchFamily="2" charset="-122"/>
              </a:defRPr>
            </a:lvl3pPr>
            <a:lvl4pPr marL="1600200" indent="-228600" eaLnBrk="0" hangingPunct="0">
              <a:defRPr kumimoji="1" sz="2000">
                <a:solidFill>
                  <a:srgbClr val="00FFCC"/>
                </a:solidFill>
                <a:latin typeface="Times New Roman" panose="02020603050405020304" pitchFamily="18" charset="0"/>
                <a:ea typeface="宋体" panose="02010600030101010101" pitchFamily="2" charset="-122"/>
              </a:defRPr>
            </a:lvl4pPr>
            <a:lvl5pPr marL="2057400" indent="-228600" eaLnBrk="0" hangingPunct="0">
              <a:defRPr kumimoji="1" sz="2000">
                <a:solidFill>
                  <a:srgbClr val="00FFCC"/>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2000">
                <a:solidFill>
                  <a:srgbClr val="00FFCC"/>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2400" b="1" dirty="0">
                <a:solidFill>
                  <a:schemeClr val="tx1"/>
                </a:solidFill>
                <a:ea typeface="黑体" panose="02010609060101010101" pitchFamily="2" charset="-122"/>
              </a:rPr>
              <a:t>        </a:t>
            </a:r>
            <a:r>
              <a:rPr lang="zh-CN" altLang="en-US" sz="2400" b="1" dirty="0">
                <a:solidFill>
                  <a:schemeClr val="tx1"/>
                </a:solidFill>
                <a:ea typeface="黑体" panose="02010609060101010101" pitchFamily="2" charset="-122"/>
              </a:rPr>
              <a:t>人类求解问题时，擅长于形象思维，灵感（顿悟）与直觉有时候很管用，对数据很不敏感，长时间重复做一件事情时很容易疲劳而出错。而借助于计算机求解问题时，擅长于抽象的逻辑思维，刻板又机械，长时间重复做一件事情不会疲劳出错（除非硬件出故障）。 </a:t>
            </a:r>
            <a:endParaRPr lang="zh-CN" altLang="en-US" sz="2400" b="1" dirty="0">
              <a:solidFill>
                <a:schemeClr val="tx1"/>
              </a:solidFill>
              <a:ea typeface="黑体" panose="02010609060101010101" pitchFamily="2" charset="-122"/>
            </a:endParaRPr>
          </a:p>
        </p:txBody>
      </p:sp>
      <p:sp>
        <p:nvSpPr>
          <p:cNvPr id="28678" name="Rectangle 12"/>
          <p:cNvSpPr>
            <a:spLocks noChangeArrowheads="1"/>
          </p:cNvSpPr>
          <p:nvPr/>
        </p:nvSpPr>
        <p:spPr bwMode="auto">
          <a:xfrm>
            <a:off x="611188" y="1052513"/>
            <a:ext cx="8280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22630" indent="-722630">
              <a:lnSpc>
                <a:spcPct val="90000"/>
              </a:lnSpc>
              <a:spcBef>
                <a:spcPct val="20000"/>
              </a:spcBef>
            </a:pPr>
            <a:r>
              <a:rPr lang="zh-CN" altLang="en-US" sz="3200">
                <a:solidFill>
                  <a:srgbClr val="ED1403"/>
                </a:solidFill>
                <a:ea typeface="黑体" panose="02010609060101010101" pitchFamily="2" charset="-122"/>
              </a:rPr>
              <a:t>人类解决问题与基于计算机求解问题的差异</a:t>
            </a:r>
            <a:endParaRPr lang="zh-CN" altLang="en-US" sz="3200">
              <a:solidFill>
                <a:srgbClr val="ED1403"/>
              </a:solidFill>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6375" y="2133600"/>
            <a:ext cx="5472113"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en-US"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
        <p:nvSpPr>
          <p:cNvPr id="29700" name="Rectangle 16"/>
          <p:cNvSpPr>
            <a:spLocks noChangeArrowheads="1"/>
          </p:cNvSpPr>
          <p:nvPr/>
        </p:nvSpPr>
        <p:spPr bwMode="auto">
          <a:xfrm>
            <a:off x="323850" y="1125538"/>
            <a:ext cx="8207375"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0"/>
              </a:spcBef>
              <a:spcAft>
                <a:spcPct val="5000"/>
              </a:spcAft>
            </a:pPr>
            <a:r>
              <a:rPr kumimoji="0" lang="en-US" altLang="zh-CN" sz="2400" b="1" dirty="0">
                <a:solidFill>
                  <a:schemeClr val="tx1"/>
                </a:solidFill>
                <a:latin typeface="黑体" panose="02010609060101010101" pitchFamily="2" charset="-122"/>
                <a:ea typeface="黑体" panose="02010609060101010101" pitchFamily="2" charset="-122"/>
              </a:rPr>
              <a:t>    </a:t>
            </a:r>
            <a:r>
              <a:rPr kumimoji="0" lang="zh-CN" altLang="en-US" sz="2400" b="1" dirty="0">
                <a:solidFill>
                  <a:schemeClr val="tx1"/>
                </a:solidFill>
                <a:latin typeface="黑体" panose="02010609060101010101" pitchFamily="2" charset="-122"/>
                <a:ea typeface="黑体" panose="02010609060101010101" pitchFamily="2" charset="-122"/>
              </a:rPr>
              <a:t>尽管计算机只是一个工具或者说一个高级的工具，但借助于计算机进行问题求解，其思维方法和求解过程却有自己独特的概念和方法。</a:t>
            </a:r>
            <a:endParaRPr kumimoji="0" lang="zh-CN" altLang="en-US" sz="2400" b="1" dirty="0">
              <a:solidFill>
                <a:schemeClr val="tx1"/>
              </a:solidFill>
              <a:latin typeface="黑体" panose="02010609060101010101" pitchFamily="2" charset="-122"/>
              <a:ea typeface="黑体" panose="02010609060101010101" pitchFamily="2" charset="-122"/>
            </a:endParaRPr>
          </a:p>
        </p:txBody>
      </p:sp>
      <p:sp>
        <p:nvSpPr>
          <p:cNvPr id="29701" name="Rectangle 17"/>
          <p:cNvSpPr>
            <a:spLocks noChangeArrowheads="1"/>
          </p:cNvSpPr>
          <p:nvPr/>
        </p:nvSpPr>
        <p:spPr bwMode="auto">
          <a:xfrm>
            <a:off x="323850" y="6705600"/>
            <a:ext cx="1928813" cy="79375"/>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2" name="Rectangle 19"/>
          <p:cNvSpPr>
            <a:spLocks noChangeArrowheads="1"/>
          </p:cNvSpPr>
          <p:nvPr/>
        </p:nvSpPr>
        <p:spPr bwMode="auto">
          <a:xfrm>
            <a:off x="468313" y="4361498"/>
            <a:ext cx="8207375" cy="202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0"/>
              </a:spcBef>
              <a:spcAft>
                <a:spcPct val="5000"/>
              </a:spcAft>
            </a:pPr>
            <a:r>
              <a:rPr kumimoji="0" lang="en-US" altLang="zh-CN" sz="2400" b="1" dirty="0">
                <a:solidFill>
                  <a:schemeClr val="tx1"/>
                </a:solidFill>
                <a:latin typeface="黑体" panose="02010609060101010101" pitchFamily="2" charset="-122"/>
                <a:ea typeface="黑体" panose="02010609060101010101" pitchFamily="2" charset="-122"/>
              </a:rPr>
              <a:t>    </a:t>
            </a:r>
            <a:r>
              <a:rPr kumimoji="0" lang="zh-CN" altLang="en-US" sz="2400" b="1" dirty="0">
                <a:solidFill>
                  <a:schemeClr val="tx1"/>
                </a:solidFill>
                <a:latin typeface="黑体" panose="02010609060101010101" pitchFamily="2" charset="-122"/>
                <a:ea typeface="黑体" panose="02010609060101010101" pitchFamily="2" charset="-122"/>
              </a:rPr>
              <a:t>当我们面对需要求解的问题时，首先要做的事情就是进行</a:t>
            </a:r>
            <a:r>
              <a:rPr lang="zh-CN" altLang="en-US" sz="2400" b="1">
                <a:solidFill>
                  <a:srgbClr val="00B0F0"/>
                </a:solidFill>
                <a:latin typeface="黑体" panose="02010609060101010101" pitchFamily="2" charset="-122"/>
                <a:ea typeface="黑体" panose="02010609060101010101" pitchFamily="2" charset="-122"/>
              </a:rPr>
              <a:t>可行性分析</a:t>
            </a:r>
            <a:r>
              <a:rPr kumimoji="0" lang="zh-CN" altLang="en-US" sz="2400" b="1" dirty="0">
                <a:solidFill>
                  <a:schemeClr val="tx1"/>
                </a:solidFill>
                <a:latin typeface="黑体" panose="02010609060101010101" pitchFamily="2" charset="-122"/>
                <a:ea typeface="黑体" panose="02010609060101010101" pitchFamily="2" charset="-122"/>
              </a:rPr>
              <a:t>，并对待求解的问题进行抽象，获取其</a:t>
            </a:r>
            <a:r>
              <a:rPr lang="zh-CN" altLang="en-US" sz="2400" b="1">
                <a:solidFill>
                  <a:srgbClr val="00B0F0"/>
                </a:solidFill>
                <a:latin typeface="黑体" panose="02010609060101010101" pitchFamily="2" charset="-122"/>
                <a:ea typeface="黑体" panose="02010609060101010101" pitchFamily="2" charset="-122"/>
              </a:rPr>
              <a:t>数学模型</a:t>
            </a:r>
            <a:r>
              <a:rPr kumimoji="0" lang="zh-CN" altLang="en-US" sz="2400" b="1" dirty="0">
                <a:solidFill>
                  <a:schemeClr val="tx1"/>
                </a:solidFill>
                <a:latin typeface="黑体" panose="02010609060101010101" pitchFamily="2" charset="-122"/>
                <a:ea typeface="黑体" panose="02010609060101010101" pitchFamily="2" charset="-122"/>
              </a:rPr>
              <a:t>。接下来要做的事情就是组织、提取原始数据，以确定原始数据进入计算机后的存储结构</a:t>
            </a:r>
            <a:r>
              <a:rPr kumimoji="0" lang="en-US" altLang="zh-CN" sz="2400" b="1" dirty="0">
                <a:solidFill>
                  <a:schemeClr val="tx1"/>
                </a:solidFill>
                <a:latin typeface="黑体" panose="02010609060101010101" pitchFamily="2" charset="-122"/>
                <a:ea typeface="黑体" panose="02010609060101010101" pitchFamily="2" charset="-122"/>
              </a:rPr>
              <a:t>(</a:t>
            </a:r>
            <a:r>
              <a:rPr kumimoji="0" lang="zh-CN" altLang="en-US" sz="2400" b="1" dirty="0">
                <a:solidFill>
                  <a:schemeClr val="tx1"/>
                </a:solidFill>
                <a:latin typeface="黑体" panose="02010609060101010101" pitchFamily="2" charset="-122"/>
                <a:ea typeface="黑体" panose="02010609060101010101" pitchFamily="2" charset="-122"/>
              </a:rPr>
              <a:t>即</a:t>
            </a:r>
            <a:r>
              <a:rPr lang="zh-CN" altLang="en-US" sz="2400" b="1">
                <a:solidFill>
                  <a:srgbClr val="00B0F0"/>
                </a:solidFill>
                <a:latin typeface="黑体" panose="02010609060101010101" pitchFamily="2" charset="-122"/>
                <a:ea typeface="黑体" panose="02010609060101010101" pitchFamily="2" charset="-122"/>
              </a:rPr>
              <a:t>数据结构</a:t>
            </a:r>
            <a:r>
              <a:rPr kumimoji="0" lang="en-US" altLang="zh-CN" sz="2400" b="1" dirty="0">
                <a:solidFill>
                  <a:schemeClr val="tx1"/>
                </a:solidFill>
                <a:latin typeface="黑体" panose="02010609060101010101" pitchFamily="2" charset="-122"/>
                <a:ea typeface="黑体" panose="02010609060101010101" pitchFamily="2" charset="-122"/>
              </a:rPr>
              <a:t>)</a:t>
            </a:r>
            <a:r>
              <a:rPr kumimoji="0" lang="zh-CN" altLang="en-US" sz="2400" b="1" dirty="0">
                <a:solidFill>
                  <a:schemeClr val="tx1"/>
                </a:solidFill>
                <a:latin typeface="黑体" panose="02010609060101010101" pitchFamily="2" charset="-122"/>
                <a:ea typeface="黑体" panose="02010609060101010101" pitchFamily="2" charset="-122"/>
              </a:rPr>
              <a:t>，并在数据结构的基础上研究数据的处理方法和步骤</a:t>
            </a:r>
            <a:r>
              <a:rPr kumimoji="0" lang="en-US" altLang="zh-CN" sz="2400" b="1" dirty="0">
                <a:solidFill>
                  <a:schemeClr val="tx1"/>
                </a:solidFill>
                <a:latin typeface="黑体" panose="02010609060101010101" pitchFamily="2" charset="-122"/>
                <a:ea typeface="黑体" panose="02010609060101010101" pitchFamily="2" charset="-122"/>
              </a:rPr>
              <a:t>(</a:t>
            </a:r>
            <a:r>
              <a:rPr kumimoji="0" lang="zh-CN" altLang="en-US" sz="2400" b="1" dirty="0">
                <a:solidFill>
                  <a:schemeClr val="tx1"/>
                </a:solidFill>
                <a:latin typeface="黑体" panose="02010609060101010101" pitchFamily="2" charset="-122"/>
                <a:ea typeface="黑体" panose="02010609060101010101" pitchFamily="2" charset="-122"/>
              </a:rPr>
              <a:t>即</a:t>
            </a:r>
            <a:r>
              <a:rPr lang="zh-CN" altLang="en-US" sz="2400" b="1">
                <a:solidFill>
                  <a:srgbClr val="00B0F0"/>
                </a:solidFill>
                <a:latin typeface="黑体" panose="02010609060101010101" pitchFamily="2" charset="-122"/>
                <a:ea typeface="黑体" panose="02010609060101010101" pitchFamily="2" charset="-122"/>
              </a:rPr>
              <a:t>算法</a:t>
            </a:r>
            <a:r>
              <a:rPr kumimoji="0" lang="en-US" altLang="zh-CN" sz="2400" b="1" dirty="0">
                <a:solidFill>
                  <a:schemeClr val="tx1"/>
                </a:solidFill>
                <a:latin typeface="黑体" panose="02010609060101010101" pitchFamily="2" charset="-122"/>
                <a:ea typeface="黑体" panose="02010609060101010101" pitchFamily="2" charset="-122"/>
              </a:rPr>
              <a:t>)</a:t>
            </a:r>
            <a:r>
              <a:rPr kumimoji="0" lang="zh-CN" altLang="en-US" sz="2400" b="1" dirty="0">
                <a:solidFill>
                  <a:schemeClr val="tx1"/>
                </a:solidFill>
                <a:latin typeface="黑体" panose="02010609060101010101" pitchFamily="2" charset="-122"/>
                <a:ea typeface="黑体" panose="02010609060101010101" pitchFamily="2" charset="-122"/>
              </a:rPr>
              <a:t>。</a:t>
            </a:r>
            <a:endParaRPr kumimoji="0" lang="zh-CN" altLang="en-US" sz="2400" b="1" dirty="0">
              <a:solidFill>
                <a:schemeClr val="tx1"/>
              </a:solidFill>
              <a:latin typeface="黑体" panose="02010609060101010101" pitchFamily="2" charset="-122"/>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down)">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wipe(down)">
                                      <p:cBhvr>
                                        <p:cTn id="12" dur="500"/>
                                        <p:tgtEl>
                                          <p:spTgt spid="296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wipe(down)">
                                      <p:cBhvr>
                                        <p:cTn id="1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ChangeArrowheads="1"/>
          </p:cNvSpPr>
          <p:nvPr/>
        </p:nvSpPr>
        <p:spPr bwMode="auto">
          <a:xfrm>
            <a:off x="250825" y="1311912"/>
            <a:ext cx="8497888" cy="164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0"/>
              </a:spcBef>
              <a:spcAft>
                <a:spcPct val="10000"/>
              </a:spcAft>
            </a:pPr>
            <a:r>
              <a:rPr kumimoji="0" lang="en-US" altLang="zh-CN" sz="2400" b="1" dirty="0">
                <a:solidFill>
                  <a:schemeClr val="tx1"/>
                </a:solidFill>
                <a:ea typeface="黑体" panose="02010609060101010101" pitchFamily="2" charset="-122"/>
              </a:rPr>
              <a:t>        </a:t>
            </a:r>
            <a:r>
              <a:rPr kumimoji="0" lang="zh-CN" altLang="en-US" b="1" dirty="0" smtClean="0">
                <a:solidFill>
                  <a:schemeClr val="tx1"/>
                </a:solidFill>
                <a:ea typeface="黑体" panose="02010609060101010101" pitchFamily="2" charset="-122"/>
              </a:rPr>
              <a:t>利用</a:t>
            </a:r>
            <a:r>
              <a:rPr lang="zh-CN" altLang="en-US" b="1">
                <a:solidFill>
                  <a:srgbClr val="00B0F0"/>
                </a:solidFill>
                <a:latin typeface="黑体" panose="02010609060101010101" pitchFamily="2" charset="-122"/>
                <a:ea typeface="黑体" panose="02010609060101010101" pitchFamily="2" charset="-122"/>
              </a:rPr>
              <a:t>计算机</a:t>
            </a:r>
            <a:r>
              <a:rPr kumimoji="0" lang="zh-CN" altLang="en-US" b="1" dirty="0" smtClean="0">
                <a:solidFill>
                  <a:schemeClr val="tx1"/>
                </a:solidFill>
                <a:ea typeface="黑体" panose="02010609060101010101" pitchFamily="2" charset="-122"/>
              </a:rPr>
              <a:t>进行</a:t>
            </a:r>
            <a:r>
              <a:rPr lang="zh-CN" altLang="en-US" b="1">
                <a:solidFill>
                  <a:srgbClr val="00B0F0"/>
                </a:solidFill>
                <a:latin typeface="黑体" panose="02010609060101010101" pitchFamily="2" charset="-122"/>
                <a:ea typeface="黑体" panose="02010609060101010101" pitchFamily="2" charset="-122"/>
              </a:rPr>
              <a:t>信息处理</a:t>
            </a:r>
            <a:r>
              <a:rPr kumimoji="0" lang="zh-CN" altLang="en-US" b="1" dirty="0" smtClean="0">
                <a:solidFill>
                  <a:schemeClr val="tx1"/>
                </a:solidFill>
                <a:ea typeface="黑体" panose="02010609060101010101" pitchFamily="2" charset="-122"/>
              </a:rPr>
              <a:t>，特别是通过软件完成复杂的信息处理任务，最终都需要落实到</a:t>
            </a:r>
            <a:r>
              <a:rPr lang="zh-CN" altLang="en-US" b="1">
                <a:solidFill>
                  <a:srgbClr val="00B0F0"/>
                </a:solidFill>
                <a:latin typeface="黑体" panose="02010609060101010101" pitchFamily="2" charset="-122"/>
                <a:ea typeface="黑体" panose="02010609060101010101" pitchFamily="2" charset="-122"/>
              </a:rPr>
              <a:t>算法和程序</a:t>
            </a:r>
            <a:r>
              <a:rPr kumimoji="0" lang="zh-CN" altLang="en-US" b="1" dirty="0" smtClean="0">
                <a:solidFill>
                  <a:schemeClr val="tx1"/>
                </a:solidFill>
                <a:ea typeface="黑体" panose="02010609060101010101" pitchFamily="2" charset="-122"/>
              </a:rPr>
              <a:t>上。如何针对具体问题设计解决问题的算法和程序，是计算机问题求解的核心问题。</a:t>
            </a:r>
            <a:endParaRPr kumimoji="0" lang="zh-CN" altLang="en-US" sz="2400" b="1" dirty="0">
              <a:solidFill>
                <a:schemeClr val="tx1"/>
              </a:solidFill>
              <a:ea typeface="黑体" panose="02010609060101010101" pitchFamily="2" charset="-122"/>
            </a:endParaRPr>
          </a:p>
        </p:txBody>
      </p:sp>
      <p:sp>
        <p:nvSpPr>
          <p:cNvPr id="151596" name="Rectangle 44"/>
          <p:cNvSpPr>
            <a:spLocks noChangeArrowheads="1"/>
          </p:cNvSpPr>
          <p:nvPr/>
        </p:nvSpPr>
        <p:spPr bwMode="auto">
          <a:xfrm>
            <a:off x="250825" y="2852958"/>
            <a:ext cx="8497888"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spcAft>
                <a:spcPct val="10000"/>
              </a:spcAft>
            </a:pPr>
            <a:r>
              <a:rPr kumimoji="0" lang="en-US" altLang="zh-CN" sz="2400" b="1" dirty="0" smtClean="0">
                <a:solidFill>
                  <a:schemeClr val="tx1"/>
                </a:solidFill>
                <a:ea typeface="黑体" panose="02010609060101010101" pitchFamily="2" charset="-122"/>
              </a:rPr>
              <a:t>    </a:t>
            </a:r>
            <a:r>
              <a:rPr kumimoji="0" lang="zh-CN" altLang="en-US" b="1" dirty="0">
                <a:solidFill>
                  <a:schemeClr val="tx1"/>
                </a:solidFill>
                <a:ea typeface="黑体" panose="02010609060101010101" pitchFamily="2" charset="-122"/>
              </a:rPr>
              <a:t> </a:t>
            </a:r>
            <a:r>
              <a:rPr kumimoji="0" lang="zh-CN" altLang="en-US" b="1" dirty="0" smtClean="0">
                <a:solidFill>
                  <a:schemeClr val="tx1"/>
                </a:solidFill>
                <a:ea typeface="黑体" panose="02010609060101010101" pitchFamily="2" charset="-122"/>
              </a:rPr>
              <a:t>   计算机之所以能够处理复杂的问题完全依靠程序的运行，而</a:t>
            </a:r>
            <a:r>
              <a:rPr lang="zh-CN" altLang="en-US" b="1">
                <a:solidFill>
                  <a:srgbClr val="00B0F0"/>
                </a:solidFill>
                <a:latin typeface="黑体" panose="02010609060101010101" pitchFamily="2" charset="-122"/>
                <a:ea typeface="黑体" panose="02010609060101010101" pitchFamily="2" charset="-122"/>
              </a:rPr>
              <a:t>高效程序</a:t>
            </a:r>
            <a:r>
              <a:rPr kumimoji="0" lang="zh-CN" altLang="en-US" b="1" dirty="0" smtClean="0">
                <a:solidFill>
                  <a:schemeClr val="tx1"/>
                </a:solidFill>
                <a:ea typeface="黑体" panose="02010609060101010101" pitchFamily="2" charset="-122"/>
              </a:rPr>
              <a:t>的设计</a:t>
            </a:r>
            <a:r>
              <a:rPr lang="zh-CN" altLang="en-US" b="1">
                <a:solidFill>
                  <a:srgbClr val="00B0F0"/>
                </a:solidFill>
                <a:latin typeface="黑体" panose="02010609060101010101" pitchFamily="2" charset="-122"/>
                <a:ea typeface="黑体" panose="02010609060101010101" pitchFamily="2" charset="-122"/>
              </a:rPr>
              <a:t>离不开良好的算法</a:t>
            </a:r>
            <a:r>
              <a:rPr kumimoji="0" lang="zh-CN" altLang="en-US" b="1" dirty="0" smtClean="0">
                <a:solidFill>
                  <a:schemeClr val="tx1"/>
                </a:solidFill>
                <a:ea typeface="黑体" panose="02010609060101010101" pitchFamily="2" charset="-122"/>
              </a:rPr>
              <a:t>。</a:t>
            </a:r>
            <a:endParaRPr kumimoji="0" lang="en-US" altLang="zh-CN" b="1" dirty="0" smtClean="0">
              <a:solidFill>
                <a:schemeClr val="tx1"/>
              </a:solidFill>
              <a:ea typeface="黑体" panose="02010609060101010101" pitchFamily="2" charset="-122"/>
            </a:endParaRPr>
          </a:p>
          <a:p>
            <a:pPr algn="just">
              <a:spcBef>
                <a:spcPct val="0"/>
              </a:spcBef>
              <a:spcAft>
                <a:spcPct val="10000"/>
              </a:spcAft>
            </a:pPr>
            <a:r>
              <a:rPr kumimoji="0" lang="en-US" altLang="zh-CN" b="1" dirty="0" smtClean="0">
                <a:solidFill>
                  <a:schemeClr val="tx1"/>
                </a:solidFill>
                <a:ea typeface="黑体" panose="02010609060101010101" pitchFamily="2" charset="-122"/>
              </a:rPr>
              <a:t>        </a:t>
            </a:r>
            <a:r>
              <a:rPr kumimoji="0" lang="zh-CN" altLang="en-US" b="1" dirty="0" smtClean="0">
                <a:solidFill>
                  <a:schemeClr val="tx1"/>
                </a:solidFill>
                <a:ea typeface="黑体" panose="02010609060101010101" pitchFamily="2" charset="-122"/>
              </a:rPr>
              <a:t>利用计算机系统进行问题求解的关键是发现、构造和设计求解问题的算法</a:t>
            </a:r>
            <a:endParaRPr kumimoji="0" lang="zh-CN" altLang="en-US" sz="2400" b="1" dirty="0">
              <a:solidFill>
                <a:schemeClr val="tx1"/>
              </a:solidFill>
              <a:ea typeface="黑体" panose="02010609060101010101" pitchFamily="2" charset="-122"/>
            </a:endParaRPr>
          </a:p>
        </p:txBody>
      </p:sp>
      <p:sp>
        <p:nvSpPr>
          <p:cNvPr id="30725" name="Rectangle 45"/>
          <p:cNvSpPr>
            <a:spLocks noChangeArrowheads="1"/>
          </p:cNvSpPr>
          <p:nvPr/>
        </p:nvSpPr>
        <p:spPr bwMode="auto">
          <a:xfrm>
            <a:off x="323850" y="6705600"/>
            <a:ext cx="21161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44"/>
          <p:cNvSpPr>
            <a:spLocks noChangeArrowheads="1"/>
          </p:cNvSpPr>
          <p:nvPr/>
        </p:nvSpPr>
        <p:spPr bwMode="auto">
          <a:xfrm>
            <a:off x="251520" y="4725144"/>
            <a:ext cx="84978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spcAft>
                <a:spcPct val="10000"/>
              </a:spcAft>
            </a:pPr>
            <a:r>
              <a:rPr kumimoji="0" lang="en-US" altLang="zh-CN" sz="2400" b="1" dirty="0" smtClean="0">
                <a:solidFill>
                  <a:srgbClr val="0070C0"/>
                </a:solidFill>
                <a:ea typeface="黑体" panose="02010609060101010101" pitchFamily="2" charset="-122"/>
              </a:rPr>
              <a:t>    </a:t>
            </a:r>
            <a:r>
              <a:rPr kumimoji="0" lang="zh-CN" altLang="en-US" b="1" dirty="0">
                <a:solidFill>
                  <a:srgbClr val="0070C0"/>
                </a:solidFill>
                <a:ea typeface="黑体" panose="02010609060101010101" pitchFamily="2" charset="-122"/>
              </a:rPr>
              <a:t> </a:t>
            </a:r>
            <a:r>
              <a:rPr kumimoji="0" lang="zh-CN" altLang="en-US" b="1" dirty="0" smtClean="0">
                <a:solidFill>
                  <a:srgbClr val="0070C0"/>
                </a:solidFill>
                <a:ea typeface="黑体" panose="02010609060101010101" pitchFamily="2" charset="-122"/>
              </a:rPr>
              <a:t>   两个大人和两个小孩一起渡河，只有一条小船，每次只能渡一个大人或者两个小孩，只能通过划船来渡河，试问他们怎样渡河？</a:t>
            </a:r>
            <a:endParaRPr kumimoji="0" lang="zh-CN" altLang="en-US" sz="2400" b="1" dirty="0">
              <a:solidFill>
                <a:srgbClr val="0070C0"/>
              </a:solidFill>
              <a:ea typeface="黑体" panose="02010609060101010101" pitchFamily="2" charset="-122"/>
            </a:endParaRPr>
          </a:p>
        </p:txBody>
      </p:sp>
      <p:sp>
        <p:nvSpPr>
          <p:cNvPr id="7" name="Rectangle 2"/>
          <p:cNvSpPr>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en-US"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blinds(horizontal)">
                                      <p:cBhvr>
                                        <p:cTn id="7" dur="500"/>
                                        <p:tgtEl>
                                          <p:spTgt spid="1515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96"/>
                                        </p:tgtEl>
                                        <p:attrNameLst>
                                          <p:attrName>style.visibility</p:attrName>
                                        </p:attrNameLst>
                                      </p:cBhvr>
                                      <p:to>
                                        <p:strVal val="visible"/>
                                      </p:to>
                                    </p:set>
                                    <p:animEffect transition="in" filter="blinds(horizontal)">
                                      <p:cBhvr>
                                        <p:cTn id="12" dur="500"/>
                                        <p:tgtEl>
                                          <p:spTgt spid="1515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ldLvl="0" animBg="1"/>
      <p:bldP spid="151596" grpId="0" bldLvl="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ChangeArrowheads="1"/>
          </p:cNvSpPr>
          <p:nvPr/>
        </p:nvSpPr>
        <p:spPr bwMode="auto">
          <a:xfrm>
            <a:off x="323850" y="1038384"/>
            <a:ext cx="842486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0"/>
              </a:spcBef>
              <a:spcAft>
                <a:spcPct val="10000"/>
              </a:spcAft>
            </a:pPr>
            <a:r>
              <a:rPr kumimoji="0" lang="en-US" altLang="zh-CN" sz="2400" b="1" dirty="0">
                <a:solidFill>
                  <a:schemeClr val="tx1"/>
                </a:solidFill>
                <a:ea typeface="黑体" panose="02010609060101010101" pitchFamily="2" charset="-122"/>
              </a:rPr>
              <a:t> </a:t>
            </a:r>
            <a:r>
              <a:rPr kumimoji="0" lang="en-US" altLang="zh-CN" sz="2800" b="1" dirty="0" smtClean="0">
                <a:solidFill>
                  <a:schemeClr val="tx1"/>
                </a:solidFill>
                <a:ea typeface="黑体" panose="02010609060101010101" pitchFamily="2" charset="-122"/>
              </a:rPr>
              <a:t>      (1) </a:t>
            </a:r>
            <a:r>
              <a:rPr kumimoji="0" lang="zh-CN" altLang="en-US" sz="2800" b="1" dirty="0" smtClean="0">
                <a:solidFill>
                  <a:schemeClr val="tx1"/>
                </a:solidFill>
                <a:ea typeface="黑体" panose="02010609060101010101" pitchFamily="2" charset="-122"/>
              </a:rPr>
              <a:t>算法的概念</a:t>
            </a:r>
            <a:endParaRPr kumimoji="0" lang="zh-CN" altLang="en-US" sz="2800" b="1" dirty="0">
              <a:solidFill>
                <a:schemeClr val="tx1"/>
              </a:solidFill>
              <a:ea typeface="黑体" panose="02010609060101010101" pitchFamily="2" charset="-122"/>
            </a:endParaRPr>
          </a:p>
          <a:p>
            <a:pPr algn="just">
              <a:lnSpc>
                <a:spcPct val="105000"/>
              </a:lnSpc>
              <a:spcBef>
                <a:spcPct val="0"/>
              </a:spcBef>
              <a:spcAft>
                <a:spcPct val="50000"/>
              </a:spcAft>
            </a:pPr>
            <a:r>
              <a:rPr kumimoji="0" lang="zh-CN" altLang="en-US" sz="2400" b="1" dirty="0">
                <a:solidFill>
                  <a:schemeClr val="tx1"/>
                </a:solidFill>
                <a:ea typeface="黑体" panose="02010609060101010101" pitchFamily="2" charset="-122"/>
              </a:rPr>
              <a:t>        计算机解决问题必须按照一定的章法“循序渐进”，算法就是解决问题或处理事情的方法和步骤。算法代表了对问题的解，而程序则是算法在计算机上特定的实现。</a:t>
            </a:r>
            <a:endParaRPr kumimoji="0" lang="zh-CN" altLang="en-US" sz="2400" b="1" dirty="0">
              <a:solidFill>
                <a:schemeClr val="tx1"/>
              </a:solidFill>
              <a:ea typeface="黑体" panose="02010609060101010101" pitchFamily="2" charset="-122"/>
            </a:endParaRPr>
          </a:p>
          <a:p>
            <a:pPr algn="just">
              <a:lnSpc>
                <a:spcPct val="105000"/>
              </a:lnSpc>
              <a:spcBef>
                <a:spcPct val="0"/>
              </a:spcBef>
              <a:spcAft>
                <a:spcPct val="50000"/>
              </a:spcAft>
            </a:pPr>
            <a:r>
              <a:rPr kumimoji="0" lang="zh-CN" altLang="en-US" sz="2400" b="1" dirty="0">
                <a:solidFill>
                  <a:schemeClr val="tx1"/>
                </a:solidFill>
                <a:ea typeface="黑体" panose="02010609060101010101" pitchFamily="2" charset="-122"/>
              </a:rPr>
              <a:t>        人们利用计算机求解的问题是千差万别的，所设计的求解算法也各不相同，对于求解同一问题，往往可以设计出多种不同的算法，它们的运行效率、占用内存量可能有较大的差异。</a:t>
            </a:r>
            <a:endParaRPr kumimoji="0" lang="zh-CN" altLang="en-US" sz="2400" b="1" dirty="0">
              <a:solidFill>
                <a:schemeClr val="tx1"/>
              </a:solidFill>
              <a:ea typeface="黑体" panose="02010609060101010101" pitchFamily="2" charset="-122"/>
            </a:endParaRPr>
          </a:p>
        </p:txBody>
      </p:sp>
      <p:grpSp>
        <p:nvGrpSpPr>
          <p:cNvPr id="32772" name="Group 16"/>
          <p:cNvGrpSpPr/>
          <p:nvPr/>
        </p:nvGrpSpPr>
        <p:grpSpPr bwMode="auto">
          <a:xfrm>
            <a:off x="323850" y="4654550"/>
            <a:ext cx="8570913" cy="1481138"/>
            <a:chOff x="204" y="2932"/>
            <a:chExt cx="5399" cy="933"/>
          </a:xfrm>
        </p:grpSpPr>
        <p:sp>
          <p:nvSpPr>
            <p:cNvPr id="32774" name="Rectangle 9"/>
            <p:cNvSpPr>
              <a:spLocks noChangeArrowheads="1"/>
            </p:cNvSpPr>
            <p:nvPr/>
          </p:nvSpPr>
          <p:spPr bwMode="auto">
            <a:xfrm>
              <a:off x="204" y="2984"/>
              <a:ext cx="5399" cy="881"/>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p>
              <a:endParaRPr lang="zh-CN" altLang="en-US"/>
            </a:p>
          </p:txBody>
        </p:sp>
        <p:sp>
          <p:nvSpPr>
            <p:cNvPr id="32775" name="Rectangle 10"/>
            <p:cNvSpPr>
              <a:spLocks noChangeArrowheads="1"/>
            </p:cNvSpPr>
            <p:nvPr/>
          </p:nvSpPr>
          <p:spPr bwMode="auto">
            <a:xfrm>
              <a:off x="204" y="2948"/>
              <a:ext cx="5398" cy="872"/>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82800" rIns="72000" bIns="82800" anchor="ctr">
              <a:spAutoFit/>
            </a:bodyPr>
            <a:lstStyle/>
            <a:p>
              <a:pPr algn="just">
                <a:spcBef>
                  <a:spcPct val="0"/>
                </a:spcBef>
              </a:pPr>
              <a:r>
                <a:rPr lang="en-US" altLang="zh-CN" b="1" dirty="0">
                  <a:solidFill>
                    <a:srgbClr val="FF0000"/>
                  </a:solidFill>
                  <a:ea typeface="黑体" panose="02010609060101010101" pitchFamily="2" charset="-122"/>
                </a:rPr>
                <a:t>        </a:t>
              </a:r>
              <a:r>
                <a:rPr lang="zh-CN" altLang="en-US" b="1" dirty="0">
                  <a:solidFill>
                    <a:srgbClr val="FF0000"/>
                  </a:solidFill>
                  <a:ea typeface="黑体" panose="02010609060101010101" pitchFamily="2" charset="-122"/>
                </a:rPr>
                <a:t>算法是一种求解问题的思维方式。计算机与算法有着不可分割的关系。可以说，没有算法，就没有计算机。从这个层面上说，算法就是计算机的灵魂！算法是程序的灵魂！不掌握算法就无法编写出程序。算法在计算思维中有着重要的地位。</a:t>
              </a:r>
              <a:endParaRPr lang="zh-CN" altLang="en-US" b="1" dirty="0">
                <a:solidFill>
                  <a:srgbClr val="FF0000"/>
                </a:solidFill>
                <a:ea typeface="黑体" panose="02010609060101010101" pitchFamily="2" charset="-122"/>
              </a:endParaRPr>
            </a:p>
          </p:txBody>
        </p:sp>
        <p:sp>
          <p:nvSpPr>
            <p:cNvPr id="32776" name="AutoShape 11"/>
            <p:cNvSpPr>
              <a:spLocks noChangeArrowheads="1"/>
            </p:cNvSpPr>
            <p:nvPr/>
          </p:nvSpPr>
          <p:spPr bwMode="auto">
            <a:xfrm>
              <a:off x="295" y="2932"/>
              <a:ext cx="183" cy="181"/>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2773" name="Rectangle 14"/>
          <p:cNvSpPr>
            <a:spLocks noChangeArrowheads="1"/>
          </p:cNvSpPr>
          <p:nvPr/>
        </p:nvSpPr>
        <p:spPr bwMode="auto">
          <a:xfrm>
            <a:off x="323850" y="6705600"/>
            <a:ext cx="23082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2"/>
          <p:cNvSpPr>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en-US"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ChangeArrowheads="1"/>
          </p:cNvSpPr>
          <p:nvPr/>
        </p:nvSpPr>
        <p:spPr bwMode="auto">
          <a:xfrm>
            <a:off x="250825" y="1291785"/>
            <a:ext cx="8497888" cy="168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05000"/>
              </a:lnSpc>
              <a:spcBef>
                <a:spcPct val="0"/>
              </a:spcBef>
              <a:spcAft>
                <a:spcPct val="10000"/>
              </a:spcAft>
            </a:pPr>
            <a:r>
              <a:rPr kumimoji="0" lang="en-US" altLang="zh-CN" sz="2400" b="1" dirty="0">
                <a:solidFill>
                  <a:schemeClr val="tx1"/>
                </a:solidFill>
                <a:ea typeface="黑体" panose="02010609060101010101" pitchFamily="2" charset="-122"/>
              </a:rPr>
              <a:t>      </a:t>
            </a:r>
            <a:r>
              <a:rPr kumimoji="0" lang="zh-CN" altLang="en-US" sz="2400" b="1" dirty="0" smtClean="0">
                <a:solidFill>
                  <a:schemeClr val="tx1"/>
                </a:solidFill>
                <a:ea typeface="黑体" panose="02010609060101010101" pitchFamily="2" charset="-122"/>
              </a:rPr>
              <a:t>（</a:t>
            </a:r>
            <a:r>
              <a:rPr kumimoji="0" lang="en-US" altLang="zh-CN" sz="2400" b="1" dirty="0" smtClean="0">
                <a:solidFill>
                  <a:schemeClr val="tx1"/>
                </a:solidFill>
                <a:ea typeface="黑体" panose="02010609060101010101" pitchFamily="2" charset="-122"/>
              </a:rPr>
              <a:t>2</a:t>
            </a:r>
            <a:r>
              <a:rPr kumimoji="0" lang="zh-CN" altLang="en-US" sz="2400" b="1" dirty="0" smtClean="0">
                <a:solidFill>
                  <a:schemeClr val="tx1"/>
                </a:solidFill>
                <a:ea typeface="黑体" panose="02010609060101010101" pitchFamily="2" charset="-122"/>
              </a:rPr>
              <a:t>）算法设计</a:t>
            </a:r>
            <a:endParaRPr kumimoji="0" lang="en-US" altLang="zh-CN" sz="2400" b="1" dirty="0" smtClean="0">
              <a:solidFill>
                <a:schemeClr val="tx1"/>
              </a:solidFill>
              <a:ea typeface="黑体" panose="02010609060101010101" pitchFamily="2" charset="-122"/>
            </a:endParaRPr>
          </a:p>
          <a:p>
            <a:pPr algn="just">
              <a:lnSpc>
                <a:spcPct val="105000"/>
              </a:lnSpc>
              <a:spcBef>
                <a:spcPct val="0"/>
              </a:spcBef>
              <a:spcAft>
                <a:spcPct val="10000"/>
              </a:spcAft>
            </a:pPr>
            <a:r>
              <a:rPr kumimoji="0" lang="en-US" altLang="zh-CN" b="1" dirty="0" smtClean="0">
                <a:solidFill>
                  <a:schemeClr val="tx1"/>
                </a:solidFill>
                <a:ea typeface="黑体" panose="02010609060101010101" pitchFamily="2" charset="-122"/>
              </a:rPr>
              <a:t>        </a:t>
            </a:r>
            <a:r>
              <a:rPr kumimoji="0" lang="zh-CN" altLang="en-US" b="1" dirty="0" smtClean="0">
                <a:solidFill>
                  <a:schemeClr val="tx1"/>
                </a:solidFill>
                <a:ea typeface="黑体" panose="02010609060101010101" pitchFamily="2" charset="-122"/>
              </a:rPr>
              <a:t>计算机求解问题的第一步是要分析问题，弄清楚问题中存在的各种关系，通过设计算法进行数学建模或处理需求转化为使用计算机的解题步骤，然后再对问题建模。</a:t>
            </a:r>
            <a:endParaRPr kumimoji="0" lang="zh-CN" altLang="en-US" sz="2400" b="1" dirty="0">
              <a:solidFill>
                <a:schemeClr val="tx1"/>
              </a:solidFill>
              <a:ea typeface="黑体" panose="02010609060101010101" pitchFamily="2" charset="-122"/>
            </a:endParaRPr>
          </a:p>
        </p:txBody>
      </p:sp>
      <p:sp>
        <p:nvSpPr>
          <p:cNvPr id="151596" name="Rectangle 44"/>
          <p:cNvSpPr>
            <a:spLocks noChangeArrowheads="1"/>
          </p:cNvSpPr>
          <p:nvPr/>
        </p:nvSpPr>
        <p:spPr bwMode="auto">
          <a:xfrm>
            <a:off x="251520" y="2996952"/>
            <a:ext cx="8136904"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spcBef>
                <a:spcPct val="0"/>
              </a:spcBef>
              <a:spcAft>
                <a:spcPct val="10000"/>
              </a:spcAft>
            </a:pPr>
            <a:r>
              <a:rPr kumimoji="0" lang="en-US" altLang="zh-CN" sz="2400" b="1" dirty="0" smtClean="0">
                <a:solidFill>
                  <a:schemeClr val="tx1"/>
                </a:solidFill>
                <a:ea typeface="黑体" panose="02010609060101010101" pitchFamily="2" charset="-122"/>
              </a:rPr>
              <a:t>        </a:t>
            </a:r>
            <a:r>
              <a:rPr kumimoji="0" lang="zh-CN" altLang="en-US" b="1" dirty="0" smtClean="0">
                <a:solidFill>
                  <a:schemeClr val="tx1"/>
                </a:solidFill>
                <a:ea typeface="黑体" panose="02010609060101010101" pitchFamily="2" charset="-122"/>
              </a:rPr>
              <a:t>在算法设计的过程中，通常会设计到一下操作：</a:t>
            </a:r>
            <a:endParaRPr kumimoji="0" lang="en-US" altLang="zh-CN" b="1" dirty="0" smtClean="0">
              <a:solidFill>
                <a:schemeClr val="tx1"/>
              </a:solidFill>
              <a:ea typeface="黑体" panose="02010609060101010101" pitchFamily="2" charset="-122"/>
            </a:endParaRPr>
          </a:p>
          <a:p>
            <a:pPr algn="just">
              <a:spcBef>
                <a:spcPct val="0"/>
              </a:spcBef>
              <a:spcAft>
                <a:spcPct val="10000"/>
              </a:spcAft>
            </a:pPr>
            <a:r>
              <a:rPr kumimoji="0" lang="en-US" altLang="zh-CN" sz="2400" b="1" dirty="0">
                <a:solidFill>
                  <a:schemeClr val="tx1"/>
                </a:solidFill>
                <a:ea typeface="黑体" panose="02010609060101010101" pitchFamily="2" charset="-122"/>
              </a:rPr>
              <a:t> </a:t>
            </a:r>
            <a:r>
              <a:rPr kumimoji="0" lang="en-US" altLang="zh-CN" sz="2400" b="1" dirty="0" smtClean="0">
                <a:solidFill>
                  <a:schemeClr val="tx1"/>
                </a:solidFill>
                <a:ea typeface="黑体" panose="02010609060101010101" pitchFamily="2" charset="-122"/>
              </a:rPr>
              <a:t>       ①</a:t>
            </a:r>
            <a:r>
              <a:rPr kumimoji="0" lang="zh-CN" altLang="en-US" sz="2400" b="1" dirty="0" smtClean="0">
                <a:solidFill>
                  <a:schemeClr val="tx1"/>
                </a:solidFill>
                <a:ea typeface="黑体" panose="02010609060101010101" pitchFamily="2" charset="-122"/>
              </a:rPr>
              <a:t>输入</a:t>
            </a:r>
            <a:endParaRPr kumimoji="0" lang="en-US" altLang="zh-CN" sz="2400" b="1" dirty="0" smtClean="0">
              <a:solidFill>
                <a:schemeClr val="tx1"/>
              </a:solidFill>
              <a:ea typeface="黑体" panose="02010609060101010101" pitchFamily="2" charset="-122"/>
            </a:endParaRPr>
          </a:p>
          <a:p>
            <a:pPr algn="just">
              <a:spcBef>
                <a:spcPct val="0"/>
              </a:spcBef>
              <a:spcAft>
                <a:spcPct val="10000"/>
              </a:spcAft>
            </a:pPr>
            <a:r>
              <a:rPr kumimoji="0" lang="en-US" altLang="zh-CN" b="1" dirty="0">
                <a:solidFill>
                  <a:schemeClr val="tx1"/>
                </a:solidFill>
                <a:ea typeface="黑体" panose="02010609060101010101" pitchFamily="2" charset="-122"/>
              </a:rPr>
              <a:t> </a:t>
            </a:r>
            <a:r>
              <a:rPr kumimoji="0" lang="en-US" altLang="zh-CN" b="1" dirty="0" smtClean="0">
                <a:solidFill>
                  <a:schemeClr val="tx1"/>
                </a:solidFill>
                <a:ea typeface="黑体" panose="02010609060101010101" pitchFamily="2" charset="-122"/>
              </a:rPr>
              <a:t>       ②</a:t>
            </a:r>
            <a:r>
              <a:rPr kumimoji="0" lang="zh-CN" altLang="en-US" b="1" dirty="0" smtClean="0">
                <a:solidFill>
                  <a:schemeClr val="tx1"/>
                </a:solidFill>
                <a:ea typeface="黑体" panose="02010609060101010101" pitchFamily="2" charset="-122"/>
              </a:rPr>
              <a:t>输出</a:t>
            </a:r>
            <a:endParaRPr kumimoji="0" lang="en-US" altLang="zh-CN" b="1" dirty="0" smtClean="0">
              <a:solidFill>
                <a:schemeClr val="tx1"/>
              </a:solidFill>
              <a:ea typeface="黑体" panose="02010609060101010101" pitchFamily="2" charset="-122"/>
            </a:endParaRPr>
          </a:p>
          <a:p>
            <a:pPr algn="just">
              <a:spcBef>
                <a:spcPct val="0"/>
              </a:spcBef>
              <a:spcAft>
                <a:spcPct val="10000"/>
              </a:spcAft>
            </a:pPr>
            <a:r>
              <a:rPr kumimoji="0" lang="en-US" altLang="zh-CN" b="1" dirty="0">
                <a:solidFill>
                  <a:schemeClr val="tx1"/>
                </a:solidFill>
                <a:ea typeface="黑体" panose="02010609060101010101" pitchFamily="2" charset="-122"/>
              </a:rPr>
              <a:t> </a:t>
            </a:r>
            <a:r>
              <a:rPr kumimoji="0" lang="en-US" altLang="zh-CN" b="1" dirty="0" smtClean="0">
                <a:solidFill>
                  <a:schemeClr val="tx1"/>
                </a:solidFill>
                <a:ea typeface="黑体" panose="02010609060101010101" pitchFamily="2" charset="-122"/>
              </a:rPr>
              <a:t>       ③</a:t>
            </a:r>
            <a:r>
              <a:rPr kumimoji="0" lang="zh-CN" altLang="en-US" b="1" dirty="0" smtClean="0">
                <a:solidFill>
                  <a:schemeClr val="tx1"/>
                </a:solidFill>
                <a:ea typeface="黑体" panose="02010609060101010101" pitchFamily="2" charset="-122"/>
              </a:rPr>
              <a:t>判断</a:t>
            </a:r>
            <a:endParaRPr kumimoji="0" lang="en-US" altLang="zh-CN" b="1" dirty="0" smtClean="0">
              <a:solidFill>
                <a:schemeClr val="tx1"/>
              </a:solidFill>
              <a:ea typeface="黑体" panose="02010609060101010101" pitchFamily="2" charset="-122"/>
            </a:endParaRPr>
          </a:p>
          <a:p>
            <a:pPr algn="just">
              <a:spcBef>
                <a:spcPct val="0"/>
              </a:spcBef>
              <a:spcAft>
                <a:spcPct val="10000"/>
              </a:spcAft>
            </a:pPr>
            <a:r>
              <a:rPr kumimoji="0" lang="en-US" altLang="zh-CN" b="1" dirty="0">
                <a:solidFill>
                  <a:schemeClr val="tx1"/>
                </a:solidFill>
                <a:ea typeface="黑体" panose="02010609060101010101" pitchFamily="2" charset="-122"/>
              </a:rPr>
              <a:t> </a:t>
            </a:r>
            <a:r>
              <a:rPr kumimoji="0" lang="en-US" altLang="zh-CN" b="1" dirty="0" smtClean="0">
                <a:solidFill>
                  <a:schemeClr val="tx1"/>
                </a:solidFill>
                <a:ea typeface="黑体" panose="02010609060101010101" pitchFamily="2" charset="-122"/>
              </a:rPr>
              <a:t>       ④</a:t>
            </a:r>
            <a:r>
              <a:rPr kumimoji="0" lang="zh-CN" altLang="en-US" b="1" dirty="0" smtClean="0">
                <a:solidFill>
                  <a:schemeClr val="tx1"/>
                </a:solidFill>
                <a:ea typeface="黑体" panose="02010609060101010101" pitchFamily="2" charset="-122"/>
              </a:rPr>
              <a:t>其他处理</a:t>
            </a:r>
            <a:endParaRPr kumimoji="0" lang="zh-CN" altLang="en-US" sz="2400" b="1" dirty="0">
              <a:solidFill>
                <a:schemeClr val="tx1"/>
              </a:solidFill>
              <a:ea typeface="黑体" panose="02010609060101010101" pitchFamily="2" charset="-122"/>
            </a:endParaRPr>
          </a:p>
        </p:txBody>
      </p:sp>
      <p:sp>
        <p:nvSpPr>
          <p:cNvPr id="30725" name="Rectangle 45"/>
          <p:cNvSpPr>
            <a:spLocks noChangeArrowheads="1"/>
          </p:cNvSpPr>
          <p:nvPr/>
        </p:nvSpPr>
        <p:spPr bwMode="auto">
          <a:xfrm>
            <a:off x="323850" y="6705600"/>
            <a:ext cx="21161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2"/>
          <p:cNvSpPr>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en-US"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blinds(horizontal)">
                                      <p:cBhvr>
                                        <p:cTn id="7" dur="500"/>
                                        <p:tgtEl>
                                          <p:spTgt spid="1515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96"/>
                                        </p:tgtEl>
                                        <p:attrNameLst>
                                          <p:attrName>style.visibility</p:attrName>
                                        </p:attrNameLst>
                                      </p:cBhvr>
                                      <p:to>
                                        <p:strVal val="visible"/>
                                      </p:to>
                                    </p:set>
                                    <p:animEffect transition="in" filter="blinds(horizontal)">
                                      <p:cBhvr>
                                        <p:cTn id="12" dur="500"/>
                                        <p:tgtEl>
                                          <p:spTgt spid="151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P spid="1515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2" name="Rectangle 8"/>
          <p:cNvSpPr>
            <a:spLocks noChangeArrowheads="1"/>
          </p:cNvSpPr>
          <p:nvPr/>
        </p:nvSpPr>
        <p:spPr bwMode="auto">
          <a:xfrm>
            <a:off x="107504" y="1124744"/>
            <a:ext cx="806450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spcAft>
                <a:spcPct val="25000"/>
              </a:spcAft>
            </a:pPr>
            <a:r>
              <a:rPr kumimoji="0" lang="en-US" altLang="zh-CN" b="1" dirty="0">
                <a:solidFill>
                  <a:schemeClr val="tx1"/>
                </a:solidFill>
                <a:ea typeface="黑体" panose="02010609060101010101" pitchFamily="2" charset="-122"/>
              </a:rPr>
              <a:t>        </a:t>
            </a:r>
            <a:r>
              <a:rPr kumimoji="0" lang="zh-CN" altLang="en-US" b="1" dirty="0">
                <a:solidFill>
                  <a:schemeClr val="tx1"/>
                </a:solidFill>
                <a:ea typeface="黑体" panose="02010609060101010101" pitchFamily="2" charset="-122"/>
              </a:rPr>
              <a:t>下面通过两个简单的问题说明设计算法的思维方法。</a:t>
            </a:r>
            <a:endParaRPr kumimoji="0" lang="zh-CN" altLang="en-US" b="1" dirty="0">
              <a:solidFill>
                <a:schemeClr val="tx1"/>
              </a:solidFill>
              <a:ea typeface="黑体" panose="02010609060101010101" pitchFamily="2" charset="-122"/>
            </a:endParaRPr>
          </a:p>
          <a:p>
            <a:pPr algn="just">
              <a:spcBef>
                <a:spcPct val="0"/>
              </a:spcBef>
              <a:spcAft>
                <a:spcPct val="25000"/>
              </a:spcAft>
            </a:pPr>
            <a:r>
              <a:rPr kumimoji="0" lang="zh-CN" altLang="en-US" b="1" dirty="0">
                <a:solidFill>
                  <a:schemeClr val="tx1"/>
                </a:solidFill>
                <a:ea typeface="黑体" panose="02010609060101010101" pitchFamily="2" charset="-122"/>
              </a:rPr>
              <a:t>       </a:t>
            </a:r>
            <a:r>
              <a:rPr kumimoji="0" lang="en-US" altLang="zh-CN" b="1" dirty="0">
                <a:solidFill>
                  <a:schemeClr val="tx1"/>
                </a:solidFill>
                <a:ea typeface="黑体" panose="02010609060101010101" pitchFamily="2" charset="-122"/>
              </a:rPr>
              <a:t>【</a:t>
            </a:r>
            <a:r>
              <a:rPr kumimoji="0" lang="zh-CN" altLang="en-US" b="1" dirty="0">
                <a:solidFill>
                  <a:schemeClr val="tx1"/>
                </a:solidFill>
                <a:ea typeface="黑体" panose="02010609060101010101" pitchFamily="2" charset="-122"/>
              </a:rPr>
              <a:t>例</a:t>
            </a:r>
            <a:r>
              <a:rPr kumimoji="0" lang="en-US" altLang="zh-CN" b="1" dirty="0">
                <a:solidFill>
                  <a:schemeClr val="tx1"/>
                </a:solidFill>
                <a:ea typeface="黑体" panose="02010609060101010101" pitchFamily="2" charset="-122"/>
              </a:rPr>
              <a:t>1】</a:t>
            </a:r>
            <a:r>
              <a:rPr kumimoji="0" lang="zh-CN" altLang="en-US" b="1" dirty="0">
                <a:solidFill>
                  <a:schemeClr val="tx1"/>
                </a:solidFill>
                <a:ea typeface="黑体" panose="02010609060101010101" pitchFamily="2" charset="-122"/>
              </a:rPr>
              <a:t>有黑和蓝两个墨水瓶，但却错把黑墨水装在了蓝墨水瓶子里，而蓝墨水错装在了黑墨水瓶子里，要求将其互换</a:t>
            </a:r>
            <a:r>
              <a:rPr kumimoji="0" lang="zh-CN" altLang="en-US" b="1" dirty="0" smtClean="0">
                <a:solidFill>
                  <a:schemeClr val="tx1"/>
                </a:solidFill>
                <a:ea typeface="黑体" panose="02010609060101010101" pitchFamily="2" charset="-122"/>
              </a:rPr>
              <a:t>。</a:t>
            </a:r>
            <a:endParaRPr kumimoji="0" lang="zh-CN" altLang="en-US" b="1" dirty="0">
              <a:solidFill>
                <a:schemeClr val="tx1"/>
              </a:solidFill>
              <a:ea typeface="黑体" panose="02010609060101010101" pitchFamily="2" charset="-122"/>
            </a:endParaRPr>
          </a:p>
        </p:txBody>
      </p:sp>
      <p:sp>
        <p:nvSpPr>
          <p:cNvPr id="33798" name="Rectangle 9"/>
          <p:cNvSpPr>
            <a:spLocks noChangeArrowheads="1"/>
          </p:cNvSpPr>
          <p:nvPr/>
        </p:nvSpPr>
        <p:spPr bwMode="auto">
          <a:xfrm>
            <a:off x="323850" y="6705600"/>
            <a:ext cx="24050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2"/>
          <p:cNvSpPr>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en-US"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
        <p:nvSpPr>
          <p:cNvPr id="2" name="矩形 1"/>
          <p:cNvSpPr/>
          <p:nvPr/>
        </p:nvSpPr>
        <p:spPr>
          <a:xfrm>
            <a:off x="339849" y="2786737"/>
            <a:ext cx="8136903" cy="3046988"/>
          </a:xfrm>
          <a:prstGeom prst="rect">
            <a:avLst/>
          </a:prstGeom>
        </p:spPr>
        <p:txBody>
          <a:bodyPr wrap="square">
            <a:spAutoFit/>
          </a:bodyPr>
          <a:lstStyle/>
          <a:p>
            <a:pPr algn="just">
              <a:spcBef>
                <a:spcPct val="0"/>
              </a:spcBef>
              <a:spcAft>
                <a:spcPct val="25000"/>
              </a:spcAft>
            </a:pPr>
            <a:r>
              <a:rPr kumimoji="0" lang="zh-CN" altLang="en-US" b="1" dirty="0">
                <a:solidFill>
                  <a:schemeClr val="tx1"/>
                </a:solidFill>
                <a:ea typeface="黑体" panose="02010609060101010101" pitchFamily="2" charset="-122"/>
              </a:rPr>
              <a:t> 算法分析：这是一个非数值运算问题。因为两个瓶子的墨水不能直接交换，所以，解决这一问题的关键是需要引入第三个墨水瓶。设第三个墨水瓶为白色，其交换步骤如下： </a:t>
            </a:r>
            <a:endParaRPr kumimoji="0" lang="zh-CN" altLang="en-US" b="1" dirty="0">
              <a:solidFill>
                <a:schemeClr val="tx1"/>
              </a:solidFill>
              <a:ea typeface="黑体" panose="02010609060101010101" pitchFamily="2" charset="-122"/>
            </a:endParaRPr>
          </a:p>
          <a:p>
            <a:pPr algn="just">
              <a:spcBef>
                <a:spcPct val="0"/>
              </a:spcBef>
              <a:spcAft>
                <a:spcPct val="25000"/>
              </a:spcAft>
            </a:pPr>
            <a:r>
              <a:rPr kumimoji="0" lang="zh-CN" altLang="en-US" b="1" dirty="0">
                <a:solidFill>
                  <a:schemeClr val="tx1"/>
                </a:solidFill>
                <a:ea typeface="黑体" panose="02010609060101010101" pitchFamily="2" charset="-122"/>
              </a:rPr>
              <a:t>　　步骤</a:t>
            </a:r>
            <a:r>
              <a:rPr kumimoji="0" lang="en-US" altLang="zh-CN" b="1" dirty="0">
                <a:solidFill>
                  <a:schemeClr val="tx1"/>
                </a:solidFill>
                <a:ea typeface="黑体" panose="02010609060101010101" pitchFamily="2" charset="-122"/>
              </a:rPr>
              <a:t>1: </a:t>
            </a:r>
            <a:r>
              <a:rPr kumimoji="0" lang="zh-CN" altLang="en-US" b="1" dirty="0">
                <a:solidFill>
                  <a:schemeClr val="tx1"/>
                </a:solidFill>
                <a:ea typeface="黑体" panose="02010609060101010101" pitchFamily="2" charset="-122"/>
              </a:rPr>
              <a:t>将黑瓶中的蓝墨水装入白瓶中；</a:t>
            </a:r>
            <a:endParaRPr kumimoji="0" lang="zh-CN" altLang="en-US" b="1" dirty="0">
              <a:solidFill>
                <a:schemeClr val="tx1"/>
              </a:solidFill>
              <a:ea typeface="黑体" panose="02010609060101010101" pitchFamily="2" charset="-122"/>
            </a:endParaRPr>
          </a:p>
          <a:p>
            <a:pPr algn="just">
              <a:spcBef>
                <a:spcPct val="0"/>
              </a:spcBef>
              <a:spcAft>
                <a:spcPct val="25000"/>
              </a:spcAft>
            </a:pPr>
            <a:r>
              <a:rPr kumimoji="0" lang="zh-CN" altLang="en-US" b="1" dirty="0">
                <a:solidFill>
                  <a:schemeClr val="tx1"/>
                </a:solidFill>
                <a:ea typeface="黑体" panose="02010609060101010101" pitchFamily="2" charset="-122"/>
              </a:rPr>
              <a:t>　　步骤</a:t>
            </a:r>
            <a:r>
              <a:rPr kumimoji="0" lang="en-US" altLang="zh-CN" b="1" dirty="0">
                <a:solidFill>
                  <a:schemeClr val="tx1"/>
                </a:solidFill>
                <a:ea typeface="黑体" panose="02010609060101010101" pitchFamily="2" charset="-122"/>
              </a:rPr>
              <a:t>2: </a:t>
            </a:r>
            <a:r>
              <a:rPr kumimoji="0" lang="zh-CN" altLang="en-US" b="1" dirty="0">
                <a:solidFill>
                  <a:schemeClr val="tx1"/>
                </a:solidFill>
                <a:ea typeface="黑体" panose="02010609060101010101" pitchFamily="2" charset="-122"/>
              </a:rPr>
              <a:t>将蓝瓶中的黑墨水装入黑瓶中；</a:t>
            </a:r>
            <a:endParaRPr kumimoji="0" lang="zh-CN" altLang="en-US" b="1" dirty="0">
              <a:solidFill>
                <a:schemeClr val="tx1"/>
              </a:solidFill>
              <a:ea typeface="黑体" panose="02010609060101010101" pitchFamily="2" charset="-122"/>
            </a:endParaRPr>
          </a:p>
          <a:p>
            <a:pPr algn="just">
              <a:spcBef>
                <a:spcPct val="0"/>
              </a:spcBef>
              <a:spcAft>
                <a:spcPct val="25000"/>
              </a:spcAft>
            </a:pPr>
            <a:r>
              <a:rPr kumimoji="0" lang="zh-CN" altLang="en-US" b="1" dirty="0">
                <a:solidFill>
                  <a:schemeClr val="tx1"/>
                </a:solidFill>
                <a:ea typeface="黑体" panose="02010609060101010101" pitchFamily="2" charset="-122"/>
              </a:rPr>
              <a:t>　　步骤</a:t>
            </a:r>
            <a:r>
              <a:rPr kumimoji="0" lang="en-US" altLang="zh-CN" b="1" dirty="0">
                <a:solidFill>
                  <a:schemeClr val="tx1"/>
                </a:solidFill>
                <a:ea typeface="黑体" panose="02010609060101010101" pitchFamily="2" charset="-122"/>
              </a:rPr>
              <a:t>3: </a:t>
            </a:r>
            <a:r>
              <a:rPr kumimoji="0" lang="zh-CN" altLang="en-US" b="1" dirty="0">
                <a:solidFill>
                  <a:schemeClr val="tx1"/>
                </a:solidFill>
                <a:ea typeface="黑体" panose="02010609060101010101" pitchFamily="2" charset="-122"/>
              </a:rPr>
              <a:t>将白瓶中的蓝墨水装入蓝瓶中； </a:t>
            </a:r>
            <a:endParaRPr kumimoji="0" lang="zh-CN" altLang="en-US" b="1" dirty="0">
              <a:solidFill>
                <a:schemeClr val="tx1"/>
              </a:solidFill>
              <a:ea typeface="黑体" panose="02010609060101010101" pitchFamily="2" charset="-122"/>
            </a:endParaRPr>
          </a:p>
          <a:p>
            <a:pPr algn="just">
              <a:spcBef>
                <a:spcPct val="0"/>
              </a:spcBef>
              <a:spcAft>
                <a:spcPct val="25000"/>
              </a:spcAft>
            </a:pPr>
            <a:r>
              <a:rPr kumimoji="0" lang="zh-CN" altLang="en-US" b="1" dirty="0">
                <a:solidFill>
                  <a:schemeClr val="tx1"/>
                </a:solidFill>
                <a:ea typeface="黑体" panose="02010609060101010101" pitchFamily="2" charset="-122"/>
              </a:rPr>
              <a:t>　　步骤</a:t>
            </a:r>
            <a:r>
              <a:rPr kumimoji="0" lang="en-US" altLang="zh-CN" b="1" dirty="0">
                <a:solidFill>
                  <a:schemeClr val="tx1"/>
                </a:solidFill>
                <a:ea typeface="黑体" panose="02010609060101010101" pitchFamily="2" charset="-122"/>
              </a:rPr>
              <a:t>4: </a:t>
            </a:r>
            <a:r>
              <a:rPr kumimoji="0" lang="zh-CN" altLang="en-US" b="1" dirty="0">
                <a:solidFill>
                  <a:schemeClr val="tx1"/>
                </a:solidFill>
                <a:ea typeface="黑体" panose="02010609060101010101" pitchFamily="2" charset="-122"/>
              </a:rPr>
              <a:t>交换结束。</a:t>
            </a:r>
            <a:endParaRPr lang="zh-CN" altLang="en-US"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52"/>
                                        </p:tgtEl>
                                        <p:attrNameLst>
                                          <p:attrName>style.visibility</p:attrName>
                                        </p:attrNameLst>
                                      </p:cBhvr>
                                      <p:to>
                                        <p:strVal val="visible"/>
                                      </p:to>
                                    </p:set>
                                    <p:animEffect transition="in" filter="blinds(horizontal)">
                                      <p:cBhvr>
                                        <p:cTn id="7" dur="500"/>
                                        <p:tgtEl>
                                          <p:spTgt spid="1341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ChangeArrowheads="1"/>
          </p:cNvSpPr>
          <p:nvPr/>
        </p:nvSpPr>
        <p:spPr bwMode="auto">
          <a:xfrm>
            <a:off x="611188" y="1687165"/>
            <a:ext cx="80645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90000"/>
              </a:lnSpc>
              <a:spcBef>
                <a:spcPct val="0"/>
              </a:spcBef>
              <a:spcAft>
                <a:spcPct val="25000"/>
              </a:spcAft>
            </a:pPr>
            <a:r>
              <a:rPr kumimoji="0" lang="en-US" altLang="zh-CN" b="1" dirty="0">
                <a:solidFill>
                  <a:schemeClr val="tx1"/>
                </a:solidFill>
                <a:ea typeface="黑体" panose="02010609060101010101" pitchFamily="2" charset="-122"/>
              </a:rPr>
              <a:t>        </a:t>
            </a:r>
            <a:r>
              <a:rPr kumimoji="0" lang="zh-CN" altLang="en-US" b="1" dirty="0">
                <a:solidFill>
                  <a:schemeClr val="tx1"/>
                </a:solidFill>
                <a:ea typeface="黑体" panose="02010609060101010101" pitchFamily="2" charset="-122"/>
              </a:rPr>
              <a:t>我们完全可以将上述方法应用到两个变量值的交换。假定有两个变量</a:t>
            </a:r>
            <a:r>
              <a:rPr kumimoji="0" lang="en-US" altLang="zh-CN" b="1" dirty="0">
                <a:solidFill>
                  <a:schemeClr val="tx1"/>
                </a:solidFill>
                <a:ea typeface="黑体" panose="02010609060101010101" pitchFamily="2" charset="-122"/>
              </a:rPr>
              <a:t>x</a:t>
            </a:r>
            <a:r>
              <a:rPr kumimoji="0" lang="zh-CN" altLang="en-US" b="1" dirty="0">
                <a:solidFill>
                  <a:schemeClr val="tx1"/>
                </a:solidFill>
                <a:ea typeface="黑体" panose="02010609060101010101" pitchFamily="2" charset="-122"/>
              </a:rPr>
              <a:t>和</a:t>
            </a:r>
            <a:r>
              <a:rPr kumimoji="0" lang="en-US" altLang="zh-CN" b="1" dirty="0">
                <a:solidFill>
                  <a:schemeClr val="tx1"/>
                </a:solidFill>
                <a:ea typeface="黑体" panose="02010609060101010101" pitchFamily="2" charset="-122"/>
              </a:rPr>
              <a:t>y</a:t>
            </a:r>
            <a:r>
              <a:rPr kumimoji="0" lang="zh-CN" altLang="en-US" b="1" dirty="0">
                <a:solidFill>
                  <a:schemeClr val="tx1"/>
                </a:solidFill>
                <a:ea typeface="黑体" panose="02010609060101010101" pitchFamily="2" charset="-122"/>
              </a:rPr>
              <a:t>，它们的值分别是</a:t>
            </a:r>
            <a:r>
              <a:rPr kumimoji="0" lang="en-US" altLang="zh-CN" b="1" dirty="0">
                <a:solidFill>
                  <a:schemeClr val="tx1"/>
                </a:solidFill>
                <a:ea typeface="黑体" panose="02010609060101010101" pitchFamily="2" charset="-122"/>
              </a:rPr>
              <a:t>5</a:t>
            </a:r>
            <a:r>
              <a:rPr kumimoji="0" lang="zh-CN" altLang="en-US" b="1" dirty="0">
                <a:solidFill>
                  <a:schemeClr val="tx1"/>
                </a:solidFill>
                <a:ea typeface="黑体" panose="02010609060101010101" pitchFamily="2" charset="-122"/>
              </a:rPr>
              <a:t>和</a:t>
            </a:r>
            <a:r>
              <a:rPr kumimoji="0" lang="en-US" altLang="zh-CN" b="1" dirty="0">
                <a:solidFill>
                  <a:schemeClr val="tx1"/>
                </a:solidFill>
                <a:ea typeface="黑体" panose="02010609060101010101" pitchFamily="2" charset="-122"/>
              </a:rPr>
              <a:t>6</a:t>
            </a:r>
            <a:r>
              <a:rPr kumimoji="0" lang="zh-CN" altLang="en-US" b="1" dirty="0">
                <a:solidFill>
                  <a:schemeClr val="tx1"/>
                </a:solidFill>
                <a:ea typeface="黑体" panose="02010609060101010101" pitchFamily="2" charset="-122"/>
              </a:rPr>
              <a:t>，现在要将</a:t>
            </a:r>
            <a:r>
              <a:rPr kumimoji="0" lang="en-US" altLang="zh-CN" b="1" dirty="0">
                <a:solidFill>
                  <a:schemeClr val="tx1"/>
                </a:solidFill>
                <a:ea typeface="黑体" panose="02010609060101010101" pitchFamily="2" charset="-122"/>
              </a:rPr>
              <a:t>x </a:t>
            </a:r>
            <a:r>
              <a:rPr kumimoji="0" lang="zh-CN" altLang="en-US" b="1" dirty="0">
                <a:solidFill>
                  <a:schemeClr val="tx1"/>
                </a:solidFill>
                <a:ea typeface="黑体" panose="02010609060101010101" pitchFamily="2" charset="-122"/>
              </a:rPr>
              <a:t>的值变为</a:t>
            </a:r>
            <a:r>
              <a:rPr kumimoji="0" lang="en-US" altLang="zh-CN" b="1" dirty="0">
                <a:solidFill>
                  <a:schemeClr val="tx1"/>
                </a:solidFill>
                <a:ea typeface="黑体" panose="02010609060101010101" pitchFamily="2" charset="-122"/>
              </a:rPr>
              <a:t>6</a:t>
            </a:r>
            <a:r>
              <a:rPr kumimoji="0" lang="zh-CN" altLang="en-US" b="1" dirty="0">
                <a:solidFill>
                  <a:schemeClr val="tx1"/>
                </a:solidFill>
                <a:ea typeface="黑体" panose="02010609060101010101" pitchFamily="2" charset="-122"/>
              </a:rPr>
              <a:t>，</a:t>
            </a:r>
            <a:r>
              <a:rPr kumimoji="0" lang="en-US" altLang="zh-CN" b="1" dirty="0">
                <a:solidFill>
                  <a:schemeClr val="tx1"/>
                </a:solidFill>
                <a:ea typeface="黑体" panose="02010609060101010101" pitchFamily="2" charset="-122"/>
              </a:rPr>
              <a:t>y</a:t>
            </a:r>
            <a:r>
              <a:rPr kumimoji="0" lang="zh-CN" altLang="en-US" b="1" dirty="0">
                <a:solidFill>
                  <a:schemeClr val="tx1"/>
                </a:solidFill>
                <a:ea typeface="黑体" panose="02010609060101010101" pitchFamily="2" charset="-122"/>
              </a:rPr>
              <a:t>的值变为</a:t>
            </a:r>
            <a:r>
              <a:rPr kumimoji="0" lang="en-US" altLang="zh-CN" b="1" dirty="0">
                <a:solidFill>
                  <a:schemeClr val="tx1"/>
                </a:solidFill>
                <a:ea typeface="黑体" panose="02010609060101010101" pitchFamily="2" charset="-122"/>
              </a:rPr>
              <a:t>5</a:t>
            </a:r>
            <a:r>
              <a:rPr kumimoji="0" lang="zh-CN" altLang="en-US" b="1" dirty="0">
                <a:solidFill>
                  <a:schemeClr val="tx1"/>
                </a:solidFill>
                <a:ea typeface="黑体" panose="02010609060101010101" pitchFamily="2" charset="-122"/>
              </a:rPr>
              <a:t>，借鉴上面的算法，编写下列程序段：</a:t>
            </a:r>
            <a:endParaRPr kumimoji="0" lang="zh-CN" altLang="en-US" b="1" dirty="0">
              <a:solidFill>
                <a:schemeClr val="tx1"/>
              </a:solidFill>
              <a:ea typeface="黑体" panose="02010609060101010101" pitchFamily="2" charset="-122"/>
            </a:endParaRPr>
          </a:p>
          <a:p>
            <a:pPr algn="just">
              <a:lnSpc>
                <a:spcPct val="85000"/>
              </a:lnSpc>
              <a:spcBef>
                <a:spcPct val="0"/>
              </a:spcBef>
              <a:spcAft>
                <a:spcPct val="25000"/>
              </a:spcAft>
            </a:pPr>
            <a:r>
              <a:rPr kumimoji="0" lang="zh-CN" altLang="en-US" b="1" dirty="0">
                <a:solidFill>
                  <a:schemeClr val="tx1"/>
                </a:solidFill>
                <a:ea typeface="黑体" panose="02010609060101010101" pitchFamily="2" charset="-122"/>
              </a:rPr>
              <a:t>        </a:t>
            </a:r>
            <a:r>
              <a:rPr kumimoji="0" lang="en-US" altLang="zh-CN" b="1" dirty="0">
                <a:solidFill>
                  <a:schemeClr val="tx1"/>
                </a:solidFill>
                <a:ea typeface="黑体" panose="02010609060101010101" pitchFamily="2" charset="-122"/>
              </a:rPr>
              <a:t>temp=x;</a:t>
            </a:r>
            <a:endParaRPr kumimoji="0" lang="en-US" altLang="zh-CN" b="1" dirty="0">
              <a:solidFill>
                <a:schemeClr val="tx1"/>
              </a:solidFill>
              <a:ea typeface="黑体" panose="02010609060101010101" pitchFamily="2" charset="-122"/>
            </a:endParaRPr>
          </a:p>
          <a:p>
            <a:pPr algn="just">
              <a:lnSpc>
                <a:spcPct val="85000"/>
              </a:lnSpc>
              <a:spcBef>
                <a:spcPct val="0"/>
              </a:spcBef>
              <a:spcAft>
                <a:spcPct val="25000"/>
              </a:spcAft>
            </a:pPr>
            <a:r>
              <a:rPr kumimoji="0" lang="en-US" altLang="zh-CN" b="1" dirty="0">
                <a:solidFill>
                  <a:schemeClr val="tx1"/>
                </a:solidFill>
                <a:ea typeface="黑体" panose="02010609060101010101" pitchFamily="2" charset="-122"/>
              </a:rPr>
              <a:t>        x=y;</a:t>
            </a:r>
            <a:endParaRPr kumimoji="0" lang="en-US" altLang="zh-CN" b="1" dirty="0">
              <a:solidFill>
                <a:schemeClr val="tx1"/>
              </a:solidFill>
              <a:ea typeface="黑体" panose="02010609060101010101" pitchFamily="2" charset="-122"/>
            </a:endParaRPr>
          </a:p>
          <a:p>
            <a:pPr algn="just">
              <a:lnSpc>
                <a:spcPct val="85000"/>
              </a:lnSpc>
              <a:spcBef>
                <a:spcPct val="0"/>
              </a:spcBef>
              <a:spcAft>
                <a:spcPct val="25000"/>
              </a:spcAft>
            </a:pPr>
            <a:r>
              <a:rPr kumimoji="0" lang="en-US" altLang="zh-CN" b="1" dirty="0">
                <a:solidFill>
                  <a:schemeClr val="tx1"/>
                </a:solidFill>
                <a:ea typeface="黑体" panose="02010609060101010101" pitchFamily="2" charset="-122"/>
              </a:rPr>
              <a:t>        y=temp;</a:t>
            </a:r>
            <a:endParaRPr kumimoji="0" lang="en-US" altLang="zh-CN" b="1" dirty="0">
              <a:solidFill>
                <a:schemeClr val="tx1"/>
              </a:solidFill>
              <a:ea typeface="黑体" panose="02010609060101010101" pitchFamily="2" charset="-122"/>
            </a:endParaRPr>
          </a:p>
          <a:p>
            <a:pPr algn="just">
              <a:lnSpc>
                <a:spcPct val="90000"/>
              </a:lnSpc>
              <a:spcBef>
                <a:spcPct val="0"/>
              </a:spcBef>
              <a:spcAft>
                <a:spcPct val="25000"/>
              </a:spcAft>
            </a:pPr>
            <a:r>
              <a:rPr kumimoji="0" lang="en-US" altLang="zh-CN" b="1" dirty="0">
                <a:solidFill>
                  <a:schemeClr val="tx1"/>
                </a:solidFill>
                <a:ea typeface="黑体" panose="02010609060101010101" pitchFamily="2" charset="-122"/>
              </a:rPr>
              <a:t>       </a:t>
            </a:r>
            <a:r>
              <a:rPr kumimoji="0" lang="zh-CN" altLang="en-US" b="1" dirty="0">
                <a:solidFill>
                  <a:schemeClr val="tx1"/>
                </a:solidFill>
                <a:ea typeface="黑体" panose="02010609060101010101" pitchFamily="2" charset="-122"/>
              </a:rPr>
              <a:t>我们再用另一种方法编写程序：</a:t>
            </a:r>
            <a:endParaRPr kumimoji="0" lang="zh-CN" altLang="en-US" b="1" dirty="0">
              <a:solidFill>
                <a:schemeClr val="tx1"/>
              </a:solidFill>
              <a:ea typeface="黑体" panose="02010609060101010101" pitchFamily="2" charset="-122"/>
            </a:endParaRPr>
          </a:p>
          <a:p>
            <a:pPr algn="just">
              <a:lnSpc>
                <a:spcPct val="85000"/>
              </a:lnSpc>
              <a:spcBef>
                <a:spcPct val="0"/>
              </a:spcBef>
              <a:spcAft>
                <a:spcPct val="25000"/>
              </a:spcAft>
            </a:pPr>
            <a:r>
              <a:rPr kumimoji="0" lang="zh-CN" altLang="en-US" b="1" dirty="0">
                <a:solidFill>
                  <a:schemeClr val="tx1"/>
                </a:solidFill>
                <a:ea typeface="黑体" panose="02010609060101010101" pitchFamily="2" charset="-122"/>
              </a:rPr>
              <a:t>        </a:t>
            </a:r>
            <a:r>
              <a:rPr kumimoji="0" lang="en-US" altLang="zh-CN" b="1" dirty="0">
                <a:solidFill>
                  <a:schemeClr val="tx1"/>
                </a:solidFill>
                <a:ea typeface="黑体" panose="02010609060101010101" pitchFamily="2" charset="-122"/>
              </a:rPr>
              <a:t>x=x-y</a:t>
            </a:r>
            <a:r>
              <a:rPr kumimoji="0" lang="zh-CN" altLang="en-US" b="1" dirty="0">
                <a:solidFill>
                  <a:schemeClr val="tx1"/>
                </a:solidFill>
                <a:ea typeface="黑体" panose="02010609060101010101" pitchFamily="2" charset="-122"/>
              </a:rPr>
              <a:t>；</a:t>
            </a:r>
            <a:endParaRPr kumimoji="0" lang="zh-CN" altLang="en-US" b="1" dirty="0">
              <a:solidFill>
                <a:schemeClr val="tx1"/>
              </a:solidFill>
              <a:ea typeface="黑体" panose="02010609060101010101" pitchFamily="2" charset="-122"/>
            </a:endParaRPr>
          </a:p>
          <a:p>
            <a:pPr algn="just">
              <a:lnSpc>
                <a:spcPct val="85000"/>
              </a:lnSpc>
              <a:spcBef>
                <a:spcPct val="0"/>
              </a:spcBef>
              <a:spcAft>
                <a:spcPct val="25000"/>
              </a:spcAft>
            </a:pPr>
            <a:r>
              <a:rPr kumimoji="0" lang="zh-CN" altLang="en-US" b="1" dirty="0">
                <a:solidFill>
                  <a:schemeClr val="tx1"/>
                </a:solidFill>
                <a:ea typeface="黑体" panose="02010609060101010101" pitchFamily="2" charset="-122"/>
              </a:rPr>
              <a:t>        </a:t>
            </a:r>
            <a:r>
              <a:rPr kumimoji="0" lang="en-US" altLang="zh-CN" b="1" dirty="0">
                <a:solidFill>
                  <a:schemeClr val="tx1"/>
                </a:solidFill>
                <a:ea typeface="黑体" panose="02010609060101010101" pitchFamily="2" charset="-122"/>
              </a:rPr>
              <a:t>y=</a:t>
            </a:r>
            <a:r>
              <a:rPr kumimoji="0" lang="en-US" altLang="zh-CN" b="1" dirty="0" err="1">
                <a:solidFill>
                  <a:schemeClr val="tx1"/>
                </a:solidFill>
                <a:ea typeface="黑体" panose="02010609060101010101" pitchFamily="2" charset="-122"/>
              </a:rPr>
              <a:t>x+y</a:t>
            </a:r>
            <a:r>
              <a:rPr kumimoji="0" lang="zh-CN" altLang="en-US" b="1" dirty="0">
                <a:solidFill>
                  <a:schemeClr val="tx1"/>
                </a:solidFill>
                <a:ea typeface="黑体" panose="02010609060101010101" pitchFamily="2" charset="-122"/>
              </a:rPr>
              <a:t>；</a:t>
            </a:r>
            <a:endParaRPr kumimoji="0" lang="zh-CN" altLang="en-US" b="1" dirty="0">
              <a:solidFill>
                <a:schemeClr val="tx1"/>
              </a:solidFill>
              <a:ea typeface="黑体" panose="02010609060101010101" pitchFamily="2" charset="-122"/>
            </a:endParaRPr>
          </a:p>
          <a:p>
            <a:pPr algn="just">
              <a:lnSpc>
                <a:spcPct val="85000"/>
              </a:lnSpc>
              <a:spcBef>
                <a:spcPct val="0"/>
              </a:spcBef>
              <a:spcAft>
                <a:spcPct val="25000"/>
              </a:spcAft>
            </a:pPr>
            <a:r>
              <a:rPr kumimoji="0" lang="zh-CN" altLang="en-US" b="1" dirty="0">
                <a:solidFill>
                  <a:schemeClr val="tx1"/>
                </a:solidFill>
                <a:ea typeface="黑体" panose="02010609060101010101" pitchFamily="2" charset="-122"/>
              </a:rPr>
              <a:t>        </a:t>
            </a:r>
            <a:r>
              <a:rPr kumimoji="0" lang="en-US" altLang="zh-CN" b="1" dirty="0">
                <a:solidFill>
                  <a:schemeClr val="tx1"/>
                </a:solidFill>
                <a:ea typeface="黑体" panose="02010609060101010101" pitchFamily="2" charset="-122"/>
              </a:rPr>
              <a:t>x=y-x</a:t>
            </a:r>
            <a:r>
              <a:rPr kumimoji="0" lang="zh-CN" altLang="en-US" b="1" dirty="0">
                <a:solidFill>
                  <a:schemeClr val="tx1"/>
                </a:solidFill>
                <a:ea typeface="黑体" panose="02010609060101010101" pitchFamily="2" charset="-122"/>
              </a:rPr>
              <a:t>；</a:t>
            </a:r>
            <a:endParaRPr kumimoji="0" lang="zh-CN" altLang="en-US" b="1" dirty="0">
              <a:solidFill>
                <a:schemeClr val="tx1"/>
              </a:solidFill>
              <a:ea typeface="黑体" panose="02010609060101010101" pitchFamily="2" charset="-122"/>
            </a:endParaRPr>
          </a:p>
          <a:p>
            <a:pPr algn="just">
              <a:lnSpc>
                <a:spcPct val="90000"/>
              </a:lnSpc>
              <a:spcBef>
                <a:spcPct val="0"/>
              </a:spcBef>
              <a:spcAft>
                <a:spcPct val="25000"/>
              </a:spcAft>
            </a:pPr>
            <a:r>
              <a:rPr kumimoji="0" lang="zh-CN" altLang="en-US" b="1" dirty="0">
                <a:solidFill>
                  <a:schemeClr val="tx1"/>
                </a:solidFill>
                <a:ea typeface="黑体" panose="02010609060101010101" pitchFamily="2" charset="-122"/>
              </a:rPr>
              <a:t>        其实，该程序段的功能与上面程序段完全等价。哪一段程序更简单明了，相信大家一目了然。</a:t>
            </a:r>
            <a:endParaRPr kumimoji="0" lang="zh-CN" altLang="en-US" b="1" dirty="0">
              <a:solidFill>
                <a:schemeClr val="tx1"/>
              </a:solidFill>
              <a:ea typeface="黑体" panose="02010609060101010101" pitchFamily="2" charset="-122"/>
            </a:endParaRPr>
          </a:p>
        </p:txBody>
      </p:sp>
      <p:sp>
        <p:nvSpPr>
          <p:cNvPr id="34821" name="Rectangle 12"/>
          <p:cNvSpPr>
            <a:spLocks noChangeArrowheads="1"/>
          </p:cNvSpPr>
          <p:nvPr/>
        </p:nvSpPr>
        <p:spPr bwMode="auto">
          <a:xfrm>
            <a:off x="323850" y="6705600"/>
            <a:ext cx="2543175" cy="90488"/>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2"/>
          <p:cNvSpPr>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en-US"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5173"/>
                                        </p:tgtEl>
                                        <p:attrNameLst>
                                          <p:attrName>style.visibility</p:attrName>
                                        </p:attrNameLst>
                                      </p:cBhvr>
                                      <p:to>
                                        <p:strVal val="visible"/>
                                      </p:to>
                                    </p:set>
                                    <p:animEffect transition="in" filter="blinds(horizontal)">
                                      <p:cBhvr>
                                        <p:cTn id="7" dur="500"/>
                                        <p:tgtEl>
                                          <p:spTgt spid="135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6"/>
          <p:cNvSpPr>
            <a:spLocks noChangeArrowheads="1"/>
          </p:cNvSpPr>
          <p:nvPr/>
        </p:nvSpPr>
        <p:spPr bwMode="auto">
          <a:xfrm>
            <a:off x="900113" y="1557338"/>
            <a:ext cx="76327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spcAft>
                <a:spcPct val="25000"/>
              </a:spcAft>
            </a:pPr>
            <a:r>
              <a:rPr kumimoji="0" lang="en-US" altLang="zh-CN" sz="2400" b="1" dirty="0">
                <a:solidFill>
                  <a:schemeClr val="tx1"/>
                </a:solidFill>
                <a:ea typeface="黑体" panose="02010609060101010101" pitchFamily="2" charset="-122"/>
              </a:rPr>
              <a:t>(1) </a:t>
            </a:r>
            <a:r>
              <a:rPr kumimoji="0" lang="zh-CN" altLang="en-US" sz="2400" b="1" dirty="0">
                <a:solidFill>
                  <a:schemeClr val="tx1"/>
                </a:solidFill>
                <a:ea typeface="黑体" panose="02010609060101010101" pitchFamily="2" charset="-122"/>
              </a:rPr>
              <a:t>用自然语言描述算法     </a:t>
            </a:r>
            <a:r>
              <a:rPr kumimoji="0" lang="en-US" altLang="zh-CN" sz="2400" b="1" dirty="0">
                <a:solidFill>
                  <a:schemeClr val="tx1"/>
                </a:solidFill>
                <a:ea typeface="黑体" panose="02010609060101010101" pitchFamily="2" charset="-122"/>
              </a:rPr>
              <a:t>(2) </a:t>
            </a:r>
            <a:r>
              <a:rPr kumimoji="0" lang="zh-CN" altLang="en-US" sz="2400" b="1" dirty="0">
                <a:solidFill>
                  <a:schemeClr val="tx1"/>
                </a:solidFill>
                <a:ea typeface="黑体" panose="02010609060101010101" pitchFamily="2" charset="-122"/>
              </a:rPr>
              <a:t>用流程图描述算法</a:t>
            </a:r>
            <a:endParaRPr kumimoji="0" lang="zh-CN" altLang="en-US" sz="2400" b="1" dirty="0">
              <a:solidFill>
                <a:schemeClr val="tx1"/>
              </a:solidFill>
              <a:ea typeface="黑体" panose="02010609060101010101" pitchFamily="2" charset="-122"/>
            </a:endParaRPr>
          </a:p>
          <a:p>
            <a:pPr>
              <a:spcBef>
                <a:spcPct val="0"/>
              </a:spcBef>
              <a:spcAft>
                <a:spcPct val="25000"/>
              </a:spcAft>
            </a:pPr>
            <a:r>
              <a:rPr kumimoji="0" lang="en-US" altLang="zh-CN" sz="2400" b="1" dirty="0">
                <a:solidFill>
                  <a:schemeClr val="tx1"/>
                </a:solidFill>
                <a:ea typeface="黑体" panose="02010609060101010101" pitchFamily="2" charset="-122"/>
              </a:rPr>
              <a:t>(3) </a:t>
            </a:r>
            <a:r>
              <a:rPr kumimoji="0" lang="zh-CN" altLang="en-US" sz="2400" b="1" dirty="0">
                <a:solidFill>
                  <a:schemeClr val="tx1"/>
                </a:solidFill>
                <a:ea typeface="黑体" panose="02010609060101010101" pitchFamily="2" charset="-122"/>
              </a:rPr>
              <a:t>使用伪代码描述算法     </a:t>
            </a:r>
            <a:r>
              <a:rPr kumimoji="0" lang="en-US" altLang="zh-CN" sz="2400" b="1" dirty="0">
                <a:solidFill>
                  <a:schemeClr val="tx1"/>
                </a:solidFill>
                <a:ea typeface="黑体" panose="02010609060101010101" pitchFamily="2" charset="-122"/>
              </a:rPr>
              <a:t>(4) </a:t>
            </a:r>
            <a:r>
              <a:rPr kumimoji="0" lang="zh-CN" altLang="en-US" sz="2400" b="1" dirty="0">
                <a:solidFill>
                  <a:schemeClr val="tx1"/>
                </a:solidFill>
                <a:ea typeface="黑体" panose="02010609060101010101" pitchFamily="2" charset="-122"/>
              </a:rPr>
              <a:t>用程序设计语言描述算法</a:t>
            </a:r>
            <a:endParaRPr kumimoji="0" lang="zh-CN" altLang="en-US" sz="2400" b="1" dirty="0">
              <a:solidFill>
                <a:schemeClr val="tx1"/>
              </a:solidFill>
              <a:ea typeface="黑体" panose="02010609060101010101" pitchFamily="2" charset="-122"/>
            </a:endParaRPr>
          </a:p>
        </p:txBody>
      </p:sp>
      <p:sp>
        <p:nvSpPr>
          <p:cNvPr id="33796" name="Rectangle 7"/>
          <p:cNvSpPr>
            <a:spLocks noChangeArrowheads="1"/>
          </p:cNvSpPr>
          <p:nvPr/>
        </p:nvSpPr>
        <p:spPr bwMode="auto">
          <a:xfrm>
            <a:off x="323850" y="1125538"/>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0"/>
              </a:spcBef>
              <a:spcAft>
                <a:spcPct val="50000"/>
              </a:spcAft>
            </a:pPr>
            <a:r>
              <a:rPr kumimoji="0" lang="en-US" altLang="zh-CN" sz="2400" b="1" dirty="0">
                <a:solidFill>
                  <a:schemeClr val="tx1"/>
                </a:solidFill>
                <a:ea typeface="黑体" panose="02010609060101010101" pitchFamily="2" charset="-122"/>
              </a:rPr>
              <a:t>       </a:t>
            </a:r>
            <a:r>
              <a:rPr kumimoji="0" lang="zh-CN" altLang="en-US" sz="2400" b="1" dirty="0">
                <a:solidFill>
                  <a:schemeClr val="tx1"/>
                </a:solidFill>
                <a:ea typeface="黑体" panose="02010609060101010101" pitchFamily="2" charset="-122"/>
              </a:rPr>
              <a:t>算法的描述方法有以下四种： </a:t>
            </a:r>
            <a:endParaRPr kumimoji="0" lang="zh-CN" altLang="en-US" sz="2400" b="1" dirty="0">
              <a:solidFill>
                <a:schemeClr val="tx1"/>
              </a:solidFill>
              <a:ea typeface="黑体" panose="02010609060101010101" pitchFamily="2" charset="-122"/>
            </a:endParaRPr>
          </a:p>
        </p:txBody>
      </p:sp>
      <p:sp>
        <p:nvSpPr>
          <p:cNvPr id="33798" name="Rectangle 9"/>
          <p:cNvSpPr>
            <a:spLocks noChangeArrowheads="1"/>
          </p:cNvSpPr>
          <p:nvPr/>
        </p:nvSpPr>
        <p:spPr bwMode="auto">
          <a:xfrm>
            <a:off x="323850" y="6705600"/>
            <a:ext cx="24050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11"/>
          <p:cNvGrpSpPr/>
          <p:nvPr/>
        </p:nvGrpSpPr>
        <p:grpSpPr bwMode="auto">
          <a:xfrm>
            <a:off x="323850" y="4724871"/>
            <a:ext cx="8497888" cy="1368425"/>
            <a:chOff x="204" y="3248"/>
            <a:chExt cx="5353" cy="862"/>
          </a:xfrm>
        </p:grpSpPr>
        <p:sp>
          <p:nvSpPr>
            <p:cNvPr id="7" name="Rectangle 7"/>
            <p:cNvSpPr>
              <a:spLocks noChangeArrowheads="1"/>
            </p:cNvSpPr>
            <p:nvPr/>
          </p:nvSpPr>
          <p:spPr bwMode="auto">
            <a:xfrm>
              <a:off x="204" y="3248"/>
              <a:ext cx="5353" cy="862"/>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8" name="Rectangle 8"/>
            <p:cNvSpPr>
              <a:spLocks noChangeArrowheads="1"/>
            </p:cNvSpPr>
            <p:nvPr/>
          </p:nvSpPr>
          <p:spPr bwMode="auto">
            <a:xfrm>
              <a:off x="204" y="3249"/>
              <a:ext cx="5352" cy="858"/>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b="1" dirty="0">
                  <a:solidFill>
                    <a:srgbClr val="FF0000"/>
                  </a:solidFill>
                  <a:ea typeface="黑体" panose="02010609060101010101" pitchFamily="2" charset="-122"/>
                </a:rPr>
                <a:t>        </a:t>
              </a:r>
              <a:r>
                <a:rPr lang="zh-CN" altLang="en-US" b="1" dirty="0">
                  <a:solidFill>
                    <a:srgbClr val="FF0000"/>
                  </a:solidFill>
                  <a:ea typeface="黑体" panose="02010609060101010101" pitchFamily="2" charset="-122"/>
                </a:rPr>
                <a:t>使用计算机进行问题求解，需要经过分析问题、设计算法、编程实现算法等步骤。以程序设计语言为工具，将算法实现为计算机的程序，再通过运行程序而得到问题的解。利用程序设计语言进行程序设计，是计算机问题求解的必要环节。</a:t>
              </a:r>
              <a:endParaRPr lang="zh-CN" altLang="en-US" b="1" dirty="0">
                <a:solidFill>
                  <a:srgbClr val="FF0000"/>
                </a:solidFill>
                <a:ea typeface="黑体" panose="02010609060101010101" pitchFamily="2" charset="-122"/>
              </a:endParaRPr>
            </a:p>
          </p:txBody>
        </p:sp>
        <p:sp>
          <p:nvSpPr>
            <p:cNvPr id="9" name="AutoShape 9"/>
            <p:cNvSpPr>
              <a:spLocks noChangeArrowheads="1"/>
            </p:cNvSpPr>
            <p:nvPr/>
          </p:nvSpPr>
          <p:spPr bwMode="auto">
            <a:xfrm>
              <a:off x="295" y="3294"/>
              <a:ext cx="136" cy="136"/>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
        <p:nvSpPr>
          <p:cNvPr id="11" name="Rectangle 2"/>
          <p:cNvSpPr>
            <a:spLocks noChangeArrowheads="1"/>
          </p:cNvSpPr>
          <p:nvPr/>
        </p:nvSpPr>
        <p:spPr bwMode="auto">
          <a:xfrm>
            <a:off x="323850" y="333375"/>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altLang="en-US" sz="3200" b="1" dirty="0">
                <a:solidFill>
                  <a:srgbClr val="000099"/>
                </a:solidFill>
                <a:ea typeface="黑体" panose="02010609060101010101" pitchFamily="2" charset="-122"/>
              </a:rPr>
              <a:t>2.3 </a:t>
            </a:r>
            <a:r>
              <a:rPr lang="zh-CN" altLang="en-US" sz="3200" b="1" dirty="0">
                <a:solidFill>
                  <a:srgbClr val="000099"/>
                </a:solidFill>
                <a:ea typeface="黑体" panose="02010609060101010101" pitchFamily="2" charset="-122"/>
              </a:rPr>
              <a:t>算法与程序设计开发平台</a:t>
            </a:r>
            <a:endParaRPr lang="zh-CN" altLang="en-US" sz="3200" b="1" dirty="0">
              <a:solidFill>
                <a:srgbClr val="000099"/>
              </a:solidFill>
              <a:ea typeface="黑体" panose="0201060906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信息学院课件模板（版本2）">
  <a:themeElements>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信息学院课件模板（版本2）">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30000"/>
          </a:spcBef>
          <a:spcAft>
            <a:spcPct val="0"/>
          </a:spcAft>
          <a:buClrTx/>
          <a:buSzTx/>
          <a:buFontTx/>
          <a:buNone/>
          <a:defRPr kumimoji="1" lang="zh-CN" altLang="en-US" sz="2400" b="0" i="0" u="none" strike="noStrike" cap="none" normalizeH="0" baseline="0" smtClean="0">
            <a:ln>
              <a:noFill/>
            </a:ln>
            <a:solidFill>
              <a:srgbClr val="00FFC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30000"/>
          </a:spcBef>
          <a:spcAft>
            <a:spcPct val="0"/>
          </a:spcAft>
          <a:buClrTx/>
          <a:buSzTx/>
          <a:buFontTx/>
          <a:buNone/>
          <a:defRPr kumimoji="1" lang="zh-CN" altLang="en-US" sz="2400" b="0" i="0" u="none" strike="noStrike" cap="none" normalizeH="0" baseline="0" smtClean="0">
            <a:ln>
              <a:noFill/>
            </a:ln>
            <a:solidFill>
              <a:srgbClr val="00FFCC"/>
            </a:solidFill>
            <a:effectLst/>
            <a:latin typeface="Times New Roman" panose="02020603050405020304" pitchFamily="18" charset="0"/>
            <a:ea typeface="宋体" panose="02010600030101010101" pitchFamily="2" charset="-122"/>
          </a:defRPr>
        </a:defPPr>
      </a:lstStyle>
    </a:lnDef>
  </a:objectDefaults>
  <a:extraClrSchemeLst>
    <a:extraClrScheme>
      <a:clrScheme name="信息学院课件模板（版本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息学院课件模板（版本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息学院课件模板（版本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息学院课件模板（版本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息学院课件模板（版本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息学院课件模板（版本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信息学院课件模板（版本2）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信息学院课件模板（版本2）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信息学院课件模板（版本2）</Template>
  <TotalTime>0</TotalTime>
  <Words>3495</Words>
  <Application>WPS 演示</Application>
  <PresentationFormat>全屏显示(4:3)</PresentationFormat>
  <Paragraphs>196</Paragraphs>
  <Slides>15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Times New Roman</vt:lpstr>
      <vt:lpstr>楷体_GB2312</vt:lpstr>
      <vt:lpstr>华文中宋</vt:lpstr>
      <vt:lpstr>黑体</vt:lpstr>
      <vt:lpstr>微软雅黑</vt:lpstr>
      <vt:lpstr>Arial Unicode MS</vt:lpstr>
      <vt:lpstr>信息学院课件模板（版本2）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算法与程序设计开发平台</vt:lpstr>
      <vt:lpstr>PowerPoint 演示文稿</vt:lpstr>
      <vt:lpstr>PowerPoint 演示文稿</vt:lpstr>
      <vt:lpstr>PowerPoint 演示文稿</vt:lpstr>
      <vt:lpstr>PowerPoint 演示文稿</vt:lpstr>
      <vt:lpstr>PowerPoint 演示文稿</vt:lpstr>
    </vt:vector>
  </TitlesOfParts>
  <Company>scau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计算机硬件体系结构 </dc:title>
  <dc:creator>华南农业大学信息学院</dc:creator>
  <dc:subject>专业领域介绍</dc:subject>
  <cp:category>电子教案</cp:category>
  <cp:lastModifiedBy>WangCT</cp:lastModifiedBy>
  <cp:revision>409</cp:revision>
  <dcterms:created xsi:type="dcterms:W3CDTF">2006-07-12T09:54:00Z</dcterms:created>
  <dcterms:modified xsi:type="dcterms:W3CDTF">2018-09-26T10:32:54Z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