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3" r:id="rId3"/>
    <p:sldMasterId id="2147483677" r:id="rId4"/>
    <p:sldMasterId id="2147483691" r:id="rId5"/>
    <p:sldMasterId id="2147483705" r:id="rId6"/>
    <p:sldMasterId id="2147483719" r:id="rId7"/>
    <p:sldMasterId id="2147483733" r:id="rId8"/>
    <p:sldMasterId id="2147483747" r:id="rId9"/>
    <p:sldMasterId id="2147483761" r:id="rId10"/>
    <p:sldMasterId id="2147483775" r:id="rId11"/>
    <p:sldMasterId id="2147483789" r:id="rId12"/>
    <p:sldMasterId id="2147483803" r:id="rId13"/>
    <p:sldMasterId id="2147483817" r:id="rId14"/>
    <p:sldMasterId id="2147483831" r:id="rId15"/>
    <p:sldMasterId id="2147483845" r:id="rId16"/>
  </p:sldMasterIdLst>
  <p:notesMasterIdLst>
    <p:notesMasterId r:id="rId18"/>
  </p:notesMasterIdLst>
  <p:handoutMasterIdLst>
    <p:handoutMasterId r:id="rId75"/>
  </p:handoutMasterIdLst>
  <p:sldIdLst>
    <p:sldId id="448" r:id="rId17"/>
    <p:sldId id="559" r:id="rId19"/>
    <p:sldId id="560" r:id="rId20"/>
    <p:sldId id="561" r:id="rId21"/>
    <p:sldId id="562" r:id="rId22"/>
    <p:sldId id="563" r:id="rId23"/>
    <p:sldId id="564" r:id="rId24"/>
    <p:sldId id="565" r:id="rId25"/>
    <p:sldId id="566" r:id="rId26"/>
    <p:sldId id="567" r:id="rId27"/>
    <p:sldId id="568" r:id="rId28"/>
    <p:sldId id="569" r:id="rId29"/>
    <p:sldId id="570" r:id="rId30"/>
    <p:sldId id="571" r:id="rId31"/>
    <p:sldId id="572" r:id="rId32"/>
    <p:sldId id="637" r:id="rId33"/>
    <p:sldId id="573" r:id="rId34"/>
    <p:sldId id="574" r:id="rId35"/>
    <p:sldId id="575" r:id="rId36"/>
    <p:sldId id="577" r:id="rId37"/>
    <p:sldId id="578" r:id="rId38"/>
    <p:sldId id="579" r:id="rId39"/>
    <p:sldId id="580" r:id="rId40"/>
    <p:sldId id="581" r:id="rId41"/>
    <p:sldId id="584" r:id="rId42"/>
    <p:sldId id="587" r:id="rId43"/>
    <p:sldId id="590" r:id="rId44"/>
    <p:sldId id="591" r:id="rId45"/>
    <p:sldId id="592" r:id="rId46"/>
    <p:sldId id="593" r:id="rId47"/>
    <p:sldId id="594" r:id="rId48"/>
    <p:sldId id="595" r:id="rId49"/>
    <p:sldId id="596" r:id="rId50"/>
    <p:sldId id="613" r:id="rId51"/>
    <p:sldId id="606" r:id="rId52"/>
    <p:sldId id="598" r:id="rId53"/>
    <p:sldId id="599" r:id="rId54"/>
    <p:sldId id="600" r:id="rId55"/>
    <p:sldId id="601" r:id="rId56"/>
    <p:sldId id="602" r:id="rId57"/>
    <p:sldId id="603" r:id="rId58"/>
    <p:sldId id="604" r:id="rId59"/>
    <p:sldId id="605" r:id="rId60"/>
    <p:sldId id="607" r:id="rId61"/>
    <p:sldId id="608" r:id="rId62"/>
    <p:sldId id="609" r:id="rId63"/>
    <p:sldId id="610" r:id="rId64"/>
    <p:sldId id="611" r:id="rId65"/>
    <p:sldId id="614" r:id="rId66"/>
    <p:sldId id="615" r:id="rId67"/>
    <p:sldId id="616" r:id="rId68"/>
    <p:sldId id="617" r:id="rId69"/>
    <p:sldId id="618" r:id="rId70"/>
    <p:sldId id="619" r:id="rId71"/>
    <p:sldId id="620" r:id="rId72"/>
    <p:sldId id="622" r:id="rId73"/>
    <p:sldId id="624" r:id="rId74"/>
  </p:sldIdLst>
  <p:sldSz cx="9144000" cy="6858000" type="screen4x3"/>
  <p:notesSz cx="6858000" cy="9144000"/>
  <p:embeddedFontLst>
    <p:embeddedFont>
      <p:font typeface="楷体_GB2312" panose="02010609030101010101" pitchFamily="49" charset="-122"/>
      <p:regular r:id="rId79"/>
    </p:embeddedFont>
    <p:embeddedFont>
      <p:font typeface="华文中宋" panose="02010600040101010101" pitchFamily="2" charset="-122"/>
      <p:regular r:id="rId80"/>
    </p:embeddedFont>
    <p:embeddedFont>
      <p:font typeface="黑体" panose="02010609060101010101" pitchFamily="49" charset="-122"/>
      <p:regular r:id="rId81"/>
    </p:embeddedFont>
    <p:embeddedFont>
      <p:font typeface="幼圆" panose="02010509060101010101" pitchFamily="49" charset="-122"/>
      <p:regular r:id="rId82"/>
    </p:embeddedFont>
    <p:embeddedFont>
      <p:font typeface="隶书" panose="02010509060101010101" pitchFamily="49" charset="-122"/>
      <p:regular r:id="rId83"/>
    </p:embeddedFont>
  </p:embeddedFontLst>
  <p:defaultTextStyle>
    <a:defPPr>
      <a:defRPr lang="zh-CN"/>
    </a:defPPr>
    <a:lvl1pPr algn="l" rtl="0" fontAlgn="base">
      <a:spcBef>
        <a:spcPct val="30000"/>
      </a:spcBef>
      <a:spcAft>
        <a:spcPct val="0"/>
      </a:spcAft>
      <a:defRPr kumimoji="1" sz="2400" kern="1200">
        <a:solidFill>
          <a:srgbClr val="00FFCC"/>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2400" kern="1200">
        <a:solidFill>
          <a:srgbClr val="00FFCC"/>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2400" kern="1200">
        <a:solidFill>
          <a:srgbClr val="00FFCC"/>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2400" kern="1200">
        <a:solidFill>
          <a:srgbClr val="00FFCC"/>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2400" kern="1200">
        <a:solidFill>
          <a:srgbClr val="00FFC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rgbClr val="00FFC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rgbClr val="00FFC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rgbClr val="00FFC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rgbClr val="00FFCC"/>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66FF"/>
    <a:srgbClr val="00CCFF"/>
    <a:srgbClr val="990099"/>
    <a:srgbClr val="33CC33"/>
    <a:srgbClr val="FF66FF"/>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58" autoAdjust="0"/>
    <p:restoredTop sz="94630" autoAdjust="0"/>
  </p:normalViewPr>
  <p:slideViewPr>
    <p:cSldViewPr>
      <p:cViewPr varScale="1">
        <p:scale>
          <a:sx n="85" d="100"/>
          <a:sy n="85" d="100"/>
        </p:scale>
        <p:origin x="620" y="36"/>
      </p:cViewPr>
      <p:guideLst>
        <p:guide orient="horz" pos="2160"/>
        <p:guide pos="2811"/>
      </p:guideLst>
    </p:cSldViewPr>
  </p:slideViewPr>
  <p:notesTextViewPr>
    <p:cViewPr>
      <p:scale>
        <a:sx n="100" d="100"/>
        <a:sy n="100" d="100"/>
      </p:scale>
      <p:origin x="0" y="0"/>
    </p:cViewPr>
  </p:notesTextViewPr>
  <p:sorterViewPr>
    <p:cViewPr>
      <p:scale>
        <a:sx n="66" d="100"/>
        <a:sy n="66" d="100"/>
      </p:scale>
      <p:origin x="0" y="60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3" Type="http://schemas.openxmlformats.org/officeDocument/2006/relationships/font" Target="fonts/font5.fntdata"/><Relationship Id="rId82" Type="http://schemas.openxmlformats.org/officeDocument/2006/relationships/font" Target="fonts/font4.fntdata"/><Relationship Id="rId81" Type="http://schemas.openxmlformats.org/officeDocument/2006/relationships/font" Target="fonts/font3.fntdata"/><Relationship Id="rId80" Type="http://schemas.openxmlformats.org/officeDocument/2006/relationships/font" Target="fonts/font2.fntdata"/><Relationship Id="rId8" Type="http://schemas.openxmlformats.org/officeDocument/2006/relationships/slideMaster" Target="slideMasters/slideMaster7.xml"/><Relationship Id="rId79" Type="http://schemas.openxmlformats.org/officeDocument/2006/relationships/font" Target="fonts/font1.fntdata"/><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handoutMaster" Target="handoutMasters/handoutMaster1.xml"/><Relationship Id="rId74" Type="http://schemas.openxmlformats.org/officeDocument/2006/relationships/slide" Target="slides/slide57.xml"/><Relationship Id="rId73" Type="http://schemas.openxmlformats.org/officeDocument/2006/relationships/slide" Target="slides/slide56.xml"/><Relationship Id="rId72" Type="http://schemas.openxmlformats.org/officeDocument/2006/relationships/slide" Target="slides/slide55.xml"/><Relationship Id="rId71" Type="http://schemas.openxmlformats.org/officeDocument/2006/relationships/slide" Target="slides/slide54.xml"/><Relationship Id="rId70" Type="http://schemas.openxmlformats.org/officeDocument/2006/relationships/slide" Target="slides/slide53.xml"/><Relationship Id="rId7" Type="http://schemas.openxmlformats.org/officeDocument/2006/relationships/slideMaster" Target="slideMasters/slideMaster6.xml"/><Relationship Id="rId69" Type="http://schemas.openxmlformats.org/officeDocument/2006/relationships/slide" Target="slides/slide52.xml"/><Relationship Id="rId68" Type="http://schemas.openxmlformats.org/officeDocument/2006/relationships/slide" Target="slides/slide51.xml"/><Relationship Id="rId67" Type="http://schemas.openxmlformats.org/officeDocument/2006/relationships/slide" Target="slides/slide50.xml"/><Relationship Id="rId66" Type="http://schemas.openxmlformats.org/officeDocument/2006/relationships/slide" Target="slides/slide49.xml"/><Relationship Id="rId65" Type="http://schemas.openxmlformats.org/officeDocument/2006/relationships/slide" Target="slides/slide48.xml"/><Relationship Id="rId64" Type="http://schemas.openxmlformats.org/officeDocument/2006/relationships/slide" Target="slides/slide47.xml"/><Relationship Id="rId63" Type="http://schemas.openxmlformats.org/officeDocument/2006/relationships/slide" Target="slides/slide46.xml"/><Relationship Id="rId62" Type="http://schemas.openxmlformats.org/officeDocument/2006/relationships/slide" Target="slides/slide45.xml"/><Relationship Id="rId61" Type="http://schemas.openxmlformats.org/officeDocument/2006/relationships/slide" Target="slides/slide44.xml"/><Relationship Id="rId60" Type="http://schemas.openxmlformats.org/officeDocument/2006/relationships/slide" Target="slides/slide43.xml"/><Relationship Id="rId6" Type="http://schemas.openxmlformats.org/officeDocument/2006/relationships/slideMaster" Target="slideMasters/slideMaster5.xml"/><Relationship Id="rId59" Type="http://schemas.openxmlformats.org/officeDocument/2006/relationships/slide" Target="slides/slide42.xml"/><Relationship Id="rId58" Type="http://schemas.openxmlformats.org/officeDocument/2006/relationships/slide" Target="slides/slide41.xml"/><Relationship Id="rId57" Type="http://schemas.openxmlformats.org/officeDocument/2006/relationships/slide" Target="slides/slide40.xml"/><Relationship Id="rId56" Type="http://schemas.openxmlformats.org/officeDocument/2006/relationships/slide" Target="slides/slide39.xml"/><Relationship Id="rId55" Type="http://schemas.openxmlformats.org/officeDocument/2006/relationships/slide" Target="slides/slide38.xml"/><Relationship Id="rId54" Type="http://schemas.openxmlformats.org/officeDocument/2006/relationships/slide" Target="slides/slide37.xml"/><Relationship Id="rId53" Type="http://schemas.openxmlformats.org/officeDocument/2006/relationships/slide" Target="slides/slide36.xml"/><Relationship Id="rId52" Type="http://schemas.openxmlformats.org/officeDocument/2006/relationships/slide" Target="slides/slide35.xml"/><Relationship Id="rId51" Type="http://schemas.openxmlformats.org/officeDocument/2006/relationships/slide" Target="slides/slide34.xml"/><Relationship Id="rId50" Type="http://schemas.openxmlformats.org/officeDocument/2006/relationships/slide" Target="slides/slide33.xml"/><Relationship Id="rId5" Type="http://schemas.openxmlformats.org/officeDocument/2006/relationships/slideMaster" Target="slideMasters/slideMaster4.xml"/><Relationship Id="rId49" Type="http://schemas.openxmlformats.org/officeDocument/2006/relationships/slide" Target="slides/slide32.xml"/><Relationship Id="rId48" Type="http://schemas.openxmlformats.org/officeDocument/2006/relationships/slide" Target="slides/slide31.xml"/><Relationship Id="rId47" Type="http://schemas.openxmlformats.org/officeDocument/2006/relationships/slide" Target="slides/slide30.xml"/><Relationship Id="rId46" Type="http://schemas.openxmlformats.org/officeDocument/2006/relationships/slide" Target="slides/slide29.xml"/><Relationship Id="rId45" Type="http://schemas.openxmlformats.org/officeDocument/2006/relationships/slide" Target="slides/slide28.xml"/><Relationship Id="rId44" Type="http://schemas.openxmlformats.org/officeDocument/2006/relationships/slide" Target="slides/slide27.xml"/><Relationship Id="rId43" Type="http://schemas.openxmlformats.org/officeDocument/2006/relationships/slide" Target="slides/slide26.xml"/><Relationship Id="rId42" Type="http://schemas.openxmlformats.org/officeDocument/2006/relationships/slide" Target="slides/slide25.xml"/><Relationship Id="rId41" Type="http://schemas.openxmlformats.org/officeDocument/2006/relationships/slide" Target="slides/slide24.xml"/><Relationship Id="rId40" Type="http://schemas.openxmlformats.org/officeDocument/2006/relationships/slide" Target="slides/slide23.xml"/><Relationship Id="rId4" Type="http://schemas.openxmlformats.org/officeDocument/2006/relationships/slideMaster" Target="slideMasters/slideMaster3.xml"/><Relationship Id="rId39" Type="http://schemas.openxmlformats.org/officeDocument/2006/relationships/slide" Target="slides/slide22.xml"/><Relationship Id="rId38" Type="http://schemas.openxmlformats.org/officeDocument/2006/relationships/slide" Target="slides/slide21.xml"/><Relationship Id="rId37" Type="http://schemas.openxmlformats.org/officeDocument/2006/relationships/slide" Target="slides/slide20.xml"/><Relationship Id="rId36" Type="http://schemas.openxmlformats.org/officeDocument/2006/relationships/slide" Target="slides/slide19.xml"/><Relationship Id="rId35" Type="http://schemas.openxmlformats.org/officeDocument/2006/relationships/slide" Target="slides/slide18.xml"/><Relationship Id="rId34" Type="http://schemas.openxmlformats.org/officeDocument/2006/relationships/slide" Target="slides/slide17.xml"/><Relationship Id="rId33" Type="http://schemas.openxmlformats.org/officeDocument/2006/relationships/slide" Target="slides/slide16.xml"/><Relationship Id="rId32" Type="http://schemas.openxmlformats.org/officeDocument/2006/relationships/slide" Target="slides/slide15.xml"/><Relationship Id="rId31" Type="http://schemas.openxmlformats.org/officeDocument/2006/relationships/slide" Target="slides/slide14.xml"/><Relationship Id="rId30" Type="http://schemas.openxmlformats.org/officeDocument/2006/relationships/slide" Target="slides/slide13.xml"/><Relationship Id="rId3" Type="http://schemas.openxmlformats.org/officeDocument/2006/relationships/slideMaster" Target="slideMasters/slideMaster2.xml"/><Relationship Id="rId29" Type="http://schemas.openxmlformats.org/officeDocument/2006/relationships/slide" Target="slides/slide12.xml"/><Relationship Id="rId28" Type="http://schemas.openxmlformats.org/officeDocument/2006/relationships/slide" Target="slides/slide11.xml"/><Relationship Id="rId27" Type="http://schemas.openxmlformats.org/officeDocument/2006/relationships/slide" Target="slides/slide10.xml"/><Relationship Id="rId26" Type="http://schemas.openxmlformats.org/officeDocument/2006/relationships/slide" Target="slides/slide9.xml"/><Relationship Id="rId25" Type="http://schemas.openxmlformats.org/officeDocument/2006/relationships/slide" Target="slides/slide8.xml"/><Relationship Id="rId24" Type="http://schemas.openxmlformats.org/officeDocument/2006/relationships/slide" Target="slides/slide7.xml"/><Relationship Id="rId23" Type="http://schemas.openxmlformats.org/officeDocument/2006/relationships/slide" Target="slides/slide6.xml"/><Relationship Id="rId22" Type="http://schemas.openxmlformats.org/officeDocument/2006/relationships/slide" Target="slides/slide5.xml"/><Relationship Id="rId21" Type="http://schemas.openxmlformats.org/officeDocument/2006/relationships/slide" Target="slides/slide4.xml"/><Relationship Id="rId20" Type="http://schemas.openxmlformats.org/officeDocument/2006/relationships/slide" Target="slides/slide3.xml"/><Relationship Id="rId2" Type="http://schemas.openxmlformats.org/officeDocument/2006/relationships/theme" Target="theme/theme1.xml"/><Relationship Id="rId19" Type="http://schemas.openxmlformats.org/officeDocument/2006/relationships/slide" Target="slides/slide2.xml"/><Relationship Id="rId18" Type="http://schemas.openxmlformats.org/officeDocument/2006/relationships/notesMaster" Target="notesMasters/notesMaster1.xml"/><Relationship Id="rId17" Type="http://schemas.openxmlformats.org/officeDocument/2006/relationships/slide" Target="slides/slide1.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defRPr sz="1200" smtClean="0">
                <a:solidFill>
                  <a:schemeClr val="tx1"/>
                </a:solidFill>
              </a:defRPr>
            </a:lvl1pPr>
          </a:lstStyle>
          <a:p>
            <a:pPr>
              <a:defRPr/>
            </a:pPr>
            <a:endParaRPr lang="zh-CN"/>
          </a:p>
        </p:txBody>
      </p:sp>
      <p:sp>
        <p:nvSpPr>
          <p:cNvPr id="1617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200" noProof="1" smtClean="0">
                <a:solidFill>
                  <a:schemeClr val="tx1"/>
                </a:solidFill>
              </a:defRPr>
            </a:lvl1pPr>
          </a:lstStyle>
          <a:p>
            <a:pPr>
              <a:defRPr/>
            </a:pPr>
            <a:endParaRPr lang="zh-CN" altLang="zh-CN"/>
          </a:p>
        </p:txBody>
      </p:sp>
      <p:sp>
        <p:nvSpPr>
          <p:cNvPr id="1617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defRPr sz="1200" noProof="1" smtClean="0">
                <a:solidFill>
                  <a:schemeClr val="tx1"/>
                </a:solidFill>
              </a:defRPr>
            </a:lvl1pPr>
          </a:lstStyle>
          <a:p>
            <a:pPr>
              <a:defRPr/>
            </a:pPr>
            <a:endParaRPr lang="zh-CN" altLang="zh-CN"/>
          </a:p>
        </p:txBody>
      </p:sp>
      <p:sp>
        <p:nvSpPr>
          <p:cNvPr id="1617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defRPr sz="1200" noProof="1" smtClean="0">
                <a:solidFill>
                  <a:schemeClr val="tx1"/>
                </a:solidFill>
              </a:defRPr>
            </a:lvl1pPr>
          </a:lstStyle>
          <a:p>
            <a:pPr>
              <a:defRPr/>
            </a:pPr>
            <a:fld id="{5655ABFB-7BAF-474F-9A3B-ED277870E885}" type="slidenum">
              <a:rPr altLang="zh-CN"/>
            </a:fld>
            <a:endParaRPr lang="zh-CN"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defRPr sz="1200" smtClean="0">
                <a:solidFill>
                  <a:schemeClr val="tx1"/>
                </a:solidFill>
              </a:defRPr>
            </a:lvl1pPr>
          </a:lstStyle>
          <a:p>
            <a:pPr>
              <a:defRPr/>
            </a:pPr>
            <a:endParaRPr lang="zh-CN"/>
          </a:p>
        </p:txBody>
      </p:sp>
      <p:sp>
        <p:nvSpPr>
          <p:cNvPr id="1628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200" noProof="1" smtClean="0">
                <a:solidFill>
                  <a:schemeClr val="tx1"/>
                </a:solidFill>
              </a:defRPr>
            </a:lvl1pPr>
          </a:lstStyle>
          <a:p>
            <a:pPr>
              <a:defRPr/>
            </a:pPr>
            <a:endParaRPr lang="zh-CN" altLang="zh-CN"/>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noProof="0" smtClean="0"/>
              <a:t>单击此处编辑母版文本样式</a:t>
            </a:r>
            <a:endParaRPr lang="zh-CN" noProof="0" smtClean="0"/>
          </a:p>
          <a:p>
            <a:pPr lvl="1"/>
            <a:r>
              <a:rPr lang="zh-CN" noProof="0" smtClean="0"/>
              <a:t>第二级</a:t>
            </a:r>
            <a:endParaRPr lang="zh-CN" noProof="0" smtClean="0"/>
          </a:p>
          <a:p>
            <a:pPr lvl="2"/>
            <a:r>
              <a:rPr lang="zh-CN" noProof="0" smtClean="0"/>
              <a:t>第三级</a:t>
            </a:r>
            <a:endParaRPr lang="zh-CN" noProof="0" smtClean="0"/>
          </a:p>
          <a:p>
            <a:pPr lvl="3"/>
            <a:r>
              <a:rPr lang="zh-CN" noProof="0" smtClean="0"/>
              <a:t>第四级</a:t>
            </a:r>
            <a:endParaRPr lang="zh-CN" noProof="0" smtClean="0"/>
          </a:p>
          <a:p>
            <a:pPr lvl="4"/>
            <a:r>
              <a:rPr lang="zh-CN" noProof="0" smtClean="0"/>
              <a:t>第五级</a:t>
            </a:r>
            <a:endParaRPr lang="zh-CN" noProof="0" smtClean="0"/>
          </a:p>
        </p:txBody>
      </p:sp>
      <p:sp>
        <p:nvSpPr>
          <p:cNvPr id="1628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defRPr sz="1200" noProof="1" smtClean="0">
                <a:solidFill>
                  <a:schemeClr val="tx1"/>
                </a:solidFill>
              </a:defRPr>
            </a:lvl1pPr>
          </a:lstStyle>
          <a:p>
            <a:pPr>
              <a:defRPr/>
            </a:pPr>
            <a:endParaRPr lang="zh-CN" altLang="zh-CN"/>
          </a:p>
        </p:txBody>
      </p:sp>
      <p:sp>
        <p:nvSpPr>
          <p:cNvPr id="1628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defRPr sz="1200" noProof="1" smtClean="0">
                <a:solidFill>
                  <a:schemeClr val="tx1"/>
                </a:solidFill>
              </a:defRPr>
            </a:lvl1pPr>
          </a:lstStyle>
          <a:p>
            <a:pPr>
              <a:defRPr/>
            </a:pPr>
            <a:fld id="{CCA43471-9777-4A88-802C-FC6335CB54FB}" type="slidenum">
              <a:rPr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BBCA898E-0085-4039-B440-9125D2D7AFA7}" type="slidenum">
              <a:rPr altLang="zh-CN" sz="1200">
                <a:solidFill>
                  <a:schemeClr val="tx1"/>
                </a:solidFill>
              </a:rPr>
            </a:fld>
            <a:endParaRPr lang="zh-CN" altLang="zh-CN" sz="1200">
              <a:solidFill>
                <a:schemeClr val="tx1"/>
              </a:solidFill>
            </a:endParaRPr>
          </a:p>
        </p:txBody>
      </p:sp>
      <p:sp>
        <p:nvSpPr>
          <p:cNvPr id="942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r" eaLnBrk="1" hangingPunct="1">
              <a:spcBef>
                <a:spcPct val="0"/>
              </a:spcBef>
            </a:pPr>
            <a:fld id="{9AA484C1-F911-428A-8E6A-6A2B48A16FEB}" type="slidenum">
              <a:rPr altLang="zh-CN" sz="1200" noProof="1">
                <a:solidFill>
                  <a:schemeClr val="tx1"/>
                </a:solidFill>
              </a:rPr>
            </a:fld>
            <a:endParaRPr lang="zh-CN" altLang="zh-CN" sz="1200" noProof="1">
              <a:solidFill>
                <a:schemeClr val="tx1"/>
              </a:solidFill>
            </a:endParaRPr>
          </a:p>
        </p:txBody>
      </p:sp>
      <p:sp>
        <p:nvSpPr>
          <p:cNvPr id="94212" name="Rectangle 2"/>
          <p:cNvSpPr>
            <a:spLocks noGrp="1" noRot="1" noChangeAspect="1" noChangeArrowheads="1" noTextEdit="1"/>
          </p:cNvSpPr>
          <p:nvPr>
            <p:ph type="sldImg"/>
          </p:nvPr>
        </p:nvSpPr>
        <p:spPr/>
      </p:sp>
      <p:sp>
        <p:nvSpPr>
          <p:cNvPr id="94213" name="Rectangle 3"/>
          <p:cNvSpPr>
            <a:spLocks noGrp="1" noChangeArrowheads="1"/>
          </p:cNvSpPr>
          <p:nvPr>
            <p:ph type="body" idx="1"/>
          </p:nvPr>
        </p:nvSpPr>
        <p:spPr>
          <a:noFill/>
        </p:spPr>
        <p:txBody>
          <a:bodyPr/>
          <a:lstStyle/>
          <a:p>
            <a:pPr eaLnBrk="1" hangingPunct="1"/>
            <a:endParaRPr lang="zh-CN" altLang="zh-CN" noProof="1"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2B1F0C22-2D0E-4761-B818-293EB26FCC2D}"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1A4AF0DF-F01C-4A57-AB6B-3F5FBF7ECEB6}"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FB4BDDA6-4686-44E6-9A27-D3B404AAF425}"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159B201F-AC41-48DE-B08A-14B239951A9E}"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902BBFCD-C93E-4472-A4E7-F7E973BA7C90}"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902BBFCD-C93E-4472-A4E7-F7E973BA7C90}"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62B79F8A-FB63-4665-BB89-C840B15621E8}"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6F0E3BF6-97DB-4CD6-8E9D-4DD6A573D132}"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2EB4A9AF-4AD2-425B-A367-EFED2C0FB32F}"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404496D8-C8D5-4E8F-836F-38BD4874481D}"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38243" name="Rectangle 2"/>
          <p:cNvSpPr>
            <a:spLocks noGrp="1" noRot="1" noChangeAspect="1" noChangeArrowheads="1" noTextEdit="1"/>
          </p:cNvSpPr>
          <p:nvPr>
            <p:ph type="sldImg"/>
          </p:nvPr>
        </p:nvSpPr>
        <p:spPr/>
      </p:sp>
      <p:sp>
        <p:nvSpPr>
          <p:cNvPr id="138244"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B437C45B-C50A-412E-B6F2-FE5F3617D503}"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xfrm>
            <a:off x="914400" y="4343400"/>
            <a:ext cx="5029200" cy="4114800"/>
          </a:xfrm>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8BEC9868-39D7-4592-B9B1-47A10B6DEF29}"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39267" name="Rectangle 2"/>
          <p:cNvSpPr>
            <a:spLocks noGrp="1" noRot="1" noChangeAspect="1" noChangeArrowheads="1" noTextEdit="1"/>
          </p:cNvSpPr>
          <p:nvPr>
            <p:ph type="sldImg"/>
          </p:nvPr>
        </p:nvSpPr>
        <p:spPr/>
      </p:sp>
      <p:sp>
        <p:nvSpPr>
          <p:cNvPr id="139268"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F3A5885C-1BF1-40C9-86C7-1D9D574F0526}"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40291" name="Rectangle 2"/>
          <p:cNvSpPr>
            <a:spLocks noGrp="1" noRot="1" noChangeAspect="1" noChangeArrowheads="1" noTextEdit="1"/>
          </p:cNvSpPr>
          <p:nvPr>
            <p:ph type="sldImg"/>
          </p:nvPr>
        </p:nvSpPr>
        <p:spPr/>
      </p:sp>
      <p:sp>
        <p:nvSpPr>
          <p:cNvPr id="140292"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2686D1EE-7443-4B09-A1C0-23087E91FB68}"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41315" name="Rectangle 2"/>
          <p:cNvSpPr>
            <a:spLocks noGrp="1" noRot="1" noChangeAspect="1" noChangeArrowheads="1" noTextEdit="1"/>
          </p:cNvSpPr>
          <p:nvPr>
            <p:ph type="sldImg"/>
          </p:nvPr>
        </p:nvSpPr>
        <p:spPr/>
      </p:sp>
      <p:sp>
        <p:nvSpPr>
          <p:cNvPr id="141316"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E8BD0EDF-00E6-44BC-A5B4-09B28F6C7501}"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45411" name="Rectangle 2"/>
          <p:cNvSpPr>
            <a:spLocks noGrp="1" noRot="1" noChangeAspect="1" noChangeArrowheads="1" noTextEdit="1"/>
          </p:cNvSpPr>
          <p:nvPr>
            <p:ph type="sldImg"/>
          </p:nvPr>
        </p:nvSpPr>
        <p:spPr/>
      </p:sp>
      <p:sp>
        <p:nvSpPr>
          <p:cNvPr id="145412"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925890CB-65CB-441B-84C7-D0B0ACE9B0CB}"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FA3203E9-8ECA-464C-9E56-838596B3DF77}"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51555" name="Rectangle 2"/>
          <p:cNvSpPr>
            <a:spLocks noGrp="1" noRot="1" noChangeAspect="1" noChangeArrowheads="1" noTextEdit="1"/>
          </p:cNvSpPr>
          <p:nvPr>
            <p:ph type="sldImg"/>
          </p:nvPr>
        </p:nvSpPr>
        <p:spPr/>
      </p:sp>
      <p:sp>
        <p:nvSpPr>
          <p:cNvPr id="151556"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F833168E-7A84-46DE-9297-A5112A892995}"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53603" name="Rectangle 2"/>
          <p:cNvSpPr>
            <a:spLocks noGrp="1" noRot="1" noChangeAspect="1" noChangeArrowheads="1" noTextEdit="1"/>
          </p:cNvSpPr>
          <p:nvPr>
            <p:ph type="sldImg"/>
          </p:nvPr>
        </p:nvSpPr>
        <p:spPr/>
      </p:sp>
      <p:sp>
        <p:nvSpPr>
          <p:cNvPr id="153604"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44B1B995-4572-4EA8-AC29-06DA90E1CFA1}"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54627" name="Rectangle 2"/>
          <p:cNvSpPr>
            <a:spLocks noGrp="1" noRot="1" noChangeAspect="1" noChangeArrowheads="1" noTextEdit="1"/>
          </p:cNvSpPr>
          <p:nvPr>
            <p:ph type="sldImg"/>
          </p:nvPr>
        </p:nvSpPr>
        <p:spPr/>
      </p:sp>
      <p:sp>
        <p:nvSpPr>
          <p:cNvPr id="154628"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31384080-8C07-413F-815B-718AF5987280}"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B716B9FA-CB48-4ADC-B497-CA7F5947103E}"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08CAA33D-EFE3-466E-B422-BD34D004B776}"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2FC49FD0-27E4-4554-8E9A-4158B51F33C7}"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31384080-8C07-413F-815B-718AF5987280}"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31384080-8C07-413F-815B-718AF5987280}"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C8549F7B-F897-47C7-8745-101DE84B7FDE}"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xfrm>
            <a:off x="914400" y="4343400"/>
            <a:ext cx="5029200" cy="4114800"/>
          </a:xfrm>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0FC00D69-76AA-46AA-AF8C-1D1865E6C574}"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14CA879F-D565-4A80-8421-1A07D2BE408F}"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5974EC75-F5C7-43FD-A680-9687C5ADC290}"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61795" name="Rectangle 2"/>
          <p:cNvSpPr>
            <a:spLocks noGrp="1" noRot="1" noChangeAspect="1" noChangeArrowheads="1" noTextEdit="1"/>
          </p:cNvSpPr>
          <p:nvPr>
            <p:ph type="sldImg"/>
          </p:nvPr>
        </p:nvSpPr>
        <p:spPr/>
      </p:sp>
      <p:sp>
        <p:nvSpPr>
          <p:cNvPr id="161796"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A807B80F-B15C-4C5A-879F-AA155022C990}"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62819" name="Rectangle 2"/>
          <p:cNvSpPr>
            <a:spLocks noGrp="1" noRot="1" noChangeAspect="1" noChangeArrowheads="1" noTextEdit="1"/>
          </p:cNvSpPr>
          <p:nvPr>
            <p:ph type="sldImg"/>
          </p:nvPr>
        </p:nvSpPr>
        <p:spPr/>
      </p:sp>
      <p:sp>
        <p:nvSpPr>
          <p:cNvPr id="162820"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74198A85-78B2-44BC-897F-62F95B921EA2}"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63843" name="Rectangle 2"/>
          <p:cNvSpPr>
            <a:spLocks noGrp="1" noRot="1" noChangeAspect="1" noChangeArrowheads="1" noTextEdit="1"/>
          </p:cNvSpPr>
          <p:nvPr>
            <p:ph type="sldImg"/>
          </p:nvPr>
        </p:nvSpPr>
        <p:spPr/>
      </p:sp>
      <p:sp>
        <p:nvSpPr>
          <p:cNvPr id="163844"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F3611967-031A-4367-BADA-B3921DAED7B9}"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64867" name="Rectangle 2"/>
          <p:cNvSpPr>
            <a:spLocks noGrp="1" noRot="1" noChangeAspect="1" noChangeArrowheads="1" noTextEdit="1"/>
          </p:cNvSpPr>
          <p:nvPr>
            <p:ph type="sldImg"/>
          </p:nvPr>
        </p:nvSpPr>
        <p:spPr/>
      </p:sp>
      <p:sp>
        <p:nvSpPr>
          <p:cNvPr id="164868"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9FB76255-81D6-4655-A6BF-E966C8C7C04C}"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D391ED78-FE48-4B8A-A772-B47C35A22218}"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65891" name="Rectangle 2"/>
          <p:cNvSpPr>
            <a:spLocks noGrp="1" noRot="1" noChangeAspect="1" noChangeArrowheads="1" noTextEdit="1"/>
          </p:cNvSpPr>
          <p:nvPr>
            <p:ph type="sldImg"/>
          </p:nvPr>
        </p:nvSpPr>
        <p:spPr/>
      </p:sp>
      <p:sp>
        <p:nvSpPr>
          <p:cNvPr id="165892"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684CE2F4-EDA4-4E02-9B5C-E0C8B287B598}"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66915" name="Rectangle 2"/>
          <p:cNvSpPr>
            <a:spLocks noGrp="1" noRot="1" noChangeAspect="1" noChangeArrowheads="1" noTextEdit="1"/>
          </p:cNvSpPr>
          <p:nvPr>
            <p:ph type="sldImg"/>
          </p:nvPr>
        </p:nvSpPr>
        <p:spPr/>
      </p:sp>
      <p:sp>
        <p:nvSpPr>
          <p:cNvPr id="166916"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21FCC425-5C16-4454-B3AD-3DBAC88279EE}"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F8EA2AF3-5303-4CD5-8A4D-91BAA88E2389}"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75107" name="Rectangle 2"/>
          <p:cNvSpPr>
            <a:spLocks noGrp="1" noRot="1" noChangeAspect="1" noChangeArrowheads="1" noTextEdit="1"/>
          </p:cNvSpPr>
          <p:nvPr>
            <p:ph type="sldImg"/>
          </p:nvPr>
        </p:nvSpPr>
        <p:spPr/>
      </p:sp>
      <p:sp>
        <p:nvSpPr>
          <p:cNvPr id="175108" name="Rectangle 3"/>
          <p:cNvSpPr>
            <a:spLocks noGrp="1" noChangeArrowheads="1"/>
          </p:cNvSpPr>
          <p:nvPr>
            <p:ph type="body" idx="1"/>
          </p:nvPr>
        </p:nvSpPr>
        <p:spPr>
          <a:xfrm>
            <a:off x="914400" y="4343400"/>
            <a:ext cx="5029200" cy="4114800"/>
          </a:xfrm>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BE4CC766-AFBA-41BE-ADB5-1EAA96875F19}"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xfrm>
            <a:off x="914400" y="4343400"/>
            <a:ext cx="5029200" cy="4114800"/>
          </a:xfrm>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5628C9AC-21F4-4897-A3CD-3358F59BA03D}"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77155" name="Rectangle 2"/>
          <p:cNvSpPr>
            <a:spLocks noGrp="1" noRot="1" noChangeAspect="1" noChangeArrowheads="1" noTextEdit="1"/>
          </p:cNvSpPr>
          <p:nvPr>
            <p:ph type="sldImg"/>
          </p:nvPr>
        </p:nvSpPr>
        <p:spPr/>
      </p:sp>
      <p:sp>
        <p:nvSpPr>
          <p:cNvPr id="177156"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282DDAC2-027F-4F03-BF72-98ECD20852E8}"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78179" name="Rectangle 2"/>
          <p:cNvSpPr>
            <a:spLocks noGrp="1" noRot="1" noChangeAspect="1" noChangeArrowheads="1" noTextEdit="1"/>
          </p:cNvSpPr>
          <p:nvPr>
            <p:ph type="sldImg"/>
          </p:nvPr>
        </p:nvSpPr>
        <p:spPr/>
      </p:sp>
      <p:sp>
        <p:nvSpPr>
          <p:cNvPr id="178180" name="Rectangle 3"/>
          <p:cNvSpPr>
            <a:spLocks noGrp="1" noChangeArrowheads="1"/>
          </p:cNvSpPr>
          <p:nvPr>
            <p:ph type="body" idx="1"/>
          </p:nvPr>
        </p:nvSpPr>
        <p:spPr>
          <a:xfrm>
            <a:off x="914400" y="4343400"/>
            <a:ext cx="5029200" cy="4114800"/>
          </a:xfrm>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183D1BE8-768C-4DB4-9792-4F46F339FD51}"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79203" name="Rectangle 2"/>
          <p:cNvSpPr>
            <a:spLocks noGrp="1" noRot="1" noChangeAspect="1" noChangeArrowheads="1" noTextEdit="1"/>
          </p:cNvSpPr>
          <p:nvPr>
            <p:ph type="sldImg"/>
          </p:nvPr>
        </p:nvSpPr>
        <p:spPr/>
      </p:sp>
      <p:sp>
        <p:nvSpPr>
          <p:cNvPr id="179204"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4D78DA86-8887-431F-8368-78BD11FBF954}"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80227" name="Rectangle 2"/>
          <p:cNvSpPr>
            <a:spLocks noGrp="1" noRot="1" noChangeAspect="1" noChangeArrowheads="1" noTextEdit="1"/>
          </p:cNvSpPr>
          <p:nvPr>
            <p:ph type="sldImg"/>
          </p:nvPr>
        </p:nvSpPr>
        <p:spPr/>
      </p:sp>
      <p:sp>
        <p:nvSpPr>
          <p:cNvPr id="180228"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D8FCE9BA-F1E3-44C7-B738-252FE6EA5055}"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598D50AF-0FBE-4CB2-8EA4-20F1F28B68F5}"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1CD430A6-3270-4F15-9AB2-596FDA909BF9}"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8A15960A-D1C0-44A7-A380-483AB15BB1D9}"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90467" name="Rectangle 2"/>
          <p:cNvSpPr>
            <a:spLocks noGrp="1" noRot="1" noChangeAspect="1" noChangeArrowheads="1" noTextEdit="1"/>
          </p:cNvSpPr>
          <p:nvPr>
            <p:ph type="sldImg"/>
          </p:nvPr>
        </p:nvSpPr>
        <p:spPr/>
      </p:sp>
      <p:sp>
        <p:nvSpPr>
          <p:cNvPr id="190468"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23ADF4EA-8525-40F7-93C8-1308BF806509}"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92515" name="Rectangle 2"/>
          <p:cNvSpPr>
            <a:spLocks noGrp="1" noRot="1" noChangeAspect="1" noChangeArrowheads="1" noTextEdit="1"/>
          </p:cNvSpPr>
          <p:nvPr>
            <p:ph type="sldImg"/>
          </p:nvPr>
        </p:nvSpPr>
        <p:spPr/>
      </p:sp>
      <p:sp>
        <p:nvSpPr>
          <p:cNvPr id="192516"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4F8E79E6-E202-44A0-A7CE-9F692AF76BC9}"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33BC8480-65EF-40EC-8C33-891F0868F872}"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3381D84C-2BE8-4BFD-826E-375E4BC0CEB3}"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fld id="{E325456A-3DD6-4323-B591-583740402839}" type="slidenum">
              <a:rPr altLang="zh-CN" sz="1200" b="0">
                <a:solidFill>
                  <a:prstClr val="black"/>
                </a:solidFill>
                <a:ea typeface="宋体" panose="02010600030101010101" pitchFamily="2" charset="-122"/>
              </a:rPr>
            </a:fld>
            <a:endParaRPr lang="zh-CN" altLang="zh-CN" sz="1200" b="0">
              <a:solidFill>
                <a:prstClr val="black"/>
              </a:solidFill>
              <a:ea typeface="宋体" panose="02010600030101010101" pitchFamily="2" charset="-122"/>
            </a:endParaRPr>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noFill/>
        </p:spPr>
        <p:txBody>
          <a:bodyPr/>
          <a:lstStyle/>
          <a:p>
            <a:pPr eaLnBrk="1" hangingPunct="1"/>
            <a:endParaRPr lang="en-GB" altLang="zh-CN"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C6B9AF2C-42C1-486E-8129-829A22A6C759}" type="slidenum">
              <a:rPr lang="en-US" altLang="zh-CN"/>
            </a:fld>
            <a:endParaRPr lang="en-US" altLang="zh-CN"/>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3BF50ABE-6549-4858-9448-D3BDAD7EDA37}" type="slidenum">
              <a:rPr lang="en-US" altLang="zh-CN"/>
            </a:fld>
            <a:endParaRPr lang="en-US" altLang="zh-CN"/>
          </a:p>
        </p:txBody>
      </p:sp>
    </p:spTree>
  </p:cSld>
  <p:clrMapOvr>
    <a:masterClrMapping/>
  </p:clrMapOvr>
  <p:transition>
    <p:split orient="vert"/>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2F810640-C042-490C-9882-E4748DE3EA9F}"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93E268A3-7231-436A-8EB2-35B4C4566C48}"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3315A37D-3ADE-4B43-8C70-940679EABC4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7CF95648-E996-4A3F-8D75-B8C813E29C69}"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37798EFF-FFAA-41DF-99A8-8EFA52482424}"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DCDAC162-3E14-481B-A04B-EAC4CE300737}"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1BBCF0B0-D33B-4E69-8A76-1909E82D855D}"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56551291-5811-4310-BEB7-A0FCEDEE2561}"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F4199D8B-F5B9-4E7B-8CAF-B0A789B60AD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7A49F966-9D78-4577-9D66-5B537CD0D362}"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31B3859C-F179-4B82-9EE9-F35BFFD7D1D0}" type="slidenum">
              <a:rPr lang="en-US" altLang="zh-CN"/>
            </a:fld>
            <a:endParaRPr lang="en-US" altLang="zh-CN"/>
          </a:p>
        </p:txBody>
      </p:sp>
    </p:spTree>
  </p:cSld>
  <p:clrMapOvr>
    <a:masterClrMapping/>
  </p:clrMapOvr>
  <p:transition>
    <p:split orient="vert"/>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FCE81800-20BF-4BB2-B1D4-625393255225}"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p:txBody>
          <a:bodyPr/>
          <a:lstStyle>
            <a:lvl1pPr>
              <a:defRPr/>
            </a:lvl1pPr>
          </a:lstStyle>
          <a:p>
            <a:pPr>
              <a:defRPr/>
            </a:pPr>
            <a:fld id="{D5448725-EE4D-4B6B-83A2-519AA006AB8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p:txBody>
          <a:bodyPr/>
          <a:lstStyle>
            <a:lvl1pPr>
              <a:defRPr/>
            </a:lvl1pPr>
          </a:lstStyle>
          <a:p>
            <a:pPr>
              <a:defRPr/>
            </a:pPr>
            <a:fld id="{422D77AB-B389-4EE3-961A-BEC713E987E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2F810640-C042-490C-9882-E4748DE3EA9F}"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93E268A3-7231-436A-8EB2-35B4C4566C48}"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3315A37D-3ADE-4B43-8C70-940679EABC4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7CF95648-E996-4A3F-8D75-B8C813E29C69}"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37798EFF-FFAA-41DF-99A8-8EFA52482424}"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DCDAC162-3E14-481B-A04B-EAC4CE300737}"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1BBCF0B0-D33B-4E69-8A76-1909E82D855D}"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9EC8EE1C-2CE8-490D-91ED-BAA6F6BD40EF}" type="slidenum">
              <a:rPr lang="en-US" altLang="zh-CN"/>
            </a:fld>
            <a:endParaRPr lang="en-US" altLang="zh-CN"/>
          </a:p>
        </p:txBody>
      </p:sp>
    </p:spTree>
  </p:cSld>
  <p:clrMapOvr>
    <a:masterClrMapping/>
  </p:clrMapOvr>
  <p:transition>
    <p:split orient="vert"/>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56551291-5811-4310-BEB7-A0FCEDEE2561}"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F4199D8B-F5B9-4E7B-8CAF-B0A789B60AD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7A49F966-9D78-4577-9D66-5B537CD0D362}"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FCE81800-20BF-4BB2-B1D4-625393255225}"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p:txBody>
          <a:bodyPr/>
          <a:lstStyle>
            <a:lvl1pPr>
              <a:defRPr/>
            </a:lvl1pPr>
          </a:lstStyle>
          <a:p>
            <a:pPr>
              <a:defRPr/>
            </a:pPr>
            <a:fld id="{D5448725-EE4D-4B6B-83A2-519AA006AB8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p:txBody>
          <a:bodyPr/>
          <a:lstStyle>
            <a:lvl1pPr>
              <a:defRPr/>
            </a:lvl1pPr>
          </a:lstStyle>
          <a:p>
            <a:pPr>
              <a:defRPr/>
            </a:pPr>
            <a:fld id="{422D77AB-B389-4EE3-961A-BEC713E987E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2F810640-C042-490C-9882-E4748DE3EA9F}"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93E268A3-7231-436A-8EB2-35B4C4566C48}"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3315A37D-3ADE-4B43-8C70-940679EABC4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7CF95648-E996-4A3F-8D75-B8C813E29C69}"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DCD67590-831D-4ECF-9E2E-109D2A089293}" type="slidenum">
              <a:rPr lang="en-US" altLang="zh-CN"/>
            </a:fld>
            <a:endParaRPr lang="en-US" altLang="zh-CN"/>
          </a:p>
        </p:txBody>
      </p:sp>
    </p:spTree>
  </p:cSld>
  <p:clrMapOvr>
    <a:masterClrMapping/>
  </p:clrMapOvr>
  <p:transition>
    <p:split orient="vert"/>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37798EFF-FFAA-41DF-99A8-8EFA52482424}"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DCDAC162-3E14-481B-A04B-EAC4CE300737}"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1BBCF0B0-D33B-4E69-8A76-1909E82D855D}"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56551291-5811-4310-BEB7-A0FCEDEE2561}"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F4199D8B-F5B9-4E7B-8CAF-B0A789B60AD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7A49F966-9D78-4577-9D66-5B537CD0D362}"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FCE81800-20BF-4BB2-B1D4-625393255225}"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p:txBody>
          <a:bodyPr/>
          <a:lstStyle>
            <a:lvl1pPr>
              <a:defRPr/>
            </a:lvl1pPr>
          </a:lstStyle>
          <a:p>
            <a:pPr>
              <a:defRPr/>
            </a:pPr>
            <a:fld id="{D5448725-EE4D-4B6B-83A2-519AA006AB8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p:txBody>
          <a:bodyPr/>
          <a:lstStyle>
            <a:lvl1pPr>
              <a:defRPr/>
            </a:lvl1pPr>
          </a:lstStyle>
          <a:p>
            <a:pPr>
              <a:defRPr/>
            </a:pPr>
            <a:fld id="{422D77AB-B389-4EE3-961A-BEC713E987E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2F810640-C042-490C-9882-E4748DE3EA9F}"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4800" y="152400"/>
            <a:ext cx="8153400" cy="5943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E25DD07A-9E91-45B6-9669-386969D5C347}" type="slidenum">
              <a:rPr lang="en-US" altLang="zh-CN"/>
            </a:fld>
            <a:endParaRPr lang="en-US" altLang="zh-CN"/>
          </a:p>
        </p:txBody>
      </p:sp>
    </p:spTree>
  </p:cSld>
  <p:clrMapOvr>
    <a:masterClrMapping/>
  </p:clrMapOvr>
  <p:transition>
    <p:split orient="vert"/>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93E268A3-7231-436A-8EB2-35B4C4566C48}"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3315A37D-3ADE-4B43-8C70-940679EABC4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7CF95648-E996-4A3F-8D75-B8C813E29C69}"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37798EFF-FFAA-41DF-99A8-8EFA52482424}"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DCDAC162-3E14-481B-A04B-EAC4CE300737}"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1BBCF0B0-D33B-4E69-8A76-1909E82D855D}"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56551291-5811-4310-BEB7-A0FCEDEE2561}"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F4199D8B-F5B9-4E7B-8CAF-B0A789B60AD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7A49F966-9D78-4577-9D66-5B537CD0D362}"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FCE81800-20BF-4BB2-B1D4-625393255225}"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1BBCF0B0-D33B-4E69-8A76-1909E82D855D}"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p:txBody>
          <a:bodyPr/>
          <a:lstStyle>
            <a:lvl1pPr>
              <a:defRPr/>
            </a:lvl1pPr>
          </a:lstStyle>
          <a:p>
            <a:pPr>
              <a:defRPr/>
            </a:pPr>
            <a:fld id="{D5448725-EE4D-4B6B-83A2-519AA006AB8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p:txBody>
          <a:bodyPr/>
          <a:lstStyle>
            <a:lvl1pPr>
              <a:defRPr/>
            </a:lvl1pPr>
          </a:lstStyle>
          <a:p>
            <a:pPr>
              <a:defRPr/>
            </a:pPr>
            <a:fld id="{422D77AB-B389-4EE3-961A-BEC713E987E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2F810640-C042-490C-9882-E4748DE3EA9F}"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93E268A3-7231-436A-8EB2-35B4C4566C48}"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3315A37D-3ADE-4B43-8C70-940679EABC4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7CF95648-E996-4A3F-8D75-B8C813E29C69}"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37798EFF-FFAA-41DF-99A8-8EFA52482424}"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DCDAC162-3E14-481B-A04B-EAC4CE300737}"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1BBCF0B0-D33B-4E69-8A76-1909E82D855D}"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56551291-5811-4310-BEB7-A0FCEDEE2561}"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56551291-5811-4310-BEB7-A0FCEDEE2561}"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F4199D8B-F5B9-4E7B-8CAF-B0A789B60AD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7A49F966-9D78-4577-9D66-5B537CD0D362}"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FCE81800-20BF-4BB2-B1D4-625393255225}"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p:txBody>
          <a:bodyPr/>
          <a:lstStyle>
            <a:lvl1pPr>
              <a:defRPr/>
            </a:lvl1pPr>
          </a:lstStyle>
          <a:p>
            <a:pPr>
              <a:defRPr/>
            </a:pPr>
            <a:fld id="{D5448725-EE4D-4B6B-83A2-519AA006AB8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p:txBody>
          <a:bodyPr/>
          <a:lstStyle>
            <a:lvl1pPr>
              <a:defRPr/>
            </a:lvl1pPr>
          </a:lstStyle>
          <a:p>
            <a:pPr>
              <a:defRPr/>
            </a:pPr>
            <a:fld id="{422D77AB-B389-4EE3-961A-BEC713E987E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2F810640-C042-490C-9882-E4748DE3EA9F}"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93E268A3-7231-436A-8EB2-35B4C4566C48}"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3315A37D-3ADE-4B43-8C70-940679EABC4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7CF95648-E996-4A3F-8D75-B8C813E29C69}"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37798EFF-FFAA-41DF-99A8-8EFA52482424}"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F4199D8B-F5B9-4E7B-8CAF-B0A789B60AD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DCDAC162-3E14-481B-A04B-EAC4CE300737}"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1BBCF0B0-D33B-4E69-8A76-1909E82D855D}"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56551291-5811-4310-BEB7-A0FCEDEE2561}"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F4199D8B-F5B9-4E7B-8CAF-B0A789B60AD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7A49F966-9D78-4577-9D66-5B537CD0D362}"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FCE81800-20BF-4BB2-B1D4-625393255225}"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p:txBody>
          <a:bodyPr/>
          <a:lstStyle>
            <a:lvl1pPr>
              <a:defRPr/>
            </a:lvl1pPr>
          </a:lstStyle>
          <a:p>
            <a:pPr>
              <a:defRPr/>
            </a:pPr>
            <a:fld id="{D5448725-EE4D-4B6B-83A2-519AA006AB8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p:txBody>
          <a:bodyPr/>
          <a:lstStyle>
            <a:lvl1pPr>
              <a:defRPr/>
            </a:lvl1pPr>
          </a:lstStyle>
          <a:p>
            <a:pPr>
              <a:defRPr/>
            </a:pPr>
            <a:fld id="{422D77AB-B389-4EE3-961A-BEC713E987E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2F810640-C042-490C-9882-E4748DE3EA9F}"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93E268A3-7231-436A-8EB2-35B4C4566C48}"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7A49F966-9D78-4577-9D66-5B537CD0D362}"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3315A37D-3ADE-4B43-8C70-940679EABC4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7CF95648-E996-4A3F-8D75-B8C813E29C69}"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37798EFF-FFAA-41DF-99A8-8EFA52482424}"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DCDAC162-3E14-481B-A04B-EAC4CE300737}"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555C5488-1D79-4F99-9849-F2E7ADBD562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C781B594-1F0F-4E51-8AFE-6DBEDCBE00D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BF816B25-EB70-4415-82E5-EA1D1F6EBAFC}"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93B3860A-A270-4E47-AD7E-FCD4F22C8175}"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07BFF5E9-4481-4D88-9462-1392D5328D4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p:txBody>
          <a:bodyPr/>
          <a:lstStyle>
            <a:lvl1pPr>
              <a:defRPr/>
            </a:lvl1pPr>
          </a:lstStyle>
          <a:p>
            <a:pPr>
              <a:defRPr/>
            </a:pPr>
            <a:fld id="{A617E202-7EEB-42A7-8D51-C7E08575BCE7}"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FCE81800-20BF-4BB2-B1D4-625393255225}"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p:txBody>
          <a:bodyPr/>
          <a:lstStyle>
            <a:lvl1pPr>
              <a:defRPr/>
            </a:lvl1pPr>
          </a:lstStyle>
          <a:p>
            <a:pPr>
              <a:defRPr/>
            </a:pPr>
            <a:fld id="{72CD74B0-5202-489A-A539-29359D294D3C}"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97C8FE2F-ECE7-4DCD-828A-525A0395093E}"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797778E5-6BB3-4BB4-B53B-BA906E3034F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9ED34E1C-CBAD-41DD-8B27-6A06E4F8E1D7}"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47EE3C4F-FCC0-434B-8F2E-986A20BD6694}"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EE5F48D3-F7D8-4A0D-9FF2-C71A09CC40EE}"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4A01F9D6-A4DD-403C-A345-7BA6D570D1F2}"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3B534EDD-A0F1-4738-A891-884BBE41F11D}" type="slidenum">
              <a:rPr lang="en-US" altLang="zh-CN"/>
            </a:fld>
            <a:endParaRPr lang="en-US" altLang="zh-CN"/>
          </a:p>
        </p:txBody>
      </p:sp>
    </p:spTree>
  </p:cSld>
  <p:clrMapOvr>
    <a:masterClrMapping/>
  </p:clrMapOvr>
  <p:transition>
    <p:split orient="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p:txBody>
          <a:bodyPr/>
          <a:lstStyle>
            <a:lvl1pPr>
              <a:defRPr/>
            </a:lvl1pPr>
          </a:lstStyle>
          <a:p>
            <a:pPr>
              <a:defRPr/>
            </a:pPr>
            <a:fld id="{D5448725-EE4D-4B6B-83A2-519AA006AB8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p:txBody>
          <a:bodyPr/>
          <a:lstStyle>
            <a:lvl1pPr>
              <a:defRPr/>
            </a:lvl1pPr>
          </a:lstStyle>
          <a:p>
            <a:pPr>
              <a:defRPr/>
            </a:pPr>
            <a:fld id="{422D77AB-B389-4EE3-961A-BEC713E987E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2F810640-C042-490C-9882-E4748DE3EA9F}"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93E268A3-7231-436A-8EB2-35B4C4566C48}"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3315A37D-3ADE-4B43-8C70-940679EABC4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7CF95648-E996-4A3F-8D75-B8C813E29C69}"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37798EFF-FFAA-41DF-99A8-8EFA52482424}"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DCDAC162-3E14-481B-A04B-EAC4CE300737}"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1BBCF0B0-D33B-4E69-8A76-1909E82D855D}"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56551291-5811-4310-BEB7-A0FCEDEE2561}"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09C47325-DA62-4CE7-BF47-65525256581D}" type="slidenum">
              <a:rPr lang="en-US" altLang="zh-CN"/>
            </a:fld>
            <a:endParaRPr lang="en-US" altLang="zh-CN"/>
          </a:p>
        </p:txBody>
      </p:sp>
    </p:spTree>
  </p:cSld>
  <p:clrMapOvr>
    <a:masterClrMapping/>
  </p:clrMapOvr>
  <p:transition>
    <p:split orient="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F4199D8B-F5B9-4E7B-8CAF-B0A789B60AD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7A49F966-9D78-4577-9D66-5B537CD0D362}"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FCE81800-20BF-4BB2-B1D4-625393255225}"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p:txBody>
          <a:bodyPr/>
          <a:lstStyle>
            <a:lvl1pPr>
              <a:defRPr/>
            </a:lvl1pPr>
          </a:lstStyle>
          <a:p>
            <a:pPr>
              <a:defRPr/>
            </a:pPr>
            <a:fld id="{D5448725-EE4D-4B6B-83A2-519AA006AB8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p:txBody>
          <a:bodyPr/>
          <a:lstStyle>
            <a:lvl1pPr>
              <a:defRPr/>
            </a:lvl1pPr>
          </a:lstStyle>
          <a:p>
            <a:pPr>
              <a:defRPr/>
            </a:pPr>
            <a:fld id="{422D77AB-B389-4EE3-961A-BEC713E987E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2F810640-C042-490C-9882-E4748DE3EA9F}"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93E268A3-7231-436A-8EB2-35B4C4566C48}"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3315A37D-3ADE-4B43-8C70-940679EABC4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7CF95648-E996-4A3F-8D75-B8C813E29C69}"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37798EFF-FFAA-41DF-99A8-8EFA52482424}"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EE16317A-5607-490A-B580-643C8F827605}" type="slidenum">
              <a:rPr lang="en-US" altLang="zh-CN"/>
            </a:fld>
            <a:endParaRPr lang="en-US" altLang="zh-CN"/>
          </a:p>
        </p:txBody>
      </p:sp>
    </p:spTree>
  </p:cSld>
  <p:clrMapOvr>
    <a:masterClrMapping/>
  </p:clrMapOvr>
  <p:transition>
    <p:split orient="vert"/>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DCDAC162-3E14-481B-A04B-EAC4CE300737}"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1BBCF0B0-D33B-4E69-8A76-1909E82D855D}"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56551291-5811-4310-BEB7-A0FCEDEE2561}"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F4199D8B-F5B9-4E7B-8CAF-B0A789B60AD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7A49F966-9D78-4577-9D66-5B537CD0D362}"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FCE81800-20BF-4BB2-B1D4-625393255225}"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p:txBody>
          <a:bodyPr/>
          <a:lstStyle>
            <a:lvl1pPr>
              <a:defRPr/>
            </a:lvl1pPr>
          </a:lstStyle>
          <a:p>
            <a:pPr>
              <a:defRPr/>
            </a:pPr>
            <a:fld id="{D5448725-EE4D-4B6B-83A2-519AA006AB8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p:txBody>
          <a:bodyPr/>
          <a:lstStyle>
            <a:lvl1pPr>
              <a:defRPr/>
            </a:lvl1pPr>
          </a:lstStyle>
          <a:p>
            <a:pPr>
              <a:defRPr/>
            </a:pPr>
            <a:fld id="{422D77AB-B389-4EE3-961A-BEC713E987E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2F810640-C042-490C-9882-E4748DE3EA9F}"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93E268A3-7231-436A-8EB2-35B4C4566C48}"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8D44B906-372F-49FA-A64F-FC21A4B56FDE}" type="slidenum">
              <a:rPr lang="en-US" altLang="zh-CN"/>
            </a:fld>
            <a:endParaRPr lang="en-US" altLang="zh-CN"/>
          </a:p>
        </p:txBody>
      </p:sp>
    </p:spTree>
  </p:cSld>
  <p:clrMapOvr>
    <a:masterClrMapping/>
  </p:clrMapOvr>
  <p:transition>
    <p:split orient="vert"/>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3315A37D-3ADE-4B43-8C70-940679EABC4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7CF95648-E996-4A3F-8D75-B8C813E29C69}"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37798EFF-FFAA-41DF-99A8-8EFA52482424}"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DCDAC162-3E14-481B-A04B-EAC4CE300737}"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1BBCF0B0-D33B-4E69-8A76-1909E82D855D}"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56551291-5811-4310-BEB7-A0FCEDEE2561}"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F4199D8B-F5B9-4E7B-8CAF-B0A789B60AD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7A49F966-9D78-4577-9D66-5B537CD0D362}"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FCE81800-20BF-4BB2-B1D4-625393255225}"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p:txBody>
          <a:bodyPr/>
          <a:lstStyle>
            <a:lvl1pPr>
              <a:defRPr/>
            </a:lvl1pPr>
          </a:lstStyle>
          <a:p>
            <a:pPr>
              <a:defRPr/>
            </a:pPr>
            <a:fld id="{D5448725-EE4D-4B6B-83A2-519AA006AB8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EC31A677-2673-4227-85D8-0025416BB62F}" type="slidenum">
              <a:rPr lang="en-US" altLang="zh-CN"/>
            </a:fld>
            <a:endParaRPr lang="en-US" altLang="zh-CN"/>
          </a:p>
        </p:txBody>
      </p:sp>
    </p:spTree>
  </p:cSld>
  <p:clrMapOvr>
    <a:masterClrMapping/>
  </p:clrMapOvr>
  <p:transition>
    <p:split orient="vert"/>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p:txBody>
          <a:bodyPr/>
          <a:lstStyle>
            <a:lvl1pPr>
              <a:defRPr/>
            </a:lvl1pPr>
          </a:lstStyle>
          <a:p>
            <a:pPr>
              <a:defRPr/>
            </a:pPr>
            <a:fld id="{422D77AB-B389-4EE3-961A-BEC713E987E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2F810640-C042-490C-9882-E4748DE3EA9F}"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93E268A3-7231-436A-8EB2-35B4C4566C48}"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3315A37D-3ADE-4B43-8C70-940679EABC4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7CF95648-E996-4A3F-8D75-B8C813E29C69}"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37798EFF-FFAA-41DF-99A8-8EFA52482424}"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DCDAC162-3E14-481B-A04B-EAC4CE300737}"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1BBCF0B0-D33B-4E69-8A76-1909E82D855D}"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56551291-5811-4310-BEB7-A0FCEDEE2561}"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F4199D8B-F5B9-4E7B-8CAF-B0A789B60AD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19853F1F-6158-4A74-9D8A-2DA4D9F93A30}" type="slidenum">
              <a:rPr lang="en-US" altLang="zh-CN"/>
            </a:fld>
            <a:endParaRPr lang="en-US" altLang="zh-CN"/>
          </a:p>
        </p:txBody>
      </p:sp>
    </p:spTree>
  </p:cSld>
  <p:clrMapOvr>
    <a:masterClrMapping/>
  </p:clrMapOvr>
  <p:transition>
    <p:split orient="vert"/>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7A49F966-9D78-4577-9D66-5B537CD0D362}"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FCE81800-20BF-4BB2-B1D4-625393255225}"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p:txBody>
          <a:bodyPr/>
          <a:lstStyle>
            <a:lvl1pPr>
              <a:defRPr/>
            </a:lvl1pPr>
          </a:lstStyle>
          <a:p>
            <a:pPr>
              <a:defRPr/>
            </a:pPr>
            <a:fld id="{D5448725-EE4D-4B6B-83A2-519AA006AB8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p:txBody>
          <a:bodyPr/>
          <a:lstStyle>
            <a:lvl1pPr>
              <a:defRPr/>
            </a:lvl1pPr>
          </a:lstStyle>
          <a:p>
            <a:pPr>
              <a:defRPr/>
            </a:pPr>
            <a:fld id="{422D77AB-B389-4EE3-961A-BEC713E987E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2F810640-C042-490C-9882-E4748DE3EA9F}"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93E268A3-7231-436A-8EB2-35B4C4566C48}"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3315A37D-3ADE-4B43-8C70-940679EABC4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7CF95648-E996-4A3F-8D75-B8C813E29C69}"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37798EFF-FFAA-41DF-99A8-8EFA52482424}"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DCDAC162-3E14-481B-A04B-EAC4CE300737}"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1EC467F6-295A-4E41-A8A3-0326D25AF979}" type="slidenum">
              <a:rPr lang="en-US" altLang="zh-CN"/>
            </a:fld>
            <a:endParaRPr lang="en-US" altLang="zh-CN"/>
          </a:p>
        </p:txBody>
      </p:sp>
    </p:spTree>
  </p:cSld>
  <p:clrMapOvr>
    <a:masterClrMapping/>
  </p:clrMapOvr>
  <p:transition>
    <p:split orient="vert"/>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1BBCF0B0-D33B-4E69-8A76-1909E82D855D}"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56551291-5811-4310-BEB7-A0FCEDEE2561}"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F4199D8B-F5B9-4E7B-8CAF-B0A789B60AD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7A49F966-9D78-4577-9D66-5B537CD0D362}"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FCE81800-20BF-4BB2-B1D4-625393255225}"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p:txBody>
          <a:bodyPr/>
          <a:lstStyle>
            <a:lvl1pPr>
              <a:defRPr/>
            </a:lvl1pPr>
          </a:lstStyle>
          <a:p>
            <a:pPr>
              <a:defRPr/>
            </a:pPr>
            <a:fld id="{D5448725-EE4D-4B6B-83A2-519AA006AB8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p:txBody>
          <a:bodyPr/>
          <a:lstStyle>
            <a:lvl1pPr>
              <a:defRPr/>
            </a:lvl1pPr>
          </a:lstStyle>
          <a:p>
            <a:pPr>
              <a:defRPr/>
            </a:pPr>
            <a:fld id="{422D77AB-B389-4EE3-961A-BEC713E987E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2F810640-C042-490C-9882-E4748DE3EA9F}"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93E268A3-7231-436A-8EB2-35B4C4566C48}"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3315A37D-3ADE-4B43-8C70-940679EABC4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23BC791-4C43-4B77-9FEB-08B6A4FDC9A6}" type="slidenum">
              <a:rPr lang="en-US" altLang="zh-CN"/>
            </a:fld>
            <a:endParaRPr lang="en-US" altLang="zh-CN"/>
          </a:p>
        </p:txBody>
      </p:sp>
    </p:spTree>
  </p:cSld>
  <p:clrMapOvr>
    <a:masterClrMapping/>
  </p:clrMapOvr>
  <p:transition>
    <p:split orient="vert"/>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7CF95648-E996-4A3F-8D75-B8C813E29C69}"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37798EFF-FFAA-41DF-99A8-8EFA52482424}"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DCDAC162-3E14-481B-A04B-EAC4CE300737}"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1BBCF0B0-D33B-4E69-8A76-1909E82D855D}"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56551291-5811-4310-BEB7-A0FCEDEE2561}"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F4199D8B-F5B9-4E7B-8CAF-B0A789B60AD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7A49F966-9D78-4577-9D66-5B537CD0D362}"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FCE81800-20BF-4BB2-B1D4-625393255225}"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p:txBody>
          <a:bodyPr/>
          <a:lstStyle>
            <a:lvl1pPr>
              <a:defRPr/>
            </a:lvl1pPr>
          </a:lstStyle>
          <a:p>
            <a:pPr>
              <a:defRPr/>
            </a:pPr>
            <a:fld id="{D5448725-EE4D-4B6B-83A2-519AA006AB83}"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p:txBody>
          <a:bodyPr/>
          <a:lstStyle>
            <a:lvl1pPr>
              <a:defRPr/>
            </a:lvl1pPr>
          </a:lstStyle>
          <a:p>
            <a:pPr>
              <a:defRPr/>
            </a:pPr>
            <a:fld id="{422D77AB-B389-4EE3-961A-BEC713E987E0}" type="slidenum">
              <a:rPr lang="en-US" altLang="zh-CN">
                <a:solidFill>
                  <a:srgbClr val="000000"/>
                </a:solidFill>
              </a:rPr>
            </a:fld>
            <a:endParaRPr lang="en-US" altLang="zh-CN">
              <a:solidFill>
                <a:srgbClr val="000000"/>
              </a:solidFill>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5.GIF"/><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image" Target="../media/image2.jpeg"/><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27.xml"/><Relationship Id="rId8" Type="http://schemas.openxmlformats.org/officeDocument/2006/relationships/slideLayout" Target="../slideLayouts/slideLayout126.xml"/><Relationship Id="rId7" Type="http://schemas.openxmlformats.org/officeDocument/2006/relationships/slideLayout" Target="../slideLayouts/slideLayout125.xml"/><Relationship Id="rId6" Type="http://schemas.openxmlformats.org/officeDocument/2006/relationships/slideLayout" Target="../slideLayouts/slideLayout124.xml"/><Relationship Id="rId5" Type="http://schemas.openxmlformats.org/officeDocument/2006/relationships/slideLayout" Target="../slideLayouts/slideLayout123.xml"/><Relationship Id="rId4" Type="http://schemas.openxmlformats.org/officeDocument/2006/relationships/slideLayout" Target="../slideLayouts/slideLayout122.xml"/><Relationship Id="rId3" Type="http://schemas.openxmlformats.org/officeDocument/2006/relationships/slideLayout" Target="../slideLayouts/slideLayout121.xml"/><Relationship Id="rId2" Type="http://schemas.openxmlformats.org/officeDocument/2006/relationships/slideLayout" Target="../slideLayouts/slideLayout120.xml"/><Relationship Id="rId19" Type="http://schemas.openxmlformats.org/officeDocument/2006/relationships/theme" Target="../theme/theme10.xml"/><Relationship Id="rId18" Type="http://schemas.openxmlformats.org/officeDocument/2006/relationships/image" Target="../media/image5.GIF"/><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131.xml"/><Relationship Id="rId12" Type="http://schemas.openxmlformats.org/officeDocument/2006/relationships/slideLayout" Target="../slideLayouts/slideLayout130.xml"/><Relationship Id="rId11" Type="http://schemas.openxmlformats.org/officeDocument/2006/relationships/slideLayout" Target="../slideLayouts/slideLayout129.xml"/><Relationship Id="rId10" Type="http://schemas.openxmlformats.org/officeDocument/2006/relationships/slideLayout" Target="../slideLayouts/slideLayout128.xml"/><Relationship Id="rId1" Type="http://schemas.openxmlformats.org/officeDocument/2006/relationships/slideLayout" Target="../slideLayouts/slideLayout119.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40.xml"/><Relationship Id="rId8" Type="http://schemas.openxmlformats.org/officeDocument/2006/relationships/slideLayout" Target="../slideLayouts/slideLayout139.xml"/><Relationship Id="rId7" Type="http://schemas.openxmlformats.org/officeDocument/2006/relationships/slideLayout" Target="../slideLayouts/slideLayout138.xml"/><Relationship Id="rId6" Type="http://schemas.openxmlformats.org/officeDocument/2006/relationships/slideLayout" Target="../slideLayouts/slideLayout137.xml"/><Relationship Id="rId5" Type="http://schemas.openxmlformats.org/officeDocument/2006/relationships/slideLayout" Target="../slideLayouts/slideLayout136.xml"/><Relationship Id="rId4" Type="http://schemas.openxmlformats.org/officeDocument/2006/relationships/slideLayout" Target="../slideLayouts/slideLayout135.xml"/><Relationship Id="rId3" Type="http://schemas.openxmlformats.org/officeDocument/2006/relationships/slideLayout" Target="../slideLayouts/slideLayout134.xml"/><Relationship Id="rId2" Type="http://schemas.openxmlformats.org/officeDocument/2006/relationships/slideLayout" Target="../slideLayouts/slideLayout133.xml"/><Relationship Id="rId19" Type="http://schemas.openxmlformats.org/officeDocument/2006/relationships/theme" Target="../theme/theme11.xml"/><Relationship Id="rId18" Type="http://schemas.openxmlformats.org/officeDocument/2006/relationships/image" Target="../media/image5.GIF"/><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144.xml"/><Relationship Id="rId12" Type="http://schemas.openxmlformats.org/officeDocument/2006/relationships/slideLayout" Target="../slideLayouts/slideLayout143.xml"/><Relationship Id="rId11" Type="http://schemas.openxmlformats.org/officeDocument/2006/relationships/slideLayout" Target="../slideLayouts/slideLayout142.xml"/><Relationship Id="rId10" Type="http://schemas.openxmlformats.org/officeDocument/2006/relationships/slideLayout" Target="../slideLayouts/slideLayout141.xml"/><Relationship Id="rId1" Type="http://schemas.openxmlformats.org/officeDocument/2006/relationships/slideLayout" Target="../slideLayouts/slideLayout13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53.xml"/><Relationship Id="rId8" Type="http://schemas.openxmlformats.org/officeDocument/2006/relationships/slideLayout" Target="../slideLayouts/slideLayout152.xml"/><Relationship Id="rId7" Type="http://schemas.openxmlformats.org/officeDocument/2006/relationships/slideLayout" Target="../slideLayouts/slideLayout151.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4" Type="http://schemas.openxmlformats.org/officeDocument/2006/relationships/slideLayout" Target="../slideLayouts/slideLayout148.xml"/><Relationship Id="rId3" Type="http://schemas.openxmlformats.org/officeDocument/2006/relationships/slideLayout" Target="../slideLayouts/slideLayout147.xml"/><Relationship Id="rId2" Type="http://schemas.openxmlformats.org/officeDocument/2006/relationships/slideLayout" Target="../slideLayouts/slideLayout146.xml"/><Relationship Id="rId19" Type="http://schemas.openxmlformats.org/officeDocument/2006/relationships/theme" Target="../theme/theme12.xml"/><Relationship Id="rId18" Type="http://schemas.openxmlformats.org/officeDocument/2006/relationships/image" Target="../media/image5.GIF"/><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157.xml"/><Relationship Id="rId12" Type="http://schemas.openxmlformats.org/officeDocument/2006/relationships/slideLayout" Target="../slideLayouts/slideLayout156.xml"/><Relationship Id="rId11" Type="http://schemas.openxmlformats.org/officeDocument/2006/relationships/slideLayout" Target="../slideLayouts/slideLayout155.xml"/><Relationship Id="rId10" Type="http://schemas.openxmlformats.org/officeDocument/2006/relationships/slideLayout" Target="../slideLayouts/slideLayout154.xml"/><Relationship Id="rId1" Type="http://schemas.openxmlformats.org/officeDocument/2006/relationships/slideLayout" Target="../slideLayouts/slideLayout145.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66.xml"/><Relationship Id="rId8" Type="http://schemas.openxmlformats.org/officeDocument/2006/relationships/slideLayout" Target="../slideLayouts/slideLayout165.xml"/><Relationship Id="rId7" Type="http://schemas.openxmlformats.org/officeDocument/2006/relationships/slideLayout" Target="../slideLayouts/slideLayout164.xml"/><Relationship Id="rId6" Type="http://schemas.openxmlformats.org/officeDocument/2006/relationships/slideLayout" Target="../slideLayouts/slideLayout163.xml"/><Relationship Id="rId5" Type="http://schemas.openxmlformats.org/officeDocument/2006/relationships/slideLayout" Target="../slideLayouts/slideLayout162.xml"/><Relationship Id="rId4" Type="http://schemas.openxmlformats.org/officeDocument/2006/relationships/slideLayout" Target="../slideLayouts/slideLayout161.xml"/><Relationship Id="rId3" Type="http://schemas.openxmlformats.org/officeDocument/2006/relationships/slideLayout" Target="../slideLayouts/slideLayout160.xml"/><Relationship Id="rId2" Type="http://schemas.openxmlformats.org/officeDocument/2006/relationships/slideLayout" Target="../slideLayouts/slideLayout159.xml"/><Relationship Id="rId19" Type="http://schemas.openxmlformats.org/officeDocument/2006/relationships/theme" Target="../theme/theme13.xml"/><Relationship Id="rId18" Type="http://schemas.openxmlformats.org/officeDocument/2006/relationships/image" Target="../media/image5.GIF"/><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170.xml"/><Relationship Id="rId12" Type="http://schemas.openxmlformats.org/officeDocument/2006/relationships/slideLayout" Target="../slideLayouts/slideLayout169.xml"/><Relationship Id="rId11" Type="http://schemas.openxmlformats.org/officeDocument/2006/relationships/slideLayout" Target="../slideLayouts/slideLayout168.xml"/><Relationship Id="rId10" Type="http://schemas.openxmlformats.org/officeDocument/2006/relationships/slideLayout" Target="../slideLayouts/slideLayout167.xml"/><Relationship Id="rId1" Type="http://schemas.openxmlformats.org/officeDocument/2006/relationships/slideLayout" Target="../slideLayouts/slideLayout158.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79.xml"/><Relationship Id="rId8" Type="http://schemas.openxmlformats.org/officeDocument/2006/relationships/slideLayout" Target="../slideLayouts/slideLayout178.xml"/><Relationship Id="rId7" Type="http://schemas.openxmlformats.org/officeDocument/2006/relationships/slideLayout" Target="../slideLayouts/slideLayout177.xml"/><Relationship Id="rId6" Type="http://schemas.openxmlformats.org/officeDocument/2006/relationships/slideLayout" Target="../slideLayouts/slideLayout176.xml"/><Relationship Id="rId5" Type="http://schemas.openxmlformats.org/officeDocument/2006/relationships/slideLayout" Target="../slideLayouts/slideLayout175.xml"/><Relationship Id="rId4" Type="http://schemas.openxmlformats.org/officeDocument/2006/relationships/slideLayout" Target="../slideLayouts/slideLayout174.xml"/><Relationship Id="rId3" Type="http://schemas.openxmlformats.org/officeDocument/2006/relationships/slideLayout" Target="../slideLayouts/slideLayout173.xml"/><Relationship Id="rId2" Type="http://schemas.openxmlformats.org/officeDocument/2006/relationships/slideLayout" Target="../slideLayouts/slideLayout172.xml"/><Relationship Id="rId19" Type="http://schemas.openxmlformats.org/officeDocument/2006/relationships/theme" Target="../theme/theme14.xml"/><Relationship Id="rId18" Type="http://schemas.openxmlformats.org/officeDocument/2006/relationships/image" Target="../media/image5.GIF"/><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183.xml"/><Relationship Id="rId12" Type="http://schemas.openxmlformats.org/officeDocument/2006/relationships/slideLayout" Target="../slideLayouts/slideLayout182.xml"/><Relationship Id="rId11" Type="http://schemas.openxmlformats.org/officeDocument/2006/relationships/slideLayout" Target="../slideLayouts/slideLayout181.xml"/><Relationship Id="rId10" Type="http://schemas.openxmlformats.org/officeDocument/2006/relationships/slideLayout" Target="../slideLayouts/slideLayout180.xml"/><Relationship Id="rId1" Type="http://schemas.openxmlformats.org/officeDocument/2006/relationships/slideLayout" Target="../slideLayouts/slideLayout171.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92.xml"/><Relationship Id="rId8" Type="http://schemas.openxmlformats.org/officeDocument/2006/relationships/slideLayout" Target="../slideLayouts/slideLayout191.xml"/><Relationship Id="rId7" Type="http://schemas.openxmlformats.org/officeDocument/2006/relationships/slideLayout" Target="../slideLayouts/slideLayout190.xml"/><Relationship Id="rId6" Type="http://schemas.openxmlformats.org/officeDocument/2006/relationships/slideLayout" Target="../slideLayouts/slideLayout189.xml"/><Relationship Id="rId5" Type="http://schemas.openxmlformats.org/officeDocument/2006/relationships/slideLayout" Target="../slideLayouts/slideLayout188.xml"/><Relationship Id="rId4" Type="http://schemas.openxmlformats.org/officeDocument/2006/relationships/slideLayout" Target="../slideLayouts/slideLayout187.xml"/><Relationship Id="rId3" Type="http://schemas.openxmlformats.org/officeDocument/2006/relationships/slideLayout" Target="../slideLayouts/slideLayout186.xml"/><Relationship Id="rId2" Type="http://schemas.openxmlformats.org/officeDocument/2006/relationships/slideLayout" Target="../slideLayouts/slideLayout185.xml"/><Relationship Id="rId19" Type="http://schemas.openxmlformats.org/officeDocument/2006/relationships/theme" Target="../theme/theme15.xml"/><Relationship Id="rId18" Type="http://schemas.openxmlformats.org/officeDocument/2006/relationships/image" Target="../media/image5.GIF"/><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196.xml"/><Relationship Id="rId12" Type="http://schemas.openxmlformats.org/officeDocument/2006/relationships/slideLayout" Target="../slideLayouts/slideLayout195.xml"/><Relationship Id="rId11" Type="http://schemas.openxmlformats.org/officeDocument/2006/relationships/slideLayout" Target="../slideLayouts/slideLayout194.xml"/><Relationship Id="rId10" Type="http://schemas.openxmlformats.org/officeDocument/2006/relationships/slideLayout" Target="../slideLayouts/slideLayout193.xml"/><Relationship Id="rId1" Type="http://schemas.openxmlformats.org/officeDocument/2006/relationships/slideLayout" Target="../slideLayouts/slideLayout184.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9" Type="http://schemas.openxmlformats.org/officeDocument/2006/relationships/theme" Target="../theme/theme2.xml"/><Relationship Id="rId18" Type="http://schemas.openxmlformats.org/officeDocument/2006/relationships/image" Target="../media/image5.GIF"/><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slideLayout" Target="../slideLayouts/slideLayout35.xml"/><Relationship Id="rId7" Type="http://schemas.openxmlformats.org/officeDocument/2006/relationships/slideLayout" Target="../slideLayouts/slideLayout34.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9" Type="http://schemas.openxmlformats.org/officeDocument/2006/relationships/theme" Target="../theme/theme3.xml"/><Relationship Id="rId18" Type="http://schemas.openxmlformats.org/officeDocument/2006/relationships/image" Target="../media/image5.GIF"/><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40.xml"/><Relationship Id="rId12" Type="http://schemas.openxmlformats.org/officeDocument/2006/relationships/slideLayout" Target="../slideLayouts/slideLayout39.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9" Type="http://schemas.openxmlformats.org/officeDocument/2006/relationships/theme" Target="../theme/theme4.xml"/><Relationship Id="rId18" Type="http://schemas.openxmlformats.org/officeDocument/2006/relationships/image" Target="../media/image5.GIF"/><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53.xml"/><Relationship Id="rId12" Type="http://schemas.openxmlformats.org/officeDocument/2006/relationships/slideLayout" Target="../slideLayouts/slideLayout52.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2.xml"/><Relationship Id="rId8" Type="http://schemas.openxmlformats.org/officeDocument/2006/relationships/slideLayout" Target="../slideLayouts/slideLayout61.xml"/><Relationship Id="rId7" Type="http://schemas.openxmlformats.org/officeDocument/2006/relationships/slideLayout" Target="../slideLayouts/slideLayout60.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3" Type="http://schemas.openxmlformats.org/officeDocument/2006/relationships/slideLayout" Target="../slideLayouts/slideLayout56.xml"/><Relationship Id="rId2" Type="http://schemas.openxmlformats.org/officeDocument/2006/relationships/slideLayout" Target="../slideLayouts/slideLayout55.xml"/><Relationship Id="rId19" Type="http://schemas.openxmlformats.org/officeDocument/2006/relationships/theme" Target="../theme/theme5.xml"/><Relationship Id="rId18" Type="http://schemas.openxmlformats.org/officeDocument/2006/relationships/image" Target="../media/image5.GIF"/><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66.xml"/><Relationship Id="rId12" Type="http://schemas.openxmlformats.org/officeDocument/2006/relationships/slideLayout" Target="../slideLayouts/slideLayout65.xml"/><Relationship Id="rId11" Type="http://schemas.openxmlformats.org/officeDocument/2006/relationships/slideLayout" Target="../slideLayouts/slideLayout64.xml"/><Relationship Id="rId10" Type="http://schemas.openxmlformats.org/officeDocument/2006/relationships/slideLayout" Target="../slideLayouts/slideLayout63.xml"/><Relationship Id="rId1"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9" Type="http://schemas.openxmlformats.org/officeDocument/2006/relationships/theme" Target="../theme/theme6.xml"/><Relationship Id="rId18" Type="http://schemas.openxmlformats.org/officeDocument/2006/relationships/image" Target="../media/image5.GIF"/><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79.xml"/><Relationship Id="rId12" Type="http://schemas.openxmlformats.org/officeDocument/2006/relationships/slideLayout" Target="../slideLayouts/slideLayout78.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8.xml"/><Relationship Id="rId8" Type="http://schemas.openxmlformats.org/officeDocument/2006/relationships/slideLayout" Target="../slideLayouts/slideLayout87.xml"/><Relationship Id="rId7" Type="http://schemas.openxmlformats.org/officeDocument/2006/relationships/slideLayout" Target="../slideLayouts/slideLayout86.xml"/><Relationship Id="rId6" Type="http://schemas.openxmlformats.org/officeDocument/2006/relationships/slideLayout" Target="../slideLayouts/slideLayout85.xml"/><Relationship Id="rId5" Type="http://schemas.openxmlformats.org/officeDocument/2006/relationships/slideLayout" Target="../slideLayouts/slideLayout84.xml"/><Relationship Id="rId4" Type="http://schemas.openxmlformats.org/officeDocument/2006/relationships/slideLayout" Target="../slideLayouts/slideLayout83.xml"/><Relationship Id="rId3" Type="http://schemas.openxmlformats.org/officeDocument/2006/relationships/slideLayout" Target="../slideLayouts/slideLayout82.xml"/><Relationship Id="rId2" Type="http://schemas.openxmlformats.org/officeDocument/2006/relationships/slideLayout" Target="../slideLayouts/slideLayout81.xml"/><Relationship Id="rId19" Type="http://schemas.openxmlformats.org/officeDocument/2006/relationships/theme" Target="../theme/theme7.xml"/><Relationship Id="rId18" Type="http://schemas.openxmlformats.org/officeDocument/2006/relationships/image" Target="../media/image5.GIF"/><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92.xml"/><Relationship Id="rId12" Type="http://schemas.openxmlformats.org/officeDocument/2006/relationships/slideLayout" Target="../slideLayouts/slideLayout91.xml"/><Relationship Id="rId11" Type="http://schemas.openxmlformats.org/officeDocument/2006/relationships/slideLayout" Target="../slideLayouts/slideLayout90.xml"/><Relationship Id="rId10" Type="http://schemas.openxmlformats.org/officeDocument/2006/relationships/slideLayout" Target="../slideLayouts/slideLayout89.xml"/><Relationship Id="rId1"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01.xml"/><Relationship Id="rId8" Type="http://schemas.openxmlformats.org/officeDocument/2006/relationships/slideLayout" Target="../slideLayouts/slideLayout100.xml"/><Relationship Id="rId7" Type="http://schemas.openxmlformats.org/officeDocument/2006/relationships/slideLayout" Target="../slideLayouts/slideLayout99.xml"/><Relationship Id="rId6" Type="http://schemas.openxmlformats.org/officeDocument/2006/relationships/slideLayout" Target="../slideLayouts/slideLayout98.xml"/><Relationship Id="rId5" Type="http://schemas.openxmlformats.org/officeDocument/2006/relationships/slideLayout" Target="../slideLayouts/slideLayout97.xml"/><Relationship Id="rId4" Type="http://schemas.openxmlformats.org/officeDocument/2006/relationships/slideLayout" Target="../slideLayouts/slideLayout96.xml"/><Relationship Id="rId3" Type="http://schemas.openxmlformats.org/officeDocument/2006/relationships/slideLayout" Target="../slideLayouts/slideLayout95.xml"/><Relationship Id="rId2" Type="http://schemas.openxmlformats.org/officeDocument/2006/relationships/slideLayout" Target="../slideLayouts/slideLayout94.xml"/><Relationship Id="rId19" Type="http://schemas.openxmlformats.org/officeDocument/2006/relationships/theme" Target="../theme/theme8.xml"/><Relationship Id="rId18" Type="http://schemas.openxmlformats.org/officeDocument/2006/relationships/image" Target="../media/image5.GIF"/><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105.xml"/><Relationship Id="rId12" Type="http://schemas.openxmlformats.org/officeDocument/2006/relationships/slideLayout" Target="../slideLayouts/slideLayout104.xml"/><Relationship Id="rId11" Type="http://schemas.openxmlformats.org/officeDocument/2006/relationships/slideLayout" Target="../slideLayouts/slideLayout103.xml"/><Relationship Id="rId10" Type="http://schemas.openxmlformats.org/officeDocument/2006/relationships/slideLayout" Target="../slideLayouts/slideLayout102.xml"/><Relationship Id="rId1"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14.xml"/><Relationship Id="rId8" Type="http://schemas.openxmlformats.org/officeDocument/2006/relationships/slideLayout" Target="../slideLayouts/slideLayout113.xml"/><Relationship Id="rId7" Type="http://schemas.openxmlformats.org/officeDocument/2006/relationships/slideLayout" Target="../slideLayouts/slideLayout112.xml"/><Relationship Id="rId6" Type="http://schemas.openxmlformats.org/officeDocument/2006/relationships/slideLayout" Target="../slideLayouts/slideLayout111.xml"/><Relationship Id="rId5" Type="http://schemas.openxmlformats.org/officeDocument/2006/relationships/slideLayout" Target="../slideLayouts/slideLayout110.xml"/><Relationship Id="rId4" Type="http://schemas.openxmlformats.org/officeDocument/2006/relationships/slideLayout" Target="../slideLayouts/slideLayout109.xml"/><Relationship Id="rId3" Type="http://schemas.openxmlformats.org/officeDocument/2006/relationships/slideLayout" Target="../slideLayouts/slideLayout108.xml"/><Relationship Id="rId2" Type="http://schemas.openxmlformats.org/officeDocument/2006/relationships/slideLayout" Target="../slideLayouts/slideLayout107.xml"/><Relationship Id="rId19" Type="http://schemas.openxmlformats.org/officeDocument/2006/relationships/theme" Target="../theme/theme9.xml"/><Relationship Id="rId18" Type="http://schemas.openxmlformats.org/officeDocument/2006/relationships/image" Target="../media/image5.GIF"/><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118.xml"/><Relationship Id="rId12" Type="http://schemas.openxmlformats.org/officeDocument/2006/relationships/slideLayout" Target="../slideLayouts/slideLayout117.xml"/><Relationship Id="rId11" Type="http://schemas.openxmlformats.org/officeDocument/2006/relationships/slideLayout" Target="../slideLayouts/slideLayout116.xml"/><Relationship Id="rId10" Type="http://schemas.openxmlformats.org/officeDocument/2006/relationships/slideLayout" Target="../slideLayouts/slideLayout115.xml"/><Relationship Id="rId1"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defRPr sz="1400" smtClean="0">
                <a:solidFill>
                  <a:schemeClr val="tx1"/>
                </a:solidFill>
              </a:defRPr>
            </a:lvl1pPr>
          </a:lstStyle>
          <a:p>
            <a:pPr>
              <a:defRPr/>
            </a:pPr>
            <a:endParaRPr lang="en-US" altLang="zh-CN"/>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spcBef>
                <a:spcPct val="0"/>
              </a:spcBef>
              <a:defRPr sz="1400" smtClean="0">
                <a:solidFill>
                  <a:schemeClr val="tx1"/>
                </a:solidFill>
              </a:defRPr>
            </a:lvl1pPr>
          </a:lstStyle>
          <a:p>
            <a:pPr>
              <a:defRPr/>
            </a:pPr>
            <a:endParaRPr lang="en-US" altLang="zh-CN"/>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400" smtClean="0">
                <a:solidFill>
                  <a:schemeClr val="tx1"/>
                </a:solidFill>
              </a:defRPr>
            </a:lvl1pPr>
          </a:lstStyle>
          <a:p>
            <a:pPr>
              <a:defRPr/>
            </a:pPr>
            <a:fld id="{C69D0E42-A4EF-44F7-8118-E0681E6FC673}" type="slidenum">
              <a:rPr lang="en-US" altLang="zh-CN"/>
            </a:fld>
            <a:endParaRPr lang="en-US" altLang="zh-CN"/>
          </a:p>
        </p:txBody>
      </p:sp>
      <p:pic>
        <p:nvPicPr>
          <p:cNvPr id="1031" name="Picture 8" descr="bottomb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000066"/>
                </a:solidFill>
                <a:ea typeface="楷体_GB2312" panose="02010609030101010101" pitchFamily="49" charset="-122"/>
              </a:rPr>
              <a:t>计算机科学与工程系</a:t>
            </a:r>
            <a:endParaRPr lang="zh-CN" altLang="en-US" sz="2000" b="1">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9">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smtClean="0">
                <a:ea typeface="宋体" panose="02010600030101010101" pitchFamily="2" charset="-122"/>
              </a:defRPr>
            </a:lvl1pPr>
          </a:lstStyle>
          <a:p>
            <a:pPr>
              <a:spcBef>
                <a:spcPct val="0"/>
              </a:spcBef>
              <a:defRPr/>
            </a:pPr>
            <a:fld id="{8B8A1DE1-0BF1-4270-809F-FACD6F27E315}" type="slidenum">
              <a:rPr lang="en-US" altLang="zh-CN">
                <a:solidFill>
                  <a:srgbClr val="000000"/>
                </a:solidFill>
              </a:rPr>
            </a:fld>
            <a:endParaRPr lang="en-US" altLang="zh-CN">
              <a:solidFill>
                <a:srgbClr val="000000"/>
              </a:solidFill>
            </a:endParaRPr>
          </a:p>
        </p:txBody>
      </p:sp>
      <p:pic>
        <p:nvPicPr>
          <p:cNvPr id="1031" name="Picture 8" descr="bottomb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0066"/>
                </a:solidFill>
                <a:ea typeface="楷体_GB2312" panose="02010609030101010101" pitchFamily="49" charset="-122"/>
              </a:rPr>
              <a:t>计算机科学与工程系</a:t>
            </a:r>
            <a:endParaRPr lang="zh-CN" altLang="en-US" smtClean="0">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smtClean="0">
                <a:ea typeface="宋体" panose="02010600030101010101" pitchFamily="2" charset="-122"/>
              </a:defRPr>
            </a:lvl1pPr>
          </a:lstStyle>
          <a:p>
            <a:pPr>
              <a:spcBef>
                <a:spcPct val="0"/>
              </a:spcBef>
              <a:defRPr/>
            </a:pPr>
            <a:fld id="{8B8A1DE1-0BF1-4270-809F-FACD6F27E315}" type="slidenum">
              <a:rPr lang="en-US" altLang="zh-CN">
                <a:solidFill>
                  <a:srgbClr val="000000"/>
                </a:solidFill>
              </a:rPr>
            </a:fld>
            <a:endParaRPr lang="en-US" altLang="zh-CN">
              <a:solidFill>
                <a:srgbClr val="000000"/>
              </a:solidFill>
            </a:endParaRPr>
          </a:p>
        </p:txBody>
      </p:sp>
      <p:pic>
        <p:nvPicPr>
          <p:cNvPr id="1031" name="Picture 8" descr="bottomb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0066"/>
                </a:solidFill>
                <a:ea typeface="楷体_GB2312" panose="02010609030101010101" pitchFamily="49" charset="-122"/>
              </a:rPr>
              <a:t>计算机科学与工程系</a:t>
            </a:r>
            <a:endParaRPr lang="zh-CN" altLang="en-US" smtClean="0">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smtClean="0">
                <a:ea typeface="宋体" panose="02010600030101010101" pitchFamily="2" charset="-122"/>
              </a:defRPr>
            </a:lvl1pPr>
          </a:lstStyle>
          <a:p>
            <a:pPr>
              <a:spcBef>
                <a:spcPct val="0"/>
              </a:spcBef>
              <a:defRPr/>
            </a:pPr>
            <a:fld id="{8B8A1DE1-0BF1-4270-809F-FACD6F27E315}" type="slidenum">
              <a:rPr lang="en-US" altLang="zh-CN">
                <a:solidFill>
                  <a:srgbClr val="000000"/>
                </a:solidFill>
              </a:rPr>
            </a:fld>
            <a:endParaRPr lang="en-US" altLang="zh-CN">
              <a:solidFill>
                <a:srgbClr val="000000"/>
              </a:solidFill>
            </a:endParaRPr>
          </a:p>
        </p:txBody>
      </p:sp>
      <p:pic>
        <p:nvPicPr>
          <p:cNvPr id="1031" name="Picture 8" descr="bottomb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0066"/>
                </a:solidFill>
                <a:ea typeface="楷体_GB2312" panose="02010609030101010101" pitchFamily="49" charset="-122"/>
              </a:rPr>
              <a:t>计算机科学与工程系</a:t>
            </a:r>
            <a:endParaRPr lang="zh-CN" altLang="en-US" smtClean="0">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smtClean="0">
                <a:ea typeface="宋体" panose="02010600030101010101" pitchFamily="2" charset="-122"/>
              </a:defRPr>
            </a:lvl1pPr>
          </a:lstStyle>
          <a:p>
            <a:pPr>
              <a:spcBef>
                <a:spcPct val="0"/>
              </a:spcBef>
              <a:defRPr/>
            </a:pPr>
            <a:fld id="{8B8A1DE1-0BF1-4270-809F-FACD6F27E315}" type="slidenum">
              <a:rPr lang="en-US" altLang="zh-CN">
                <a:solidFill>
                  <a:srgbClr val="000000"/>
                </a:solidFill>
              </a:rPr>
            </a:fld>
            <a:endParaRPr lang="en-US" altLang="zh-CN">
              <a:solidFill>
                <a:srgbClr val="000000"/>
              </a:solidFill>
            </a:endParaRPr>
          </a:p>
        </p:txBody>
      </p:sp>
      <p:pic>
        <p:nvPicPr>
          <p:cNvPr id="1031" name="Picture 8" descr="bottomb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0066"/>
                </a:solidFill>
                <a:ea typeface="楷体_GB2312" panose="02010609030101010101" pitchFamily="49" charset="-122"/>
              </a:rPr>
              <a:t>计算机科学与工程系</a:t>
            </a:r>
            <a:endParaRPr lang="zh-CN" altLang="en-US" smtClean="0">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smtClean="0">
                <a:ea typeface="宋体" panose="02010600030101010101" pitchFamily="2" charset="-122"/>
              </a:defRPr>
            </a:lvl1pPr>
          </a:lstStyle>
          <a:p>
            <a:pPr>
              <a:spcBef>
                <a:spcPct val="0"/>
              </a:spcBef>
              <a:defRPr/>
            </a:pPr>
            <a:fld id="{8B8A1DE1-0BF1-4270-809F-FACD6F27E315}" type="slidenum">
              <a:rPr lang="en-US" altLang="zh-CN">
                <a:solidFill>
                  <a:srgbClr val="000000"/>
                </a:solidFill>
              </a:rPr>
            </a:fld>
            <a:endParaRPr lang="en-US" altLang="zh-CN">
              <a:solidFill>
                <a:srgbClr val="000000"/>
              </a:solidFill>
            </a:endParaRPr>
          </a:p>
        </p:txBody>
      </p:sp>
      <p:pic>
        <p:nvPicPr>
          <p:cNvPr id="1031" name="Picture 8" descr="bottomb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0066"/>
                </a:solidFill>
                <a:ea typeface="楷体_GB2312" panose="02010609030101010101" pitchFamily="49" charset="-122"/>
              </a:rPr>
              <a:t>计算机科学与工程系</a:t>
            </a:r>
            <a:endParaRPr lang="zh-CN" altLang="en-US" smtClean="0">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smtClean="0">
                <a:ea typeface="宋体" panose="02010600030101010101" pitchFamily="2" charset="-122"/>
              </a:defRPr>
            </a:lvl1pPr>
          </a:lstStyle>
          <a:p>
            <a:pPr>
              <a:spcBef>
                <a:spcPct val="0"/>
              </a:spcBef>
              <a:defRPr/>
            </a:pPr>
            <a:fld id="{69903311-9B57-4FD6-B180-BAA26D9FDBBB}" type="slidenum">
              <a:rPr lang="en-US" altLang="zh-CN">
                <a:solidFill>
                  <a:srgbClr val="000000"/>
                </a:solidFill>
              </a:rPr>
            </a:fld>
            <a:endParaRPr lang="en-US" altLang="zh-CN">
              <a:solidFill>
                <a:srgbClr val="000000"/>
              </a:solidFill>
            </a:endParaRPr>
          </a:p>
        </p:txBody>
      </p:sp>
      <p:pic>
        <p:nvPicPr>
          <p:cNvPr id="1031" name="Picture 8" descr="bottomb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0066"/>
                </a:solidFill>
                <a:ea typeface="楷体_GB2312" panose="02010609030101010101" pitchFamily="49" charset="-122"/>
              </a:rPr>
              <a:t>计算机科学与工程系</a:t>
            </a:r>
            <a:endParaRPr lang="zh-CN" altLang="en-US" smtClean="0">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smtClean="0">
                <a:ea typeface="宋体" panose="02010600030101010101" pitchFamily="2" charset="-122"/>
              </a:defRPr>
            </a:lvl1pPr>
          </a:lstStyle>
          <a:p>
            <a:pPr>
              <a:spcBef>
                <a:spcPct val="0"/>
              </a:spcBef>
              <a:defRPr/>
            </a:pPr>
            <a:fld id="{8B8A1DE1-0BF1-4270-809F-FACD6F27E315}" type="slidenum">
              <a:rPr lang="en-US" altLang="zh-CN">
                <a:solidFill>
                  <a:srgbClr val="000000"/>
                </a:solidFill>
              </a:rPr>
            </a:fld>
            <a:endParaRPr lang="en-US" altLang="zh-CN">
              <a:solidFill>
                <a:srgbClr val="000000"/>
              </a:solidFill>
            </a:endParaRPr>
          </a:p>
        </p:txBody>
      </p:sp>
      <p:pic>
        <p:nvPicPr>
          <p:cNvPr id="1031" name="Picture 8" descr="bottomb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0066"/>
                </a:solidFill>
                <a:ea typeface="楷体_GB2312" panose="02010609030101010101" pitchFamily="49" charset="-122"/>
              </a:rPr>
              <a:t>计算机科学与工程系</a:t>
            </a:r>
            <a:endParaRPr lang="zh-CN" altLang="en-US" smtClean="0">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smtClean="0">
                <a:ea typeface="宋体" panose="02010600030101010101" pitchFamily="2" charset="-122"/>
              </a:defRPr>
            </a:lvl1pPr>
          </a:lstStyle>
          <a:p>
            <a:pPr>
              <a:spcBef>
                <a:spcPct val="0"/>
              </a:spcBef>
              <a:defRPr/>
            </a:pPr>
            <a:fld id="{8B8A1DE1-0BF1-4270-809F-FACD6F27E315}" type="slidenum">
              <a:rPr lang="en-US" altLang="zh-CN">
                <a:solidFill>
                  <a:srgbClr val="000000"/>
                </a:solidFill>
              </a:rPr>
            </a:fld>
            <a:endParaRPr lang="en-US" altLang="zh-CN">
              <a:solidFill>
                <a:srgbClr val="000000"/>
              </a:solidFill>
            </a:endParaRPr>
          </a:p>
        </p:txBody>
      </p:sp>
      <p:pic>
        <p:nvPicPr>
          <p:cNvPr id="1031" name="Picture 8" descr="bottomb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0066"/>
                </a:solidFill>
                <a:ea typeface="楷体_GB2312" panose="02010609030101010101" pitchFamily="49" charset="-122"/>
              </a:rPr>
              <a:t>计算机科学与工程系</a:t>
            </a:r>
            <a:endParaRPr lang="zh-CN" altLang="en-US" smtClean="0">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smtClean="0">
                <a:ea typeface="宋体" panose="02010600030101010101" pitchFamily="2" charset="-122"/>
              </a:defRPr>
            </a:lvl1pPr>
          </a:lstStyle>
          <a:p>
            <a:pPr>
              <a:spcBef>
                <a:spcPct val="0"/>
              </a:spcBef>
              <a:defRPr/>
            </a:pPr>
            <a:fld id="{8B8A1DE1-0BF1-4270-809F-FACD6F27E315}" type="slidenum">
              <a:rPr lang="en-US" altLang="zh-CN">
                <a:solidFill>
                  <a:srgbClr val="000000"/>
                </a:solidFill>
              </a:rPr>
            </a:fld>
            <a:endParaRPr lang="en-US" altLang="zh-CN">
              <a:solidFill>
                <a:srgbClr val="000000"/>
              </a:solidFill>
            </a:endParaRPr>
          </a:p>
        </p:txBody>
      </p:sp>
      <p:pic>
        <p:nvPicPr>
          <p:cNvPr id="1031" name="Picture 8" descr="bottomb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0066"/>
                </a:solidFill>
                <a:ea typeface="楷体_GB2312" panose="02010609030101010101" pitchFamily="49" charset="-122"/>
              </a:rPr>
              <a:t>计算机科学与工程系</a:t>
            </a:r>
            <a:endParaRPr lang="zh-CN" altLang="en-US" smtClean="0">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smtClean="0">
                <a:ea typeface="宋体" panose="02010600030101010101" pitchFamily="2" charset="-122"/>
              </a:defRPr>
            </a:lvl1pPr>
          </a:lstStyle>
          <a:p>
            <a:pPr>
              <a:spcBef>
                <a:spcPct val="0"/>
              </a:spcBef>
              <a:defRPr/>
            </a:pPr>
            <a:fld id="{8B8A1DE1-0BF1-4270-809F-FACD6F27E315}" type="slidenum">
              <a:rPr lang="en-US" altLang="zh-CN">
                <a:solidFill>
                  <a:srgbClr val="000000"/>
                </a:solidFill>
              </a:rPr>
            </a:fld>
            <a:endParaRPr lang="en-US" altLang="zh-CN">
              <a:solidFill>
                <a:srgbClr val="000000"/>
              </a:solidFill>
            </a:endParaRPr>
          </a:p>
        </p:txBody>
      </p:sp>
      <p:pic>
        <p:nvPicPr>
          <p:cNvPr id="1031" name="Picture 8" descr="bottomb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0066"/>
                </a:solidFill>
                <a:ea typeface="楷体_GB2312" panose="02010609030101010101" pitchFamily="49" charset="-122"/>
              </a:rPr>
              <a:t>计算机科学与工程系</a:t>
            </a:r>
            <a:endParaRPr lang="zh-CN" altLang="en-US" smtClean="0">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smtClean="0">
                <a:ea typeface="宋体" panose="02010600030101010101" pitchFamily="2" charset="-122"/>
              </a:defRPr>
            </a:lvl1pPr>
          </a:lstStyle>
          <a:p>
            <a:pPr>
              <a:spcBef>
                <a:spcPct val="0"/>
              </a:spcBef>
              <a:defRPr/>
            </a:pPr>
            <a:fld id="{8B8A1DE1-0BF1-4270-809F-FACD6F27E315}" type="slidenum">
              <a:rPr lang="en-US" altLang="zh-CN">
                <a:solidFill>
                  <a:srgbClr val="000000"/>
                </a:solidFill>
              </a:rPr>
            </a:fld>
            <a:endParaRPr lang="en-US" altLang="zh-CN">
              <a:solidFill>
                <a:srgbClr val="000000"/>
              </a:solidFill>
            </a:endParaRPr>
          </a:p>
        </p:txBody>
      </p:sp>
      <p:pic>
        <p:nvPicPr>
          <p:cNvPr id="1031" name="Picture 8" descr="bottomb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0066"/>
                </a:solidFill>
                <a:ea typeface="楷体_GB2312" panose="02010609030101010101" pitchFamily="49" charset="-122"/>
              </a:rPr>
              <a:t>计算机科学与工程系</a:t>
            </a:r>
            <a:endParaRPr lang="zh-CN" altLang="en-US" smtClean="0">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smtClean="0">
                <a:ea typeface="宋体" panose="02010600030101010101" pitchFamily="2" charset="-122"/>
              </a:defRPr>
            </a:lvl1pPr>
          </a:lstStyle>
          <a:p>
            <a:pPr>
              <a:spcBef>
                <a:spcPct val="0"/>
              </a:spcBef>
              <a:defRPr/>
            </a:pPr>
            <a:fld id="{8B8A1DE1-0BF1-4270-809F-FACD6F27E315}" type="slidenum">
              <a:rPr lang="en-US" altLang="zh-CN">
                <a:solidFill>
                  <a:srgbClr val="000000"/>
                </a:solidFill>
              </a:rPr>
            </a:fld>
            <a:endParaRPr lang="en-US" altLang="zh-CN">
              <a:solidFill>
                <a:srgbClr val="000000"/>
              </a:solidFill>
            </a:endParaRPr>
          </a:p>
        </p:txBody>
      </p:sp>
      <p:pic>
        <p:nvPicPr>
          <p:cNvPr id="1031" name="Picture 8" descr="bottomb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0066"/>
                </a:solidFill>
                <a:ea typeface="楷体_GB2312" panose="02010609030101010101" pitchFamily="49" charset="-122"/>
              </a:rPr>
              <a:t>计算机科学与工程系</a:t>
            </a:r>
            <a:endParaRPr lang="zh-CN" altLang="en-US" smtClean="0">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smtClean="0">
                <a:ea typeface="宋体" panose="02010600030101010101" pitchFamily="2" charset="-122"/>
              </a:defRPr>
            </a:lvl1pPr>
          </a:lstStyle>
          <a:p>
            <a:pPr>
              <a:spcBef>
                <a:spcPct val="0"/>
              </a:spcBef>
              <a:defRPr/>
            </a:pPr>
            <a:fld id="{8B8A1DE1-0BF1-4270-809F-FACD6F27E315}" type="slidenum">
              <a:rPr lang="en-US" altLang="zh-CN">
                <a:solidFill>
                  <a:srgbClr val="000000"/>
                </a:solidFill>
              </a:rPr>
            </a:fld>
            <a:endParaRPr lang="en-US" altLang="zh-CN">
              <a:solidFill>
                <a:srgbClr val="000000"/>
              </a:solidFill>
            </a:endParaRPr>
          </a:p>
        </p:txBody>
      </p:sp>
      <p:pic>
        <p:nvPicPr>
          <p:cNvPr id="1031" name="Picture 8" descr="bottomb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0066"/>
                </a:solidFill>
                <a:ea typeface="楷体_GB2312" panose="02010609030101010101" pitchFamily="49" charset="-122"/>
              </a:rPr>
              <a:t>计算机科学与工程系</a:t>
            </a:r>
            <a:endParaRPr lang="zh-CN" altLang="en-US" smtClean="0">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smtClean="0">
                <a:ea typeface="宋体" panose="02010600030101010101" pitchFamily="2" charset="-122"/>
              </a:defRPr>
            </a:lvl1pPr>
          </a:lstStyle>
          <a:p>
            <a:pPr>
              <a:spcBef>
                <a:spcPct val="0"/>
              </a:spcBef>
              <a:defRPr/>
            </a:pPr>
            <a:endParaRPr lang="en-US" altLang="zh-CN">
              <a:solidFill>
                <a:srgbClr val="000000"/>
              </a:solidFill>
            </a:endParaRPr>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smtClean="0">
                <a:ea typeface="宋体" panose="02010600030101010101" pitchFamily="2" charset="-122"/>
              </a:defRPr>
            </a:lvl1pPr>
          </a:lstStyle>
          <a:p>
            <a:pPr>
              <a:spcBef>
                <a:spcPct val="0"/>
              </a:spcBef>
              <a:defRPr/>
            </a:pPr>
            <a:fld id="{8B8A1DE1-0BF1-4270-809F-FACD6F27E315}" type="slidenum">
              <a:rPr lang="en-US" altLang="zh-CN">
                <a:solidFill>
                  <a:srgbClr val="000000"/>
                </a:solidFill>
              </a:rPr>
            </a:fld>
            <a:endParaRPr lang="en-US" altLang="zh-CN">
              <a:solidFill>
                <a:srgbClr val="000000"/>
              </a:solidFill>
            </a:endParaRPr>
          </a:p>
        </p:txBody>
      </p:sp>
      <p:pic>
        <p:nvPicPr>
          <p:cNvPr id="1031" name="Picture 8" descr="bottomb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0066"/>
                </a:solidFill>
                <a:ea typeface="楷体_GB2312" panose="02010609030101010101" pitchFamily="49" charset="-122"/>
              </a:rPr>
              <a:t>计算机科学与工程系</a:t>
            </a:r>
            <a:endParaRPr lang="zh-CN" altLang="en-US" smtClean="0">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2.xml"/><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2.xml"/><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2.xml"/><Relationship Id="rId1"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5.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5.xml"/><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5.xml"/><Relationship Id="rId1" Type="http://schemas.openxmlformats.org/officeDocument/2006/relationships/image" Target="../media/image20.jpeg"/></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6.xml"/><Relationship Id="rId4" Type="http://schemas.openxmlformats.org/officeDocument/2006/relationships/image" Target="../media/image8.wmf"/><Relationship Id="rId3" Type="http://schemas.openxmlformats.org/officeDocument/2006/relationships/oleObject" Target="../embeddings/oleObject1.bin"/><Relationship Id="rId2" Type="http://schemas.openxmlformats.org/officeDocument/2006/relationships/image" Target="../media/image7.wmf"/><Relationship Id="rId1" Type="http://schemas.openxmlformats.org/officeDocument/2006/relationships/image" Target="../media/image6.w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5.xml"/><Relationship Id="rId1" Type="http://schemas.openxmlformats.org/officeDocument/2006/relationships/image" Target="../media/image21.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78.xml"/><Relationship Id="rId7" Type="http://schemas.openxmlformats.org/officeDocument/2006/relationships/image" Target="../media/image26.png"/><Relationship Id="rId6" Type="http://schemas.openxmlformats.org/officeDocument/2006/relationships/image" Target="http://www.kepu.com.cn/gb/technology/telecom/network/images/net20901_pic.gif" TargetMode="External"/><Relationship Id="rId5" Type="http://schemas.openxmlformats.org/officeDocument/2006/relationships/image" Target="../media/image25.GIF"/><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0" Type="http://schemas.openxmlformats.org/officeDocument/2006/relationships/notesSlide" Target="../notesSlides/notesSlide21.xml"/><Relationship Id="rId1"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68.xml"/><Relationship Id="rId2" Type="http://schemas.openxmlformats.org/officeDocument/2006/relationships/image" Target="../media/image28.jpeg"/><Relationship Id="rId1" Type="http://schemas.openxmlformats.org/officeDocument/2006/relationships/image" Target="../media/image27.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1.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vmlDrawing" Target="../drawings/vmlDrawing3.vml"/><Relationship Id="rId4" Type="http://schemas.openxmlformats.org/officeDocument/2006/relationships/slideLayout" Target="../slideLayouts/slideLayout81.xml"/><Relationship Id="rId3" Type="http://schemas.openxmlformats.org/officeDocument/2006/relationships/image" Target="../media/image30.wmf"/><Relationship Id="rId2" Type="http://schemas.openxmlformats.org/officeDocument/2006/relationships/oleObject" Target="../embeddings/oleObject3.bin"/><Relationship Id="rId1" Type="http://schemas.openxmlformats.org/officeDocument/2006/relationships/image" Target="../media/image29.jpe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vmlDrawing" Target="../drawings/vmlDrawing4.vml"/><Relationship Id="rId4" Type="http://schemas.openxmlformats.org/officeDocument/2006/relationships/slideLayout" Target="../slideLayouts/slideLayout91.xml"/><Relationship Id="rId3" Type="http://schemas.openxmlformats.org/officeDocument/2006/relationships/image" Target="../media/image32.png"/><Relationship Id="rId2" Type="http://schemas.openxmlformats.org/officeDocument/2006/relationships/oleObject" Target="../embeddings/oleObject4.bin"/><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1.xml"/><Relationship Id="rId1" Type="http://schemas.openxmlformats.org/officeDocument/2006/relationships/image" Target="../media/image33.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4.xml"/><Relationship Id="rId1" Type="http://schemas.openxmlformats.org/officeDocument/2006/relationships/image" Target="../media/image34.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image" Target="../media/image9.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4.xml"/><Relationship Id="rId1" Type="http://schemas.openxmlformats.org/officeDocument/2006/relationships/image" Target="../media/image35.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4.xml"/><Relationship Id="rId1" Type="http://schemas.openxmlformats.org/officeDocument/2006/relationships/image" Target="../media/image36.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4.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59.xml"/><Relationship Id="rId2" Type="http://schemas.openxmlformats.org/officeDocument/2006/relationships/image" Target="../media/image38.emf"/><Relationship Id="rId1" Type="http://schemas.openxmlformats.org/officeDocument/2006/relationships/image" Target="../media/image37.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0.xml"/><Relationship Id="rId1" Type="http://schemas.openxmlformats.org/officeDocument/2006/relationships/image" Target="../media/image39.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7.xml"/><Relationship Id="rId1"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7.xml"/><Relationship Id="rId1"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7.xml"/><Relationship Id="rId1" Type="http://schemas.openxmlformats.org/officeDocument/2006/relationships/image" Target="../media/image4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46.xml"/><Relationship Id="rId1" Type="http://schemas.openxmlformats.org/officeDocument/2006/relationships/image" Target="../media/image4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6.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vmlDrawing" Target="../drawings/vmlDrawing5.vml"/><Relationship Id="rId3" Type="http://schemas.openxmlformats.org/officeDocument/2006/relationships/slideLayout" Target="../slideLayouts/slideLayout172.xml"/><Relationship Id="rId2" Type="http://schemas.openxmlformats.org/officeDocument/2006/relationships/image" Target="../media/image42.wmf"/><Relationship Id="rId1"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image" Target="../media/image10.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72.xml"/><Relationship Id="rId1" Type="http://schemas.openxmlformats.org/officeDocument/2006/relationships/image" Target="../media/image43.e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72.xml"/><Relationship Id="rId1" Type="http://schemas.openxmlformats.org/officeDocument/2006/relationships/image" Target="../media/image44.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85.xml"/><Relationship Id="rId1" Type="http://schemas.openxmlformats.org/officeDocument/2006/relationships/image" Target="../media/image45.wmf"/></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85.xml"/><Relationship Id="rId1" Type="http://schemas.openxmlformats.org/officeDocument/2006/relationships/hyperlink" Target="http://202.116.160.41/"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85.xml"/><Relationship Id="rId1" Type="http://schemas.openxmlformats.org/officeDocument/2006/relationships/image" Target="../media/image46.jpe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85.xml"/><Relationship Id="rId1" Type="http://schemas.openxmlformats.org/officeDocument/2006/relationships/image" Target="../media/image47.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11.emf"/></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6.xml"/><Relationship Id="rId2" Type="http://schemas.openxmlformats.org/officeDocument/2006/relationships/image" Target="../media/image13.emf"/><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07950" y="6669088"/>
            <a:ext cx="5762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400"/>
          </a:p>
        </p:txBody>
      </p:sp>
      <p:sp>
        <p:nvSpPr>
          <p:cNvPr id="2051" name="Rectangle 3"/>
          <p:cNvSpPr>
            <a:spLocks noChangeArrowheads="1"/>
          </p:cNvSpPr>
          <p:nvPr/>
        </p:nvSpPr>
        <p:spPr bwMode="auto">
          <a:xfrm>
            <a:off x="107950" y="6634163"/>
            <a:ext cx="8997950" cy="179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400"/>
          </a:p>
        </p:txBody>
      </p:sp>
      <p:sp>
        <p:nvSpPr>
          <p:cNvPr id="2052" name="Rectangle 4"/>
          <p:cNvSpPr>
            <a:spLocks noChangeArrowheads="1"/>
          </p:cNvSpPr>
          <p:nvPr/>
        </p:nvSpPr>
        <p:spPr bwMode="auto">
          <a:xfrm>
            <a:off x="1403350" y="1406843"/>
            <a:ext cx="5832475" cy="203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a:spcBef>
                <a:spcPct val="0"/>
              </a:spcBef>
            </a:pPr>
            <a:r>
              <a:rPr lang="zh-CN" altLang="en-US" sz="4400" b="1" dirty="0">
                <a:solidFill>
                  <a:schemeClr val="tx1"/>
                </a:solidFill>
                <a:latin typeface="黑体" panose="02010609060101010101" pitchFamily="49" charset="-122"/>
                <a:ea typeface="黑体" panose="02010609060101010101" pitchFamily="49" charset="-122"/>
              </a:rPr>
              <a:t>计算机文化基础</a:t>
            </a:r>
            <a:endParaRPr lang="zh-CN" altLang="en-US" sz="4400" b="1" dirty="0">
              <a:solidFill>
                <a:schemeClr val="tx1"/>
              </a:solidFill>
              <a:latin typeface="黑体" panose="02010609060101010101" pitchFamily="49" charset="-122"/>
              <a:ea typeface="黑体" panose="02010609060101010101" pitchFamily="49" charset="-122"/>
            </a:endParaRPr>
          </a:p>
          <a:p>
            <a:pPr algn="ctr">
              <a:spcBef>
                <a:spcPct val="0"/>
              </a:spcBef>
            </a:pPr>
            <a:r>
              <a:rPr lang="zh-CN" altLang="en-US" sz="4400" b="1" dirty="0" smtClean="0">
                <a:solidFill>
                  <a:schemeClr val="tx1"/>
                </a:solidFill>
                <a:latin typeface="黑体" panose="02010609060101010101" pitchFamily="49" charset="-122"/>
                <a:ea typeface="黑体" panose="02010609060101010101" pitchFamily="49" charset="-122"/>
              </a:rPr>
              <a:t> </a:t>
            </a:r>
            <a:br>
              <a:rPr lang="en-US" altLang="zh-CN" sz="4400" b="1" dirty="0">
                <a:solidFill>
                  <a:schemeClr val="tx1"/>
                </a:solidFill>
                <a:latin typeface="黑体" panose="02010609060101010101" pitchFamily="49" charset="-122"/>
                <a:ea typeface="黑体" panose="02010609060101010101" pitchFamily="49" charset="-122"/>
              </a:rPr>
            </a:br>
            <a:r>
              <a:rPr lang="en-US" altLang="zh-CN" sz="4400" b="1" dirty="0" smtClean="0">
                <a:solidFill>
                  <a:schemeClr val="tx1"/>
                </a:solidFill>
                <a:latin typeface="黑体" panose="02010609060101010101" pitchFamily="49" charset="-122"/>
                <a:ea typeface="黑体" panose="02010609060101010101" pitchFamily="49" charset="-122"/>
                <a:sym typeface="+mn-ea"/>
              </a:rPr>
              <a:t>2.4 </a:t>
            </a:r>
            <a:r>
              <a:rPr lang="zh-CN" altLang="en-US" sz="4400" b="1" dirty="0" smtClean="0">
                <a:solidFill>
                  <a:schemeClr val="tx1"/>
                </a:solidFill>
                <a:latin typeface="黑体" panose="02010609060101010101" pitchFamily="49" charset="-122"/>
                <a:ea typeface="黑体" panose="02010609060101010101" pitchFamily="49" charset="-122"/>
              </a:rPr>
              <a:t>计算机网络基础</a:t>
            </a:r>
            <a:endParaRPr lang="en-US" altLang="zh-CN" sz="4400" b="1" dirty="0" smtClean="0">
              <a:solidFill>
                <a:schemeClr val="tx1"/>
              </a:solidFill>
              <a:latin typeface="黑体" panose="02010609060101010101" pitchFamily="49" charset="-122"/>
              <a:ea typeface="黑体" panose="02010609060101010101" pitchFamily="49" charset="-122"/>
            </a:endParaRPr>
          </a:p>
        </p:txBody>
      </p:sp>
      <p:sp>
        <p:nvSpPr>
          <p:cNvPr id="316425" name="Text Box 9"/>
          <p:cNvSpPr txBox="1">
            <a:spLocks noChangeArrowheads="1"/>
          </p:cNvSpPr>
          <p:nvPr/>
        </p:nvSpPr>
        <p:spPr bwMode="auto">
          <a:xfrm>
            <a:off x="1527932" y="4918371"/>
            <a:ext cx="585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spcBef>
                <a:spcPct val="15000"/>
              </a:spcBef>
            </a:pPr>
            <a:r>
              <a:rPr lang="zh-CN" altLang="en-US" sz="2800" b="1" dirty="0">
                <a:solidFill>
                  <a:schemeClr val="tx1"/>
                </a:solidFill>
                <a:latin typeface="华文中宋" panose="02010600040101010101" pitchFamily="2" charset="-122"/>
                <a:ea typeface="华文中宋" panose="02010600040101010101" pitchFamily="2" charset="-122"/>
              </a:rPr>
              <a:t>华南农业大学　　数学与信息学院</a:t>
            </a:r>
            <a:endParaRPr lang="zh-CN" altLang="en-US" sz="2800" b="1"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6425"/>
                                        </p:tgtEl>
                                        <p:attrNameLst>
                                          <p:attrName>style.visibility</p:attrName>
                                        </p:attrNameLst>
                                      </p:cBhvr>
                                      <p:to>
                                        <p:strVal val="visible"/>
                                      </p:to>
                                    </p:set>
                                    <p:animEffect transition="in" filter="wipe(left)">
                                      <p:cBhvr>
                                        <p:cTn id="7" dur="500"/>
                                        <p:tgtEl>
                                          <p:spTgt spid="316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823299" name="Rectangle 3"/>
          <p:cNvSpPr>
            <a:spLocks noGrp="1" noChangeArrowheads="1"/>
          </p:cNvSpPr>
          <p:nvPr>
            <p:ph type="body" idx="1"/>
          </p:nvPr>
        </p:nvSpPr>
        <p:spPr>
          <a:xfrm>
            <a:off x="323850" y="1125538"/>
            <a:ext cx="8351838" cy="2951162"/>
          </a:xfrm>
        </p:spPr>
        <p:txBody>
          <a:bodyPr/>
          <a:lstStyle/>
          <a:p>
            <a:pPr marL="0" indent="0" algn="just" eaLnBrk="1" hangingPunct="1">
              <a:spcBef>
                <a:spcPct val="5000"/>
              </a:spcBef>
              <a:buFontTx/>
              <a:buNone/>
            </a:pPr>
            <a:r>
              <a:rPr lang="en-US" altLang="zh-CN" sz="2400" b="1" dirty="0" smtClean="0"/>
              <a:t>        </a:t>
            </a:r>
            <a:r>
              <a:rPr lang="zh-CN" altLang="en-US" sz="2400" b="1" dirty="0" smtClean="0"/>
              <a:t>网络拓扑结构的类型：</a:t>
            </a:r>
            <a:endParaRPr lang="zh-CN" altLang="en-US" sz="2400" b="1" dirty="0" smtClean="0"/>
          </a:p>
          <a:p>
            <a:pPr marL="0" indent="0" algn="just" eaLnBrk="1" hangingPunct="1">
              <a:spcBef>
                <a:spcPct val="5000"/>
              </a:spcBef>
              <a:buFontTx/>
              <a:buNone/>
            </a:pPr>
            <a:r>
              <a:rPr lang="zh-CN" altLang="en-US" sz="2400" b="1" dirty="0" smtClean="0"/>
              <a:t>        </a:t>
            </a:r>
            <a:r>
              <a:rPr lang="en-US" altLang="zh-CN" sz="2400" b="1" dirty="0" smtClean="0"/>
              <a:t>①</a:t>
            </a:r>
            <a:r>
              <a:rPr lang="zh-CN" altLang="en-US" sz="2400" b="1" dirty="0" smtClean="0"/>
              <a:t>总线形网络</a:t>
            </a:r>
            <a:endParaRPr lang="zh-CN" altLang="en-US" sz="2400" b="1" dirty="0" smtClean="0"/>
          </a:p>
          <a:p>
            <a:pPr marL="0" indent="0" algn="just" eaLnBrk="1" hangingPunct="1">
              <a:spcBef>
                <a:spcPct val="5000"/>
              </a:spcBef>
              <a:buFontTx/>
              <a:buNone/>
            </a:pPr>
            <a:r>
              <a:rPr lang="zh-CN" altLang="en-US" sz="2400" dirty="0" smtClean="0"/>
              <a:t>        </a:t>
            </a:r>
            <a:r>
              <a:rPr lang="zh-CN" altLang="en-US" sz="2400" b="1" dirty="0" smtClean="0"/>
              <a:t>将所有的节点都连接到一条电缆上</a:t>
            </a:r>
            <a:r>
              <a:rPr lang="zh-CN" altLang="zh-CN" sz="2400" b="1" dirty="0" smtClean="0"/>
              <a:t>布线方式</a:t>
            </a:r>
            <a:r>
              <a:rPr lang="zh-CN" altLang="en-US" sz="2400" b="1" dirty="0" smtClean="0"/>
              <a:t>。任何一个站点发送的信号都沿着介质传输，并且能够被总线上其他站点接收到，它是</a:t>
            </a:r>
            <a:r>
              <a:rPr lang="zh-CN" altLang="en-US" sz="2400" b="1" kern="1200">
                <a:solidFill>
                  <a:srgbClr val="00B0F0"/>
                </a:solidFill>
                <a:latin typeface="黑体" panose="02010609060101010101" pitchFamily="49" charset="-122"/>
                <a:ea typeface="黑体" panose="02010609060101010101" pitchFamily="49" charset="-122"/>
              </a:rPr>
              <a:t>一种广播网</a:t>
            </a:r>
            <a:r>
              <a:rPr lang="zh-CN" altLang="en-US" sz="2400" b="1" dirty="0" smtClean="0"/>
              <a:t>。   </a:t>
            </a:r>
            <a:endParaRPr lang="zh-CN" altLang="en-US" sz="2400" b="1" dirty="0" smtClean="0"/>
          </a:p>
          <a:p>
            <a:pPr marL="0" indent="0" algn="just" eaLnBrk="1" hangingPunct="1">
              <a:spcBef>
                <a:spcPct val="5000"/>
              </a:spcBef>
              <a:buFontTx/>
              <a:buNone/>
            </a:pPr>
            <a:r>
              <a:rPr lang="zh-CN" altLang="en-US" sz="2400" b="1" dirty="0" smtClean="0"/>
              <a:t>        设备：</a:t>
            </a:r>
            <a:r>
              <a:rPr lang="zh-CN" altLang="zh-CN" sz="2400" b="1" dirty="0" smtClean="0"/>
              <a:t>网卡、同轴电缆、连接</a:t>
            </a:r>
            <a:r>
              <a:rPr lang="zh-CN" altLang="en-US" sz="2400" b="1" dirty="0" smtClean="0"/>
              <a:t>头。</a:t>
            </a:r>
            <a:endParaRPr lang="zh-CN" altLang="en-US" sz="2400" b="1" dirty="0" smtClean="0"/>
          </a:p>
          <a:p>
            <a:pPr marL="0" indent="0" algn="just" eaLnBrk="1" hangingPunct="1">
              <a:spcBef>
                <a:spcPct val="5000"/>
              </a:spcBef>
              <a:buFontTx/>
              <a:buNone/>
            </a:pPr>
            <a:r>
              <a:rPr lang="zh-CN" altLang="en-US" sz="2400" b="1" dirty="0" smtClean="0"/>
              <a:t>        特点</a:t>
            </a:r>
            <a:r>
              <a:rPr lang="en-US" altLang="zh-CN" sz="2400" b="1" dirty="0" smtClean="0"/>
              <a:t>: </a:t>
            </a:r>
            <a:r>
              <a:rPr lang="zh-CN" altLang="en-US" sz="2400" b="1" dirty="0" smtClean="0"/>
              <a:t>安装简便，成本低，但故障诊断较困难。              </a:t>
            </a:r>
            <a:endParaRPr lang="zh-CN" altLang="en-US" sz="2400" b="1" dirty="0" smtClean="0"/>
          </a:p>
          <a:p>
            <a:pPr marL="0" indent="0" algn="just" eaLnBrk="1" hangingPunct="1">
              <a:spcBef>
                <a:spcPct val="5000"/>
              </a:spcBef>
              <a:buFontTx/>
              <a:buNone/>
            </a:pPr>
            <a:r>
              <a:rPr lang="zh-CN" altLang="en-US" sz="2400" b="1" dirty="0" smtClean="0"/>
              <a:t>        说明：该拓扑结构基本被淘汰。</a:t>
            </a:r>
            <a:endParaRPr lang="zh-CN" altLang="en-US" sz="2400" b="1" dirty="0" smtClean="0"/>
          </a:p>
        </p:txBody>
      </p:sp>
      <p:grpSp>
        <p:nvGrpSpPr>
          <p:cNvPr id="823302" name="Group 6"/>
          <p:cNvGrpSpPr/>
          <p:nvPr/>
        </p:nvGrpSpPr>
        <p:grpSpPr bwMode="auto">
          <a:xfrm>
            <a:off x="2195736" y="4581128"/>
            <a:ext cx="3673152" cy="1942678"/>
            <a:chOff x="3587" y="3936"/>
            <a:chExt cx="3960" cy="2340"/>
          </a:xfrm>
        </p:grpSpPr>
        <p:pic>
          <p:nvPicPr>
            <p:cNvPr id="19464" name="Picture 7" descr="网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87" y="3936"/>
              <a:ext cx="3960" cy="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 Box 8"/>
            <p:cNvSpPr txBox="1">
              <a:spLocks noChangeArrowheads="1"/>
            </p:cNvSpPr>
            <p:nvPr/>
          </p:nvSpPr>
          <p:spPr bwMode="auto">
            <a:xfrm>
              <a:off x="4667" y="5964"/>
              <a:ext cx="1531"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pPr>
              <a:endParaRPr lang="zh-CN" altLang="zh-CN" sz="2800" b="0" smtClean="0">
                <a:solidFill>
                  <a:srgbClr val="000000"/>
                </a:solidFill>
                <a:latin typeface="Arial" panose="020B0604020202020204" pitchFamily="34" charset="0"/>
                <a:ea typeface="宋体" panose="02010600030101010101" pitchFamily="2" charset="-122"/>
              </a:endParaRPr>
            </a:p>
          </p:txBody>
        </p:sp>
      </p:grpSp>
      <p:sp>
        <p:nvSpPr>
          <p:cNvPr id="19463" name="Rectangle 9"/>
          <p:cNvSpPr>
            <a:spLocks noChangeArrowheads="1"/>
          </p:cNvSpPr>
          <p:nvPr/>
        </p:nvSpPr>
        <p:spPr bwMode="auto">
          <a:xfrm>
            <a:off x="323850" y="6705600"/>
            <a:ext cx="41751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23299">
                                            <p:txEl>
                                              <p:pRg st="0" end="0"/>
                                            </p:txEl>
                                          </p:spTgt>
                                        </p:tgtEl>
                                        <p:attrNameLst>
                                          <p:attrName>style.visibility</p:attrName>
                                        </p:attrNameLst>
                                      </p:cBhvr>
                                      <p:to>
                                        <p:strVal val="visible"/>
                                      </p:to>
                                    </p:set>
                                    <p:animEffect transition="in" filter="blinds(horizontal)">
                                      <p:cBhvr>
                                        <p:cTn id="7" dur="500"/>
                                        <p:tgtEl>
                                          <p:spTgt spid="823299">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23299">
                                            <p:txEl>
                                              <p:pRg st="1" end="1"/>
                                            </p:txEl>
                                          </p:spTgt>
                                        </p:tgtEl>
                                        <p:attrNameLst>
                                          <p:attrName>style.visibility</p:attrName>
                                        </p:attrNameLst>
                                      </p:cBhvr>
                                      <p:to>
                                        <p:strVal val="visible"/>
                                      </p:to>
                                    </p:set>
                                    <p:animEffect transition="in" filter="blinds(horizontal)">
                                      <p:cBhvr>
                                        <p:cTn id="11" dur="500"/>
                                        <p:tgtEl>
                                          <p:spTgt spid="823299">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23299">
                                            <p:txEl>
                                              <p:pRg st="2" end="2"/>
                                            </p:txEl>
                                          </p:spTgt>
                                        </p:tgtEl>
                                        <p:attrNameLst>
                                          <p:attrName>style.visibility</p:attrName>
                                        </p:attrNameLst>
                                      </p:cBhvr>
                                      <p:to>
                                        <p:strVal val="visible"/>
                                      </p:to>
                                    </p:set>
                                    <p:animEffect transition="in" filter="blinds(horizontal)">
                                      <p:cBhvr>
                                        <p:cTn id="15" dur="500"/>
                                        <p:tgtEl>
                                          <p:spTgt spid="823299">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823299">
                                            <p:txEl>
                                              <p:pRg st="3" end="3"/>
                                            </p:txEl>
                                          </p:spTgt>
                                        </p:tgtEl>
                                        <p:attrNameLst>
                                          <p:attrName>style.visibility</p:attrName>
                                        </p:attrNameLst>
                                      </p:cBhvr>
                                      <p:to>
                                        <p:strVal val="visible"/>
                                      </p:to>
                                    </p:set>
                                    <p:animEffect transition="in" filter="blinds(horizontal)">
                                      <p:cBhvr>
                                        <p:cTn id="19" dur="500"/>
                                        <p:tgtEl>
                                          <p:spTgt spid="823299">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823299">
                                            <p:txEl>
                                              <p:pRg st="4" end="4"/>
                                            </p:txEl>
                                          </p:spTgt>
                                        </p:tgtEl>
                                        <p:attrNameLst>
                                          <p:attrName>style.visibility</p:attrName>
                                        </p:attrNameLst>
                                      </p:cBhvr>
                                      <p:to>
                                        <p:strVal val="visible"/>
                                      </p:to>
                                    </p:set>
                                    <p:animEffect transition="in" filter="blinds(horizontal)">
                                      <p:cBhvr>
                                        <p:cTn id="23" dur="500"/>
                                        <p:tgtEl>
                                          <p:spTgt spid="823299">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823299">
                                            <p:txEl>
                                              <p:pRg st="5" end="5"/>
                                            </p:txEl>
                                          </p:spTgt>
                                        </p:tgtEl>
                                        <p:attrNameLst>
                                          <p:attrName>style.visibility</p:attrName>
                                        </p:attrNameLst>
                                      </p:cBhvr>
                                      <p:to>
                                        <p:strVal val="visible"/>
                                      </p:to>
                                    </p:set>
                                    <p:animEffect transition="in" filter="blinds(horizontal)">
                                      <p:cBhvr>
                                        <p:cTn id="27" dur="500"/>
                                        <p:tgtEl>
                                          <p:spTgt spid="823299">
                                            <p:txEl>
                                              <p:pRg st="5" end="5"/>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823302"/>
                                        </p:tgtEl>
                                        <p:attrNameLst>
                                          <p:attrName>style.visibility</p:attrName>
                                        </p:attrNameLst>
                                      </p:cBhvr>
                                      <p:to>
                                        <p:strVal val="visible"/>
                                      </p:to>
                                    </p:set>
                                    <p:animEffect transition="in" filter="blinds(horizontal)">
                                      <p:cBhvr>
                                        <p:cTn id="31" dur="500"/>
                                        <p:tgtEl>
                                          <p:spTgt spid="82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29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9388"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825347" name="Rectangle 3"/>
          <p:cNvSpPr>
            <a:spLocks noGrp="1" noChangeArrowheads="1"/>
          </p:cNvSpPr>
          <p:nvPr>
            <p:ph type="body" sz="half" idx="1"/>
          </p:nvPr>
        </p:nvSpPr>
        <p:spPr>
          <a:xfrm>
            <a:off x="468313" y="1052513"/>
            <a:ext cx="8135937" cy="2808287"/>
          </a:xfrm>
        </p:spPr>
        <p:txBody>
          <a:bodyPr/>
          <a:lstStyle/>
          <a:p>
            <a:pPr marL="0" indent="0" algn="just" eaLnBrk="1" hangingPunct="1">
              <a:lnSpc>
                <a:spcPct val="105000"/>
              </a:lnSpc>
              <a:spcBef>
                <a:spcPct val="5000"/>
              </a:spcBef>
              <a:buFontTx/>
              <a:buNone/>
            </a:pPr>
            <a:r>
              <a:rPr lang="en-US" altLang="zh-CN" sz="2400" b="1" dirty="0" smtClean="0"/>
              <a:t>       ②</a:t>
            </a:r>
            <a:r>
              <a:rPr lang="zh-CN" altLang="en-US" sz="2400" b="1" dirty="0" smtClean="0"/>
              <a:t>星形网络</a:t>
            </a:r>
            <a:endParaRPr lang="zh-CN" altLang="en-US" sz="2400" b="1" dirty="0" smtClean="0"/>
          </a:p>
          <a:p>
            <a:pPr marL="0" indent="0" algn="just" eaLnBrk="1" hangingPunct="1">
              <a:lnSpc>
                <a:spcPct val="105000"/>
              </a:lnSpc>
              <a:spcBef>
                <a:spcPct val="5000"/>
              </a:spcBef>
              <a:buFontTx/>
              <a:buNone/>
            </a:pPr>
            <a:r>
              <a:rPr lang="zh-CN" altLang="en-US" sz="2400" dirty="0" smtClean="0"/>
              <a:t>        </a:t>
            </a:r>
            <a:r>
              <a:rPr lang="zh-CN" altLang="en-US" sz="2400" b="1" dirty="0" smtClean="0"/>
              <a:t>由中央节点与各个计算机连接组成的网络。</a:t>
            </a:r>
            <a:endParaRPr lang="zh-CN" altLang="en-US" sz="2400" b="1" dirty="0" smtClean="0"/>
          </a:p>
          <a:p>
            <a:pPr marL="0" indent="0" algn="just" eaLnBrk="1" hangingPunct="1">
              <a:lnSpc>
                <a:spcPct val="105000"/>
              </a:lnSpc>
              <a:spcBef>
                <a:spcPct val="5000"/>
              </a:spcBef>
              <a:buFontTx/>
              <a:buNone/>
            </a:pPr>
            <a:r>
              <a:rPr lang="zh-CN" altLang="en-US" sz="2400" b="1" dirty="0" smtClean="0"/>
              <a:t>        设备：网卡、双绞线、交换机。</a:t>
            </a:r>
            <a:endParaRPr lang="zh-CN" altLang="en-US" sz="2400" b="1" dirty="0" smtClean="0"/>
          </a:p>
          <a:p>
            <a:pPr marL="0" indent="0" algn="just" eaLnBrk="1" hangingPunct="1">
              <a:lnSpc>
                <a:spcPct val="105000"/>
              </a:lnSpc>
              <a:spcBef>
                <a:spcPct val="5000"/>
              </a:spcBef>
              <a:buFontTx/>
              <a:buNone/>
            </a:pPr>
            <a:r>
              <a:rPr lang="zh-CN" altLang="en-US" sz="2400" b="1" dirty="0" smtClean="0"/>
              <a:t>        特点：控制简单、故障诊断容易、容易在网络中增加新的站点。缺点是中心节点负担较重。</a:t>
            </a:r>
            <a:endParaRPr lang="zh-CN" altLang="en-US" sz="2400" b="1" dirty="0" smtClean="0"/>
          </a:p>
          <a:p>
            <a:pPr marL="0" indent="0" algn="just" eaLnBrk="1" hangingPunct="1">
              <a:lnSpc>
                <a:spcPct val="105000"/>
              </a:lnSpc>
              <a:spcBef>
                <a:spcPct val="5000"/>
              </a:spcBef>
              <a:buFontTx/>
              <a:buNone/>
            </a:pPr>
            <a:r>
              <a:rPr lang="zh-CN" altLang="en-US" sz="2400" b="1" dirty="0" smtClean="0"/>
              <a:t>        说明：该拓扑结构在局域网中应用最广。</a:t>
            </a:r>
            <a:endParaRPr lang="zh-CN" altLang="en-US" sz="2400" b="1" dirty="0" smtClean="0"/>
          </a:p>
        </p:txBody>
      </p:sp>
      <p:grpSp>
        <p:nvGrpSpPr>
          <p:cNvPr id="825348" name="Group 4"/>
          <p:cNvGrpSpPr/>
          <p:nvPr/>
        </p:nvGrpSpPr>
        <p:grpSpPr bwMode="auto">
          <a:xfrm>
            <a:off x="4427538" y="3716338"/>
            <a:ext cx="3887787" cy="2378075"/>
            <a:chOff x="2016" y="1104"/>
            <a:chExt cx="3504" cy="2304"/>
          </a:xfrm>
        </p:grpSpPr>
        <p:sp>
          <p:nvSpPr>
            <p:cNvPr id="20489" name="Text Box 5"/>
            <p:cNvSpPr txBox="1">
              <a:spLocks noChangeArrowheads="1"/>
            </p:cNvSpPr>
            <p:nvPr/>
          </p:nvSpPr>
          <p:spPr bwMode="auto">
            <a:xfrm>
              <a:off x="3264" y="1104"/>
              <a:ext cx="1392" cy="28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a:spcBef>
                  <a:spcPct val="0"/>
                </a:spcBef>
              </a:pPr>
              <a:r>
                <a:rPr kumimoji="0" lang="zh-CN" altLang="en-US" sz="1600" smtClean="0">
                  <a:solidFill>
                    <a:srgbClr val="000000"/>
                  </a:solidFill>
                  <a:ea typeface="宋体" panose="02010600030101010101" pitchFamily="2" charset="-122"/>
                </a:rPr>
                <a:t>服务器（主机）</a:t>
              </a:r>
              <a:endParaRPr kumimoji="0" lang="zh-CN" altLang="en-US" sz="1600" smtClean="0">
                <a:solidFill>
                  <a:srgbClr val="000000"/>
                </a:solidFill>
                <a:ea typeface="宋体" panose="02010600030101010101" pitchFamily="2" charset="-122"/>
              </a:endParaRPr>
            </a:p>
          </p:txBody>
        </p:sp>
        <p:sp>
          <p:nvSpPr>
            <p:cNvPr id="20490" name="Text Box 6"/>
            <p:cNvSpPr txBox="1">
              <a:spLocks noChangeArrowheads="1"/>
            </p:cNvSpPr>
            <p:nvPr/>
          </p:nvSpPr>
          <p:spPr bwMode="auto">
            <a:xfrm>
              <a:off x="3360" y="1824"/>
              <a:ext cx="1200" cy="48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a:spcBef>
                  <a:spcPct val="0"/>
                </a:spcBef>
              </a:pPr>
              <a:r>
                <a:rPr kumimoji="0" lang="zh-CN" altLang="en-US" sz="1600" smtClean="0">
                  <a:solidFill>
                    <a:srgbClr val="000000"/>
                  </a:solidFill>
                  <a:ea typeface="宋体" panose="02010600030101010101" pitchFamily="2" charset="-122"/>
                </a:rPr>
                <a:t>集线器</a:t>
              </a:r>
              <a:r>
                <a:rPr kumimoji="0" lang="en-US" altLang="zh-CN" sz="1600" smtClean="0">
                  <a:solidFill>
                    <a:srgbClr val="000000"/>
                  </a:solidFill>
                  <a:ea typeface="宋体" panose="02010600030101010101" pitchFamily="2" charset="-122"/>
                </a:rPr>
                <a:t>HUB</a:t>
              </a:r>
              <a:endParaRPr kumimoji="0" lang="en-US" altLang="zh-CN" sz="1600" smtClean="0">
                <a:solidFill>
                  <a:srgbClr val="000000"/>
                </a:solidFill>
                <a:ea typeface="宋体" panose="02010600030101010101" pitchFamily="2" charset="-122"/>
              </a:endParaRPr>
            </a:p>
            <a:p>
              <a:pPr algn="ctr">
                <a:spcBef>
                  <a:spcPct val="0"/>
                </a:spcBef>
              </a:pPr>
              <a:r>
                <a:rPr kumimoji="0" lang="zh-CN" altLang="en-US" sz="1600" smtClean="0">
                  <a:solidFill>
                    <a:srgbClr val="000000"/>
                  </a:solidFill>
                  <a:ea typeface="宋体" panose="02010600030101010101" pitchFamily="2" charset="-122"/>
                </a:rPr>
                <a:t>（或交换机）</a:t>
              </a:r>
              <a:endParaRPr kumimoji="0" lang="zh-CN" altLang="en-US" sz="1600" smtClean="0">
                <a:solidFill>
                  <a:srgbClr val="000000"/>
                </a:solidFill>
                <a:ea typeface="宋体" panose="02010600030101010101" pitchFamily="2" charset="-122"/>
              </a:endParaRPr>
            </a:p>
          </p:txBody>
        </p:sp>
        <p:sp>
          <p:nvSpPr>
            <p:cNvPr id="20491" name="Line 7"/>
            <p:cNvSpPr>
              <a:spLocks noChangeShapeType="1"/>
            </p:cNvSpPr>
            <p:nvPr/>
          </p:nvSpPr>
          <p:spPr bwMode="auto">
            <a:xfrm>
              <a:off x="3936" y="1392"/>
              <a:ext cx="0" cy="41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20492" name="Line 8"/>
            <p:cNvSpPr>
              <a:spLocks noChangeShapeType="1"/>
            </p:cNvSpPr>
            <p:nvPr/>
          </p:nvSpPr>
          <p:spPr bwMode="auto">
            <a:xfrm flipH="1">
              <a:off x="2454" y="2304"/>
              <a:ext cx="1022" cy="8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20493" name="Line 9"/>
            <p:cNvSpPr>
              <a:spLocks noChangeShapeType="1"/>
            </p:cNvSpPr>
            <p:nvPr/>
          </p:nvSpPr>
          <p:spPr bwMode="auto">
            <a:xfrm flipH="1">
              <a:off x="3038" y="2304"/>
              <a:ext cx="730" cy="8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20494" name="Line 10"/>
            <p:cNvSpPr>
              <a:spLocks noChangeShapeType="1"/>
            </p:cNvSpPr>
            <p:nvPr/>
          </p:nvSpPr>
          <p:spPr bwMode="auto">
            <a:xfrm flipH="1">
              <a:off x="4060" y="2304"/>
              <a:ext cx="0" cy="8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20495" name="Line 11"/>
            <p:cNvSpPr>
              <a:spLocks noChangeShapeType="1"/>
            </p:cNvSpPr>
            <p:nvPr/>
          </p:nvSpPr>
          <p:spPr bwMode="auto">
            <a:xfrm>
              <a:off x="4352" y="2304"/>
              <a:ext cx="584" cy="8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20496" name="Text Box 12"/>
            <p:cNvSpPr txBox="1">
              <a:spLocks noChangeArrowheads="1"/>
            </p:cNvSpPr>
            <p:nvPr/>
          </p:nvSpPr>
          <p:spPr bwMode="auto">
            <a:xfrm>
              <a:off x="2016" y="3132"/>
              <a:ext cx="730" cy="27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a:spcBef>
                  <a:spcPct val="0"/>
                </a:spcBef>
              </a:pPr>
              <a:r>
                <a:rPr kumimoji="0" lang="zh-CN" altLang="en-US" sz="1600" smtClean="0">
                  <a:solidFill>
                    <a:srgbClr val="000000"/>
                  </a:solidFill>
                  <a:ea typeface="宋体" panose="02010600030101010101" pitchFamily="2" charset="-122"/>
                </a:rPr>
                <a:t>客户机</a:t>
              </a:r>
              <a:endParaRPr kumimoji="0" lang="zh-CN" altLang="en-US" sz="1600" smtClean="0">
                <a:solidFill>
                  <a:srgbClr val="000000"/>
                </a:solidFill>
                <a:ea typeface="宋体" panose="02010600030101010101" pitchFamily="2" charset="-122"/>
              </a:endParaRPr>
            </a:p>
          </p:txBody>
        </p:sp>
        <p:sp>
          <p:nvSpPr>
            <p:cNvPr id="20497" name="Text Box 13"/>
            <p:cNvSpPr txBox="1">
              <a:spLocks noChangeArrowheads="1"/>
            </p:cNvSpPr>
            <p:nvPr/>
          </p:nvSpPr>
          <p:spPr bwMode="auto">
            <a:xfrm>
              <a:off x="2892" y="3132"/>
              <a:ext cx="730" cy="27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a:spcBef>
                  <a:spcPct val="0"/>
                </a:spcBef>
              </a:pPr>
              <a:r>
                <a:rPr kumimoji="0" lang="zh-CN" altLang="en-US" sz="1600" smtClean="0">
                  <a:solidFill>
                    <a:srgbClr val="000000"/>
                  </a:solidFill>
                  <a:ea typeface="宋体" panose="02010600030101010101" pitchFamily="2" charset="-122"/>
                </a:rPr>
                <a:t>客户机</a:t>
              </a:r>
              <a:endParaRPr kumimoji="0" lang="zh-CN" altLang="en-US" sz="1600" smtClean="0">
                <a:solidFill>
                  <a:srgbClr val="000000"/>
                </a:solidFill>
                <a:ea typeface="宋体" panose="02010600030101010101" pitchFamily="2" charset="-122"/>
              </a:endParaRPr>
            </a:p>
          </p:txBody>
        </p:sp>
        <p:sp>
          <p:nvSpPr>
            <p:cNvPr id="20498" name="Text Box 14"/>
            <p:cNvSpPr txBox="1">
              <a:spLocks noChangeArrowheads="1"/>
            </p:cNvSpPr>
            <p:nvPr/>
          </p:nvSpPr>
          <p:spPr bwMode="auto">
            <a:xfrm>
              <a:off x="3768" y="3132"/>
              <a:ext cx="730" cy="27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a:spcBef>
                  <a:spcPct val="0"/>
                </a:spcBef>
              </a:pPr>
              <a:r>
                <a:rPr kumimoji="0" lang="zh-CN" altLang="en-US" sz="1600" smtClean="0">
                  <a:solidFill>
                    <a:srgbClr val="000000"/>
                  </a:solidFill>
                  <a:ea typeface="宋体" panose="02010600030101010101" pitchFamily="2" charset="-122"/>
                </a:rPr>
                <a:t>客户机</a:t>
              </a:r>
              <a:endParaRPr kumimoji="0" lang="zh-CN" altLang="en-US" sz="1600" smtClean="0">
                <a:solidFill>
                  <a:srgbClr val="000000"/>
                </a:solidFill>
                <a:ea typeface="宋体" panose="02010600030101010101" pitchFamily="2" charset="-122"/>
              </a:endParaRPr>
            </a:p>
          </p:txBody>
        </p:sp>
        <p:sp>
          <p:nvSpPr>
            <p:cNvPr id="20499" name="Text Box 15"/>
            <p:cNvSpPr txBox="1">
              <a:spLocks noChangeArrowheads="1"/>
            </p:cNvSpPr>
            <p:nvPr/>
          </p:nvSpPr>
          <p:spPr bwMode="auto">
            <a:xfrm>
              <a:off x="4790" y="3132"/>
              <a:ext cx="730" cy="27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a:spcBef>
                  <a:spcPct val="0"/>
                </a:spcBef>
              </a:pPr>
              <a:r>
                <a:rPr kumimoji="0" lang="zh-CN" altLang="en-US" sz="1600" smtClean="0">
                  <a:solidFill>
                    <a:srgbClr val="000000"/>
                  </a:solidFill>
                  <a:ea typeface="宋体" panose="02010600030101010101" pitchFamily="2" charset="-122"/>
                </a:rPr>
                <a:t>客户机</a:t>
              </a:r>
              <a:endParaRPr kumimoji="0" lang="zh-CN" altLang="en-US" sz="1600" smtClean="0">
                <a:solidFill>
                  <a:srgbClr val="000000"/>
                </a:solidFill>
                <a:ea typeface="宋体" panose="02010600030101010101" pitchFamily="2" charset="-122"/>
              </a:endParaRPr>
            </a:p>
          </p:txBody>
        </p:sp>
      </p:grpSp>
      <p:grpSp>
        <p:nvGrpSpPr>
          <p:cNvPr id="825360" name="Group 16"/>
          <p:cNvGrpSpPr/>
          <p:nvPr/>
        </p:nvGrpSpPr>
        <p:grpSpPr bwMode="auto">
          <a:xfrm>
            <a:off x="1331913" y="3789363"/>
            <a:ext cx="2663825" cy="2768600"/>
            <a:chOff x="3767" y="9240"/>
            <a:chExt cx="2955" cy="3320"/>
          </a:xfrm>
        </p:grpSpPr>
        <p:pic>
          <p:nvPicPr>
            <p:cNvPr id="20487" name="Picture 17" descr="网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67" y="9240"/>
              <a:ext cx="2955" cy="2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18"/>
            <p:cNvSpPr txBox="1">
              <a:spLocks noChangeArrowheads="1"/>
            </p:cNvSpPr>
            <p:nvPr/>
          </p:nvSpPr>
          <p:spPr bwMode="auto">
            <a:xfrm>
              <a:off x="4487" y="12048"/>
              <a:ext cx="1" cy="5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pPr>
              <a:endParaRPr lang="zh-CN" altLang="zh-CN" sz="2800" b="0" smtClean="0">
                <a:solidFill>
                  <a:srgbClr val="000000"/>
                </a:solidFill>
                <a:latin typeface="Arial" panose="020B0604020202020204" pitchFamily="34" charset="0"/>
                <a:ea typeface="宋体" panose="02010600030101010101" pitchFamily="2" charset="-122"/>
              </a:endParaRPr>
            </a:p>
          </p:txBody>
        </p:sp>
      </p:grpSp>
      <p:sp>
        <p:nvSpPr>
          <p:cNvPr id="20486" name="Rectangle 19"/>
          <p:cNvSpPr>
            <a:spLocks noChangeArrowheads="1"/>
          </p:cNvSpPr>
          <p:nvPr/>
        </p:nvSpPr>
        <p:spPr bwMode="auto">
          <a:xfrm>
            <a:off x="323850" y="6705600"/>
            <a:ext cx="41751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25347">
                                            <p:txEl>
                                              <p:pRg st="0" end="0"/>
                                            </p:txEl>
                                          </p:spTgt>
                                        </p:tgtEl>
                                        <p:attrNameLst>
                                          <p:attrName>style.visibility</p:attrName>
                                        </p:attrNameLst>
                                      </p:cBhvr>
                                      <p:to>
                                        <p:strVal val="visible"/>
                                      </p:to>
                                    </p:set>
                                    <p:animEffect transition="in" filter="blinds(horizontal)">
                                      <p:cBhvr>
                                        <p:cTn id="7" dur="500"/>
                                        <p:tgtEl>
                                          <p:spTgt spid="825347">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25347">
                                            <p:txEl>
                                              <p:pRg st="1" end="1"/>
                                            </p:txEl>
                                          </p:spTgt>
                                        </p:tgtEl>
                                        <p:attrNameLst>
                                          <p:attrName>style.visibility</p:attrName>
                                        </p:attrNameLst>
                                      </p:cBhvr>
                                      <p:to>
                                        <p:strVal val="visible"/>
                                      </p:to>
                                    </p:set>
                                    <p:animEffect transition="in" filter="blinds(horizontal)">
                                      <p:cBhvr>
                                        <p:cTn id="11" dur="500"/>
                                        <p:tgtEl>
                                          <p:spTgt spid="825347">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25347">
                                            <p:txEl>
                                              <p:pRg st="2" end="2"/>
                                            </p:txEl>
                                          </p:spTgt>
                                        </p:tgtEl>
                                        <p:attrNameLst>
                                          <p:attrName>style.visibility</p:attrName>
                                        </p:attrNameLst>
                                      </p:cBhvr>
                                      <p:to>
                                        <p:strVal val="visible"/>
                                      </p:to>
                                    </p:set>
                                    <p:animEffect transition="in" filter="blinds(horizontal)">
                                      <p:cBhvr>
                                        <p:cTn id="15" dur="500"/>
                                        <p:tgtEl>
                                          <p:spTgt spid="825347">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825347">
                                            <p:txEl>
                                              <p:pRg st="3" end="3"/>
                                            </p:txEl>
                                          </p:spTgt>
                                        </p:tgtEl>
                                        <p:attrNameLst>
                                          <p:attrName>style.visibility</p:attrName>
                                        </p:attrNameLst>
                                      </p:cBhvr>
                                      <p:to>
                                        <p:strVal val="visible"/>
                                      </p:to>
                                    </p:set>
                                    <p:animEffect transition="in" filter="blinds(horizontal)">
                                      <p:cBhvr>
                                        <p:cTn id="19" dur="500"/>
                                        <p:tgtEl>
                                          <p:spTgt spid="825347">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825347">
                                            <p:txEl>
                                              <p:pRg st="4" end="4"/>
                                            </p:txEl>
                                          </p:spTgt>
                                        </p:tgtEl>
                                        <p:attrNameLst>
                                          <p:attrName>style.visibility</p:attrName>
                                        </p:attrNameLst>
                                      </p:cBhvr>
                                      <p:to>
                                        <p:strVal val="visible"/>
                                      </p:to>
                                    </p:set>
                                    <p:animEffect transition="in" filter="blinds(horizontal)">
                                      <p:cBhvr>
                                        <p:cTn id="23" dur="500"/>
                                        <p:tgtEl>
                                          <p:spTgt spid="825347">
                                            <p:txEl>
                                              <p:pRg st="4" end="4"/>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825360"/>
                                        </p:tgtEl>
                                        <p:attrNameLst>
                                          <p:attrName>style.visibility</p:attrName>
                                        </p:attrNameLst>
                                      </p:cBhvr>
                                      <p:to>
                                        <p:strVal val="visible"/>
                                      </p:to>
                                    </p:set>
                                    <p:animEffect transition="in" filter="blinds(horizontal)">
                                      <p:cBhvr>
                                        <p:cTn id="27" dur="500"/>
                                        <p:tgtEl>
                                          <p:spTgt spid="825360"/>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825348"/>
                                        </p:tgtEl>
                                        <p:attrNameLst>
                                          <p:attrName>style.visibility</p:attrName>
                                        </p:attrNameLst>
                                      </p:cBhvr>
                                      <p:to>
                                        <p:strVal val="visible"/>
                                      </p:to>
                                    </p:set>
                                    <p:animEffect transition="in" filter="blinds(horizontal)">
                                      <p:cBhvr>
                                        <p:cTn id="31" dur="500"/>
                                        <p:tgtEl>
                                          <p:spTgt spid="825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4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827395" name="Rectangle 3"/>
          <p:cNvSpPr>
            <a:spLocks noGrp="1" noChangeArrowheads="1"/>
          </p:cNvSpPr>
          <p:nvPr>
            <p:ph type="body" idx="1"/>
          </p:nvPr>
        </p:nvSpPr>
        <p:spPr>
          <a:xfrm>
            <a:off x="395288" y="1052513"/>
            <a:ext cx="8280400" cy="1871662"/>
          </a:xfrm>
        </p:spPr>
        <p:txBody>
          <a:bodyPr/>
          <a:lstStyle/>
          <a:p>
            <a:pPr marL="0" indent="0" algn="just" eaLnBrk="1" hangingPunct="1">
              <a:lnSpc>
                <a:spcPct val="105000"/>
              </a:lnSpc>
              <a:spcBef>
                <a:spcPct val="5000"/>
              </a:spcBef>
              <a:buFontTx/>
              <a:buNone/>
            </a:pPr>
            <a:r>
              <a:rPr lang="en-US" altLang="zh-CN" sz="2400" b="1" dirty="0" smtClean="0"/>
              <a:t>       ③</a:t>
            </a:r>
            <a:r>
              <a:rPr lang="zh-CN" altLang="en-US" sz="2400" b="1" dirty="0" smtClean="0"/>
              <a:t>环形网络</a:t>
            </a:r>
            <a:endParaRPr lang="zh-CN" altLang="en-US" sz="2400" b="1" dirty="0" smtClean="0"/>
          </a:p>
          <a:p>
            <a:pPr marL="0" indent="0" algn="just" eaLnBrk="1" hangingPunct="1">
              <a:lnSpc>
                <a:spcPct val="105000"/>
              </a:lnSpc>
              <a:spcBef>
                <a:spcPct val="5000"/>
              </a:spcBef>
              <a:buFontTx/>
              <a:buNone/>
            </a:pPr>
            <a:r>
              <a:rPr lang="zh-CN" altLang="en-US" sz="2400" dirty="0" smtClean="0">
                <a:solidFill>
                  <a:schemeClr val="folHlink"/>
                </a:solidFill>
              </a:rPr>
              <a:t>       </a:t>
            </a:r>
            <a:r>
              <a:rPr lang="zh-CN" altLang="en-US" sz="2400" b="1" dirty="0" smtClean="0"/>
              <a:t>环形网络各个结点在网络中形成一个闭合的环，信息在环中作单向流动，可以实现任意两个结点之间的通信。</a:t>
            </a:r>
            <a:endParaRPr lang="zh-CN" altLang="en-US" sz="2400" b="1" dirty="0" smtClean="0"/>
          </a:p>
          <a:p>
            <a:pPr marL="0" indent="0" algn="just" eaLnBrk="1" hangingPunct="1">
              <a:lnSpc>
                <a:spcPct val="105000"/>
              </a:lnSpc>
              <a:spcBef>
                <a:spcPct val="5000"/>
              </a:spcBef>
              <a:buFontTx/>
              <a:buNone/>
            </a:pPr>
            <a:r>
              <a:rPr lang="zh-CN" altLang="en-US" sz="2400" b="1" dirty="0" smtClean="0"/>
              <a:t>         说明：该拓扑结构基本被淘汰。</a:t>
            </a:r>
            <a:r>
              <a:rPr lang="zh-CN" altLang="en-US" sz="2400" dirty="0" smtClean="0"/>
              <a:t> </a:t>
            </a:r>
            <a:endParaRPr lang="zh-CN" altLang="en-US" sz="2400" dirty="0" smtClean="0"/>
          </a:p>
        </p:txBody>
      </p:sp>
      <p:grpSp>
        <p:nvGrpSpPr>
          <p:cNvPr id="827396" name="Group 4"/>
          <p:cNvGrpSpPr/>
          <p:nvPr/>
        </p:nvGrpSpPr>
        <p:grpSpPr bwMode="auto">
          <a:xfrm>
            <a:off x="2124075" y="2852738"/>
            <a:ext cx="3743325" cy="2808287"/>
            <a:chOff x="4307" y="1908"/>
            <a:chExt cx="3240" cy="3120"/>
          </a:xfrm>
        </p:grpSpPr>
        <p:pic>
          <p:nvPicPr>
            <p:cNvPr id="21510" name="Picture 5" descr="网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07" y="1908"/>
              <a:ext cx="3240" cy="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6"/>
            <p:cNvSpPr txBox="1">
              <a:spLocks noChangeArrowheads="1"/>
            </p:cNvSpPr>
            <p:nvPr/>
          </p:nvSpPr>
          <p:spPr bwMode="auto">
            <a:xfrm>
              <a:off x="5237" y="4731"/>
              <a:ext cx="1396" cy="2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pPr>
              <a:endParaRPr lang="zh-CN" altLang="zh-CN" sz="2800" b="0" smtClean="0">
                <a:solidFill>
                  <a:srgbClr val="000000"/>
                </a:solidFill>
                <a:latin typeface="Arial" panose="020B0604020202020204" pitchFamily="34" charset="0"/>
                <a:ea typeface="宋体" panose="02010600030101010101" pitchFamily="2" charset="-122"/>
              </a:endParaRPr>
            </a:p>
          </p:txBody>
        </p:sp>
      </p:grpSp>
      <p:sp>
        <p:nvSpPr>
          <p:cNvPr id="21509" name="Rectangle 7"/>
          <p:cNvSpPr>
            <a:spLocks noChangeArrowheads="1"/>
          </p:cNvSpPr>
          <p:nvPr/>
        </p:nvSpPr>
        <p:spPr bwMode="auto">
          <a:xfrm>
            <a:off x="323850" y="6705600"/>
            <a:ext cx="45720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27395">
                                            <p:txEl>
                                              <p:pRg st="0" end="0"/>
                                            </p:txEl>
                                          </p:spTgt>
                                        </p:tgtEl>
                                        <p:attrNameLst>
                                          <p:attrName>style.visibility</p:attrName>
                                        </p:attrNameLst>
                                      </p:cBhvr>
                                      <p:to>
                                        <p:strVal val="visible"/>
                                      </p:to>
                                    </p:set>
                                    <p:animEffect transition="in" filter="blinds(horizontal)">
                                      <p:cBhvr>
                                        <p:cTn id="7" dur="500"/>
                                        <p:tgtEl>
                                          <p:spTgt spid="827395">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27395">
                                            <p:txEl>
                                              <p:pRg st="1" end="1"/>
                                            </p:txEl>
                                          </p:spTgt>
                                        </p:tgtEl>
                                        <p:attrNameLst>
                                          <p:attrName>style.visibility</p:attrName>
                                        </p:attrNameLst>
                                      </p:cBhvr>
                                      <p:to>
                                        <p:strVal val="visible"/>
                                      </p:to>
                                    </p:set>
                                    <p:animEffect transition="in" filter="blinds(horizontal)">
                                      <p:cBhvr>
                                        <p:cTn id="11" dur="500"/>
                                        <p:tgtEl>
                                          <p:spTgt spid="827395">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27395">
                                            <p:txEl>
                                              <p:pRg st="2" end="2"/>
                                            </p:txEl>
                                          </p:spTgt>
                                        </p:tgtEl>
                                        <p:attrNameLst>
                                          <p:attrName>style.visibility</p:attrName>
                                        </p:attrNameLst>
                                      </p:cBhvr>
                                      <p:to>
                                        <p:strVal val="visible"/>
                                      </p:to>
                                    </p:set>
                                    <p:animEffect transition="in" filter="blinds(horizontal)">
                                      <p:cBhvr>
                                        <p:cTn id="15" dur="500"/>
                                        <p:tgtEl>
                                          <p:spTgt spid="827395">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827396"/>
                                        </p:tgtEl>
                                        <p:attrNameLst>
                                          <p:attrName>style.visibility</p:attrName>
                                        </p:attrNameLst>
                                      </p:cBhvr>
                                      <p:to>
                                        <p:strVal val="visible"/>
                                      </p:to>
                                    </p:set>
                                    <p:animEffect transition="in" filter="blinds(horizontal)">
                                      <p:cBhvr>
                                        <p:cTn id="19" dur="500"/>
                                        <p:tgtEl>
                                          <p:spTgt spid="827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1010691" name="Rectangle 3"/>
          <p:cNvSpPr>
            <a:spLocks noGrp="1" noChangeArrowheads="1"/>
          </p:cNvSpPr>
          <p:nvPr>
            <p:ph type="body" idx="1"/>
          </p:nvPr>
        </p:nvSpPr>
        <p:spPr>
          <a:xfrm>
            <a:off x="395288" y="1052513"/>
            <a:ext cx="8208962" cy="2952551"/>
          </a:xfrm>
        </p:spPr>
        <p:txBody>
          <a:bodyPr/>
          <a:lstStyle/>
          <a:p>
            <a:pPr marL="0" indent="0" algn="just" eaLnBrk="1" hangingPunct="1">
              <a:spcBef>
                <a:spcPct val="5000"/>
              </a:spcBef>
              <a:buFontTx/>
              <a:buNone/>
            </a:pPr>
            <a:r>
              <a:rPr lang="en-US" altLang="zh-CN" sz="2800" b="1" dirty="0" smtClean="0"/>
              <a:t>2.4.2 </a:t>
            </a:r>
            <a:r>
              <a:rPr lang="zh-CN" altLang="en-US" sz="2800" b="1" dirty="0" smtClean="0"/>
              <a:t>网络体系结构</a:t>
            </a:r>
            <a:endParaRPr lang="zh-CN" altLang="en-US" b="1" dirty="0" smtClean="0"/>
          </a:p>
          <a:p>
            <a:pPr marL="0" indent="0" algn="just" eaLnBrk="1" hangingPunct="1">
              <a:lnSpc>
                <a:spcPct val="105000"/>
              </a:lnSpc>
              <a:spcBef>
                <a:spcPct val="5000"/>
              </a:spcBef>
              <a:buFontTx/>
              <a:buNone/>
            </a:pPr>
            <a:r>
              <a:rPr lang="zh-CN" altLang="en-US" b="1" dirty="0" smtClean="0"/>
              <a:t>       </a:t>
            </a:r>
            <a:r>
              <a:rPr lang="zh-CN" altLang="en-US" sz="2400" b="1" dirty="0" smtClean="0"/>
              <a:t>在计算机网络中为进行数据交换而建立的规则、标准或约定称为网络协议。一个协议定义了通信内容是什么，通信如何进行以及何时进行。</a:t>
            </a:r>
            <a:endParaRPr lang="zh-CN" altLang="en-US" sz="2400" b="1" dirty="0" smtClean="0"/>
          </a:p>
          <a:p>
            <a:pPr marL="0" indent="0" algn="just" eaLnBrk="1" hangingPunct="1">
              <a:lnSpc>
                <a:spcPct val="105000"/>
              </a:lnSpc>
              <a:spcBef>
                <a:spcPct val="5000"/>
              </a:spcBef>
              <a:buFontTx/>
              <a:buNone/>
            </a:pPr>
            <a:r>
              <a:rPr lang="zh-CN" altLang="en-US" sz="2400" b="1" dirty="0" smtClean="0"/>
              <a:t>        相互通信的两个计算机系统必须高度协调地工作，而这种“协调”是相当复杂的。如果采用</a:t>
            </a:r>
            <a:r>
              <a:rPr lang="zh-CN" altLang="en-US" sz="2400" b="1" kern="1200">
                <a:solidFill>
                  <a:srgbClr val="00B0F0"/>
                </a:solidFill>
                <a:latin typeface="黑体" panose="02010609060101010101" pitchFamily="49" charset="-122"/>
                <a:ea typeface="黑体" panose="02010609060101010101" pitchFamily="49" charset="-122"/>
              </a:rPr>
              <a:t>“分层”</a:t>
            </a:r>
            <a:r>
              <a:rPr lang="zh-CN" altLang="en-US" sz="2400" b="1" dirty="0" smtClean="0"/>
              <a:t>的方式就可以将复杂的问题转化为若干比较易于研究和处理的局部问题。这是一种典型的计算思维方法。</a:t>
            </a:r>
            <a:endParaRPr lang="zh-CN" altLang="en-US" sz="2400" b="1" dirty="0" smtClean="0"/>
          </a:p>
        </p:txBody>
      </p:sp>
      <p:sp>
        <p:nvSpPr>
          <p:cNvPr id="1010692" name="Rectangle 4"/>
          <p:cNvSpPr>
            <a:spLocks noChangeArrowheads="1"/>
          </p:cNvSpPr>
          <p:nvPr/>
        </p:nvSpPr>
        <p:spPr bwMode="auto">
          <a:xfrm>
            <a:off x="395288" y="4839970"/>
            <a:ext cx="8135937"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5000"/>
              </a:spcBef>
            </a:pPr>
            <a:r>
              <a:rPr lang="en-US" altLang="zh-CN" b="1" dirty="0" smtClean="0">
                <a:solidFill>
                  <a:srgbClr val="000000"/>
                </a:solidFill>
                <a:ea typeface="黑体" panose="02010609060101010101" pitchFamily="49" charset="-122"/>
              </a:rPr>
              <a:t>        </a:t>
            </a:r>
            <a:r>
              <a:rPr lang="zh-CN" altLang="en-US" b="1" dirty="0" smtClean="0">
                <a:solidFill>
                  <a:srgbClr val="000000"/>
                </a:solidFill>
                <a:ea typeface="黑体" panose="02010609060101010101" pitchFamily="49" charset="-122"/>
              </a:rPr>
              <a:t>计算机网络的体系结构就是指网络所划分的各层及在这些层上所使用的协议的集合。</a:t>
            </a:r>
            <a:endParaRPr lang="zh-CN" altLang="en-US" b="1" dirty="0" smtClean="0">
              <a:solidFill>
                <a:srgbClr val="000000"/>
              </a:solidFill>
              <a:ea typeface="黑体" panose="02010609060101010101" pitchFamily="49" charset="-122"/>
            </a:endParaRPr>
          </a:p>
        </p:txBody>
      </p:sp>
      <p:sp>
        <p:nvSpPr>
          <p:cNvPr id="25605" name="Rectangle 5"/>
          <p:cNvSpPr>
            <a:spLocks noChangeArrowheads="1"/>
          </p:cNvSpPr>
          <p:nvPr/>
        </p:nvSpPr>
        <p:spPr bwMode="auto">
          <a:xfrm>
            <a:off x="323850" y="6705600"/>
            <a:ext cx="55245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10691">
                                            <p:txEl>
                                              <p:pRg st="0" end="0"/>
                                            </p:txEl>
                                          </p:spTgt>
                                        </p:tgtEl>
                                        <p:attrNameLst>
                                          <p:attrName>style.visibility</p:attrName>
                                        </p:attrNameLst>
                                      </p:cBhvr>
                                      <p:to>
                                        <p:strVal val="visible"/>
                                      </p:to>
                                    </p:set>
                                    <p:animEffect transition="in" filter="blinds(horizontal)">
                                      <p:cBhvr>
                                        <p:cTn id="7" dur="500"/>
                                        <p:tgtEl>
                                          <p:spTgt spid="1010691">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10691">
                                            <p:txEl>
                                              <p:pRg st="1" end="1"/>
                                            </p:txEl>
                                          </p:spTgt>
                                        </p:tgtEl>
                                        <p:attrNameLst>
                                          <p:attrName>style.visibility</p:attrName>
                                        </p:attrNameLst>
                                      </p:cBhvr>
                                      <p:to>
                                        <p:strVal val="visible"/>
                                      </p:to>
                                    </p:set>
                                    <p:animEffect transition="in" filter="blinds(horizontal)">
                                      <p:cBhvr>
                                        <p:cTn id="11" dur="500"/>
                                        <p:tgtEl>
                                          <p:spTgt spid="101069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10691">
                                            <p:txEl>
                                              <p:pRg st="2" end="2"/>
                                            </p:txEl>
                                          </p:spTgt>
                                        </p:tgtEl>
                                        <p:attrNameLst>
                                          <p:attrName>style.visibility</p:attrName>
                                        </p:attrNameLst>
                                      </p:cBhvr>
                                      <p:to>
                                        <p:strVal val="visible"/>
                                      </p:to>
                                    </p:set>
                                    <p:animEffect transition="in" filter="blinds(horizontal)">
                                      <p:cBhvr>
                                        <p:cTn id="16" dur="500"/>
                                        <p:tgtEl>
                                          <p:spTgt spid="101069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10692"/>
                                        </p:tgtEl>
                                        <p:attrNameLst>
                                          <p:attrName>style.visibility</p:attrName>
                                        </p:attrNameLst>
                                      </p:cBhvr>
                                      <p:to>
                                        <p:strVal val="visible"/>
                                      </p:to>
                                    </p:set>
                                    <p:animEffect transition="in" filter="blinds(horizontal)">
                                      <p:cBhvr>
                                        <p:cTn id="21" dur="500"/>
                                        <p:tgtEl>
                                          <p:spTgt spid="1010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1" grpId="0" build="p"/>
      <p:bldP spid="101069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2738" name="Group 2"/>
          <p:cNvGrpSpPr/>
          <p:nvPr/>
        </p:nvGrpSpPr>
        <p:grpSpPr bwMode="auto">
          <a:xfrm>
            <a:off x="755650" y="2854325"/>
            <a:ext cx="7848600" cy="3314700"/>
            <a:chOff x="794" y="1888"/>
            <a:chExt cx="4037" cy="2088"/>
          </a:xfrm>
        </p:grpSpPr>
        <p:pic>
          <p:nvPicPr>
            <p:cNvPr id="26631" name="Picture 3" descr="adsl1"/>
            <p:cNvPicPr>
              <a:picLocks noChangeAspect="1" noChangeArrowheads="1"/>
            </p:cNvPicPr>
            <p:nvPr/>
          </p:nvPicPr>
          <p:blipFill>
            <a:blip r:embed="rId1">
              <a:extLst>
                <a:ext uri="{28A0092B-C50C-407E-A947-70E740481C1C}">
                  <a14:useLocalDpi xmlns:a14="http://schemas.microsoft.com/office/drawing/2010/main" val="0"/>
                </a:ext>
              </a:extLst>
            </a:blip>
            <a:srcRect l="28021" t="36224" r="50160"/>
            <a:stretch>
              <a:fillRect/>
            </a:stretch>
          </p:blipFill>
          <p:spPr bwMode="auto">
            <a:xfrm>
              <a:off x="1021" y="2069"/>
              <a:ext cx="953" cy="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4" descr="adsl1"/>
            <p:cNvPicPr>
              <a:picLocks noChangeAspect="1" noChangeArrowheads="1"/>
            </p:cNvPicPr>
            <p:nvPr/>
          </p:nvPicPr>
          <p:blipFill>
            <a:blip r:embed="rId1">
              <a:extLst>
                <a:ext uri="{28A0092B-C50C-407E-A947-70E740481C1C}">
                  <a14:useLocalDpi xmlns:a14="http://schemas.microsoft.com/office/drawing/2010/main" val="0"/>
                </a:ext>
              </a:extLst>
            </a:blip>
            <a:srcRect l="28021" t="36224" r="50160"/>
            <a:stretch>
              <a:fillRect/>
            </a:stretch>
          </p:blipFill>
          <p:spPr bwMode="auto">
            <a:xfrm>
              <a:off x="3153" y="2069"/>
              <a:ext cx="953" cy="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3" name="Text Box 5"/>
            <p:cNvSpPr txBox="1">
              <a:spLocks noChangeArrowheads="1"/>
            </p:cNvSpPr>
            <p:nvPr/>
          </p:nvSpPr>
          <p:spPr bwMode="auto">
            <a:xfrm>
              <a:off x="794" y="2387"/>
              <a:ext cx="27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33CC"/>
                  </a:solidFill>
                </a:rPr>
                <a:t>甲方</a:t>
              </a:r>
              <a:endParaRPr lang="zh-CN" altLang="en-US" smtClean="0">
                <a:solidFill>
                  <a:srgbClr val="0033CC"/>
                </a:solidFill>
              </a:endParaRPr>
            </a:p>
          </p:txBody>
        </p:sp>
        <p:sp>
          <p:nvSpPr>
            <p:cNvPr id="26634" name="Text Box 6"/>
            <p:cNvSpPr txBox="1">
              <a:spLocks noChangeArrowheads="1"/>
            </p:cNvSpPr>
            <p:nvPr/>
          </p:nvSpPr>
          <p:spPr bwMode="auto">
            <a:xfrm>
              <a:off x="4106" y="2387"/>
              <a:ext cx="27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33CC"/>
                  </a:solidFill>
                </a:rPr>
                <a:t>乙方</a:t>
              </a:r>
              <a:endParaRPr lang="zh-CN" altLang="en-US" smtClean="0">
                <a:solidFill>
                  <a:srgbClr val="0033CC"/>
                </a:solidFill>
              </a:endParaRPr>
            </a:p>
          </p:txBody>
        </p:sp>
        <p:sp>
          <p:nvSpPr>
            <p:cNvPr id="26635" name="Text Box 7"/>
            <p:cNvSpPr txBox="1">
              <a:spLocks noChangeArrowheads="1"/>
            </p:cNvSpPr>
            <p:nvPr/>
          </p:nvSpPr>
          <p:spPr bwMode="auto">
            <a:xfrm>
              <a:off x="1293" y="3158"/>
              <a:ext cx="3538" cy="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15000"/>
                </a:spcBef>
              </a:pPr>
              <a:r>
                <a:rPr lang="en-US" altLang="zh-CN" sz="2400" smtClean="0">
                  <a:solidFill>
                    <a:srgbClr val="0033CC"/>
                  </a:solidFill>
                </a:rPr>
                <a:t>① </a:t>
              </a:r>
              <a:r>
                <a:rPr lang="zh-CN" altLang="en-US" sz="2400" smtClean="0">
                  <a:solidFill>
                    <a:srgbClr val="0033CC"/>
                  </a:solidFill>
                </a:rPr>
                <a:t>连接 </a:t>
              </a:r>
              <a:r>
                <a:rPr lang="en-US" altLang="zh-CN" sz="2400" smtClean="0">
                  <a:solidFill>
                    <a:srgbClr val="0033CC"/>
                  </a:solidFill>
                </a:rPr>
                <a:t>(</a:t>
              </a:r>
              <a:r>
                <a:rPr lang="zh-CN" altLang="en-US" sz="2400" smtClean="0">
                  <a:solidFill>
                    <a:srgbClr val="0033CC"/>
                  </a:solidFill>
                </a:rPr>
                <a:t>拨号、响铃、等待、接通</a:t>
              </a:r>
              <a:r>
                <a:rPr lang="en-US" altLang="zh-CN" sz="2400" smtClean="0">
                  <a:solidFill>
                    <a:srgbClr val="0033CC"/>
                  </a:solidFill>
                </a:rPr>
                <a:t>---</a:t>
              </a:r>
              <a:r>
                <a:rPr lang="zh-CN" altLang="en-US" sz="2400" smtClean="0">
                  <a:solidFill>
                    <a:srgbClr val="0033CC"/>
                  </a:solidFill>
                </a:rPr>
                <a:t>相关协议</a:t>
              </a:r>
              <a:r>
                <a:rPr lang="en-US" altLang="zh-CN" sz="2400" smtClean="0">
                  <a:solidFill>
                    <a:srgbClr val="0033CC"/>
                  </a:solidFill>
                </a:rPr>
                <a:t>)</a:t>
              </a:r>
              <a:endParaRPr lang="en-US" altLang="zh-CN" sz="2400" smtClean="0">
                <a:solidFill>
                  <a:srgbClr val="0033CC"/>
                </a:solidFill>
              </a:endParaRPr>
            </a:p>
            <a:p>
              <a:pPr eaLnBrk="1" hangingPunct="1">
                <a:spcBef>
                  <a:spcPct val="15000"/>
                </a:spcBef>
              </a:pPr>
              <a:r>
                <a:rPr lang="en-US" altLang="zh-CN" sz="2400" smtClean="0">
                  <a:solidFill>
                    <a:srgbClr val="0033CC"/>
                  </a:solidFill>
                </a:rPr>
                <a:t>② </a:t>
              </a:r>
              <a:r>
                <a:rPr lang="zh-CN" altLang="en-US" sz="2400" smtClean="0">
                  <a:solidFill>
                    <a:srgbClr val="0033CC"/>
                  </a:solidFill>
                </a:rPr>
                <a:t>通话 </a:t>
              </a:r>
              <a:r>
                <a:rPr lang="en-US" altLang="zh-CN" sz="2400" smtClean="0">
                  <a:solidFill>
                    <a:srgbClr val="0033CC"/>
                  </a:solidFill>
                </a:rPr>
                <a:t>(</a:t>
              </a:r>
              <a:r>
                <a:rPr lang="zh-CN" altLang="en-US" sz="2400" smtClean="0">
                  <a:solidFill>
                    <a:srgbClr val="0033CC"/>
                  </a:solidFill>
                </a:rPr>
                <a:t>双方听得懂的语言进行交流</a:t>
              </a:r>
              <a:r>
                <a:rPr lang="en-US" altLang="zh-CN" sz="2400" smtClean="0">
                  <a:solidFill>
                    <a:srgbClr val="0033CC"/>
                  </a:solidFill>
                </a:rPr>
                <a:t>---</a:t>
              </a:r>
              <a:r>
                <a:rPr lang="zh-CN" altLang="en-US" sz="2400" smtClean="0">
                  <a:solidFill>
                    <a:srgbClr val="0033CC"/>
                  </a:solidFill>
                </a:rPr>
                <a:t>相关协议</a:t>
              </a:r>
              <a:r>
                <a:rPr lang="en-US" altLang="zh-CN" sz="2400" smtClean="0">
                  <a:solidFill>
                    <a:srgbClr val="0033CC"/>
                  </a:solidFill>
                </a:rPr>
                <a:t>)</a:t>
              </a:r>
              <a:endParaRPr lang="en-US" altLang="zh-CN" sz="2400" smtClean="0">
                <a:solidFill>
                  <a:srgbClr val="0033CC"/>
                </a:solidFill>
              </a:endParaRPr>
            </a:p>
            <a:p>
              <a:pPr eaLnBrk="1" hangingPunct="1">
                <a:spcBef>
                  <a:spcPct val="15000"/>
                </a:spcBef>
              </a:pPr>
              <a:r>
                <a:rPr lang="en-US" altLang="zh-CN" sz="2400" smtClean="0">
                  <a:solidFill>
                    <a:srgbClr val="0033CC"/>
                  </a:solidFill>
                </a:rPr>
                <a:t>③ </a:t>
              </a:r>
              <a:r>
                <a:rPr lang="zh-CN" altLang="en-US" sz="2400" smtClean="0">
                  <a:solidFill>
                    <a:srgbClr val="0033CC"/>
                  </a:solidFill>
                </a:rPr>
                <a:t>断开 </a:t>
              </a:r>
              <a:r>
                <a:rPr lang="en-US" altLang="zh-CN" sz="2400" smtClean="0">
                  <a:solidFill>
                    <a:srgbClr val="0033CC"/>
                  </a:solidFill>
                </a:rPr>
                <a:t>(</a:t>
              </a:r>
              <a:r>
                <a:rPr lang="zh-CN" altLang="en-US" sz="2400" smtClean="0">
                  <a:solidFill>
                    <a:srgbClr val="0033CC"/>
                  </a:solidFill>
                </a:rPr>
                <a:t>通话结束，话机复原</a:t>
              </a:r>
              <a:r>
                <a:rPr lang="en-US" altLang="zh-CN" sz="2400" smtClean="0">
                  <a:solidFill>
                    <a:srgbClr val="0033CC"/>
                  </a:solidFill>
                </a:rPr>
                <a:t>----</a:t>
              </a:r>
              <a:r>
                <a:rPr lang="zh-CN" altLang="en-US" sz="2400" smtClean="0">
                  <a:solidFill>
                    <a:srgbClr val="0033CC"/>
                  </a:solidFill>
                </a:rPr>
                <a:t>相关协议</a:t>
              </a:r>
              <a:r>
                <a:rPr lang="en-US" altLang="zh-CN" sz="2400" smtClean="0">
                  <a:solidFill>
                    <a:srgbClr val="0033CC"/>
                  </a:solidFill>
                </a:rPr>
                <a:t>)</a:t>
              </a:r>
              <a:endParaRPr lang="en-US" altLang="zh-CN" sz="2400" smtClean="0">
                <a:solidFill>
                  <a:srgbClr val="0033CC"/>
                </a:solidFill>
              </a:endParaRPr>
            </a:p>
          </p:txBody>
        </p:sp>
        <p:sp>
          <p:nvSpPr>
            <p:cNvPr id="26636" name="Text Box 8"/>
            <p:cNvSpPr txBox="1">
              <a:spLocks noChangeArrowheads="1"/>
            </p:cNvSpPr>
            <p:nvPr/>
          </p:nvSpPr>
          <p:spPr bwMode="auto">
            <a:xfrm>
              <a:off x="2382" y="2477"/>
              <a:ext cx="7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z="2400" smtClean="0">
                  <a:solidFill>
                    <a:srgbClr val="0033CC"/>
                  </a:solidFill>
                </a:rPr>
                <a:t>打电话</a:t>
              </a:r>
              <a:endParaRPr lang="zh-CN" altLang="en-US" sz="2400" smtClean="0">
                <a:solidFill>
                  <a:srgbClr val="0033CC"/>
                </a:solidFill>
              </a:endParaRPr>
            </a:p>
          </p:txBody>
        </p:sp>
        <p:sp>
          <p:nvSpPr>
            <p:cNvPr id="26637" name="AutoShape 9"/>
            <p:cNvSpPr>
              <a:spLocks noChangeArrowheads="1"/>
            </p:cNvSpPr>
            <p:nvPr/>
          </p:nvSpPr>
          <p:spPr bwMode="auto">
            <a:xfrm>
              <a:off x="2200" y="1888"/>
              <a:ext cx="862" cy="272"/>
            </a:xfrm>
            <a:prstGeom prst="cloudCallout">
              <a:avLst>
                <a:gd name="adj1" fmla="val -3019"/>
                <a:gd name="adj2" fmla="val 6875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GB" altLang="zh-CN" sz="3200" b="1" smtClean="0">
                <a:solidFill>
                  <a:srgbClr val="0033CC"/>
                </a:solidFill>
                <a:ea typeface="宋体" panose="02010600030101010101" pitchFamily="2" charset="-122"/>
              </a:endParaRPr>
            </a:p>
          </p:txBody>
        </p:sp>
        <p:sp>
          <p:nvSpPr>
            <p:cNvPr id="26638" name="Line 10"/>
            <p:cNvSpPr>
              <a:spLocks noChangeShapeType="1"/>
            </p:cNvSpPr>
            <p:nvPr/>
          </p:nvSpPr>
          <p:spPr bwMode="auto">
            <a:xfrm>
              <a:off x="1565" y="2069"/>
              <a:ext cx="6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26639" name="Line 11"/>
            <p:cNvSpPr>
              <a:spLocks noChangeShapeType="1"/>
            </p:cNvSpPr>
            <p:nvPr/>
          </p:nvSpPr>
          <p:spPr bwMode="auto">
            <a:xfrm>
              <a:off x="2972" y="2069"/>
              <a:ext cx="7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endParaRPr lang="zh-CN" altLang="en-US" sz="2000" b="1" smtClean="0">
                <a:solidFill>
                  <a:srgbClr val="000000"/>
                </a:solidFill>
                <a:ea typeface="黑体" panose="02010609060101010101" pitchFamily="49" charset="-122"/>
              </a:endParaRPr>
            </a:p>
          </p:txBody>
        </p:sp>
        <p:pic>
          <p:nvPicPr>
            <p:cNvPr id="26640" name="Picture 12" descr="adsl1"/>
            <p:cNvPicPr>
              <a:picLocks noChangeAspect="1" noChangeArrowheads="1"/>
            </p:cNvPicPr>
            <p:nvPr/>
          </p:nvPicPr>
          <p:blipFill>
            <a:blip r:embed="rId1">
              <a:extLst>
                <a:ext uri="{28A0092B-C50C-407E-A947-70E740481C1C}">
                  <a14:useLocalDpi xmlns:a14="http://schemas.microsoft.com/office/drawing/2010/main" val="0"/>
                </a:ext>
              </a:extLst>
            </a:blip>
            <a:srcRect l="28021" t="36224" r="50160"/>
            <a:stretch>
              <a:fillRect/>
            </a:stretch>
          </p:blipFill>
          <p:spPr bwMode="auto">
            <a:xfrm>
              <a:off x="1021" y="2069"/>
              <a:ext cx="953" cy="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1" name="Line 13"/>
            <p:cNvSpPr>
              <a:spLocks noChangeShapeType="1"/>
            </p:cNvSpPr>
            <p:nvPr/>
          </p:nvSpPr>
          <p:spPr bwMode="auto">
            <a:xfrm>
              <a:off x="1546" y="2069"/>
              <a:ext cx="7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endParaRPr lang="zh-CN" altLang="en-US" sz="2000" b="1" smtClean="0">
                <a:solidFill>
                  <a:srgbClr val="000000"/>
                </a:solidFill>
                <a:ea typeface="黑体" panose="02010609060101010101" pitchFamily="49" charset="-122"/>
              </a:endParaRPr>
            </a:p>
          </p:txBody>
        </p:sp>
      </p:grpSp>
      <p:sp>
        <p:nvSpPr>
          <p:cNvPr id="26627" name="Rectangle 14"/>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1012751" name="Text Box 15"/>
          <p:cNvSpPr txBox="1">
            <a:spLocks noChangeArrowheads="1"/>
          </p:cNvSpPr>
          <p:nvPr/>
        </p:nvSpPr>
        <p:spPr bwMode="auto">
          <a:xfrm>
            <a:off x="900113" y="2349500"/>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z="2400" smtClean="0">
                <a:solidFill>
                  <a:srgbClr val="0033CC"/>
                </a:solidFill>
              </a:rPr>
              <a:t>分层举例：</a:t>
            </a:r>
            <a:endParaRPr lang="zh-CN" altLang="en-US" sz="2400" smtClean="0">
              <a:solidFill>
                <a:srgbClr val="0033CC"/>
              </a:solidFill>
            </a:endParaRPr>
          </a:p>
        </p:txBody>
      </p:sp>
      <p:sp>
        <p:nvSpPr>
          <p:cNvPr id="1012752" name="Text Box 16"/>
          <p:cNvSpPr txBox="1">
            <a:spLocks noChangeArrowheads="1"/>
          </p:cNvSpPr>
          <p:nvPr/>
        </p:nvSpPr>
        <p:spPr bwMode="auto">
          <a:xfrm>
            <a:off x="250825" y="1052513"/>
            <a:ext cx="8424863"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lnSpc>
                <a:spcPct val="105000"/>
              </a:lnSpc>
              <a:spcBef>
                <a:spcPct val="10000"/>
              </a:spcBef>
            </a:pPr>
            <a:r>
              <a:rPr lang="en-US" altLang="zh-CN" sz="2400" smtClean="0">
                <a:solidFill>
                  <a:srgbClr val="000000"/>
                </a:solidFill>
                <a:latin typeface="黑体" panose="02010609060101010101" pitchFamily="49" charset="-122"/>
              </a:rPr>
              <a:t>    </a:t>
            </a:r>
            <a:r>
              <a:rPr lang="zh-CN" altLang="en-US" sz="2400" smtClean="0">
                <a:solidFill>
                  <a:srgbClr val="000000"/>
                </a:solidFill>
                <a:latin typeface="黑体" panose="02010609060101010101" pitchFamily="49" charset="-122"/>
              </a:rPr>
              <a:t>分层简化了协议的设计，每一层完成一定的功能。网络功能分层的好处是这些层次可以各司其职，由不同厂家开发的各层软硬件设备可以配合使用。</a:t>
            </a:r>
            <a:endParaRPr lang="zh-CN" altLang="en-US" sz="2400" smtClean="0">
              <a:solidFill>
                <a:srgbClr val="000000"/>
              </a:solidFill>
              <a:latin typeface="黑体" panose="02010609060101010101" pitchFamily="49" charset="-122"/>
            </a:endParaRPr>
          </a:p>
        </p:txBody>
      </p:sp>
      <p:sp>
        <p:nvSpPr>
          <p:cNvPr id="26630" name="Rectangle 17"/>
          <p:cNvSpPr>
            <a:spLocks noChangeArrowheads="1"/>
          </p:cNvSpPr>
          <p:nvPr/>
        </p:nvSpPr>
        <p:spPr bwMode="auto">
          <a:xfrm>
            <a:off x="323850" y="6705600"/>
            <a:ext cx="55245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12752"/>
                                        </p:tgtEl>
                                        <p:attrNameLst>
                                          <p:attrName>style.visibility</p:attrName>
                                        </p:attrNameLst>
                                      </p:cBhvr>
                                      <p:to>
                                        <p:strVal val="visible"/>
                                      </p:to>
                                    </p:set>
                                    <p:animEffect transition="in" filter="blinds(horizontal)">
                                      <p:cBhvr>
                                        <p:cTn id="7" dur="500"/>
                                        <p:tgtEl>
                                          <p:spTgt spid="10127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12738"/>
                                        </p:tgtEl>
                                        <p:attrNameLst>
                                          <p:attrName>style.visibility</p:attrName>
                                        </p:attrNameLst>
                                      </p:cBhvr>
                                      <p:to>
                                        <p:strVal val="visible"/>
                                      </p:to>
                                    </p:set>
                                    <p:animEffect transition="in" filter="blinds(horizontal)">
                                      <p:cBhvr>
                                        <p:cTn id="12" dur="500"/>
                                        <p:tgtEl>
                                          <p:spTgt spid="101273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12751"/>
                                        </p:tgtEl>
                                        <p:attrNameLst>
                                          <p:attrName>style.visibility</p:attrName>
                                        </p:attrNameLst>
                                      </p:cBhvr>
                                      <p:to>
                                        <p:strVal val="visible"/>
                                      </p:to>
                                    </p:set>
                                    <p:animEffect transition="in" filter="blinds(horizontal)">
                                      <p:cBhvr>
                                        <p:cTn id="15" dur="500"/>
                                        <p:tgtEl>
                                          <p:spTgt spid="1012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51" grpId="0"/>
      <p:bldP spid="10127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27652" name="Rectangle 4"/>
          <p:cNvSpPr>
            <a:spLocks noChangeArrowheads="1"/>
          </p:cNvSpPr>
          <p:nvPr/>
        </p:nvSpPr>
        <p:spPr bwMode="auto">
          <a:xfrm>
            <a:off x="250825" y="1052513"/>
            <a:ext cx="8640763" cy="3904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5000"/>
              </a:lnSpc>
              <a:spcBef>
                <a:spcPct val="10000"/>
              </a:spcBef>
            </a:pPr>
            <a:r>
              <a:rPr lang="en-US" altLang="zh-CN" b="1" dirty="0" smtClean="0">
                <a:solidFill>
                  <a:srgbClr val="000000"/>
                </a:solidFill>
                <a:ea typeface="黑体" panose="02010609060101010101" pitchFamily="49" charset="-122"/>
              </a:rPr>
              <a:t>      </a:t>
            </a:r>
            <a:r>
              <a:rPr lang="zh-CN" altLang="en-US" b="1" dirty="0" smtClean="0">
                <a:solidFill>
                  <a:schemeClr val="tx1"/>
                </a:solidFill>
                <a:ea typeface="黑体" panose="02010609060101010101" pitchFamily="49" charset="-122"/>
              </a:rPr>
              <a:t>分层举例</a:t>
            </a:r>
            <a:r>
              <a:rPr lang="zh-CN" altLang="en-US" dirty="0" smtClean="0">
                <a:solidFill>
                  <a:schemeClr val="tx1"/>
                </a:solidFill>
                <a:ea typeface="黑体" panose="02010609060101010101" pitchFamily="49" charset="-122"/>
              </a:rPr>
              <a:t>：</a:t>
            </a:r>
            <a:r>
              <a:rPr lang="zh-CN" altLang="en-GB" sz="2000" b="1" dirty="0" smtClean="0">
                <a:solidFill>
                  <a:schemeClr val="tx1"/>
                </a:solidFill>
                <a:ea typeface="黑体" panose="02010609060101010101" pitchFamily="49" charset="-122"/>
                <a:sym typeface="+mn-ea"/>
              </a:rPr>
              <a:t>假设公司</a:t>
            </a:r>
            <a:r>
              <a:rPr lang="en-GB" altLang="zh-CN" sz="2000" b="1" dirty="0" smtClean="0">
                <a:solidFill>
                  <a:schemeClr val="tx1"/>
                </a:solidFill>
                <a:ea typeface="黑体" panose="02010609060101010101" pitchFamily="49" charset="-122"/>
                <a:sym typeface="+mn-ea"/>
              </a:rPr>
              <a:t>A</a:t>
            </a:r>
            <a:r>
              <a:rPr lang="zh-CN" altLang="en-GB" sz="2000" b="1" dirty="0" smtClean="0">
                <a:solidFill>
                  <a:schemeClr val="tx1"/>
                </a:solidFill>
                <a:ea typeface="黑体" panose="02010609060101010101" pitchFamily="49" charset="-122"/>
                <a:sym typeface="+mn-ea"/>
              </a:rPr>
              <a:t>向公司</a:t>
            </a:r>
            <a:r>
              <a:rPr lang="en-GB" altLang="zh-CN" sz="2000" b="1" dirty="0" smtClean="0">
                <a:solidFill>
                  <a:schemeClr val="tx1"/>
                </a:solidFill>
                <a:ea typeface="黑体" panose="02010609060101010101" pitchFamily="49" charset="-122"/>
                <a:sym typeface="+mn-ea"/>
              </a:rPr>
              <a:t>B</a:t>
            </a:r>
            <a:r>
              <a:rPr lang="zh-CN" altLang="en-GB" sz="2000" b="1" dirty="0" smtClean="0">
                <a:solidFill>
                  <a:schemeClr val="tx1"/>
                </a:solidFill>
                <a:ea typeface="黑体" panose="02010609060101010101" pitchFamily="49" charset="-122"/>
                <a:sym typeface="+mn-ea"/>
              </a:rPr>
              <a:t>发送货物</a:t>
            </a:r>
            <a:endParaRPr lang="zh-CN" altLang="en-US" dirty="0" smtClean="0">
              <a:solidFill>
                <a:schemeClr val="tx1"/>
              </a:solidFill>
              <a:ea typeface="黑体" panose="02010609060101010101" pitchFamily="49" charset="-122"/>
            </a:endParaRPr>
          </a:p>
          <a:p>
            <a:pPr marL="342900" indent="-342900" algn="just">
              <a:lnSpc>
                <a:spcPct val="95000"/>
              </a:lnSpc>
              <a:spcBef>
                <a:spcPct val="10000"/>
              </a:spcBef>
              <a:buFont typeface="Arial" panose="020B0604020202020204" pitchFamily="34" charset="0"/>
              <a:buChar char="•"/>
            </a:pPr>
            <a:r>
              <a:rPr lang="zh-CN" altLang="en-GB" sz="2000" b="1" dirty="0" smtClean="0">
                <a:solidFill>
                  <a:schemeClr val="tx1"/>
                </a:solidFill>
                <a:ea typeface="黑体" panose="02010609060101010101" pitchFamily="49" charset="-122"/>
              </a:rPr>
              <a:t>按照</a:t>
            </a:r>
            <a:r>
              <a:rPr lang="zh-CN" altLang="en-GB" sz="2000" b="1" dirty="0" smtClean="0">
                <a:solidFill>
                  <a:srgbClr val="00B0F0"/>
                </a:solidFill>
                <a:ea typeface="黑体" panose="02010609060101010101" pitchFamily="49" charset="-122"/>
              </a:rPr>
              <a:t>公司间</a:t>
            </a:r>
            <a:r>
              <a:rPr lang="zh-CN" altLang="en-GB" sz="2000" b="1" dirty="0" smtClean="0">
                <a:solidFill>
                  <a:schemeClr val="tx1"/>
                </a:solidFill>
                <a:ea typeface="黑体" panose="02010609060101010101" pitchFamily="49" charset="-122"/>
              </a:rPr>
              <a:t>发货规定给</a:t>
            </a:r>
            <a:r>
              <a:rPr lang="zh-CN" altLang="en-GB" sz="2000" b="1" dirty="0" smtClean="0">
                <a:solidFill>
                  <a:srgbClr val="00B0F0"/>
                </a:solidFill>
                <a:ea typeface="黑体" panose="02010609060101010101" pitchFamily="49" charset="-122"/>
              </a:rPr>
              <a:t>货物加包装后</a:t>
            </a:r>
            <a:r>
              <a:rPr lang="zh-CN" altLang="en-GB" sz="2000" b="1" dirty="0" smtClean="0">
                <a:solidFill>
                  <a:schemeClr val="tx1"/>
                </a:solidFill>
                <a:ea typeface="黑体" panose="02010609060101010101" pitchFamily="49" charset="-122"/>
              </a:rPr>
              <a:t>交给车站货运部门；</a:t>
            </a:r>
            <a:endParaRPr lang="zh-CN" altLang="en-GB" sz="2000" b="1" dirty="0" smtClean="0">
              <a:solidFill>
                <a:schemeClr val="tx1"/>
              </a:solidFill>
              <a:ea typeface="黑体" panose="02010609060101010101" pitchFamily="49" charset="-122"/>
            </a:endParaRPr>
          </a:p>
          <a:p>
            <a:pPr marL="342900" indent="-342900" algn="just">
              <a:lnSpc>
                <a:spcPct val="95000"/>
              </a:lnSpc>
              <a:spcBef>
                <a:spcPct val="10000"/>
              </a:spcBef>
              <a:buFont typeface="Arial" panose="020B0604020202020204" pitchFamily="34" charset="0"/>
              <a:buChar char="•"/>
            </a:pPr>
            <a:r>
              <a:rPr lang="zh-CN" altLang="en-GB" sz="2000" b="1" dirty="0" smtClean="0">
                <a:solidFill>
                  <a:srgbClr val="00B0F0"/>
                </a:solidFill>
                <a:ea typeface="黑体" panose="02010609060101010101" pitchFamily="49" charset="-122"/>
              </a:rPr>
              <a:t>货运部门</a:t>
            </a:r>
            <a:r>
              <a:rPr lang="zh-CN" altLang="en-GB" sz="2000" b="1" dirty="0" smtClean="0">
                <a:solidFill>
                  <a:schemeClr val="tx1"/>
                </a:solidFill>
                <a:ea typeface="黑体" panose="02010609060101010101" pitchFamily="49" charset="-122"/>
              </a:rPr>
              <a:t>发现货物太大，于是按照货运部门包装规定将货物</a:t>
            </a:r>
            <a:r>
              <a:rPr lang="zh-CN" altLang="en-GB" sz="2000" b="1" dirty="0" smtClean="0">
                <a:solidFill>
                  <a:srgbClr val="00B0F0"/>
                </a:solidFill>
                <a:ea typeface="黑体" panose="02010609060101010101" pitchFamily="49" charset="-122"/>
              </a:rPr>
              <a:t>分成多个小包裹</a:t>
            </a:r>
            <a:r>
              <a:rPr lang="zh-CN" altLang="en-GB" sz="2000" b="1" dirty="0" smtClean="0">
                <a:solidFill>
                  <a:schemeClr val="tx1"/>
                </a:solidFill>
                <a:ea typeface="黑体" panose="02010609060101010101" pitchFamily="49" charset="-122"/>
              </a:rPr>
              <a:t>；</a:t>
            </a:r>
            <a:endParaRPr lang="zh-CN" altLang="en-GB" sz="2000" b="1" dirty="0" smtClean="0">
              <a:solidFill>
                <a:schemeClr val="tx1"/>
              </a:solidFill>
              <a:ea typeface="黑体" panose="02010609060101010101" pitchFamily="49" charset="-122"/>
            </a:endParaRPr>
          </a:p>
          <a:p>
            <a:pPr marL="342900" indent="-342900" algn="just">
              <a:lnSpc>
                <a:spcPct val="95000"/>
              </a:lnSpc>
              <a:spcBef>
                <a:spcPct val="10000"/>
              </a:spcBef>
              <a:buFont typeface="Arial" panose="020B0604020202020204" pitchFamily="34" charset="0"/>
              <a:buChar char="•"/>
            </a:pPr>
            <a:r>
              <a:rPr lang="zh-CN" altLang="en-GB" sz="2000" b="1" dirty="0" smtClean="0">
                <a:solidFill>
                  <a:schemeClr val="tx1"/>
                </a:solidFill>
                <a:ea typeface="黑体" panose="02010609060101010101" pitchFamily="49" charset="-122"/>
              </a:rPr>
              <a:t>然后按</a:t>
            </a:r>
            <a:r>
              <a:rPr lang="zh-CN" altLang="en-GB" sz="2000" b="1" dirty="0" smtClean="0">
                <a:solidFill>
                  <a:srgbClr val="00B0F0"/>
                </a:solidFill>
                <a:ea typeface="黑体" panose="02010609060101010101" pitchFamily="49" charset="-122"/>
              </a:rPr>
              <a:t>收发部门</a:t>
            </a:r>
            <a:r>
              <a:rPr lang="zh-CN" altLang="en-GB" sz="2000" b="1" dirty="0" smtClean="0">
                <a:solidFill>
                  <a:schemeClr val="tx1"/>
                </a:solidFill>
                <a:ea typeface="黑体" panose="02010609060101010101" pitchFamily="49" charset="-122"/>
              </a:rPr>
              <a:t>规定给每个包裹</a:t>
            </a:r>
            <a:r>
              <a:rPr lang="zh-CN" altLang="en-GB" sz="2000" b="1" dirty="0" smtClean="0">
                <a:solidFill>
                  <a:srgbClr val="00B0F0"/>
                </a:solidFill>
                <a:ea typeface="黑体" panose="02010609060101010101" pitchFamily="49" charset="-122"/>
              </a:rPr>
              <a:t>加上标签</a:t>
            </a:r>
            <a:r>
              <a:rPr lang="zh-CN" altLang="en-GB" sz="2000" b="1" dirty="0" smtClean="0">
                <a:solidFill>
                  <a:schemeClr val="tx1"/>
                </a:solidFill>
                <a:ea typeface="黑体" panose="02010609060101010101" pitchFamily="49" charset="-122"/>
              </a:rPr>
              <a:t>并交给车站搬运部门；</a:t>
            </a:r>
            <a:endParaRPr lang="zh-CN" altLang="en-GB" sz="2000" b="1" dirty="0" smtClean="0">
              <a:solidFill>
                <a:schemeClr val="tx1"/>
              </a:solidFill>
              <a:ea typeface="黑体" panose="02010609060101010101" pitchFamily="49" charset="-122"/>
            </a:endParaRPr>
          </a:p>
          <a:p>
            <a:pPr marL="342900" indent="-342900" algn="just">
              <a:lnSpc>
                <a:spcPct val="95000"/>
              </a:lnSpc>
              <a:spcBef>
                <a:spcPct val="10000"/>
              </a:spcBef>
              <a:buFont typeface="Arial" panose="020B0604020202020204" pitchFamily="34" charset="0"/>
              <a:buChar char="•"/>
            </a:pPr>
            <a:r>
              <a:rPr lang="zh-CN" altLang="en-GB" sz="2000" b="1" dirty="0" smtClean="0">
                <a:solidFill>
                  <a:srgbClr val="00B0F0"/>
                </a:solidFill>
                <a:ea typeface="黑体" panose="02010609060101010101" pitchFamily="49" charset="-122"/>
              </a:rPr>
              <a:t>搬运部门</a:t>
            </a:r>
            <a:r>
              <a:rPr lang="zh-CN" altLang="en-GB" sz="2000" b="1" dirty="0" smtClean="0">
                <a:solidFill>
                  <a:schemeClr val="tx1"/>
                </a:solidFill>
                <a:ea typeface="黑体" panose="02010609060101010101" pitchFamily="49" charset="-122"/>
              </a:rPr>
              <a:t>将每个包裹分别</a:t>
            </a:r>
            <a:r>
              <a:rPr lang="zh-CN" altLang="en-GB" sz="2000" b="1" dirty="0" smtClean="0">
                <a:solidFill>
                  <a:srgbClr val="00B0F0"/>
                </a:solidFill>
                <a:ea typeface="黑体" panose="02010609060101010101" pitchFamily="49" charset="-122"/>
              </a:rPr>
              <a:t>装进车厢</a:t>
            </a:r>
            <a:r>
              <a:rPr lang="zh-CN" altLang="en-GB" sz="2000" b="1" dirty="0" smtClean="0">
                <a:solidFill>
                  <a:schemeClr val="tx1"/>
                </a:solidFill>
                <a:ea typeface="黑体" panose="02010609060101010101" pitchFamily="49" charset="-122"/>
              </a:rPr>
              <a:t>，然后通过铁路运到目的地。</a:t>
            </a:r>
            <a:endParaRPr lang="zh-CN" altLang="en-GB" sz="2000" b="1" dirty="0" smtClean="0">
              <a:solidFill>
                <a:schemeClr val="tx1"/>
              </a:solidFill>
              <a:ea typeface="黑体" panose="02010609060101010101" pitchFamily="49" charset="-122"/>
            </a:endParaRPr>
          </a:p>
          <a:p>
            <a:pPr marL="342900" indent="-342900" algn="just">
              <a:lnSpc>
                <a:spcPct val="95000"/>
              </a:lnSpc>
              <a:spcBef>
                <a:spcPct val="10000"/>
              </a:spcBef>
              <a:buFont typeface="Arial" panose="020B0604020202020204" pitchFamily="34" charset="0"/>
              <a:buChar char="•"/>
            </a:pPr>
            <a:endParaRPr lang="zh-CN" altLang="en-GB" sz="2000" b="1" dirty="0" smtClean="0">
              <a:solidFill>
                <a:schemeClr val="tx1"/>
              </a:solidFill>
              <a:ea typeface="黑体" panose="02010609060101010101" pitchFamily="49" charset="-122"/>
            </a:endParaRPr>
          </a:p>
          <a:p>
            <a:pPr marL="342900" indent="-342900" algn="just">
              <a:lnSpc>
                <a:spcPct val="95000"/>
              </a:lnSpc>
              <a:spcBef>
                <a:spcPct val="10000"/>
              </a:spcBef>
              <a:buFont typeface="Arial" panose="020B0604020202020204" pitchFamily="34" charset="0"/>
              <a:buChar char="•"/>
            </a:pPr>
            <a:r>
              <a:rPr lang="zh-CN" altLang="en-GB" sz="2000" b="1" dirty="0" smtClean="0">
                <a:solidFill>
                  <a:schemeClr val="tx1"/>
                </a:solidFill>
                <a:ea typeface="黑体" panose="02010609060101010101" pitchFamily="49" charset="-122"/>
              </a:rPr>
              <a:t>到</a:t>
            </a:r>
            <a:r>
              <a:rPr lang="zh-CN" altLang="en-GB" sz="2000" b="1" dirty="0" smtClean="0">
                <a:solidFill>
                  <a:srgbClr val="00B0F0"/>
                </a:solidFill>
                <a:ea typeface="黑体" panose="02010609060101010101" pitchFamily="49" charset="-122"/>
              </a:rPr>
              <a:t>目的地</a:t>
            </a:r>
            <a:r>
              <a:rPr lang="zh-CN" altLang="en-GB" sz="2000" b="1" dirty="0" smtClean="0">
                <a:solidFill>
                  <a:schemeClr val="tx1"/>
                </a:solidFill>
                <a:ea typeface="黑体" panose="02010609060101010101" pitchFamily="49" charset="-122"/>
              </a:rPr>
              <a:t>后，按照上述过程的</a:t>
            </a:r>
            <a:r>
              <a:rPr lang="zh-CN" altLang="en-GB" sz="2000" b="1" dirty="0" smtClean="0">
                <a:solidFill>
                  <a:srgbClr val="00B0F0"/>
                </a:solidFill>
                <a:ea typeface="黑体" panose="02010609060101010101" pitchFamily="49" charset="-122"/>
              </a:rPr>
              <a:t>逆过程</a:t>
            </a:r>
            <a:r>
              <a:rPr lang="zh-CN" altLang="en-GB" sz="2000" b="1" dirty="0" smtClean="0">
                <a:solidFill>
                  <a:schemeClr val="tx1"/>
                </a:solidFill>
                <a:ea typeface="黑体" panose="02010609060101010101" pitchFamily="49" charset="-122"/>
              </a:rPr>
              <a:t>一层一层去掉封装，每向上传递一层，该层的包装就被剥掉，直到公司</a:t>
            </a:r>
            <a:r>
              <a:rPr lang="en-GB" altLang="zh-CN" sz="2000" b="1" dirty="0" smtClean="0">
                <a:solidFill>
                  <a:schemeClr val="tx1"/>
                </a:solidFill>
                <a:ea typeface="黑体" panose="02010609060101010101" pitchFamily="49" charset="-122"/>
              </a:rPr>
              <a:t>B</a:t>
            </a:r>
            <a:r>
              <a:rPr lang="zh-CN" altLang="en-GB" sz="2000" b="1" dirty="0" smtClean="0">
                <a:solidFill>
                  <a:schemeClr val="tx1"/>
                </a:solidFill>
                <a:ea typeface="黑体" panose="02010609060101010101" pitchFamily="49" charset="-122"/>
              </a:rPr>
              <a:t>拿到货物。</a:t>
            </a:r>
            <a:endParaRPr lang="zh-CN" altLang="en-GB" sz="2000" b="1" dirty="0" smtClean="0">
              <a:solidFill>
                <a:schemeClr val="tx1"/>
              </a:solidFill>
              <a:ea typeface="黑体" panose="02010609060101010101" pitchFamily="49" charset="-122"/>
            </a:endParaRPr>
          </a:p>
          <a:p>
            <a:pPr algn="just">
              <a:lnSpc>
                <a:spcPct val="95000"/>
              </a:lnSpc>
              <a:spcBef>
                <a:spcPct val="10000"/>
              </a:spcBef>
            </a:pPr>
            <a:r>
              <a:rPr lang="zh-CN" altLang="en-GB" sz="2000" b="1" dirty="0" smtClean="0">
                <a:solidFill>
                  <a:schemeClr val="tx1"/>
                </a:solidFill>
                <a:ea typeface="黑体" panose="02010609060101010101" pitchFamily="49" charset="-122"/>
              </a:rPr>
              <a:t>       </a:t>
            </a:r>
            <a:endParaRPr lang="zh-CN" altLang="en-GB" sz="2000" b="1" dirty="0" smtClean="0">
              <a:solidFill>
                <a:schemeClr val="tx1"/>
              </a:solidFill>
              <a:ea typeface="黑体" panose="02010609060101010101" pitchFamily="49" charset="-122"/>
            </a:endParaRPr>
          </a:p>
          <a:p>
            <a:pPr algn="just">
              <a:lnSpc>
                <a:spcPct val="95000"/>
              </a:lnSpc>
              <a:spcBef>
                <a:spcPct val="10000"/>
              </a:spcBef>
            </a:pPr>
            <a:r>
              <a:rPr lang="zh-CN" altLang="en-GB" sz="2000" b="1" dirty="0" smtClean="0">
                <a:solidFill>
                  <a:schemeClr val="tx1"/>
                </a:solidFill>
                <a:ea typeface="黑体" panose="02010609060101010101" pitchFamily="49" charset="-122"/>
              </a:rPr>
              <a:t> 在该例中，将一个复杂的任务分解成几个部门进行处理</a:t>
            </a:r>
            <a:r>
              <a:rPr lang="en-GB" altLang="zh-CN" sz="2000" b="1" dirty="0" smtClean="0">
                <a:solidFill>
                  <a:schemeClr val="tx1"/>
                </a:solidFill>
                <a:ea typeface="黑体" panose="02010609060101010101" pitchFamily="49" charset="-122"/>
              </a:rPr>
              <a:t>(</a:t>
            </a:r>
            <a:r>
              <a:rPr lang="zh-CN" altLang="en-GB" sz="2000" b="1" dirty="0" smtClean="0">
                <a:solidFill>
                  <a:schemeClr val="tx1"/>
                </a:solidFill>
                <a:ea typeface="黑体" panose="02010609060101010101" pitchFamily="49" charset="-122"/>
              </a:rPr>
              <a:t>分层</a:t>
            </a:r>
            <a:r>
              <a:rPr lang="en-GB" altLang="zh-CN" sz="2000" b="1" dirty="0" smtClean="0">
                <a:solidFill>
                  <a:schemeClr val="tx1"/>
                </a:solidFill>
                <a:ea typeface="黑体" panose="02010609060101010101" pitchFamily="49" charset="-122"/>
              </a:rPr>
              <a:t>)</a:t>
            </a:r>
            <a:r>
              <a:rPr lang="zh-CN" altLang="en-GB" sz="2000" b="1" dirty="0" smtClean="0">
                <a:solidFill>
                  <a:schemeClr val="tx1"/>
                </a:solidFill>
                <a:ea typeface="黑体" panose="02010609060101010101" pitchFamily="49" charset="-122"/>
              </a:rPr>
              <a:t>， 大大降低了每个部门的复杂性。网络协议的分层就与上面的例子类似。</a:t>
            </a:r>
            <a:endParaRPr lang="zh-CN" altLang="en-GB" sz="2000" b="1" dirty="0" smtClean="0">
              <a:solidFill>
                <a:schemeClr val="tx1"/>
              </a:solidFill>
              <a:ea typeface="黑体" panose="02010609060101010101" pitchFamily="49" charset="-122"/>
            </a:endParaRPr>
          </a:p>
        </p:txBody>
      </p:sp>
      <p:sp>
        <p:nvSpPr>
          <p:cNvPr id="27662" name="Rectangle 14"/>
          <p:cNvSpPr>
            <a:spLocks noChangeArrowheads="1"/>
          </p:cNvSpPr>
          <p:nvPr/>
        </p:nvSpPr>
        <p:spPr bwMode="auto">
          <a:xfrm>
            <a:off x="323850" y="6705600"/>
            <a:ext cx="61753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pic>
        <p:nvPicPr>
          <p:cNvPr id="27651" name="Picture 3"/>
          <p:cNvPicPr>
            <a:picLocks noChangeAspect="1" noChangeArrowheads="1"/>
          </p:cNvPicPr>
          <p:nvPr/>
        </p:nvPicPr>
        <p:blipFill>
          <a:blip r:embed="rId1">
            <a:grayscl/>
            <a:lum contrast="30000"/>
            <a:extLst>
              <a:ext uri="{28A0092B-C50C-407E-A947-70E740481C1C}">
                <a14:useLocalDpi xmlns:a14="http://schemas.microsoft.com/office/drawing/2010/main" val="0"/>
              </a:ext>
            </a:extLst>
          </a:blip>
          <a:srcRect/>
          <a:stretch>
            <a:fillRect/>
          </a:stretch>
        </p:blipFill>
        <p:spPr bwMode="auto">
          <a:xfrm>
            <a:off x="2194560" y="1635125"/>
            <a:ext cx="5759450"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4" name="Rectangle 6"/>
          <p:cNvSpPr>
            <a:spLocks noChangeArrowheads="1"/>
          </p:cNvSpPr>
          <p:nvPr/>
        </p:nvSpPr>
        <p:spPr bwMode="auto">
          <a:xfrm>
            <a:off x="2121535" y="1827213"/>
            <a:ext cx="5832475" cy="2976562"/>
          </a:xfrm>
          <a:prstGeom prst="rect">
            <a:avLst/>
          </a:prstGeom>
          <a:noFill/>
          <a:ln w="9525" algn="ctr">
            <a:solidFill>
              <a:srgbClr val="FF3300"/>
            </a:solidFill>
            <a:miter lim="800000"/>
          </a:ln>
          <a:effectLst/>
          <a:scene3d>
            <a:camera prst="legacyObliqueTopRight"/>
            <a:lightRig rig="legacyFlat3" dir="b"/>
          </a:scene3d>
          <a:sp3d extrusionH="163500" prstMaterial="legacyMatte">
            <a:bevelT w="13500" h="13500" prst="angle"/>
            <a:bevelB w="13500" h="13500" prst="angle"/>
            <a:extrusionClr>
              <a:srgbClr val="FF3300"/>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27655" name="Text Box 7"/>
          <p:cNvSpPr txBox="1">
            <a:spLocks noChangeArrowheads="1"/>
          </p:cNvSpPr>
          <p:nvPr/>
        </p:nvSpPr>
        <p:spPr bwMode="auto">
          <a:xfrm>
            <a:off x="753110" y="2498725"/>
            <a:ext cx="1225550" cy="166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mtClean="0">
                <a:solidFill>
                  <a:srgbClr val="000000"/>
                </a:solidFill>
              </a:rPr>
              <a:t>公司</a:t>
            </a:r>
            <a:endParaRPr lang="zh-CN" altLang="en-US" smtClean="0">
              <a:solidFill>
                <a:srgbClr val="000000"/>
              </a:solidFill>
            </a:endParaRPr>
          </a:p>
          <a:p>
            <a:pPr eaLnBrk="1" hangingPunct="1">
              <a:spcBef>
                <a:spcPct val="25000"/>
              </a:spcBef>
            </a:pPr>
            <a:r>
              <a:rPr lang="zh-CN" altLang="en-GB" smtClean="0">
                <a:solidFill>
                  <a:srgbClr val="000000"/>
                </a:solidFill>
              </a:rPr>
              <a:t>货运部门</a:t>
            </a:r>
            <a:endParaRPr lang="zh-CN" altLang="en-GB" smtClean="0">
              <a:solidFill>
                <a:srgbClr val="000000"/>
              </a:solidFill>
            </a:endParaRPr>
          </a:p>
          <a:p>
            <a:pPr eaLnBrk="1" hangingPunct="1">
              <a:spcBef>
                <a:spcPct val="45000"/>
              </a:spcBef>
            </a:pPr>
            <a:r>
              <a:rPr lang="zh-CN" altLang="en-GB" smtClean="0">
                <a:solidFill>
                  <a:srgbClr val="000000"/>
                </a:solidFill>
              </a:rPr>
              <a:t>收发部门</a:t>
            </a:r>
            <a:endParaRPr lang="zh-CN" altLang="en-GB" smtClean="0">
              <a:solidFill>
                <a:srgbClr val="000000"/>
              </a:solidFill>
            </a:endParaRPr>
          </a:p>
          <a:p>
            <a:pPr eaLnBrk="1" hangingPunct="1">
              <a:spcBef>
                <a:spcPct val="45000"/>
              </a:spcBef>
            </a:pPr>
            <a:r>
              <a:rPr lang="zh-CN" altLang="en-GB" smtClean="0">
                <a:solidFill>
                  <a:srgbClr val="000000"/>
                </a:solidFill>
              </a:rPr>
              <a:t>搬运部门</a:t>
            </a:r>
            <a:endParaRPr lang="zh-CN" altLang="en-US" smtClean="0">
              <a:solidFill>
                <a:srgbClr val="000000"/>
              </a:solidFill>
            </a:endParaRPr>
          </a:p>
        </p:txBody>
      </p:sp>
      <p:sp>
        <p:nvSpPr>
          <p:cNvPr id="27656" name="Line 8"/>
          <p:cNvSpPr>
            <a:spLocks noChangeShapeType="1"/>
          </p:cNvSpPr>
          <p:nvPr/>
        </p:nvSpPr>
        <p:spPr bwMode="auto">
          <a:xfrm>
            <a:off x="1473835" y="2714625"/>
            <a:ext cx="6477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27657" name="Line 9"/>
          <p:cNvSpPr>
            <a:spLocks noChangeShapeType="1"/>
          </p:cNvSpPr>
          <p:nvPr/>
        </p:nvSpPr>
        <p:spPr bwMode="auto">
          <a:xfrm>
            <a:off x="1905635" y="3148013"/>
            <a:ext cx="2159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27658" name="Line 10"/>
          <p:cNvSpPr>
            <a:spLocks noChangeShapeType="1"/>
          </p:cNvSpPr>
          <p:nvPr/>
        </p:nvSpPr>
        <p:spPr bwMode="auto">
          <a:xfrm>
            <a:off x="1473835" y="2714625"/>
            <a:ext cx="6477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27659" name="Line 11"/>
          <p:cNvSpPr>
            <a:spLocks noChangeShapeType="1"/>
          </p:cNvSpPr>
          <p:nvPr/>
        </p:nvSpPr>
        <p:spPr bwMode="auto">
          <a:xfrm>
            <a:off x="1905635" y="3148013"/>
            <a:ext cx="2159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27660" name="Line 12"/>
          <p:cNvSpPr>
            <a:spLocks noChangeShapeType="1"/>
          </p:cNvSpPr>
          <p:nvPr/>
        </p:nvSpPr>
        <p:spPr bwMode="auto">
          <a:xfrm>
            <a:off x="1905635" y="3541713"/>
            <a:ext cx="2159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27661" name="Line 13"/>
          <p:cNvSpPr>
            <a:spLocks noChangeShapeType="1"/>
          </p:cNvSpPr>
          <p:nvPr/>
        </p:nvSpPr>
        <p:spPr bwMode="auto">
          <a:xfrm>
            <a:off x="1905635" y="3975100"/>
            <a:ext cx="2159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27662" name="Rectangle 14"/>
          <p:cNvSpPr>
            <a:spLocks noChangeArrowheads="1"/>
          </p:cNvSpPr>
          <p:nvPr/>
        </p:nvSpPr>
        <p:spPr bwMode="auto">
          <a:xfrm>
            <a:off x="826135" y="4911725"/>
            <a:ext cx="61753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28675" name="Rectangle 3"/>
          <p:cNvSpPr>
            <a:spLocks noChangeArrowheads="1"/>
          </p:cNvSpPr>
          <p:nvPr/>
        </p:nvSpPr>
        <p:spPr bwMode="auto">
          <a:xfrm>
            <a:off x="395288" y="1139702"/>
            <a:ext cx="8424862" cy="511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05000"/>
              </a:lnSpc>
              <a:spcBef>
                <a:spcPct val="0"/>
              </a:spcBef>
            </a:pPr>
            <a:r>
              <a:rPr lang="en-US" altLang="zh-CN" sz="2800" b="1" dirty="0" smtClean="0">
                <a:solidFill>
                  <a:srgbClr val="000000"/>
                </a:solidFill>
                <a:ea typeface="宋体" panose="02010600030101010101" pitchFamily="2" charset="-122"/>
              </a:rPr>
              <a:t>     </a:t>
            </a:r>
            <a:r>
              <a:rPr lang="zh-CN" altLang="en-US" sz="2800" b="1" dirty="0" smtClean="0">
                <a:solidFill>
                  <a:srgbClr val="000000"/>
                </a:solidFill>
                <a:ea typeface="宋体" panose="02010600030101010101" pitchFamily="2" charset="-122"/>
              </a:rPr>
              <a:t>（</a:t>
            </a:r>
            <a:r>
              <a:rPr lang="en-US" altLang="zh-CN" sz="2800" b="1" dirty="0" smtClean="0">
                <a:solidFill>
                  <a:srgbClr val="000000"/>
                </a:solidFill>
                <a:ea typeface="宋体" panose="02010600030101010101" pitchFamily="2" charset="-122"/>
              </a:rPr>
              <a:t>1</a:t>
            </a:r>
            <a:r>
              <a:rPr lang="zh-CN" altLang="en-US" sz="2800" b="1" dirty="0" smtClean="0">
                <a:solidFill>
                  <a:srgbClr val="000000"/>
                </a:solidFill>
                <a:ea typeface="宋体" panose="02010600030101010101" pitchFamily="2" charset="-122"/>
              </a:rPr>
              <a:t>）</a:t>
            </a:r>
            <a:r>
              <a:rPr lang="en-US" altLang="zh-CN" sz="2800" b="1" dirty="0" smtClean="0">
                <a:solidFill>
                  <a:srgbClr val="000000"/>
                </a:solidFill>
                <a:ea typeface="宋体" panose="02010600030101010101" pitchFamily="2" charset="-122"/>
              </a:rPr>
              <a:t>OSI</a:t>
            </a:r>
            <a:r>
              <a:rPr lang="zh-CN" altLang="en-US" sz="2800" b="1" dirty="0">
                <a:solidFill>
                  <a:srgbClr val="000000"/>
                </a:solidFill>
                <a:ea typeface="黑体" panose="02010609060101010101" pitchFamily="49" charset="-122"/>
              </a:rPr>
              <a:t>参考模型</a:t>
            </a:r>
            <a:endParaRPr lang="zh-CN" altLang="en-US" sz="2800" b="1" dirty="0">
              <a:solidFill>
                <a:srgbClr val="000000"/>
              </a:solidFill>
              <a:ea typeface="黑体" panose="02010609060101010101" pitchFamily="49" charset="-122"/>
            </a:endParaRPr>
          </a:p>
        </p:txBody>
      </p:sp>
      <p:pic>
        <p:nvPicPr>
          <p:cNvPr id="28676" name="Picture 4" descr="c10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68538" y="3004145"/>
            <a:ext cx="388937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 Box 5"/>
          <p:cNvSpPr txBox="1">
            <a:spLocks noChangeArrowheads="1"/>
          </p:cNvSpPr>
          <p:nvPr/>
        </p:nvSpPr>
        <p:spPr bwMode="auto">
          <a:xfrm>
            <a:off x="468313" y="1628775"/>
            <a:ext cx="8280400"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buFont typeface="幼圆" panose="02010509060101010101" pitchFamily="49" charset="-122"/>
              <a:buChar char="Ø"/>
            </a:pPr>
            <a:r>
              <a:rPr kumimoji="0" lang="en-US" altLang="zh-CN" sz="2400" smtClean="0">
                <a:solidFill>
                  <a:srgbClr val="000000"/>
                </a:solidFill>
              </a:rPr>
              <a:t>OSI</a:t>
            </a:r>
            <a:r>
              <a:rPr kumimoji="0" lang="zh-CN" altLang="en-US" sz="2400" smtClean="0">
                <a:solidFill>
                  <a:srgbClr val="000000"/>
                </a:solidFill>
              </a:rPr>
              <a:t>参考模型：</a:t>
            </a:r>
            <a:r>
              <a:rPr kumimoji="0" lang="en-US" altLang="zh-CN" sz="2400" smtClean="0">
                <a:solidFill>
                  <a:srgbClr val="000000"/>
                </a:solidFill>
              </a:rPr>
              <a:t>Open System Interconnect</a:t>
            </a:r>
            <a:r>
              <a:rPr kumimoji="0" lang="zh-CN" altLang="en-US" sz="2400" smtClean="0">
                <a:solidFill>
                  <a:srgbClr val="000000"/>
                </a:solidFill>
              </a:rPr>
              <a:t>开放系</a:t>
            </a:r>
            <a:br>
              <a:rPr kumimoji="0" lang="zh-CN" altLang="en-US" sz="2400" smtClean="0">
                <a:solidFill>
                  <a:srgbClr val="000000"/>
                </a:solidFill>
              </a:rPr>
            </a:br>
            <a:r>
              <a:rPr kumimoji="0" lang="zh-CN" altLang="en-US" sz="2400" smtClean="0">
                <a:solidFill>
                  <a:srgbClr val="000000"/>
                </a:solidFill>
              </a:rPr>
              <a:t> 统互连参考模型。</a:t>
            </a:r>
            <a:endParaRPr kumimoji="0" lang="zh-CN" altLang="en-US" sz="2400" smtClean="0">
              <a:solidFill>
                <a:srgbClr val="000000"/>
              </a:solidFill>
            </a:endParaRPr>
          </a:p>
          <a:p>
            <a:pPr algn="just" eaLnBrk="1" hangingPunct="1">
              <a:spcBef>
                <a:spcPct val="15000"/>
              </a:spcBef>
              <a:buFont typeface="幼圆" panose="02010509060101010101" pitchFamily="49" charset="-122"/>
              <a:buChar char="Ø"/>
            </a:pPr>
            <a:r>
              <a:rPr kumimoji="0" lang="en-US" altLang="zh-CN" sz="2400" smtClean="0">
                <a:solidFill>
                  <a:srgbClr val="000000"/>
                </a:solidFill>
              </a:rPr>
              <a:t>OSI</a:t>
            </a:r>
            <a:r>
              <a:rPr kumimoji="0" lang="zh-CN" altLang="en-US" sz="2400" smtClean="0">
                <a:solidFill>
                  <a:srgbClr val="000000"/>
                </a:solidFill>
              </a:rPr>
              <a:t>参考模型是由</a:t>
            </a:r>
            <a:r>
              <a:rPr kumimoji="0" lang="en-US" altLang="zh-CN" sz="2400" smtClean="0">
                <a:solidFill>
                  <a:srgbClr val="000000"/>
                </a:solidFill>
              </a:rPr>
              <a:t>ISO(</a:t>
            </a:r>
            <a:r>
              <a:rPr kumimoji="0" lang="zh-CN" altLang="en-US" sz="2400" smtClean="0">
                <a:solidFill>
                  <a:srgbClr val="000000"/>
                </a:solidFill>
              </a:rPr>
              <a:t>国际标准化组织</a:t>
            </a:r>
            <a:r>
              <a:rPr kumimoji="0" lang="en-US" altLang="zh-CN" sz="2400" smtClean="0">
                <a:solidFill>
                  <a:srgbClr val="000000"/>
                </a:solidFill>
              </a:rPr>
              <a:t>)</a:t>
            </a:r>
            <a:r>
              <a:rPr kumimoji="0" lang="zh-CN" altLang="en-US" sz="2400" smtClean="0">
                <a:solidFill>
                  <a:srgbClr val="000000"/>
                </a:solidFill>
              </a:rPr>
              <a:t>定义的。</a:t>
            </a:r>
            <a:endParaRPr kumimoji="0" lang="zh-CN" altLang="en-US" sz="2400" smtClean="0">
              <a:solidFill>
                <a:srgbClr val="000000"/>
              </a:solidFill>
            </a:endParaRPr>
          </a:p>
        </p:txBody>
      </p:sp>
      <p:sp>
        <p:nvSpPr>
          <p:cNvPr id="1016838" name="Text Box 6"/>
          <p:cNvSpPr txBox="1">
            <a:spLocks noChangeArrowheads="1"/>
          </p:cNvSpPr>
          <p:nvPr/>
        </p:nvSpPr>
        <p:spPr bwMode="auto">
          <a:xfrm>
            <a:off x="1908175" y="5667970"/>
            <a:ext cx="4608513" cy="64135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a:noFill/>
          </a:ln>
          <a:effectLst/>
          <a:extLs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000" tIns="46800" rIns="90000" bIns="46800">
            <a:spAutoFit/>
          </a:bodyPr>
          <a:lstStyle/>
          <a:p>
            <a:pPr algn="ctr">
              <a:spcBef>
                <a:spcPct val="50000"/>
              </a:spcBef>
              <a:defRPr/>
            </a:pPr>
            <a:r>
              <a:rPr lang="zh-CN" altLang="en-US" sz="3600" b="1">
                <a:solidFill>
                  <a:srgbClr val="CC0000"/>
                </a:solidFill>
                <a:effectLst>
                  <a:outerShdw blurRad="38100" dist="38100" dir="2700000" algn="tl">
                    <a:srgbClr val="000000"/>
                  </a:outerShdw>
                </a:effectLst>
                <a:latin typeface="Wingdings" panose="05000000000000000000" pitchFamily="2" charset="2"/>
                <a:ea typeface="黑体" panose="02010609060101010101" pitchFamily="49" charset="-122"/>
              </a:rPr>
              <a:t>网络世界的法律</a:t>
            </a:r>
            <a:r>
              <a:rPr lang="en-US" altLang="zh-CN" sz="3600" b="1">
                <a:solidFill>
                  <a:srgbClr val="CC0000"/>
                </a:solidFill>
                <a:effectLst>
                  <a:outerShdw blurRad="38100" dist="38100" dir="2700000" algn="tl">
                    <a:srgbClr val="000000"/>
                  </a:outerShdw>
                </a:effectLst>
                <a:latin typeface="Wingdings" panose="05000000000000000000" pitchFamily="2" charset="2"/>
                <a:ea typeface="黑体" panose="02010609060101010101" pitchFamily="49" charset="-122"/>
              </a:rPr>
              <a:t>!</a:t>
            </a:r>
            <a:endParaRPr lang="en-US" altLang="zh-CN" sz="3600" b="1">
              <a:solidFill>
                <a:srgbClr val="CC0000"/>
              </a:solidFill>
              <a:effectLst>
                <a:outerShdw blurRad="38100" dist="38100" dir="2700000" algn="tl">
                  <a:srgbClr val="000000"/>
                </a:outerShdw>
              </a:effectLst>
              <a:latin typeface="Wingdings" panose="05000000000000000000" pitchFamily="2" charset="2"/>
              <a:ea typeface="黑体" panose="02010609060101010101" pitchFamily="49" charset="-122"/>
            </a:endParaRPr>
          </a:p>
        </p:txBody>
      </p:sp>
      <p:sp>
        <p:nvSpPr>
          <p:cNvPr id="28679" name="Rectangle 7"/>
          <p:cNvSpPr>
            <a:spLocks noChangeArrowheads="1"/>
          </p:cNvSpPr>
          <p:nvPr/>
        </p:nvSpPr>
        <p:spPr bwMode="auto">
          <a:xfrm>
            <a:off x="323850" y="6705600"/>
            <a:ext cx="66040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29699" name="Rectangle 3"/>
          <p:cNvSpPr>
            <a:spLocks noChangeArrowheads="1"/>
          </p:cNvSpPr>
          <p:nvPr/>
        </p:nvSpPr>
        <p:spPr bwMode="auto">
          <a:xfrm>
            <a:off x="412433" y="1315403"/>
            <a:ext cx="8424862" cy="364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05000"/>
              </a:lnSpc>
              <a:spcBef>
                <a:spcPct val="5000"/>
              </a:spcBef>
            </a:pPr>
            <a:r>
              <a:rPr lang="en-US" altLang="zh-CN" b="1" dirty="0" smtClean="0">
                <a:solidFill>
                  <a:srgbClr val="000000"/>
                </a:solidFill>
                <a:ea typeface="黑体" panose="02010609060101010101" pitchFamily="49" charset="-122"/>
              </a:rPr>
              <a:t>        </a:t>
            </a:r>
            <a:r>
              <a:rPr lang="en-US" altLang="zh-CN" b="1" dirty="0" smtClean="0">
                <a:solidFill>
                  <a:srgbClr val="00B0F0"/>
                </a:solidFill>
                <a:ea typeface="黑体" panose="02010609060101010101" pitchFamily="49" charset="-122"/>
              </a:rPr>
              <a:t>OSI</a:t>
            </a:r>
            <a:r>
              <a:rPr lang="zh-CN" altLang="en-US" b="1" dirty="0" smtClean="0">
                <a:solidFill>
                  <a:srgbClr val="000000"/>
                </a:solidFill>
                <a:ea typeface="黑体" panose="02010609060101010101" pitchFamily="49" charset="-122"/>
              </a:rPr>
              <a:t>是一个</a:t>
            </a:r>
            <a:r>
              <a:rPr lang="zh-CN" altLang="en-US" b="1" dirty="0" smtClean="0">
                <a:solidFill>
                  <a:srgbClr val="00B0F0"/>
                </a:solidFill>
                <a:ea typeface="黑体" panose="02010609060101010101" pitchFamily="49" charset="-122"/>
              </a:rPr>
              <a:t>七层网络模型</a:t>
            </a:r>
            <a:r>
              <a:rPr lang="zh-CN" altLang="en-US" b="1" dirty="0" smtClean="0">
                <a:solidFill>
                  <a:srgbClr val="000000"/>
                </a:solidFill>
                <a:ea typeface="黑体" panose="02010609060101010101" pitchFamily="49" charset="-122"/>
              </a:rPr>
              <a:t>，包括物理层、数据链路层、网络层、传输层、会话层、表示层和应用层。每一层均有自己的一套功能集，并与紧邻的上层和下层交互作用。</a:t>
            </a:r>
            <a:endParaRPr lang="zh-CN" altLang="en-US" b="1" dirty="0" smtClean="0">
              <a:solidFill>
                <a:srgbClr val="000000"/>
              </a:solidFill>
              <a:ea typeface="黑体" panose="02010609060101010101" pitchFamily="49" charset="-122"/>
            </a:endParaRPr>
          </a:p>
          <a:p>
            <a:pPr algn="just">
              <a:lnSpc>
                <a:spcPct val="105000"/>
              </a:lnSpc>
              <a:spcBef>
                <a:spcPct val="5000"/>
              </a:spcBef>
            </a:pPr>
            <a:endParaRPr lang="zh-CN" altLang="en-US" b="1" dirty="0" smtClean="0">
              <a:solidFill>
                <a:srgbClr val="000000"/>
              </a:solidFill>
              <a:ea typeface="黑体" panose="02010609060101010101" pitchFamily="49" charset="-122"/>
            </a:endParaRPr>
          </a:p>
          <a:p>
            <a:pPr algn="just">
              <a:lnSpc>
                <a:spcPct val="105000"/>
              </a:lnSpc>
              <a:spcBef>
                <a:spcPct val="5000"/>
              </a:spcBef>
            </a:pPr>
            <a:r>
              <a:rPr lang="zh-CN" altLang="en-US" b="1" dirty="0" smtClean="0">
                <a:solidFill>
                  <a:srgbClr val="000000"/>
                </a:solidFill>
                <a:ea typeface="黑体" panose="02010609060101010101" pitchFamily="49" charset="-122"/>
              </a:rPr>
              <a:t>        需要指出的是</a:t>
            </a:r>
            <a:r>
              <a:rPr lang="en-US" altLang="zh-CN" b="1" dirty="0" smtClean="0">
                <a:solidFill>
                  <a:srgbClr val="000000"/>
                </a:solidFill>
                <a:ea typeface="黑体" panose="02010609060101010101" pitchFamily="49" charset="-122"/>
              </a:rPr>
              <a:t>OSI</a:t>
            </a:r>
            <a:r>
              <a:rPr lang="zh-CN" altLang="en-US" b="1" dirty="0" smtClean="0">
                <a:solidFill>
                  <a:srgbClr val="000000"/>
                </a:solidFill>
                <a:ea typeface="黑体" panose="02010609060101010101" pitchFamily="49" charset="-122"/>
              </a:rPr>
              <a:t>参考模型仅仅是一个为制定标准而提供的概念性框架。</a:t>
            </a:r>
            <a:endParaRPr lang="zh-CN" altLang="en-US" b="1" dirty="0" smtClean="0">
              <a:solidFill>
                <a:srgbClr val="000000"/>
              </a:solidFill>
              <a:ea typeface="黑体" panose="02010609060101010101" pitchFamily="49" charset="-122"/>
            </a:endParaRPr>
          </a:p>
          <a:p>
            <a:pPr algn="just">
              <a:lnSpc>
                <a:spcPct val="105000"/>
              </a:lnSpc>
              <a:spcBef>
                <a:spcPct val="5000"/>
              </a:spcBef>
            </a:pPr>
            <a:endParaRPr lang="zh-CN" altLang="en-US" b="1" dirty="0" smtClean="0">
              <a:solidFill>
                <a:srgbClr val="000000"/>
              </a:solidFill>
              <a:ea typeface="黑体" panose="02010609060101010101" pitchFamily="49" charset="-122"/>
            </a:endParaRPr>
          </a:p>
          <a:p>
            <a:pPr algn="just">
              <a:lnSpc>
                <a:spcPct val="105000"/>
              </a:lnSpc>
              <a:spcBef>
                <a:spcPct val="5000"/>
              </a:spcBef>
            </a:pPr>
            <a:r>
              <a:rPr lang="zh-CN" altLang="en-US" b="1" dirty="0" smtClean="0">
                <a:solidFill>
                  <a:srgbClr val="000000"/>
                </a:solidFill>
                <a:ea typeface="黑体" panose="02010609060101010101" pitchFamily="49" charset="-122"/>
              </a:rPr>
              <a:t>        在所有计算机网络参考模型中</a:t>
            </a:r>
            <a:r>
              <a:rPr lang="en-US" altLang="zh-CN" b="1" dirty="0" smtClean="0">
                <a:solidFill>
                  <a:srgbClr val="000000"/>
                </a:solidFill>
                <a:ea typeface="黑体" panose="02010609060101010101" pitchFamily="49" charset="-122"/>
              </a:rPr>
              <a:t>OSI</a:t>
            </a:r>
            <a:r>
              <a:rPr lang="zh-CN" altLang="en-US" b="1" dirty="0" smtClean="0">
                <a:solidFill>
                  <a:srgbClr val="000000"/>
                </a:solidFill>
                <a:ea typeface="黑体" panose="02010609060101010101" pitchFamily="49" charset="-122"/>
              </a:rPr>
              <a:t>参考模型和</a:t>
            </a:r>
            <a:r>
              <a:rPr lang="en-US" altLang="zh-CN" b="1" dirty="0" smtClean="0">
                <a:solidFill>
                  <a:srgbClr val="00B0F0"/>
                </a:solidFill>
                <a:ea typeface="黑体" panose="02010609060101010101" pitchFamily="49" charset="-122"/>
              </a:rPr>
              <a:t>TCP/IP</a:t>
            </a:r>
            <a:r>
              <a:rPr lang="zh-CN" altLang="en-US" b="1" dirty="0" smtClean="0">
                <a:solidFill>
                  <a:srgbClr val="000000"/>
                </a:solidFill>
                <a:ea typeface="黑体" panose="02010609060101010101" pitchFamily="49" charset="-122"/>
              </a:rPr>
              <a:t>参考模型最重要的两个。</a:t>
            </a:r>
            <a:endParaRPr lang="zh-CN" altLang="en-US" b="1" dirty="0" smtClean="0">
              <a:solidFill>
                <a:srgbClr val="000000"/>
              </a:solidFill>
              <a:ea typeface="黑体" panose="02010609060101010101" pitchFamily="49" charset="-122"/>
            </a:endParaRPr>
          </a:p>
        </p:txBody>
      </p:sp>
      <p:sp>
        <p:nvSpPr>
          <p:cNvPr id="29700" name="Rectangle 4"/>
          <p:cNvSpPr>
            <a:spLocks noChangeArrowheads="1"/>
          </p:cNvSpPr>
          <p:nvPr/>
        </p:nvSpPr>
        <p:spPr bwMode="auto">
          <a:xfrm>
            <a:off x="323850" y="6705600"/>
            <a:ext cx="67786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https://timgsa.baidu.com/timg?image&amp;quality=80&amp;size=b10000_10000&amp;sec=1505463659&amp;di=4c006b707a01bbba2e8178ec185cc375&amp;src=http://images2015.cnblogs.com/blog/1061765/201611/1061765-20161125200042800-214154166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9752" y="2559024"/>
            <a:ext cx="5364983" cy="2811537"/>
          </a:xfrm>
          <a:prstGeom prst="rect">
            <a:avLst/>
          </a:prstGeom>
          <a:noFill/>
          <a:extLst>
            <a:ext uri="{909E8E84-426E-40DD-AFC4-6F175D3DCCD1}">
              <a14:hiddenFill xmlns:a14="http://schemas.microsoft.com/office/drawing/2010/main">
                <a:solidFill>
                  <a:srgbClr val="FFFFFF"/>
                </a:solidFill>
              </a14:hiddenFill>
            </a:ext>
          </a:extLst>
        </p:spPr>
      </p:pic>
      <p:sp>
        <p:nvSpPr>
          <p:cNvPr id="30722" name="AutoShape 2"/>
          <p:cNvSpPr/>
          <p:nvPr/>
        </p:nvSpPr>
        <p:spPr bwMode="auto">
          <a:xfrm>
            <a:off x="7712918" y="4372422"/>
            <a:ext cx="171450" cy="824483"/>
          </a:xfrm>
          <a:prstGeom prst="rightBrace">
            <a:avLst>
              <a:gd name="adj1" fmla="val 43406"/>
              <a:gd name="adj2" fmla="val 50000"/>
            </a:avLst>
          </a:prstGeom>
          <a:noFill/>
          <a:ln w="19050">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endParaRPr lang="zh-CN" altLang="zh-CN" sz="4000" smtClean="0">
              <a:solidFill>
                <a:srgbClr val="FF3300"/>
              </a:solidFill>
              <a:ea typeface="宋体" panose="02010600030101010101" pitchFamily="2" charset="-122"/>
            </a:endParaRPr>
          </a:p>
        </p:txBody>
      </p:sp>
      <p:sp>
        <p:nvSpPr>
          <p:cNvPr id="30723" name="AutoShape 3"/>
          <p:cNvSpPr/>
          <p:nvPr/>
        </p:nvSpPr>
        <p:spPr bwMode="auto">
          <a:xfrm>
            <a:off x="7712918" y="3284984"/>
            <a:ext cx="171450" cy="1073150"/>
          </a:xfrm>
          <a:prstGeom prst="rightBrace">
            <a:avLst>
              <a:gd name="adj1" fmla="val 52160"/>
              <a:gd name="adj2" fmla="val 50000"/>
            </a:avLst>
          </a:prstGeom>
          <a:noFill/>
          <a:ln w="19050">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endParaRPr lang="zh-CN" altLang="zh-CN" sz="6000" smtClean="0">
              <a:solidFill>
                <a:srgbClr val="FF3300"/>
              </a:solidFill>
              <a:ea typeface="宋体" panose="02010600030101010101" pitchFamily="2" charset="-122"/>
            </a:endParaRPr>
          </a:p>
        </p:txBody>
      </p:sp>
      <p:sp>
        <p:nvSpPr>
          <p:cNvPr id="30724" name="Text Box 4"/>
          <p:cNvSpPr txBox="1">
            <a:spLocks noChangeArrowheads="1"/>
          </p:cNvSpPr>
          <p:nvPr/>
        </p:nvSpPr>
        <p:spPr bwMode="auto">
          <a:xfrm>
            <a:off x="7857429" y="3634780"/>
            <a:ext cx="1512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en-US" dirty="0" smtClean="0">
                <a:solidFill>
                  <a:srgbClr val="000000"/>
                </a:solidFill>
              </a:rPr>
              <a:t>资源子网</a:t>
            </a:r>
            <a:endParaRPr lang="zh-CN" altLang="en-US" dirty="0" smtClean="0">
              <a:solidFill>
                <a:srgbClr val="000000"/>
              </a:solidFill>
            </a:endParaRPr>
          </a:p>
        </p:txBody>
      </p:sp>
      <p:sp>
        <p:nvSpPr>
          <p:cNvPr id="30726" name="Rectangle 9"/>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30727" name="Text Box 10"/>
          <p:cNvSpPr txBox="1">
            <a:spLocks noChangeArrowheads="1"/>
          </p:cNvSpPr>
          <p:nvPr/>
        </p:nvSpPr>
        <p:spPr bwMode="auto">
          <a:xfrm>
            <a:off x="323850" y="1052513"/>
            <a:ext cx="8424863" cy="124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a:lnSpc>
                <a:spcPct val="105000"/>
              </a:lnSpc>
              <a:spcBef>
                <a:spcPct val="0"/>
              </a:spcBef>
            </a:pPr>
            <a:r>
              <a:rPr lang="en-US" altLang="zh-CN" sz="2400" smtClean="0">
                <a:solidFill>
                  <a:srgbClr val="000000"/>
                </a:solidFill>
              </a:rPr>
              <a:t>        </a:t>
            </a:r>
            <a:r>
              <a:rPr lang="zh-CN" altLang="en-US" sz="2400" smtClean="0">
                <a:solidFill>
                  <a:srgbClr val="000000"/>
                </a:solidFill>
              </a:rPr>
              <a:t>例如，主机</a:t>
            </a:r>
            <a:r>
              <a:rPr lang="en-US" altLang="zh-CN" sz="2400" smtClean="0">
                <a:solidFill>
                  <a:srgbClr val="000000"/>
                </a:solidFill>
              </a:rPr>
              <a:t>A</a:t>
            </a:r>
            <a:r>
              <a:rPr lang="zh-CN" altLang="en-US" sz="2400" smtClean="0">
                <a:solidFill>
                  <a:srgbClr val="000000"/>
                </a:solidFill>
              </a:rPr>
              <a:t>向主机</a:t>
            </a:r>
            <a:r>
              <a:rPr lang="en-US" altLang="zh-CN" sz="2400" smtClean="0">
                <a:solidFill>
                  <a:srgbClr val="000000"/>
                </a:solidFill>
              </a:rPr>
              <a:t>B</a:t>
            </a:r>
            <a:r>
              <a:rPr lang="zh-CN" altLang="en-US" sz="2400" smtClean="0">
                <a:solidFill>
                  <a:srgbClr val="000000"/>
                </a:solidFill>
              </a:rPr>
              <a:t>传送数据时，应用进程要把数据逐层向下传，每层向下传时加入该层相关控制信息，传入主机</a:t>
            </a:r>
            <a:r>
              <a:rPr lang="en-US" altLang="zh-CN" sz="2400" smtClean="0">
                <a:solidFill>
                  <a:srgbClr val="000000"/>
                </a:solidFill>
              </a:rPr>
              <a:t>B</a:t>
            </a:r>
            <a:r>
              <a:rPr lang="zh-CN" altLang="en-US" sz="2400" smtClean="0">
                <a:solidFill>
                  <a:srgbClr val="000000"/>
                </a:solidFill>
              </a:rPr>
              <a:t>后再一层层地剥去控制信息，最后完成数据的传送。</a:t>
            </a:r>
            <a:endParaRPr lang="zh-CN" altLang="en-US" sz="2400" smtClean="0">
              <a:solidFill>
                <a:srgbClr val="000000"/>
              </a:solidFill>
            </a:endParaRPr>
          </a:p>
        </p:txBody>
      </p:sp>
      <p:sp>
        <p:nvSpPr>
          <p:cNvPr id="1020939" name="Text Box 11"/>
          <p:cNvSpPr txBox="1">
            <a:spLocks noChangeArrowheads="1"/>
          </p:cNvSpPr>
          <p:nvPr/>
        </p:nvSpPr>
        <p:spPr bwMode="auto">
          <a:xfrm>
            <a:off x="3563888" y="2276475"/>
            <a:ext cx="3025775" cy="1990725"/>
          </a:xfrm>
          <a:prstGeom prst="rect">
            <a:avLst/>
          </a:prstGeom>
          <a:gradFill rotWithShape="1">
            <a:gsLst>
              <a:gs pos="0">
                <a:schemeClr val="tx2"/>
              </a:gs>
              <a:gs pos="100000">
                <a:schemeClr val="folHlink"/>
              </a:gs>
            </a:gsLst>
            <a:lin ang="0" scaled="1"/>
          </a:gra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en-US" sz="2400" smtClean="0">
                <a:solidFill>
                  <a:srgbClr val="FFFF00"/>
                </a:solidFill>
              </a:rPr>
              <a:t>物理层：</a:t>
            </a:r>
            <a:r>
              <a:rPr lang="zh-CN" altLang="en-US" smtClean="0">
                <a:solidFill>
                  <a:srgbClr val="FFFFFF"/>
                </a:solidFill>
              </a:rPr>
              <a:t>该层负责原始的比特流数据信号的传送以及定义计算机和通讯设备之间的接口标准。该层的基本功能就是传输数据。 </a:t>
            </a:r>
            <a:endParaRPr lang="zh-CN" altLang="en-US" smtClean="0">
              <a:solidFill>
                <a:srgbClr val="FFFFFF"/>
              </a:solidFill>
            </a:endParaRPr>
          </a:p>
        </p:txBody>
      </p:sp>
      <p:sp>
        <p:nvSpPr>
          <p:cNvPr id="1020940" name="Text Box 12"/>
          <p:cNvSpPr txBox="1">
            <a:spLocks noChangeArrowheads="1"/>
          </p:cNvSpPr>
          <p:nvPr/>
        </p:nvSpPr>
        <p:spPr bwMode="auto">
          <a:xfrm>
            <a:off x="3563888" y="2276475"/>
            <a:ext cx="3025775" cy="2600325"/>
          </a:xfrm>
          <a:prstGeom prst="rect">
            <a:avLst/>
          </a:prstGeom>
          <a:gradFill rotWithShape="1">
            <a:gsLst>
              <a:gs pos="0">
                <a:schemeClr val="tx2"/>
              </a:gs>
              <a:gs pos="100000">
                <a:schemeClr val="folHlink"/>
              </a:gs>
            </a:gsLst>
            <a:lin ang="0" scaled="1"/>
          </a:gra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en-US" sz="2400" smtClean="0">
                <a:solidFill>
                  <a:srgbClr val="FFFF00"/>
                </a:solidFill>
              </a:rPr>
              <a:t>数据链路层：</a:t>
            </a:r>
            <a:r>
              <a:rPr lang="zh-CN" altLang="en-US" smtClean="0">
                <a:solidFill>
                  <a:srgbClr val="FFFFFF"/>
                </a:solidFill>
              </a:rPr>
              <a:t>接收来自网络层的数据包，并把信息打包成数据帧，然后下传给物理层进行传输。负责网络内部的帧传输，用于建立、维护和释放数据链路，以及传输差错的检出与恢复。</a:t>
            </a:r>
            <a:endParaRPr lang="zh-CN" altLang="en-US" smtClean="0">
              <a:solidFill>
                <a:srgbClr val="FFFFFF"/>
              </a:solidFill>
            </a:endParaRPr>
          </a:p>
        </p:txBody>
      </p:sp>
      <p:sp>
        <p:nvSpPr>
          <p:cNvPr id="1020941" name="Text Box 13"/>
          <p:cNvSpPr txBox="1">
            <a:spLocks noChangeArrowheads="1"/>
          </p:cNvSpPr>
          <p:nvPr/>
        </p:nvSpPr>
        <p:spPr bwMode="auto">
          <a:xfrm>
            <a:off x="3563888" y="2276475"/>
            <a:ext cx="3025775" cy="1990725"/>
          </a:xfrm>
          <a:prstGeom prst="rect">
            <a:avLst/>
          </a:prstGeom>
          <a:gradFill rotWithShape="1">
            <a:gsLst>
              <a:gs pos="0">
                <a:schemeClr val="tx2"/>
              </a:gs>
              <a:gs pos="100000">
                <a:schemeClr val="folHlink"/>
              </a:gs>
            </a:gsLst>
            <a:lin ang="0" scaled="1"/>
          </a:gra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en-US" sz="2400" smtClean="0">
                <a:solidFill>
                  <a:srgbClr val="FFFF00"/>
                </a:solidFill>
              </a:rPr>
              <a:t>网络层：</a:t>
            </a:r>
            <a:r>
              <a:rPr lang="zh-CN" altLang="en-US" smtClean="0">
                <a:solidFill>
                  <a:srgbClr val="FFFFFF"/>
                </a:solidFill>
              </a:rPr>
              <a:t>将上一层的报文封装成数据包，并根据数据包的目的地址将数据包从一个网络传送到另一个网络，解决的是网络与网络之间的通信问题。</a:t>
            </a:r>
            <a:endParaRPr lang="zh-CN" altLang="en-US" smtClean="0">
              <a:solidFill>
                <a:srgbClr val="00FFCC"/>
              </a:solidFill>
            </a:endParaRPr>
          </a:p>
        </p:txBody>
      </p:sp>
      <p:sp>
        <p:nvSpPr>
          <p:cNvPr id="1020942" name="Text Box 14"/>
          <p:cNvSpPr txBox="1">
            <a:spLocks noChangeArrowheads="1"/>
          </p:cNvSpPr>
          <p:nvPr/>
        </p:nvSpPr>
        <p:spPr bwMode="auto">
          <a:xfrm>
            <a:off x="3563888" y="2276475"/>
            <a:ext cx="2951163" cy="1990725"/>
          </a:xfrm>
          <a:prstGeom prst="rect">
            <a:avLst/>
          </a:prstGeom>
          <a:gradFill rotWithShape="1">
            <a:gsLst>
              <a:gs pos="0">
                <a:schemeClr val="tx2"/>
              </a:gs>
              <a:gs pos="100000">
                <a:schemeClr val="folHlink"/>
              </a:gs>
            </a:gsLst>
            <a:lin ang="0" scaled="1"/>
          </a:gra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en-US" sz="2400" smtClean="0">
                <a:solidFill>
                  <a:srgbClr val="FFFF00"/>
                </a:solidFill>
              </a:rPr>
              <a:t>传输层：</a:t>
            </a:r>
            <a:r>
              <a:rPr lang="zh-CN" altLang="en-US" smtClean="0">
                <a:solidFill>
                  <a:srgbClr val="FFFFFF"/>
                </a:solidFill>
              </a:rPr>
              <a:t>作用是把数据可靠地从一方送到另一方，解决的是数据在网络之间传输的质量问题。该层传送的信息单位是报文。 </a:t>
            </a:r>
            <a:endParaRPr lang="zh-CN" altLang="en-US" smtClean="0">
              <a:solidFill>
                <a:srgbClr val="FFFFFF"/>
              </a:solidFill>
            </a:endParaRPr>
          </a:p>
        </p:txBody>
      </p:sp>
      <p:sp>
        <p:nvSpPr>
          <p:cNvPr id="1020943" name="Text Box 15"/>
          <p:cNvSpPr txBox="1">
            <a:spLocks noChangeArrowheads="1"/>
          </p:cNvSpPr>
          <p:nvPr/>
        </p:nvSpPr>
        <p:spPr bwMode="auto">
          <a:xfrm>
            <a:off x="3563888" y="2347913"/>
            <a:ext cx="3025775" cy="1685925"/>
          </a:xfrm>
          <a:prstGeom prst="rect">
            <a:avLst/>
          </a:prstGeom>
          <a:gradFill rotWithShape="1">
            <a:gsLst>
              <a:gs pos="0">
                <a:schemeClr val="tx2"/>
              </a:gs>
              <a:gs pos="100000">
                <a:schemeClr val="folHlink"/>
              </a:gs>
            </a:gsLst>
            <a:lin ang="0" scaled="1"/>
          </a:gra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en-US" sz="2400" smtClean="0">
                <a:solidFill>
                  <a:srgbClr val="FFFF00"/>
                </a:solidFill>
              </a:rPr>
              <a:t>会话层：</a:t>
            </a:r>
            <a:r>
              <a:rPr lang="zh-CN" altLang="en-US" smtClean="0">
                <a:solidFill>
                  <a:srgbClr val="FFFFFF"/>
                </a:solidFill>
              </a:rPr>
              <a:t>负责在应用程序之间建立、维持、终止会话。也就是在数据真正进行传输之前进行协商并建立好连接。</a:t>
            </a:r>
            <a:r>
              <a:rPr lang="zh-CN" altLang="en-US" smtClean="0">
                <a:solidFill>
                  <a:srgbClr val="00FFCC"/>
                </a:solidFill>
                <a:ea typeface="宋体" panose="02010600030101010101" pitchFamily="2" charset="-122"/>
              </a:rPr>
              <a:t> </a:t>
            </a:r>
            <a:endParaRPr lang="zh-CN" altLang="en-US" smtClean="0">
              <a:solidFill>
                <a:srgbClr val="00FFCC"/>
              </a:solidFill>
              <a:ea typeface="宋体" panose="02010600030101010101" pitchFamily="2" charset="-122"/>
            </a:endParaRPr>
          </a:p>
        </p:txBody>
      </p:sp>
      <p:sp>
        <p:nvSpPr>
          <p:cNvPr id="1020944" name="Text Box 16"/>
          <p:cNvSpPr txBox="1">
            <a:spLocks noChangeArrowheads="1"/>
          </p:cNvSpPr>
          <p:nvPr/>
        </p:nvSpPr>
        <p:spPr bwMode="auto">
          <a:xfrm>
            <a:off x="3563888" y="2347913"/>
            <a:ext cx="2952750" cy="2295525"/>
          </a:xfrm>
          <a:prstGeom prst="rect">
            <a:avLst/>
          </a:prstGeom>
          <a:gradFill rotWithShape="1">
            <a:gsLst>
              <a:gs pos="0">
                <a:schemeClr val="tx2"/>
              </a:gs>
              <a:gs pos="100000">
                <a:schemeClr val="folHlink"/>
              </a:gs>
            </a:gsLst>
            <a:lin ang="0" scaled="1"/>
          </a:gra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en-US" sz="2400" smtClean="0">
                <a:solidFill>
                  <a:srgbClr val="FFFF00"/>
                </a:solidFill>
              </a:rPr>
              <a:t>表示层：</a:t>
            </a:r>
            <a:r>
              <a:rPr lang="zh-CN" altLang="en-US" smtClean="0">
                <a:solidFill>
                  <a:srgbClr val="FFFFFF"/>
                </a:solidFill>
              </a:rPr>
              <a:t>提供数据编码的格式化和数据的转换服务，还具有数据压缩和数据加密功能。比如发送数据之前的加密，接收数据时的解密，中英文的翻译等等。 </a:t>
            </a:r>
            <a:endParaRPr lang="zh-CN" altLang="en-US" smtClean="0">
              <a:solidFill>
                <a:srgbClr val="FFFFFF"/>
              </a:solidFill>
            </a:endParaRPr>
          </a:p>
        </p:txBody>
      </p:sp>
      <p:sp>
        <p:nvSpPr>
          <p:cNvPr id="1020945" name="Text Box 17"/>
          <p:cNvSpPr txBox="1">
            <a:spLocks noChangeArrowheads="1"/>
          </p:cNvSpPr>
          <p:nvPr/>
        </p:nvSpPr>
        <p:spPr bwMode="auto">
          <a:xfrm>
            <a:off x="3563888" y="2347913"/>
            <a:ext cx="2879725" cy="2295525"/>
          </a:xfrm>
          <a:prstGeom prst="rect">
            <a:avLst/>
          </a:prstGeom>
          <a:gradFill rotWithShape="1">
            <a:gsLst>
              <a:gs pos="0">
                <a:schemeClr val="tx2"/>
              </a:gs>
              <a:gs pos="100000">
                <a:schemeClr val="folHlink"/>
              </a:gs>
            </a:gsLst>
            <a:lin ang="0" scaled="1"/>
          </a:gra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en-US" sz="2400" smtClean="0">
                <a:solidFill>
                  <a:srgbClr val="FFFF00"/>
                </a:solidFill>
              </a:rPr>
              <a:t>应用层：</a:t>
            </a:r>
            <a:r>
              <a:rPr lang="zh-CN" altLang="en-US" smtClean="0">
                <a:solidFill>
                  <a:srgbClr val="FFFFFF"/>
                </a:solidFill>
              </a:rPr>
              <a:t>该层位于</a:t>
            </a:r>
            <a:r>
              <a:rPr lang="en-US" altLang="zh-CN" smtClean="0">
                <a:solidFill>
                  <a:srgbClr val="FFFFFF"/>
                </a:solidFill>
              </a:rPr>
              <a:t>OSI</a:t>
            </a:r>
            <a:r>
              <a:rPr lang="zh-CN" altLang="en-US" smtClean="0">
                <a:solidFill>
                  <a:srgbClr val="FFFFFF"/>
                </a:solidFill>
              </a:rPr>
              <a:t>模型最高层，提供网络与用户应用软件之间的接口服务。常用的电子邮件服务，文件传输服务、</a:t>
            </a:r>
            <a:r>
              <a:rPr lang="en-US" altLang="zh-CN" smtClean="0">
                <a:solidFill>
                  <a:srgbClr val="FFFFFF"/>
                </a:solidFill>
              </a:rPr>
              <a:t>WWW</a:t>
            </a:r>
            <a:r>
              <a:rPr lang="zh-CN" altLang="en-US" smtClean="0">
                <a:solidFill>
                  <a:srgbClr val="FFFFFF"/>
                </a:solidFill>
              </a:rPr>
              <a:t>服务等都是这一层提供的。 </a:t>
            </a:r>
            <a:endParaRPr lang="zh-CN" altLang="en-US" smtClean="0">
              <a:solidFill>
                <a:srgbClr val="FFFFFF"/>
              </a:solidFill>
            </a:endParaRPr>
          </a:p>
        </p:txBody>
      </p:sp>
      <p:sp>
        <p:nvSpPr>
          <p:cNvPr id="1020946" name="Text Box 18"/>
          <p:cNvSpPr txBox="1">
            <a:spLocks noChangeArrowheads="1"/>
          </p:cNvSpPr>
          <p:nvPr/>
        </p:nvSpPr>
        <p:spPr bwMode="auto">
          <a:xfrm>
            <a:off x="107505" y="2414587"/>
            <a:ext cx="2232248" cy="3970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a:lnSpc>
                <a:spcPct val="90000"/>
              </a:lnSpc>
              <a:spcBef>
                <a:spcPct val="0"/>
              </a:spcBef>
            </a:pPr>
            <a:r>
              <a:rPr lang="en-US" altLang="zh-CN" dirty="0" smtClean="0">
                <a:solidFill>
                  <a:srgbClr val="0033CC"/>
                </a:solidFill>
              </a:rPr>
              <a:t>        </a:t>
            </a:r>
            <a:r>
              <a:rPr lang="zh-CN" altLang="en-US" dirty="0" smtClean="0">
                <a:solidFill>
                  <a:srgbClr val="0033CC"/>
                </a:solidFill>
              </a:rPr>
              <a:t>可以用一个比喻来描述上述过程。有一封信从高层向下传，每经过一层就包上一个新信封，写上必要的地址信息。信传送到目的地后，从第一层起，每层拆开一个信封后就交给它的上一层，传到最高层后，取出发信人所发的信交给收信人。</a:t>
            </a:r>
            <a:endParaRPr lang="zh-CN" altLang="en-US" dirty="0" smtClean="0">
              <a:solidFill>
                <a:srgbClr val="0033CC"/>
              </a:solidFill>
            </a:endParaRPr>
          </a:p>
        </p:txBody>
      </p:sp>
      <p:sp>
        <p:nvSpPr>
          <p:cNvPr id="30736" name="Text Box 19"/>
          <p:cNvSpPr txBox="1">
            <a:spLocks noChangeArrowheads="1"/>
          </p:cNvSpPr>
          <p:nvPr/>
        </p:nvSpPr>
        <p:spPr bwMode="auto">
          <a:xfrm>
            <a:off x="7857429" y="4618520"/>
            <a:ext cx="1512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en-US" dirty="0" smtClean="0">
                <a:solidFill>
                  <a:srgbClr val="000000"/>
                </a:solidFill>
              </a:rPr>
              <a:t>通讯子网</a:t>
            </a:r>
            <a:endParaRPr lang="zh-CN" altLang="en-US" dirty="0" smtClean="0">
              <a:solidFill>
                <a:srgbClr val="000000"/>
              </a:solidFill>
            </a:endParaRPr>
          </a:p>
        </p:txBody>
      </p:sp>
      <p:sp>
        <p:nvSpPr>
          <p:cNvPr id="1020948" name="Rectangle 20"/>
          <p:cNvSpPr>
            <a:spLocks noChangeArrowheads="1"/>
          </p:cNvSpPr>
          <p:nvPr/>
        </p:nvSpPr>
        <p:spPr bwMode="auto">
          <a:xfrm>
            <a:off x="3324474" y="5370562"/>
            <a:ext cx="3960813" cy="8635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0"/>
              </a:spcBef>
              <a:defRPr/>
            </a:pPr>
            <a:r>
              <a:rPr kumimoji="0" lang="zh-CN" altLang="en-US"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网络设备传输数据的过程是按照</a:t>
            </a:r>
            <a:r>
              <a:rPr kumimoji="0" lang="en-US" altLang="zh-CN" dirty="0">
                <a:solidFill>
                  <a:srgbClr val="000000"/>
                </a:solidFill>
                <a:effectLst>
                  <a:outerShdw blurRad="38100" dist="38100" dir="2700000" algn="tl">
                    <a:srgbClr val="C0C0C0"/>
                  </a:outerShdw>
                </a:effectLst>
                <a:ea typeface="黑体" panose="02010609060101010101" pitchFamily="49" charset="-122"/>
              </a:rPr>
              <a:t>OSI</a:t>
            </a:r>
            <a:r>
              <a:rPr kumimoji="0" lang="zh-CN" altLang="en-US"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参考模型来运动的</a:t>
            </a:r>
            <a:endParaRPr kumimoji="0" lang="zh-CN" altLang="en-US"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0738" name="Rectangle 21"/>
          <p:cNvSpPr>
            <a:spLocks noChangeArrowheads="1"/>
          </p:cNvSpPr>
          <p:nvPr/>
        </p:nvSpPr>
        <p:spPr bwMode="auto">
          <a:xfrm>
            <a:off x="323850" y="6705600"/>
            <a:ext cx="67786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0946"/>
                                        </p:tgtEl>
                                        <p:attrNameLst>
                                          <p:attrName>style.visibility</p:attrName>
                                        </p:attrNameLst>
                                      </p:cBhvr>
                                      <p:to>
                                        <p:strVal val="visible"/>
                                      </p:to>
                                    </p:set>
                                    <p:anim calcmode="lin" valueType="num">
                                      <p:cBhvr additive="base">
                                        <p:cTn id="7" dur="500" fill="hold"/>
                                        <p:tgtEl>
                                          <p:spTgt spid="1020946"/>
                                        </p:tgtEl>
                                        <p:attrNameLst>
                                          <p:attrName>ppt_x</p:attrName>
                                        </p:attrNameLst>
                                      </p:cBhvr>
                                      <p:tavLst>
                                        <p:tav tm="0">
                                          <p:val>
                                            <p:strVal val="#ppt_x"/>
                                          </p:val>
                                        </p:tav>
                                        <p:tav tm="100000">
                                          <p:val>
                                            <p:strVal val="#ppt_x"/>
                                          </p:val>
                                        </p:tav>
                                      </p:tavLst>
                                    </p:anim>
                                    <p:anim calcmode="lin" valueType="num">
                                      <p:cBhvr additive="base">
                                        <p:cTn id="8" dur="500" fill="hold"/>
                                        <p:tgtEl>
                                          <p:spTgt spid="10209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0945"/>
                                        </p:tgtEl>
                                        <p:attrNameLst>
                                          <p:attrName>style.visibility</p:attrName>
                                        </p:attrNameLst>
                                      </p:cBhvr>
                                      <p:to>
                                        <p:strVal val="visible"/>
                                      </p:to>
                                    </p:set>
                                    <p:anim calcmode="lin" valueType="num">
                                      <p:cBhvr additive="base">
                                        <p:cTn id="13" dur="500" fill="hold"/>
                                        <p:tgtEl>
                                          <p:spTgt spid="1020945"/>
                                        </p:tgtEl>
                                        <p:attrNameLst>
                                          <p:attrName>ppt_x</p:attrName>
                                        </p:attrNameLst>
                                      </p:cBhvr>
                                      <p:tavLst>
                                        <p:tav tm="0">
                                          <p:val>
                                            <p:strVal val="#ppt_x"/>
                                          </p:val>
                                        </p:tav>
                                        <p:tav tm="100000">
                                          <p:val>
                                            <p:strVal val="#ppt_x"/>
                                          </p:val>
                                        </p:tav>
                                      </p:tavLst>
                                    </p:anim>
                                    <p:anim calcmode="lin" valueType="num">
                                      <p:cBhvr additive="base">
                                        <p:cTn id="14" dur="500" fill="hold"/>
                                        <p:tgtEl>
                                          <p:spTgt spid="10209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1020945"/>
                                        </p:tgtEl>
                                        <p:attrNameLst>
                                          <p:attrName>ppt_x</p:attrName>
                                        </p:attrNameLst>
                                      </p:cBhvr>
                                      <p:tavLst>
                                        <p:tav tm="0">
                                          <p:val>
                                            <p:strVal val="ppt_x"/>
                                          </p:val>
                                        </p:tav>
                                        <p:tav tm="100000">
                                          <p:val>
                                            <p:strVal val="ppt_x"/>
                                          </p:val>
                                        </p:tav>
                                      </p:tavLst>
                                    </p:anim>
                                    <p:anim calcmode="lin" valueType="num">
                                      <p:cBhvr additive="base">
                                        <p:cTn id="19" dur="500"/>
                                        <p:tgtEl>
                                          <p:spTgt spid="1020945"/>
                                        </p:tgtEl>
                                        <p:attrNameLst>
                                          <p:attrName>ppt_y</p:attrName>
                                        </p:attrNameLst>
                                      </p:cBhvr>
                                      <p:tavLst>
                                        <p:tav tm="0">
                                          <p:val>
                                            <p:strVal val="ppt_y"/>
                                          </p:val>
                                        </p:tav>
                                        <p:tav tm="100000">
                                          <p:val>
                                            <p:strVal val="1+ppt_h/2"/>
                                          </p:val>
                                        </p:tav>
                                      </p:tavLst>
                                    </p:anim>
                                    <p:set>
                                      <p:cBhvr>
                                        <p:cTn id="20" dur="1" fill="hold">
                                          <p:stCondLst>
                                            <p:cond delay="499"/>
                                          </p:stCondLst>
                                        </p:cTn>
                                        <p:tgtEl>
                                          <p:spTgt spid="102094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0944"/>
                                        </p:tgtEl>
                                        <p:attrNameLst>
                                          <p:attrName>style.visibility</p:attrName>
                                        </p:attrNameLst>
                                      </p:cBhvr>
                                      <p:to>
                                        <p:strVal val="visible"/>
                                      </p:to>
                                    </p:set>
                                    <p:anim calcmode="lin" valueType="num">
                                      <p:cBhvr additive="base">
                                        <p:cTn id="25" dur="500" fill="hold"/>
                                        <p:tgtEl>
                                          <p:spTgt spid="1020944"/>
                                        </p:tgtEl>
                                        <p:attrNameLst>
                                          <p:attrName>ppt_x</p:attrName>
                                        </p:attrNameLst>
                                      </p:cBhvr>
                                      <p:tavLst>
                                        <p:tav tm="0">
                                          <p:val>
                                            <p:strVal val="#ppt_x"/>
                                          </p:val>
                                        </p:tav>
                                        <p:tav tm="100000">
                                          <p:val>
                                            <p:strVal val="#ppt_x"/>
                                          </p:val>
                                        </p:tav>
                                      </p:tavLst>
                                    </p:anim>
                                    <p:anim calcmode="lin" valueType="num">
                                      <p:cBhvr additive="base">
                                        <p:cTn id="26" dur="500" fill="hold"/>
                                        <p:tgtEl>
                                          <p:spTgt spid="102094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1020944"/>
                                        </p:tgtEl>
                                        <p:attrNameLst>
                                          <p:attrName>ppt_x</p:attrName>
                                        </p:attrNameLst>
                                      </p:cBhvr>
                                      <p:tavLst>
                                        <p:tav tm="0">
                                          <p:val>
                                            <p:strVal val="ppt_x"/>
                                          </p:val>
                                        </p:tav>
                                        <p:tav tm="100000">
                                          <p:val>
                                            <p:strVal val="ppt_x"/>
                                          </p:val>
                                        </p:tav>
                                      </p:tavLst>
                                    </p:anim>
                                    <p:anim calcmode="lin" valueType="num">
                                      <p:cBhvr additive="base">
                                        <p:cTn id="31" dur="500"/>
                                        <p:tgtEl>
                                          <p:spTgt spid="1020944"/>
                                        </p:tgtEl>
                                        <p:attrNameLst>
                                          <p:attrName>ppt_y</p:attrName>
                                        </p:attrNameLst>
                                      </p:cBhvr>
                                      <p:tavLst>
                                        <p:tav tm="0">
                                          <p:val>
                                            <p:strVal val="ppt_y"/>
                                          </p:val>
                                        </p:tav>
                                        <p:tav tm="100000">
                                          <p:val>
                                            <p:strVal val="1+ppt_h/2"/>
                                          </p:val>
                                        </p:tav>
                                      </p:tavLst>
                                    </p:anim>
                                    <p:set>
                                      <p:cBhvr>
                                        <p:cTn id="32" dur="1" fill="hold">
                                          <p:stCondLst>
                                            <p:cond delay="499"/>
                                          </p:stCondLst>
                                        </p:cTn>
                                        <p:tgtEl>
                                          <p:spTgt spid="102094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20943"/>
                                        </p:tgtEl>
                                        <p:attrNameLst>
                                          <p:attrName>style.visibility</p:attrName>
                                        </p:attrNameLst>
                                      </p:cBhvr>
                                      <p:to>
                                        <p:strVal val="visible"/>
                                      </p:to>
                                    </p:set>
                                    <p:anim calcmode="lin" valueType="num">
                                      <p:cBhvr additive="base">
                                        <p:cTn id="37" dur="500" fill="hold"/>
                                        <p:tgtEl>
                                          <p:spTgt spid="1020943"/>
                                        </p:tgtEl>
                                        <p:attrNameLst>
                                          <p:attrName>ppt_x</p:attrName>
                                        </p:attrNameLst>
                                      </p:cBhvr>
                                      <p:tavLst>
                                        <p:tav tm="0">
                                          <p:val>
                                            <p:strVal val="#ppt_x"/>
                                          </p:val>
                                        </p:tav>
                                        <p:tav tm="100000">
                                          <p:val>
                                            <p:strVal val="#ppt_x"/>
                                          </p:val>
                                        </p:tav>
                                      </p:tavLst>
                                    </p:anim>
                                    <p:anim calcmode="lin" valueType="num">
                                      <p:cBhvr additive="base">
                                        <p:cTn id="38" dur="500" fill="hold"/>
                                        <p:tgtEl>
                                          <p:spTgt spid="102094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1020943"/>
                                        </p:tgtEl>
                                        <p:attrNameLst>
                                          <p:attrName>ppt_x</p:attrName>
                                        </p:attrNameLst>
                                      </p:cBhvr>
                                      <p:tavLst>
                                        <p:tav tm="0">
                                          <p:val>
                                            <p:strVal val="ppt_x"/>
                                          </p:val>
                                        </p:tav>
                                        <p:tav tm="100000">
                                          <p:val>
                                            <p:strVal val="ppt_x"/>
                                          </p:val>
                                        </p:tav>
                                      </p:tavLst>
                                    </p:anim>
                                    <p:anim calcmode="lin" valueType="num">
                                      <p:cBhvr additive="base">
                                        <p:cTn id="43" dur="500"/>
                                        <p:tgtEl>
                                          <p:spTgt spid="1020943"/>
                                        </p:tgtEl>
                                        <p:attrNameLst>
                                          <p:attrName>ppt_y</p:attrName>
                                        </p:attrNameLst>
                                      </p:cBhvr>
                                      <p:tavLst>
                                        <p:tav tm="0">
                                          <p:val>
                                            <p:strVal val="ppt_y"/>
                                          </p:val>
                                        </p:tav>
                                        <p:tav tm="100000">
                                          <p:val>
                                            <p:strVal val="1+ppt_h/2"/>
                                          </p:val>
                                        </p:tav>
                                      </p:tavLst>
                                    </p:anim>
                                    <p:set>
                                      <p:cBhvr>
                                        <p:cTn id="44" dur="1" fill="hold">
                                          <p:stCondLst>
                                            <p:cond delay="499"/>
                                          </p:stCondLst>
                                        </p:cTn>
                                        <p:tgtEl>
                                          <p:spTgt spid="102094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20942"/>
                                        </p:tgtEl>
                                        <p:attrNameLst>
                                          <p:attrName>style.visibility</p:attrName>
                                        </p:attrNameLst>
                                      </p:cBhvr>
                                      <p:to>
                                        <p:strVal val="visible"/>
                                      </p:to>
                                    </p:set>
                                    <p:anim calcmode="lin" valueType="num">
                                      <p:cBhvr additive="base">
                                        <p:cTn id="49" dur="500" fill="hold"/>
                                        <p:tgtEl>
                                          <p:spTgt spid="1020942"/>
                                        </p:tgtEl>
                                        <p:attrNameLst>
                                          <p:attrName>ppt_x</p:attrName>
                                        </p:attrNameLst>
                                      </p:cBhvr>
                                      <p:tavLst>
                                        <p:tav tm="0">
                                          <p:val>
                                            <p:strVal val="#ppt_x"/>
                                          </p:val>
                                        </p:tav>
                                        <p:tav tm="100000">
                                          <p:val>
                                            <p:strVal val="#ppt_x"/>
                                          </p:val>
                                        </p:tav>
                                      </p:tavLst>
                                    </p:anim>
                                    <p:anim calcmode="lin" valueType="num">
                                      <p:cBhvr additive="base">
                                        <p:cTn id="50" dur="500" fill="hold"/>
                                        <p:tgtEl>
                                          <p:spTgt spid="102094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1" nodeType="clickEffect">
                                  <p:stCondLst>
                                    <p:cond delay="0"/>
                                  </p:stCondLst>
                                  <p:childTnLst>
                                    <p:anim calcmode="lin" valueType="num">
                                      <p:cBhvr additive="base">
                                        <p:cTn id="54" dur="500"/>
                                        <p:tgtEl>
                                          <p:spTgt spid="1020942"/>
                                        </p:tgtEl>
                                        <p:attrNameLst>
                                          <p:attrName>ppt_x</p:attrName>
                                        </p:attrNameLst>
                                      </p:cBhvr>
                                      <p:tavLst>
                                        <p:tav tm="0">
                                          <p:val>
                                            <p:strVal val="ppt_x"/>
                                          </p:val>
                                        </p:tav>
                                        <p:tav tm="100000">
                                          <p:val>
                                            <p:strVal val="ppt_x"/>
                                          </p:val>
                                        </p:tav>
                                      </p:tavLst>
                                    </p:anim>
                                    <p:anim calcmode="lin" valueType="num">
                                      <p:cBhvr additive="base">
                                        <p:cTn id="55" dur="500"/>
                                        <p:tgtEl>
                                          <p:spTgt spid="1020942"/>
                                        </p:tgtEl>
                                        <p:attrNameLst>
                                          <p:attrName>ppt_y</p:attrName>
                                        </p:attrNameLst>
                                      </p:cBhvr>
                                      <p:tavLst>
                                        <p:tav tm="0">
                                          <p:val>
                                            <p:strVal val="ppt_y"/>
                                          </p:val>
                                        </p:tav>
                                        <p:tav tm="100000">
                                          <p:val>
                                            <p:strVal val="1+ppt_h/2"/>
                                          </p:val>
                                        </p:tav>
                                      </p:tavLst>
                                    </p:anim>
                                    <p:set>
                                      <p:cBhvr>
                                        <p:cTn id="56" dur="1" fill="hold">
                                          <p:stCondLst>
                                            <p:cond delay="499"/>
                                          </p:stCondLst>
                                        </p:cTn>
                                        <p:tgtEl>
                                          <p:spTgt spid="102094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20941"/>
                                        </p:tgtEl>
                                        <p:attrNameLst>
                                          <p:attrName>style.visibility</p:attrName>
                                        </p:attrNameLst>
                                      </p:cBhvr>
                                      <p:to>
                                        <p:strVal val="visible"/>
                                      </p:to>
                                    </p:set>
                                    <p:anim calcmode="lin" valueType="num">
                                      <p:cBhvr additive="base">
                                        <p:cTn id="61" dur="500" fill="hold"/>
                                        <p:tgtEl>
                                          <p:spTgt spid="1020941"/>
                                        </p:tgtEl>
                                        <p:attrNameLst>
                                          <p:attrName>ppt_x</p:attrName>
                                        </p:attrNameLst>
                                      </p:cBhvr>
                                      <p:tavLst>
                                        <p:tav tm="0">
                                          <p:val>
                                            <p:strVal val="#ppt_x"/>
                                          </p:val>
                                        </p:tav>
                                        <p:tav tm="100000">
                                          <p:val>
                                            <p:strVal val="#ppt_x"/>
                                          </p:val>
                                        </p:tav>
                                      </p:tavLst>
                                    </p:anim>
                                    <p:anim calcmode="lin" valueType="num">
                                      <p:cBhvr additive="base">
                                        <p:cTn id="62" dur="500" fill="hold"/>
                                        <p:tgtEl>
                                          <p:spTgt spid="102094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1020941"/>
                                        </p:tgtEl>
                                        <p:attrNameLst>
                                          <p:attrName>ppt_x</p:attrName>
                                        </p:attrNameLst>
                                      </p:cBhvr>
                                      <p:tavLst>
                                        <p:tav tm="0">
                                          <p:val>
                                            <p:strVal val="ppt_x"/>
                                          </p:val>
                                        </p:tav>
                                        <p:tav tm="100000">
                                          <p:val>
                                            <p:strVal val="ppt_x"/>
                                          </p:val>
                                        </p:tav>
                                      </p:tavLst>
                                    </p:anim>
                                    <p:anim calcmode="lin" valueType="num">
                                      <p:cBhvr additive="base">
                                        <p:cTn id="67" dur="500"/>
                                        <p:tgtEl>
                                          <p:spTgt spid="1020941"/>
                                        </p:tgtEl>
                                        <p:attrNameLst>
                                          <p:attrName>ppt_y</p:attrName>
                                        </p:attrNameLst>
                                      </p:cBhvr>
                                      <p:tavLst>
                                        <p:tav tm="0">
                                          <p:val>
                                            <p:strVal val="ppt_y"/>
                                          </p:val>
                                        </p:tav>
                                        <p:tav tm="100000">
                                          <p:val>
                                            <p:strVal val="1+ppt_h/2"/>
                                          </p:val>
                                        </p:tav>
                                      </p:tavLst>
                                    </p:anim>
                                    <p:set>
                                      <p:cBhvr>
                                        <p:cTn id="68" dur="1" fill="hold">
                                          <p:stCondLst>
                                            <p:cond delay="499"/>
                                          </p:stCondLst>
                                        </p:cTn>
                                        <p:tgtEl>
                                          <p:spTgt spid="102094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20940"/>
                                        </p:tgtEl>
                                        <p:attrNameLst>
                                          <p:attrName>style.visibility</p:attrName>
                                        </p:attrNameLst>
                                      </p:cBhvr>
                                      <p:to>
                                        <p:strVal val="visible"/>
                                      </p:to>
                                    </p:set>
                                    <p:anim calcmode="lin" valueType="num">
                                      <p:cBhvr additive="base">
                                        <p:cTn id="73" dur="500" fill="hold"/>
                                        <p:tgtEl>
                                          <p:spTgt spid="1020940"/>
                                        </p:tgtEl>
                                        <p:attrNameLst>
                                          <p:attrName>ppt_x</p:attrName>
                                        </p:attrNameLst>
                                      </p:cBhvr>
                                      <p:tavLst>
                                        <p:tav tm="0">
                                          <p:val>
                                            <p:strVal val="#ppt_x"/>
                                          </p:val>
                                        </p:tav>
                                        <p:tav tm="100000">
                                          <p:val>
                                            <p:strVal val="#ppt_x"/>
                                          </p:val>
                                        </p:tav>
                                      </p:tavLst>
                                    </p:anim>
                                    <p:anim calcmode="lin" valueType="num">
                                      <p:cBhvr additive="base">
                                        <p:cTn id="74" dur="500" fill="hold"/>
                                        <p:tgtEl>
                                          <p:spTgt spid="102094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1" nodeType="clickEffect">
                                  <p:stCondLst>
                                    <p:cond delay="0"/>
                                  </p:stCondLst>
                                  <p:childTnLst>
                                    <p:anim calcmode="lin" valueType="num">
                                      <p:cBhvr additive="base">
                                        <p:cTn id="78" dur="500"/>
                                        <p:tgtEl>
                                          <p:spTgt spid="1020940"/>
                                        </p:tgtEl>
                                        <p:attrNameLst>
                                          <p:attrName>ppt_x</p:attrName>
                                        </p:attrNameLst>
                                      </p:cBhvr>
                                      <p:tavLst>
                                        <p:tav tm="0">
                                          <p:val>
                                            <p:strVal val="ppt_x"/>
                                          </p:val>
                                        </p:tav>
                                        <p:tav tm="100000">
                                          <p:val>
                                            <p:strVal val="ppt_x"/>
                                          </p:val>
                                        </p:tav>
                                      </p:tavLst>
                                    </p:anim>
                                    <p:anim calcmode="lin" valueType="num">
                                      <p:cBhvr additive="base">
                                        <p:cTn id="79" dur="500"/>
                                        <p:tgtEl>
                                          <p:spTgt spid="1020940"/>
                                        </p:tgtEl>
                                        <p:attrNameLst>
                                          <p:attrName>ppt_y</p:attrName>
                                        </p:attrNameLst>
                                      </p:cBhvr>
                                      <p:tavLst>
                                        <p:tav tm="0">
                                          <p:val>
                                            <p:strVal val="ppt_y"/>
                                          </p:val>
                                        </p:tav>
                                        <p:tav tm="100000">
                                          <p:val>
                                            <p:strVal val="1+ppt_h/2"/>
                                          </p:val>
                                        </p:tav>
                                      </p:tavLst>
                                    </p:anim>
                                    <p:set>
                                      <p:cBhvr>
                                        <p:cTn id="80" dur="1" fill="hold">
                                          <p:stCondLst>
                                            <p:cond delay="499"/>
                                          </p:stCondLst>
                                        </p:cTn>
                                        <p:tgtEl>
                                          <p:spTgt spid="102094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020939"/>
                                        </p:tgtEl>
                                        <p:attrNameLst>
                                          <p:attrName>style.visibility</p:attrName>
                                        </p:attrNameLst>
                                      </p:cBhvr>
                                      <p:to>
                                        <p:strVal val="visible"/>
                                      </p:to>
                                    </p:set>
                                    <p:anim calcmode="lin" valueType="num">
                                      <p:cBhvr additive="base">
                                        <p:cTn id="85" dur="500" fill="hold"/>
                                        <p:tgtEl>
                                          <p:spTgt spid="1020939"/>
                                        </p:tgtEl>
                                        <p:attrNameLst>
                                          <p:attrName>ppt_x</p:attrName>
                                        </p:attrNameLst>
                                      </p:cBhvr>
                                      <p:tavLst>
                                        <p:tav tm="0">
                                          <p:val>
                                            <p:strVal val="#ppt_x"/>
                                          </p:val>
                                        </p:tav>
                                        <p:tav tm="100000">
                                          <p:val>
                                            <p:strVal val="#ppt_x"/>
                                          </p:val>
                                        </p:tav>
                                      </p:tavLst>
                                    </p:anim>
                                    <p:anim calcmode="lin" valueType="num">
                                      <p:cBhvr additive="base">
                                        <p:cTn id="86" dur="500" fill="hold"/>
                                        <p:tgtEl>
                                          <p:spTgt spid="102093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xit" presetSubtype="4" fill="hold" grpId="1" nodeType="clickEffect">
                                  <p:stCondLst>
                                    <p:cond delay="0"/>
                                  </p:stCondLst>
                                  <p:childTnLst>
                                    <p:anim calcmode="lin" valueType="num">
                                      <p:cBhvr additive="base">
                                        <p:cTn id="90" dur="500"/>
                                        <p:tgtEl>
                                          <p:spTgt spid="1020939"/>
                                        </p:tgtEl>
                                        <p:attrNameLst>
                                          <p:attrName>ppt_x</p:attrName>
                                        </p:attrNameLst>
                                      </p:cBhvr>
                                      <p:tavLst>
                                        <p:tav tm="0">
                                          <p:val>
                                            <p:strVal val="ppt_x"/>
                                          </p:val>
                                        </p:tav>
                                        <p:tav tm="100000">
                                          <p:val>
                                            <p:strVal val="ppt_x"/>
                                          </p:val>
                                        </p:tav>
                                      </p:tavLst>
                                    </p:anim>
                                    <p:anim calcmode="lin" valueType="num">
                                      <p:cBhvr additive="base">
                                        <p:cTn id="91" dur="500"/>
                                        <p:tgtEl>
                                          <p:spTgt spid="1020939"/>
                                        </p:tgtEl>
                                        <p:attrNameLst>
                                          <p:attrName>ppt_y</p:attrName>
                                        </p:attrNameLst>
                                      </p:cBhvr>
                                      <p:tavLst>
                                        <p:tav tm="0">
                                          <p:val>
                                            <p:strVal val="ppt_y"/>
                                          </p:val>
                                        </p:tav>
                                        <p:tav tm="100000">
                                          <p:val>
                                            <p:strVal val="1+ppt_h/2"/>
                                          </p:val>
                                        </p:tav>
                                      </p:tavLst>
                                    </p:anim>
                                    <p:set>
                                      <p:cBhvr>
                                        <p:cTn id="92" dur="1" fill="hold">
                                          <p:stCondLst>
                                            <p:cond delay="499"/>
                                          </p:stCondLst>
                                        </p:cTn>
                                        <p:tgtEl>
                                          <p:spTgt spid="1020939"/>
                                        </p:tgtEl>
                                        <p:attrNameLst>
                                          <p:attrName>style.visibility</p:attrName>
                                        </p:attrNameLst>
                                      </p:cBhvr>
                                      <p:to>
                                        <p:strVal val="hidden"/>
                                      </p:to>
                                    </p:set>
                                  </p:childTnLst>
                                </p:cTn>
                              </p:par>
                              <p:par>
                                <p:cTn id="93" presetID="12" presetClass="entr" presetSubtype="4" fill="hold" grpId="0" nodeType="withEffect">
                                  <p:stCondLst>
                                    <p:cond delay="0"/>
                                  </p:stCondLst>
                                  <p:childTnLst>
                                    <p:set>
                                      <p:cBhvr>
                                        <p:cTn id="94" dur="1" fill="hold">
                                          <p:stCondLst>
                                            <p:cond delay="0"/>
                                          </p:stCondLst>
                                        </p:cTn>
                                        <p:tgtEl>
                                          <p:spTgt spid="1020948"/>
                                        </p:tgtEl>
                                        <p:attrNameLst>
                                          <p:attrName>style.visibility</p:attrName>
                                        </p:attrNameLst>
                                      </p:cBhvr>
                                      <p:to>
                                        <p:strVal val="visible"/>
                                      </p:to>
                                    </p:set>
                                    <p:animEffect transition="in" filter="slide(fromBottom)">
                                      <p:cBhvr>
                                        <p:cTn id="95" dur="500"/>
                                        <p:tgtEl>
                                          <p:spTgt spid="1020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9" grpId="0" animBg="1"/>
      <p:bldP spid="1020939" grpId="1" animBg="1"/>
      <p:bldP spid="1020940" grpId="0" animBg="1"/>
      <p:bldP spid="1020940" grpId="1" animBg="1"/>
      <p:bldP spid="1020941" grpId="0" animBg="1"/>
      <p:bldP spid="1020941" grpId="1" animBg="1"/>
      <p:bldP spid="1020942" grpId="0" animBg="1"/>
      <p:bldP spid="1020942" grpId="1" animBg="1"/>
      <p:bldP spid="1020943" grpId="0" animBg="1"/>
      <p:bldP spid="1020943" grpId="1" animBg="1"/>
      <p:bldP spid="1020944" grpId="0" animBg="1"/>
      <p:bldP spid="1020944" grpId="1" animBg="1"/>
      <p:bldP spid="1020945" grpId="0" animBg="1"/>
      <p:bldP spid="1020945" grpId="1" animBg="1"/>
      <p:bldP spid="1020946" grpId="0"/>
      <p:bldP spid="10209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23850" y="26035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n-US" altLang="en-US" sz="3200" b="1" dirty="0" smtClean="0">
                <a:solidFill>
                  <a:srgbClr val="3333CC"/>
                </a:solidFill>
                <a:ea typeface="黑体" panose="02010609060101010101" pitchFamily="49" charset="-122"/>
              </a:rPr>
              <a:t>2.4  </a:t>
            </a:r>
            <a:r>
              <a:rPr lang="zh-CN" altLang="en-US" sz="3200" b="1" dirty="0" smtClean="0">
                <a:solidFill>
                  <a:srgbClr val="3333CC"/>
                </a:solidFill>
                <a:ea typeface="黑体" panose="02010609060101010101" pitchFamily="49" charset="-122"/>
              </a:rPr>
              <a:t>计算机网络基础</a:t>
            </a:r>
            <a:endParaRPr lang="zh-CN" altLang="en-US" sz="3200" b="1" dirty="0" smtClean="0">
              <a:solidFill>
                <a:srgbClr val="3333CC"/>
              </a:solidFill>
              <a:ea typeface="黑体" panose="02010609060101010101" pitchFamily="49" charset="-122"/>
            </a:endParaRPr>
          </a:p>
        </p:txBody>
      </p:sp>
      <p:sp>
        <p:nvSpPr>
          <p:cNvPr id="674819" name="Rectangle 3"/>
          <p:cNvSpPr>
            <a:spLocks noChangeArrowheads="1"/>
          </p:cNvSpPr>
          <p:nvPr/>
        </p:nvSpPr>
        <p:spPr bwMode="auto">
          <a:xfrm>
            <a:off x="323850" y="1125538"/>
            <a:ext cx="8532813"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pPr>
            <a:r>
              <a:rPr lang="en-US" altLang="zh-CN" b="1" dirty="0" smtClean="0">
                <a:solidFill>
                  <a:srgbClr val="000000"/>
                </a:solidFill>
                <a:ea typeface="黑体" panose="02010609060101010101" pitchFamily="49" charset="-122"/>
              </a:rPr>
              <a:t>   </a:t>
            </a:r>
            <a:r>
              <a:rPr lang="en-US" altLang="zh-CN" sz="2800" b="1" dirty="0" smtClean="0">
                <a:solidFill>
                  <a:srgbClr val="000000"/>
                </a:solidFill>
                <a:ea typeface="黑体" panose="02010609060101010101" pitchFamily="49" charset="-122"/>
              </a:rPr>
              <a:t>2.4.1 </a:t>
            </a:r>
            <a:r>
              <a:rPr lang="zh-CN" altLang="en-US" sz="2800" b="1" dirty="0" smtClean="0">
                <a:solidFill>
                  <a:srgbClr val="000000"/>
                </a:solidFill>
                <a:ea typeface="黑体" panose="02010609060101010101" pitchFamily="49" charset="-122"/>
              </a:rPr>
              <a:t>计算机网络的概述</a:t>
            </a:r>
            <a:endParaRPr lang="zh-CN" altLang="en-US" b="1" dirty="0" smtClean="0">
              <a:solidFill>
                <a:srgbClr val="000000"/>
              </a:solidFill>
              <a:ea typeface="黑体" panose="02010609060101010101" pitchFamily="49" charset="-122"/>
            </a:endParaRPr>
          </a:p>
          <a:p>
            <a:pPr marL="342900" indent="-342900" algn="just">
              <a:spcBef>
                <a:spcPct val="20000"/>
              </a:spcBef>
            </a:pPr>
            <a:r>
              <a:rPr lang="zh-CN" altLang="en-US" b="1" dirty="0" smtClean="0">
                <a:solidFill>
                  <a:srgbClr val="000000"/>
                </a:solidFill>
                <a:ea typeface="黑体" panose="02010609060101010101" pitchFamily="49" charset="-122"/>
              </a:rPr>
              <a:t>            </a:t>
            </a:r>
            <a:r>
              <a:rPr lang="en-US" altLang="zh-CN" b="1" dirty="0" smtClean="0">
                <a:solidFill>
                  <a:srgbClr val="000000"/>
                </a:solidFill>
                <a:ea typeface="黑体" panose="02010609060101010101" pitchFamily="49" charset="-122"/>
              </a:rPr>
              <a:t>(1) </a:t>
            </a:r>
            <a:r>
              <a:rPr lang="zh-CN" altLang="en-US" b="1" dirty="0" smtClean="0">
                <a:solidFill>
                  <a:srgbClr val="000000"/>
                </a:solidFill>
                <a:ea typeface="黑体" panose="02010609060101010101" pitchFamily="49" charset="-122"/>
              </a:rPr>
              <a:t>网络的定义</a:t>
            </a:r>
            <a:endParaRPr lang="zh-CN" altLang="en-US" b="1" dirty="0" smtClean="0">
              <a:solidFill>
                <a:srgbClr val="000000"/>
              </a:solidFill>
              <a:ea typeface="黑体" panose="02010609060101010101" pitchFamily="49" charset="-122"/>
            </a:endParaRPr>
          </a:p>
          <a:p>
            <a:pPr marL="342900" indent="-342900" algn="just">
              <a:spcBef>
                <a:spcPct val="20000"/>
              </a:spcBef>
            </a:pPr>
            <a:r>
              <a:rPr lang="zh-CN" altLang="en-US" dirty="0" smtClean="0">
                <a:solidFill>
                  <a:srgbClr val="000000"/>
                </a:solidFill>
                <a:ea typeface="黑体" panose="02010609060101010101" pitchFamily="49" charset="-122"/>
              </a:rPr>
              <a:t>            </a:t>
            </a:r>
            <a:r>
              <a:rPr lang="zh-CN" altLang="en-US" b="1" dirty="0" smtClean="0">
                <a:solidFill>
                  <a:srgbClr val="000000"/>
                </a:solidFill>
                <a:ea typeface="黑体" panose="02010609060101010101" pitchFamily="49" charset="-122"/>
              </a:rPr>
              <a:t>计算机网络是利用通信设备和线路将分布在不同地理位置的、功能独立的多个计算机系统</a:t>
            </a:r>
            <a:r>
              <a:rPr lang="zh-CN" altLang="en-US" b="1">
                <a:solidFill>
                  <a:srgbClr val="00B0F0"/>
                </a:solidFill>
                <a:latin typeface="黑体" panose="02010609060101010101" pitchFamily="49" charset="-122"/>
                <a:ea typeface="黑体" panose="02010609060101010101" pitchFamily="49" charset="-122"/>
              </a:rPr>
              <a:t>互连起来</a:t>
            </a:r>
            <a:r>
              <a:rPr lang="zh-CN" altLang="en-US" b="1" dirty="0" smtClean="0">
                <a:solidFill>
                  <a:srgbClr val="000000"/>
                </a:solidFill>
                <a:ea typeface="黑体" panose="02010609060101010101" pitchFamily="49" charset="-122"/>
              </a:rPr>
              <a:t>，实现网络中资源共享和通信的系统。</a:t>
            </a:r>
            <a:endParaRPr lang="zh-CN" altLang="en-US" b="1" dirty="0" smtClean="0">
              <a:solidFill>
                <a:srgbClr val="000000"/>
              </a:solidFill>
              <a:ea typeface="黑体" panose="02010609060101010101" pitchFamily="49" charset="-122"/>
            </a:endParaRPr>
          </a:p>
        </p:txBody>
      </p:sp>
      <p:grpSp>
        <p:nvGrpSpPr>
          <p:cNvPr id="674820" name="Group 4"/>
          <p:cNvGrpSpPr/>
          <p:nvPr/>
        </p:nvGrpSpPr>
        <p:grpSpPr bwMode="auto">
          <a:xfrm>
            <a:off x="1116013" y="3500438"/>
            <a:ext cx="7162800" cy="1538287"/>
            <a:chOff x="703" y="2432"/>
            <a:chExt cx="4512" cy="969"/>
          </a:xfrm>
        </p:grpSpPr>
        <p:sp>
          <p:nvSpPr>
            <p:cNvPr id="7174" name="AutoShape 5"/>
            <p:cNvSpPr>
              <a:spLocks noChangeArrowheads="1"/>
            </p:cNvSpPr>
            <p:nvPr/>
          </p:nvSpPr>
          <p:spPr bwMode="auto">
            <a:xfrm>
              <a:off x="703" y="3113"/>
              <a:ext cx="4512" cy="288"/>
            </a:xfrm>
            <a:prstGeom prst="leftRightArrow">
              <a:avLst>
                <a:gd name="adj1" fmla="val 57639"/>
                <a:gd name="adj2" fmla="val 83338"/>
              </a:avLst>
            </a:prstGeom>
            <a:solidFill>
              <a:srgbClr val="99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1800" b="1" smtClean="0">
                  <a:solidFill>
                    <a:srgbClr val="CC3300"/>
                  </a:solidFill>
                  <a:ea typeface="黑体" panose="02010609060101010101" pitchFamily="49" charset="-122"/>
                </a:rPr>
                <a:t>通信设备和线路</a:t>
              </a:r>
              <a:endParaRPr lang="zh-CN" altLang="en-US" sz="1800" smtClean="0">
                <a:solidFill>
                  <a:srgbClr val="000000"/>
                </a:solidFill>
                <a:ea typeface="黑体" panose="02010609060101010101" pitchFamily="49" charset="-122"/>
              </a:endParaRPr>
            </a:p>
          </p:txBody>
        </p:sp>
        <p:pic>
          <p:nvPicPr>
            <p:cNvPr id="7175"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47" y="2681"/>
              <a:ext cx="432"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6"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3" y="2537"/>
              <a:ext cx="185"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7" name="Text Box 8"/>
            <p:cNvSpPr txBox="1">
              <a:spLocks noChangeArrowheads="1"/>
            </p:cNvSpPr>
            <p:nvPr/>
          </p:nvSpPr>
          <p:spPr bwMode="auto">
            <a:xfrm>
              <a:off x="799" y="2681"/>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en-US" sz="1800" smtClean="0">
                  <a:solidFill>
                    <a:srgbClr val="000000"/>
                  </a:solidFill>
                </a:rPr>
                <a:t>资源</a:t>
              </a:r>
              <a:endParaRPr lang="zh-CN" altLang="en-US" sz="1800" smtClean="0">
                <a:solidFill>
                  <a:srgbClr val="000000"/>
                </a:solidFill>
              </a:endParaRPr>
            </a:p>
          </p:txBody>
        </p:sp>
        <p:pic>
          <p:nvPicPr>
            <p:cNvPr id="7178" name="Picture 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7" y="2681"/>
              <a:ext cx="432"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9" name="Picture 1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71" y="2681"/>
              <a:ext cx="432"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0"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0" y="2537"/>
              <a:ext cx="185"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1"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0" y="2537"/>
              <a:ext cx="185"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82" name="AutoShape 13"/>
            <p:cNvSpPr>
              <a:spLocks noChangeArrowheads="1"/>
            </p:cNvSpPr>
            <p:nvPr/>
          </p:nvSpPr>
          <p:spPr bwMode="auto">
            <a:xfrm>
              <a:off x="1903" y="2777"/>
              <a:ext cx="144" cy="240"/>
            </a:xfrm>
            <a:prstGeom prst="can">
              <a:avLst>
                <a:gd name="adj" fmla="val 41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graphicFrame>
          <p:nvGraphicFramePr>
            <p:cNvPr id="7183" name="Object 14"/>
            <p:cNvGraphicFramePr>
              <a:graphicFrameLocks noChangeAspect="1"/>
            </p:cNvGraphicFramePr>
            <p:nvPr/>
          </p:nvGraphicFramePr>
          <p:xfrm>
            <a:off x="2383" y="2825"/>
            <a:ext cx="283" cy="229"/>
          </p:xfrm>
          <a:graphic>
            <a:graphicData uri="http://schemas.openxmlformats.org/presentationml/2006/ole">
              <mc:AlternateContent xmlns:mc="http://schemas.openxmlformats.org/markup-compatibility/2006">
                <mc:Choice xmlns:v="urn:schemas-microsoft-com:vml" Requires="v">
                  <p:oleObj spid="_x0000_s85021" name="剪辑" r:id="rId3" imgW="4403725" imgH="3565525" progId="MS_ClipArt_Gallery.2">
                    <p:embed/>
                  </p:oleObj>
                </mc:Choice>
                <mc:Fallback>
                  <p:oleObj name="剪辑" r:id="rId3" imgW="4403725" imgH="3565525" progId="MS_ClipArt_Gallery.2">
                    <p:embed/>
                    <p:pic>
                      <p:nvPicPr>
                        <p:cNvPr id="0" name="图片 850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3" y="2825"/>
                          <a:ext cx="283"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4" name="Text Box 15"/>
            <p:cNvSpPr txBox="1">
              <a:spLocks noChangeArrowheads="1"/>
            </p:cNvSpPr>
            <p:nvPr/>
          </p:nvSpPr>
          <p:spPr bwMode="auto">
            <a:xfrm>
              <a:off x="3606" y="2432"/>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zh-CN" sz="1800" b="0" smtClean="0">
                  <a:solidFill>
                    <a:srgbClr val="000000"/>
                  </a:solidFill>
                  <a:ea typeface="宋体" panose="02010600030101010101" pitchFamily="2" charset="-122"/>
                </a:rPr>
                <a:t> </a:t>
              </a:r>
              <a:r>
                <a:rPr lang="zh-CN" altLang="zh-CN" sz="1800" smtClean="0">
                  <a:solidFill>
                    <a:srgbClr val="000000"/>
                  </a:solidFill>
                </a:rPr>
                <a:t>计算机</a:t>
              </a:r>
              <a:endParaRPr lang="zh-CN" altLang="en-US" sz="1800" smtClean="0">
                <a:solidFill>
                  <a:srgbClr val="000000"/>
                </a:solidFill>
              </a:endParaRPr>
            </a:p>
          </p:txBody>
        </p:sp>
        <p:cxnSp>
          <p:nvCxnSpPr>
            <p:cNvPr id="7185" name="AutoShape 16"/>
            <p:cNvCxnSpPr>
              <a:cxnSpLocks noChangeShapeType="1"/>
              <a:stCxn id="7182" idx="2"/>
              <a:endCxn id="7182" idx="2"/>
            </p:cNvCxnSpPr>
            <p:nvPr/>
          </p:nvCxnSpPr>
          <p:spPr bwMode="auto">
            <a:xfrm rot="10800000" flipH="1" flipV="1">
              <a:off x="1903" y="2897"/>
              <a:ext cx="1" cy="1"/>
            </a:xfrm>
            <a:prstGeom prst="curvedConnector3">
              <a:avLst>
                <a:gd name="adj1" fmla="val -5100005"/>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6" name="AutoShape 17"/>
            <p:cNvCxnSpPr>
              <a:cxnSpLocks noChangeShapeType="1"/>
              <a:endCxn id="7181" idx="3"/>
            </p:cNvCxnSpPr>
            <p:nvPr/>
          </p:nvCxnSpPr>
          <p:spPr bwMode="auto">
            <a:xfrm flipH="1" flipV="1">
              <a:off x="2335" y="2810"/>
              <a:ext cx="48" cy="13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7" name="Line 18"/>
            <p:cNvSpPr>
              <a:spLocks noChangeShapeType="1"/>
            </p:cNvSpPr>
            <p:nvPr/>
          </p:nvSpPr>
          <p:spPr bwMode="auto">
            <a:xfrm>
              <a:off x="1279" y="3065"/>
              <a:ext cx="0"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7188" name="Line 19"/>
            <p:cNvSpPr>
              <a:spLocks noChangeShapeType="1"/>
            </p:cNvSpPr>
            <p:nvPr/>
          </p:nvSpPr>
          <p:spPr bwMode="auto">
            <a:xfrm>
              <a:off x="1759" y="3065"/>
              <a:ext cx="0"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7189" name="Line 20"/>
            <p:cNvSpPr>
              <a:spLocks noChangeShapeType="1"/>
            </p:cNvSpPr>
            <p:nvPr/>
          </p:nvSpPr>
          <p:spPr bwMode="auto">
            <a:xfrm>
              <a:off x="2239" y="3065"/>
              <a:ext cx="0"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7190" name="Line 21"/>
            <p:cNvSpPr>
              <a:spLocks noChangeShapeType="1"/>
            </p:cNvSpPr>
            <p:nvPr/>
          </p:nvSpPr>
          <p:spPr bwMode="auto">
            <a:xfrm>
              <a:off x="3487" y="3065"/>
              <a:ext cx="0"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7191" name="Line 22"/>
            <p:cNvSpPr>
              <a:spLocks noChangeShapeType="1"/>
            </p:cNvSpPr>
            <p:nvPr/>
          </p:nvSpPr>
          <p:spPr bwMode="auto">
            <a:xfrm>
              <a:off x="4111" y="3065"/>
              <a:ext cx="0"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7192" name="Line 23"/>
            <p:cNvSpPr>
              <a:spLocks noChangeShapeType="1"/>
            </p:cNvSpPr>
            <p:nvPr/>
          </p:nvSpPr>
          <p:spPr bwMode="auto">
            <a:xfrm>
              <a:off x="4687" y="3065"/>
              <a:ext cx="0"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grpSp>
      <p:sp>
        <p:nvSpPr>
          <p:cNvPr id="7173" name="Rectangle 24"/>
          <p:cNvSpPr>
            <a:spLocks noChangeArrowheads="1"/>
          </p:cNvSpPr>
          <p:nvPr/>
        </p:nvSpPr>
        <p:spPr bwMode="auto">
          <a:xfrm>
            <a:off x="323850" y="6705600"/>
            <a:ext cx="187325"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74819"/>
                                        </p:tgtEl>
                                        <p:attrNameLst>
                                          <p:attrName>style.visibility</p:attrName>
                                        </p:attrNameLst>
                                      </p:cBhvr>
                                      <p:to>
                                        <p:strVal val="visible"/>
                                      </p:to>
                                    </p:set>
                                    <p:animEffect transition="in" filter="blinds(horizontal)">
                                      <p:cBhvr>
                                        <p:cTn id="7" dur="500"/>
                                        <p:tgtEl>
                                          <p:spTgt spid="67481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74820"/>
                                        </p:tgtEl>
                                        <p:attrNameLst>
                                          <p:attrName>style.visibility</p:attrName>
                                        </p:attrNameLst>
                                      </p:cBhvr>
                                      <p:to>
                                        <p:strVal val="visible"/>
                                      </p:to>
                                    </p:set>
                                    <p:animEffect transition="in" filter="blinds(horizontal)">
                                      <p:cBhvr>
                                        <p:cTn id="11" dur="500"/>
                                        <p:tgtEl>
                                          <p:spTgt spid="67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50825"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32771" name="Rectangle 3"/>
          <p:cNvSpPr>
            <a:spLocks noGrp="1" noChangeArrowheads="1"/>
          </p:cNvSpPr>
          <p:nvPr>
            <p:ph type="body" sz="half" idx="1"/>
          </p:nvPr>
        </p:nvSpPr>
        <p:spPr>
          <a:xfrm>
            <a:off x="179388" y="1052513"/>
            <a:ext cx="3733800" cy="574675"/>
          </a:xfrm>
        </p:spPr>
        <p:txBody>
          <a:bodyPr/>
          <a:lstStyle/>
          <a:p>
            <a:pPr eaLnBrk="1" hangingPunct="1">
              <a:buFontTx/>
              <a:buNone/>
            </a:pPr>
            <a:r>
              <a:rPr lang="en-US" altLang="zh-CN" sz="2800" b="1" dirty="0" smtClean="0"/>
              <a:t> </a:t>
            </a:r>
            <a:r>
              <a:rPr lang="zh-CN" altLang="en-US" sz="2800" b="1" dirty="0" smtClean="0"/>
              <a:t>（</a:t>
            </a:r>
            <a:r>
              <a:rPr lang="en-US" altLang="zh-CN" sz="2800" b="1" dirty="0" smtClean="0"/>
              <a:t>2</a:t>
            </a:r>
            <a:r>
              <a:rPr lang="zh-CN" altLang="en-US" sz="2800" b="1" dirty="0" smtClean="0"/>
              <a:t>）</a:t>
            </a:r>
            <a:r>
              <a:rPr lang="en-US" altLang="zh-CN" sz="2800" b="1" dirty="0" smtClean="0"/>
              <a:t>TCP/IP</a:t>
            </a:r>
            <a:r>
              <a:rPr lang="zh-CN" altLang="en-US" sz="2800" b="1" dirty="0" smtClean="0"/>
              <a:t>模型</a:t>
            </a:r>
            <a:r>
              <a:rPr lang="zh-CN" altLang="en-US" sz="2800" dirty="0" smtClean="0"/>
              <a:t> </a:t>
            </a:r>
            <a:endParaRPr lang="zh-CN" altLang="en-US" sz="2800" dirty="0" smtClean="0"/>
          </a:p>
        </p:txBody>
      </p:sp>
      <p:sp>
        <p:nvSpPr>
          <p:cNvPr id="1024004" name="Text Box 4"/>
          <p:cNvSpPr txBox="1">
            <a:spLocks noChangeArrowheads="1"/>
          </p:cNvSpPr>
          <p:nvPr/>
        </p:nvSpPr>
        <p:spPr bwMode="auto">
          <a:xfrm>
            <a:off x="1187450" y="6310313"/>
            <a:ext cx="424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000000"/>
                </a:solidFill>
                <a:effectLst>
                  <a:outerShdw blurRad="38100" dist="38100" dir="2700000" algn="tl">
                    <a:srgbClr val="C0C0C0"/>
                  </a:outerShdw>
                </a:effectLst>
              </a:rPr>
              <a:t>TCP/IP</a:t>
            </a:r>
            <a:r>
              <a:rPr lang="zh-CN" altLang="en-US" sz="2000" b="1">
                <a:solidFill>
                  <a:srgbClr val="000000"/>
                </a:solidFill>
                <a:effectLst>
                  <a:outerShdw blurRad="38100" dist="38100" dir="2700000" algn="tl">
                    <a:srgbClr val="C0C0C0"/>
                  </a:outerShdw>
                </a:effectLst>
              </a:rPr>
              <a:t>四层模型与</a:t>
            </a:r>
            <a:r>
              <a:rPr lang="en-US" altLang="zh-CN" sz="2000" b="1">
                <a:solidFill>
                  <a:srgbClr val="000000"/>
                </a:solidFill>
                <a:effectLst>
                  <a:outerShdw blurRad="38100" dist="38100" dir="2700000" algn="tl">
                    <a:srgbClr val="C0C0C0"/>
                  </a:outerShdw>
                </a:effectLst>
              </a:rPr>
              <a:t>OSI</a:t>
            </a:r>
            <a:r>
              <a:rPr lang="zh-CN" altLang="en-US" sz="2000" b="1">
                <a:solidFill>
                  <a:srgbClr val="000000"/>
                </a:solidFill>
                <a:effectLst>
                  <a:outerShdw blurRad="38100" dist="38100" dir="2700000" algn="tl">
                    <a:srgbClr val="C0C0C0"/>
                  </a:outerShdw>
                </a:effectLst>
              </a:rPr>
              <a:t>参考模型</a:t>
            </a:r>
            <a:r>
              <a:rPr lang="zh-CN" altLang="en-US" sz="2000" b="1">
                <a:solidFill>
                  <a:srgbClr val="000000"/>
                </a:solidFill>
              </a:rPr>
              <a:t> </a:t>
            </a:r>
            <a:endParaRPr lang="zh-CN" altLang="en-US" sz="2000" b="1">
              <a:solidFill>
                <a:srgbClr val="000000"/>
              </a:solidFill>
            </a:endParaRPr>
          </a:p>
        </p:txBody>
      </p:sp>
      <p:sp>
        <p:nvSpPr>
          <p:cNvPr id="32773" name="Rectangle 5"/>
          <p:cNvSpPr>
            <a:spLocks noChangeArrowheads="1"/>
          </p:cNvSpPr>
          <p:nvPr/>
        </p:nvSpPr>
        <p:spPr bwMode="auto">
          <a:xfrm>
            <a:off x="250825" y="1576388"/>
            <a:ext cx="83947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pPr>
            <a:r>
              <a:rPr lang="en-US" altLang="zh-CN" b="1" smtClean="0">
                <a:solidFill>
                  <a:srgbClr val="000000"/>
                </a:solidFill>
                <a:ea typeface="黑体" panose="02010609060101010101" pitchFamily="49" charset="-122"/>
              </a:rPr>
              <a:t>        </a:t>
            </a:r>
            <a:r>
              <a:rPr lang="en-US" altLang="zh-CN" b="1" smtClean="0">
                <a:solidFill>
                  <a:srgbClr val="00B0F0"/>
                </a:solidFill>
                <a:ea typeface="黑体" panose="02010609060101010101" pitchFamily="49" charset="-122"/>
              </a:rPr>
              <a:t>TCP</a:t>
            </a:r>
            <a:r>
              <a:rPr lang="zh-CN" altLang="en-US" b="1" smtClean="0">
                <a:solidFill>
                  <a:srgbClr val="000000"/>
                </a:solidFill>
                <a:ea typeface="黑体" panose="02010609060101010101" pitchFamily="49" charset="-122"/>
              </a:rPr>
              <a:t>是传输控制协议，</a:t>
            </a:r>
            <a:r>
              <a:rPr lang="en-US" altLang="zh-CN" b="1" smtClean="0">
                <a:solidFill>
                  <a:srgbClr val="00B0F0"/>
                </a:solidFill>
                <a:ea typeface="黑体" panose="02010609060101010101" pitchFamily="49" charset="-122"/>
              </a:rPr>
              <a:t>IP</a:t>
            </a:r>
            <a:r>
              <a:rPr lang="zh-CN" altLang="en-US" b="1" smtClean="0">
                <a:solidFill>
                  <a:srgbClr val="000000"/>
                </a:solidFill>
                <a:ea typeface="黑体" panose="02010609060101010101" pitchFamily="49" charset="-122"/>
              </a:rPr>
              <a:t>是互连网协议。两者共同构成</a:t>
            </a:r>
            <a:r>
              <a:rPr lang="en-US" altLang="zh-CN" b="1" smtClean="0">
                <a:solidFill>
                  <a:srgbClr val="000000"/>
                </a:solidFill>
                <a:ea typeface="黑体" panose="02010609060101010101" pitchFamily="49" charset="-122"/>
              </a:rPr>
              <a:t>TCP/IP</a:t>
            </a:r>
            <a:r>
              <a:rPr lang="zh-CN" altLang="en-US" b="1" smtClean="0">
                <a:solidFill>
                  <a:srgbClr val="000000"/>
                </a:solidFill>
                <a:ea typeface="黑体" panose="02010609060101010101" pitchFamily="49" charset="-122"/>
              </a:rPr>
              <a:t>模型的核心，</a:t>
            </a:r>
            <a:r>
              <a:rPr lang="en-US" altLang="zh-CN" b="1" smtClean="0">
                <a:solidFill>
                  <a:srgbClr val="000000"/>
                </a:solidFill>
                <a:ea typeface="黑体" panose="02010609060101010101" pitchFamily="49" charset="-122"/>
              </a:rPr>
              <a:t>TCP/IP</a:t>
            </a:r>
            <a:r>
              <a:rPr lang="zh-CN" altLang="en-US" b="1" smtClean="0">
                <a:solidFill>
                  <a:srgbClr val="000000"/>
                </a:solidFill>
                <a:ea typeface="黑体" panose="02010609060101010101" pitchFamily="49" charset="-122"/>
              </a:rPr>
              <a:t>协议实际上已经成为互连网通信的标准。</a:t>
            </a:r>
            <a:endParaRPr lang="zh-CN" altLang="en-US" b="1" smtClean="0">
              <a:solidFill>
                <a:srgbClr val="000000"/>
              </a:solidFill>
              <a:ea typeface="黑体" panose="02010609060101010101" pitchFamily="49" charset="-122"/>
            </a:endParaRPr>
          </a:p>
        </p:txBody>
      </p:sp>
      <p:sp>
        <p:nvSpPr>
          <p:cNvPr id="1024006" name="Text Box 6"/>
          <p:cNvSpPr txBox="1">
            <a:spLocks noChangeArrowheads="1"/>
          </p:cNvSpPr>
          <p:nvPr/>
        </p:nvSpPr>
        <p:spPr bwMode="auto">
          <a:xfrm>
            <a:off x="5148263" y="2779713"/>
            <a:ext cx="3168650" cy="2792412"/>
          </a:xfrm>
          <a:prstGeom prst="rect">
            <a:avLst/>
          </a:prstGeom>
          <a:solidFill>
            <a:schemeClr val="accent2"/>
          </a:soli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en-US" sz="2800" b="0" smtClean="0">
                <a:solidFill>
                  <a:srgbClr val="FFFFFF"/>
                </a:solidFill>
              </a:rPr>
              <a:t>网络接口层：</a:t>
            </a:r>
            <a:endParaRPr lang="zh-CN" altLang="en-US" sz="2800" b="0" smtClean="0">
              <a:solidFill>
                <a:srgbClr val="FFFFFF"/>
              </a:solidFill>
            </a:endParaRPr>
          </a:p>
          <a:p>
            <a:pPr algn="just" eaLnBrk="1" hangingPunct="1"/>
            <a:r>
              <a:rPr lang="zh-CN" altLang="en-US" sz="2800" b="0" smtClean="0">
                <a:solidFill>
                  <a:srgbClr val="FFFFFF"/>
                </a:solidFill>
              </a:rPr>
              <a:t>该层由数据链路层和物理层合并而成，利用原有数据链路层和物理层标准。</a:t>
            </a:r>
            <a:endParaRPr lang="zh-CN" altLang="en-US" sz="2800" b="0" smtClean="0">
              <a:solidFill>
                <a:srgbClr val="FFFFFF"/>
              </a:solidFill>
            </a:endParaRPr>
          </a:p>
        </p:txBody>
      </p:sp>
      <p:sp>
        <p:nvSpPr>
          <p:cNvPr id="1024007" name="Text Box 7"/>
          <p:cNvSpPr txBox="1">
            <a:spLocks noChangeArrowheads="1"/>
          </p:cNvSpPr>
          <p:nvPr/>
        </p:nvSpPr>
        <p:spPr bwMode="auto">
          <a:xfrm>
            <a:off x="5148263" y="3211513"/>
            <a:ext cx="3168650" cy="2365375"/>
          </a:xfrm>
          <a:prstGeom prst="rect">
            <a:avLst/>
          </a:prstGeom>
          <a:solidFill>
            <a:schemeClr val="accent2"/>
          </a:soli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en-US" sz="2800" b="0" smtClean="0">
                <a:solidFill>
                  <a:srgbClr val="FFFFFF"/>
                </a:solidFill>
              </a:rPr>
              <a:t>网络层：</a:t>
            </a:r>
            <a:endParaRPr lang="zh-CN" altLang="en-US" sz="2800" b="0" smtClean="0">
              <a:solidFill>
                <a:srgbClr val="FFFFFF"/>
              </a:solidFill>
            </a:endParaRPr>
          </a:p>
          <a:p>
            <a:pPr algn="just" eaLnBrk="1" hangingPunct="1"/>
            <a:r>
              <a:rPr lang="zh-CN" altLang="en-US" sz="2800" b="0" smtClean="0">
                <a:solidFill>
                  <a:srgbClr val="FFFFFF"/>
                </a:solidFill>
              </a:rPr>
              <a:t>主要协议是网际协议</a:t>
            </a:r>
            <a:r>
              <a:rPr lang="en-US" altLang="zh-CN" sz="2800" b="0" smtClean="0">
                <a:solidFill>
                  <a:srgbClr val="FFFFFF"/>
                </a:solidFill>
              </a:rPr>
              <a:t>IP</a:t>
            </a:r>
            <a:r>
              <a:rPr lang="zh-CN" altLang="en-US" sz="2800" b="0" smtClean="0">
                <a:solidFill>
                  <a:srgbClr val="FFFFFF"/>
                </a:solidFill>
              </a:rPr>
              <a:t>，由它处理分组在网络中的传输。</a:t>
            </a:r>
            <a:endParaRPr lang="zh-CN" altLang="en-US" sz="2800" b="0" smtClean="0">
              <a:solidFill>
                <a:srgbClr val="FFFFFF"/>
              </a:solidFill>
            </a:endParaRPr>
          </a:p>
        </p:txBody>
      </p:sp>
      <p:sp>
        <p:nvSpPr>
          <p:cNvPr id="1024008" name="Text Box 8"/>
          <p:cNvSpPr txBox="1">
            <a:spLocks noChangeArrowheads="1"/>
          </p:cNvSpPr>
          <p:nvPr/>
        </p:nvSpPr>
        <p:spPr bwMode="auto">
          <a:xfrm>
            <a:off x="5219700" y="2852738"/>
            <a:ext cx="3168650" cy="2792412"/>
          </a:xfrm>
          <a:prstGeom prst="rect">
            <a:avLst/>
          </a:prstGeom>
          <a:solidFill>
            <a:schemeClr val="accent2"/>
          </a:soli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en-US" sz="2800" b="0" smtClean="0">
                <a:solidFill>
                  <a:srgbClr val="FFFFFF"/>
                </a:solidFill>
              </a:rPr>
              <a:t>传输层：</a:t>
            </a:r>
            <a:endParaRPr lang="zh-CN" altLang="en-US" sz="2800" b="0" smtClean="0">
              <a:solidFill>
                <a:srgbClr val="FFFFFF"/>
              </a:solidFill>
            </a:endParaRPr>
          </a:p>
          <a:p>
            <a:pPr algn="just" eaLnBrk="1" hangingPunct="1"/>
            <a:r>
              <a:rPr lang="zh-CN" altLang="en-US" sz="2800" b="0" smtClean="0">
                <a:solidFill>
                  <a:srgbClr val="FFFFFF"/>
                </a:solidFill>
              </a:rPr>
              <a:t>主要为两台主机上的应用程序提供有连接（</a:t>
            </a:r>
            <a:r>
              <a:rPr lang="en-US" altLang="zh-CN" sz="2800" b="0" smtClean="0">
                <a:solidFill>
                  <a:srgbClr val="FFFFFF"/>
                </a:solidFill>
              </a:rPr>
              <a:t>TCP</a:t>
            </a:r>
            <a:r>
              <a:rPr lang="zh-CN" altLang="en-US" sz="2800" b="0" smtClean="0">
                <a:solidFill>
                  <a:srgbClr val="FFFFFF"/>
                </a:solidFill>
              </a:rPr>
              <a:t>协议）或无连接（</a:t>
            </a:r>
            <a:r>
              <a:rPr lang="en-US" altLang="zh-CN" sz="2800" b="0" smtClean="0">
                <a:solidFill>
                  <a:srgbClr val="FFFFFF"/>
                </a:solidFill>
              </a:rPr>
              <a:t>UDP</a:t>
            </a:r>
            <a:r>
              <a:rPr lang="zh-CN" altLang="en-US" sz="2800" b="0" smtClean="0">
                <a:solidFill>
                  <a:srgbClr val="FFFFFF"/>
                </a:solidFill>
              </a:rPr>
              <a:t>协议）通信。</a:t>
            </a:r>
            <a:endParaRPr lang="zh-CN" altLang="en-US" sz="2800" b="0" smtClean="0">
              <a:solidFill>
                <a:srgbClr val="FFFFFF"/>
              </a:solidFill>
            </a:endParaRPr>
          </a:p>
        </p:txBody>
      </p:sp>
      <p:sp>
        <p:nvSpPr>
          <p:cNvPr id="1024009" name="Text Box 9"/>
          <p:cNvSpPr txBox="1">
            <a:spLocks noChangeArrowheads="1"/>
          </p:cNvSpPr>
          <p:nvPr/>
        </p:nvSpPr>
        <p:spPr bwMode="auto">
          <a:xfrm>
            <a:off x="5435600" y="3141663"/>
            <a:ext cx="2952750" cy="1938337"/>
          </a:xfrm>
          <a:prstGeom prst="rect">
            <a:avLst/>
          </a:prstGeom>
          <a:solidFill>
            <a:schemeClr val="accent2"/>
          </a:soli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0"/>
              </a:spcBef>
            </a:pPr>
            <a:r>
              <a:rPr lang="zh-CN" altLang="en-US" sz="2800" b="0" smtClean="0">
                <a:solidFill>
                  <a:srgbClr val="FFFFFF"/>
                </a:solidFill>
              </a:rPr>
              <a:t>应用层：</a:t>
            </a:r>
            <a:endParaRPr lang="zh-CN" altLang="en-US" sz="2800" b="0" smtClean="0">
              <a:solidFill>
                <a:srgbClr val="FFFFFF"/>
              </a:solidFill>
            </a:endParaRPr>
          </a:p>
          <a:p>
            <a:pPr algn="just" eaLnBrk="1" hangingPunct="1"/>
            <a:r>
              <a:rPr lang="zh-CN" altLang="en-US" sz="2800" b="0" smtClean="0">
                <a:solidFill>
                  <a:srgbClr val="FFFFFF"/>
                </a:solidFill>
              </a:rPr>
              <a:t>综合了</a:t>
            </a:r>
            <a:r>
              <a:rPr lang="en-US" altLang="zh-CN" sz="2800" b="0" smtClean="0">
                <a:solidFill>
                  <a:srgbClr val="FFFFFF"/>
                </a:solidFill>
              </a:rPr>
              <a:t>OSI</a:t>
            </a:r>
            <a:r>
              <a:rPr lang="zh-CN" altLang="en-US" sz="2800" b="0" smtClean="0">
                <a:solidFill>
                  <a:srgbClr val="FFFFFF"/>
                </a:solidFill>
              </a:rPr>
              <a:t>应用层、表示层、会话层的功能。</a:t>
            </a:r>
            <a:endParaRPr lang="zh-CN" altLang="en-US" sz="2800" b="0" smtClean="0">
              <a:solidFill>
                <a:srgbClr val="00FFCC"/>
              </a:solidFill>
            </a:endParaRPr>
          </a:p>
        </p:txBody>
      </p:sp>
      <p:sp>
        <p:nvSpPr>
          <p:cNvPr id="32779" name="Rectangle 14"/>
          <p:cNvSpPr>
            <a:spLocks noChangeArrowheads="1"/>
          </p:cNvSpPr>
          <p:nvPr/>
        </p:nvSpPr>
        <p:spPr bwMode="auto">
          <a:xfrm>
            <a:off x="323850" y="6705600"/>
            <a:ext cx="73183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pic>
        <p:nvPicPr>
          <p:cNvPr id="88069" name="Picture 5" descr="https://timgsa.baidu.com/timg?image&amp;quality=80&amp;size=b9999_10000&amp;sec=1505474072299&amp;di=7077bcc5135b962addb803851e75cad6&amp;imgtype=0&amp;src=http%3A%2F%2Fimages0.cnblogs.com%2Fblog2015%2F784692%2F201507%2F13171033563411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2996952"/>
            <a:ext cx="4464496" cy="30984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06"/>
                                        </p:tgtEl>
                                        <p:attrNameLst>
                                          <p:attrName>style.visibility</p:attrName>
                                        </p:attrNameLst>
                                      </p:cBhvr>
                                      <p:to>
                                        <p:strVal val="visible"/>
                                      </p:to>
                                    </p:set>
                                    <p:anim calcmode="lin" valueType="num">
                                      <p:cBhvr additive="base">
                                        <p:cTn id="7" dur="500" fill="hold"/>
                                        <p:tgtEl>
                                          <p:spTgt spid="1024006"/>
                                        </p:tgtEl>
                                        <p:attrNameLst>
                                          <p:attrName>ppt_x</p:attrName>
                                        </p:attrNameLst>
                                      </p:cBhvr>
                                      <p:tavLst>
                                        <p:tav tm="0">
                                          <p:val>
                                            <p:strVal val="#ppt_x"/>
                                          </p:val>
                                        </p:tav>
                                        <p:tav tm="100000">
                                          <p:val>
                                            <p:strVal val="#ppt_x"/>
                                          </p:val>
                                        </p:tav>
                                      </p:tavLst>
                                    </p:anim>
                                    <p:anim calcmode="lin" valueType="num">
                                      <p:cBhvr additive="base">
                                        <p:cTn id="8" dur="500" fill="hold"/>
                                        <p:tgtEl>
                                          <p:spTgt spid="10240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1024006"/>
                                        </p:tgtEl>
                                        <p:attrNameLst>
                                          <p:attrName>ppt_x</p:attrName>
                                        </p:attrNameLst>
                                      </p:cBhvr>
                                      <p:tavLst>
                                        <p:tav tm="0">
                                          <p:val>
                                            <p:strVal val="ppt_x"/>
                                          </p:val>
                                        </p:tav>
                                        <p:tav tm="100000">
                                          <p:val>
                                            <p:strVal val="ppt_x"/>
                                          </p:val>
                                        </p:tav>
                                      </p:tavLst>
                                    </p:anim>
                                    <p:anim calcmode="lin" valueType="num">
                                      <p:cBhvr additive="base">
                                        <p:cTn id="13" dur="500"/>
                                        <p:tgtEl>
                                          <p:spTgt spid="1024006"/>
                                        </p:tgtEl>
                                        <p:attrNameLst>
                                          <p:attrName>ppt_y</p:attrName>
                                        </p:attrNameLst>
                                      </p:cBhvr>
                                      <p:tavLst>
                                        <p:tav tm="0">
                                          <p:val>
                                            <p:strVal val="ppt_y"/>
                                          </p:val>
                                        </p:tav>
                                        <p:tav tm="100000">
                                          <p:val>
                                            <p:strVal val="1+ppt_h/2"/>
                                          </p:val>
                                        </p:tav>
                                      </p:tavLst>
                                    </p:anim>
                                    <p:set>
                                      <p:cBhvr>
                                        <p:cTn id="14" dur="1" fill="hold">
                                          <p:stCondLst>
                                            <p:cond delay="499"/>
                                          </p:stCondLst>
                                        </p:cTn>
                                        <p:tgtEl>
                                          <p:spTgt spid="1024006"/>
                                        </p:tgtEl>
                                        <p:attrNameLst>
                                          <p:attrName>style.visibility</p:attrName>
                                        </p:attrNameLst>
                                      </p:cBhvr>
                                      <p:to>
                                        <p:strVal val="hidden"/>
                                      </p:to>
                                    </p:se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024007"/>
                                        </p:tgtEl>
                                        <p:attrNameLst>
                                          <p:attrName>style.visibility</p:attrName>
                                        </p:attrNameLst>
                                      </p:cBhvr>
                                      <p:to>
                                        <p:strVal val="visible"/>
                                      </p:to>
                                    </p:set>
                                    <p:anim calcmode="lin" valueType="num">
                                      <p:cBhvr additive="base">
                                        <p:cTn id="18" dur="500" fill="hold"/>
                                        <p:tgtEl>
                                          <p:spTgt spid="1024007"/>
                                        </p:tgtEl>
                                        <p:attrNameLst>
                                          <p:attrName>ppt_x</p:attrName>
                                        </p:attrNameLst>
                                      </p:cBhvr>
                                      <p:tavLst>
                                        <p:tav tm="0">
                                          <p:val>
                                            <p:strVal val="#ppt_x"/>
                                          </p:val>
                                        </p:tav>
                                        <p:tav tm="100000">
                                          <p:val>
                                            <p:strVal val="#ppt_x"/>
                                          </p:val>
                                        </p:tav>
                                      </p:tavLst>
                                    </p:anim>
                                    <p:anim calcmode="lin" valueType="num">
                                      <p:cBhvr additive="base">
                                        <p:cTn id="19" dur="500" fill="hold"/>
                                        <p:tgtEl>
                                          <p:spTgt spid="102400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1024007"/>
                                        </p:tgtEl>
                                        <p:attrNameLst>
                                          <p:attrName>ppt_x</p:attrName>
                                        </p:attrNameLst>
                                      </p:cBhvr>
                                      <p:tavLst>
                                        <p:tav tm="0">
                                          <p:val>
                                            <p:strVal val="ppt_x"/>
                                          </p:val>
                                        </p:tav>
                                        <p:tav tm="100000">
                                          <p:val>
                                            <p:strVal val="ppt_x"/>
                                          </p:val>
                                        </p:tav>
                                      </p:tavLst>
                                    </p:anim>
                                    <p:anim calcmode="lin" valueType="num">
                                      <p:cBhvr additive="base">
                                        <p:cTn id="24" dur="500"/>
                                        <p:tgtEl>
                                          <p:spTgt spid="1024007"/>
                                        </p:tgtEl>
                                        <p:attrNameLst>
                                          <p:attrName>ppt_y</p:attrName>
                                        </p:attrNameLst>
                                      </p:cBhvr>
                                      <p:tavLst>
                                        <p:tav tm="0">
                                          <p:val>
                                            <p:strVal val="ppt_y"/>
                                          </p:val>
                                        </p:tav>
                                        <p:tav tm="100000">
                                          <p:val>
                                            <p:strVal val="1+ppt_h/2"/>
                                          </p:val>
                                        </p:tav>
                                      </p:tavLst>
                                    </p:anim>
                                    <p:set>
                                      <p:cBhvr>
                                        <p:cTn id="25" dur="1" fill="hold">
                                          <p:stCondLst>
                                            <p:cond delay="499"/>
                                          </p:stCondLst>
                                        </p:cTn>
                                        <p:tgtEl>
                                          <p:spTgt spid="1024007"/>
                                        </p:tgtEl>
                                        <p:attrNameLst>
                                          <p:attrName>style.visibility</p:attrName>
                                        </p:attrNameLst>
                                      </p:cBhvr>
                                      <p:to>
                                        <p:strVal val="hidden"/>
                                      </p:to>
                                    </p:set>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1024008"/>
                                        </p:tgtEl>
                                        <p:attrNameLst>
                                          <p:attrName>style.visibility</p:attrName>
                                        </p:attrNameLst>
                                      </p:cBhvr>
                                      <p:to>
                                        <p:strVal val="visible"/>
                                      </p:to>
                                    </p:set>
                                    <p:anim calcmode="lin" valueType="num">
                                      <p:cBhvr additive="base">
                                        <p:cTn id="29" dur="500" fill="hold"/>
                                        <p:tgtEl>
                                          <p:spTgt spid="1024008"/>
                                        </p:tgtEl>
                                        <p:attrNameLst>
                                          <p:attrName>ppt_x</p:attrName>
                                        </p:attrNameLst>
                                      </p:cBhvr>
                                      <p:tavLst>
                                        <p:tav tm="0">
                                          <p:val>
                                            <p:strVal val="#ppt_x"/>
                                          </p:val>
                                        </p:tav>
                                        <p:tav tm="100000">
                                          <p:val>
                                            <p:strVal val="#ppt_x"/>
                                          </p:val>
                                        </p:tav>
                                      </p:tavLst>
                                    </p:anim>
                                    <p:anim calcmode="lin" valueType="num">
                                      <p:cBhvr additive="base">
                                        <p:cTn id="30" dur="500" fill="hold"/>
                                        <p:tgtEl>
                                          <p:spTgt spid="102400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grpId="1" nodeType="clickEffect">
                                  <p:stCondLst>
                                    <p:cond delay="0"/>
                                  </p:stCondLst>
                                  <p:childTnLst>
                                    <p:anim calcmode="lin" valueType="num">
                                      <p:cBhvr additive="base">
                                        <p:cTn id="34" dur="500"/>
                                        <p:tgtEl>
                                          <p:spTgt spid="1024008"/>
                                        </p:tgtEl>
                                        <p:attrNameLst>
                                          <p:attrName>ppt_x</p:attrName>
                                        </p:attrNameLst>
                                      </p:cBhvr>
                                      <p:tavLst>
                                        <p:tav tm="0">
                                          <p:val>
                                            <p:strVal val="ppt_x"/>
                                          </p:val>
                                        </p:tav>
                                        <p:tav tm="100000">
                                          <p:val>
                                            <p:strVal val="ppt_x"/>
                                          </p:val>
                                        </p:tav>
                                      </p:tavLst>
                                    </p:anim>
                                    <p:anim calcmode="lin" valueType="num">
                                      <p:cBhvr additive="base">
                                        <p:cTn id="35" dur="500"/>
                                        <p:tgtEl>
                                          <p:spTgt spid="1024008"/>
                                        </p:tgtEl>
                                        <p:attrNameLst>
                                          <p:attrName>ppt_y</p:attrName>
                                        </p:attrNameLst>
                                      </p:cBhvr>
                                      <p:tavLst>
                                        <p:tav tm="0">
                                          <p:val>
                                            <p:strVal val="ppt_y"/>
                                          </p:val>
                                        </p:tav>
                                        <p:tav tm="100000">
                                          <p:val>
                                            <p:strVal val="1+ppt_h/2"/>
                                          </p:val>
                                        </p:tav>
                                      </p:tavLst>
                                    </p:anim>
                                    <p:set>
                                      <p:cBhvr>
                                        <p:cTn id="36" dur="1" fill="hold">
                                          <p:stCondLst>
                                            <p:cond delay="499"/>
                                          </p:stCondLst>
                                        </p:cTn>
                                        <p:tgtEl>
                                          <p:spTgt spid="1024008"/>
                                        </p:tgtEl>
                                        <p:attrNameLst>
                                          <p:attrName>style.visibility</p:attrName>
                                        </p:attrNameLst>
                                      </p:cBhvr>
                                      <p:to>
                                        <p:strVal val="hidden"/>
                                      </p:to>
                                    </p:set>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1024009"/>
                                        </p:tgtEl>
                                        <p:attrNameLst>
                                          <p:attrName>style.visibility</p:attrName>
                                        </p:attrNameLst>
                                      </p:cBhvr>
                                      <p:to>
                                        <p:strVal val="visible"/>
                                      </p:to>
                                    </p:set>
                                    <p:anim calcmode="lin" valueType="num">
                                      <p:cBhvr additive="base">
                                        <p:cTn id="40" dur="500" fill="hold"/>
                                        <p:tgtEl>
                                          <p:spTgt spid="1024009"/>
                                        </p:tgtEl>
                                        <p:attrNameLst>
                                          <p:attrName>ppt_x</p:attrName>
                                        </p:attrNameLst>
                                      </p:cBhvr>
                                      <p:tavLst>
                                        <p:tav tm="0">
                                          <p:val>
                                            <p:strVal val="#ppt_x"/>
                                          </p:val>
                                        </p:tav>
                                        <p:tav tm="100000">
                                          <p:val>
                                            <p:strVal val="#ppt_x"/>
                                          </p:val>
                                        </p:tav>
                                      </p:tavLst>
                                    </p:anim>
                                    <p:anim calcmode="lin" valueType="num">
                                      <p:cBhvr additive="base">
                                        <p:cTn id="41" dur="500" fill="hold"/>
                                        <p:tgtEl>
                                          <p:spTgt spid="102400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grpId="1" nodeType="clickEffect">
                                  <p:stCondLst>
                                    <p:cond delay="0"/>
                                  </p:stCondLst>
                                  <p:childTnLst>
                                    <p:anim calcmode="lin" valueType="num">
                                      <p:cBhvr additive="base">
                                        <p:cTn id="45" dur="500"/>
                                        <p:tgtEl>
                                          <p:spTgt spid="1024009"/>
                                        </p:tgtEl>
                                        <p:attrNameLst>
                                          <p:attrName>ppt_x</p:attrName>
                                        </p:attrNameLst>
                                      </p:cBhvr>
                                      <p:tavLst>
                                        <p:tav tm="0">
                                          <p:val>
                                            <p:strVal val="ppt_x"/>
                                          </p:val>
                                        </p:tav>
                                        <p:tav tm="100000">
                                          <p:val>
                                            <p:strVal val="ppt_x"/>
                                          </p:val>
                                        </p:tav>
                                      </p:tavLst>
                                    </p:anim>
                                    <p:anim calcmode="lin" valueType="num">
                                      <p:cBhvr additive="base">
                                        <p:cTn id="46" dur="500"/>
                                        <p:tgtEl>
                                          <p:spTgt spid="1024009"/>
                                        </p:tgtEl>
                                        <p:attrNameLst>
                                          <p:attrName>ppt_y</p:attrName>
                                        </p:attrNameLst>
                                      </p:cBhvr>
                                      <p:tavLst>
                                        <p:tav tm="0">
                                          <p:val>
                                            <p:strVal val="ppt_y"/>
                                          </p:val>
                                        </p:tav>
                                        <p:tav tm="100000">
                                          <p:val>
                                            <p:strVal val="1+ppt_h/2"/>
                                          </p:val>
                                        </p:tav>
                                      </p:tavLst>
                                    </p:anim>
                                    <p:set>
                                      <p:cBhvr>
                                        <p:cTn id="47" dur="1" fill="hold">
                                          <p:stCondLst>
                                            <p:cond delay="499"/>
                                          </p:stCondLst>
                                        </p:cTn>
                                        <p:tgtEl>
                                          <p:spTgt spid="10240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6" grpId="0" animBg="1"/>
      <p:bldP spid="1024006" grpId="1" animBg="1"/>
      <p:bldP spid="1024007" grpId="0" animBg="1"/>
      <p:bldP spid="1024007" grpId="1" animBg="1"/>
      <p:bldP spid="1024008" grpId="0" animBg="1"/>
      <p:bldP spid="1024008" grpId="1" animBg="1"/>
      <p:bldP spid="1024009" grpId="0" animBg="1"/>
      <p:bldP spid="102400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1026051" name="Text Box 3"/>
          <p:cNvSpPr txBox="1">
            <a:spLocks noChangeArrowheads="1"/>
          </p:cNvSpPr>
          <p:nvPr/>
        </p:nvSpPr>
        <p:spPr bwMode="ltGray">
          <a:xfrm>
            <a:off x="1217613" y="3383632"/>
            <a:ext cx="114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3200" smtClean="0">
                <a:solidFill>
                  <a:srgbClr val="000000"/>
                </a:solidFill>
              </a:rPr>
              <a:t> </a:t>
            </a:r>
            <a:r>
              <a:rPr lang="zh-CN" altLang="en-US" sz="3200" smtClean="0">
                <a:solidFill>
                  <a:srgbClr val="000000"/>
                </a:solidFill>
              </a:rPr>
              <a:t>类型</a:t>
            </a:r>
            <a:endParaRPr lang="zh-CN" altLang="en-US" sz="3200" smtClean="0">
              <a:solidFill>
                <a:srgbClr val="000000"/>
              </a:solidFill>
            </a:endParaRPr>
          </a:p>
        </p:txBody>
      </p:sp>
      <p:sp>
        <p:nvSpPr>
          <p:cNvPr id="1026052" name="AutoShape 4"/>
          <p:cNvSpPr/>
          <p:nvPr/>
        </p:nvSpPr>
        <p:spPr bwMode="ltGray">
          <a:xfrm>
            <a:off x="2379663" y="3201070"/>
            <a:ext cx="228600" cy="914400"/>
          </a:xfrm>
          <a:prstGeom prst="leftBrace">
            <a:avLst>
              <a:gd name="adj1" fmla="val 33333"/>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1026053" name="Rectangle 5"/>
          <p:cNvSpPr>
            <a:spLocks noChangeArrowheads="1"/>
          </p:cNvSpPr>
          <p:nvPr/>
        </p:nvSpPr>
        <p:spPr bwMode="ltGray">
          <a:xfrm>
            <a:off x="2665413" y="2756570"/>
            <a:ext cx="1905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 typeface="幼圆" panose="02010509060101010101" pitchFamily="49" charset="-122"/>
              <a:buNone/>
            </a:pPr>
            <a:r>
              <a:rPr lang="zh-CN" altLang="en-US" sz="3200" b="1" smtClean="0">
                <a:solidFill>
                  <a:srgbClr val="000000"/>
                </a:solidFill>
                <a:ea typeface="黑体" panose="02010609060101010101" pitchFamily="49" charset="-122"/>
              </a:rPr>
              <a:t>有线介质</a:t>
            </a:r>
            <a:endParaRPr lang="zh-CN" altLang="en-US" sz="3200" b="1" smtClean="0">
              <a:solidFill>
                <a:srgbClr val="000000"/>
              </a:solidFill>
              <a:ea typeface="黑体" panose="02010609060101010101" pitchFamily="49" charset="-122"/>
            </a:endParaRPr>
          </a:p>
        </p:txBody>
      </p:sp>
      <p:sp>
        <p:nvSpPr>
          <p:cNvPr id="1026054" name="Rectangle 6"/>
          <p:cNvSpPr>
            <a:spLocks noChangeArrowheads="1"/>
          </p:cNvSpPr>
          <p:nvPr/>
        </p:nvSpPr>
        <p:spPr bwMode="ltGray">
          <a:xfrm>
            <a:off x="4799013" y="2286670"/>
            <a:ext cx="180975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3200" b="1" smtClean="0">
                <a:solidFill>
                  <a:srgbClr val="000000"/>
                </a:solidFill>
                <a:ea typeface="黑体" panose="02010609060101010101" pitchFamily="49" charset="-122"/>
              </a:rPr>
              <a:t>双绞线</a:t>
            </a:r>
            <a:endParaRPr lang="zh-CN" altLang="en-US" sz="3200" b="1" smtClean="0">
              <a:solidFill>
                <a:srgbClr val="000000"/>
              </a:solidFill>
              <a:ea typeface="黑体" panose="02010609060101010101" pitchFamily="49" charset="-122"/>
            </a:endParaRPr>
          </a:p>
          <a:p>
            <a:pPr>
              <a:spcBef>
                <a:spcPct val="0"/>
              </a:spcBef>
            </a:pPr>
            <a:r>
              <a:rPr lang="zh-CN" altLang="en-US" sz="3200" b="1" smtClean="0">
                <a:solidFill>
                  <a:srgbClr val="000000"/>
                </a:solidFill>
                <a:ea typeface="黑体" panose="02010609060101010101" pitchFamily="49" charset="-122"/>
              </a:rPr>
              <a:t>同轴电缆</a:t>
            </a:r>
            <a:endParaRPr lang="zh-CN" altLang="en-US" sz="3200" b="1" smtClean="0">
              <a:solidFill>
                <a:srgbClr val="000000"/>
              </a:solidFill>
              <a:ea typeface="黑体" panose="02010609060101010101" pitchFamily="49" charset="-122"/>
            </a:endParaRPr>
          </a:p>
          <a:p>
            <a:pPr>
              <a:spcBef>
                <a:spcPct val="0"/>
              </a:spcBef>
            </a:pPr>
            <a:r>
              <a:rPr lang="zh-CN" altLang="en-US" sz="3200" b="1" smtClean="0">
                <a:solidFill>
                  <a:srgbClr val="000000"/>
                </a:solidFill>
                <a:ea typeface="黑体" panose="02010609060101010101" pitchFamily="49" charset="-122"/>
              </a:rPr>
              <a:t>光纤</a:t>
            </a:r>
            <a:endParaRPr lang="zh-CN" altLang="en-US" sz="3200" b="1" smtClean="0">
              <a:solidFill>
                <a:srgbClr val="000000"/>
              </a:solidFill>
              <a:ea typeface="黑体" panose="02010609060101010101" pitchFamily="49" charset="-122"/>
            </a:endParaRPr>
          </a:p>
        </p:txBody>
      </p:sp>
      <p:sp>
        <p:nvSpPr>
          <p:cNvPr id="1026055" name="Rectangle 7"/>
          <p:cNvSpPr>
            <a:spLocks noChangeArrowheads="1"/>
          </p:cNvSpPr>
          <p:nvPr/>
        </p:nvSpPr>
        <p:spPr bwMode="ltGray">
          <a:xfrm>
            <a:off x="4799013" y="3963070"/>
            <a:ext cx="279400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3200" b="1" smtClean="0">
                <a:solidFill>
                  <a:srgbClr val="000000"/>
                </a:solidFill>
                <a:ea typeface="黑体" panose="02010609060101010101" pitchFamily="49" charset="-122"/>
              </a:rPr>
              <a:t>无线电</a:t>
            </a:r>
            <a:endParaRPr lang="zh-CN" altLang="en-US" sz="3200" b="1" smtClean="0">
              <a:solidFill>
                <a:srgbClr val="000000"/>
              </a:solidFill>
              <a:ea typeface="黑体" panose="02010609060101010101" pitchFamily="49" charset="-122"/>
            </a:endParaRPr>
          </a:p>
          <a:p>
            <a:pPr>
              <a:spcBef>
                <a:spcPct val="0"/>
              </a:spcBef>
            </a:pPr>
            <a:r>
              <a:rPr lang="zh-CN" altLang="en-US" sz="3200" b="1" smtClean="0">
                <a:solidFill>
                  <a:srgbClr val="000000"/>
                </a:solidFill>
                <a:ea typeface="黑体" panose="02010609060101010101" pitchFamily="49" charset="-122"/>
              </a:rPr>
              <a:t>微波</a:t>
            </a:r>
            <a:endParaRPr lang="zh-CN" altLang="en-US" sz="3200" b="1" smtClean="0">
              <a:solidFill>
                <a:srgbClr val="000000"/>
              </a:solidFill>
              <a:ea typeface="黑体" panose="02010609060101010101" pitchFamily="49" charset="-122"/>
            </a:endParaRPr>
          </a:p>
          <a:p>
            <a:pPr>
              <a:spcBef>
                <a:spcPct val="0"/>
              </a:spcBef>
            </a:pPr>
            <a:r>
              <a:rPr lang="zh-CN" altLang="en-US" sz="3200" b="1" smtClean="0">
                <a:solidFill>
                  <a:srgbClr val="000000"/>
                </a:solidFill>
                <a:ea typeface="黑体" panose="02010609060101010101" pitchFamily="49" charset="-122"/>
              </a:rPr>
              <a:t>卫星通讯</a:t>
            </a:r>
            <a:endParaRPr lang="zh-CN" altLang="en-US" sz="3200" b="1" smtClean="0">
              <a:solidFill>
                <a:srgbClr val="000000"/>
              </a:solidFill>
              <a:ea typeface="黑体" panose="02010609060101010101" pitchFamily="49" charset="-122"/>
            </a:endParaRPr>
          </a:p>
        </p:txBody>
      </p:sp>
      <p:sp>
        <p:nvSpPr>
          <p:cNvPr id="1026056" name="Rectangle 8"/>
          <p:cNvSpPr>
            <a:spLocks noChangeArrowheads="1"/>
          </p:cNvSpPr>
          <p:nvPr/>
        </p:nvSpPr>
        <p:spPr bwMode="ltGray">
          <a:xfrm>
            <a:off x="2665413" y="3734470"/>
            <a:ext cx="2057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 typeface="幼圆" panose="02010509060101010101" pitchFamily="49" charset="-122"/>
              <a:buNone/>
            </a:pPr>
            <a:r>
              <a:rPr lang="zh-CN" altLang="en-US" sz="3200" b="1" smtClean="0">
                <a:solidFill>
                  <a:srgbClr val="000000"/>
                </a:solidFill>
                <a:ea typeface="黑体" panose="02010609060101010101" pitchFamily="49" charset="-122"/>
              </a:rPr>
              <a:t>无线介质</a:t>
            </a:r>
            <a:endParaRPr lang="zh-CN" altLang="en-US" sz="3200" b="1" smtClean="0">
              <a:solidFill>
                <a:srgbClr val="000000"/>
              </a:solidFill>
              <a:ea typeface="黑体" panose="02010609060101010101" pitchFamily="49" charset="-122"/>
            </a:endParaRPr>
          </a:p>
        </p:txBody>
      </p:sp>
      <p:sp>
        <p:nvSpPr>
          <p:cNvPr id="1026057" name="AutoShape 9"/>
          <p:cNvSpPr/>
          <p:nvPr/>
        </p:nvSpPr>
        <p:spPr bwMode="ltGray">
          <a:xfrm>
            <a:off x="4570413" y="2667670"/>
            <a:ext cx="228600" cy="914400"/>
          </a:xfrm>
          <a:prstGeom prst="leftBrace">
            <a:avLst>
              <a:gd name="adj1" fmla="val 33333"/>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1026058" name="AutoShape 10"/>
          <p:cNvSpPr/>
          <p:nvPr/>
        </p:nvSpPr>
        <p:spPr bwMode="ltGray">
          <a:xfrm>
            <a:off x="4570413" y="4191670"/>
            <a:ext cx="228600" cy="914400"/>
          </a:xfrm>
          <a:prstGeom prst="leftBrace">
            <a:avLst>
              <a:gd name="adj1" fmla="val 33333"/>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1026059" name="AutoShape 11"/>
          <p:cNvSpPr>
            <a:spLocks noChangeArrowheads="1"/>
          </p:cNvSpPr>
          <p:nvPr/>
        </p:nvSpPr>
        <p:spPr bwMode="auto">
          <a:xfrm>
            <a:off x="684213" y="1813595"/>
            <a:ext cx="1871662" cy="685800"/>
          </a:xfrm>
          <a:prstGeom prst="roundRect">
            <a:avLst>
              <a:gd name="adj" fmla="val 16667"/>
            </a:avLst>
          </a:prstGeom>
          <a:solidFill>
            <a:srgbClr val="FFFF99"/>
          </a:solidFill>
          <a:ln>
            <a:noFill/>
          </a:ln>
          <a:effectLst>
            <a:outerShdw dist="107763" dir="18900000" algn="ctr" rotWithShape="0">
              <a:srgbClr val="808080"/>
            </a:outerShdw>
          </a:effectLst>
          <a:extLst>
            <a:ext uri="{91240B29-F687-4F45-9708-019B960494DF}">
              <a14:hiddenLine xmlns:a14="http://schemas.microsoft.com/office/drawing/2010/main" w="12700">
                <a:solidFill>
                  <a:schemeClr val="tx1"/>
                </a:solidFill>
                <a:round/>
              </a14:hiddenLine>
            </a:ext>
          </a:extLst>
        </p:spPr>
        <p:txBody>
          <a:bodyPr lIns="18000" tIns="10800" rIns="18000" bIns="10800" anchor="ctr"/>
          <a:lstStyle/>
          <a:p>
            <a:pPr>
              <a:lnSpc>
                <a:spcPct val="120000"/>
              </a:lnSpc>
              <a:spcBef>
                <a:spcPct val="40000"/>
              </a:spcBef>
              <a:buClr>
                <a:srgbClr val="800080"/>
              </a:buClr>
              <a:buSzPct val="60000"/>
              <a:buFont typeface="幼圆" panose="02010509060101010101" pitchFamily="49" charset="-122"/>
              <a:buNone/>
            </a:pPr>
            <a:r>
              <a:rPr lang="zh-CN" altLang="en-US" sz="3200" b="1" smtClean="0">
                <a:solidFill>
                  <a:srgbClr val="000000"/>
                </a:solidFill>
                <a:ea typeface="黑体" panose="02010609060101010101" pitchFamily="49" charset="-122"/>
              </a:rPr>
              <a:t>传输介质</a:t>
            </a:r>
            <a:endParaRPr lang="zh-CN" altLang="en-US" sz="3200" b="1" smtClean="0">
              <a:solidFill>
                <a:srgbClr val="000000"/>
              </a:solidFill>
              <a:ea typeface="黑体" panose="02010609060101010101" pitchFamily="49" charset="-122"/>
            </a:endParaRPr>
          </a:p>
        </p:txBody>
      </p:sp>
      <p:sp>
        <p:nvSpPr>
          <p:cNvPr id="33804" name="Rectangle 12"/>
          <p:cNvSpPr>
            <a:spLocks noChangeArrowheads="1"/>
          </p:cNvSpPr>
          <p:nvPr/>
        </p:nvSpPr>
        <p:spPr bwMode="auto">
          <a:xfrm>
            <a:off x="323850" y="6705600"/>
            <a:ext cx="77470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13" name="Rectangle 4"/>
          <p:cNvSpPr txBox="1">
            <a:spLocks noChangeArrowheads="1"/>
          </p:cNvSpPr>
          <p:nvPr/>
        </p:nvSpPr>
        <p:spPr bwMode="auto">
          <a:xfrm>
            <a:off x="323850" y="1052513"/>
            <a:ext cx="3960118"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a:lstStyle>
          <a:p>
            <a:pPr eaLnBrk="1" hangingPunct="1">
              <a:buFontTx/>
              <a:buNone/>
            </a:pPr>
            <a:r>
              <a:rPr lang="en-US" altLang="zh-CN" sz="2800" b="1" dirty="0" smtClean="0"/>
              <a:t>2.4.3 </a:t>
            </a:r>
            <a:r>
              <a:rPr lang="zh-CN" altLang="en-US" sz="2800" b="1" dirty="0" smtClean="0"/>
              <a:t>网络传输设备 </a:t>
            </a:r>
            <a:endParaRPr lang="zh-CN" altLang="en-US" sz="2800" b="1" dirty="0" smtClean="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26059"/>
                                        </p:tgtEl>
                                        <p:attrNameLst>
                                          <p:attrName>style.visibility</p:attrName>
                                        </p:attrNameLst>
                                      </p:cBhvr>
                                      <p:to>
                                        <p:strVal val="visible"/>
                                      </p:to>
                                    </p:set>
                                  </p:childTnLst>
                                </p:cTn>
                              </p:par>
                            </p:childTnLst>
                          </p:cTn>
                        </p:par>
                        <p:par>
                          <p:cTn id="7" fill="hold">
                            <p:stCondLst>
                              <p:cond delay="500"/>
                            </p:stCondLst>
                            <p:childTnLst>
                              <p:par>
                                <p:cTn id="8" presetID="16" presetClass="entr" presetSubtype="42" fill="hold" grpId="0" nodeType="afterEffect">
                                  <p:stCondLst>
                                    <p:cond delay="0"/>
                                  </p:stCondLst>
                                  <p:childTnLst>
                                    <p:set>
                                      <p:cBhvr>
                                        <p:cTn id="9" dur="1" fill="hold">
                                          <p:stCondLst>
                                            <p:cond delay="0"/>
                                          </p:stCondLst>
                                        </p:cTn>
                                        <p:tgtEl>
                                          <p:spTgt spid="1026051"/>
                                        </p:tgtEl>
                                        <p:attrNameLst>
                                          <p:attrName>style.visibility</p:attrName>
                                        </p:attrNameLst>
                                      </p:cBhvr>
                                      <p:to>
                                        <p:strVal val="visible"/>
                                      </p:to>
                                    </p:set>
                                    <p:animEffect transition="in" filter="barn(outHorizontal)">
                                      <p:cBhvr>
                                        <p:cTn id="10" dur="500"/>
                                        <p:tgtEl>
                                          <p:spTgt spid="1026051"/>
                                        </p:tgtEl>
                                      </p:cBhvr>
                                    </p:animEffect>
                                  </p:childTnLst>
                                </p:cTn>
                              </p:par>
                            </p:childTnLst>
                          </p:cTn>
                        </p:par>
                        <p:par>
                          <p:cTn id="11" fill="hold">
                            <p:stCondLst>
                              <p:cond delay="1000"/>
                            </p:stCondLst>
                            <p:childTnLst>
                              <p:par>
                                <p:cTn id="12" presetID="16" presetClass="entr" presetSubtype="42" fill="hold" grpId="0" nodeType="afterEffect">
                                  <p:stCondLst>
                                    <p:cond delay="0"/>
                                  </p:stCondLst>
                                  <p:childTnLst>
                                    <p:set>
                                      <p:cBhvr>
                                        <p:cTn id="13" dur="1" fill="hold">
                                          <p:stCondLst>
                                            <p:cond delay="0"/>
                                          </p:stCondLst>
                                        </p:cTn>
                                        <p:tgtEl>
                                          <p:spTgt spid="1026052"/>
                                        </p:tgtEl>
                                        <p:attrNameLst>
                                          <p:attrName>style.visibility</p:attrName>
                                        </p:attrNameLst>
                                      </p:cBhvr>
                                      <p:to>
                                        <p:strVal val="visible"/>
                                      </p:to>
                                    </p:set>
                                    <p:animEffect transition="in" filter="barn(outHorizontal)">
                                      <p:cBhvr>
                                        <p:cTn id="14" dur="500"/>
                                        <p:tgtEl>
                                          <p:spTgt spid="1026052"/>
                                        </p:tgtEl>
                                      </p:cBhvr>
                                    </p:animEffect>
                                  </p:childTnLst>
                                </p:cTn>
                              </p:par>
                            </p:childTnLst>
                          </p:cTn>
                        </p:par>
                        <p:par>
                          <p:cTn id="15" fill="hold">
                            <p:stCondLst>
                              <p:cond delay="1500"/>
                            </p:stCondLst>
                            <p:childTnLst>
                              <p:par>
                                <p:cTn id="16" presetID="16" presetClass="entr" presetSubtype="42" fill="hold" grpId="0" nodeType="afterEffect">
                                  <p:stCondLst>
                                    <p:cond delay="0"/>
                                  </p:stCondLst>
                                  <p:childTnLst>
                                    <p:set>
                                      <p:cBhvr>
                                        <p:cTn id="17" dur="1" fill="hold">
                                          <p:stCondLst>
                                            <p:cond delay="0"/>
                                          </p:stCondLst>
                                        </p:cTn>
                                        <p:tgtEl>
                                          <p:spTgt spid="1026053"/>
                                        </p:tgtEl>
                                        <p:attrNameLst>
                                          <p:attrName>style.visibility</p:attrName>
                                        </p:attrNameLst>
                                      </p:cBhvr>
                                      <p:to>
                                        <p:strVal val="visible"/>
                                      </p:to>
                                    </p:set>
                                    <p:animEffect transition="in" filter="barn(outHorizontal)">
                                      <p:cBhvr>
                                        <p:cTn id="18" dur="500"/>
                                        <p:tgtEl>
                                          <p:spTgt spid="1026053"/>
                                        </p:tgtEl>
                                      </p:cBhvr>
                                    </p:animEffect>
                                  </p:childTnLst>
                                </p:cTn>
                              </p:par>
                            </p:childTnLst>
                          </p:cTn>
                        </p:par>
                        <p:par>
                          <p:cTn id="19" fill="hold">
                            <p:stCondLst>
                              <p:cond delay="2000"/>
                            </p:stCondLst>
                            <p:childTnLst>
                              <p:par>
                                <p:cTn id="20" presetID="16" presetClass="entr" presetSubtype="42" fill="hold" grpId="0" nodeType="afterEffect">
                                  <p:stCondLst>
                                    <p:cond delay="0"/>
                                  </p:stCondLst>
                                  <p:childTnLst>
                                    <p:set>
                                      <p:cBhvr>
                                        <p:cTn id="21" dur="1" fill="hold">
                                          <p:stCondLst>
                                            <p:cond delay="0"/>
                                          </p:stCondLst>
                                        </p:cTn>
                                        <p:tgtEl>
                                          <p:spTgt spid="1026056"/>
                                        </p:tgtEl>
                                        <p:attrNameLst>
                                          <p:attrName>style.visibility</p:attrName>
                                        </p:attrNameLst>
                                      </p:cBhvr>
                                      <p:to>
                                        <p:strVal val="visible"/>
                                      </p:to>
                                    </p:set>
                                    <p:animEffect transition="in" filter="barn(outHorizontal)">
                                      <p:cBhvr>
                                        <p:cTn id="22" dur="500"/>
                                        <p:tgtEl>
                                          <p:spTgt spid="1026056"/>
                                        </p:tgtEl>
                                      </p:cBhvr>
                                    </p:animEffect>
                                  </p:childTnLst>
                                </p:cTn>
                              </p:par>
                            </p:childTnLst>
                          </p:cTn>
                        </p:par>
                        <p:par>
                          <p:cTn id="23" fill="hold">
                            <p:stCondLst>
                              <p:cond delay="2500"/>
                            </p:stCondLst>
                            <p:childTnLst>
                              <p:par>
                                <p:cTn id="24" presetID="16" presetClass="entr" presetSubtype="42" fill="hold" grpId="0" nodeType="afterEffect">
                                  <p:stCondLst>
                                    <p:cond delay="0"/>
                                  </p:stCondLst>
                                  <p:childTnLst>
                                    <p:set>
                                      <p:cBhvr>
                                        <p:cTn id="25" dur="1" fill="hold">
                                          <p:stCondLst>
                                            <p:cond delay="0"/>
                                          </p:stCondLst>
                                        </p:cTn>
                                        <p:tgtEl>
                                          <p:spTgt spid="1026057"/>
                                        </p:tgtEl>
                                        <p:attrNameLst>
                                          <p:attrName>style.visibility</p:attrName>
                                        </p:attrNameLst>
                                      </p:cBhvr>
                                      <p:to>
                                        <p:strVal val="visible"/>
                                      </p:to>
                                    </p:set>
                                    <p:animEffect transition="in" filter="barn(outHorizontal)">
                                      <p:cBhvr>
                                        <p:cTn id="26" dur="500"/>
                                        <p:tgtEl>
                                          <p:spTgt spid="1026057"/>
                                        </p:tgtEl>
                                      </p:cBhvr>
                                    </p:animEffect>
                                  </p:childTnLst>
                                </p:cTn>
                              </p:par>
                            </p:childTnLst>
                          </p:cTn>
                        </p:par>
                        <p:par>
                          <p:cTn id="27" fill="hold">
                            <p:stCondLst>
                              <p:cond delay="3000"/>
                            </p:stCondLst>
                            <p:childTnLst>
                              <p:par>
                                <p:cTn id="28" presetID="16" presetClass="entr" presetSubtype="42" fill="hold" grpId="0" nodeType="afterEffect">
                                  <p:stCondLst>
                                    <p:cond delay="0"/>
                                  </p:stCondLst>
                                  <p:childTnLst>
                                    <p:set>
                                      <p:cBhvr>
                                        <p:cTn id="29" dur="1" fill="hold">
                                          <p:stCondLst>
                                            <p:cond delay="0"/>
                                          </p:stCondLst>
                                        </p:cTn>
                                        <p:tgtEl>
                                          <p:spTgt spid="1026054"/>
                                        </p:tgtEl>
                                        <p:attrNameLst>
                                          <p:attrName>style.visibility</p:attrName>
                                        </p:attrNameLst>
                                      </p:cBhvr>
                                      <p:to>
                                        <p:strVal val="visible"/>
                                      </p:to>
                                    </p:set>
                                    <p:animEffect transition="in" filter="barn(outHorizontal)">
                                      <p:cBhvr>
                                        <p:cTn id="30" dur="500"/>
                                        <p:tgtEl>
                                          <p:spTgt spid="1026054"/>
                                        </p:tgtEl>
                                      </p:cBhvr>
                                    </p:animEffect>
                                  </p:childTnLst>
                                </p:cTn>
                              </p:par>
                            </p:childTnLst>
                          </p:cTn>
                        </p:par>
                        <p:par>
                          <p:cTn id="31" fill="hold">
                            <p:stCondLst>
                              <p:cond delay="3500"/>
                            </p:stCondLst>
                            <p:childTnLst>
                              <p:par>
                                <p:cTn id="32" presetID="16" presetClass="entr" presetSubtype="42" fill="hold" grpId="0" nodeType="afterEffect">
                                  <p:stCondLst>
                                    <p:cond delay="0"/>
                                  </p:stCondLst>
                                  <p:childTnLst>
                                    <p:set>
                                      <p:cBhvr>
                                        <p:cTn id="33" dur="1" fill="hold">
                                          <p:stCondLst>
                                            <p:cond delay="0"/>
                                          </p:stCondLst>
                                        </p:cTn>
                                        <p:tgtEl>
                                          <p:spTgt spid="1026058"/>
                                        </p:tgtEl>
                                        <p:attrNameLst>
                                          <p:attrName>style.visibility</p:attrName>
                                        </p:attrNameLst>
                                      </p:cBhvr>
                                      <p:to>
                                        <p:strVal val="visible"/>
                                      </p:to>
                                    </p:set>
                                    <p:animEffect transition="in" filter="barn(outHorizontal)">
                                      <p:cBhvr>
                                        <p:cTn id="34" dur="500"/>
                                        <p:tgtEl>
                                          <p:spTgt spid="1026058"/>
                                        </p:tgtEl>
                                      </p:cBhvr>
                                    </p:animEffect>
                                  </p:childTnLst>
                                </p:cTn>
                              </p:par>
                            </p:childTnLst>
                          </p:cTn>
                        </p:par>
                        <p:par>
                          <p:cTn id="35" fill="hold">
                            <p:stCondLst>
                              <p:cond delay="4000"/>
                            </p:stCondLst>
                            <p:childTnLst>
                              <p:par>
                                <p:cTn id="36" presetID="16" presetClass="entr" presetSubtype="42" fill="hold" grpId="0" nodeType="afterEffect">
                                  <p:stCondLst>
                                    <p:cond delay="0"/>
                                  </p:stCondLst>
                                  <p:childTnLst>
                                    <p:set>
                                      <p:cBhvr>
                                        <p:cTn id="37" dur="1" fill="hold">
                                          <p:stCondLst>
                                            <p:cond delay="0"/>
                                          </p:stCondLst>
                                        </p:cTn>
                                        <p:tgtEl>
                                          <p:spTgt spid="1026055"/>
                                        </p:tgtEl>
                                        <p:attrNameLst>
                                          <p:attrName>style.visibility</p:attrName>
                                        </p:attrNameLst>
                                      </p:cBhvr>
                                      <p:to>
                                        <p:strVal val="visible"/>
                                      </p:to>
                                    </p:set>
                                    <p:animEffect transition="in" filter="barn(outHorizontal)">
                                      <p:cBhvr>
                                        <p:cTn id="38" dur="500"/>
                                        <p:tgtEl>
                                          <p:spTgt spid="1026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1" grpId="0" autoUpdateAnimBg="0"/>
      <p:bldP spid="1026052" grpId="0" animBg="1"/>
      <p:bldP spid="1026053" grpId="0" autoUpdateAnimBg="0"/>
      <p:bldP spid="1026054" grpId="0" autoUpdateAnimBg="0"/>
      <p:bldP spid="1026055" grpId="0" autoUpdateAnimBg="0"/>
      <p:bldP spid="1026056" grpId="0" autoUpdateAnimBg="0"/>
      <p:bldP spid="1026057" grpId="0" animBg="1"/>
      <p:bldP spid="1026058" grpId="0" animBg="1"/>
      <p:bldP spid="1026059"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2722" name="Object 2"/>
          <p:cNvGraphicFramePr>
            <a:graphicFrameLocks noGrp="1" noChangeAspect="1"/>
          </p:cNvGraphicFramePr>
          <p:nvPr>
            <p:ph sz="half" idx="2"/>
          </p:nvPr>
        </p:nvGraphicFramePr>
        <p:xfrm>
          <a:off x="5867400" y="2133600"/>
          <a:ext cx="936625" cy="750888"/>
        </p:xfrm>
        <a:graphic>
          <a:graphicData uri="http://schemas.openxmlformats.org/presentationml/2006/ole">
            <mc:AlternateContent xmlns:mc="http://schemas.openxmlformats.org/markup-compatibility/2006">
              <mc:Choice xmlns:v="urn:schemas-microsoft-com:vml" Requires="v">
                <p:oleObj spid="_x0000_s180250" name="位图图像" r:id="rId1" imgW="2057400" imgH="1647825" progId="Paint.Picture">
                  <p:embed/>
                </p:oleObj>
              </mc:Choice>
              <mc:Fallback>
                <p:oleObj name="位图图像" r:id="rId1" imgW="2057400" imgH="1647825" progId="Paint.Picture">
                  <p:embed/>
                  <p:pic>
                    <p:nvPicPr>
                      <p:cNvPr id="0" name="图片 180249"/>
                      <p:cNvPicPr>
                        <a:picLocks noChangeAspect="1" noChangeArrowheads="1"/>
                      </p:cNvPicPr>
                      <p:nvPr/>
                    </p:nvPicPr>
                    <p:blipFill>
                      <a:blip r:embed="rId2">
                        <a:lum contrast="36000"/>
                        <a:extLst>
                          <a:ext uri="{28A0092B-C50C-407E-A947-70E740481C1C}">
                            <a14:useLocalDpi xmlns:a14="http://schemas.microsoft.com/office/drawing/2010/main" val="0"/>
                          </a:ext>
                        </a:extLst>
                      </a:blip>
                      <a:srcRect/>
                      <a:stretch>
                        <a:fillRect/>
                      </a:stretch>
                    </p:blipFill>
                    <p:spPr bwMode="ltGray">
                      <a:xfrm>
                        <a:off x="5867400" y="2133600"/>
                        <a:ext cx="936625"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 name="Rectangle 3"/>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34820" name="Rectangle 4"/>
          <p:cNvSpPr>
            <a:spLocks noGrp="1" noChangeArrowheads="1"/>
          </p:cNvSpPr>
          <p:nvPr>
            <p:ph type="body" sz="half" idx="1"/>
          </p:nvPr>
        </p:nvSpPr>
        <p:spPr>
          <a:xfrm>
            <a:off x="755650" y="1052513"/>
            <a:ext cx="2879725" cy="620712"/>
          </a:xfrm>
        </p:spPr>
        <p:txBody>
          <a:bodyPr/>
          <a:lstStyle/>
          <a:p>
            <a:pPr eaLnBrk="1" hangingPunct="1">
              <a:buFontTx/>
              <a:buNone/>
            </a:pPr>
            <a:r>
              <a:rPr lang="en-US" altLang="zh-CN" sz="2800" b="1" dirty="0" smtClean="0"/>
              <a:t>①</a:t>
            </a:r>
            <a:r>
              <a:rPr lang="zh-CN" altLang="en-US" sz="2800" b="1" dirty="0" smtClean="0"/>
              <a:t>双绞线 </a:t>
            </a:r>
            <a:endParaRPr lang="zh-CN" altLang="en-US" sz="2800" b="1" dirty="0" smtClean="0"/>
          </a:p>
        </p:txBody>
      </p:sp>
      <p:sp>
        <p:nvSpPr>
          <p:cNvPr id="1182725" name="Text Box 5"/>
          <p:cNvSpPr txBox="1">
            <a:spLocks noChangeArrowheads="1"/>
          </p:cNvSpPr>
          <p:nvPr/>
        </p:nvSpPr>
        <p:spPr bwMode="ltGray">
          <a:xfrm>
            <a:off x="1036638" y="19177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400" smtClean="0">
                <a:solidFill>
                  <a:srgbClr val="000000"/>
                </a:solidFill>
              </a:rPr>
              <a:t> </a:t>
            </a:r>
            <a:r>
              <a:rPr lang="zh-CN" altLang="en-US" sz="2400" smtClean="0">
                <a:solidFill>
                  <a:srgbClr val="000000"/>
                </a:solidFill>
              </a:rPr>
              <a:t>类型</a:t>
            </a:r>
            <a:endParaRPr lang="zh-CN" altLang="en-US" sz="2400" smtClean="0">
              <a:solidFill>
                <a:srgbClr val="000000"/>
              </a:solidFill>
            </a:endParaRPr>
          </a:p>
        </p:txBody>
      </p:sp>
      <p:sp>
        <p:nvSpPr>
          <p:cNvPr id="1182726" name="AutoShape 6"/>
          <p:cNvSpPr/>
          <p:nvPr/>
        </p:nvSpPr>
        <p:spPr bwMode="ltGray">
          <a:xfrm>
            <a:off x="2255838" y="1844675"/>
            <a:ext cx="155575" cy="720725"/>
          </a:xfrm>
          <a:prstGeom prst="leftBrace">
            <a:avLst>
              <a:gd name="adj1" fmla="val 38605"/>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1182727" name="Rectangle 7"/>
          <p:cNvSpPr>
            <a:spLocks noChangeArrowheads="1"/>
          </p:cNvSpPr>
          <p:nvPr/>
        </p:nvSpPr>
        <p:spPr bwMode="ltGray">
          <a:xfrm>
            <a:off x="2411413" y="1484313"/>
            <a:ext cx="38862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 typeface="幼圆" panose="02010509060101010101" pitchFamily="49" charset="-122"/>
              <a:buNone/>
            </a:pPr>
            <a:r>
              <a:rPr lang="zh-CN" altLang="en-US" b="1" smtClean="0">
                <a:solidFill>
                  <a:srgbClr val="000000"/>
                </a:solidFill>
                <a:ea typeface="黑体" panose="02010609060101010101" pitchFamily="49" charset="-122"/>
              </a:rPr>
              <a:t>屏蔽双绞线（</a:t>
            </a:r>
            <a:r>
              <a:rPr lang="en-US" altLang="zh-CN" b="1" smtClean="0">
                <a:solidFill>
                  <a:srgbClr val="CC3300"/>
                </a:solidFill>
                <a:ea typeface="黑体" panose="02010609060101010101" pitchFamily="49" charset="-122"/>
              </a:rPr>
              <a:t>STP</a:t>
            </a:r>
            <a:r>
              <a:rPr lang="zh-CN" altLang="en-US" b="1" smtClean="0">
                <a:solidFill>
                  <a:srgbClr val="000000"/>
                </a:solidFill>
                <a:ea typeface="黑体" panose="02010609060101010101" pitchFamily="49" charset="-122"/>
              </a:rPr>
              <a:t>）</a:t>
            </a:r>
            <a:endParaRPr lang="zh-CN" altLang="en-US" b="1" smtClean="0">
              <a:solidFill>
                <a:srgbClr val="000000"/>
              </a:solidFill>
              <a:ea typeface="黑体" panose="02010609060101010101" pitchFamily="49" charset="-122"/>
            </a:endParaRPr>
          </a:p>
        </p:txBody>
      </p:sp>
      <p:sp>
        <p:nvSpPr>
          <p:cNvPr id="1182728" name="Rectangle 8"/>
          <p:cNvSpPr>
            <a:spLocks noChangeArrowheads="1"/>
          </p:cNvSpPr>
          <p:nvPr/>
        </p:nvSpPr>
        <p:spPr bwMode="ltGray">
          <a:xfrm>
            <a:off x="2411413" y="2205038"/>
            <a:ext cx="38862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 typeface="幼圆" panose="02010509060101010101" pitchFamily="49" charset="-122"/>
              <a:buNone/>
            </a:pPr>
            <a:r>
              <a:rPr lang="zh-CN" altLang="en-US" b="1" smtClean="0">
                <a:solidFill>
                  <a:srgbClr val="000000"/>
                </a:solidFill>
                <a:ea typeface="黑体" panose="02010609060101010101" pitchFamily="49" charset="-122"/>
              </a:rPr>
              <a:t>非屏蔽双绞线（</a:t>
            </a:r>
            <a:r>
              <a:rPr lang="en-US" altLang="zh-CN" b="1" smtClean="0">
                <a:solidFill>
                  <a:srgbClr val="CC3300"/>
                </a:solidFill>
                <a:ea typeface="黑体" panose="02010609060101010101" pitchFamily="49" charset="-122"/>
              </a:rPr>
              <a:t>UTP</a:t>
            </a:r>
            <a:r>
              <a:rPr lang="zh-CN" altLang="en-US" b="1" smtClean="0">
                <a:solidFill>
                  <a:srgbClr val="000000"/>
                </a:solidFill>
                <a:ea typeface="黑体" panose="02010609060101010101" pitchFamily="49" charset="-122"/>
              </a:rPr>
              <a:t>）</a:t>
            </a:r>
            <a:endParaRPr lang="zh-CN" altLang="en-US" b="1" smtClean="0">
              <a:solidFill>
                <a:srgbClr val="000000"/>
              </a:solidFill>
              <a:ea typeface="黑体" panose="02010609060101010101" pitchFamily="49" charset="-122"/>
            </a:endParaRPr>
          </a:p>
        </p:txBody>
      </p:sp>
      <p:sp>
        <p:nvSpPr>
          <p:cNvPr id="1182729" name="Rectangle 9"/>
          <p:cNvSpPr>
            <a:spLocks noChangeArrowheads="1"/>
          </p:cNvSpPr>
          <p:nvPr/>
        </p:nvSpPr>
        <p:spPr bwMode="ltGray">
          <a:xfrm>
            <a:off x="755650" y="2852738"/>
            <a:ext cx="6048375" cy="125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15000"/>
              </a:spcBef>
              <a:buFont typeface="幼圆" panose="02010509060101010101" pitchFamily="49" charset="-122"/>
              <a:buNone/>
            </a:pPr>
            <a:r>
              <a:rPr lang="en-US" altLang="zh-CN" b="1" smtClean="0">
                <a:solidFill>
                  <a:srgbClr val="000000"/>
                </a:solidFill>
                <a:ea typeface="黑体" panose="02010609060101010101" pitchFamily="49" charset="-122"/>
              </a:rPr>
              <a:t>         5</a:t>
            </a:r>
            <a:r>
              <a:rPr lang="zh-CN" altLang="en-US" b="1" smtClean="0">
                <a:solidFill>
                  <a:srgbClr val="000000"/>
                </a:solidFill>
                <a:ea typeface="黑体" panose="02010609060101010101" pitchFamily="49" charset="-122"/>
              </a:rPr>
              <a:t>类和超</a:t>
            </a:r>
            <a:r>
              <a:rPr lang="en-US" altLang="zh-CN" b="1" smtClean="0">
                <a:solidFill>
                  <a:srgbClr val="000000"/>
                </a:solidFill>
                <a:ea typeface="黑体" panose="02010609060101010101" pitchFamily="49" charset="-122"/>
              </a:rPr>
              <a:t>5</a:t>
            </a:r>
            <a:r>
              <a:rPr lang="zh-CN" altLang="en-US" b="1" smtClean="0">
                <a:solidFill>
                  <a:srgbClr val="000000"/>
                </a:solidFill>
                <a:ea typeface="黑体" panose="02010609060101010101" pitchFamily="49" charset="-122"/>
              </a:rPr>
              <a:t>类</a:t>
            </a:r>
            <a:r>
              <a:rPr lang="zh-CN" altLang="en-US" b="1">
                <a:solidFill>
                  <a:srgbClr val="00B0F0"/>
                </a:solidFill>
                <a:latin typeface="黑体" panose="02010609060101010101" pitchFamily="49" charset="-122"/>
                <a:ea typeface="黑体" panose="02010609060101010101" pitchFamily="49" charset="-122"/>
              </a:rPr>
              <a:t>双绞线</a:t>
            </a:r>
            <a:r>
              <a:rPr lang="zh-CN" altLang="en-US" b="1" smtClean="0">
                <a:solidFill>
                  <a:srgbClr val="000000"/>
                </a:solidFill>
                <a:ea typeface="黑体" panose="02010609060101010101" pitchFamily="49" charset="-122"/>
              </a:rPr>
              <a:t>是目前网络布线的主流。</a:t>
            </a:r>
            <a:r>
              <a:rPr lang="en-US" altLang="zh-CN" b="1" smtClean="0">
                <a:solidFill>
                  <a:srgbClr val="000000"/>
                </a:solidFill>
                <a:ea typeface="黑体" panose="02010609060101010101" pitchFamily="49" charset="-122"/>
              </a:rPr>
              <a:t>6</a:t>
            </a:r>
            <a:r>
              <a:rPr lang="zh-CN" altLang="en-US" b="1" smtClean="0">
                <a:solidFill>
                  <a:srgbClr val="000000"/>
                </a:solidFill>
                <a:ea typeface="黑体" panose="02010609060101010101" pitchFamily="49" charset="-122"/>
              </a:rPr>
              <a:t>类双绞线主要用于的千兆网上，现在也普遍用于局域网中。</a:t>
            </a:r>
            <a:endParaRPr lang="zh-CN" altLang="en-US" b="1" smtClean="0">
              <a:solidFill>
                <a:srgbClr val="000000"/>
              </a:solidFill>
              <a:ea typeface="黑体" panose="02010609060101010101" pitchFamily="49" charset="-122"/>
            </a:endParaRPr>
          </a:p>
        </p:txBody>
      </p:sp>
      <p:pic>
        <p:nvPicPr>
          <p:cNvPr id="1182730" name="Picture 10"/>
          <p:cNvPicPr>
            <a:picLocks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7235825" y="1196975"/>
            <a:ext cx="1590675" cy="1096963"/>
          </a:xfrm>
          <a:prstGeom prst="rect">
            <a:avLst/>
          </a:prstGeom>
          <a:noFill/>
          <a:ln w="50799">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2731" name="Picture 11"/>
          <p:cNvPicPr>
            <a:picLocks noChangeArrowheads="1"/>
          </p:cNvPicPr>
          <p:nvPr/>
        </p:nvPicPr>
        <p:blipFill>
          <a:blip r:embed="rId4">
            <a:lum contrast="24000"/>
            <a:extLst>
              <a:ext uri="{28A0092B-C50C-407E-A947-70E740481C1C}">
                <a14:useLocalDpi xmlns:a14="http://schemas.microsoft.com/office/drawing/2010/main" val="0"/>
              </a:ext>
            </a:extLst>
          </a:blip>
          <a:srcRect/>
          <a:stretch>
            <a:fillRect/>
          </a:stretch>
        </p:blipFill>
        <p:spPr bwMode="auto">
          <a:xfrm>
            <a:off x="7235825" y="2420938"/>
            <a:ext cx="1590675" cy="1096962"/>
          </a:xfrm>
          <a:prstGeom prst="rect">
            <a:avLst/>
          </a:prstGeom>
          <a:noFill/>
          <a:ln w="50799">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2732" name="Rectangle 12"/>
          <p:cNvSpPr>
            <a:spLocks noChangeArrowheads="1"/>
          </p:cNvSpPr>
          <p:nvPr/>
        </p:nvSpPr>
        <p:spPr bwMode="auto">
          <a:xfrm>
            <a:off x="827088" y="4278313"/>
            <a:ext cx="324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rgbClr val="000000"/>
                </a:solidFill>
                <a:ea typeface="黑体" panose="02010609060101010101" pitchFamily="49" charset="-122"/>
              </a:rPr>
              <a:t>②</a:t>
            </a:r>
            <a:r>
              <a:rPr lang="zh-CN" altLang="en-US" sz="2800" b="1" dirty="0" smtClean="0">
                <a:solidFill>
                  <a:srgbClr val="000000"/>
                </a:solidFill>
                <a:ea typeface="黑体" panose="02010609060101010101" pitchFamily="49" charset="-122"/>
              </a:rPr>
              <a:t>同轴电缆</a:t>
            </a:r>
            <a:endParaRPr lang="zh-CN" altLang="en-US" sz="2800" b="1" dirty="0" smtClean="0">
              <a:solidFill>
                <a:srgbClr val="000000"/>
              </a:solidFill>
              <a:ea typeface="黑体" panose="02010609060101010101" pitchFamily="49" charset="-122"/>
            </a:endParaRPr>
          </a:p>
        </p:txBody>
      </p:sp>
      <p:sp>
        <p:nvSpPr>
          <p:cNvPr id="1182733" name="Rectangle 13"/>
          <p:cNvSpPr>
            <a:spLocks noChangeArrowheads="1"/>
          </p:cNvSpPr>
          <p:nvPr/>
        </p:nvSpPr>
        <p:spPr bwMode="auto">
          <a:xfrm>
            <a:off x="684213" y="4847273"/>
            <a:ext cx="8135937" cy="86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05000"/>
              </a:lnSpc>
            </a:pPr>
            <a:r>
              <a:rPr lang="en-US" altLang="zh-CN" b="1" smtClean="0">
                <a:solidFill>
                  <a:srgbClr val="000000"/>
                </a:solidFill>
                <a:ea typeface="黑体" panose="02010609060101010101" pitchFamily="49" charset="-122"/>
              </a:rPr>
              <a:t>        </a:t>
            </a:r>
            <a:r>
              <a:rPr lang="zh-CN" altLang="en-US" b="1">
                <a:solidFill>
                  <a:srgbClr val="00B0F0"/>
                </a:solidFill>
                <a:latin typeface="黑体" panose="02010609060101010101" pitchFamily="49" charset="-122"/>
                <a:ea typeface="黑体" panose="02010609060101010101" pitchFamily="49" charset="-122"/>
              </a:rPr>
              <a:t>同轴电缆</a:t>
            </a:r>
            <a:r>
              <a:rPr lang="zh-CN" altLang="en-US" b="1" smtClean="0">
                <a:solidFill>
                  <a:srgbClr val="000000"/>
                </a:solidFill>
                <a:ea typeface="黑体" panose="02010609060101010101" pitchFamily="49" charset="-122"/>
              </a:rPr>
              <a:t>用于总线型网络拓扑中。而目前同轴电缆大多已被光纤取代。但有线电视和某些局域网还有使用。</a:t>
            </a:r>
            <a:r>
              <a:rPr lang="zh-CN" altLang="en-US" b="1" smtClean="0">
                <a:ea typeface="黑体" panose="02010609060101010101" pitchFamily="49" charset="-122"/>
              </a:rPr>
              <a:t>  </a:t>
            </a:r>
            <a:endParaRPr lang="zh-CN" altLang="en-US" b="1" smtClean="0">
              <a:ea typeface="黑体" panose="02010609060101010101" pitchFamily="49" charset="-122"/>
            </a:endParaRPr>
          </a:p>
        </p:txBody>
      </p:sp>
      <p:pic>
        <p:nvPicPr>
          <p:cNvPr id="1182734" name="Picture 14" descr="http://www.kepu.com.cn/gb/technology/telecom/network/images/net20901_pic.gif"/>
          <p:cNvPicPr>
            <a:picLocks noChangeAspect="1" noChangeArrowheads="1"/>
          </p:cNvPicPr>
          <p:nvPr/>
        </p:nvPicPr>
        <p:blipFill>
          <a:blip r:embed="rId5" r:link="rId6">
            <a:lum contrast="36000"/>
            <a:extLst>
              <a:ext uri="{28A0092B-C50C-407E-A947-70E740481C1C}">
                <a14:useLocalDpi xmlns:a14="http://schemas.microsoft.com/office/drawing/2010/main" val="0"/>
              </a:ext>
            </a:extLst>
          </a:blip>
          <a:srcRect/>
          <a:stretch>
            <a:fillRect/>
          </a:stretch>
        </p:blipFill>
        <p:spPr bwMode="auto">
          <a:xfrm>
            <a:off x="6804025" y="3933825"/>
            <a:ext cx="21621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2735" name="Picture 15"/>
          <p:cNvPicPr>
            <a:picLocks noChangeAspect="1" noChangeArrowheads="1"/>
          </p:cNvPicPr>
          <p:nvPr/>
        </p:nvPicPr>
        <p:blipFill>
          <a:blip r:embed="rId7">
            <a:lum contrast="30000"/>
            <a:extLst>
              <a:ext uri="{28A0092B-C50C-407E-A947-70E740481C1C}">
                <a14:useLocalDpi xmlns:a14="http://schemas.microsoft.com/office/drawing/2010/main" val="0"/>
              </a:ext>
            </a:extLst>
          </a:blip>
          <a:srcRect/>
          <a:stretch>
            <a:fillRect/>
          </a:stretch>
        </p:blipFill>
        <p:spPr bwMode="auto">
          <a:xfrm>
            <a:off x="5724525" y="1125538"/>
            <a:ext cx="12922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32" name="Rectangle 16"/>
          <p:cNvSpPr>
            <a:spLocks noChangeArrowheads="1"/>
          </p:cNvSpPr>
          <p:nvPr/>
        </p:nvSpPr>
        <p:spPr bwMode="auto">
          <a:xfrm>
            <a:off x="323850" y="6705600"/>
            <a:ext cx="83978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82725"/>
                                        </p:tgtEl>
                                        <p:attrNameLst>
                                          <p:attrName>style.visibility</p:attrName>
                                        </p:attrNameLst>
                                      </p:cBhvr>
                                      <p:to>
                                        <p:strVal val="visible"/>
                                      </p:to>
                                    </p:set>
                                    <p:anim calcmode="lin" valueType="num">
                                      <p:cBhvr additive="base">
                                        <p:cTn id="7" dur="500" fill="hold"/>
                                        <p:tgtEl>
                                          <p:spTgt spid="1182725"/>
                                        </p:tgtEl>
                                        <p:attrNameLst>
                                          <p:attrName>ppt_x</p:attrName>
                                        </p:attrNameLst>
                                      </p:cBhvr>
                                      <p:tavLst>
                                        <p:tav tm="0">
                                          <p:val>
                                            <p:strVal val="0-#ppt_w/2"/>
                                          </p:val>
                                        </p:tav>
                                        <p:tav tm="100000">
                                          <p:val>
                                            <p:strVal val="#ppt_x"/>
                                          </p:val>
                                        </p:tav>
                                      </p:tavLst>
                                    </p:anim>
                                    <p:anim calcmode="lin" valueType="num">
                                      <p:cBhvr additive="base">
                                        <p:cTn id="8" dur="500" fill="hold"/>
                                        <p:tgtEl>
                                          <p:spTgt spid="11827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182726"/>
                                        </p:tgtEl>
                                        <p:attrNameLst>
                                          <p:attrName>style.visibility</p:attrName>
                                        </p:attrNameLst>
                                      </p:cBhvr>
                                      <p:to>
                                        <p:strVal val="visible"/>
                                      </p:to>
                                    </p:se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182727"/>
                                        </p:tgtEl>
                                        <p:attrNameLst>
                                          <p:attrName>style.visibility</p:attrName>
                                        </p:attrNameLst>
                                      </p:cBhvr>
                                      <p:to>
                                        <p:strVal val="visible"/>
                                      </p:to>
                                    </p:set>
                                    <p:animEffect transition="in" filter="barn(outVertical)">
                                      <p:cBhvr>
                                        <p:cTn id="15" dur="500"/>
                                        <p:tgtEl>
                                          <p:spTgt spid="1182727"/>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182728"/>
                                        </p:tgtEl>
                                        <p:attrNameLst>
                                          <p:attrName>style.visibility</p:attrName>
                                        </p:attrNameLst>
                                      </p:cBhvr>
                                      <p:to>
                                        <p:strVal val="visible"/>
                                      </p:to>
                                    </p:set>
                                    <p:animEffect transition="in" filter="barn(outVertical)">
                                      <p:cBhvr>
                                        <p:cTn id="19" dur="500"/>
                                        <p:tgtEl>
                                          <p:spTgt spid="1182728"/>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182729"/>
                                        </p:tgtEl>
                                        <p:attrNameLst>
                                          <p:attrName>style.visibility</p:attrName>
                                        </p:attrNameLst>
                                      </p:cBhvr>
                                      <p:to>
                                        <p:strVal val="visible"/>
                                      </p:to>
                                    </p:set>
                                    <p:animEffect transition="in" filter="barn(outVertical)">
                                      <p:cBhvr>
                                        <p:cTn id="23" dur="500"/>
                                        <p:tgtEl>
                                          <p:spTgt spid="1182729"/>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182735"/>
                                        </p:tgtEl>
                                        <p:attrNameLst>
                                          <p:attrName>style.visibility</p:attrName>
                                        </p:attrNameLst>
                                      </p:cBhvr>
                                      <p:to>
                                        <p:strVal val="visible"/>
                                      </p:to>
                                    </p:set>
                                    <p:animEffect transition="in" filter="blinds(horizontal)">
                                      <p:cBhvr>
                                        <p:cTn id="27" dur="500"/>
                                        <p:tgtEl>
                                          <p:spTgt spid="1182735"/>
                                        </p:tgtEl>
                                      </p:cBhvr>
                                    </p:animEffect>
                                  </p:childTnLst>
                                </p:cTn>
                              </p:par>
                            </p:childTnLst>
                          </p:cTn>
                        </p:par>
                        <p:par>
                          <p:cTn id="28" fill="hold">
                            <p:stCondLst>
                              <p:cond delay="3000"/>
                            </p:stCondLst>
                            <p:childTnLst>
                              <p:par>
                                <p:cTn id="29" presetID="1" presetClass="entr" presetSubtype="0" fill="hold" nodeType="afterEffect">
                                  <p:stCondLst>
                                    <p:cond delay="0"/>
                                  </p:stCondLst>
                                  <p:childTnLst>
                                    <p:set>
                                      <p:cBhvr>
                                        <p:cTn id="30" dur="1" fill="hold">
                                          <p:stCondLst>
                                            <p:cond delay="499"/>
                                          </p:stCondLst>
                                        </p:cTn>
                                        <p:tgtEl>
                                          <p:spTgt spid="1182722"/>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nodeType="afterEffect">
                                  <p:stCondLst>
                                    <p:cond delay="0"/>
                                  </p:stCondLst>
                                  <p:childTnLst>
                                    <p:set>
                                      <p:cBhvr>
                                        <p:cTn id="33" dur="1" fill="hold">
                                          <p:stCondLst>
                                            <p:cond delay="499"/>
                                          </p:stCondLst>
                                        </p:cTn>
                                        <p:tgtEl>
                                          <p:spTgt spid="1182730"/>
                                        </p:tgtEl>
                                        <p:attrNameLst>
                                          <p:attrName>style.visibility</p:attrName>
                                        </p:attrNameLst>
                                      </p:cBhvr>
                                      <p:to>
                                        <p:strVal val="visible"/>
                                      </p:to>
                                    </p:set>
                                  </p:childTnLst>
                                </p:cTn>
                              </p:par>
                            </p:childTnLst>
                          </p:cTn>
                        </p:par>
                        <p:par>
                          <p:cTn id="34" fill="hold">
                            <p:stCondLst>
                              <p:cond delay="4000"/>
                            </p:stCondLst>
                            <p:childTnLst>
                              <p:par>
                                <p:cTn id="35" presetID="1" presetClass="entr" presetSubtype="0" fill="hold" nodeType="afterEffect">
                                  <p:stCondLst>
                                    <p:cond delay="0"/>
                                  </p:stCondLst>
                                  <p:childTnLst>
                                    <p:set>
                                      <p:cBhvr>
                                        <p:cTn id="36" dur="1" fill="hold">
                                          <p:stCondLst>
                                            <p:cond delay="499"/>
                                          </p:stCondLst>
                                        </p:cTn>
                                        <p:tgtEl>
                                          <p:spTgt spid="11827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grpId="0" nodeType="clickEffect">
                                  <p:stCondLst>
                                    <p:cond delay="0"/>
                                  </p:stCondLst>
                                  <p:childTnLst>
                                    <p:set>
                                      <p:cBhvr>
                                        <p:cTn id="40" dur="1" fill="hold">
                                          <p:stCondLst>
                                            <p:cond delay="0"/>
                                          </p:stCondLst>
                                        </p:cTn>
                                        <p:tgtEl>
                                          <p:spTgt spid="1182732"/>
                                        </p:tgtEl>
                                        <p:attrNameLst>
                                          <p:attrName>style.visibility</p:attrName>
                                        </p:attrNameLst>
                                      </p:cBhvr>
                                      <p:to>
                                        <p:strVal val="visible"/>
                                      </p:to>
                                    </p:set>
                                    <p:anim calcmode="lin" valueType="num">
                                      <p:cBhvr>
                                        <p:cTn id="41" dur="1000" fill="hold"/>
                                        <p:tgtEl>
                                          <p:spTgt spid="1182732"/>
                                        </p:tgtEl>
                                        <p:attrNameLst>
                                          <p:attrName>ppt_w</p:attrName>
                                        </p:attrNameLst>
                                      </p:cBhvr>
                                      <p:tavLst>
                                        <p:tav tm="0">
                                          <p:val>
                                            <p:strVal val="#ppt_w*0.70"/>
                                          </p:val>
                                        </p:tav>
                                        <p:tav tm="100000">
                                          <p:val>
                                            <p:strVal val="#ppt_w"/>
                                          </p:val>
                                        </p:tav>
                                      </p:tavLst>
                                    </p:anim>
                                    <p:anim calcmode="lin" valueType="num">
                                      <p:cBhvr>
                                        <p:cTn id="42" dur="1000" fill="hold"/>
                                        <p:tgtEl>
                                          <p:spTgt spid="1182732"/>
                                        </p:tgtEl>
                                        <p:attrNameLst>
                                          <p:attrName>ppt_h</p:attrName>
                                        </p:attrNameLst>
                                      </p:cBhvr>
                                      <p:tavLst>
                                        <p:tav tm="0">
                                          <p:val>
                                            <p:strVal val="#ppt_h"/>
                                          </p:val>
                                        </p:tav>
                                        <p:tav tm="100000">
                                          <p:val>
                                            <p:strVal val="#ppt_h"/>
                                          </p:val>
                                        </p:tav>
                                      </p:tavLst>
                                    </p:anim>
                                    <p:animEffect transition="in" filter="fade">
                                      <p:cBhvr>
                                        <p:cTn id="43" dur="1000"/>
                                        <p:tgtEl>
                                          <p:spTgt spid="1182732"/>
                                        </p:tgtEl>
                                      </p:cBhvr>
                                    </p:animEffect>
                                  </p:childTnLst>
                                </p:cTn>
                              </p:par>
                            </p:childTnLst>
                          </p:cTn>
                        </p:par>
                        <p:par>
                          <p:cTn id="44" fill="hold">
                            <p:stCondLst>
                              <p:cond delay="1000"/>
                            </p:stCondLst>
                            <p:childTnLst>
                              <p:par>
                                <p:cTn id="45" presetID="55" presetClass="entr" presetSubtype="0" fill="hold" grpId="0" nodeType="afterEffect">
                                  <p:stCondLst>
                                    <p:cond delay="0"/>
                                  </p:stCondLst>
                                  <p:childTnLst>
                                    <p:set>
                                      <p:cBhvr>
                                        <p:cTn id="46" dur="1" fill="hold">
                                          <p:stCondLst>
                                            <p:cond delay="0"/>
                                          </p:stCondLst>
                                        </p:cTn>
                                        <p:tgtEl>
                                          <p:spTgt spid="1182733"/>
                                        </p:tgtEl>
                                        <p:attrNameLst>
                                          <p:attrName>style.visibility</p:attrName>
                                        </p:attrNameLst>
                                      </p:cBhvr>
                                      <p:to>
                                        <p:strVal val="visible"/>
                                      </p:to>
                                    </p:set>
                                    <p:anim calcmode="lin" valueType="num">
                                      <p:cBhvr>
                                        <p:cTn id="47" dur="1000" fill="hold"/>
                                        <p:tgtEl>
                                          <p:spTgt spid="1182733"/>
                                        </p:tgtEl>
                                        <p:attrNameLst>
                                          <p:attrName>ppt_w</p:attrName>
                                        </p:attrNameLst>
                                      </p:cBhvr>
                                      <p:tavLst>
                                        <p:tav tm="0">
                                          <p:val>
                                            <p:strVal val="#ppt_w*0.70"/>
                                          </p:val>
                                        </p:tav>
                                        <p:tav tm="100000">
                                          <p:val>
                                            <p:strVal val="#ppt_w"/>
                                          </p:val>
                                        </p:tav>
                                      </p:tavLst>
                                    </p:anim>
                                    <p:anim calcmode="lin" valueType="num">
                                      <p:cBhvr>
                                        <p:cTn id="48" dur="1000" fill="hold"/>
                                        <p:tgtEl>
                                          <p:spTgt spid="1182733"/>
                                        </p:tgtEl>
                                        <p:attrNameLst>
                                          <p:attrName>ppt_h</p:attrName>
                                        </p:attrNameLst>
                                      </p:cBhvr>
                                      <p:tavLst>
                                        <p:tav tm="0">
                                          <p:val>
                                            <p:strVal val="#ppt_h"/>
                                          </p:val>
                                        </p:tav>
                                        <p:tav tm="100000">
                                          <p:val>
                                            <p:strVal val="#ppt_h"/>
                                          </p:val>
                                        </p:tav>
                                      </p:tavLst>
                                    </p:anim>
                                    <p:animEffect transition="in" filter="fade">
                                      <p:cBhvr>
                                        <p:cTn id="49" dur="1000"/>
                                        <p:tgtEl>
                                          <p:spTgt spid="1182733"/>
                                        </p:tgtEl>
                                      </p:cBhvr>
                                    </p:animEffect>
                                  </p:childTnLst>
                                </p:cTn>
                              </p:par>
                            </p:childTnLst>
                          </p:cTn>
                        </p:par>
                        <p:par>
                          <p:cTn id="50" fill="hold">
                            <p:stCondLst>
                              <p:cond delay="2000"/>
                            </p:stCondLst>
                            <p:childTnLst>
                              <p:par>
                                <p:cTn id="51" presetID="1" presetClass="entr" presetSubtype="0" fill="hold" nodeType="afterEffect">
                                  <p:stCondLst>
                                    <p:cond delay="0"/>
                                  </p:stCondLst>
                                  <p:childTnLst>
                                    <p:set>
                                      <p:cBhvr>
                                        <p:cTn id="52" dur="1" fill="hold">
                                          <p:stCondLst>
                                            <p:cond delay="0"/>
                                          </p:stCondLst>
                                        </p:cTn>
                                        <p:tgtEl>
                                          <p:spTgt spid="1182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725" grpId="0" autoUpdateAnimBg="0"/>
      <p:bldP spid="1182726" grpId="0" animBg="1"/>
      <p:bldP spid="1182727" grpId="0" autoUpdateAnimBg="0"/>
      <p:bldP spid="1182728" grpId="0" autoUpdateAnimBg="0"/>
      <p:bldP spid="1182729" grpId="0" bldLvl="0" animBg="1" autoUpdateAnimBg="0"/>
      <p:bldP spid="1182732" grpId="0"/>
      <p:bldP spid="118273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35843" name="Rectangle 3"/>
          <p:cNvSpPr>
            <a:spLocks noGrp="1" noChangeArrowheads="1"/>
          </p:cNvSpPr>
          <p:nvPr>
            <p:ph type="body" idx="1"/>
          </p:nvPr>
        </p:nvSpPr>
        <p:spPr>
          <a:xfrm>
            <a:off x="395288" y="1196975"/>
            <a:ext cx="3816350" cy="2232025"/>
          </a:xfrm>
        </p:spPr>
        <p:txBody>
          <a:bodyPr/>
          <a:lstStyle/>
          <a:p>
            <a:pPr marL="0" indent="0" algn="just" eaLnBrk="1" hangingPunct="1">
              <a:lnSpc>
                <a:spcPct val="80000"/>
              </a:lnSpc>
              <a:buFontTx/>
              <a:buNone/>
            </a:pPr>
            <a:r>
              <a:rPr lang="en-US" altLang="zh-CN" sz="2800" b="1" dirty="0" smtClean="0"/>
              <a:t>③</a:t>
            </a:r>
            <a:r>
              <a:rPr lang="zh-CN" altLang="en-US" sz="2800" b="1" dirty="0" smtClean="0"/>
              <a:t>光纤</a:t>
            </a:r>
            <a:endParaRPr lang="zh-CN" altLang="en-US" sz="2800" b="1" dirty="0" smtClean="0"/>
          </a:p>
          <a:p>
            <a:pPr marL="0" indent="0" algn="just" eaLnBrk="1" hangingPunct="1">
              <a:spcBef>
                <a:spcPct val="5000"/>
              </a:spcBef>
              <a:buFontTx/>
              <a:buNone/>
            </a:pPr>
            <a:r>
              <a:rPr lang="zh-CN" altLang="en-US" sz="3600" b="1" dirty="0" smtClean="0"/>
              <a:t>      </a:t>
            </a:r>
            <a:r>
              <a:rPr lang="zh-CN" altLang="en-US" sz="2400" b="1" kern="1200">
                <a:solidFill>
                  <a:srgbClr val="00B0F0"/>
                </a:solidFill>
                <a:latin typeface="黑体" panose="02010609060101010101" pitchFamily="49" charset="-122"/>
                <a:ea typeface="黑体" panose="02010609060101010101" pitchFamily="49" charset="-122"/>
              </a:rPr>
              <a:t>光纤</a:t>
            </a:r>
            <a:r>
              <a:rPr lang="zh-CN" altLang="en-US" sz="2400" b="1" dirty="0" smtClean="0"/>
              <a:t>采用非常细的石英玻璃纤维作为纤芯，外涂一层低折射率的包层和保护层。</a:t>
            </a:r>
            <a:endParaRPr lang="zh-CN" altLang="en-US" sz="2400" b="1" dirty="0" smtClean="0">
              <a:solidFill>
                <a:schemeClr val="folHlink"/>
              </a:solidFill>
            </a:endParaRPr>
          </a:p>
        </p:txBody>
      </p:sp>
      <p:pic>
        <p:nvPicPr>
          <p:cNvPr id="35844" name="Picture 4" descr="光缆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64163" y="1196975"/>
            <a:ext cx="2268537"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845" name="Group 5"/>
          <p:cNvGrpSpPr/>
          <p:nvPr/>
        </p:nvGrpSpPr>
        <p:grpSpPr bwMode="auto">
          <a:xfrm>
            <a:off x="4140200" y="2420938"/>
            <a:ext cx="4826000" cy="1439862"/>
            <a:chOff x="2208" y="2160"/>
            <a:chExt cx="3352" cy="811"/>
          </a:xfrm>
        </p:grpSpPr>
        <p:sp>
          <p:nvSpPr>
            <p:cNvPr id="35871" name="AutoShape 6"/>
            <p:cNvSpPr>
              <a:spLocks noChangeAspect="1" noChangeArrowheads="1"/>
            </p:cNvSpPr>
            <p:nvPr/>
          </p:nvSpPr>
          <p:spPr bwMode="auto">
            <a:xfrm>
              <a:off x="2608" y="2160"/>
              <a:ext cx="2952" cy="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35872" name="Rectangle 7"/>
            <p:cNvSpPr>
              <a:spLocks noChangeArrowheads="1"/>
            </p:cNvSpPr>
            <p:nvPr/>
          </p:nvSpPr>
          <p:spPr bwMode="auto">
            <a:xfrm>
              <a:off x="3404" y="2635"/>
              <a:ext cx="1967" cy="98"/>
            </a:xfrm>
            <a:prstGeom prst="rect">
              <a:avLst/>
            </a:prstGeom>
            <a:solidFill>
              <a:srgbClr val="DDDDDD"/>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35873" name="Rectangle 8"/>
            <p:cNvSpPr>
              <a:spLocks noChangeArrowheads="1"/>
            </p:cNvSpPr>
            <p:nvPr/>
          </p:nvSpPr>
          <p:spPr bwMode="auto">
            <a:xfrm>
              <a:off x="3404" y="2733"/>
              <a:ext cx="1967" cy="139"/>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35874" name="Rectangle 9"/>
            <p:cNvSpPr>
              <a:spLocks noChangeArrowheads="1"/>
            </p:cNvSpPr>
            <p:nvPr/>
          </p:nvSpPr>
          <p:spPr bwMode="auto">
            <a:xfrm>
              <a:off x="3404" y="2872"/>
              <a:ext cx="1967" cy="99"/>
            </a:xfrm>
            <a:prstGeom prst="rect">
              <a:avLst/>
            </a:prstGeom>
            <a:solidFill>
              <a:srgbClr val="DDDDDD"/>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35875" name="AutoShape 10"/>
            <p:cNvSpPr>
              <a:spLocks noChangeArrowheads="1"/>
            </p:cNvSpPr>
            <p:nvPr/>
          </p:nvSpPr>
          <p:spPr bwMode="auto">
            <a:xfrm rot="5400000">
              <a:off x="2886" y="2628"/>
              <a:ext cx="336" cy="350"/>
            </a:xfrm>
            <a:prstGeom prst="can">
              <a:avLst>
                <a:gd name="adj" fmla="val 26042"/>
              </a:avLst>
            </a:prstGeom>
            <a:gradFill rotWithShape="1">
              <a:gsLst>
                <a:gs pos="0">
                  <a:srgbClr val="666666"/>
                </a:gs>
                <a:gs pos="50000">
                  <a:srgbClr val="DDDDDD"/>
                </a:gs>
                <a:gs pos="100000">
                  <a:srgbClr val="666666"/>
                </a:gs>
              </a:gsLst>
              <a:lin ang="0" scaled="1"/>
            </a:gradFill>
            <a:ln w="9525">
              <a:solidFill>
                <a:srgbClr val="000000"/>
              </a:solidFill>
              <a:round/>
            </a:ln>
            <a:effectLst/>
            <a:extLst>
              <a:ext uri="{AF507438-7753-43E0-B8FC-AC1667EBCBE1}">
                <a14:hiddenEffects xmlns:a14="http://schemas.microsoft.com/office/drawing/2010/main">
                  <a:effectLst>
                    <a:outerShdw dist="35921" dir="2700000" algn="ctr" rotWithShape="0">
                      <a:srgbClr val="1C1C1C"/>
                    </a:outerShdw>
                  </a:effectLst>
                </a14:hiddenEffects>
              </a:ext>
            </a:extLst>
          </p:spPr>
          <p:txBody>
            <a:bodyPr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35876" name="AutoShape 11"/>
            <p:cNvSpPr>
              <a:spLocks noChangeArrowheads="1"/>
            </p:cNvSpPr>
            <p:nvPr/>
          </p:nvSpPr>
          <p:spPr bwMode="auto">
            <a:xfrm rot="5400000">
              <a:off x="3181" y="2715"/>
              <a:ext cx="139" cy="175"/>
            </a:xfrm>
            <a:prstGeom prst="can">
              <a:avLst>
                <a:gd name="adj" fmla="val 20651"/>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1C1C1C"/>
                    </a:outerShdw>
                  </a:effectLst>
                </a14:hiddenEffects>
              </a:ext>
            </a:extLst>
          </p:spPr>
          <p:txBody>
            <a:bodyPr anchor="ctr"/>
            <a:lstStyle/>
            <a:p>
              <a:pPr algn="just">
                <a:spcBef>
                  <a:spcPct val="0"/>
                </a:spcBef>
              </a:pPr>
              <a:endParaRPr lang="zh-CN" altLang="en-US" sz="2000" b="1" smtClean="0">
                <a:solidFill>
                  <a:srgbClr val="000000"/>
                </a:solidFill>
                <a:ea typeface="黑体" panose="02010609060101010101" pitchFamily="49" charset="-122"/>
              </a:endParaRPr>
            </a:p>
          </p:txBody>
        </p:sp>
        <p:grpSp>
          <p:nvGrpSpPr>
            <p:cNvPr id="35877" name="Group 12"/>
            <p:cNvGrpSpPr/>
            <p:nvPr/>
          </p:nvGrpSpPr>
          <p:grpSpPr bwMode="auto">
            <a:xfrm>
              <a:off x="3404" y="2635"/>
              <a:ext cx="1967" cy="336"/>
              <a:chOff x="912" y="912"/>
              <a:chExt cx="4608" cy="816"/>
            </a:xfrm>
          </p:grpSpPr>
          <p:sp>
            <p:nvSpPr>
              <p:cNvPr id="35885" name="Line 13"/>
              <p:cNvSpPr>
                <a:spLocks noChangeShapeType="1"/>
              </p:cNvSpPr>
              <p:nvPr/>
            </p:nvSpPr>
            <p:spPr bwMode="auto">
              <a:xfrm>
                <a:off x="912" y="912"/>
                <a:ext cx="460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35886" name="Line 14"/>
              <p:cNvSpPr>
                <a:spLocks noChangeShapeType="1"/>
              </p:cNvSpPr>
              <p:nvPr/>
            </p:nvSpPr>
            <p:spPr bwMode="auto">
              <a:xfrm>
                <a:off x="912" y="1152"/>
                <a:ext cx="460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35887" name="Line 15"/>
              <p:cNvSpPr>
                <a:spLocks noChangeShapeType="1"/>
              </p:cNvSpPr>
              <p:nvPr/>
            </p:nvSpPr>
            <p:spPr bwMode="auto">
              <a:xfrm>
                <a:off x="912" y="1488"/>
                <a:ext cx="460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35888" name="Line 16"/>
              <p:cNvSpPr>
                <a:spLocks noChangeShapeType="1"/>
              </p:cNvSpPr>
              <p:nvPr/>
            </p:nvSpPr>
            <p:spPr bwMode="auto">
              <a:xfrm>
                <a:off x="912" y="1728"/>
                <a:ext cx="460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grpSp>
        <p:sp>
          <p:nvSpPr>
            <p:cNvPr id="35878" name="Line 17"/>
            <p:cNvSpPr>
              <a:spLocks noChangeShapeType="1"/>
            </p:cNvSpPr>
            <p:nvPr/>
          </p:nvSpPr>
          <p:spPr bwMode="auto">
            <a:xfrm>
              <a:off x="3364" y="2802"/>
              <a:ext cx="2082" cy="1"/>
            </a:xfrm>
            <a:prstGeom prst="line">
              <a:avLst/>
            </a:prstGeom>
            <a:noFill/>
            <a:ln w="19050">
              <a:solidFill>
                <a:srgbClr val="333399"/>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35879" name="Text Box 18"/>
            <p:cNvSpPr txBox="1">
              <a:spLocks noChangeArrowheads="1"/>
            </p:cNvSpPr>
            <p:nvPr/>
          </p:nvSpPr>
          <p:spPr bwMode="auto">
            <a:xfrm>
              <a:off x="3024" y="2160"/>
              <a:ext cx="624" cy="28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58522" tIns="29261" rIns="58522" bIns="29261"/>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pPr>
              <a:r>
                <a:rPr lang="zh-CN" altLang="en-US" sz="1600" smtClean="0">
                  <a:solidFill>
                    <a:srgbClr val="000000"/>
                  </a:solidFill>
                  <a:latin typeface="黑体" panose="02010609060101010101" pitchFamily="49" charset="-122"/>
                </a:rPr>
                <a:t>高折射率</a:t>
              </a:r>
              <a:endParaRPr lang="zh-CN" altLang="en-US" sz="1600" smtClean="0">
                <a:solidFill>
                  <a:srgbClr val="000000"/>
                </a:solidFill>
                <a:latin typeface="黑体" panose="02010609060101010101" pitchFamily="49" charset="-122"/>
              </a:endParaRPr>
            </a:p>
            <a:p>
              <a:pPr algn="ctr" eaLnBrk="1" hangingPunct="1">
                <a:spcBef>
                  <a:spcPct val="0"/>
                </a:spcBef>
              </a:pPr>
              <a:r>
                <a:rPr lang="en-US" altLang="zh-CN" sz="1600" smtClean="0">
                  <a:solidFill>
                    <a:srgbClr val="000000"/>
                  </a:solidFill>
                  <a:latin typeface="黑体" panose="02010609060101010101" pitchFamily="49" charset="-122"/>
                </a:rPr>
                <a:t>(</a:t>
              </a:r>
              <a:r>
                <a:rPr lang="zh-CN" altLang="en-US" sz="1600" smtClean="0">
                  <a:solidFill>
                    <a:srgbClr val="000000"/>
                  </a:solidFill>
                  <a:latin typeface="黑体" panose="02010609060101010101" pitchFamily="49" charset="-122"/>
                </a:rPr>
                <a:t>纤芯</a:t>
              </a:r>
              <a:r>
                <a:rPr lang="en-US" altLang="zh-CN" sz="1600" smtClean="0">
                  <a:solidFill>
                    <a:srgbClr val="000000"/>
                  </a:solidFill>
                  <a:latin typeface="黑体" panose="02010609060101010101" pitchFamily="49" charset="-122"/>
                </a:rPr>
                <a:t>)</a:t>
              </a:r>
              <a:endParaRPr lang="en-US" altLang="zh-CN" sz="1600" smtClean="0">
                <a:solidFill>
                  <a:srgbClr val="000000"/>
                </a:solidFill>
                <a:latin typeface="黑体" panose="02010609060101010101" pitchFamily="49" charset="-122"/>
              </a:endParaRPr>
            </a:p>
          </p:txBody>
        </p:sp>
        <p:sp>
          <p:nvSpPr>
            <p:cNvPr id="35880" name="Text Box 19"/>
            <p:cNvSpPr txBox="1">
              <a:spLocks noChangeArrowheads="1"/>
            </p:cNvSpPr>
            <p:nvPr/>
          </p:nvSpPr>
          <p:spPr bwMode="auto">
            <a:xfrm>
              <a:off x="2208" y="2160"/>
              <a:ext cx="794" cy="28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58522" tIns="29261" rIns="58522" bIns="29261"/>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pPr>
              <a:r>
                <a:rPr lang="zh-CN" altLang="en-US" sz="1600" smtClean="0">
                  <a:solidFill>
                    <a:srgbClr val="000000"/>
                  </a:solidFill>
                  <a:latin typeface="黑体" panose="02010609060101010101" pitchFamily="49" charset="-122"/>
                </a:rPr>
                <a:t>低折射率</a:t>
              </a:r>
              <a:endParaRPr lang="zh-CN" altLang="en-US" sz="1600" smtClean="0">
                <a:solidFill>
                  <a:srgbClr val="000000"/>
                </a:solidFill>
                <a:latin typeface="黑体" panose="02010609060101010101" pitchFamily="49" charset="-122"/>
              </a:endParaRPr>
            </a:p>
            <a:p>
              <a:pPr algn="ctr" eaLnBrk="1" hangingPunct="1">
                <a:spcBef>
                  <a:spcPct val="0"/>
                </a:spcBef>
              </a:pPr>
              <a:r>
                <a:rPr lang="en-US" altLang="zh-CN" sz="1600" smtClean="0">
                  <a:solidFill>
                    <a:srgbClr val="000000"/>
                  </a:solidFill>
                  <a:latin typeface="黑体" panose="02010609060101010101" pitchFamily="49" charset="-122"/>
                </a:rPr>
                <a:t>(</a:t>
              </a:r>
              <a:r>
                <a:rPr lang="zh-CN" altLang="en-US" sz="1600" smtClean="0">
                  <a:solidFill>
                    <a:srgbClr val="000000"/>
                  </a:solidFill>
                  <a:latin typeface="黑体" panose="02010609060101010101" pitchFamily="49" charset="-122"/>
                </a:rPr>
                <a:t>包层</a:t>
              </a:r>
              <a:r>
                <a:rPr lang="en-US" altLang="zh-CN" sz="1600" smtClean="0">
                  <a:solidFill>
                    <a:srgbClr val="000000"/>
                  </a:solidFill>
                  <a:latin typeface="黑体" panose="02010609060101010101" pitchFamily="49" charset="-122"/>
                </a:rPr>
                <a:t>)</a:t>
              </a:r>
              <a:endParaRPr lang="en-US" altLang="zh-CN" sz="1600" smtClean="0">
                <a:solidFill>
                  <a:srgbClr val="000000"/>
                </a:solidFill>
                <a:latin typeface="黑体" panose="02010609060101010101" pitchFamily="49" charset="-122"/>
              </a:endParaRPr>
            </a:p>
          </p:txBody>
        </p:sp>
        <p:sp>
          <p:nvSpPr>
            <p:cNvPr id="35881" name="Line 20"/>
            <p:cNvSpPr>
              <a:spLocks noChangeShapeType="1"/>
            </p:cNvSpPr>
            <p:nvPr/>
          </p:nvSpPr>
          <p:spPr bwMode="auto">
            <a:xfrm flipH="1">
              <a:off x="3272" y="2449"/>
              <a:ext cx="89" cy="284"/>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35882" name="Line 21"/>
            <p:cNvSpPr>
              <a:spLocks noChangeShapeType="1"/>
            </p:cNvSpPr>
            <p:nvPr/>
          </p:nvSpPr>
          <p:spPr bwMode="auto">
            <a:xfrm>
              <a:off x="2897" y="2420"/>
              <a:ext cx="157" cy="21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35883" name="Text Box 22"/>
            <p:cNvSpPr txBox="1">
              <a:spLocks noChangeArrowheads="1"/>
            </p:cNvSpPr>
            <p:nvPr/>
          </p:nvSpPr>
          <p:spPr bwMode="auto">
            <a:xfrm>
              <a:off x="3744" y="2304"/>
              <a:ext cx="1371" cy="162"/>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58522" tIns="29261" rIns="58522" bIns="29261"/>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0"/>
                </a:spcBef>
              </a:pPr>
              <a:r>
                <a:rPr lang="zh-CN" altLang="en-US" sz="1600" smtClean="0">
                  <a:solidFill>
                    <a:srgbClr val="000000"/>
                  </a:solidFill>
                  <a:latin typeface="黑体" panose="02010609060101010101" pitchFamily="49" charset="-122"/>
                </a:rPr>
                <a:t>光线在纤芯中传输的方式是不断地全反射</a:t>
              </a:r>
              <a:endParaRPr lang="zh-CN" altLang="en-US" sz="1600" smtClean="0">
                <a:solidFill>
                  <a:srgbClr val="000000"/>
                </a:solidFill>
                <a:latin typeface="黑体" panose="02010609060101010101" pitchFamily="49" charset="-122"/>
              </a:endParaRPr>
            </a:p>
          </p:txBody>
        </p:sp>
        <p:sp>
          <p:nvSpPr>
            <p:cNvPr id="35884" name="Freeform 23"/>
            <p:cNvSpPr/>
            <p:nvPr/>
          </p:nvSpPr>
          <p:spPr bwMode="auto">
            <a:xfrm>
              <a:off x="3415" y="2733"/>
              <a:ext cx="1958" cy="139"/>
            </a:xfrm>
            <a:custGeom>
              <a:avLst/>
              <a:gdLst>
                <a:gd name="T0" fmla="*/ 0 w 4302"/>
                <a:gd name="T1" fmla="*/ 45 h 336"/>
                <a:gd name="T2" fmla="*/ 175 w 4302"/>
                <a:gd name="T3" fmla="*/ 0 h 336"/>
                <a:gd name="T4" fmla="*/ 710 w 4302"/>
                <a:gd name="T5" fmla="*/ 139 h 336"/>
                <a:gd name="T6" fmla="*/ 1248 w 4302"/>
                <a:gd name="T7" fmla="*/ 0 h 336"/>
                <a:gd name="T8" fmla="*/ 1783 w 4302"/>
                <a:gd name="T9" fmla="*/ 137 h 336"/>
                <a:gd name="T10" fmla="*/ 1958 w 4302"/>
                <a:gd name="T11" fmla="*/ 84 h 3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FF0000"/>
              </a:solidFill>
              <a:round/>
              <a:headEnd type="none" w="med" len="med"/>
              <a:tailEnd type="triangle" w="sm" len="me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grpSp>
      <p:pic>
        <p:nvPicPr>
          <p:cNvPr id="35846" name="Picture 24" descr="光电转换器"/>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3348038" y="3500438"/>
            <a:ext cx="1281112"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Text Box 25"/>
          <p:cNvSpPr txBox="1">
            <a:spLocks noChangeArrowheads="1"/>
          </p:cNvSpPr>
          <p:nvPr/>
        </p:nvSpPr>
        <p:spPr bwMode="auto">
          <a:xfrm>
            <a:off x="2051050" y="3789363"/>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z="1600" smtClean="0">
                <a:solidFill>
                  <a:srgbClr val="000000"/>
                </a:solidFill>
                <a:latin typeface="黑体" panose="02010609060101010101" pitchFamily="49" charset="-122"/>
              </a:rPr>
              <a:t>光电转换器</a:t>
            </a:r>
            <a:endParaRPr lang="zh-CN" altLang="en-US" sz="1600" smtClean="0">
              <a:solidFill>
                <a:srgbClr val="000000"/>
              </a:solidFill>
              <a:latin typeface="黑体" panose="02010609060101010101" pitchFamily="49" charset="-122"/>
            </a:endParaRPr>
          </a:p>
        </p:txBody>
      </p:sp>
      <p:sp>
        <p:nvSpPr>
          <p:cNvPr id="35848" name="Rectangle 26"/>
          <p:cNvSpPr>
            <a:spLocks noChangeArrowheads="1"/>
          </p:cNvSpPr>
          <p:nvPr/>
        </p:nvSpPr>
        <p:spPr bwMode="auto">
          <a:xfrm>
            <a:off x="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grpSp>
        <p:nvGrpSpPr>
          <p:cNvPr id="35849" name="Group 27"/>
          <p:cNvGrpSpPr>
            <a:grpSpLocks noChangeAspect="1"/>
          </p:cNvGrpSpPr>
          <p:nvPr/>
        </p:nvGrpSpPr>
        <p:grpSpPr bwMode="auto">
          <a:xfrm>
            <a:off x="1476375" y="4724400"/>
            <a:ext cx="6119813" cy="1149350"/>
            <a:chOff x="2290" y="2718"/>
            <a:chExt cx="10059" cy="1893"/>
          </a:xfrm>
        </p:grpSpPr>
        <p:sp>
          <p:nvSpPr>
            <p:cNvPr id="35854" name="AutoShape 28"/>
            <p:cNvSpPr>
              <a:spLocks noChangeAspect="1" noChangeArrowheads="1" noTextEdit="1"/>
            </p:cNvSpPr>
            <p:nvPr/>
          </p:nvSpPr>
          <p:spPr bwMode="auto">
            <a:xfrm>
              <a:off x="2290" y="2718"/>
              <a:ext cx="10059" cy="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grpSp>
          <p:nvGrpSpPr>
            <p:cNvPr id="35855" name="Group 29"/>
            <p:cNvGrpSpPr/>
            <p:nvPr/>
          </p:nvGrpSpPr>
          <p:grpSpPr bwMode="auto">
            <a:xfrm>
              <a:off x="2290" y="2718"/>
              <a:ext cx="10059" cy="1781"/>
              <a:chOff x="1418" y="7814"/>
              <a:chExt cx="7592" cy="1248"/>
            </a:xfrm>
          </p:grpSpPr>
          <p:sp>
            <p:nvSpPr>
              <p:cNvPr id="35856" name="Text Box 30"/>
              <p:cNvSpPr txBox="1">
                <a:spLocks noChangeArrowheads="1"/>
              </p:cNvSpPr>
              <p:nvPr/>
            </p:nvSpPr>
            <p:spPr bwMode="auto">
              <a:xfrm>
                <a:off x="6514" y="7970"/>
                <a:ext cx="936" cy="468"/>
              </a:xfrm>
              <a:prstGeom prst="rect">
                <a:avLst/>
              </a:prstGeom>
              <a:solidFill>
                <a:srgbClr val="FFFFFF"/>
              </a:solidFill>
              <a:ln w="9525">
                <a:solidFill>
                  <a:srgbClr val="FFFFFF"/>
                </a:solidFill>
                <a:miter lim="800000"/>
              </a:ln>
            </p:spPr>
            <p:txBody>
              <a:bodyPr lIns="65837" tIns="32918" rIns="65837" bIns="32918"/>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pPr>
                <a:r>
                  <a:rPr lang="zh-CN" altLang="en-US" sz="1600" smtClean="0">
                    <a:solidFill>
                      <a:srgbClr val="000000"/>
                    </a:solidFill>
                    <a:ea typeface="宋体" panose="02010600030101010101" pitchFamily="2" charset="-122"/>
                  </a:rPr>
                  <a:t>电信号</a:t>
                </a:r>
                <a:endParaRPr lang="zh-CN" altLang="en-US" sz="1600" smtClean="0">
                  <a:solidFill>
                    <a:srgbClr val="000000"/>
                  </a:solidFill>
                  <a:ea typeface="宋体" panose="02010600030101010101" pitchFamily="2" charset="-122"/>
                </a:endParaRPr>
              </a:p>
            </p:txBody>
          </p:sp>
          <p:sp>
            <p:nvSpPr>
              <p:cNvPr id="35857" name="Text Box 31"/>
              <p:cNvSpPr txBox="1">
                <a:spLocks noChangeArrowheads="1"/>
              </p:cNvSpPr>
              <p:nvPr/>
            </p:nvSpPr>
            <p:spPr bwMode="auto">
              <a:xfrm>
                <a:off x="1418" y="7970"/>
                <a:ext cx="624" cy="1092"/>
              </a:xfrm>
              <a:prstGeom prst="rect">
                <a:avLst/>
              </a:prstGeom>
              <a:solidFill>
                <a:srgbClr val="FFFFFF"/>
              </a:solidFill>
              <a:ln w="9525">
                <a:solidFill>
                  <a:srgbClr val="000000"/>
                </a:solidFill>
                <a:miter lim="800000"/>
              </a:ln>
            </p:spPr>
            <p:txBody>
              <a:bodyPr vert="eaVert" lIns="65837" tIns="32918" rIns="65837" bIns="32918"/>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pPr>
                <a:r>
                  <a:rPr lang="zh-CN" altLang="en-US" sz="1600" smtClean="0">
                    <a:solidFill>
                      <a:srgbClr val="000000"/>
                    </a:solidFill>
                    <a:ea typeface="宋体" panose="02010600030101010101" pitchFamily="2" charset="-122"/>
                  </a:rPr>
                  <a:t>信息源</a:t>
                </a:r>
                <a:endParaRPr lang="zh-CN" altLang="en-US" sz="1600" smtClean="0">
                  <a:solidFill>
                    <a:srgbClr val="000000"/>
                  </a:solidFill>
                  <a:ea typeface="宋体" panose="02010600030101010101" pitchFamily="2" charset="-122"/>
                </a:endParaRPr>
              </a:p>
            </p:txBody>
          </p:sp>
          <p:sp>
            <p:nvSpPr>
              <p:cNvPr id="35858" name="Line 32"/>
              <p:cNvSpPr>
                <a:spLocks noChangeShapeType="1"/>
              </p:cNvSpPr>
              <p:nvPr/>
            </p:nvSpPr>
            <p:spPr bwMode="auto">
              <a:xfrm>
                <a:off x="2042" y="8438"/>
                <a:ext cx="31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35859" name="Line 33"/>
              <p:cNvSpPr>
                <a:spLocks noChangeShapeType="1"/>
              </p:cNvSpPr>
              <p:nvPr/>
            </p:nvSpPr>
            <p:spPr bwMode="auto">
              <a:xfrm>
                <a:off x="4434" y="8438"/>
                <a:ext cx="15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35860" name="Oval 34"/>
              <p:cNvSpPr>
                <a:spLocks noChangeArrowheads="1"/>
              </p:cNvSpPr>
              <p:nvPr/>
            </p:nvSpPr>
            <p:spPr bwMode="auto">
              <a:xfrm>
                <a:off x="5058" y="7814"/>
                <a:ext cx="312" cy="624"/>
              </a:xfrm>
              <a:prstGeom prst="ellipse">
                <a:avLst/>
              </a:prstGeom>
              <a:solidFill>
                <a:srgbClr val="FFFFFF"/>
              </a:solidFill>
              <a:ln w="9525">
                <a:solidFill>
                  <a:srgbClr val="000000"/>
                </a:solidFill>
                <a:round/>
              </a:ln>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35861" name="Text Box 35"/>
              <p:cNvSpPr txBox="1">
                <a:spLocks noChangeArrowheads="1"/>
              </p:cNvSpPr>
              <p:nvPr/>
            </p:nvSpPr>
            <p:spPr bwMode="auto">
              <a:xfrm>
                <a:off x="5994" y="7970"/>
                <a:ext cx="624" cy="1092"/>
              </a:xfrm>
              <a:prstGeom prst="rect">
                <a:avLst/>
              </a:prstGeom>
              <a:solidFill>
                <a:srgbClr val="FFFFFF"/>
              </a:solidFill>
              <a:ln w="9525">
                <a:solidFill>
                  <a:srgbClr val="000000"/>
                </a:solidFill>
                <a:miter lim="800000"/>
              </a:ln>
            </p:spPr>
            <p:txBody>
              <a:bodyPr vert="eaVert" lIns="65837" tIns="32918" rIns="65837" bIns="32918"/>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pPr>
                <a:r>
                  <a:rPr lang="zh-CN" altLang="en-US" sz="1600" smtClean="0">
                    <a:solidFill>
                      <a:srgbClr val="000000"/>
                    </a:solidFill>
                    <a:ea typeface="宋体" panose="02010600030101010101" pitchFamily="2" charset="-122"/>
                  </a:rPr>
                  <a:t>光接收机</a:t>
                </a:r>
                <a:endParaRPr lang="zh-CN" altLang="en-US" sz="1600" smtClean="0">
                  <a:solidFill>
                    <a:srgbClr val="000000"/>
                  </a:solidFill>
                  <a:ea typeface="宋体" panose="02010600030101010101" pitchFamily="2" charset="-122"/>
                </a:endParaRPr>
              </a:p>
            </p:txBody>
          </p:sp>
          <p:sp>
            <p:nvSpPr>
              <p:cNvPr id="35862" name="Line 36"/>
              <p:cNvSpPr>
                <a:spLocks noChangeShapeType="1"/>
              </p:cNvSpPr>
              <p:nvPr/>
            </p:nvSpPr>
            <p:spPr bwMode="auto">
              <a:xfrm>
                <a:off x="6618" y="8438"/>
                <a:ext cx="83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35863" name="Text Box 37"/>
              <p:cNvSpPr txBox="1">
                <a:spLocks noChangeArrowheads="1"/>
              </p:cNvSpPr>
              <p:nvPr/>
            </p:nvSpPr>
            <p:spPr bwMode="auto">
              <a:xfrm>
                <a:off x="7450" y="7970"/>
                <a:ext cx="624" cy="1092"/>
              </a:xfrm>
              <a:prstGeom prst="rect">
                <a:avLst/>
              </a:prstGeom>
              <a:solidFill>
                <a:srgbClr val="FFFFFF"/>
              </a:solidFill>
              <a:ln w="9525">
                <a:solidFill>
                  <a:srgbClr val="000000"/>
                </a:solidFill>
                <a:miter lim="800000"/>
              </a:ln>
            </p:spPr>
            <p:txBody>
              <a:bodyPr vert="eaVert" lIns="65837" tIns="32918" rIns="65837" bIns="32918"/>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pPr>
                <a:r>
                  <a:rPr lang="zh-CN" altLang="en-US" sz="1600" smtClean="0">
                    <a:solidFill>
                      <a:srgbClr val="000000"/>
                    </a:solidFill>
                    <a:ea typeface="宋体" panose="02010600030101010101" pitchFamily="2" charset="-122"/>
                  </a:rPr>
                  <a:t>电发射机</a:t>
                </a:r>
                <a:endParaRPr lang="zh-CN" altLang="en-US" sz="1600" smtClean="0">
                  <a:solidFill>
                    <a:srgbClr val="000000"/>
                  </a:solidFill>
                  <a:ea typeface="宋体" panose="02010600030101010101" pitchFamily="2" charset="-122"/>
                </a:endParaRPr>
              </a:p>
            </p:txBody>
          </p:sp>
          <p:sp>
            <p:nvSpPr>
              <p:cNvPr id="35864" name="Line 38"/>
              <p:cNvSpPr>
                <a:spLocks noChangeShapeType="1"/>
              </p:cNvSpPr>
              <p:nvPr/>
            </p:nvSpPr>
            <p:spPr bwMode="auto">
              <a:xfrm>
                <a:off x="8074" y="8438"/>
                <a:ext cx="31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35865" name="Text Box 39"/>
              <p:cNvSpPr txBox="1">
                <a:spLocks noChangeArrowheads="1"/>
              </p:cNvSpPr>
              <p:nvPr/>
            </p:nvSpPr>
            <p:spPr bwMode="auto">
              <a:xfrm>
                <a:off x="8386" y="7970"/>
                <a:ext cx="624" cy="1092"/>
              </a:xfrm>
              <a:prstGeom prst="rect">
                <a:avLst/>
              </a:prstGeom>
              <a:solidFill>
                <a:srgbClr val="FFFFFF"/>
              </a:solidFill>
              <a:ln w="9525">
                <a:solidFill>
                  <a:srgbClr val="000000"/>
                </a:solidFill>
                <a:miter lim="800000"/>
              </a:ln>
            </p:spPr>
            <p:txBody>
              <a:bodyPr vert="eaVert" lIns="65837" tIns="32918" rIns="65837" bIns="32918"/>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pPr>
                <a:r>
                  <a:rPr lang="zh-CN" altLang="en-US" sz="1600" smtClean="0">
                    <a:solidFill>
                      <a:srgbClr val="000000"/>
                    </a:solidFill>
                    <a:ea typeface="宋体" panose="02010600030101010101" pitchFamily="2" charset="-122"/>
                  </a:rPr>
                  <a:t>信息源</a:t>
                </a:r>
                <a:endParaRPr lang="zh-CN" altLang="en-US" sz="1600" smtClean="0">
                  <a:solidFill>
                    <a:srgbClr val="000000"/>
                  </a:solidFill>
                  <a:ea typeface="宋体" panose="02010600030101010101" pitchFamily="2" charset="-122"/>
                </a:endParaRPr>
              </a:p>
            </p:txBody>
          </p:sp>
          <p:sp>
            <p:nvSpPr>
              <p:cNvPr id="35866" name="Text Box 40"/>
              <p:cNvSpPr txBox="1">
                <a:spLocks noChangeArrowheads="1"/>
              </p:cNvSpPr>
              <p:nvPr/>
            </p:nvSpPr>
            <p:spPr bwMode="auto">
              <a:xfrm>
                <a:off x="2874" y="7970"/>
                <a:ext cx="936" cy="468"/>
              </a:xfrm>
              <a:prstGeom prst="rect">
                <a:avLst/>
              </a:prstGeom>
              <a:solidFill>
                <a:srgbClr val="FFFFFF"/>
              </a:solidFill>
              <a:ln w="9525">
                <a:solidFill>
                  <a:srgbClr val="FFFFFF"/>
                </a:solidFill>
                <a:miter lim="800000"/>
              </a:ln>
            </p:spPr>
            <p:txBody>
              <a:bodyPr lIns="65837" tIns="32918" rIns="65837" bIns="32918"/>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pPr>
                <a:r>
                  <a:rPr lang="zh-CN" altLang="en-US" sz="1600" smtClean="0">
                    <a:solidFill>
                      <a:srgbClr val="000000"/>
                    </a:solidFill>
                    <a:ea typeface="宋体" panose="02010600030101010101" pitchFamily="2" charset="-122"/>
                  </a:rPr>
                  <a:t>电信号</a:t>
                </a:r>
                <a:endParaRPr lang="zh-CN" altLang="en-US" sz="1600" smtClean="0">
                  <a:solidFill>
                    <a:srgbClr val="000000"/>
                  </a:solidFill>
                  <a:ea typeface="宋体" panose="02010600030101010101" pitchFamily="2" charset="-122"/>
                </a:endParaRPr>
              </a:p>
            </p:txBody>
          </p:sp>
          <p:sp>
            <p:nvSpPr>
              <p:cNvPr id="35867" name="Line 41"/>
              <p:cNvSpPr>
                <a:spLocks noChangeShapeType="1"/>
              </p:cNvSpPr>
              <p:nvPr/>
            </p:nvSpPr>
            <p:spPr bwMode="auto">
              <a:xfrm>
                <a:off x="2978" y="8438"/>
                <a:ext cx="83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35868" name="Text Box 42"/>
              <p:cNvSpPr txBox="1">
                <a:spLocks noChangeArrowheads="1"/>
              </p:cNvSpPr>
              <p:nvPr/>
            </p:nvSpPr>
            <p:spPr bwMode="auto">
              <a:xfrm>
                <a:off x="2354" y="7970"/>
                <a:ext cx="624" cy="1092"/>
              </a:xfrm>
              <a:prstGeom prst="rect">
                <a:avLst/>
              </a:prstGeom>
              <a:solidFill>
                <a:srgbClr val="FFFFFF"/>
              </a:solidFill>
              <a:ln w="9525">
                <a:solidFill>
                  <a:srgbClr val="000000"/>
                </a:solidFill>
                <a:miter lim="800000"/>
              </a:ln>
            </p:spPr>
            <p:txBody>
              <a:bodyPr vert="eaVert" lIns="65837" tIns="32918" rIns="65837" bIns="32918"/>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pPr>
                <a:r>
                  <a:rPr lang="zh-CN" altLang="en-US" sz="1600" smtClean="0">
                    <a:solidFill>
                      <a:srgbClr val="000000"/>
                    </a:solidFill>
                    <a:ea typeface="宋体" panose="02010600030101010101" pitchFamily="2" charset="-122"/>
                  </a:rPr>
                  <a:t>电发射机</a:t>
                </a:r>
                <a:endParaRPr lang="zh-CN" altLang="en-US" sz="1600" smtClean="0">
                  <a:solidFill>
                    <a:srgbClr val="000000"/>
                  </a:solidFill>
                  <a:ea typeface="宋体" panose="02010600030101010101" pitchFamily="2" charset="-122"/>
                </a:endParaRPr>
              </a:p>
            </p:txBody>
          </p:sp>
          <p:sp>
            <p:nvSpPr>
              <p:cNvPr id="35869" name="Text Box 43"/>
              <p:cNvSpPr txBox="1">
                <a:spLocks noChangeArrowheads="1"/>
              </p:cNvSpPr>
              <p:nvPr/>
            </p:nvSpPr>
            <p:spPr bwMode="auto">
              <a:xfrm>
                <a:off x="3810" y="7970"/>
                <a:ext cx="624" cy="1092"/>
              </a:xfrm>
              <a:prstGeom prst="rect">
                <a:avLst/>
              </a:prstGeom>
              <a:solidFill>
                <a:srgbClr val="FFFFFF"/>
              </a:solidFill>
              <a:ln w="9525">
                <a:solidFill>
                  <a:srgbClr val="000000"/>
                </a:solidFill>
                <a:miter lim="800000"/>
              </a:ln>
            </p:spPr>
            <p:txBody>
              <a:bodyPr vert="eaVert" lIns="65837" tIns="32918" rIns="65837" bIns="32918"/>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pPr>
                <a:r>
                  <a:rPr lang="zh-CN" altLang="en-US" sz="1600" smtClean="0">
                    <a:solidFill>
                      <a:srgbClr val="000000"/>
                    </a:solidFill>
                    <a:ea typeface="宋体" panose="02010600030101010101" pitchFamily="2" charset="-122"/>
                  </a:rPr>
                  <a:t>光发射机</a:t>
                </a:r>
                <a:endParaRPr lang="zh-CN" altLang="en-US" sz="1600" smtClean="0">
                  <a:solidFill>
                    <a:srgbClr val="000000"/>
                  </a:solidFill>
                  <a:ea typeface="宋体" panose="02010600030101010101" pitchFamily="2" charset="-122"/>
                </a:endParaRPr>
              </a:p>
            </p:txBody>
          </p:sp>
          <p:sp>
            <p:nvSpPr>
              <p:cNvPr id="35870" name="Text Box 44"/>
              <p:cNvSpPr txBox="1">
                <a:spLocks noChangeArrowheads="1"/>
              </p:cNvSpPr>
              <p:nvPr/>
            </p:nvSpPr>
            <p:spPr bwMode="auto">
              <a:xfrm>
                <a:off x="4746" y="8594"/>
                <a:ext cx="1040" cy="468"/>
              </a:xfrm>
              <a:prstGeom prst="rect">
                <a:avLst/>
              </a:prstGeom>
              <a:solidFill>
                <a:srgbClr val="FFFFFF"/>
              </a:solidFill>
              <a:ln w="9525">
                <a:solidFill>
                  <a:srgbClr val="FFFFFF"/>
                </a:solidFill>
                <a:miter lim="800000"/>
              </a:ln>
            </p:spPr>
            <p:txBody>
              <a:bodyPr lIns="65837" tIns="32918" rIns="65837" bIns="32918"/>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pPr>
                <a:r>
                  <a:rPr lang="zh-CN" altLang="en-US" sz="1600" smtClean="0">
                    <a:solidFill>
                      <a:srgbClr val="000000"/>
                    </a:solidFill>
                    <a:ea typeface="宋体" panose="02010600030101010101" pitchFamily="2" charset="-122"/>
                  </a:rPr>
                  <a:t>光信号</a:t>
                </a:r>
                <a:endParaRPr lang="zh-CN" altLang="en-US" sz="1600" smtClean="0">
                  <a:solidFill>
                    <a:srgbClr val="000000"/>
                  </a:solidFill>
                  <a:ea typeface="宋体" panose="02010600030101010101" pitchFamily="2" charset="-122"/>
                </a:endParaRPr>
              </a:p>
            </p:txBody>
          </p:sp>
        </p:grpSp>
      </p:grpSp>
      <p:sp>
        <p:nvSpPr>
          <p:cNvPr id="35850" name="Line 45"/>
          <p:cNvSpPr>
            <a:spLocks noChangeShapeType="1"/>
          </p:cNvSpPr>
          <p:nvPr/>
        </p:nvSpPr>
        <p:spPr bwMode="auto">
          <a:xfrm flipV="1">
            <a:off x="3563938" y="4365625"/>
            <a:ext cx="287337" cy="431800"/>
          </a:xfrm>
          <a:prstGeom prst="line">
            <a:avLst/>
          </a:prstGeom>
          <a:noFill/>
          <a:ln w="952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35851" name="Line 46"/>
          <p:cNvSpPr>
            <a:spLocks noChangeShapeType="1"/>
          </p:cNvSpPr>
          <p:nvPr/>
        </p:nvSpPr>
        <p:spPr bwMode="auto">
          <a:xfrm flipH="1" flipV="1">
            <a:off x="4284663" y="4365625"/>
            <a:ext cx="935037" cy="431800"/>
          </a:xfrm>
          <a:prstGeom prst="line">
            <a:avLst/>
          </a:prstGeom>
          <a:noFill/>
          <a:ln w="952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35852" name="Rectangle 47"/>
          <p:cNvSpPr>
            <a:spLocks noChangeArrowheads="1"/>
          </p:cNvSpPr>
          <p:nvPr/>
        </p:nvSpPr>
        <p:spPr bwMode="auto">
          <a:xfrm>
            <a:off x="3059113" y="6021388"/>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pPr>
            <a:r>
              <a:rPr lang="zh-CN" altLang="en-US" sz="2000" b="1" smtClean="0">
                <a:solidFill>
                  <a:srgbClr val="000000"/>
                </a:solidFill>
                <a:latin typeface="黑体" panose="02010609060101010101" pitchFamily="49" charset="-122"/>
                <a:ea typeface="黑体" panose="02010609060101010101" pitchFamily="49" charset="-122"/>
              </a:rPr>
              <a:t>光纤通信系统的基本组成 </a:t>
            </a:r>
            <a:endParaRPr lang="zh-CN" altLang="en-US" sz="2000" b="1" smtClean="0">
              <a:solidFill>
                <a:srgbClr val="000000"/>
              </a:solidFill>
              <a:latin typeface="黑体" panose="02010609060101010101" pitchFamily="49" charset="-122"/>
              <a:ea typeface="黑体" panose="02010609060101010101" pitchFamily="49" charset="-122"/>
            </a:endParaRPr>
          </a:p>
        </p:txBody>
      </p:sp>
      <p:sp>
        <p:nvSpPr>
          <p:cNvPr id="35853" name="Rectangle 48"/>
          <p:cNvSpPr>
            <a:spLocks noChangeArrowheads="1"/>
          </p:cNvSpPr>
          <p:nvPr/>
        </p:nvSpPr>
        <p:spPr bwMode="auto">
          <a:xfrm>
            <a:off x="323850" y="6705600"/>
            <a:ext cx="90646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50825"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1192963" name="Rectangle 3"/>
          <p:cNvSpPr>
            <a:spLocks noChangeArrowheads="1"/>
          </p:cNvSpPr>
          <p:nvPr/>
        </p:nvSpPr>
        <p:spPr bwMode="auto">
          <a:xfrm>
            <a:off x="323850" y="3072684"/>
            <a:ext cx="8135938" cy="2802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05000"/>
              </a:lnSpc>
              <a:spcBef>
                <a:spcPct val="5000"/>
              </a:spcBef>
            </a:pPr>
            <a:r>
              <a:rPr lang="en-US" altLang="zh-CN" b="1" dirty="0" smtClean="0">
                <a:solidFill>
                  <a:srgbClr val="000000"/>
                </a:solidFill>
                <a:ea typeface="黑体" panose="02010609060101010101" pitchFamily="49" charset="-122"/>
              </a:rPr>
              <a:t>       ①</a:t>
            </a:r>
            <a:r>
              <a:rPr lang="zh-CN" altLang="en-US" b="1">
                <a:solidFill>
                  <a:srgbClr val="00B0F0"/>
                </a:solidFill>
                <a:latin typeface="黑体" panose="02010609060101010101" pitchFamily="49" charset="-122"/>
                <a:ea typeface="黑体" panose="02010609060101010101" pitchFamily="49" charset="-122"/>
              </a:rPr>
              <a:t>网卡</a:t>
            </a:r>
            <a:r>
              <a:rPr lang="zh-CN" altLang="en-US" b="1" dirty="0" smtClean="0">
                <a:solidFill>
                  <a:srgbClr val="000000"/>
                </a:solidFill>
                <a:ea typeface="黑体" panose="02010609060101010101" pitchFamily="49" charset="-122"/>
              </a:rPr>
              <a:t>：它能够使工作站、服务器、打印机或其他节点通过网络介质</a:t>
            </a:r>
            <a:r>
              <a:rPr lang="zh-CN" altLang="en-US" b="1">
                <a:solidFill>
                  <a:srgbClr val="00B0F0"/>
                </a:solidFill>
                <a:latin typeface="黑体" panose="02010609060101010101" pitchFamily="49" charset="-122"/>
                <a:ea typeface="黑体" panose="02010609060101010101" pitchFamily="49" charset="-122"/>
              </a:rPr>
              <a:t>接收并发送数据</a:t>
            </a:r>
            <a:r>
              <a:rPr lang="zh-CN" altLang="en-US" b="1" dirty="0" smtClean="0">
                <a:solidFill>
                  <a:srgbClr val="000000"/>
                </a:solidFill>
                <a:ea typeface="黑体" panose="02010609060101010101" pitchFamily="49" charset="-122"/>
              </a:rPr>
              <a:t>。全球每个网卡都有一个</a:t>
            </a:r>
            <a:r>
              <a:rPr lang="zh-CN" altLang="en-US" b="1" dirty="0" smtClean="0">
                <a:solidFill>
                  <a:srgbClr val="00B0F0"/>
                </a:solidFill>
                <a:ea typeface="黑体" panose="02010609060101010101" pitchFamily="49" charset="-122"/>
              </a:rPr>
              <a:t>唯一的网卡地址</a:t>
            </a:r>
            <a:r>
              <a:rPr lang="en-US" altLang="zh-CN" b="1" dirty="0" smtClean="0">
                <a:solidFill>
                  <a:srgbClr val="00B0F0"/>
                </a:solidFill>
                <a:ea typeface="黑体" panose="02010609060101010101" pitchFamily="49" charset="-122"/>
              </a:rPr>
              <a:t>(MAC)</a:t>
            </a:r>
            <a:r>
              <a:rPr lang="zh-CN" altLang="en-US" b="1" dirty="0" smtClean="0">
                <a:solidFill>
                  <a:srgbClr val="000000"/>
                </a:solidFill>
                <a:ea typeface="黑体" panose="02010609060101010101" pitchFamily="49" charset="-122"/>
              </a:rPr>
              <a:t>，因为它不仅负责传输信号而且还具有分析高层数据的功能，所以网卡属于</a:t>
            </a:r>
            <a:r>
              <a:rPr lang="en-US" altLang="zh-CN" b="1" dirty="0" smtClean="0">
                <a:solidFill>
                  <a:srgbClr val="000000"/>
                </a:solidFill>
                <a:ea typeface="黑体" panose="02010609060101010101" pitchFamily="49" charset="-122"/>
              </a:rPr>
              <a:t>OSI</a:t>
            </a:r>
            <a:r>
              <a:rPr lang="zh-CN" altLang="en-US" b="1" dirty="0" smtClean="0">
                <a:solidFill>
                  <a:srgbClr val="000000"/>
                </a:solidFill>
                <a:ea typeface="黑体" panose="02010609060101010101" pitchFamily="49" charset="-122"/>
              </a:rPr>
              <a:t>模型的</a:t>
            </a:r>
            <a:r>
              <a:rPr lang="zh-CN" altLang="en-US" b="1" dirty="0" smtClean="0">
                <a:solidFill>
                  <a:srgbClr val="00B0F0"/>
                </a:solidFill>
                <a:ea typeface="黑体" panose="02010609060101010101" pitchFamily="49" charset="-122"/>
              </a:rPr>
              <a:t>物理层和数据链路层</a:t>
            </a:r>
            <a:r>
              <a:rPr lang="zh-CN" altLang="en-US" b="1" dirty="0" smtClean="0">
                <a:solidFill>
                  <a:srgbClr val="000000"/>
                </a:solidFill>
                <a:ea typeface="黑体" panose="02010609060101010101" pitchFamily="49" charset="-122"/>
              </a:rPr>
              <a:t>的设备。目前大多数网卡功能芯片都内嵌在主板上。网卡具有</a:t>
            </a:r>
            <a:r>
              <a:rPr lang="zh-CN" altLang="en-US" b="1">
                <a:solidFill>
                  <a:srgbClr val="00B0F0"/>
                </a:solidFill>
                <a:latin typeface="黑体" panose="02010609060101010101" pitchFamily="49" charset="-122"/>
                <a:ea typeface="黑体" panose="02010609060101010101" pitchFamily="49" charset="-122"/>
              </a:rPr>
              <a:t>数据转换</a:t>
            </a:r>
            <a:r>
              <a:rPr lang="zh-CN" altLang="en-US" b="1" dirty="0" smtClean="0">
                <a:solidFill>
                  <a:srgbClr val="000000"/>
                </a:solidFill>
                <a:ea typeface="黑体" panose="02010609060101010101" pitchFamily="49" charset="-122"/>
              </a:rPr>
              <a:t>、</a:t>
            </a:r>
            <a:r>
              <a:rPr lang="zh-CN" altLang="en-US" b="1">
                <a:solidFill>
                  <a:srgbClr val="00B0F0"/>
                </a:solidFill>
                <a:latin typeface="黑体" panose="02010609060101010101" pitchFamily="49" charset="-122"/>
                <a:ea typeface="黑体" panose="02010609060101010101" pitchFamily="49" charset="-122"/>
              </a:rPr>
              <a:t>数据缓存</a:t>
            </a:r>
            <a:r>
              <a:rPr lang="zh-CN" altLang="en-US" b="1" dirty="0" smtClean="0">
                <a:solidFill>
                  <a:srgbClr val="000000"/>
                </a:solidFill>
                <a:ea typeface="黑体" panose="02010609060101010101" pitchFamily="49" charset="-122"/>
              </a:rPr>
              <a:t>和</a:t>
            </a:r>
            <a:r>
              <a:rPr lang="zh-CN" altLang="en-US" b="1">
                <a:solidFill>
                  <a:srgbClr val="00B0F0"/>
                </a:solidFill>
                <a:latin typeface="黑体" panose="02010609060101010101" pitchFamily="49" charset="-122"/>
                <a:ea typeface="黑体" panose="02010609060101010101" pitchFamily="49" charset="-122"/>
              </a:rPr>
              <a:t>通信服务</a:t>
            </a:r>
            <a:r>
              <a:rPr lang="zh-CN" altLang="en-US" b="1" dirty="0" smtClean="0">
                <a:solidFill>
                  <a:srgbClr val="000000"/>
                </a:solidFill>
                <a:ea typeface="黑体" panose="02010609060101010101" pitchFamily="49" charset="-122"/>
              </a:rPr>
              <a:t>三个基本功能。</a:t>
            </a:r>
            <a:endParaRPr lang="zh-CN" altLang="en-US" b="1" dirty="0" smtClean="0">
              <a:ea typeface="宋体" panose="02010600030101010101" pitchFamily="2" charset="-122"/>
            </a:endParaRPr>
          </a:p>
        </p:txBody>
      </p:sp>
      <p:sp>
        <p:nvSpPr>
          <p:cNvPr id="39941" name="Rectangle 5"/>
          <p:cNvSpPr>
            <a:spLocks noChangeArrowheads="1"/>
          </p:cNvSpPr>
          <p:nvPr/>
        </p:nvSpPr>
        <p:spPr bwMode="auto">
          <a:xfrm>
            <a:off x="323850" y="1054991"/>
            <a:ext cx="828040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05000"/>
              </a:lnSpc>
              <a:spcBef>
                <a:spcPct val="5000"/>
              </a:spcBef>
            </a:pPr>
            <a:r>
              <a:rPr lang="en-US" altLang="zh-CN" b="1" dirty="0" smtClean="0">
                <a:solidFill>
                  <a:srgbClr val="000000"/>
                </a:solidFill>
                <a:ea typeface="黑体" panose="02010609060101010101" pitchFamily="49" charset="-122"/>
              </a:rPr>
              <a:t>      </a:t>
            </a:r>
            <a:r>
              <a:rPr lang="zh-CN" altLang="en-US" b="1" dirty="0" smtClean="0">
                <a:solidFill>
                  <a:srgbClr val="000000"/>
                </a:solidFill>
                <a:ea typeface="黑体" panose="02010609060101010101" pitchFamily="49" charset="-122"/>
              </a:rPr>
              <a:t>（</a:t>
            </a:r>
            <a:r>
              <a:rPr lang="en-US" altLang="zh-CN" b="1" dirty="0" smtClean="0">
                <a:solidFill>
                  <a:srgbClr val="000000"/>
                </a:solidFill>
                <a:ea typeface="黑体" panose="02010609060101010101" pitchFamily="49" charset="-122"/>
              </a:rPr>
              <a:t>2</a:t>
            </a:r>
            <a:r>
              <a:rPr lang="zh-CN" altLang="en-US" b="1" dirty="0" smtClean="0">
                <a:solidFill>
                  <a:srgbClr val="000000"/>
                </a:solidFill>
                <a:ea typeface="黑体" panose="02010609060101010101" pitchFamily="49" charset="-122"/>
              </a:rPr>
              <a:t>）网络通信设备</a:t>
            </a:r>
            <a:endParaRPr lang="en-US" altLang="zh-CN" b="1" dirty="0" smtClean="0">
              <a:solidFill>
                <a:srgbClr val="000000"/>
              </a:solidFill>
              <a:ea typeface="黑体" panose="02010609060101010101" pitchFamily="49" charset="-122"/>
            </a:endParaRPr>
          </a:p>
          <a:p>
            <a:pPr algn="just">
              <a:lnSpc>
                <a:spcPct val="105000"/>
              </a:lnSpc>
              <a:spcBef>
                <a:spcPct val="5000"/>
              </a:spcBef>
            </a:pPr>
            <a:r>
              <a:rPr lang="en-US" altLang="zh-CN" b="1" dirty="0">
                <a:solidFill>
                  <a:srgbClr val="000000"/>
                </a:solidFill>
                <a:ea typeface="黑体" panose="02010609060101010101" pitchFamily="49" charset="-122"/>
              </a:rPr>
              <a:t> </a:t>
            </a:r>
            <a:r>
              <a:rPr lang="en-US" altLang="zh-CN" b="1" dirty="0" smtClean="0">
                <a:solidFill>
                  <a:srgbClr val="000000"/>
                </a:solidFill>
                <a:ea typeface="黑体" panose="02010609060101010101" pitchFamily="49" charset="-122"/>
              </a:rPr>
              <a:t>       </a:t>
            </a:r>
            <a:r>
              <a:rPr lang="zh-CN" altLang="en-US" b="1" dirty="0" smtClean="0">
                <a:solidFill>
                  <a:srgbClr val="000000"/>
                </a:solidFill>
                <a:ea typeface="黑体" panose="02010609060101010101" pitchFamily="49" charset="-122"/>
              </a:rPr>
              <a:t>作用：将网络终端中的信号通过通信设备进行</a:t>
            </a:r>
            <a:r>
              <a:rPr lang="zh-CN" altLang="en-US" b="1">
                <a:solidFill>
                  <a:srgbClr val="00B0F0"/>
                </a:solidFill>
                <a:latin typeface="黑体" panose="02010609060101010101" pitchFamily="49" charset="-122"/>
                <a:ea typeface="黑体" panose="02010609060101010101" pitchFamily="49" charset="-122"/>
              </a:rPr>
              <a:t>转换、强化、放大</a:t>
            </a:r>
            <a:r>
              <a:rPr lang="zh-CN" altLang="en-US" b="1" dirty="0" smtClean="0">
                <a:solidFill>
                  <a:srgbClr val="000000"/>
                </a:solidFill>
                <a:ea typeface="黑体" panose="02010609060101010101" pitchFamily="49" charset="-122"/>
              </a:rPr>
              <a:t>等处理，并在网络传输介质上进行传输的设备。</a:t>
            </a:r>
            <a:r>
              <a:rPr lang="en-US" altLang="zh-CN" b="1" dirty="0" smtClean="0">
                <a:solidFill>
                  <a:srgbClr val="000000"/>
                </a:solidFill>
                <a:ea typeface="黑体" panose="02010609060101010101" pitchFamily="49" charset="-122"/>
              </a:rPr>
              <a:t>        </a:t>
            </a:r>
            <a:endParaRPr lang="en-US" altLang="zh-CN" b="1" dirty="0" smtClean="0">
              <a:solidFill>
                <a:srgbClr val="000000"/>
              </a:solidFill>
              <a:ea typeface="黑体" panose="02010609060101010101" pitchFamily="49" charset="-122"/>
            </a:endParaRPr>
          </a:p>
          <a:p>
            <a:pPr algn="just">
              <a:lnSpc>
                <a:spcPct val="105000"/>
              </a:lnSpc>
              <a:spcBef>
                <a:spcPct val="5000"/>
              </a:spcBef>
            </a:pPr>
            <a:r>
              <a:rPr lang="zh-CN" altLang="en-US" b="1" dirty="0" smtClean="0">
                <a:solidFill>
                  <a:srgbClr val="000000"/>
                </a:solidFill>
                <a:ea typeface="黑体" panose="02010609060101010101" pitchFamily="49" charset="-122"/>
              </a:rPr>
              <a:t>常见的网络通信设备有网卡、交换机、路由器、调制解调器等。</a:t>
            </a:r>
            <a:endParaRPr lang="zh-CN" altLang="en-US" b="1" dirty="0" smtClean="0">
              <a:solidFill>
                <a:srgbClr val="000000"/>
              </a:solidFill>
              <a:ea typeface="黑体" panose="02010609060101010101" pitchFamily="49" charset="-122"/>
            </a:endParaRPr>
          </a:p>
        </p:txBody>
      </p:sp>
      <p:sp>
        <p:nvSpPr>
          <p:cNvPr id="39942" name="Rectangle 6"/>
          <p:cNvSpPr>
            <a:spLocks noChangeArrowheads="1"/>
          </p:cNvSpPr>
          <p:nvPr/>
        </p:nvSpPr>
        <p:spPr bwMode="auto">
          <a:xfrm>
            <a:off x="323850" y="6705600"/>
            <a:ext cx="106203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2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296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43011" name="Rectangle 3"/>
          <p:cNvSpPr>
            <a:spLocks noGrp="1" noChangeArrowheads="1"/>
          </p:cNvSpPr>
          <p:nvPr>
            <p:ph type="body" idx="1"/>
          </p:nvPr>
        </p:nvSpPr>
        <p:spPr>
          <a:xfrm>
            <a:off x="323850" y="1196529"/>
            <a:ext cx="8569325" cy="1944439"/>
          </a:xfrm>
        </p:spPr>
        <p:txBody>
          <a:bodyPr/>
          <a:lstStyle/>
          <a:p>
            <a:pPr marL="0" indent="0" algn="just" eaLnBrk="1" hangingPunct="1">
              <a:lnSpc>
                <a:spcPct val="105000"/>
              </a:lnSpc>
              <a:spcBef>
                <a:spcPct val="10000"/>
              </a:spcBef>
              <a:buFontTx/>
              <a:buNone/>
            </a:pPr>
            <a:r>
              <a:rPr lang="en-US" altLang="zh-CN" sz="2400" b="1" dirty="0" smtClean="0"/>
              <a:t>        ②</a:t>
            </a:r>
            <a:r>
              <a:rPr lang="zh-CN" altLang="en-US" sz="2400" b="1" dirty="0" smtClean="0"/>
              <a:t>交换机：</a:t>
            </a:r>
            <a:r>
              <a:rPr lang="zh-CN" altLang="en-US" sz="2400" b="1" kern="1200">
                <a:solidFill>
                  <a:srgbClr val="00B0F0"/>
                </a:solidFill>
                <a:latin typeface="黑体" panose="02010609060101010101" pitchFamily="49" charset="-122"/>
                <a:ea typeface="黑体" panose="02010609060101010101" pitchFamily="49" charset="-122"/>
              </a:rPr>
              <a:t>数据转发</a:t>
            </a:r>
            <a:r>
              <a:rPr lang="zh-CN" altLang="en-US" sz="2400" b="1" dirty="0" smtClean="0"/>
              <a:t>。负责把一个端口接收来得数据转发到合适的输出端口上。</a:t>
            </a:r>
            <a:endParaRPr lang="en-US" altLang="zh-CN" sz="2400" b="1" dirty="0" smtClean="0"/>
          </a:p>
          <a:p>
            <a:pPr marL="0" indent="0" algn="just" eaLnBrk="1" hangingPunct="1">
              <a:lnSpc>
                <a:spcPct val="105000"/>
              </a:lnSpc>
              <a:spcBef>
                <a:spcPct val="10000"/>
              </a:spcBef>
              <a:buFontTx/>
              <a:buNone/>
            </a:pPr>
            <a:r>
              <a:rPr lang="en-US" altLang="zh-CN" sz="2400" b="1" dirty="0"/>
              <a:t> </a:t>
            </a:r>
            <a:r>
              <a:rPr lang="en-US" altLang="zh-CN" sz="2400" b="1" dirty="0" smtClean="0"/>
              <a:t>       </a:t>
            </a:r>
            <a:r>
              <a:rPr lang="zh-CN" altLang="en-US" sz="2400" b="1" dirty="0" smtClean="0"/>
              <a:t>它属于</a:t>
            </a:r>
            <a:r>
              <a:rPr lang="en-US" altLang="zh-CN" sz="2400" b="1" dirty="0" smtClean="0"/>
              <a:t>OSI</a:t>
            </a:r>
            <a:r>
              <a:rPr lang="zh-CN" altLang="en-US" sz="2400" b="1" dirty="0" smtClean="0"/>
              <a:t>模型的数据链路层设备，主要用于局域网内部各端口间的数据交换。</a:t>
            </a:r>
            <a:endParaRPr lang="zh-CN" altLang="en-US" sz="2400" b="1" dirty="0" smtClean="0"/>
          </a:p>
        </p:txBody>
      </p:sp>
      <p:grpSp>
        <p:nvGrpSpPr>
          <p:cNvPr id="43012" name="Group 4"/>
          <p:cNvGrpSpPr/>
          <p:nvPr/>
        </p:nvGrpSpPr>
        <p:grpSpPr bwMode="auto">
          <a:xfrm>
            <a:off x="395288" y="4076700"/>
            <a:ext cx="7677150" cy="1873250"/>
            <a:chOff x="249" y="2750"/>
            <a:chExt cx="4836" cy="1180"/>
          </a:xfrm>
        </p:grpSpPr>
        <p:pic>
          <p:nvPicPr>
            <p:cNvPr id="43014"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7" y="2750"/>
              <a:ext cx="77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15" name="Group 6"/>
            <p:cNvGrpSpPr/>
            <p:nvPr/>
          </p:nvGrpSpPr>
          <p:grpSpPr bwMode="auto">
            <a:xfrm>
              <a:off x="249" y="2886"/>
              <a:ext cx="2542" cy="1044"/>
              <a:chOff x="5027" y="12048"/>
              <a:chExt cx="5220" cy="2340"/>
            </a:xfrm>
          </p:grpSpPr>
          <p:graphicFrame>
            <p:nvGraphicFramePr>
              <p:cNvPr id="43019" name="Object 7"/>
              <p:cNvGraphicFramePr>
                <a:graphicFrameLocks noChangeAspect="1"/>
              </p:cNvGraphicFramePr>
              <p:nvPr/>
            </p:nvGraphicFramePr>
            <p:xfrm>
              <a:off x="5027" y="12048"/>
              <a:ext cx="5220" cy="2002"/>
            </p:xfrm>
            <a:graphic>
              <a:graphicData uri="http://schemas.openxmlformats.org/presentationml/2006/ole">
                <mc:AlternateContent xmlns:mc="http://schemas.openxmlformats.org/markup-compatibility/2006">
                  <mc:Choice xmlns:v="urn:schemas-microsoft-com:vml" Requires="v">
                    <p:oleObj spid="_x0000_s181276" name="Visio" r:id="rId2" imgW="3177540" imgH="1219200" progId="Visio.Drawing.11">
                      <p:embed/>
                    </p:oleObj>
                  </mc:Choice>
                  <mc:Fallback>
                    <p:oleObj name="Visio" r:id="rId2" imgW="3177540" imgH="1219200" progId="Visio.Drawing.11">
                      <p:embed/>
                      <p:pic>
                        <p:nvPicPr>
                          <p:cNvPr id="0" name="图片 1812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 y="12048"/>
                            <a:ext cx="5220" cy="2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0" name="Text Box 8"/>
              <p:cNvSpPr txBox="1">
                <a:spLocks noChangeArrowheads="1"/>
              </p:cNvSpPr>
              <p:nvPr/>
            </p:nvSpPr>
            <p:spPr bwMode="auto">
              <a:xfrm>
                <a:off x="6287" y="13920"/>
                <a:ext cx="28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eaLnBrk="1" hangingPunct="1">
                  <a:spcBef>
                    <a:spcPts val="500"/>
                  </a:spcBef>
                  <a:spcAft>
                    <a:spcPts val="500"/>
                  </a:spcAft>
                </a:pPr>
                <a:r>
                  <a:rPr lang="zh-CN" altLang="en-US" sz="1600" b="0" smtClean="0">
                    <a:solidFill>
                      <a:srgbClr val="000000"/>
                    </a:solidFill>
                  </a:rPr>
                  <a:t>交换机信号分发示意图</a:t>
                </a:r>
                <a:endParaRPr lang="zh-CN" altLang="en-US" sz="1600" b="0" smtClean="0">
                  <a:solidFill>
                    <a:srgbClr val="00FFCC"/>
                  </a:solidFill>
                </a:endParaRPr>
              </a:p>
            </p:txBody>
          </p:sp>
        </p:grpSp>
        <p:sp>
          <p:nvSpPr>
            <p:cNvPr id="43017" name="Text Box 10"/>
            <p:cNvSpPr txBox="1">
              <a:spLocks noChangeArrowheads="1"/>
            </p:cNvSpPr>
            <p:nvPr/>
          </p:nvSpPr>
          <p:spPr bwMode="auto">
            <a:xfrm>
              <a:off x="3555" y="3699"/>
              <a:ext cx="1530" cy="136"/>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r>
                <a:rPr lang="zh-CN" altLang="en-US" sz="1600" b="0" smtClean="0">
                  <a:solidFill>
                    <a:srgbClr val="000000"/>
                  </a:solidFill>
                </a:rPr>
                <a:t>交换机组建的典型局域网</a:t>
              </a:r>
              <a:endParaRPr lang="zh-CN" altLang="en-US" sz="1600" b="0" smtClean="0">
                <a:solidFill>
                  <a:srgbClr val="00FFCC"/>
                </a:solidFill>
              </a:endParaRPr>
            </a:p>
          </p:txBody>
        </p:sp>
      </p:grpSp>
      <p:sp>
        <p:nvSpPr>
          <p:cNvPr id="43013" name="Rectangle 12"/>
          <p:cNvSpPr>
            <a:spLocks noChangeArrowheads="1"/>
          </p:cNvSpPr>
          <p:nvPr/>
        </p:nvSpPr>
        <p:spPr bwMode="auto">
          <a:xfrm>
            <a:off x="323850" y="6705600"/>
            <a:ext cx="122713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a:xfrm>
            <a:off x="304800" y="223838"/>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46084" name="Rectangle 4"/>
          <p:cNvSpPr>
            <a:spLocks noGrp="1" noChangeArrowheads="1"/>
          </p:cNvSpPr>
          <p:nvPr>
            <p:ph type="body" sz="half" idx="1"/>
          </p:nvPr>
        </p:nvSpPr>
        <p:spPr>
          <a:xfrm>
            <a:off x="468313" y="1052512"/>
            <a:ext cx="8208962" cy="2088455"/>
          </a:xfrm>
        </p:spPr>
        <p:txBody>
          <a:bodyPr/>
          <a:lstStyle/>
          <a:p>
            <a:pPr marL="0" indent="0" algn="just" eaLnBrk="1" hangingPunct="1">
              <a:lnSpc>
                <a:spcPct val="105000"/>
              </a:lnSpc>
              <a:spcBef>
                <a:spcPct val="5000"/>
              </a:spcBef>
              <a:buFontTx/>
              <a:buNone/>
            </a:pPr>
            <a:r>
              <a:rPr lang="en-US" altLang="zh-CN" sz="2400" b="1" dirty="0" smtClean="0"/>
              <a:t>       ③</a:t>
            </a:r>
            <a:r>
              <a:rPr lang="zh-CN" altLang="en-US" sz="2400" b="1" dirty="0" smtClean="0"/>
              <a:t>路由器：连接不同传输速率并运行于各种环境的局域网和广域网，也可以采用不同的协议，从而构成一个更大的网络。属于网络层。</a:t>
            </a:r>
            <a:endParaRPr lang="en-US" altLang="zh-CN" sz="2400" b="1" dirty="0" smtClean="0"/>
          </a:p>
          <a:p>
            <a:pPr marL="0" indent="0" algn="just" eaLnBrk="1" hangingPunct="1">
              <a:lnSpc>
                <a:spcPct val="105000"/>
              </a:lnSpc>
              <a:spcBef>
                <a:spcPct val="5000"/>
              </a:spcBef>
              <a:buFontTx/>
              <a:buNone/>
            </a:pPr>
            <a:r>
              <a:rPr lang="en-US" altLang="zh-CN" sz="2400" b="1" dirty="0"/>
              <a:t> </a:t>
            </a:r>
            <a:r>
              <a:rPr lang="en-US" altLang="zh-CN" sz="2400" b="1" dirty="0" smtClean="0"/>
              <a:t>       </a:t>
            </a:r>
            <a:endParaRPr lang="zh-CN" altLang="en-US" sz="2400" b="1" dirty="0" smtClean="0"/>
          </a:p>
        </p:txBody>
      </p:sp>
      <p:pic>
        <p:nvPicPr>
          <p:cNvPr id="46085" name="Picture 5"/>
          <p:cNvPicPr>
            <a:picLocks noChangeAspect="1" noChangeArrowheads="1"/>
          </p:cNvPicPr>
          <p:nvPr/>
        </p:nvPicPr>
        <p:blipFill>
          <a:blip r:embed="rId1">
            <a:extLst>
              <a:ext uri="{28A0092B-C50C-407E-A947-70E740481C1C}">
                <a14:useLocalDpi xmlns:a14="http://schemas.microsoft.com/office/drawing/2010/main" val="0"/>
              </a:ext>
            </a:extLst>
          </a:blip>
          <a:srcRect l="4854" t="9726" b="16751"/>
          <a:stretch>
            <a:fillRect/>
          </a:stretch>
        </p:blipFill>
        <p:spPr bwMode="auto">
          <a:xfrm>
            <a:off x="5801916" y="2721477"/>
            <a:ext cx="3312368" cy="19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Rectangle 14"/>
          <p:cNvSpPr>
            <a:spLocks noChangeArrowheads="1"/>
          </p:cNvSpPr>
          <p:nvPr/>
        </p:nvSpPr>
        <p:spPr bwMode="auto">
          <a:xfrm>
            <a:off x="323850" y="6705600"/>
            <a:ext cx="139700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graphicFrame>
        <p:nvGraphicFramePr>
          <p:cNvPr id="46082" name="Object 2"/>
          <p:cNvGraphicFramePr>
            <a:graphicFrameLocks noChangeAspect="1"/>
          </p:cNvGraphicFramePr>
          <p:nvPr/>
        </p:nvGraphicFramePr>
        <p:xfrm>
          <a:off x="4355976" y="332656"/>
          <a:ext cx="2324907" cy="571613"/>
        </p:xfrm>
        <a:graphic>
          <a:graphicData uri="http://schemas.openxmlformats.org/presentationml/2006/ole">
            <mc:AlternateContent xmlns:mc="http://schemas.openxmlformats.org/markup-compatibility/2006">
              <mc:Choice xmlns:v="urn:schemas-microsoft-com:vml" Requires="v">
                <p:oleObj spid="_x0000_s182299" name="位图图像" r:id="rId2" imgW="5972175" imgH="1257300" progId="Paint.Picture">
                  <p:embed/>
                </p:oleObj>
              </mc:Choice>
              <mc:Fallback>
                <p:oleObj name="位图图像" r:id="rId2" imgW="5972175" imgH="1257300" progId="Paint.Picture">
                  <p:embed/>
                  <p:pic>
                    <p:nvPicPr>
                      <p:cNvPr id="0" name="图片 1822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32656"/>
                        <a:ext cx="2324907" cy="571613"/>
                      </a:xfrm>
                      <a:prstGeom prst="rect">
                        <a:avLst/>
                      </a:prstGeom>
                      <a:noFill/>
                      <a:ln>
                        <a:noFill/>
                      </a:ln>
                    </p:spPr>
                  </p:pic>
                </p:oleObj>
              </mc:Fallback>
            </mc:AlternateContent>
          </a:graphicData>
        </a:graphic>
      </p:graphicFrame>
      <p:sp>
        <p:nvSpPr>
          <p:cNvPr id="15" name="Rectangle 4"/>
          <p:cNvSpPr txBox="1">
            <a:spLocks noChangeArrowheads="1"/>
          </p:cNvSpPr>
          <p:nvPr/>
        </p:nvSpPr>
        <p:spPr bwMode="auto">
          <a:xfrm>
            <a:off x="323850" y="2420888"/>
            <a:ext cx="828059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a:lstStyle>
          <a:p>
            <a:pPr marL="0" indent="0" algn="just" eaLnBrk="1" hangingPunct="1">
              <a:lnSpc>
                <a:spcPct val="105000"/>
              </a:lnSpc>
              <a:spcBef>
                <a:spcPct val="5000"/>
              </a:spcBef>
              <a:buFontTx/>
              <a:buNone/>
            </a:pPr>
            <a:r>
              <a:rPr lang="en-US" altLang="zh-CN" sz="2400" b="1" dirty="0" smtClean="0">
                <a:solidFill>
                  <a:srgbClr val="FF0000"/>
                </a:solidFill>
              </a:rPr>
              <a:t>       </a:t>
            </a:r>
            <a:r>
              <a:rPr lang="zh-CN" altLang="en-US" sz="2400" b="1" dirty="0" smtClean="0">
                <a:solidFill>
                  <a:srgbClr val="FF0000"/>
                </a:solidFill>
              </a:rPr>
              <a:t>路由器的主要功能：转发和路由</a:t>
            </a:r>
            <a:endParaRPr lang="zh-CN" altLang="en-US" sz="2400" b="1" dirty="0" smtClean="0">
              <a:solidFill>
                <a:srgbClr val="FF0000"/>
              </a:solidFill>
            </a:endParaRPr>
          </a:p>
        </p:txBody>
      </p:sp>
      <p:sp>
        <p:nvSpPr>
          <p:cNvPr id="16" name="Rectangle 4"/>
          <p:cNvSpPr txBox="1">
            <a:spLocks noChangeArrowheads="1"/>
          </p:cNvSpPr>
          <p:nvPr/>
        </p:nvSpPr>
        <p:spPr bwMode="auto">
          <a:xfrm>
            <a:off x="395858" y="2996952"/>
            <a:ext cx="5184254"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a:lstStyle>
          <a:p>
            <a:pPr marL="0" indent="0" algn="just" eaLnBrk="1" hangingPunct="1">
              <a:lnSpc>
                <a:spcPct val="105000"/>
              </a:lnSpc>
              <a:spcBef>
                <a:spcPct val="5000"/>
              </a:spcBef>
              <a:buNone/>
            </a:pPr>
            <a:r>
              <a:rPr lang="zh-CN" altLang="en-US" sz="2400" b="1" dirty="0" smtClean="0"/>
              <a:t>        </a:t>
            </a:r>
            <a:r>
              <a:rPr lang="zh-CN" altLang="en-US" sz="2400" b="1">
                <a:solidFill>
                  <a:srgbClr val="00B0F0"/>
                </a:solidFill>
                <a:latin typeface="黑体" panose="02010609060101010101" pitchFamily="49" charset="-122"/>
                <a:ea typeface="黑体" panose="02010609060101010101" pitchFamily="49" charset="-122"/>
              </a:rPr>
              <a:t>路由</a:t>
            </a:r>
            <a:r>
              <a:rPr lang="zh-CN" altLang="en-US" sz="2400" b="1" dirty="0"/>
              <a:t>：为网络中的数据包选择传递的整个路线，让这些数据包能够又快又好地到达目的地</a:t>
            </a:r>
            <a:r>
              <a:rPr lang="zh-CN" altLang="en-US" sz="2400" b="1" dirty="0" smtClean="0"/>
              <a:t>。</a:t>
            </a:r>
            <a:endParaRPr lang="en-US" altLang="zh-CN" sz="2400" b="1" dirty="0" smtClean="0"/>
          </a:p>
          <a:p>
            <a:pPr marL="0" indent="0" algn="just" eaLnBrk="1" hangingPunct="1">
              <a:lnSpc>
                <a:spcPct val="105000"/>
              </a:lnSpc>
              <a:spcBef>
                <a:spcPct val="5000"/>
              </a:spcBef>
              <a:buNone/>
            </a:pPr>
            <a:r>
              <a:rPr lang="en-US" altLang="zh-CN" sz="2400" b="1" dirty="0"/>
              <a:t> </a:t>
            </a:r>
            <a:r>
              <a:rPr lang="en-US" altLang="zh-CN" sz="2400" b="1" dirty="0" smtClean="0"/>
              <a:t>       </a:t>
            </a:r>
            <a:r>
              <a:rPr lang="zh-CN" altLang="en-US" sz="2400" b="1">
                <a:solidFill>
                  <a:srgbClr val="00B0F0"/>
                </a:solidFill>
                <a:latin typeface="黑体" panose="02010609060101010101" pitchFamily="49" charset="-122"/>
                <a:ea typeface="黑体" panose="02010609060101010101" pitchFamily="49" charset="-122"/>
              </a:rPr>
              <a:t>转发</a:t>
            </a:r>
            <a:r>
              <a:rPr lang="zh-CN" altLang="en-US" sz="2400" b="1" dirty="0" smtClean="0"/>
              <a:t>：当数据包到达路由器时，按照确定的路线将其传递到下一个路由器。</a:t>
            </a:r>
            <a:endParaRPr lang="zh-CN" altLang="en-US" sz="2400" b="1" dirty="0"/>
          </a:p>
          <a:p>
            <a:pPr marL="0" indent="0" algn="just" eaLnBrk="1" hangingPunct="1">
              <a:lnSpc>
                <a:spcPct val="105000"/>
              </a:lnSpc>
              <a:spcBef>
                <a:spcPct val="5000"/>
              </a:spcBef>
              <a:buFontTx/>
              <a:buNone/>
            </a:pPr>
            <a:endParaRPr lang="zh-CN" altLang="en-US" sz="2400" b="1" dirty="0" smtClean="0">
              <a:solidFill>
                <a:srgbClr val="FF0000"/>
              </a:solidFill>
            </a:endParaRPr>
          </a:p>
        </p:txBody>
      </p:sp>
    </p:spTree>
  </p:cSld>
  <p:clrMapOvr>
    <a:masterClrMapping/>
  </p:clrMapOvr>
  <p:transition>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323850" y="1125538"/>
            <a:ext cx="8496300" cy="3024187"/>
          </a:xfrm>
        </p:spPr>
        <p:txBody>
          <a:bodyPr/>
          <a:lstStyle/>
          <a:p>
            <a:pPr marL="0" indent="0" eaLnBrk="1" hangingPunct="1">
              <a:buFontTx/>
              <a:buNone/>
            </a:pPr>
            <a:r>
              <a:rPr lang="en-US" altLang="zh-CN" sz="2400" b="1" dirty="0" smtClean="0"/>
              <a:t>        ④</a:t>
            </a:r>
            <a:r>
              <a:rPr lang="zh-CN" altLang="en-US" sz="2400" b="1" dirty="0" smtClean="0"/>
              <a:t>调制解调器</a:t>
            </a:r>
            <a:r>
              <a:rPr lang="en-US" altLang="zh-CN" sz="2400" b="1" dirty="0" smtClean="0"/>
              <a:t>(Modem)</a:t>
            </a:r>
            <a:endParaRPr lang="en-US" altLang="zh-CN" sz="2400" b="1" dirty="0" smtClean="0"/>
          </a:p>
          <a:p>
            <a:pPr marL="0" indent="0" eaLnBrk="1" hangingPunct="1">
              <a:lnSpc>
                <a:spcPct val="105000"/>
              </a:lnSpc>
              <a:buFontTx/>
              <a:buNone/>
            </a:pPr>
            <a:r>
              <a:rPr lang="en-US" altLang="zh-CN" sz="2400" b="1" dirty="0" smtClean="0"/>
              <a:t>        </a:t>
            </a:r>
            <a:r>
              <a:rPr lang="zh-CN" altLang="en-US" sz="2400" b="1" dirty="0" smtClean="0"/>
              <a:t>用于进行</a:t>
            </a:r>
            <a:r>
              <a:rPr lang="zh-CN" altLang="en-US" sz="2400" b="1" kern="1200">
                <a:solidFill>
                  <a:srgbClr val="00B0F0"/>
                </a:solidFill>
                <a:latin typeface="黑体" panose="02010609060101010101" pitchFamily="49" charset="-122"/>
                <a:ea typeface="黑体" panose="02010609060101010101" pitchFamily="49" charset="-122"/>
              </a:rPr>
              <a:t>数字信号与模拟信号间的转换</a:t>
            </a:r>
            <a:r>
              <a:rPr lang="zh-CN" altLang="en-US" sz="2400" b="1" dirty="0" smtClean="0"/>
              <a:t>。</a:t>
            </a:r>
            <a:endParaRPr lang="zh-CN" altLang="en-US" sz="2400" b="1" dirty="0" smtClean="0"/>
          </a:p>
          <a:p>
            <a:pPr marL="0" indent="0" eaLnBrk="1" hangingPunct="1">
              <a:lnSpc>
                <a:spcPct val="105000"/>
              </a:lnSpc>
              <a:buFontTx/>
              <a:buNone/>
            </a:pPr>
            <a:r>
              <a:rPr lang="zh-CN" altLang="en-US" sz="2400" b="1" dirty="0" smtClean="0"/>
              <a:t>       </a:t>
            </a:r>
            <a:endParaRPr lang="zh-CN" altLang="en-US" sz="2400" b="1" dirty="0" smtClean="0"/>
          </a:p>
          <a:p>
            <a:pPr marL="0" indent="0" eaLnBrk="1" hangingPunct="1">
              <a:lnSpc>
                <a:spcPct val="105000"/>
              </a:lnSpc>
              <a:buFontTx/>
              <a:buNone/>
            </a:pPr>
            <a:r>
              <a:rPr lang="zh-CN" altLang="en-US" sz="2400" b="1" dirty="0" smtClean="0"/>
              <a:t>       调制解调器属于</a:t>
            </a:r>
            <a:r>
              <a:rPr lang="en-US" altLang="zh-CN" sz="2400" b="1" dirty="0" smtClean="0"/>
              <a:t>OSI</a:t>
            </a:r>
            <a:r>
              <a:rPr lang="zh-CN" altLang="en-US" sz="2400" b="1" dirty="0" smtClean="0"/>
              <a:t>模型中的物理层。</a:t>
            </a:r>
            <a:endParaRPr lang="zh-CN" altLang="en-US" sz="2400" b="1" dirty="0" smtClean="0"/>
          </a:p>
        </p:txBody>
      </p:sp>
      <p:sp>
        <p:nvSpPr>
          <p:cNvPr id="1761283" name="Rectangle 3"/>
          <p:cNvSpPr>
            <a:spLocks noChangeArrowheads="1"/>
          </p:cNvSpPr>
          <p:nvPr/>
        </p:nvSpPr>
        <p:spPr bwMode="auto">
          <a:xfrm>
            <a:off x="8318500" y="5762625"/>
            <a:ext cx="5080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zh-CN" altLang="zh-CN" sz="1600" b="1" noProof="1">
                <a:solidFill>
                  <a:srgbClr val="000000"/>
                </a:solidFill>
              </a:rPr>
              <a:t> </a:t>
            </a:r>
            <a:endParaRPr lang="zh-CN" altLang="zh-CN" sz="1800" b="1" noProof="1">
              <a:effectLst>
                <a:outerShdw blurRad="38100" dist="38100" dir="2700000" algn="tl">
                  <a:srgbClr val="C0C0C0"/>
                </a:outerShdw>
              </a:effectLst>
            </a:endParaRPr>
          </a:p>
        </p:txBody>
      </p:sp>
      <p:sp>
        <p:nvSpPr>
          <p:cNvPr id="49156" name="Rectangle 4"/>
          <p:cNvSpPr>
            <a:spLocks noChangeArrowheads="1"/>
          </p:cNvSpPr>
          <p:nvPr/>
        </p:nvSpPr>
        <p:spPr bwMode="auto">
          <a:xfrm>
            <a:off x="323850" y="4508500"/>
            <a:ext cx="8424863" cy="1873250"/>
          </a:xfrm>
          <a:prstGeom prst="rect">
            <a:avLst/>
          </a:prstGeom>
          <a:noFill/>
          <a:ln w="9525" algn="ctr">
            <a:solidFill>
              <a:schemeClr val="hlink"/>
            </a:solidFill>
            <a:miter lim="800000"/>
          </a:ln>
          <a:effectLst/>
          <a:scene3d>
            <a:camera prst="legacyObliqu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pic>
        <p:nvPicPr>
          <p:cNvPr id="49157"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8313" y="4652963"/>
            <a:ext cx="8207375" cy="153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Rectangle 6"/>
          <p:cNvSpPr>
            <a:spLocks noChangeArrowheads="1"/>
          </p:cNvSpPr>
          <p:nvPr/>
        </p:nvSpPr>
        <p:spPr bwMode="auto">
          <a:xfrm>
            <a:off x="250825" y="333375"/>
            <a:ext cx="63373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dirty="0" smtClean="0">
                <a:solidFill>
                  <a:srgbClr val="3333CC"/>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2.4 </a:t>
            </a:r>
            <a:r>
              <a:rPr lang="zh-CN" altLang="en-US" sz="3200" b="1" dirty="0" smtClean="0">
                <a:solidFill>
                  <a:srgbClr val="3333CC"/>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计算机网络</a:t>
            </a:r>
            <a:r>
              <a:rPr lang="zh-CN" altLang="en-US" sz="3200" b="1" dirty="0">
                <a:solidFill>
                  <a:srgbClr val="3333CC"/>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rPr>
              <a:t>基础</a:t>
            </a:r>
            <a:endParaRPr lang="zh-CN" altLang="en-US" sz="3200" b="1" dirty="0" smtClean="0">
              <a:solidFill>
                <a:srgbClr val="0033CC"/>
              </a:solidFill>
              <a:effectLst>
                <a:outerShdw blurRad="38100" dist="38100" dir="2700000" algn="tl">
                  <a:srgbClr val="000000">
                    <a:alpha val="43137"/>
                  </a:srgbClr>
                </a:outerShdw>
              </a:effectLst>
              <a:ea typeface="黑体" panose="02010609060101010101" pitchFamily="49" charset="-122"/>
              <a:cs typeface="Times New Roman" panose="02020603050405020304" pitchFamily="18" charset="0"/>
            </a:endParaRPr>
          </a:p>
        </p:txBody>
      </p:sp>
    </p:spTree>
  </p:cSld>
  <p:clrMapOvr>
    <a:masterClrMapping/>
  </p:clrMapOvr>
  <p:transition>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50179" name="Rectangle 3"/>
          <p:cNvSpPr>
            <a:spLocks noGrp="1" noChangeArrowheads="1"/>
          </p:cNvSpPr>
          <p:nvPr>
            <p:ph type="body" idx="1"/>
          </p:nvPr>
        </p:nvSpPr>
        <p:spPr>
          <a:xfrm>
            <a:off x="468313" y="1052513"/>
            <a:ext cx="8207375" cy="2881312"/>
          </a:xfrm>
          <a:noFill/>
        </p:spPr>
        <p:txBody>
          <a:bodyPr/>
          <a:lstStyle/>
          <a:p>
            <a:pPr marL="0" indent="0" algn="just" eaLnBrk="1" hangingPunct="1">
              <a:lnSpc>
                <a:spcPct val="105000"/>
              </a:lnSpc>
              <a:spcBef>
                <a:spcPct val="5000"/>
              </a:spcBef>
              <a:buFontTx/>
              <a:buNone/>
            </a:pPr>
            <a:r>
              <a:rPr lang="en-US" altLang="zh-CN" sz="2400" smtClean="0"/>
              <a:t>        </a:t>
            </a:r>
            <a:r>
              <a:rPr lang="zh-CN" altLang="en-US" sz="2400" b="1" smtClean="0"/>
              <a:t>网络各层设备小结：</a:t>
            </a:r>
            <a:endParaRPr lang="zh-CN" altLang="en-US" sz="2400" b="1" smtClean="0"/>
          </a:p>
          <a:p>
            <a:pPr marL="0" indent="0" algn="just" eaLnBrk="1" hangingPunct="1">
              <a:lnSpc>
                <a:spcPct val="105000"/>
              </a:lnSpc>
              <a:spcBef>
                <a:spcPct val="5000"/>
              </a:spcBef>
              <a:buFontTx/>
              <a:buNone/>
            </a:pPr>
            <a:r>
              <a:rPr lang="en-GB" altLang="zh-CN" sz="2400" b="1" smtClean="0"/>
              <a:t>        </a:t>
            </a:r>
            <a:r>
              <a:rPr lang="zh-CN" altLang="en-US" sz="2400" b="1" kern="1200">
                <a:solidFill>
                  <a:srgbClr val="00B0F0"/>
                </a:solidFill>
                <a:latin typeface="黑体" panose="02010609060101010101" pitchFamily="49" charset="-122"/>
                <a:ea typeface="黑体" panose="02010609060101010101" pitchFamily="49" charset="-122"/>
              </a:rPr>
              <a:t>物理层</a:t>
            </a:r>
            <a:r>
              <a:rPr lang="en-GB" altLang="en-US" sz="2400" b="1" smtClean="0"/>
              <a:t>。</a:t>
            </a:r>
            <a:r>
              <a:rPr lang="en-GB" altLang="zh-CN" sz="2400" b="1" smtClean="0"/>
              <a:t>该</a:t>
            </a:r>
            <a:r>
              <a:rPr lang="en-GB" altLang="en-US" sz="2400" b="1" smtClean="0"/>
              <a:t>层只</a:t>
            </a:r>
            <a:r>
              <a:rPr lang="zh-CN" altLang="en-GB" sz="2400" b="1" smtClean="0"/>
              <a:t>负责把数据从一个网络设备传输到另一个网络设备上</a:t>
            </a:r>
            <a:r>
              <a:rPr lang="en-US" altLang="en-GB" sz="2400" b="1" smtClean="0"/>
              <a:t>。</a:t>
            </a:r>
            <a:r>
              <a:rPr lang="zh-CN" altLang="en-US" sz="2400" b="1" smtClean="0"/>
              <a:t>相关设备主要有</a:t>
            </a:r>
            <a:r>
              <a:rPr lang="en-US" altLang="en-GB" sz="2400" b="1" smtClean="0"/>
              <a:t>网卡</a:t>
            </a:r>
            <a:r>
              <a:rPr lang="zh-CN" altLang="en-GB" sz="2400" b="1" smtClean="0"/>
              <a:t>、网线</a:t>
            </a:r>
            <a:r>
              <a:rPr lang="zh-CN" altLang="en-US" sz="2400" b="1" smtClean="0"/>
              <a:t>、</a:t>
            </a:r>
            <a:r>
              <a:rPr lang="en-US" altLang="en-GB" sz="2400" b="1" smtClean="0"/>
              <a:t>集线器</a:t>
            </a:r>
            <a:r>
              <a:rPr lang="zh-CN" altLang="en-US" sz="2400" b="1" smtClean="0"/>
              <a:t>、调制解调器。</a:t>
            </a:r>
            <a:endParaRPr lang="zh-CN" altLang="en-GB" sz="2400" b="1" smtClean="0"/>
          </a:p>
          <a:p>
            <a:pPr marL="0" indent="0" algn="just" eaLnBrk="1" hangingPunct="1">
              <a:lnSpc>
                <a:spcPct val="105000"/>
              </a:lnSpc>
              <a:spcBef>
                <a:spcPct val="5000"/>
              </a:spcBef>
              <a:buFontTx/>
              <a:buNone/>
            </a:pPr>
            <a:r>
              <a:rPr lang="zh-CN" altLang="en-GB" sz="2400" b="1" smtClean="0"/>
              <a:t>        </a:t>
            </a:r>
            <a:r>
              <a:rPr lang="zh-CN" altLang="en-US" sz="2400" b="1" kern="1200">
                <a:solidFill>
                  <a:srgbClr val="00B0F0"/>
                </a:solidFill>
                <a:latin typeface="黑体" panose="02010609060101010101" pitchFamily="49" charset="-122"/>
                <a:ea typeface="黑体" panose="02010609060101010101" pitchFamily="49" charset="-122"/>
              </a:rPr>
              <a:t>数据链路层</a:t>
            </a:r>
            <a:r>
              <a:rPr lang="zh-CN" altLang="en-GB" sz="2400" b="1" smtClean="0"/>
              <a:t>。该层的主要设备是交换机。当交换机收到一个数据包时，就会检查该数据包的目的网卡地址，确认该从哪个端口把数据转发出去。</a:t>
            </a:r>
            <a:endParaRPr lang="zh-CN" altLang="en-US" sz="2400" b="1" smtClean="0"/>
          </a:p>
        </p:txBody>
      </p:sp>
      <p:sp>
        <p:nvSpPr>
          <p:cNvPr id="50180" name="Rectangle 4"/>
          <p:cNvSpPr>
            <a:spLocks noChangeArrowheads="1"/>
          </p:cNvSpPr>
          <p:nvPr/>
        </p:nvSpPr>
        <p:spPr bwMode="auto">
          <a:xfrm>
            <a:off x="468313" y="3860800"/>
            <a:ext cx="82073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5000"/>
              </a:spcBef>
            </a:pPr>
            <a:r>
              <a:rPr lang="zh-CN" altLang="en-GB" b="1" dirty="0" smtClean="0">
                <a:solidFill>
                  <a:srgbClr val="000000"/>
                </a:solidFill>
                <a:ea typeface="黑体" panose="02010609060101010101" pitchFamily="49" charset="-122"/>
              </a:rPr>
              <a:t>        </a:t>
            </a:r>
            <a:r>
              <a:rPr lang="zh-CN" altLang="en-US" b="1">
                <a:solidFill>
                  <a:srgbClr val="00B0F0"/>
                </a:solidFill>
                <a:latin typeface="黑体" panose="02010609060101010101" pitchFamily="49" charset="-122"/>
                <a:ea typeface="黑体" panose="02010609060101010101" pitchFamily="49" charset="-122"/>
              </a:rPr>
              <a:t>网络层</a:t>
            </a:r>
            <a:r>
              <a:rPr lang="zh-CN" altLang="en-GB" b="1" dirty="0" smtClean="0">
                <a:solidFill>
                  <a:srgbClr val="000000"/>
                </a:solidFill>
                <a:ea typeface="黑体" panose="02010609060101010101" pitchFamily="49" charset="-122"/>
              </a:rPr>
              <a:t>。这层的设备是路由器。通俗点讲路由器就是翻译官，实现不同网络之间的数据交换</a:t>
            </a:r>
            <a:r>
              <a:rPr lang="zh-CN" altLang="en-US" b="1" dirty="0" smtClean="0">
                <a:solidFill>
                  <a:srgbClr val="000000"/>
                </a:solidFill>
                <a:ea typeface="黑体" panose="02010609060101010101" pitchFamily="49" charset="-122"/>
              </a:rPr>
              <a:t>，具有数据转发和路由的功能</a:t>
            </a:r>
            <a:r>
              <a:rPr lang="zh-CN" altLang="en-GB" b="1" dirty="0" smtClean="0">
                <a:solidFill>
                  <a:srgbClr val="000000"/>
                </a:solidFill>
                <a:ea typeface="黑体" panose="02010609060101010101" pitchFamily="49" charset="-122"/>
              </a:rPr>
              <a:t>。</a:t>
            </a:r>
            <a:r>
              <a:rPr lang="zh-CN" altLang="en-GB" dirty="0" smtClean="0">
                <a:solidFill>
                  <a:srgbClr val="000000"/>
                </a:solidFill>
                <a:ea typeface="黑体" panose="02010609060101010101" pitchFamily="49" charset="-122"/>
              </a:rPr>
              <a:t> </a:t>
            </a:r>
            <a:endParaRPr lang="zh-CN" altLang="en-US" dirty="0" smtClean="0">
              <a:solidFill>
                <a:srgbClr val="000000"/>
              </a:solidFill>
              <a:ea typeface="黑体" panose="02010609060101010101" pitchFamily="49" charset="-122"/>
            </a:endParaRPr>
          </a:p>
        </p:txBody>
      </p:sp>
      <p:sp>
        <p:nvSpPr>
          <p:cNvPr id="50181" name="Rectangle 5"/>
          <p:cNvSpPr>
            <a:spLocks noChangeArrowheads="1"/>
          </p:cNvSpPr>
          <p:nvPr/>
        </p:nvSpPr>
        <p:spPr bwMode="auto">
          <a:xfrm>
            <a:off x="323850" y="6705600"/>
            <a:ext cx="147955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850" y="188913"/>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14339" name="Rectangle 3"/>
          <p:cNvSpPr>
            <a:spLocks noGrp="1" noChangeArrowheads="1"/>
          </p:cNvSpPr>
          <p:nvPr>
            <p:ph type="body" sz="half" idx="1"/>
          </p:nvPr>
        </p:nvSpPr>
        <p:spPr>
          <a:xfrm>
            <a:off x="396082" y="1556792"/>
            <a:ext cx="8208962" cy="936104"/>
          </a:xfrm>
          <a:noFill/>
        </p:spPr>
        <p:txBody>
          <a:bodyPr/>
          <a:lstStyle/>
          <a:p>
            <a:pPr marL="0" indent="0" algn="just" eaLnBrk="1" hangingPunct="1">
              <a:lnSpc>
                <a:spcPct val="105000"/>
              </a:lnSpc>
              <a:spcBef>
                <a:spcPct val="10000"/>
              </a:spcBef>
              <a:buFontTx/>
              <a:buNone/>
            </a:pPr>
            <a:r>
              <a:rPr lang="en-US" altLang="zh-CN" sz="2400" b="1" dirty="0" smtClean="0"/>
              <a:t>      </a:t>
            </a:r>
            <a:r>
              <a:rPr lang="zh-CN" altLang="en-US" sz="2400" b="1" dirty="0" smtClean="0"/>
              <a:t>（</a:t>
            </a:r>
            <a:r>
              <a:rPr lang="en-US" altLang="zh-CN" sz="2400" b="1" dirty="0" smtClean="0"/>
              <a:t>1</a:t>
            </a:r>
            <a:r>
              <a:rPr lang="zh-CN" altLang="en-US" sz="2400" b="1" dirty="0" smtClean="0"/>
              <a:t>）局域网的工作模式</a:t>
            </a:r>
            <a:endParaRPr lang="en-US" altLang="zh-CN" sz="2400" b="1" dirty="0" smtClean="0"/>
          </a:p>
          <a:p>
            <a:pPr marL="0" indent="0" algn="just" eaLnBrk="1" hangingPunct="1">
              <a:lnSpc>
                <a:spcPct val="105000"/>
              </a:lnSpc>
              <a:spcBef>
                <a:spcPct val="10000"/>
              </a:spcBef>
              <a:buFontTx/>
              <a:buNone/>
            </a:pPr>
            <a:r>
              <a:rPr lang="zh-CN" altLang="en-US" sz="2400" b="1" dirty="0" smtClean="0"/>
              <a:t>         ①</a:t>
            </a:r>
            <a:r>
              <a:rPr lang="zh-CN" altLang="en-US" sz="2400" b="1" kern="1200">
                <a:solidFill>
                  <a:srgbClr val="00B0F0"/>
                </a:solidFill>
                <a:latin typeface="黑体" panose="02010609060101010101" pitchFamily="49" charset="-122"/>
                <a:ea typeface="黑体" panose="02010609060101010101" pitchFamily="49" charset="-122"/>
              </a:rPr>
              <a:t>客户机／服务器网络</a:t>
            </a:r>
            <a:r>
              <a:rPr lang="en-US" altLang="zh-CN" sz="2400" b="1" dirty="0" smtClean="0"/>
              <a:t>(Client/Server</a:t>
            </a:r>
            <a:r>
              <a:rPr lang="zh-CN" altLang="en-US" sz="2400" b="1" dirty="0" smtClean="0"/>
              <a:t>，</a:t>
            </a:r>
            <a:r>
              <a:rPr lang="en-US" altLang="zh-CN" sz="2400" b="1" dirty="0" smtClean="0"/>
              <a:t>C/S)         </a:t>
            </a:r>
            <a:endParaRPr lang="en-US" altLang="zh-CN" sz="2400" b="1" dirty="0" smtClean="0"/>
          </a:p>
        </p:txBody>
      </p:sp>
      <p:pic>
        <p:nvPicPr>
          <p:cNvPr id="14340"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b="8067"/>
          <a:stretch>
            <a:fillRect/>
          </a:stretch>
        </p:blipFill>
        <p:spPr bwMode="auto">
          <a:xfrm>
            <a:off x="4572000" y="2419821"/>
            <a:ext cx="388937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1" name="Rectangle 5"/>
          <p:cNvSpPr>
            <a:spLocks noChangeArrowheads="1"/>
          </p:cNvSpPr>
          <p:nvPr/>
        </p:nvSpPr>
        <p:spPr bwMode="auto">
          <a:xfrm>
            <a:off x="468313" y="2421409"/>
            <a:ext cx="4032250"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10000"/>
              </a:spcBef>
            </a:pPr>
            <a:r>
              <a:rPr lang="en-US" altLang="zh-CN" b="1" smtClean="0">
                <a:solidFill>
                  <a:srgbClr val="000000"/>
                </a:solidFill>
                <a:ea typeface="黑体" panose="02010609060101010101" pitchFamily="49" charset="-122"/>
              </a:rPr>
              <a:t>        </a:t>
            </a:r>
            <a:r>
              <a:rPr lang="zh-CN" altLang="en-US" b="1" smtClean="0">
                <a:solidFill>
                  <a:srgbClr val="000000"/>
                </a:solidFill>
                <a:ea typeface="黑体" panose="02010609060101010101" pitchFamily="49" charset="-122"/>
              </a:rPr>
              <a:t>客户</a:t>
            </a:r>
            <a:r>
              <a:rPr lang="en-US" altLang="zh-CN" b="1" smtClean="0">
                <a:solidFill>
                  <a:srgbClr val="000000"/>
                </a:solidFill>
                <a:ea typeface="黑体" panose="02010609060101010101" pitchFamily="49" charset="-122"/>
              </a:rPr>
              <a:t>/</a:t>
            </a:r>
            <a:r>
              <a:rPr lang="zh-CN" altLang="en-US" b="1" smtClean="0">
                <a:solidFill>
                  <a:srgbClr val="000000"/>
                </a:solidFill>
                <a:ea typeface="黑体" panose="02010609060101010101" pitchFamily="49" charset="-122"/>
              </a:rPr>
              <a:t>服务器结构是网络应用</a:t>
            </a:r>
            <a:r>
              <a:rPr lang="zh-CN" altLang="en-US" b="1">
                <a:solidFill>
                  <a:srgbClr val="00B0F0"/>
                </a:solidFill>
                <a:latin typeface="黑体" panose="02010609060101010101" pitchFamily="49" charset="-122"/>
                <a:ea typeface="黑体" panose="02010609060101010101" pitchFamily="49" charset="-122"/>
              </a:rPr>
              <a:t>常见</a:t>
            </a:r>
            <a:r>
              <a:rPr lang="zh-CN" altLang="en-US" b="1" smtClean="0">
                <a:solidFill>
                  <a:srgbClr val="000000"/>
                </a:solidFill>
                <a:ea typeface="黑体" panose="02010609060101010101" pitchFamily="49" charset="-122"/>
              </a:rPr>
              <a:t>的体系结构。一直运行、被等待的一方被称为服务器，在需要时才主动发起通信的一方被称为客户端。</a:t>
            </a:r>
            <a:endParaRPr lang="zh-CN" altLang="en-US" b="1" smtClean="0">
              <a:solidFill>
                <a:srgbClr val="000000"/>
              </a:solidFill>
              <a:ea typeface="黑体" panose="02010609060101010101" pitchFamily="49" charset="-122"/>
            </a:endParaRPr>
          </a:p>
          <a:p>
            <a:pPr algn="just">
              <a:lnSpc>
                <a:spcPct val="105000"/>
              </a:lnSpc>
              <a:spcBef>
                <a:spcPct val="10000"/>
              </a:spcBef>
            </a:pPr>
            <a:endParaRPr lang="zh-CN" altLang="en-US" b="1" smtClean="0">
              <a:solidFill>
                <a:srgbClr val="000000"/>
              </a:solidFill>
              <a:ea typeface="黑体" panose="02010609060101010101" pitchFamily="49" charset="-122"/>
            </a:endParaRPr>
          </a:p>
          <a:p>
            <a:pPr algn="just">
              <a:lnSpc>
                <a:spcPct val="105000"/>
              </a:lnSpc>
              <a:spcBef>
                <a:spcPct val="10000"/>
              </a:spcBef>
            </a:pPr>
            <a:r>
              <a:rPr lang="zh-CN" altLang="en-US" b="1" smtClean="0">
                <a:solidFill>
                  <a:srgbClr val="000000"/>
                </a:solidFill>
                <a:ea typeface="黑体" panose="02010609060101010101" pitchFamily="49" charset="-122"/>
              </a:rPr>
              <a:t>客户机向服务器发出请求并获得服务，多台客户机可以共享服务器提供的各种资源。</a:t>
            </a:r>
            <a:endParaRPr lang="zh-CN" altLang="en-US" b="1" smtClean="0">
              <a:solidFill>
                <a:srgbClr val="000000"/>
              </a:solidFill>
              <a:ea typeface="黑体" panose="02010609060101010101" pitchFamily="49" charset="-122"/>
            </a:endParaRPr>
          </a:p>
        </p:txBody>
      </p:sp>
      <p:sp>
        <p:nvSpPr>
          <p:cNvPr id="14342" name="Rectangle 6"/>
          <p:cNvSpPr>
            <a:spLocks noChangeArrowheads="1"/>
          </p:cNvSpPr>
          <p:nvPr/>
        </p:nvSpPr>
        <p:spPr bwMode="auto">
          <a:xfrm>
            <a:off x="323850" y="6705600"/>
            <a:ext cx="33178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7" name="Rectangle 4"/>
          <p:cNvSpPr txBox="1">
            <a:spLocks noChangeArrowheads="1"/>
          </p:cNvSpPr>
          <p:nvPr/>
        </p:nvSpPr>
        <p:spPr bwMode="auto">
          <a:xfrm>
            <a:off x="323850" y="1052513"/>
            <a:ext cx="3960118"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a:lstStyle>
          <a:p>
            <a:pPr eaLnBrk="1" hangingPunct="1">
              <a:buFontTx/>
              <a:buNone/>
            </a:pPr>
            <a:r>
              <a:rPr lang="en-US" altLang="zh-CN" sz="2800" b="1" dirty="0" smtClean="0"/>
              <a:t>2.4.4 </a:t>
            </a:r>
            <a:r>
              <a:rPr lang="zh-CN" altLang="en-US" sz="2800" b="1" dirty="0" smtClean="0"/>
              <a:t>局域网技术</a:t>
            </a:r>
            <a:endParaRPr lang="zh-CN" altLang="en-US" sz="2800" b="1" dirty="0" smtClean="0"/>
          </a:p>
        </p:txBody>
      </p:sp>
    </p:spTree>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
          <p:cNvSpPr>
            <a:spLocks noChangeArrowheads="1"/>
          </p:cNvSpPr>
          <p:nvPr/>
        </p:nvSpPr>
        <p:spPr bwMode="auto">
          <a:xfrm>
            <a:off x="107950" y="1052513"/>
            <a:ext cx="8640763" cy="2379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
              </a:spcBef>
            </a:pPr>
            <a:r>
              <a:rPr lang="en-US" altLang="zh-CN" b="1" smtClean="0">
                <a:solidFill>
                  <a:srgbClr val="000000"/>
                </a:solidFill>
                <a:ea typeface="黑体" panose="02010609060101010101" pitchFamily="49" charset="-122"/>
              </a:rPr>
              <a:t>        </a:t>
            </a:r>
            <a:r>
              <a:rPr lang="zh-CN" altLang="en-US" b="1" smtClean="0">
                <a:solidFill>
                  <a:srgbClr val="000000"/>
                </a:solidFill>
                <a:ea typeface="黑体" panose="02010609060101010101" pitchFamily="49" charset="-122"/>
              </a:rPr>
              <a:t>从系统功能的角度看，网络包括</a:t>
            </a:r>
            <a:r>
              <a:rPr lang="zh-CN" altLang="en-US" b="1">
                <a:solidFill>
                  <a:srgbClr val="00B0F0"/>
                </a:solidFill>
                <a:latin typeface="黑体" panose="02010609060101010101" pitchFamily="49" charset="-122"/>
                <a:ea typeface="黑体" panose="02010609060101010101" pitchFamily="49" charset="-122"/>
              </a:rPr>
              <a:t>三个组成部分</a:t>
            </a:r>
            <a:r>
              <a:rPr lang="zh-CN" altLang="en-US" b="1" smtClean="0">
                <a:solidFill>
                  <a:srgbClr val="000000"/>
                </a:solidFill>
                <a:ea typeface="黑体" panose="02010609060101010101" pitchFamily="49" charset="-122"/>
              </a:rPr>
              <a:t>：</a:t>
            </a:r>
            <a:endParaRPr lang="zh-CN" altLang="en-US" b="1" smtClean="0">
              <a:solidFill>
                <a:srgbClr val="000000"/>
              </a:solidFill>
              <a:ea typeface="黑体" panose="02010609060101010101" pitchFamily="49" charset="-122"/>
            </a:endParaRPr>
          </a:p>
          <a:p>
            <a:pPr algn="just">
              <a:spcBef>
                <a:spcPct val="10000"/>
              </a:spcBef>
            </a:pPr>
            <a:r>
              <a:rPr lang="zh-CN" altLang="en-US" b="1" smtClean="0">
                <a:solidFill>
                  <a:srgbClr val="000000"/>
                </a:solidFill>
                <a:ea typeface="宋体" panose="02010600030101010101" pitchFamily="2" charset="-122"/>
              </a:rPr>
              <a:t>        </a:t>
            </a:r>
            <a:r>
              <a:rPr lang="en-US" altLang="zh-CN" b="1" smtClean="0">
                <a:solidFill>
                  <a:srgbClr val="000000"/>
                </a:solidFill>
                <a:ea typeface="宋体" panose="02010600030101010101" pitchFamily="2" charset="-122"/>
              </a:rPr>
              <a:t>(1) </a:t>
            </a:r>
            <a:r>
              <a:rPr lang="zh-CN" altLang="en-US" b="1">
                <a:solidFill>
                  <a:srgbClr val="00B0F0"/>
                </a:solidFill>
                <a:latin typeface="黑体" panose="02010609060101010101" pitchFamily="49" charset="-122"/>
                <a:ea typeface="黑体" panose="02010609060101010101" pitchFamily="49" charset="-122"/>
              </a:rPr>
              <a:t>通信子网</a:t>
            </a:r>
            <a:r>
              <a:rPr lang="zh-CN" altLang="en-US" b="1" smtClean="0">
                <a:solidFill>
                  <a:srgbClr val="000000"/>
                </a:solidFill>
                <a:ea typeface="黑体" panose="02010609060101010101" pitchFamily="49" charset="-122"/>
              </a:rPr>
              <a:t>：负责数据通信，是实现网络通信功能的设备及其软件的集合。</a:t>
            </a:r>
            <a:r>
              <a:rPr lang="en-US" altLang="zh-CN" b="1" smtClean="0">
                <a:solidFill>
                  <a:srgbClr val="000000"/>
                </a:solidFill>
                <a:ea typeface="黑体" panose="02010609060101010101" pitchFamily="49" charset="-122"/>
              </a:rPr>
              <a:t>(</a:t>
            </a:r>
            <a:r>
              <a:rPr lang="zh-CN" altLang="en-US" b="1" smtClean="0">
                <a:solidFill>
                  <a:srgbClr val="000000"/>
                </a:solidFill>
                <a:ea typeface="黑体" panose="02010609060101010101" pitchFamily="49" charset="-122"/>
              </a:rPr>
              <a:t>如传输线路、通信设备</a:t>
            </a:r>
            <a:r>
              <a:rPr lang="en-US" altLang="zh-CN" b="1" smtClean="0">
                <a:solidFill>
                  <a:srgbClr val="000000"/>
                </a:solidFill>
                <a:ea typeface="黑体" panose="02010609060101010101" pitchFamily="49" charset="-122"/>
              </a:rPr>
              <a:t>)</a:t>
            </a:r>
            <a:endParaRPr lang="en-US" altLang="zh-CN" b="1" smtClean="0">
              <a:solidFill>
                <a:srgbClr val="000000"/>
              </a:solidFill>
              <a:ea typeface="黑体" panose="02010609060101010101" pitchFamily="49" charset="-122"/>
            </a:endParaRPr>
          </a:p>
          <a:p>
            <a:pPr algn="just">
              <a:spcBef>
                <a:spcPct val="5000"/>
              </a:spcBef>
            </a:pPr>
            <a:r>
              <a:rPr lang="en-US" altLang="zh-CN" b="1" smtClean="0">
                <a:solidFill>
                  <a:srgbClr val="000000"/>
                </a:solidFill>
                <a:ea typeface="黑体" panose="02010609060101010101" pitchFamily="49" charset="-122"/>
              </a:rPr>
              <a:t>        (2) </a:t>
            </a:r>
            <a:r>
              <a:rPr lang="zh-CN" altLang="en-US" b="1">
                <a:solidFill>
                  <a:srgbClr val="00B0F0"/>
                </a:solidFill>
                <a:latin typeface="黑体" panose="02010609060101010101" pitchFamily="49" charset="-122"/>
                <a:ea typeface="黑体" panose="02010609060101010101" pitchFamily="49" charset="-122"/>
              </a:rPr>
              <a:t>资源子网</a:t>
            </a:r>
            <a:r>
              <a:rPr lang="zh-CN" altLang="en-US" b="1" smtClean="0">
                <a:solidFill>
                  <a:srgbClr val="000000"/>
                </a:solidFill>
                <a:ea typeface="黑体" panose="02010609060101010101" pitchFamily="49" charset="-122"/>
              </a:rPr>
              <a:t>：实现网络资源共享的设备和软件集合。 </a:t>
            </a:r>
            <a:r>
              <a:rPr lang="en-US" altLang="zh-CN" b="1" smtClean="0">
                <a:solidFill>
                  <a:srgbClr val="000000"/>
                </a:solidFill>
                <a:ea typeface="黑体" panose="02010609060101010101" pitchFamily="49" charset="-122"/>
              </a:rPr>
              <a:t>(</a:t>
            </a:r>
            <a:r>
              <a:rPr lang="zh-CN" altLang="en-US" b="1" smtClean="0">
                <a:solidFill>
                  <a:srgbClr val="000000"/>
                </a:solidFill>
                <a:ea typeface="黑体" panose="02010609060101010101" pitchFamily="49" charset="-122"/>
              </a:rPr>
              <a:t>如计算机、软件、网络数据等</a:t>
            </a:r>
            <a:r>
              <a:rPr lang="en-US" altLang="zh-CN" b="1" smtClean="0">
                <a:solidFill>
                  <a:srgbClr val="000000"/>
                </a:solidFill>
                <a:ea typeface="黑体" panose="02010609060101010101" pitchFamily="49" charset="-122"/>
              </a:rPr>
              <a:t>)</a:t>
            </a:r>
            <a:endParaRPr lang="en-US" altLang="zh-CN" b="1" smtClean="0">
              <a:solidFill>
                <a:srgbClr val="000000"/>
              </a:solidFill>
              <a:ea typeface="黑体" panose="02010609060101010101" pitchFamily="49" charset="-122"/>
            </a:endParaRPr>
          </a:p>
          <a:p>
            <a:pPr algn="just">
              <a:spcBef>
                <a:spcPct val="5000"/>
              </a:spcBef>
            </a:pPr>
            <a:r>
              <a:rPr lang="en-US" altLang="zh-CN" b="1" smtClean="0">
                <a:solidFill>
                  <a:srgbClr val="000000"/>
                </a:solidFill>
                <a:ea typeface="黑体" panose="02010609060101010101" pitchFamily="49" charset="-122"/>
              </a:rPr>
              <a:t>        (3) </a:t>
            </a:r>
            <a:r>
              <a:rPr lang="zh-CN" altLang="en-US" b="1">
                <a:solidFill>
                  <a:srgbClr val="00B0F0"/>
                </a:solidFill>
                <a:latin typeface="黑体" panose="02010609060101010101" pitchFamily="49" charset="-122"/>
                <a:ea typeface="黑体" panose="02010609060101010101" pitchFamily="49" charset="-122"/>
              </a:rPr>
              <a:t>通信协议</a:t>
            </a:r>
            <a:r>
              <a:rPr lang="zh-CN" altLang="en-US" b="1" smtClean="0">
                <a:solidFill>
                  <a:srgbClr val="000000"/>
                </a:solidFill>
                <a:ea typeface="黑体" panose="02010609060101010101" pitchFamily="49" charset="-122"/>
              </a:rPr>
              <a:t>：通信双方共同遵守的规则和约定。</a:t>
            </a:r>
            <a:endParaRPr lang="zh-CN" altLang="en-US" b="1" smtClean="0">
              <a:solidFill>
                <a:srgbClr val="000000"/>
              </a:solidFill>
              <a:ea typeface="黑体" panose="02010609060101010101" pitchFamily="49" charset="-122"/>
            </a:endParaRPr>
          </a:p>
        </p:txBody>
      </p:sp>
      <p:sp>
        <p:nvSpPr>
          <p:cNvPr id="8195" name="Rectangle 11"/>
          <p:cNvSpPr>
            <a:spLocks noGrp="1" noChangeArrowheads="1"/>
          </p:cNvSpPr>
          <p:nvPr>
            <p:ph type="title"/>
          </p:nvPr>
        </p:nvSpPr>
        <p:spPr>
          <a:xfrm>
            <a:off x="323850" y="260350"/>
            <a:ext cx="6477000" cy="612775"/>
          </a:xfrm>
          <a:noFill/>
        </p:spPr>
        <p:txBody>
          <a:bodyPr/>
          <a:lstStyle/>
          <a:p>
            <a:r>
              <a:rPr lang="en-US" altLang="en-US" sz="3200" dirty="0">
                <a:solidFill>
                  <a:srgbClr val="3333CC"/>
                </a:solidFill>
                <a:ea typeface="黑体" panose="02010609060101010101" pitchFamily="49" charset="-122"/>
              </a:rPr>
              <a:t>2.4  </a:t>
            </a:r>
            <a:r>
              <a:rPr lang="zh-CN" altLang="en-US" sz="3200" dirty="0">
                <a:solidFill>
                  <a:srgbClr val="3333CC"/>
                </a:solidFill>
                <a:ea typeface="黑体" panose="02010609060101010101" pitchFamily="49" charset="-122"/>
              </a:rPr>
              <a:t>计算机网络基础</a:t>
            </a:r>
            <a:endParaRPr lang="zh-CN" altLang="en-US" sz="3200" dirty="0">
              <a:solidFill>
                <a:srgbClr val="3333CC"/>
              </a:solidFill>
              <a:ea typeface="黑体" panose="02010609060101010101" pitchFamily="49" charset="-122"/>
            </a:endParaRPr>
          </a:p>
        </p:txBody>
      </p:sp>
      <p:sp>
        <p:nvSpPr>
          <p:cNvPr id="8196" name="Rectangle 15"/>
          <p:cNvSpPr>
            <a:spLocks noChangeArrowheads="1"/>
          </p:cNvSpPr>
          <p:nvPr/>
        </p:nvSpPr>
        <p:spPr bwMode="auto">
          <a:xfrm>
            <a:off x="1763713" y="3500438"/>
            <a:ext cx="5688012" cy="3097212"/>
          </a:xfrm>
          <a:prstGeom prst="rect">
            <a:avLst/>
          </a:prstGeom>
          <a:noFill/>
          <a:ln w="9525" algn="ctr">
            <a:solidFill>
              <a:schemeClr val="hlink"/>
            </a:solidFill>
            <a:miter lim="800000"/>
          </a:ln>
          <a:effectLst/>
          <a:scene3d>
            <a:camera prst="legacyObliqu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pic>
        <p:nvPicPr>
          <p:cNvPr id="8197" name="Picture 18"/>
          <p:cNvPicPr>
            <a:picLocks noChangeAspect="1" noChangeArrowheads="1"/>
          </p:cNvPicPr>
          <p:nvPr/>
        </p:nvPicPr>
        <p:blipFill>
          <a:blip r:embed="rId1" cstate="print">
            <a:extLst>
              <a:ext uri="{28A0092B-C50C-407E-A947-70E740481C1C}">
                <a14:useLocalDpi xmlns:a14="http://schemas.microsoft.com/office/drawing/2010/main" val="0"/>
              </a:ext>
            </a:extLst>
          </a:blip>
          <a:srcRect b="9027"/>
          <a:stretch>
            <a:fillRect/>
          </a:stretch>
        </p:blipFill>
        <p:spPr bwMode="auto">
          <a:xfrm>
            <a:off x="2627313" y="3500438"/>
            <a:ext cx="4249737" cy="297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14"/>
          <p:cNvSpPr txBox="1">
            <a:spLocks noChangeArrowheads="1"/>
          </p:cNvSpPr>
          <p:nvPr/>
        </p:nvSpPr>
        <p:spPr bwMode="auto">
          <a:xfrm>
            <a:off x="1908175" y="3573463"/>
            <a:ext cx="5048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z="1800" smtClean="0">
                <a:solidFill>
                  <a:srgbClr val="000000"/>
                </a:solidFill>
              </a:rPr>
              <a:t>计算机网络的逻辑构成</a:t>
            </a:r>
            <a:endParaRPr lang="zh-CN" altLang="en-US" sz="1800" smtClean="0">
              <a:solidFill>
                <a:srgbClr val="000000"/>
              </a:solidFill>
            </a:endParaRPr>
          </a:p>
        </p:txBody>
      </p:sp>
      <p:sp>
        <p:nvSpPr>
          <p:cNvPr id="8199" name="Rectangle 19"/>
          <p:cNvSpPr>
            <a:spLocks noChangeArrowheads="1"/>
          </p:cNvSpPr>
          <p:nvPr/>
        </p:nvSpPr>
        <p:spPr bwMode="auto">
          <a:xfrm>
            <a:off x="323850" y="6705600"/>
            <a:ext cx="187325"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23850" y="188913"/>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15363" name="Rectangle 3"/>
          <p:cNvSpPr>
            <a:spLocks noGrp="1" noChangeArrowheads="1"/>
          </p:cNvSpPr>
          <p:nvPr>
            <p:ph type="body" sz="half" idx="1"/>
          </p:nvPr>
        </p:nvSpPr>
        <p:spPr>
          <a:xfrm>
            <a:off x="395288" y="1196975"/>
            <a:ext cx="4681537" cy="4464050"/>
          </a:xfrm>
          <a:noFill/>
        </p:spPr>
        <p:txBody>
          <a:bodyPr/>
          <a:lstStyle/>
          <a:p>
            <a:pPr marL="0" indent="0" algn="just" eaLnBrk="1" hangingPunct="1">
              <a:lnSpc>
                <a:spcPct val="105000"/>
              </a:lnSpc>
              <a:spcBef>
                <a:spcPct val="15000"/>
              </a:spcBef>
              <a:buFontTx/>
              <a:buNone/>
            </a:pPr>
            <a:r>
              <a:rPr lang="en-US" altLang="zh-CN" sz="2400" b="1" smtClean="0"/>
              <a:t>        </a:t>
            </a:r>
            <a:r>
              <a:rPr lang="zh-CN" altLang="en-US" sz="2400" b="1" smtClean="0"/>
              <a:t>我们还经常听到</a:t>
            </a:r>
            <a:r>
              <a:rPr lang="en-US" altLang="zh-CN" sz="2400" b="1" smtClean="0">
                <a:solidFill>
                  <a:srgbClr val="00B0F0"/>
                </a:solidFill>
              </a:rPr>
              <a:t>B</a:t>
            </a:r>
            <a:r>
              <a:rPr lang="zh-CN" altLang="en-US" sz="2400" b="1" smtClean="0">
                <a:solidFill>
                  <a:srgbClr val="00B0F0"/>
                </a:solidFill>
              </a:rPr>
              <a:t>／</a:t>
            </a:r>
            <a:r>
              <a:rPr lang="en-US" altLang="zh-CN" sz="2400" b="1" smtClean="0">
                <a:solidFill>
                  <a:srgbClr val="00B0F0"/>
                </a:solidFill>
              </a:rPr>
              <a:t>S</a:t>
            </a:r>
            <a:r>
              <a:rPr lang="zh-CN" altLang="en-US" sz="2400" b="1" smtClean="0">
                <a:solidFill>
                  <a:srgbClr val="00B0F0"/>
                </a:solidFill>
              </a:rPr>
              <a:t>结构</a:t>
            </a:r>
            <a:r>
              <a:rPr lang="zh-CN" altLang="en-US" sz="2400" b="1" smtClean="0"/>
              <a:t>。这实质上是一种改进了的客户机／服务器结构，是一种“瘦客户／服务器”模式</a:t>
            </a:r>
            <a:endParaRPr lang="zh-CN" altLang="en-US" sz="2400" b="1" smtClean="0"/>
          </a:p>
          <a:p>
            <a:pPr marL="0" indent="0" algn="just" eaLnBrk="1" hangingPunct="1">
              <a:lnSpc>
                <a:spcPct val="105000"/>
              </a:lnSpc>
              <a:spcBef>
                <a:spcPct val="15000"/>
              </a:spcBef>
              <a:buFontTx/>
              <a:buNone/>
            </a:pPr>
            <a:endParaRPr lang="zh-CN" altLang="en-US" sz="2400" b="1" smtClean="0"/>
          </a:p>
          <a:p>
            <a:pPr marL="0" indent="0" algn="just" eaLnBrk="1" hangingPunct="1">
              <a:lnSpc>
                <a:spcPct val="105000"/>
              </a:lnSpc>
              <a:spcBef>
                <a:spcPct val="15000"/>
              </a:spcBef>
              <a:buFontTx/>
              <a:buNone/>
            </a:pPr>
            <a:r>
              <a:rPr lang="zh-CN" altLang="en-US" sz="2400" b="1" smtClean="0"/>
              <a:t>主要表现在应用程序完全在</a:t>
            </a:r>
            <a:r>
              <a:rPr lang="zh-CN" altLang="en-US" sz="2400" b="1" kern="1200">
                <a:solidFill>
                  <a:srgbClr val="00B0F0"/>
                </a:solidFill>
                <a:latin typeface="黑体" panose="02010609060101010101" pitchFamily="49" charset="-122"/>
                <a:ea typeface="黑体" panose="02010609060101010101" pitchFamily="49" charset="-122"/>
              </a:rPr>
              <a:t>服务器端</a:t>
            </a:r>
            <a:r>
              <a:rPr lang="zh-CN" altLang="en-US" sz="2400" b="1" smtClean="0"/>
              <a:t>运行，</a:t>
            </a:r>
            <a:r>
              <a:rPr lang="zh-CN" altLang="en-US" sz="2400" b="1" kern="1200">
                <a:solidFill>
                  <a:srgbClr val="00B0F0"/>
                </a:solidFill>
                <a:latin typeface="黑体" panose="02010609060101010101" pitchFamily="49" charset="-122"/>
                <a:ea typeface="黑体" panose="02010609060101010101" pitchFamily="49" charset="-122"/>
              </a:rPr>
              <a:t>客户端</a:t>
            </a:r>
            <a:r>
              <a:rPr lang="zh-CN" altLang="en-US" sz="2400" b="1" smtClean="0"/>
              <a:t>只进行简单的数据输入／输出，</a:t>
            </a:r>
            <a:r>
              <a:rPr lang="zh-CN" altLang="en-US" sz="2400" b="1" kern="1200">
                <a:solidFill>
                  <a:srgbClr val="00B0F0"/>
                </a:solidFill>
                <a:latin typeface="黑体" panose="02010609060101010101" pitchFamily="49" charset="-122"/>
                <a:ea typeface="黑体" panose="02010609060101010101" pitchFamily="49" charset="-122"/>
              </a:rPr>
              <a:t>通过网络</a:t>
            </a:r>
            <a:r>
              <a:rPr lang="zh-CN" altLang="en-US" sz="2400" b="1" smtClean="0"/>
              <a:t>将数据和操作指令送到服务器端，经过服务器端运行的应用程序处理后返回结果。因此，该模式对客户端硬件要求较低，且系统维护方便。</a:t>
            </a:r>
            <a:endParaRPr lang="zh-CN" altLang="en-US" sz="2400" b="1" smtClean="0"/>
          </a:p>
        </p:txBody>
      </p:sp>
      <p:pic>
        <p:nvPicPr>
          <p:cNvPr id="15364"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r="3421" b="10403"/>
          <a:stretch>
            <a:fillRect/>
          </a:stretch>
        </p:blipFill>
        <p:spPr bwMode="auto">
          <a:xfrm>
            <a:off x="5003800" y="1268413"/>
            <a:ext cx="3887788"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5" name="Rectangle 5"/>
          <p:cNvSpPr>
            <a:spLocks noChangeArrowheads="1"/>
          </p:cNvSpPr>
          <p:nvPr/>
        </p:nvSpPr>
        <p:spPr bwMode="auto">
          <a:xfrm>
            <a:off x="323850" y="6705600"/>
            <a:ext cx="39846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850" y="188913"/>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16387" name="Rectangle 3"/>
          <p:cNvSpPr>
            <a:spLocks noGrp="1" noChangeArrowheads="1"/>
          </p:cNvSpPr>
          <p:nvPr>
            <p:ph type="body" sz="half" idx="1"/>
          </p:nvPr>
        </p:nvSpPr>
        <p:spPr>
          <a:xfrm>
            <a:off x="395288" y="1125538"/>
            <a:ext cx="8424862" cy="2951162"/>
          </a:xfrm>
          <a:noFill/>
        </p:spPr>
        <p:txBody>
          <a:bodyPr/>
          <a:lstStyle/>
          <a:p>
            <a:pPr marL="0" indent="0" algn="just" eaLnBrk="1" hangingPunct="1">
              <a:lnSpc>
                <a:spcPct val="95000"/>
              </a:lnSpc>
              <a:spcBef>
                <a:spcPct val="5000"/>
              </a:spcBef>
              <a:buFontTx/>
              <a:buNone/>
            </a:pPr>
            <a:r>
              <a:rPr lang="en-US" altLang="zh-CN" sz="2400" b="1" dirty="0" smtClean="0"/>
              <a:t>       ②</a:t>
            </a:r>
            <a:r>
              <a:rPr lang="zh-CN" altLang="en-US" sz="2400" b="1" dirty="0" smtClean="0"/>
              <a:t>对等网</a:t>
            </a:r>
            <a:r>
              <a:rPr lang="en-US" altLang="zh-CN" sz="2400" b="1" dirty="0" smtClean="0"/>
              <a:t>(P2P)</a:t>
            </a:r>
            <a:endParaRPr lang="en-US" altLang="zh-CN" sz="2400" b="1" dirty="0" smtClean="0"/>
          </a:p>
          <a:p>
            <a:pPr marL="0" indent="0" algn="just" eaLnBrk="1" hangingPunct="1">
              <a:lnSpc>
                <a:spcPct val="95000"/>
              </a:lnSpc>
              <a:spcBef>
                <a:spcPct val="5000"/>
              </a:spcBef>
              <a:buFontTx/>
              <a:buNone/>
            </a:pPr>
            <a:r>
              <a:rPr lang="en-US" altLang="zh-CN" sz="2400" b="1" dirty="0" smtClean="0"/>
              <a:t>         </a:t>
            </a:r>
            <a:r>
              <a:rPr lang="zh-CN" altLang="en-US" sz="2400" b="1" dirty="0" smtClean="0"/>
              <a:t>在</a:t>
            </a:r>
            <a:r>
              <a:rPr lang="en-US" altLang="zh-CN" sz="2400" b="1" dirty="0" smtClean="0"/>
              <a:t>P2P</a:t>
            </a:r>
            <a:r>
              <a:rPr lang="zh-CN" altLang="en-US" sz="2400" b="1" dirty="0" smtClean="0"/>
              <a:t>结构中，参与应用活动的计算机本身没有服务器和客户端之分，因此大家看起来都是平等的。网络中的资源是分散在每台计算机上。因此，每台计算机</a:t>
            </a:r>
            <a:r>
              <a:rPr lang="zh-CN" altLang="en-US" sz="2400" b="1" kern="1200">
                <a:solidFill>
                  <a:srgbClr val="00B0F0"/>
                </a:solidFill>
                <a:latin typeface="黑体" panose="02010609060101010101" pitchFamily="49" charset="-122"/>
                <a:ea typeface="黑体" panose="02010609060101010101" pitchFamily="49" charset="-122"/>
              </a:rPr>
              <a:t>既作为客户机又可作为服务器</a:t>
            </a:r>
            <a:r>
              <a:rPr lang="zh-CN" altLang="en-US" sz="2400" b="1" dirty="0" smtClean="0"/>
              <a:t>。对等网不要求有服务器，每台客户机都可以与其他客户机对话，共享彼此的信息资源和硬件资源，组网的计算机</a:t>
            </a:r>
            <a:r>
              <a:rPr lang="en-US" altLang="zh-CN" sz="2400" b="1" dirty="0" smtClean="0"/>
              <a:t>—</a:t>
            </a:r>
            <a:r>
              <a:rPr lang="zh-CN" altLang="en-US" sz="2400" b="1" dirty="0" smtClean="0"/>
              <a:t>般类型相同。目前常用的</a:t>
            </a:r>
            <a:r>
              <a:rPr lang="en-US" altLang="zh-CN" sz="2400" b="1" dirty="0" smtClean="0">
                <a:solidFill>
                  <a:srgbClr val="00B0F0"/>
                </a:solidFill>
              </a:rPr>
              <a:t>BT</a:t>
            </a:r>
            <a:r>
              <a:rPr lang="zh-CN" altLang="en-US" sz="2400" b="1" dirty="0" smtClean="0">
                <a:solidFill>
                  <a:srgbClr val="00B0F0"/>
                </a:solidFill>
              </a:rPr>
              <a:t>下载</a:t>
            </a:r>
            <a:r>
              <a:rPr lang="zh-CN" altLang="en-US" sz="2400" b="1" dirty="0" smtClean="0"/>
              <a:t>和</a:t>
            </a:r>
            <a:r>
              <a:rPr lang="en-US" altLang="zh-CN" sz="2400" b="1" dirty="0" smtClean="0">
                <a:solidFill>
                  <a:srgbClr val="00B0F0"/>
                </a:solidFill>
              </a:rPr>
              <a:t>QQ</a:t>
            </a:r>
            <a:r>
              <a:rPr lang="zh-CN" altLang="en-US" sz="2400" b="1" dirty="0" smtClean="0"/>
              <a:t>即时通信都是以对等网模式运行的例子。</a:t>
            </a:r>
            <a:endParaRPr lang="zh-CN" altLang="en-US" sz="2400" b="1" dirty="0" smtClean="0"/>
          </a:p>
        </p:txBody>
      </p:sp>
      <p:pic>
        <p:nvPicPr>
          <p:cNvPr id="163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b="12979"/>
          <a:stretch>
            <a:fillRect/>
          </a:stretch>
        </p:blipFill>
        <p:spPr bwMode="auto">
          <a:xfrm>
            <a:off x="827088" y="4076700"/>
            <a:ext cx="3024187"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389" name="Group 5"/>
          <p:cNvGrpSpPr/>
          <p:nvPr/>
        </p:nvGrpSpPr>
        <p:grpSpPr bwMode="auto">
          <a:xfrm>
            <a:off x="4140200" y="4149725"/>
            <a:ext cx="4537075" cy="1920875"/>
            <a:chOff x="2608" y="2614"/>
            <a:chExt cx="2858" cy="1210"/>
          </a:xfrm>
        </p:grpSpPr>
        <p:sp>
          <p:nvSpPr>
            <p:cNvPr id="16391" name="Rectangle 6"/>
            <p:cNvSpPr>
              <a:spLocks noChangeArrowheads="1"/>
            </p:cNvSpPr>
            <p:nvPr/>
          </p:nvSpPr>
          <p:spPr bwMode="auto">
            <a:xfrm>
              <a:off x="2608" y="2614"/>
              <a:ext cx="2857" cy="1210"/>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6392" name="Rectangle 7"/>
            <p:cNvSpPr>
              <a:spLocks noChangeArrowheads="1"/>
            </p:cNvSpPr>
            <p:nvPr/>
          </p:nvSpPr>
          <p:spPr bwMode="auto">
            <a:xfrm>
              <a:off x="2608" y="2614"/>
              <a:ext cx="2858" cy="1208"/>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r>
                <a:rPr lang="en-US" altLang="zh-CN" b="1" smtClean="0">
                  <a:solidFill>
                    <a:srgbClr val="FF0000"/>
                  </a:solidFill>
                  <a:ea typeface="黑体" panose="02010609060101010101" pitchFamily="49" charset="-122"/>
                </a:rPr>
                <a:t>        </a:t>
              </a:r>
              <a:r>
                <a:rPr lang="zh-CN" altLang="en-US" b="1" smtClean="0">
                  <a:solidFill>
                    <a:srgbClr val="FF0000"/>
                  </a:solidFill>
                  <a:ea typeface="黑体" panose="02010609060101010101" pitchFamily="49" charset="-122"/>
                </a:rPr>
                <a:t>客户／服务器结构是网络应用常见的体系结构。另外常见的软件结构还有浏览器／服务器和</a:t>
              </a:r>
              <a:r>
                <a:rPr lang="en-US" altLang="zh-CN" b="1" smtClean="0">
                  <a:solidFill>
                    <a:srgbClr val="FF0000"/>
                  </a:solidFill>
                  <a:ea typeface="黑体" panose="02010609060101010101" pitchFamily="49" charset="-122"/>
                </a:rPr>
                <a:t>P2P</a:t>
              </a:r>
              <a:r>
                <a:rPr lang="zh-CN" altLang="en-US" b="1" smtClean="0">
                  <a:solidFill>
                    <a:srgbClr val="FF0000"/>
                  </a:solidFill>
                  <a:ea typeface="黑体" panose="02010609060101010101" pitchFamily="49" charset="-122"/>
                </a:rPr>
                <a:t>模式。严格地说，它们都是客户／服务器特殊形式。</a:t>
              </a:r>
              <a:endParaRPr lang="zh-CN" altLang="en-US" b="1" smtClean="0">
                <a:solidFill>
                  <a:srgbClr val="FF0000"/>
                </a:solidFill>
                <a:ea typeface="黑体" panose="02010609060101010101" pitchFamily="49" charset="-122"/>
              </a:endParaRPr>
            </a:p>
          </p:txBody>
        </p:sp>
        <p:sp>
          <p:nvSpPr>
            <p:cNvPr id="16393" name="AutoShape 8"/>
            <p:cNvSpPr>
              <a:spLocks noChangeArrowheads="1"/>
            </p:cNvSpPr>
            <p:nvPr/>
          </p:nvSpPr>
          <p:spPr bwMode="auto">
            <a:xfrm>
              <a:off x="2699" y="2659"/>
              <a:ext cx="206" cy="202"/>
            </a:xfrm>
            <a:prstGeom prst="smileyFace">
              <a:avLst>
                <a:gd name="adj" fmla="val -4653"/>
              </a:avLst>
            </a:prstGeom>
            <a:noFill/>
            <a:ln w="19050">
              <a:solidFill>
                <a:schemeClr val="hlink"/>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grpSp>
      <p:sp>
        <p:nvSpPr>
          <p:cNvPr id="16390" name="Rectangle 9"/>
          <p:cNvSpPr>
            <a:spLocks noChangeArrowheads="1"/>
          </p:cNvSpPr>
          <p:nvPr/>
        </p:nvSpPr>
        <p:spPr bwMode="auto">
          <a:xfrm>
            <a:off x="323850" y="6705600"/>
            <a:ext cx="39846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850" y="188913"/>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14339" name="Rectangle 3"/>
          <p:cNvSpPr>
            <a:spLocks noGrp="1" noChangeArrowheads="1"/>
          </p:cNvSpPr>
          <p:nvPr>
            <p:ph type="body" sz="half" idx="1"/>
          </p:nvPr>
        </p:nvSpPr>
        <p:spPr>
          <a:xfrm>
            <a:off x="323528" y="1052736"/>
            <a:ext cx="8208962" cy="1656184"/>
          </a:xfrm>
          <a:noFill/>
        </p:spPr>
        <p:txBody>
          <a:bodyPr/>
          <a:lstStyle/>
          <a:p>
            <a:pPr marL="0" indent="0" algn="just" eaLnBrk="1" hangingPunct="1">
              <a:lnSpc>
                <a:spcPct val="105000"/>
              </a:lnSpc>
              <a:spcBef>
                <a:spcPct val="10000"/>
              </a:spcBef>
              <a:buFontTx/>
              <a:buNone/>
            </a:pPr>
            <a:r>
              <a:rPr lang="en-US" altLang="zh-CN" sz="2400" b="1" dirty="0" smtClean="0"/>
              <a:t>      </a:t>
            </a:r>
            <a:r>
              <a:rPr lang="zh-CN" altLang="en-US" sz="2400" b="1" dirty="0" smtClean="0"/>
              <a:t>（</a:t>
            </a:r>
            <a:r>
              <a:rPr lang="en-US" altLang="zh-CN" sz="2400" b="1" dirty="0" smtClean="0"/>
              <a:t>1</a:t>
            </a:r>
            <a:r>
              <a:rPr lang="zh-CN" altLang="en-US" sz="2400" b="1" dirty="0" smtClean="0"/>
              <a:t>）局域网</a:t>
            </a:r>
            <a:r>
              <a:rPr lang="zh-CN" altLang="en-US" sz="2400" b="1" dirty="0"/>
              <a:t>组网</a:t>
            </a:r>
            <a:endParaRPr lang="en-US" altLang="zh-CN" sz="2400" b="1" dirty="0" smtClean="0"/>
          </a:p>
          <a:p>
            <a:pPr marL="0" indent="0" algn="just" eaLnBrk="1" hangingPunct="1">
              <a:lnSpc>
                <a:spcPct val="105000"/>
              </a:lnSpc>
              <a:spcBef>
                <a:spcPct val="10000"/>
              </a:spcBef>
              <a:buNone/>
            </a:pPr>
            <a:r>
              <a:rPr lang="zh-CN" altLang="en-US" sz="2400" b="1" dirty="0" smtClean="0"/>
              <a:t>         </a:t>
            </a:r>
            <a:r>
              <a:rPr lang="en-US" altLang="zh-CN" sz="2400" b="1" dirty="0" smtClean="0"/>
              <a:t>1980</a:t>
            </a:r>
            <a:r>
              <a:rPr lang="zh-CN" altLang="en-US" sz="2400" b="1" dirty="0" smtClean="0"/>
              <a:t>年</a:t>
            </a:r>
            <a:r>
              <a:rPr lang="en-US" altLang="zh-CN" sz="2400" b="1" dirty="0" smtClean="0"/>
              <a:t>2</a:t>
            </a:r>
            <a:r>
              <a:rPr lang="zh-CN" altLang="en-US" sz="2400" b="1" dirty="0" smtClean="0"/>
              <a:t>月成立了局域网标准委员会，并制定了</a:t>
            </a:r>
            <a:r>
              <a:rPr lang="en-US" altLang="zh-CN" sz="2400" b="1" dirty="0" smtClean="0">
                <a:solidFill>
                  <a:srgbClr val="00B0F0"/>
                </a:solidFill>
              </a:rPr>
              <a:t>IEEE802</a:t>
            </a:r>
            <a:r>
              <a:rPr lang="zh-CN" altLang="en-US" sz="2400" b="1" dirty="0" smtClean="0">
                <a:solidFill>
                  <a:srgbClr val="00B0F0"/>
                </a:solidFill>
              </a:rPr>
              <a:t>标准</a:t>
            </a:r>
            <a:r>
              <a:rPr lang="zh-CN" altLang="en-US" sz="2400" b="1" dirty="0" smtClean="0"/>
              <a:t>。</a:t>
            </a:r>
            <a:r>
              <a:rPr lang="zh-CN" altLang="en-US" sz="2400" b="1" dirty="0">
                <a:solidFill>
                  <a:srgbClr val="000000"/>
                </a:solidFill>
                <a:ea typeface="黑体" panose="02010609060101010101" pitchFamily="49" charset="-122"/>
              </a:rPr>
              <a:t>目前最为常用的局域网标准有：</a:t>
            </a:r>
            <a:r>
              <a:rPr lang="en-US" altLang="zh-CN" sz="2400" b="1" dirty="0">
                <a:solidFill>
                  <a:srgbClr val="000000"/>
                </a:solidFill>
                <a:ea typeface="黑体" panose="02010609060101010101" pitchFamily="49" charset="-122"/>
              </a:rPr>
              <a:t>IEEE802.3</a:t>
            </a:r>
            <a:r>
              <a:rPr lang="zh-CN" altLang="en-US" sz="2400" b="1" dirty="0">
                <a:solidFill>
                  <a:srgbClr val="000000"/>
                </a:solidFill>
                <a:ea typeface="黑体" panose="02010609060101010101" pitchFamily="49" charset="-122"/>
              </a:rPr>
              <a:t>（</a:t>
            </a:r>
            <a:r>
              <a:rPr lang="zh-CN" altLang="en-US" sz="2400" b="1" dirty="0">
                <a:solidFill>
                  <a:srgbClr val="00B0F0"/>
                </a:solidFill>
                <a:effectLst/>
                <a:ea typeface="黑体" panose="02010609060101010101" pitchFamily="49" charset="-122"/>
              </a:rPr>
              <a:t>以太网</a:t>
            </a:r>
            <a:r>
              <a:rPr lang="zh-CN" altLang="en-US" sz="2400" b="1" dirty="0">
                <a:solidFill>
                  <a:srgbClr val="000000"/>
                </a:solidFill>
                <a:ea typeface="黑体" panose="02010609060101010101" pitchFamily="49" charset="-122"/>
              </a:rPr>
              <a:t>）和</a:t>
            </a:r>
            <a:r>
              <a:rPr lang="en-US" altLang="zh-CN" sz="2400" b="1" dirty="0">
                <a:solidFill>
                  <a:srgbClr val="000000"/>
                </a:solidFill>
                <a:ea typeface="黑体" panose="02010609060101010101" pitchFamily="49" charset="-122"/>
              </a:rPr>
              <a:t>IEEE802.11</a:t>
            </a:r>
            <a:r>
              <a:rPr lang="zh-CN" altLang="en-US" sz="2400" b="1" dirty="0">
                <a:solidFill>
                  <a:srgbClr val="000000"/>
                </a:solidFill>
                <a:ea typeface="黑体" panose="02010609060101010101" pitchFamily="49" charset="-122"/>
              </a:rPr>
              <a:t>（</a:t>
            </a:r>
            <a:r>
              <a:rPr lang="zh-CN" altLang="en-US" sz="2400" b="1" dirty="0">
                <a:solidFill>
                  <a:srgbClr val="00B0F0"/>
                </a:solidFill>
                <a:ea typeface="黑体" panose="02010609060101010101" pitchFamily="49" charset="-122"/>
              </a:rPr>
              <a:t>无线局域网</a:t>
            </a:r>
            <a:r>
              <a:rPr lang="zh-CN" altLang="en-US" sz="2400" b="1" dirty="0">
                <a:solidFill>
                  <a:srgbClr val="000000"/>
                </a:solidFill>
                <a:ea typeface="黑体" panose="02010609060101010101" pitchFamily="49" charset="-122"/>
              </a:rPr>
              <a:t>）。</a:t>
            </a:r>
            <a:endParaRPr lang="zh-CN" altLang="en-US" sz="2400" b="1" dirty="0">
              <a:solidFill>
                <a:srgbClr val="000000"/>
              </a:solidFill>
              <a:ea typeface="黑体" panose="02010609060101010101" pitchFamily="49" charset="-122"/>
            </a:endParaRPr>
          </a:p>
          <a:p>
            <a:pPr marL="0" indent="0" algn="just" eaLnBrk="1" hangingPunct="1">
              <a:lnSpc>
                <a:spcPct val="105000"/>
              </a:lnSpc>
              <a:spcBef>
                <a:spcPct val="10000"/>
              </a:spcBef>
              <a:buFontTx/>
              <a:buNone/>
            </a:pPr>
            <a:endParaRPr lang="en-US" altLang="zh-CN" sz="2400" b="1" dirty="0" smtClean="0"/>
          </a:p>
        </p:txBody>
      </p:sp>
      <p:sp>
        <p:nvSpPr>
          <p:cNvPr id="14341" name="Rectangle 5"/>
          <p:cNvSpPr>
            <a:spLocks noChangeArrowheads="1"/>
          </p:cNvSpPr>
          <p:nvPr/>
        </p:nvSpPr>
        <p:spPr bwMode="auto">
          <a:xfrm>
            <a:off x="323850" y="3211458"/>
            <a:ext cx="8280598"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10000"/>
              </a:spcBef>
            </a:pPr>
            <a:r>
              <a:rPr lang="en-US" altLang="zh-CN" b="1" dirty="0" smtClean="0">
                <a:solidFill>
                  <a:srgbClr val="000000"/>
                </a:solidFill>
                <a:ea typeface="黑体" panose="02010609060101010101" pitchFamily="49" charset="-122"/>
              </a:rPr>
              <a:t>        </a:t>
            </a:r>
            <a:r>
              <a:rPr lang="zh-CN" altLang="en-US" b="1" dirty="0" smtClean="0">
                <a:solidFill>
                  <a:srgbClr val="000000"/>
                </a:solidFill>
                <a:ea typeface="黑体" panose="02010609060101010101" pitchFamily="49" charset="-122"/>
              </a:rPr>
              <a:t>①以太网</a:t>
            </a:r>
            <a:endParaRPr lang="en-US" altLang="zh-CN" b="1" dirty="0" smtClean="0">
              <a:solidFill>
                <a:srgbClr val="000000"/>
              </a:solidFill>
              <a:ea typeface="黑体" panose="02010609060101010101" pitchFamily="49" charset="-122"/>
            </a:endParaRPr>
          </a:p>
          <a:p>
            <a:pPr algn="just">
              <a:lnSpc>
                <a:spcPct val="105000"/>
              </a:lnSpc>
              <a:spcBef>
                <a:spcPct val="10000"/>
              </a:spcBef>
            </a:pPr>
            <a:r>
              <a:rPr lang="en-US" altLang="zh-CN" b="1" dirty="0">
                <a:solidFill>
                  <a:srgbClr val="000000"/>
                </a:solidFill>
                <a:ea typeface="黑体" panose="02010609060101010101" pitchFamily="49" charset="-122"/>
              </a:rPr>
              <a:t> </a:t>
            </a:r>
            <a:r>
              <a:rPr lang="en-US" altLang="zh-CN" b="1" dirty="0" smtClean="0">
                <a:solidFill>
                  <a:srgbClr val="000000"/>
                </a:solidFill>
                <a:ea typeface="黑体" panose="02010609060101010101" pitchFamily="49" charset="-122"/>
              </a:rPr>
              <a:t>       </a:t>
            </a:r>
            <a:r>
              <a:rPr lang="zh-CN" altLang="en-US" b="1" dirty="0" smtClean="0">
                <a:solidFill>
                  <a:srgbClr val="000000"/>
                </a:solidFill>
                <a:ea typeface="黑体" panose="02010609060101010101" pitchFamily="49" charset="-122"/>
              </a:rPr>
              <a:t>是当今有线局域网采用的最常用的通信协议标准。目前主要有快速以太网</a:t>
            </a:r>
            <a:r>
              <a:rPr lang="en-US" altLang="zh-CN" b="1" dirty="0" smtClean="0">
                <a:solidFill>
                  <a:srgbClr val="000000"/>
                </a:solidFill>
                <a:ea typeface="黑体" panose="02010609060101010101" pitchFamily="49" charset="-122"/>
              </a:rPr>
              <a:t>(100Mbps)</a:t>
            </a:r>
            <a:r>
              <a:rPr lang="zh-CN" altLang="en-US" b="1" dirty="0" smtClean="0">
                <a:solidFill>
                  <a:srgbClr val="000000"/>
                </a:solidFill>
                <a:ea typeface="黑体" panose="02010609060101010101" pitchFamily="49" charset="-122"/>
              </a:rPr>
              <a:t>、千兆以太网</a:t>
            </a:r>
            <a:r>
              <a:rPr lang="en-US" altLang="zh-CN" b="1" dirty="0">
                <a:solidFill>
                  <a:srgbClr val="000000"/>
                </a:solidFill>
                <a:ea typeface="黑体" panose="02010609060101010101" pitchFamily="49" charset="-122"/>
              </a:rPr>
              <a:t>(</a:t>
            </a:r>
            <a:r>
              <a:rPr lang="en-US" altLang="zh-CN" b="1" dirty="0" smtClean="0">
                <a:solidFill>
                  <a:srgbClr val="000000"/>
                </a:solidFill>
                <a:ea typeface="黑体" panose="02010609060101010101" pitchFamily="49" charset="-122"/>
              </a:rPr>
              <a:t>1000Mbps</a:t>
            </a:r>
            <a:r>
              <a:rPr lang="en-US" altLang="zh-CN" b="1" dirty="0">
                <a:solidFill>
                  <a:srgbClr val="000000"/>
                </a:solidFill>
                <a:ea typeface="黑体" panose="02010609060101010101" pitchFamily="49" charset="-122"/>
              </a:rPr>
              <a:t>) </a:t>
            </a:r>
            <a:r>
              <a:rPr lang="zh-CN" altLang="en-US" b="1" dirty="0" smtClean="0">
                <a:solidFill>
                  <a:srgbClr val="000000"/>
                </a:solidFill>
                <a:ea typeface="黑体" panose="02010609060101010101" pitchFamily="49" charset="-122"/>
              </a:rPr>
              <a:t>、万兆以太网</a:t>
            </a:r>
            <a:r>
              <a:rPr lang="en-US" altLang="zh-CN" b="1" dirty="0">
                <a:solidFill>
                  <a:srgbClr val="000000"/>
                </a:solidFill>
                <a:ea typeface="黑体" panose="02010609060101010101" pitchFamily="49" charset="-122"/>
              </a:rPr>
              <a:t>(</a:t>
            </a:r>
            <a:r>
              <a:rPr lang="en-US" altLang="zh-CN" b="1" dirty="0" smtClean="0">
                <a:solidFill>
                  <a:srgbClr val="000000"/>
                </a:solidFill>
                <a:ea typeface="黑体" panose="02010609060101010101" pitchFamily="49" charset="-122"/>
              </a:rPr>
              <a:t>10000Mbps)</a:t>
            </a:r>
            <a:r>
              <a:rPr lang="zh-CN" altLang="en-US" b="1" dirty="0" smtClean="0">
                <a:solidFill>
                  <a:srgbClr val="000000"/>
                </a:solidFill>
                <a:ea typeface="黑体" panose="02010609060101010101" pitchFamily="49" charset="-122"/>
              </a:rPr>
              <a:t>。</a:t>
            </a:r>
            <a:endParaRPr lang="zh-CN" altLang="en-US" b="1" dirty="0" smtClean="0">
              <a:solidFill>
                <a:srgbClr val="000000"/>
              </a:solidFill>
              <a:ea typeface="黑体" panose="02010609060101010101" pitchFamily="49" charset="-122"/>
            </a:endParaRPr>
          </a:p>
        </p:txBody>
      </p:sp>
      <p:sp>
        <p:nvSpPr>
          <p:cNvPr id="14342" name="Rectangle 6"/>
          <p:cNvSpPr>
            <a:spLocks noChangeArrowheads="1"/>
          </p:cNvSpPr>
          <p:nvPr/>
        </p:nvSpPr>
        <p:spPr bwMode="auto">
          <a:xfrm>
            <a:off x="323850" y="6705600"/>
            <a:ext cx="33178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850" y="188913"/>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14341" name="Rectangle 5"/>
          <p:cNvSpPr>
            <a:spLocks noChangeArrowheads="1"/>
          </p:cNvSpPr>
          <p:nvPr/>
        </p:nvSpPr>
        <p:spPr bwMode="auto">
          <a:xfrm>
            <a:off x="323850" y="1124744"/>
            <a:ext cx="828059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10000"/>
              </a:spcBef>
            </a:pPr>
            <a:r>
              <a:rPr lang="en-US" altLang="zh-CN" b="1" dirty="0" smtClean="0">
                <a:solidFill>
                  <a:srgbClr val="000000"/>
                </a:solidFill>
                <a:ea typeface="黑体" panose="02010609060101010101" pitchFamily="49" charset="-122"/>
              </a:rPr>
              <a:t>        </a:t>
            </a:r>
            <a:r>
              <a:rPr lang="zh-CN" altLang="en-US" b="1" dirty="0" smtClean="0">
                <a:solidFill>
                  <a:srgbClr val="000000"/>
                </a:solidFill>
                <a:ea typeface="黑体" panose="02010609060101010101" pitchFamily="49" charset="-122"/>
              </a:rPr>
              <a:t>②无线局域网</a:t>
            </a:r>
            <a:endParaRPr lang="en-US" altLang="zh-CN" b="1" dirty="0" smtClean="0">
              <a:solidFill>
                <a:srgbClr val="000000"/>
              </a:solidFill>
              <a:ea typeface="黑体" panose="02010609060101010101" pitchFamily="49" charset="-122"/>
            </a:endParaRPr>
          </a:p>
          <a:p>
            <a:pPr algn="just">
              <a:lnSpc>
                <a:spcPct val="105000"/>
              </a:lnSpc>
              <a:spcBef>
                <a:spcPct val="10000"/>
              </a:spcBef>
            </a:pPr>
            <a:r>
              <a:rPr lang="en-US" altLang="zh-CN" b="1" dirty="0">
                <a:solidFill>
                  <a:srgbClr val="000000"/>
                </a:solidFill>
                <a:ea typeface="黑体" panose="02010609060101010101" pitchFamily="49" charset="-122"/>
              </a:rPr>
              <a:t> </a:t>
            </a:r>
            <a:r>
              <a:rPr lang="en-US" altLang="zh-CN" b="1" dirty="0" smtClean="0">
                <a:solidFill>
                  <a:srgbClr val="000000"/>
                </a:solidFill>
                <a:ea typeface="黑体" panose="02010609060101010101" pitchFamily="49" charset="-122"/>
              </a:rPr>
              <a:t>       </a:t>
            </a:r>
            <a:r>
              <a:rPr lang="zh-CN" altLang="en-US" b="1" dirty="0" smtClean="0">
                <a:solidFill>
                  <a:srgbClr val="000000"/>
                </a:solidFill>
                <a:ea typeface="黑体" panose="02010609060101010101" pitchFamily="49" charset="-122"/>
              </a:rPr>
              <a:t>采用</a:t>
            </a:r>
            <a:r>
              <a:rPr lang="zh-CN" altLang="en-US" b="1" dirty="0" smtClean="0">
                <a:solidFill>
                  <a:srgbClr val="00B0F0"/>
                </a:solidFill>
                <a:ea typeface="黑体" panose="02010609060101010101" pitchFamily="49" charset="-122"/>
              </a:rPr>
              <a:t>红外线</a:t>
            </a:r>
            <a:r>
              <a:rPr lang="zh-CN" altLang="en-US" b="1" dirty="0" smtClean="0">
                <a:solidFill>
                  <a:srgbClr val="000000"/>
                </a:solidFill>
                <a:ea typeface="黑体" panose="02010609060101010101" pitchFamily="49" charset="-122"/>
              </a:rPr>
              <a:t>或</a:t>
            </a:r>
            <a:r>
              <a:rPr lang="zh-CN" altLang="en-US" b="1" dirty="0" smtClean="0">
                <a:solidFill>
                  <a:srgbClr val="00B0F0"/>
                </a:solidFill>
                <a:ea typeface="黑体" panose="02010609060101010101" pitchFamily="49" charset="-122"/>
              </a:rPr>
              <a:t>无线电波</a:t>
            </a:r>
            <a:r>
              <a:rPr lang="zh-CN" altLang="en-US" b="1" dirty="0" smtClean="0">
                <a:solidFill>
                  <a:srgbClr val="000000"/>
                </a:solidFill>
                <a:ea typeface="黑体" panose="02010609060101010101" pitchFamily="49" charset="-122"/>
              </a:rPr>
              <a:t>进行数据通信，能提供有线局域网的所有功能，同时还能按照用户的需要方便地移动或改变网络。目前无限局域网还不能完全脱离有线网络，只能作为有线网络的扩展和补充。</a:t>
            </a:r>
            <a:endParaRPr lang="zh-CN" altLang="en-US" b="1" dirty="0" smtClean="0">
              <a:solidFill>
                <a:srgbClr val="000000"/>
              </a:solidFill>
              <a:ea typeface="黑体" panose="02010609060101010101" pitchFamily="49" charset="-122"/>
            </a:endParaRPr>
          </a:p>
          <a:p>
            <a:pPr algn="just">
              <a:lnSpc>
                <a:spcPct val="105000"/>
              </a:lnSpc>
              <a:spcBef>
                <a:spcPct val="10000"/>
              </a:spcBef>
            </a:pPr>
            <a:endParaRPr lang="en-US" altLang="zh-CN" b="1" dirty="0" smtClean="0">
              <a:solidFill>
                <a:srgbClr val="000000"/>
              </a:solidFill>
              <a:ea typeface="黑体" panose="02010609060101010101" pitchFamily="49" charset="-122"/>
            </a:endParaRPr>
          </a:p>
          <a:p>
            <a:pPr algn="just">
              <a:lnSpc>
                <a:spcPct val="105000"/>
              </a:lnSpc>
              <a:spcBef>
                <a:spcPct val="10000"/>
              </a:spcBef>
            </a:pPr>
            <a:r>
              <a:rPr lang="zh-CN" altLang="en-US" b="1" dirty="0" smtClean="0">
                <a:solidFill>
                  <a:srgbClr val="000000"/>
                </a:solidFill>
                <a:ea typeface="黑体" panose="02010609060101010101" pitchFamily="49" charset="-122"/>
              </a:rPr>
              <a:t>        该</a:t>
            </a:r>
            <a:r>
              <a:rPr lang="zh-CN" altLang="en-US" b="1" dirty="0">
                <a:solidFill>
                  <a:srgbClr val="000000"/>
                </a:solidFill>
                <a:ea typeface="黑体" panose="02010609060101010101" pitchFamily="49" charset="-122"/>
              </a:rPr>
              <a:t>接入方式只能</a:t>
            </a:r>
            <a:r>
              <a:rPr lang="zh-CN" altLang="en-US" b="1" dirty="0">
                <a:solidFill>
                  <a:srgbClr val="00B0F0"/>
                </a:solidFill>
                <a:ea typeface="黑体" panose="02010609060101010101" pitchFamily="49" charset="-122"/>
              </a:rPr>
              <a:t>局限</a:t>
            </a:r>
            <a:r>
              <a:rPr lang="zh-CN" altLang="en-US" b="1" dirty="0">
                <a:solidFill>
                  <a:srgbClr val="000000"/>
                </a:solidFill>
                <a:ea typeface="黑体" panose="02010609060101010101" pitchFamily="49" charset="-122"/>
              </a:rPr>
              <a:t>在已布有无线局域网的范围内</a:t>
            </a:r>
            <a:r>
              <a:rPr lang="en-US" altLang="zh-CN" b="1" dirty="0">
                <a:solidFill>
                  <a:srgbClr val="000000"/>
                </a:solidFill>
                <a:ea typeface="黑体" panose="02010609060101010101" pitchFamily="49" charset="-122"/>
              </a:rPr>
              <a:t>(</a:t>
            </a:r>
            <a:r>
              <a:rPr lang="zh-CN" altLang="en-US" b="1" dirty="0">
                <a:solidFill>
                  <a:srgbClr val="000000"/>
                </a:solidFill>
                <a:ea typeface="黑体" panose="02010609060101010101" pitchFamily="49" charset="-122"/>
              </a:rPr>
              <a:t>通常几十米左右</a:t>
            </a:r>
            <a:r>
              <a:rPr lang="en-US" altLang="zh-CN" b="1" dirty="0">
                <a:solidFill>
                  <a:srgbClr val="000000"/>
                </a:solidFill>
                <a:ea typeface="黑体" panose="02010609060101010101" pitchFamily="49" charset="-122"/>
              </a:rPr>
              <a:t>)</a:t>
            </a:r>
            <a:r>
              <a:rPr lang="zh-CN" altLang="en-US" b="1" dirty="0">
                <a:solidFill>
                  <a:srgbClr val="000000"/>
                </a:solidFill>
                <a:ea typeface="黑体" panose="02010609060101010101" pitchFamily="49" charset="-122"/>
              </a:rPr>
              <a:t>。在一些场合如机场、咖啡厅、酒店等有无线网络的地方可以上网。典型实现技术如基于</a:t>
            </a:r>
            <a:r>
              <a:rPr lang="en-US" altLang="zh-CN" b="1" dirty="0">
                <a:solidFill>
                  <a:srgbClr val="000000"/>
                </a:solidFill>
                <a:ea typeface="黑体" panose="02010609060101010101" pitchFamily="49" charset="-122"/>
              </a:rPr>
              <a:t>IEEE802.11b</a:t>
            </a:r>
            <a:r>
              <a:rPr lang="zh-CN" altLang="en-US" b="1" dirty="0">
                <a:solidFill>
                  <a:srgbClr val="000000"/>
                </a:solidFill>
                <a:ea typeface="黑体" panose="02010609060101010101" pitchFamily="49" charset="-122"/>
              </a:rPr>
              <a:t>技术的无线局域网</a:t>
            </a:r>
            <a:r>
              <a:rPr lang="en-US" altLang="zh-CN" b="1" dirty="0">
                <a:solidFill>
                  <a:srgbClr val="000000"/>
                </a:solidFill>
                <a:ea typeface="黑体" panose="02010609060101010101" pitchFamily="49" charset="-122"/>
              </a:rPr>
              <a:t>(Wi-Fi)</a:t>
            </a:r>
            <a:r>
              <a:rPr lang="zh-CN" altLang="en-US" b="1" dirty="0">
                <a:solidFill>
                  <a:srgbClr val="000000"/>
                </a:solidFill>
                <a:ea typeface="黑体" panose="02010609060101010101" pitchFamily="49" charset="-122"/>
              </a:rPr>
              <a:t>。</a:t>
            </a:r>
            <a:endParaRPr lang="zh-CN" altLang="en-US" b="1" dirty="0">
              <a:solidFill>
                <a:srgbClr val="000000"/>
              </a:solidFill>
              <a:ea typeface="黑体" panose="02010609060101010101" pitchFamily="49" charset="-122"/>
            </a:endParaRPr>
          </a:p>
          <a:p>
            <a:pPr algn="just">
              <a:lnSpc>
                <a:spcPct val="105000"/>
              </a:lnSpc>
              <a:spcBef>
                <a:spcPct val="10000"/>
              </a:spcBef>
            </a:pPr>
            <a:endParaRPr lang="zh-CN" altLang="en-US" b="1" dirty="0">
              <a:solidFill>
                <a:srgbClr val="000000"/>
              </a:solidFill>
              <a:ea typeface="黑体" panose="02010609060101010101" pitchFamily="49" charset="-122"/>
            </a:endParaRPr>
          </a:p>
          <a:p>
            <a:pPr algn="just">
              <a:lnSpc>
                <a:spcPct val="105000"/>
              </a:lnSpc>
              <a:spcBef>
                <a:spcPct val="10000"/>
              </a:spcBef>
            </a:pPr>
            <a:r>
              <a:rPr lang="en-US" altLang="zh-CN" b="1" dirty="0" smtClean="0">
                <a:solidFill>
                  <a:srgbClr val="000000"/>
                </a:solidFill>
                <a:ea typeface="黑体" panose="02010609060101010101" pitchFamily="49" charset="-122"/>
              </a:rPr>
              <a:t>        </a:t>
            </a:r>
            <a:r>
              <a:rPr lang="zh-CN" altLang="en-US" b="1" dirty="0" smtClean="0">
                <a:solidFill>
                  <a:srgbClr val="000000"/>
                </a:solidFill>
                <a:ea typeface="黑体" panose="02010609060101010101" pitchFamily="49" charset="-122"/>
              </a:rPr>
              <a:t>连接无线局域网需要计算机有</a:t>
            </a:r>
            <a:r>
              <a:rPr lang="zh-CN" altLang="en-US" b="1" dirty="0" smtClean="0">
                <a:solidFill>
                  <a:srgbClr val="00B0F0"/>
                </a:solidFill>
                <a:ea typeface="黑体" panose="02010609060101010101" pitchFamily="49" charset="-122"/>
              </a:rPr>
              <a:t>无线网卡</a:t>
            </a:r>
            <a:r>
              <a:rPr lang="zh-CN" altLang="en-US" b="1" dirty="0" smtClean="0">
                <a:solidFill>
                  <a:srgbClr val="000000"/>
                </a:solidFill>
                <a:ea typeface="黑体" panose="02010609060101010101" pitchFamily="49" charset="-122"/>
              </a:rPr>
              <a:t>，用于连接到局域网上的一个信号收发设备。</a:t>
            </a:r>
            <a:endParaRPr lang="en-US" altLang="zh-CN" b="1" dirty="0" smtClean="0">
              <a:solidFill>
                <a:srgbClr val="000000"/>
              </a:solidFill>
              <a:ea typeface="黑体" panose="02010609060101010101" pitchFamily="49" charset="-122"/>
            </a:endParaRPr>
          </a:p>
        </p:txBody>
      </p:sp>
      <p:sp>
        <p:nvSpPr>
          <p:cNvPr id="14342" name="Rectangle 6"/>
          <p:cNvSpPr>
            <a:spLocks noChangeArrowheads="1"/>
          </p:cNvSpPr>
          <p:nvPr/>
        </p:nvSpPr>
        <p:spPr bwMode="auto">
          <a:xfrm>
            <a:off x="323850" y="6705600"/>
            <a:ext cx="33178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04800" y="223838"/>
            <a:ext cx="6477000" cy="612775"/>
          </a:xfrm>
          <a:noFill/>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effectLst/>
              <a:ea typeface="黑体" panose="02010609060101010101" pitchFamily="49" charset="-122"/>
            </a:endParaRPr>
          </a:p>
        </p:txBody>
      </p:sp>
      <p:sp>
        <p:nvSpPr>
          <p:cNvPr id="1610755" name="Text Box 3"/>
          <p:cNvSpPr txBox="1">
            <a:spLocks noChangeArrowheads="1"/>
          </p:cNvSpPr>
          <p:nvPr/>
        </p:nvSpPr>
        <p:spPr bwMode="auto">
          <a:xfrm>
            <a:off x="395288" y="1125538"/>
            <a:ext cx="4392612"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a:spcBef>
                <a:spcPct val="0"/>
              </a:spcBef>
            </a:pPr>
            <a:r>
              <a:rPr lang="en-US" altLang="zh-CN" sz="2400" smtClean="0">
                <a:solidFill>
                  <a:srgbClr val="000000"/>
                </a:solidFill>
              </a:rPr>
              <a:t>        </a:t>
            </a:r>
            <a:r>
              <a:rPr lang="zh-CN" altLang="en-US" sz="2400" smtClean="0">
                <a:solidFill>
                  <a:srgbClr val="00B0F0"/>
                </a:solidFill>
              </a:rPr>
              <a:t>无线</a:t>
            </a:r>
            <a:r>
              <a:rPr lang="en-US" altLang="zh-CN" sz="2400" smtClean="0">
                <a:solidFill>
                  <a:srgbClr val="00B0F0"/>
                </a:solidFill>
              </a:rPr>
              <a:t>AP</a:t>
            </a:r>
            <a:r>
              <a:rPr lang="zh-CN" altLang="en-US" sz="2400" smtClean="0">
                <a:solidFill>
                  <a:srgbClr val="000000"/>
                </a:solidFill>
              </a:rPr>
              <a:t>：是无线网和有线网之间沟通的桥梁。将无线</a:t>
            </a:r>
            <a:r>
              <a:rPr lang="en-US" altLang="zh-CN" sz="2400" smtClean="0">
                <a:solidFill>
                  <a:srgbClr val="000000"/>
                </a:solidFill>
              </a:rPr>
              <a:t>AP</a:t>
            </a:r>
            <a:r>
              <a:rPr lang="zh-CN" altLang="en-US" sz="2400" smtClean="0">
                <a:solidFill>
                  <a:srgbClr val="000000"/>
                </a:solidFill>
              </a:rPr>
              <a:t>接在有线交换机或路由器上，它就变身</a:t>
            </a:r>
            <a:r>
              <a:rPr lang="en-US" altLang="zh-CN" sz="2400" smtClean="0">
                <a:solidFill>
                  <a:srgbClr val="000000"/>
                </a:solidFill>
              </a:rPr>
              <a:t>WiFi</a:t>
            </a:r>
            <a:r>
              <a:rPr lang="zh-CN" altLang="en-US" sz="2400" smtClean="0">
                <a:solidFill>
                  <a:srgbClr val="000000"/>
                </a:solidFill>
              </a:rPr>
              <a:t>热点。带无线网卡的计算机、手机、平板电脑等即可通过无线方式上网。适用于酒店、学校宿舍等。</a:t>
            </a:r>
            <a:endParaRPr lang="zh-CN" altLang="en-US" sz="2400" smtClean="0">
              <a:solidFill>
                <a:srgbClr val="000000"/>
              </a:solidFill>
            </a:endParaRPr>
          </a:p>
        </p:txBody>
      </p:sp>
      <p:sp>
        <p:nvSpPr>
          <p:cNvPr id="1610756" name="Rectangle 4"/>
          <p:cNvSpPr>
            <a:spLocks noChangeArrowheads="1"/>
          </p:cNvSpPr>
          <p:nvPr/>
        </p:nvSpPr>
        <p:spPr bwMode="auto">
          <a:xfrm>
            <a:off x="5003800" y="1125538"/>
            <a:ext cx="3744913" cy="3095625"/>
          </a:xfrm>
          <a:prstGeom prst="rect">
            <a:avLst/>
          </a:prstGeom>
          <a:noFill/>
          <a:ln w="9525" algn="ctr">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610757" name="Text Box 5"/>
          <p:cNvSpPr txBox="1">
            <a:spLocks noChangeArrowheads="1"/>
          </p:cNvSpPr>
          <p:nvPr/>
        </p:nvSpPr>
        <p:spPr bwMode="auto">
          <a:xfrm>
            <a:off x="396558" y="3988753"/>
            <a:ext cx="4392612"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a:spcBef>
                <a:spcPct val="0"/>
              </a:spcBef>
            </a:pPr>
            <a:r>
              <a:rPr lang="en-US" altLang="zh-CN" sz="2400" smtClean="0">
                <a:solidFill>
                  <a:srgbClr val="000000"/>
                </a:solidFill>
              </a:rPr>
              <a:t>        </a:t>
            </a:r>
            <a:r>
              <a:rPr lang="zh-CN" altLang="en-US" sz="2400" smtClean="0">
                <a:solidFill>
                  <a:srgbClr val="00B0F0"/>
                </a:solidFill>
              </a:rPr>
              <a:t>无线路由器</a:t>
            </a:r>
            <a:r>
              <a:rPr lang="zh-CN" altLang="en-US" sz="2400" smtClean="0">
                <a:solidFill>
                  <a:srgbClr val="000000"/>
                </a:solidFill>
              </a:rPr>
              <a:t>：是</a:t>
            </a:r>
            <a:r>
              <a:rPr lang="en-US" altLang="zh-CN" sz="2400" smtClean="0">
                <a:solidFill>
                  <a:srgbClr val="000000"/>
                </a:solidFill>
              </a:rPr>
              <a:t>AP</a:t>
            </a:r>
            <a:r>
              <a:rPr lang="zh-CN" altLang="en-US" sz="2400" smtClean="0">
                <a:solidFill>
                  <a:srgbClr val="000000"/>
                </a:solidFill>
              </a:rPr>
              <a:t>、路由功能的集合体，可直接接上</a:t>
            </a:r>
            <a:r>
              <a:rPr lang="en-US" altLang="zh-CN" sz="2400" smtClean="0">
                <a:solidFill>
                  <a:srgbClr val="000000"/>
                </a:solidFill>
              </a:rPr>
              <a:t>ADSL Modem</a:t>
            </a:r>
            <a:r>
              <a:rPr lang="zh-CN" altLang="en-US" sz="2400" smtClean="0">
                <a:solidFill>
                  <a:srgbClr val="000000"/>
                </a:solidFill>
              </a:rPr>
              <a:t>和交换机。可以把通过它进行无线和有线连接的终端都分配到一个子网。适用于普通家庭、公寓等。</a:t>
            </a:r>
            <a:endParaRPr lang="zh-CN" altLang="en-US" sz="2400" smtClean="0">
              <a:solidFill>
                <a:srgbClr val="000000"/>
              </a:solidFill>
            </a:endParaRPr>
          </a:p>
          <a:p>
            <a:pPr algn="just">
              <a:spcBef>
                <a:spcPct val="0"/>
              </a:spcBef>
            </a:pPr>
            <a:endParaRPr lang="en-US" altLang="zh-CN" sz="2400" smtClean="0">
              <a:solidFill>
                <a:srgbClr val="000000"/>
              </a:solidFill>
            </a:endParaRPr>
          </a:p>
        </p:txBody>
      </p:sp>
      <p:pic>
        <p:nvPicPr>
          <p:cNvPr id="1610758" name="Picture 6" descr="1408191"/>
          <p:cNvPicPr>
            <a:picLocks noChangeAspect="1" noChangeArrowheads="1"/>
          </p:cNvPicPr>
          <p:nvPr/>
        </p:nvPicPr>
        <p:blipFill>
          <a:blip r:embed="rId1">
            <a:extLst>
              <a:ext uri="{28A0092B-C50C-407E-A947-70E740481C1C}">
                <a14:useLocalDpi xmlns:a14="http://schemas.microsoft.com/office/drawing/2010/main" val="0"/>
              </a:ext>
            </a:extLst>
          </a:blip>
          <a:srcRect b="34608"/>
          <a:stretch>
            <a:fillRect/>
          </a:stretch>
        </p:blipFill>
        <p:spPr bwMode="auto">
          <a:xfrm>
            <a:off x="5508625" y="4437063"/>
            <a:ext cx="2265363"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b="8865"/>
          <a:stretch>
            <a:fillRect/>
          </a:stretch>
        </p:blipFill>
        <p:spPr bwMode="auto">
          <a:xfrm>
            <a:off x="5076825" y="1268413"/>
            <a:ext cx="3671888" cy="281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6" name="Rectangle 8"/>
          <p:cNvSpPr>
            <a:spLocks noChangeArrowheads="1"/>
          </p:cNvSpPr>
          <p:nvPr/>
        </p:nvSpPr>
        <p:spPr bwMode="auto">
          <a:xfrm>
            <a:off x="323850" y="6705600"/>
            <a:ext cx="3298825"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10755"/>
                                        </p:tgtEl>
                                        <p:attrNameLst>
                                          <p:attrName>style.visibility</p:attrName>
                                        </p:attrNameLst>
                                      </p:cBhvr>
                                      <p:to>
                                        <p:strVal val="visible"/>
                                      </p:to>
                                    </p:set>
                                    <p:animEffect transition="in" filter="blinds(horizontal)">
                                      <p:cBhvr>
                                        <p:cTn id="7" dur="500"/>
                                        <p:tgtEl>
                                          <p:spTgt spid="161075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610757"/>
                                        </p:tgtEl>
                                        <p:attrNameLst>
                                          <p:attrName>style.visibility</p:attrName>
                                        </p:attrNameLst>
                                      </p:cBhvr>
                                      <p:to>
                                        <p:strVal val="visible"/>
                                      </p:to>
                                    </p:set>
                                    <p:animEffect transition="in" filter="blinds(horizontal)">
                                      <p:cBhvr>
                                        <p:cTn id="11" dur="500"/>
                                        <p:tgtEl>
                                          <p:spTgt spid="1610757"/>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610756"/>
                                        </p:tgtEl>
                                        <p:attrNameLst>
                                          <p:attrName>style.visibility</p:attrName>
                                        </p:attrNameLst>
                                      </p:cBhvr>
                                      <p:to>
                                        <p:strVal val="visible"/>
                                      </p:to>
                                    </p:set>
                                    <p:animEffect transition="in" filter="blinds(horizontal)">
                                      <p:cBhvr>
                                        <p:cTn id="15" dur="500"/>
                                        <p:tgtEl>
                                          <p:spTgt spid="1610756"/>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610758"/>
                                        </p:tgtEl>
                                        <p:attrNameLst>
                                          <p:attrName>style.visibility</p:attrName>
                                        </p:attrNameLst>
                                      </p:cBhvr>
                                      <p:to>
                                        <p:strVal val="visible"/>
                                      </p:to>
                                    </p:set>
                                    <p:animEffect transition="in" filter="blinds(horizontal)">
                                      <p:cBhvr>
                                        <p:cTn id="19" dur="500"/>
                                        <p:tgtEl>
                                          <p:spTgt spid="1610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0755" grpId="0"/>
      <p:bldP spid="1610756" grpId="0" animBg="1"/>
      <p:bldP spid="161075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1350659" name="Rectangle 3"/>
          <p:cNvSpPr>
            <a:spLocks noGrp="1" noChangeArrowheads="1"/>
          </p:cNvSpPr>
          <p:nvPr>
            <p:ph type="body" idx="1"/>
          </p:nvPr>
        </p:nvSpPr>
        <p:spPr>
          <a:xfrm>
            <a:off x="250825" y="1484313"/>
            <a:ext cx="4321175" cy="2773362"/>
          </a:xfrm>
        </p:spPr>
        <p:txBody>
          <a:bodyPr/>
          <a:lstStyle/>
          <a:p>
            <a:pPr marL="0" indent="0" algn="just" eaLnBrk="1" hangingPunct="1">
              <a:buFontTx/>
              <a:buNone/>
            </a:pPr>
            <a:r>
              <a:rPr lang="en-US" altLang="zh-CN" sz="2400" b="1" dirty="0" smtClean="0"/>
              <a:t>        </a:t>
            </a:r>
            <a:r>
              <a:rPr lang="en-US" altLang="zh-CN" sz="2400" b="1" dirty="0" smtClean="0">
                <a:solidFill>
                  <a:srgbClr val="00B0F0"/>
                </a:solidFill>
              </a:rPr>
              <a:t>Internet</a:t>
            </a:r>
            <a:r>
              <a:rPr lang="zh-CN" altLang="en-US" sz="2400" b="1" dirty="0" smtClean="0"/>
              <a:t>源于</a:t>
            </a:r>
            <a:r>
              <a:rPr lang="en-US" altLang="zh-CN" sz="2400" b="1" dirty="0" smtClean="0"/>
              <a:t>1969</a:t>
            </a:r>
            <a:r>
              <a:rPr lang="zh-CN" altLang="en-US" sz="2400" b="1" dirty="0" smtClean="0"/>
              <a:t>年美国国防部的一项服务：把一部分大学实验室联系起来，目的是协调这些实验室里庞大的计算机，以免重复工作，这就是</a:t>
            </a:r>
            <a:r>
              <a:rPr lang="en-US" altLang="zh-CN" sz="2400" b="1" dirty="0" smtClean="0"/>
              <a:t>Internet</a:t>
            </a:r>
            <a:r>
              <a:rPr lang="zh-CN" altLang="en-US" sz="2400" b="1" dirty="0" smtClean="0"/>
              <a:t>的前身“阿帕网”。当初，</a:t>
            </a:r>
            <a:r>
              <a:rPr lang="en-US" altLang="zh-CN" sz="2400" b="1" dirty="0" smtClean="0"/>
              <a:t>ARPANET</a:t>
            </a:r>
            <a:r>
              <a:rPr lang="zh-CN" altLang="en-US" sz="2400" b="1" dirty="0" smtClean="0"/>
              <a:t>只联结</a:t>
            </a:r>
            <a:r>
              <a:rPr lang="en-US" altLang="zh-CN" sz="2400" b="1" dirty="0" smtClean="0"/>
              <a:t>4</a:t>
            </a:r>
            <a:r>
              <a:rPr lang="zh-CN" altLang="en-US" sz="2400" b="1" dirty="0" smtClean="0"/>
              <a:t>台主机。</a:t>
            </a:r>
            <a:endParaRPr lang="zh-CN" altLang="en-US" sz="2400" b="1" dirty="0" smtClean="0"/>
          </a:p>
        </p:txBody>
      </p:sp>
      <p:sp>
        <p:nvSpPr>
          <p:cNvPr id="1350660" name="Rectangle 4"/>
          <p:cNvSpPr>
            <a:spLocks noChangeArrowheads="1"/>
          </p:cNvSpPr>
          <p:nvPr/>
        </p:nvSpPr>
        <p:spPr bwMode="auto">
          <a:xfrm>
            <a:off x="323850" y="1052513"/>
            <a:ext cx="3960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rgbClr val="000000"/>
                </a:solidFill>
                <a:ea typeface="黑体" panose="02010609060101010101" pitchFamily="49" charset="-122"/>
              </a:rPr>
              <a:t>2.4.5 Internet</a:t>
            </a:r>
            <a:r>
              <a:rPr lang="zh-CN" altLang="en-US" sz="2800" b="1" dirty="0" smtClean="0">
                <a:solidFill>
                  <a:srgbClr val="000000"/>
                </a:solidFill>
                <a:ea typeface="黑体" panose="02010609060101010101" pitchFamily="49" charset="-122"/>
              </a:rPr>
              <a:t>技术</a:t>
            </a:r>
            <a:endParaRPr lang="zh-CN" altLang="en-US" sz="2800" b="1" dirty="0" smtClean="0">
              <a:solidFill>
                <a:srgbClr val="000000"/>
              </a:solidFill>
              <a:ea typeface="黑体" panose="02010609060101010101" pitchFamily="49" charset="-122"/>
            </a:endParaRPr>
          </a:p>
        </p:txBody>
      </p:sp>
      <p:sp>
        <p:nvSpPr>
          <p:cNvPr id="1350661" name="Rectangle 5"/>
          <p:cNvSpPr>
            <a:spLocks noChangeArrowheads="1"/>
          </p:cNvSpPr>
          <p:nvPr/>
        </p:nvSpPr>
        <p:spPr bwMode="auto">
          <a:xfrm>
            <a:off x="250825" y="4581525"/>
            <a:ext cx="8569325"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20000"/>
              </a:spcBef>
            </a:pPr>
            <a:r>
              <a:rPr lang="en-US" altLang="zh-CN" b="1" smtClean="0">
                <a:solidFill>
                  <a:srgbClr val="000000"/>
                </a:solidFill>
                <a:ea typeface="黑体" panose="02010609060101010101" pitchFamily="49" charset="-122"/>
              </a:rPr>
              <a:t>        </a:t>
            </a:r>
            <a:r>
              <a:rPr lang="zh-CN" altLang="en-US" b="1" smtClean="0">
                <a:solidFill>
                  <a:srgbClr val="000000"/>
                </a:solidFill>
                <a:ea typeface="黑体" panose="02010609060101010101" pitchFamily="49" charset="-122"/>
              </a:rPr>
              <a:t>在</a:t>
            </a:r>
            <a:r>
              <a:rPr lang="en-US" altLang="zh-CN" b="1" smtClean="0">
                <a:solidFill>
                  <a:srgbClr val="000000"/>
                </a:solidFill>
                <a:ea typeface="黑体" panose="02010609060101010101" pitchFamily="49" charset="-122"/>
              </a:rPr>
              <a:t>90</a:t>
            </a:r>
            <a:r>
              <a:rPr lang="zh-CN" altLang="en-US" b="1" smtClean="0">
                <a:solidFill>
                  <a:srgbClr val="000000"/>
                </a:solidFill>
                <a:ea typeface="黑体" panose="02010609060101010101" pitchFamily="49" charset="-122"/>
              </a:rPr>
              <a:t>年代以前，</a:t>
            </a:r>
            <a:r>
              <a:rPr lang="en-US" altLang="zh-CN" b="1" smtClean="0">
                <a:solidFill>
                  <a:srgbClr val="000000"/>
                </a:solidFill>
                <a:ea typeface="黑体" panose="02010609060101010101" pitchFamily="49" charset="-122"/>
              </a:rPr>
              <a:t>Internet</a:t>
            </a:r>
            <a:r>
              <a:rPr lang="zh-CN" altLang="en-US" b="1" smtClean="0">
                <a:solidFill>
                  <a:srgbClr val="000000"/>
                </a:solidFill>
                <a:ea typeface="黑体" panose="02010609060101010101" pitchFamily="49" charset="-122"/>
              </a:rPr>
              <a:t>的使用一直仅限于研究与学术领域。</a:t>
            </a:r>
            <a:r>
              <a:rPr lang="en-US" altLang="zh-CN" b="1" smtClean="0">
                <a:solidFill>
                  <a:srgbClr val="000000"/>
                </a:solidFill>
                <a:ea typeface="黑体" panose="02010609060101010101" pitchFamily="49" charset="-122"/>
              </a:rPr>
              <a:t>1991</a:t>
            </a:r>
            <a:r>
              <a:rPr lang="zh-CN" altLang="en-US" b="1" smtClean="0">
                <a:solidFill>
                  <a:srgbClr val="000000"/>
                </a:solidFill>
                <a:ea typeface="黑体" panose="02010609060101010101" pitchFamily="49" charset="-122"/>
              </a:rPr>
              <a:t>年，美国的三家公司分别开始经营自己的网络，于是出现了</a:t>
            </a:r>
            <a:r>
              <a:rPr lang="en-US" altLang="zh-CN" b="1" smtClean="0">
                <a:solidFill>
                  <a:srgbClr val="000000"/>
                </a:solidFill>
                <a:ea typeface="黑体" panose="02010609060101010101" pitchFamily="49" charset="-122"/>
              </a:rPr>
              <a:t>Internet</a:t>
            </a:r>
            <a:r>
              <a:rPr lang="zh-CN" altLang="en-US" b="1" smtClean="0">
                <a:solidFill>
                  <a:srgbClr val="000000"/>
                </a:solidFill>
                <a:ea typeface="黑体" panose="02010609060101010101" pitchFamily="49" charset="-122"/>
              </a:rPr>
              <a:t>商业化服务提供商，从此世界各地无数企业及个人纷纷涌入 </a:t>
            </a:r>
            <a:r>
              <a:rPr lang="en-US" altLang="zh-CN" b="1" smtClean="0">
                <a:solidFill>
                  <a:srgbClr val="000000"/>
                </a:solidFill>
                <a:ea typeface="黑体" panose="02010609060101010101" pitchFamily="49" charset="-122"/>
              </a:rPr>
              <a:t>Internet</a:t>
            </a:r>
            <a:r>
              <a:rPr lang="zh-CN" altLang="en-US" b="1" smtClean="0">
                <a:solidFill>
                  <a:srgbClr val="000000"/>
                </a:solidFill>
                <a:ea typeface="黑体" panose="02010609060101010101" pitchFamily="49" charset="-122"/>
              </a:rPr>
              <a:t>。</a:t>
            </a:r>
            <a:endParaRPr lang="zh-CN" altLang="en-US" b="1" smtClean="0">
              <a:solidFill>
                <a:srgbClr val="000000"/>
              </a:solidFill>
              <a:ea typeface="黑体" panose="02010609060101010101" pitchFamily="49" charset="-122"/>
            </a:endParaRPr>
          </a:p>
        </p:txBody>
      </p:sp>
      <p:sp>
        <p:nvSpPr>
          <p:cNvPr id="1350662" name="Rectangle 6"/>
          <p:cNvSpPr>
            <a:spLocks noChangeArrowheads="1"/>
          </p:cNvSpPr>
          <p:nvPr/>
        </p:nvSpPr>
        <p:spPr bwMode="auto">
          <a:xfrm>
            <a:off x="4572000" y="1125538"/>
            <a:ext cx="4103688" cy="3311525"/>
          </a:xfrm>
          <a:prstGeom prst="rect">
            <a:avLst/>
          </a:prstGeom>
          <a:noFill/>
          <a:ln w="9525" algn="ctr">
            <a:solidFill>
              <a:schemeClr val="hlink"/>
            </a:solidFill>
            <a:miter lim="800000"/>
          </a:ln>
          <a:effectLst/>
          <a:scene3d>
            <a:camera prst="legacyObliqueTopRight"/>
            <a:lightRig rig="legacyFlat3" dir="b"/>
          </a:scene3d>
          <a:sp3d extrusionH="1000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pic>
        <p:nvPicPr>
          <p:cNvPr id="1350663" name="Picture 7" descr="网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16463" y="1196975"/>
            <a:ext cx="381635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Rectangle 8"/>
          <p:cNvSpPr>
            <a:spLocks noChangeArrowheads="1"/>
          </p:cNvSpPr>
          <p:nvPr/>
        </p:nvSpPr>
        <p:spPr bwMode="auto">
          <a:xfrm>
            <a:off x="323850" y="6705600"/>
            <a:ext cx="169545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50660"/>
                                        </p:tgtEl>
                                        <p:attrNameLst>
                                          <p:attrName>style.visibility</p:attrName>
                                        </p:attrNameLst>
                                      </p:cBhvr>
                                      <p:to>
                                        <p:strVal val="visible"/>
                                      </p:to>
                                    </p:set>
                                    <p:animEffect transition="in" filter="blinds(horizontal)">
                                      <p:cBhvr>
                                        <p:cTn id="7" dur="500"/>
                                        <p:tgtEl>
                                          <p:spTgt spid="135066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350659">
                                            <p:txEl>
                                              <p:pRg st="4294967295" end="4294967295"/>
                                            </p:txEl>
                                          </p:spTgt>
                                        </p:tgtEl>
                                        <p:attrNameLst>
                                          <p:attrName>style.visibility</p:attrName>
                                        </p:attrNameLst>
                                      </p:cBhvr>
                                      <p:to>
                                        <p:strVal val="visible"/>
                                      </p:to>
                                    </p:set>
                                    <p:animEffect transition="in" filter="blinds(horizontal)">
                                      <p:cBhvr>
                                        <p:cTn id="11" dur="500"/>
                                        <p:tgtEl>
                                          <p:spTgt spid="1350659">
                                            <p:txEl>
                                              <p:pRg st="4294967295" end="4294967295"/>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350659">
                                            <p:txEl>
                                              <p:pRg st="0" end="0"/>
                                            </p:txEl>
                                          </p:spTgt>
                                        </p:tgtEl>
                                        <p:attrNameLst>
                                          <p:attrName>style.visibility</p:attrName>
                                        </p:attrNameLst>
                                      </p:cBhvr>
                                      <p:to>
                                        <p:strVal val="visible"/>
                                      </p:to>
                                    </p:set>
                                    <p:animEffect transition="in" filter="blinds(horizontal)">
                                      <p:cBhvr>
                                        <p:cTn id="15" dur="500"/>
                                        <p:tgtEl>
                                          <p:spTgt spid="1350659">
                                            <p:txEl>
                                              <p:pRg st="0" end="0"/>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350663"/>
                                        </p:tgtEl>
                                        <p:attrNameLst>
                                          <p:attrName>style.visibility</p:attrName>
                                        </p:attrNameLst>
                                      </p:cBhvr>
                                      <p:to>
                                        <p:strVal val="visible"/>
                                      </p:to>
                                    </p:set>
                                    <p:animEffect transition="in" filter="blinds(horizontal)">
                                      <p:cBhvr>
                                        <p:cTn id="19" dur="500"/>
                                        <p:tgtEl>
                                          <p:spTgt spid="1350663"/>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350662"/>
                                        </p:tgtEl>
                                        <p:attrNameLst>
                                          <p:attrName>style.visibility</p:attrName>
                                        </p:attrNameLst>
                                      </p:cBhvr>
                                      <p:to>
                                        <p:strVal val="visible"/>
                                      </p:to>
                                    </p:set>
                                    <p:animEffect transition="in" filter="blinds(horizontal)">
                                      <p:cBhvr>
                                        <p:cTn id="23" dur="500"/>
                                        <p:tgtEl>
                                          <p:spTgt spid="135066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50661"/>
                                        </p:tgtEl>
                                        <p:attrNameLst>
                                          <p:attrName>style.visibility</p:attrName>
                                        </p:attrNameLst>
                                      </p:cBhvr>
                                      <p:to>
                                        <p:strVal val="visible"/>
                                      </p:to>
                                    </p:set>
                                    <p:animEffect transition="in" filter="blinds(horizontal)">
                                      <p:cBhvr>
                                        <p:cTn id="28" dur="500"/>
                                        <p:tgtEl>
                                          <p:spTgt spid="135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0659" grpId="0" build="p"/>
      <p:bldP spid="1350660" grpId="0"/>
      <p:bldP spid="1350661" grpId="0"/>
      <p:bldP spid="135066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58371" name="Rectangle 3"/>
          <p:cNvSpPr>
            <a:spLocks noGrp="1" noChangeArrowheads="1"/>
          </p:cNvSpPr>
          <p:nvPr>
            <p:ph type="body" idx="1"/>
          </p:nvPr>
        </p:nvSpPr>
        <p:spPr>
          <a:xfrm>
            <a:off x="468313" y="1052513"/>
            <a:ext cx="8064500" cy="2305050"/>
          </a:xfrm>
        </p:spPr>
        <p:txBody>
          <a:bodyPr/>
          <a:lstStyle/>
          <a:p>
            <a:pPr marL="0" indent="0" algn="just" eaLnBrk="1" hangingPunct="1">
              <a:buFontTx/>
              <a:buNone/>
            </a:pPr>
            <a:r>
              <a:rPr lang="zh-CN" altLang="en-US" sz="2800" b="1" dirty="0" smtClean="0"/>
              <a:t>       网络</a:t>
            </a:r>
            <a:r>
              <a:rPr lang="en-US" altLang="zh-CN" sz="2800" b="1" dirty="0" smtClean="0"/>
              <a:t>IP</a:t>
            </a:r>
            <a:r>
              <a:rPr lang="zh-CN" altLang="en-US" sz="2800" b="1" dirty="0" smtClean="0"/>
              <a:t>地址</a:t>
            </a:r>
            <a:r>
              <a:rPr lang="zh-CN" altLang="en-US" b="1" dirty="0" smtClean="0"/>
              <a:t> </a:t>
            </a:r>
            <a:endParaRPr lang="zh-CN" altLang="en-US" b="1" dirty="0" smtClean="0"/>
          </a:p>
          <a:p>
            <a:pPr marL="0" indent="0" algn="just" eaLnBrk="1" hangingPunct="1">
              <a:lnSpc>
                <a:spcPct val="105000"/>
              </a:lnSpc>
              <a:spcBef>
                <a:spcPct val="10000"/>
              </a:spcBef>
              <a:buFontTx/>
              <a:buNone/>
            </a:pPr>
            <a:r>
              <a:rPr lang="zh-CN" altLang="en-US" sz="2400" b="1" dirty="0" smtClean="0"/>
              <a:t>        众所周知，在电话通讯中，电话用户是靠电话号码来识别的。同样，在网络中为了区别不同的计算机，也需要</a:t>
            </a:r>
            <a:r>
              <a:rPr lang="zh-CN" altLang="en-US" sz="2400" b="1" dirty="0" smtClean="0">
                <a:solidFill>
                  <a:srgbClr val="00B0F0"/>
                </a:solidFill>
              </a:rPr>
              <a:t>给计算机指定一个号码</a:t>
            </a:r>
            <a:r>
              <a:rPr lang="zh-CN" altLang="en-US" sz="2400" b="1" dirty="0" smtClean="0"/>
              <a:t>，这个号码就是“</a:t>
            </a:r>
            <a:r>
              <a:rPr lang="en-US" altLang="zh-CN" sz="2400" b="1" dirty="0" smtClean="0"/>
              <a:t>IP</a:t>
            </a:r>
            <a:r>
              <a:rPr lang="zh-CN" altLang="en-US" sz="2400" b="1" dirty="0" smtClean="0"/>
              <a:t>地址”。</a:t>
            </a:r>
            <a:r>
              <a:rPr lang="en-US" altLang="zh-CN" sz="2400" b="1" dirty="0" smtClean="0"/>
              <a:t>IP</a:t>
            </a:r>
            <a:r>
              <a:rPr lang="zh-CN" altLang="en-US" sz="2400" b="1" dirty="0" smtClean="0"/>
              <a:t>地址是一个很基本的概念，是理解网络通信的一个重要基础。</a:t>
            </a:r>
            <a:endParaRPr lang="zh-CN" altLang="en-US" sz="2400" b="1" dirty="0" smtClean="0"/>
          </a:p>
        </p:txBody>
      </p:sp>
      <p:sp>
        <p:nvSpPr>
          <p:cNvPr id="1478660" name="Rectangle 4"/>
          <p:cNvSpPr>
            <a:spLocks noChangeArrowheads="1"/>
          </p:cNvSpPr>
          <p:nvPr/>
        </p:nvSpPr>
        <p:spPr bwMode="auto">
          <a:xfrm>
            <a:off x="539750" y="3357563"/>
            <a:ext cx="61928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b="1" smtClean="0">
                <a:solidFill>
                  <a:srgbClr val="000000"/>
                </a:solidFill>
                <a:ea typeface="黑体" panose="02010609060101010101" pitchFamily="49" charset="-122"/>
              </a:rPr>
              <a:t> </a:t>
            </a:r>
            <a:r>
              <a:rPr lang="en-US" altLang="zh-CN" smtClean="0">
                <a:solidFill>
                  <a:srgbClr val="000000"/>
                </a:solidFill>
                <a:ea typeface="黑体" panose="02010609060101010101" pitchFamily="49" charset="-122"/>
              </a:rPr>
              <a:t>      </a:t>
            </a:r>
            <a:r>
              <a:rPr lang="en-US" altLang="zh-CN" b="1" smtClean="0">
                <a:solidFill>
                  <a:srgbClr val="000000"/>
                </a:solidFill>
                <a:ea typeface="黑体" panose="02010609060101010101" pitchFamily="49" charset="-122"/>
              </a:rPr>
              <a:t>(1) IP</a:t>
            </a:r>
            <a:r>
              <a:rPr lang="zh-CN" altLang="en-US" b="1" smtClean="0">
                <a:solidFill>
                  <a:srgbClr val="000000"/>
                </a:solidFill>
                <a:ea typeface="黑体" panose="02010609060101010101" pitchFamily="49" charset="-122"/>
              </a:rPr>
              <a:t>地址构成</a:t>
            </a:r>
            <a:endParaRPr lang="zh-CN" altLang="en-US" b="1" smtClean="0">
              <a:solidFill>
                <a:srgbClr val="800080"/>
              </a:solidFill>
              <a:ea typeface="黑体" panose="02010609060101010101" pitchFamily="49" charset="-122"/>
            </a:endParaRPr>
          </a:p>
        </p:txBody>
      </p:sp>
      <p:sp>
        <p:nvSpPr>
          <p:cNvPr id="1478661" name="Text Box 5"/>
          <p:cNvSpPr txBox="1">
            <a:spLocks noChangeArrowheads="1"/>
          </p:cNvSpPr>
          <p:nvPr/>
        </p:nvSpPr>
        <p:spPr bwMode="auto">
          <a:xfrm>
            <a:off x="468313" y="3821113"/>
            <a:ext cx="813593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
              </a:spcBef>
            </a:pPr>
            <a:r>
              <a:rPr lang="en-US" altLang="zh-CN" sz="2400" smtClean="0">
                <a:solidFill>
                  <a:srgbClr val="000000"/>
                </a:solidFill>
              </a:rPr>
              <a:t>        </a:t>
            </a:r>
            <a:r>
              <a:rPr lang="zh-CN" altLang="en-US" sz="2400" smtClean="0">
                <a:solidFill>
                  <a:srgbClr val="000000"/>
                </a:solidFill>
              </a:rPr>
              <a:t>为了使计算机相互识别并进行通信，每台连入互联网中的计算机都有一个“号码”，这个“号码”称为该计算机的因特网地址，由于这个地址是在</a:t>
            </a:r>
            <a:r>
              <a:rPr lang="en-US" altLang="zh-CN" sz="2400" smtClean="0">
                <a:solidFill>
                  <a:srgbClr val="000000"/>
                </a:solidFill>
              </a:rPr>
              <a:t>IP</a:t>
            </a:r>
            <a:r>
              <a:rPr lang="zh-CN" altLang="en-US" sz="2400" smtClean="0">
                <a:solidFill>
                  <a:srgbClr val="000000"/>
                </a:solidFill>
              </a:rPr>
              <a:t>协议中定义并由该协议处理的，因此称之为</a:t>
            </a:r>
            <a:r>
              <a:rPr lang="en-US" altLang="zh-CN" sz="2400" smtClean="0">
                <a:solidFill>
                  <a:srgbClr val="000000"/>
                </a:solidFill>
              </a:rPr>
              <a:t>IP</a:t>
            </a:r>
            <a:r>
              <a:rPr lang="zh-CN" altLang="en-US" sz="2400" smtClean="0">
                <a:solidFill>
                  <a:srgbClr val="000000"/>
                </a:solidFill>
              </a:rPr>
              <a:t>地址。</a:t>
            </a:r>
            <a:endParaRPr lang="zh-CN" altLang="en-US" sz="2400" smtClean="0">
              <a:solidFill>
                <a:srgbClr val="000000"/>
              </a:solidFill>
            </a:endParaRPr>
          </a:p>
        </p:txBody>
      </p:sp>
      <p:sp>
        <p:nvSpPr>
          <p:cNvPr id="58374" name="Rectangle 6"/>
          <p:cNvSpPr>
            <a:spLocks noChangeArrowheads="1"/>
          </p:cNvSpPr>
          <p:nvPr/>
        </p:nvSpPr>
        <p:spPr bwMode="auto">
          <a:xfrm>
            <a:off x="323850" y="6705600"/>
            <a:ext cx="204311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8660"/>
                                        </p:tgtEl>
                                        <p:attrNameLst>
                                          <p:attrName>style.visibility</p:attrName>
                                        </p:attrNameLst>
                                      </p:cBhvr>
                                      <p:to>
                                        <p:strVal val="visible"/>
                                      </p:to>
                                    </p:set>
                                    <p:animEffect transition="in" filter="blinds(horizontal)">
                                      <p:cBhvr>
                                        <p:cTn id="7" dur="500"/>
                                        <p:tgtEl>
                                          <p:spTgt spid="147866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78661"/>
                                        </p:tgtEl>
                                        <p:attrNameLst>
                                          <p:attrName>style.visibility</p:attrName>
                                        </p:attrNameLst>
                                      </p:cBhvr>
                                      <p:to>
                                        <p:strVal val="visible"/>
                                      </p:to>
                                    </p:set>
                                    <p:animEffect transition="in" filter="blinds(horizontal)">
                                      <p:cBhvr>
                                        <p:cTn id="10" dur="500"/>
                                        <p:tgtEl>
                                          <p:spTgt spid="1478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8660" grpId="0"/>
      <p:bldP spid="14786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1480707" name="Text Box 3"/>
          <p:cNvSpPr txBox="1">
            <a:spLocks noChangeArrowheads="1"/>
          </p:cNvSpPr>
          <p:nvPr/>
        </p:nvSpPr>
        <p:spPr bwMode="auto">
          <a:xfrm>
            <a:off x="323850" y="1125538"/>
            <a:ext cx="842486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
              </a:spcBef>
            </a:pPr>
            <a:r>
              <a:rPr lang="en-US" altLang="zh-CN" sz="2400" smtClean="0">
                <a:solidFill>
                  <a:srgbClr val="000000"/>
                </a:solidFill>
              </a:rPr>
              <a:t>         </a:t>
            </a:r>
            <a:r>
              <a:rPr lang="zh-CN" altLang="zh-CN" sz="2400" smtClean="0">
                <a:solidFill>
                  <a:srgbClr val="000000"/>
                </a:solidFill>
              </a:rPr>
              <a:t>连接到</a:t>
            </a:r>
            <a:r>
              <a:rPr lang="en-US" altLang="zh-CN" sz="2400" smtClean="0">
                <a:solidFill>
                  <a:srgbClr val="000000"/>
                </a:solidFill>
              </a:rPr>
              <a:t>Internet</a:t>
            </a:r>
            <a:r>
              <a:rPr lang="zh-CN" altLang="zh-CN" sz="2400" smtClean="0">
                <a:solidFill>
                  <a:srgbClr val="000000"/>
                </a:solidFill>
              </a:rPr>
              <a:t>上的</a:t>
            </a:r>
            <a:r>
              <a:rPr lang="zh-CN" altLang="zh-CN" sz="2400" smtClean="0">
                <a:solidFill>
                  <a:srgbClr val="00B0F0"/>
                </a:solidFill>
              </a:rPr>
              <a:t>每</a:t>
            </a:r>
            <a:r>
              <a:rPr lang="zh-CN" altLang="en-US" sz="2400" smtClean="0">
                <a:solidFill>
                  <a:srgbClr val="00B0F0"/>
                </a:solidFill>
              </a:rPr>
              <a:t>个接口</a:t>
            </a:r>
            <a:r>
              <a:rPr lang="zh-CN" altLang="zh-CN" sz="2400" smtClean="0">
                <a:solidFill>
                  <a:srgbClr val="00B0F0"/>
                </a:solidFill>
              </a:rPr>
              <a:t>拥有唯一的地址</a:t>
            </a:r>
            <a:r>
              <a:rPr lang="zh-CN" altLang="zh-CN" sz="2400" smtClean="0">
                <a:solidFill>
                  <a:srgbClr val="000000"/>
                </a:solidFill>
              </a:rPr>
              <a:t>。</a:t>
            </a:r>
            <a:r>
              <a:rPr lang="zh-CN" altLang="en-US" sz="2400" smtClean="0">
                <a:solidFill>
                  <a:srgbClr val="000000"/>
                </a:solidFill>
              </a:rPr>
              <a:t>另外，多接口主机</a:t>
            </a:r>
            <a:r>
              <a:rPr lang="en-US" altLang="zh-CN" sz="2400" smtClean="0">
                <a:solidFill>
                  <a:srgbClr val="000000"/>
                </a:solidFill>
              </a:rPr>
              <a:t>(</a:t>
            </a:r>
            <a:r>
              <a:rPr lang="zh-CN" altLang="en-US" sz="2400" smtClean="0">
                <a:solidFill>
                  <a:srgbClr val="000000"/>
                </a:solidFill>
              </a:rPr>
              <a:t>例如一个主机有</a:t>
            </a:r>
            <a:r>
              <a:rPr lang="en-US" altLang="zh-CN" sz="2400" smtClean="0">
                <a:solidFill>
                  <a:srgbClr val="000000"/>
                </a:solidFill>
              </a:rPr>
              <a:t>2</a:t>
            </a:r>
            <a:r>
              <a:rPr lang="zh-CN" altLang="en-US" sz="2400" smtClean="0">
                <a:solidFill>
                  <a:srgbClr val="000000"/>
                </a:solidFill>
              </a:rPr>
              <a:t>块网卡</a:t>
            </a:r>
            <a:r>
              <a:rPr lang="en-US" altLang="zh-CN" sz="2400" smtClean="0">
                <a:solidFill>
                  <a:srgbClr val="000000"/>
                </a:solidFill>
              </a:rPr>
              <a:t>)</a:t>
            </a:r>
            <a:r>
              <a:rPr lang="zh-CN" altLang="en-US" sz="2400" smtClean="0">
                <a:solidFill>
                  <a:srgbClr val="000000"/>
                </a:solidFill>
              </a:rPr>
              <a:t>具有多个</a:t>
            </a:r>
            <a:r>
              <a:rPr lang="en-US" altLang="zh-CN" sz="2400" smtClean="0">
                <a:solidFill>
                  <a:srgbClr val="000000"/>
                </a:solidFill>
              </a:rPr>
              <a:t>IP</a:t>
            </a:r>
            <a:r>
              <a:rPr lang="zh-CN" altLang="en-US" sz="2400" smtClean="0">
                <a:solidFill>
                  <a:srgbClr val="000000"/>
                </a:solidFill>
              </a:rPr>
              <a:t>地址，其中每个接口都对应一个</a:t>
            </a:r>
            <a:r>
              <a:rPr lang="en-US" altLang="zh-CN" sz="2400" smtClean="0">
                <a:solidFill>
                  <a:srgbClr val="000000"/>
                </a:solidFill>
              </a:rPr>
              <a:t>IP</a:t>
            </a:r>
            <a:r>
              <a:rPr lang="zh-CN" altLang="en-US" sz="2400" smtClean="0">
                <a:solidFill>
                  <a:srgbClr val="000000"/>
                </a:solidFill>
              </a:rPr>
              <a:t>地址。由于一个路由器至少应当连接到两个网络，因此一个路由器至少应当有两个不同的 </a:t>
            </a:r>
            <a:r>
              <a:rPr lang="en-US" altLang="zh-CN" sz="2400" smtClean="0">
                <a:solidFill>
                  <a:srgbClr val="000000"/>
                </a:solidFill>
              </a:rPr>
              <a:t>IP </a:t>
            </a:r>
            <a:r>
              <a:rPr lang="zh-CN" altLang="en-US" sz="2400" smtClean="0">
                <a:solidFill>
                  <a:srgbClr val="000000"/>
                </a:solidFill>
              </a:rPr>
              <a:t>地址。</a:t>
            </a:r>
            <a:endParaRPr lang="zh-CN" altLang="en-US" sz="2400" smtClean="0">
              <a:solidFill>
                <a:srgbClr val="000000"/>
              </a:solidFill>
            </a:endParaRPr>
          </a:p>
        </p:txBody>
      </p:sp>
      <p:sp>
        <p:nvSpPr>
          <p:cNvPr id="1480708" name="Text Box 4"/>
          <p:cNvSpPr txBox="1">
            <a:spLocks noChangeArrowheads="1"/>
          </p:cNvSpPr>
          <p:nvPr/>
        </p:nvSpPr>
        <p:spPr bwMode="auto">
          <a:xfrm>
            <a:off x="323850" y="2708275"/>
            <a:ext cx="8135938"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
              </a:spcBef>
            </a:pPr>
            <a:r>
              <a:rPr lang="en-US" altLang="zh-CN" sz="2400" smtClean="0">
                <a:solidFill>
                  <a:srgbClr val="000000"/>
                </a:solidFill>
              </a:rPr>
              <a:t>         IP</a:t>
            </a:r>
            <a:r>
              <a:rPr lang="zh-CN" altLang="en-US" sz="2400" smtClean="0">
                <a:solidFill>
                  <a:srgbClr val="000000"/>
                </a:solidFill>
              </a:rPr>
              <a:t>地址长</a:t>
            </a:r>
            <a:r>
              <a:rPr lang="en-US" altLang="zh-CN" sz="2400" smtClean="0">
                <a:solidFill>
                  <a:srgbClr val="000000"/>
                </a:solidFill>
              </a:rPr>
              <a:t>32 bit</a:t>
            </a:r>
            <a:r>
              <a:rPr lang="zh-CN" altLang="en-US" sz="2400" smtClean="0">
                <a:solidFill>
                  <a:srgbClr val="000000"/>
                </a:solidFill>
              </a:rPr>
              <a:t>，即</a:t>
            </a:r>
            <a:r>
              <a:rPr lang="en-US" altLang="zh-CN" sz="2400" smtClean="0">
                <a:solidFill>
                  <a:srgbClr val="000000"/>
                </a:solidFill>
              </a:rPr>
              <a:t>IP</a:t>
            </a:r>
            <a:r>
              <a:rPr lang="zh-CN" altLang="en-US" sz="2400" smtClean="0">
                <a:solidFill>
                  <a:srgbClr val="000000"/>
                </a:solidFill>
              </a:rPr>
              <a:t>地址</a:t>
            </a:r>
            <a:r>
              <a:rPr lang="zh-CN" altLang="en-US" sz="2400" smtClean="0">
                <a:solidFill>
                  <a:srgbClr val="00B0F0"/>
                </a:solidFill>
              </a:rPr>
              <a:t>占</a:t>
            </a:r>
            <a:r>
              <a:rPr lang="en-US" altLang="zh-CN" sz="2400" smtClean="0">
                <a:solidFill>
                  <a:srgbClr val="00B0F0"/>
                </a:solidFill>
              </a:rPr>
              <a:t>4</a:t>
            </a:r>
            <a:r>
              <a:rPr lang="zh-CN" altLang="en-US" sz="2400" smtClean="0">
                <a:solidFill>
                  <a:srgbClr val="00B0F0"/>
                </a:solidFill>
              </a:rPr>
              <a:t>个字节</a:t>
            </a:r>
            <a:r>
              <a:rPr lang="zh-CN" altLang="en-US" sz="2400" smtClean="0">
                <a:solidFill>
                  <a:srgbClr val="000000"/>
                </a:solidFill>
              </a:rPr>
              <a:t>。其要点是：每</a:t>
            </a:r>
            <a:r>
              <a:rPr lang="en-US" altLang="zh-CN" sz="2400" smtClean="0">
                <a:solidFill>
                  <a:srgbClr val="000000"/>
                </a:solidFill>
              </a:rPr>
              <a:t>8</a:t>
            </a:r>
            <a:r>
              <a:rPr lang="zh-CN" altLang="en-US" sz="2400" smtClean="0">
                <a:solidFill>
                  <a:srgbClr val="000000"/>
                </a:solidFill>
              </a:rPr>
              <a:t>位二进制数为一组，每组用</a:t>
            </a:r>
            <a:r>
              <a:rPr lang="en-US" altLang="zh-CN" sz="2400" smtClean="0">
                <a:solidFill>
                  <a:srgbClr val="000000"/>
                </a:solidFill>
              </a:rPr>
              <a:t>1</a:t>
            </a:r>
            <a:r>
              <a:rPr lang="zh-CN" altLang="en-US" sz="2400" smtClean="0">
                <a:solidFill>
                  <a:srgbClr val="000000"/>
                </a:solidFill>
              </a:rPr>
              <a:t>个十进制数表示</a:t>
            </a:r>
            <a:r>
              <a:rPr lang="en-US" altLang="zh-CN" sz="2400" smtClean="0">
                <a:solidFill>
                  <a:srgbClr val="000000"/>
                </a:solidFill>
              </a:rPr>
              <a:t>(0~255)</a:t>
            </a:r>
            <a:r>
              <a:rPr lang="zh-CN" altLang="en-US" sz="2400" smtClean="0">
                <a:solidFill>
                  <a:srgbClr val="000000"/>
                </a:solidFill>
              </a:rPr>
              <a:t>，每组之间用小数点</a:t>
            </a:r>
            <a:r>
              <a:rPr lang="zh-CN" altLang="en-US" sz="2400" smtClean="0">
                <a:solidFill>
                  <a:srgbClr val="00B0F0"/>
                </a:solidFill>
              </a:rPr>
              <a:t>“</a:t>
            </a:r>
            <a:r>
              <a:rPr lang="en-US" altLang="zh-CN" sz="2400" smtClean="0">
                <a:solidFill>
                  <a:srgbClr val="00B0F0"/>
                </a:solidFill>
              </a:rPr>
              <a:t>.”</a:t>
            </a:r>
            <a:r>
              <a:rPr lang="zh-CN" altLang="en-US" sz="2400" smtClean="0">
                <a:solidFill>
                  <a:srgbClr val="00B0F0"/>
                </a:solidFill>
              </a:rPr>
              <a:t>隔开</a:t>
            </a:r>
            <a:r>
              <a:rPr lang="zh-CN" altLang="en-US" sz="2400" smtClean="0">
                <a:solidFill>
                  <a:srgbClr val="000000"/>
                </a:solidFill>
              </a:rPr>
              <a:t>。例如，某主机</a:t>
            </a:r>
            <a:r>
              <a:rPr lang="en-US" altLang="zh-CN" sz="2400" smtClean="0">
                <a:solidFill>
                  <a:srgbClr val="000000"/>
                </a:solidFill>
              </a:rPr>
              <a:t>IP</a:t>
            </a:r>
            <a:r>
              <a:rPr lang="zh-CN" altLang="en-US" sz="2400" smtClean="0">
                <a:solidFill>
                  <a:srgbClr val="000000"/>
                </a:solidFill>
              </a:rPr>
              <a:t>地址的</a:t>
            </a:r>
            <a:r>
              <a:rPr lang="en-US" altLang="zh-CN" sz="2400" smtClean="0">
                <a:solidFill>
                  <a:srgbClr val="000000"/>
                </a:solidFill>
              </a:rPr>
              <a:t>32</a:t>
            </a:r>
            <a:r>
              <a:rPr lang="zh-CN" altLang="en-US" sz="2400" smtClean="0">
                <a:solidFill>
                  <a:srgbClr val="000000"/>
                </a:solidFill>
              </a:rPr>
              <a:t>个比特位是：</a:t>
            </a:r>
            <a:r>
              <a:rPr lang="en-US" altLang="zh-CN" sz="2400" smtClean="0">
                <a:solidFill>
                  <a:srgbClr val="000000"/>
                </a:solidFill>
              </a:rPr>
              <a:t>11001010011101001010000000101001</a:t>
            </a:r>
            <a:endParaRPr lang="en-US" altLang="zh-CN" sz="2400" smtClean="0">
              <a:solidFill>
                <a:srgbClr val="000000"/>
              </a:solidFill>
            </a:endParaRPr>
          </a:p>
          <a:p>
            <a:pPr algn="just" eaLnBrk="1" hangingPunct="1">
              <a:spcBef>
                <a:spcPct val="5000"/>
              </a:spcBef>
            </a:pPr>
            <a:r>
              <a:rPr lang="en-US" altLang="zh-CN" sz="2400" smtClean="0">
                <a:solidFill>
                  <a:srgbClr val="000000"/>
                </a:solidFill>
              </a:rPr>
              <a:t>        </a:t>
            </a:r>
            <a:r>
              <a:rPr lang="zh-CN" altLang="en-US" sz="2400" smtClean="0">
                <a:solidFill>
                  <a:srgbClr val="000000"/>
                </a:solidFill>
              </a:rPr>
              <a:t>用</a:t>
            </a:r>
            <a:r>
              <a:rPr lang="zh-CN" altLang="en-US" sz="2400">
                <a:solidFill>
                  <a:srgbClr val="00B0F0"/>
                </a:solidFill>
                <a:latin typeface="黑体" panose="02010609060101010101" pitchFamily="49" charset="-122"/>
              </a:rPr>
              <a:t>“点分十进制”</a:t>
            </a:r>
            <a:r>
              <a:rPr lang="zh-CN" altLang="en-US" sz="2400" smtClean="0">
                <a:solidFill>
                  <a:srgbClr val="000000"/>
                </a:solidFill>
              </a:rPr>
              <a:t>表示即为：</a:t>
            </a:r>
            <a:endParaRPr lang="zh-CN" altLang="en-US" sz="2400" smtClean="0">
              <a:solidFill>
                <a:srgbClr val="000000"/>
              </a:solidFill>
            </a:endParaRPr>
          </a:p>
          <a:p>
            <a:pPr algn="just" eaLnBrk="1" hangingPunct="1">
              <a:spcBef>
                <a:spcPct val="5000"/>
              </a:spcBef>
            </a:pPr>
            <a:r>
              <a:rPr lang="zh-CN" altLang="en-US" sz="2400" smtClean="0">
                <a:solidFill>
                  <a:srgbClr val="000000"/>
                </a:solidFill>
              </a:rPr>
              <a:t>                                 </a:t>
            </a:r>
            <a:r>
              <a:rPr lang="en-US" altLang="zh-CN" sz="2400" smtClean="0">
                <a:solidFill>
                  <a:srgbClr val="000000"/>
                </a:solidFill>
              </a:rPr>
              <a:t>202. 116.160. 41</a:t>
            </a:r>
            <a:endParaRPr lang="en-US" altLang="zh-CN" sz="2400" smtClean="0">
              <a:solidFill>
                <a:srgbClr val="000000"/>
              </a:solidFill>
            </a:endParaRPr>
          </a:p>
        </p:txBody>
      </p:sp>
      <p:grpSp>
        <p:nvGrpSpPr>
          <p:cNvPr id="1480709" name="Group 5"/>
          <p:cNvGrpSpPr/>
          <p:nvPr/>
        </p:nvGrpSpPr>
        <p:grpSpPr bwMode="auto">
          <a:xfrm>
            <a:off x="468313" y="5084763"/>
            <a:ext cx="8423275" cy="1584325"/>
            <a:chOff x="295" y="3203"/>
            <a:chExt cx="5306" cy="998"/>
          </a:xfrm>
        </p:grpSpPr>
        <p:sp>
          <p:nvSpPr>
            <p:cNvPr id="59399" name="Rectangle 6"/>
            <p:cNvSpPr>
              <a:spLocks noChangeArrowheads="1"/>
            </p:cNvSpPr>
            <p:nvPr/>
          </p:nvSpPr>
          <p:spPr bwMode="auto">
            <a:xfrm>
              <a:off x="430" y="3465"/>
              <a:ext cx="5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r>
                <a:rPr lang="en-US" altLang="zh-CN" sz="2800" b="1" smtClean="0">
                  <a:solidFill>
                    <a:srgbClr val="000000"/>
                  </a:solidFill>
                  <a:ea typeface="宋体" panose="02010600030101010101" pitchFamily="2" charset="-122"/>
                </a:rPr>
                <a:t>        </a:t>
              </a:r>
              <a:endParaRPr lang="en-US" altLang="zh-CN" b="1" smtClean="0">
                <a:ea typeface="宋体" panose="02010600030101010101" pitchFamily="2" charset="-122"/>
              </a:endParaRPr>
            </a:p>
          </p:txBody>
        </p:sp>
        <p:sp>
          <p:nvSpPr>
            <p:cNvPr id="59400" name="Rectangle 7"/>
            <p:cNvSpPr>
              <a:spLocks noChangeArrowheads="1"/>
            </p:cNvSpPr>
            <p:nvPr/>
          </p:nvSpPr>
          <p:spPr bwMode="auto">
            <a:xfrm>
              <a:off x="295" y="3203"/>
              <a:ext cx="5261" cy="998"/>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59401" name="Rectangle 8"/>
            <p:cNvSpPr>
              <a:spLocks noChangeArrowheads="1"/>
            </p:cNvSpPr>
            <p:nvPr/>
          </p:nvSpPr>
          <p:spPr bwMode="auto">
            <a:xfrm>
              <a:off x="295" y="3221"/>
              <a:ext cx="5261" cy="968"/>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95000"/>
                </a:lnSpc>
                <a:spcBef>
                  <a:spcPct val="0"/>
                </a:spcBef>
              </a:pPr>
              <a:r>
                <a:rPr lang="en-US" altLang="zh-CN" sz="2000" b="1" smtClean="0">
                  <a:solidFill>
                    <a:srgbClr val="FF0000"/>
                  </a:solidFill>
                  <a:ea typeface="黑体" panose="02010609060101010101" pitchFamily="49" charset="-122"/>
                </a:rPr>
                <a:t>        </a:t>
              </a:r>
              <a:r>
                <a:rPr lang="zh-CN" altLang="en-US" sz="2000" b="1" smtClean="0">
                  <a:solidFill>
                    <a:srgbClr val="FF0000"/>
                  </a:solidFill>
                  <a:ea typeface="黑体" panose="02010609060101010101" pitchFamily="49" charset="-122"/>
                </a:rPr>
                <a:t>在现实生活中，以怎样的方式来确定某个人的身份呢</a:t>
              </a:r>
              <a:r>
                <a:rPr lang="en-US" altLang="zh-CN" sz="2000" b="1" smtClean="0">
                  <a:solidFill>
                    <a:srgbClr val="FF0000"/>
                  </a:solidFill>
                  <a:ea typeface="黑体" panose="02010609060101010101" pitchFamily="49" charset="-122"/>
                </a:rPr>
                <a:t>?</a:t>
              </a:r>
              <a:r>
                <a:rPr lang="zh-CN" altLang="en-US" sz="2000" b="1" smtClean="0">
                  <a:solidFill>
                    <a:srgbClr val="FF0000"/>
                  </a:solidFill>
                  <a:ea typeface="黑体" panose="02010609060101010101" pitchFamily="49" charset="-122"/>
                </a:rPr>
                <a:t>一是硬件，每个人与生俱来的、唯一的生理特征</a:t>
              </a:r>
              <a:r>
                <a:rPr lang="en-US" altLang="zh-CN" sz="2000" b="1" smtClean="0">
                  <a:solidFill>
                    <a:srgbClr val="FF0000"/>
                  </a:solidFill>
                  <a:ea typeface="黑体" panose="02010609060101010101" pitchFamily="49" charset="-122"/>
                </a:rPr>
                <a:t>(</a:t>
              </a:r>
              <a:r>
                <a:rPr lang="zh-CN" altLang="en-US" sz="2000" b="1" smtClean="0">
                  <a:solidFill>
                    <a:srgbClr val="FF0000"/>
                  </a:solidFill>
                  <a:ea typeface="黑体" panose="02010609060101010101" pitchFamily="49" charset="-122"/>
                </a:rPr>
                <a:t>如眼底虹膜、指纹、</a:t>
              </a:r>
              <a:r>
                <a:rPr lang="en-US" altLang="zh-CN" sz="2000" b="1" smtClean="0">
                  <a:solidFill>
                    <a:srgbClr val="FF0000"/>
                  </a:solidFill>
                  <a:ea typeface="黑体" panose="02010609060101010101" pitchFamily="49" charset="-122"/>
                </a:rPr>
                <a:t>DNA</a:t>
              </a:r>
              <a:r>
                <a:rPr lang="zh-CN" altLang="en-US" sz="2000" b="1" smtClean="0">
                  <a:solidFill>
                    <a:srgbClr val="FF0000"/>
                  </a:solidFill>
                  <a:ea typeface="黑体" panose="02010609060101010101" pitchFamily="49" charset="-122"/>
                </a:rPr>
                <a:t>等</a:t>
              </a:r>
              <a:r>
                <a:rPr lang="en-US" altLang="zh-CN" sz="2000" b="1" smtClean="0">
                  <a:solidFill>
                    <a:srgbClr val="FF0000"/>
                  </a:solidFill>
                  <a:ea typeface="黑体" panose="02010609060101010101" pitchFamily="49" charset="-122"/>
                </a:rPr>
                <a:t>)</a:t>
              </a:r>
              <a:r>
                <a:rPr lang="zh-CN" altLang="en-US" sz="2000" b="1" smtClean="0">
                  <a:solidFill>
                    <a:srgbClr val="FF0000"/>
                  </a:solidFill>
                  <a:ea typeface="黑体" panose="02010609060101010101" pitchFamily="49" charset="-122"/>
                </a:rPr>
                <a:t>。二是软件，即给每个人都规定一种身份、颁发唯一的证件</a:t>
              </a:r>
              <a:r>
                <a:rPr lang="en-US" altLang="zh-CN" sz="2000" b="1" smtClean="0">
                  <a:solidFill>
                    <a:srgbClr val="FF0000"/>
                  </a:solidFill>
                  <a:ea typeface="黑体" panose="02010609060101010101" pitchFamily="49" charset="-122"/>
                </a:rPr>
                <a:t>(</a:t>
              </a:r>
              <a:r>
                <a:rPr lang="zh-CN" altLang="en-US" sz="2000" b="1" smtClean="0">
                  <a:solidFill>
                    <a:srgbClr val="FF0000"/>
                  </a:solidFill>
                  <a:ea typeface="黑体" panose="02010609060101010101" pitchFamily="49" charset="-122"/>
                </a:rPr>
                <a:t>如身份证</a:t>
              </a:r>
              <a:r>
                <a:rPr lang="en-US" altLang="zh-CN" sz="2000" b="1" smtClean="0">
                  <a:solidFill>
                    <a:srgbClr val="FF0000"/>
                  </a:solidFill>
                  <a:ea typeface="黑体" panose="02010609060101010101" pitchFamily="49" charset="-122"/>
                </a:rPr>
                <a:t>)</a:t>
              </a:r>
              <a:r>
                <a:rPr lang="zh-CN" altLang="en-US" sz="2000" b="1" smtClean="0">
                  <a:solidFill>
                    <a:srgbClr val="FF0000"/>
                  </a:solidFill>
                  <a:ea typeface="黑体" panose="02010609060101010101" pitchFamily="49" charset="-122"/>
                </a:rPr>
                <a:t>。网络中识别某一台计算机也是这样：一是在每一块网卡上都烧录了唯一的</a:t>
              </a:r>
              <a:r>
                <a:rPr lang="en-US" altLang="zh-CN" sz="2000" b="1" smtClean="0">
                  <a:solidFill>
                    <a:srgbClr val="FF0000"/>
                  </a:solidFill>
                  <a:ea typeface="黑体" panose="02010609060101010101" pitchFamily="49" charset="-122"/>
                </a:rPr>
                <a:t>ID</a:t>
              </a:r>
              <a:r>
                <a:rPr lang="zh-CN" altLang="en-US" sz="2000" b="1" smtClean="0">
                  <a:solidFill>
                    <a:srgbClr val="FF0000"/>
                  </a:solidFill>
                  <a:ea typeface="黑体" panose="02010609060101010101" pitchFamily="49" charset="-122"/>
                </a:rPr>
                <a:t>号</a:t>
              </a:r>
              <a:r>
                <a:rPr lang="en-US" altLang="zh-CN" sz="2000" b="1" smtClean="0">
                  <a:solidFill>
                    <a:srgbClr val="FF0000"/>
                  </a:solidFill>
                  <a:ea typeface="黑体" panose="02010609060101010101" pitchFamily="49" charset="-122"/>
                </a:rPr>
                <a:t>(</a:t>
              </a:r>
              <a:r>
                <a:rPr lang="zh-CN" altLang="en-US" sz="2000" b="1" smtClean="0">
                  <a:solidFill>
                    <a:srgbClr val="FF0000"/>
                  </a:solidFill>
                  <a:ea typeface="黑体" panose="02010609060101010101" pitchFamily="49" charset="-122"/>
                </a:rPr>
                <a:t>即</a:t>
              </a:r>
              <a:r>
                <a:rPr lang="en-US" altLang="zh-CN" sz="2000" b="1" smtClean="0">
                  <a:solidFill>
                    <a:srgbClr val="FF0000"/>
                  </a:solidFill>
                  <a:ea typeface="黑体" panose="02010609060101010101" pitchFamily="49" charset="-122"/>
                </a:rPr>
                <a:t>MAC</a:t>
              </a:r>
              <a:r>
                <a:rPr lang="zh-CN" altLang="en-US" sz="2000" b="1" smtClean="0">
                  <a:solidFill>
                    <a:srgbClr val="FF0000"/>
                  </a:solidFill>
                  <a:ea typeface="黑体" panose="02010609060101010101" pitchFamily="49" charset="-122"/>
                </a:rPr>
                <a:t>地址</a:t>
              </a:r>
              <a:r>
                <a:rPr lang="en-US" altLang="zh-CN" sz="2000" b="1" smtClean="0">
                  <a:solidFill>
                    <a:srgbClr val="FF0000"/>
                  </a:solidFill>
                  <a:ea typeface="黑体" panose="02010609060101010101" pitchFamily="49" charset="-122"/>
                </a:rPr>
                <a:t>)</a:t>
              </a:r>
              <a:r>
                <a:rPr lang="zh-CN" altLang="en-US" sz="2000" b="1" smtClean="0">
                  <a:solidFill>
                    <a:srgbClr val="FF0000"/>
                  </a:solidFill>
                  <a:ea typeface="黑体" panose="02010609060101010101" pitchFamily="49" charset="-122"/>
                </a:rPr>
                <a:t>：二是通过为每一台计算机分配一个唯一的</a:t>
              </a:r>
              <a:r>
                <a:rPr lang="en-US" altLang="zh-CN" sz="2000" b="1" smtClean="0">
                  <a:solidFill>
                    <a:srgbClr val="FF0000"/>
                  </a:solidFill>
                  <a:ea typeface="黑体" panose="02010609060101010101" pitchFamily="49" charset="-122"/>
                </a:rPr>
                <a:t>IP</a:t>
              </a:r>
              <a:r>
                <a:rPr lang="zh-CN" altLang="en-US" sz="2000" b="1" smtClean="0">
                  <a:solidFill>
                    <a:srgbClr val="FF0000"/>
                  </a:solidFill>
                  <a:ea typeface="黑体" panose="02010609060101010101" pitchFamily="49" charset="-122"/>
                </a:rPr>
                <a:t>地址。</a:t>
              </a:r>
              <a:endParaRPr lang="zh-CN" altLang="en-US" sz="2000" b="1" smtClean="0">
                <a:solidFill>
                  <a:srgbClr val="FF0000"/>
                </a:solidFill>
                <a:ea typeface="黑体" panose="02010609060101010101" pitchFamily="49" charset="-122"/>
              </a:endParaRPr>
            </a:p>
          </p:txBody>
        </p:sp>
        <p:sp>
          <p:nvSpPr>
            <p:cNvPr id="59402" name="AutoShape 9"/>
            <p:cNvSpPr>
              <a:spLocks noChangeArrowheads="1"/>
            </p:cNvSpPr>
            <p:nvPr/>
          </p:nvSpPr>
          <p:spPr bwMode="auto">
            <a:xfrm>
              <a:off x="431" y="3294"/>
              <a:ext cx="139" cy="136"/>
            </a:xfrm>
            <a:prstGeom prst="smileyFace">
              <a:avLst>
                <a:gd name="adj" fmla="val -4653"/>
              </a:avLst>
            </a:prstGeom>
            <a:noFill/>
            <a:ln w="19050">
              <a:solidFill>
                <a:schemeClr val="hlink"/>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grpSp>
      <p:sp>
        <p:nvSpPr>
          <p:cNvPr id="59398" name="Rectangle 10"/>
          <p:cNvSpPr>
            <a:spLocks noChangeArrowheads="1"/>
          </p:cNvSpPr>
          <p:nvPr/>
        </p:nvSpPr>
        <p:spPr bwMode="auto">
          <a:xfrm>
            <a:off x="323850" y="6705600"/>
            <a:ext cx="2124075"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80707"/>
                                        </p:tgtEl>
                                        <p:attrNameLst>
                                          <p:attrName>style.visibility</p:attrName>
                                        </p:attrNameLst>
                                      </p:cBhvr>
                                      <p:to>
                                        <p:strVal val="visible"/>
                                      </p:to>
                                    </p:set>
                                    <p:animEffect transition="in" filter="blinds(horizontal)">
                                      <p:cBhvr>
                                        <p:cTn id="7" dur="500"/>
                                        <p:tgtEl>
                                          <p:spTgt spid="14807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0708"/>
                                        </p:tgtEl>
                                        <p:attrNameLst>
                                          <p:attrName>style.visibility</p:attrName>
                                        </p:attrNameLst>
                                      </p:cBhvr>
                                      <p:to>
                                        <p:strVal val="visible"/>
                                      </p:to>
                                    </p:set>
                                    <p:animEffect transition="in" filter="blinds(horizontal)">
                                      <p:cBhvr>
                                        <p:cTn id="12" dur="500"/>
                                        <p:tgtEl>
                                          <p:spTgt spid="1480708"/>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480709"/>
                                        </p:tgtEl>
                                        <p:attrNameLst>
                                          <p:attrName>style.visibility</p:attrName>
                                        </p:attrNameLst>
                                      </p:cBhvr>
                                      <p:to>
                                        <p:strVal val="visible"/>
                                      </p:to>
                                    </p:set>
                                    <p:animEffect transition="in" filter="blinds(horizontal)">
                                      <p:cBhvr>
                                        <p:cTn id="16" dur="500"/>
                                        <p:tgtEl>
                                          <p:spTgt spid="1480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0707" grpId="0" bldLvl="0" animBg="1"/>
      <p:bldP spid="1480708"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grpSp>
        <p:nvGrpSpPr>
          <p:cNvPr id="60419" name="Group 3"/>
          <p:cNvGrpSpPr/>
          <p:nvPr/>
        </p:nvGrpSpPr>
        <p:grpSpPr bwMode="auto">
          <a:xfrm>
            <a:off x="1116013" y="2276475"/>
            <a:ext cx="6769100" cy="2520950"/>
            <a:chOff x="657" y="2115"/>
            <a:chExt cx="4264" cy="1588"/>
          </a:xfrm>
        </p:grpSpPr>
        <p:sp>
          <p:nvSpPr>
            <p:cNvPr id="60422" name="Rectangle 4"/>
            <p:cNvSpPr>
              <a:spLocks noChangeArrowheads="1"/>
            </p:cNvSpPr>
            <p:nvPr/>
          </p:nvSpPr>
          <p:spPr bwMode="auto">
            <a:xfrm>
              <a:off x="718" y="2151"/>
              <a:ext cx="291" cy="228"/>
            </a:xfrm>
            <a:prstGeom prst="rect">
              <a:avLst/>
            </a:prstGeom>
            <a:solidFill>
              <a:srgbClr val="99CCFF"/>
            </a:solidFill>
            <a:ln w="9525">
              <a:miter lim="800000"/>
            </a:ln>
            <a:effectLst/>
            <a:scene3d>
              <a:camera prst="legacyObliqueTopRight"/>
              <a:lightRig rig="legacyFlat3" dir="r"/>
            </a:scene3d>
            <a:sp3d extrusionH="430200" prstMaterial="legacyPlastic">
              <a:bevelT w="13500" h="13500" prst="angle"/>
              <a:bevelB w="13500" h="13500" prst="angle"/>
              <a:extrusionClr>
                <a:srgbClr val="99CCFF"/>
              </a:extrusionClr>
            </a:sp3d>
            <a:extLst>
              <a:ext uri="{AF507438-7753-43E0-B8FC-AC1667EBCBE1}">
                <a14:hiddenEffects xmlns:a14="http://schemas.microsoft.com/office/drawing/2010/main">
                  <a:effectLst>
                    <a:outerShdw sy="50000" kx="-2453608" rotWithShape="0">
                      <a:srgbClr val="808080"/>
                    </a:outerShdw>
                  </a:effectLst>
                </a14:hiddenEffects>
              </a:ext>
            </a:extLst>
          </p:spPr>
          <p:txBody>
            <a:bodyPr wrap="none" anchor="ctr">
              <a:flatTx/>
            </a:bodyPr>
            <a:lstStyle/>
            <a:p>
              <a:pPr algn="ctr">
                <a:spcBef>
                  <a:spcPct val="0"/>
                </a:spcBef>
              </a:pPr>
              <a:r>
                <a:rPr lang="en-US" altLang="zh-CN" b="1" smtClean="0">
                  <a:solidFill>
                    <a:srgbClr val="FFFF00"/>
                  </a:solidFill>
                  <a:ea typeface="黑体" panose="02010609060101010101" pitchFamily="49" charset="-122"/>
                </a:rPr>
                <a:t>0</a:t>
              </a:r>
              <a:endParaRPr lang="en-US" altLang="zh-CN" b="1" smtClean="0">
                <a:solidFill>
                  <a:srgbClr val="0000FF"/>
                </a:solidFill>
                <a:ea typeface="黑体" panose="02010609060101010101" pitchFamily="49" charset="-122"/>
              </a:endParaRPr>
            </a:p>
          </p:txBody>
        </p:sp>
        <p:sp>
          <p:nvSpPr>
            <p:cNvPr id="60423" name="Rectangle 5"/>
            <p:cNvSpPr>
              <a:spLocks noChangeArrowheads="1"/>
            </p:cNvSpPr>
            <p:nvPr/>
          </p:nvSpPr>
          <p:spPr bwMode="auto">
            <a:xfrm>
              <a:off x="1063" y="2151"/>
              <a:ext cx="881" cy="228"/>
            </a:xfrm>
            <a:prstGeom prst="rect">
              <a:avLst/>
            </a:prstGeom>
            <a:solidFill>
              <a:srgbClr val="6699FF"/>
            </a:solidFill>
            <a:ln w="9525">
              <a:miter lim="800000"/>
            </a:ln>
            <a:effectLst/>
            <a:scene3d>
              <a:camera prst="legacyObliqueTopRight"/>
              <a:lightRig rig="legacyFlat3" dir="b"/>
            </a:scene3d>
            <a:sp3d extrusionH="430200" prstMaterial="legacyMatte">
              <a:bevelT w="13500" h="13500" prst="angle"/>
              <a:bevelB w="13500" h="13500" prst="angle"/>
              <a:extrusionClr>
                <a:srgbClr val="6699FF"/>
              </a:extrusionClr>
            </a:sp3d>
            <a:extLst>
              <a:ext uri="{AF507438-7753-43E0-B8FC-AC1667EBCBE1}">
                <a14:hiddenEffects xmlns:a14="http://schemas.microsoft.com/office/drawing/2010/main">
                  <a:effectLst>
                    <a:outerShdw sy="50000" kx="-2453608" rotWithShape="0">
                      <a:srgbClr val="808080"/>
                    </a:outerShdw>
                  </a:effectLst>
                </a14:hiddenEffects>
              </a:ext>
            </a:extLst>
          </p:spPr>
          <p:txBody>
            <a:bodyPr wrap="none" anchor="ctr">
              <a:flatTx/>
            </a:bodyPr>
            <a:lstStyle/>
            <a:p>
              <a:pPr algn="ctr">
                <a:spcBef>
                  <a:spcPct val="0"/>
                </a:spcBef>
              </a:pPr>
              <a:r>
                <a:rPr lang="zh-CN" altLang="en-US" b="1" dirty="0" smtClean="0">
                  <a:solidFill>
                    <a:srgbClr val="FFFF00"/>
                  </a:solidFill>
                  <a:ea typeface="黑体" panose="02010609060101010101" pitchFamily="49" charset="-122"/>
                </a:rPr>
                <a:t>网络号</a:t>
              </a:r>
              <a:endParaRPr lang="zh-CN" altLang="en-US" b="1" dirty="0" smtClean="0">
                <a:solidFill>
                  <a:srgbClr val="FFFF00"/>
                </a:solidFill>
                <a:ea typeface="黑体" panose="02010609060101010101" pitchFamily="49" charset="-122"/>
              </a:endParaRPr>
            </a:p>
          </p:txBody>
        </p:sp>
        <p:sp>
          <p:nvSpPr>
            <p:cNvPr id="60424" name="AutoShape 6"/>
            <p:cNvSpPr>
              <a:spLocks noChangeArrowheads="1"/>
            </p:cNvSpPr>
            <p:nvPr/>
          </p:nvSpPr>
          <p:spPr bwMode="auto">
            <a:xfrm>
              <a:off x="4293" y="2115"/>
              <a:ext cx="624" cy="192"/>
            </a:xfrm>
            <a:prstGeom prst="wedgeRoundRectCallout">
              <a:avLst>
                <a:gd name="adj1" fmla="val -108472"/>
                <a:gd name="adj2" fmla="val -41356"/>
                <a:gd name="adj3" fmla="val 16667"/>
              </a:avLst>
            </a:prstGeom>
            <a:solidFill>
              <a:srgbClr val="FFFFFF"/>
            </a:solidFill>
            <a:ln w="12700" cap="sq">
              <a:solidFill>
                <a:schemeClr val="tx1"/>
              </a:solidFill>
              <a:miter lim="800000"/>
            </a:ln>
            <a:effectLst>
              <a:outerShdw dist="107763" dir="13500000" algn="ctr" rotWithShape="0">
                <a:srgbClr val="808080"/>
              </a:outerShdw>
            </a:effectLst>
          </p:spPr>
          <p:txBody>
            <a:bodyPr wrap="none" anchor="ctr"/>
            <a:lstStyle/>
            <a:p>
              <a:pPr algn="ctr">
                <a:spcBef>
                  <a:spcPct val="0"/>
                </a:spcBef>
              </a:pPr>
              <a:r>
                <a:rPr lang="en-US" altLang="zh-CN" b="1" smtClean="0">
                  <a:solidFill>
                    <a:srgbClr val="A50021"/>
                  </a:solidFill>
                  <a:ea typeface="黑体" panose="02010609060101010101" pitchFamily="49" charset="-122"/>
                </a:rPr>
                <a:t>A</a:t>
              </a:r>
              <a:r>
                <a:rPr lang="zh-CN" altLang="en-US" b="1" smtClean="0">
                  <a:solidFill>
                    <a:srgbClr val="A50021"/>
                  </a:solidFill>
                  <a:ea typeface="黑体" panose="02010609060101010101" pitchFamily="49" charset="-122"/>
                </a:rPr>
                <a:t>类</a:t>
              </a:r>
              <a:endParaRPr lang="zh-CN" altLang="en-US" b="1" smtClean="0">
                <a:solidFill>
                  <a:srgbClr val="FFFF00"/>
                </a:solidFill>
                <a:ea typeface="黑体" panose="02010609060101010101" pitchFamily="49" charset="-122"/>
              </a:endParaRPr>
            </a:p>
          </p:txBody>
        </p:sp>
        <p:sp>
          <p:nvSpPr>
            <p:cNvPr id="60425" name="Rectangle 7"/>
            <p:cNvSpPr>
              <a:spLocks noChangeArrowheads="1"/>
            </p:cNvSpPr>
            <p:nvPr/>
          </p:nvSpPr>
          <p:spPr bwMode="auto">
            <a:xfrm>
              <a:off x="2016" y="2151"/>
              <a:ext cx="1925" cy="227"/>
            </a:xfrm>
            <a:prstGeom prst="rect">
              <a:avLst/>
            </a:prstGeom>
            <a:solidFill>
              <a:srgbClr val="FF3300"/>
            </a:solidFill>
            <a:ln w="9525">
              <a:miter lim="800000"/>
            </a:ln>
            <a:effectLst/>
            <a:scene3d>
              <a:camera prst="legacyObliqueTopRight"/>
              <a:lightRig rig="legacyFlat3" dir="b"/>
            </a:scene3d>
            <a:sp3d extrusionH="430200" prstMaterial="legacyMatte">
              <a:bevelT w="13500" h="13500" prst="angle"/>
              <a:bevelB w="13500" h="13500" prst="angle"/>
              <a:extrusionClr>
                <a:srgbClr val="FF3300"/>
              </a:extrusionClr>
            </a:sp3d>
            <a:extLst>
              <a:ext uri="{AF507438-7753-43E0-B8FC-AC1667EBCBE1}">
                <a14:hiddenEffects xmlns:a14="http://schemas.microsoft.com/office/drawing/2010/main">
                  <a:effectLst>
                    <a:outerShdw sy="50000" kx="-2453608" rotWithShape="0">
                      <a:srgbClr val="808080"/>
                    </a:outerShdw>
                  </a:effectLst>
                </a14:hiddenEffects>
              </a:ext>
            </a:extLst>
          </p:spPr>
          <p:txBody>
            <a:bodyPr wrap="none" anchor="ctr">
              <a:flatTx/>
            </a:bodyPr>
            <a:lstStyle/>
            <a:p>
              <a:pPr algn="ctr">
                <a:spcBef>
                  <a:spcPct val="0"/>
                </a:spcBef>
              </a:pPr>
              <a:r>
                <a:rPr lang="en-US" altLang="zh-CN" b="1" smtClean="0">
                  <a:solidFill>
                    <a:srgbClr val="FFFF00"/>
                  </a:solidFill>
                  <a:ea typeface="黑体" panose="02010609060101010101" pitchFamily="49" charset="-122"/>
                </a:rPr>
                <a:t>.nnn.nnn.nnn</a:t>
              </a:r>
              <a:endParaRPr lang="en-US" altLang="zh-CN" b="1" smtClean="0">
                <a:solidFill>
                  <a:srgbClr val="FFFF00"/>
                </a:solidFill>
                <a:ea typeface="黑体" panose="02010609060101010101" pitchFamily="49" charset="-122"/>
              </a:endParaRPr>
            </a:p>
          </p:txBody>
        </p:sp>
        <p:sp>
          <p:nvSpPr>
            <p:cNvPr id="60426" name="Rectangle 8"/>
            <p:cNvSpPr>
              <a:spLocks noChangeArrowheads="1"/>
            </p:cNvSpPr>
            <p:nvPr/>
          </p:nvSpPr>
          <p:spPr bwMode="auto">
            <a:xfrm>
              <a:off x="689" y="2497"/>
              <a:ext cx="369" cy="226"/>
            </a:xfrm>
            <a:prstGeom prst="rect">
              <a:avLst/>
            </a:prstGeom>
            <a:solidFill>
              <a:srgbClr val="99CCFF"/>
            </a:solidFill>
            <a:ln w="9525">
              <a:miter lim="800000"/>
            </a:ln>
            <a:effectLst/>
            <a:scene3d>
              <a:camera prst="legacyObliqueTopRight"/>
              <a:lightRig rig="legacyFlat3" dir="r"/>
            </a:scene3d>
            <a:sp3d extrusionH="430200" prstMaterial="legacyPlastic">
              <a:bevelT w="13500" h="13500" prst="angle"/>
              <a:bevelB w="13500" h="13500" prst="angle"/>
              <a:extrusionClr>
                <a:srgbClr val="99CCFF"/>
              </a:extrusionClr>
            </a:sp3d>
            <a:extLst>
              <a:ext uri="{AF507438-7753-43E0-B8FC-AC1667EBCBE1}">
                <a14:hiddenEffects xmlns:a14="http://schemas.microsoft.com/office/drawing/2010/main">
                  <a:effectLst>
                    <a:outerShdw sy="50000" kx="-2453608" rotWithShape="0">
                      <a:srgbClr val="808080"/>
                    </a:outerShdw>
                  </a:effectLst>
                </a14:hiddenEffects>
              </a:ext>
            </a:extLst>
          </p:spPr>
          <p:txBody>
            <a:bodyPr wrap="none" anchor="ctr">
              <a:flatTx/>
            </a:bodyPr>
            <a:lstStyle/>
            <a:p>
              <a:pPr algn="ctr">
                <a:spcBef>
                  <a:spcPct val="0"/>
                </a:spcBef>
              </a:pPr>
              <a:r>
                <a:rPr lang="en-US" altLang="zh-CN" b="1" smtClean="0">
                  <a:solidFill>
                    <a:srgbClr val="FFFF00"/>
                  </a:solidFill>
                  <a:ea typeface="黑体" panose="02010609060101010101" pitchFamily="49" charset="-122"/>
                </a:rPr>
                <a:t>10</a:t>
              </a:r>
              <a:endParaRPr lang="en-US" altLang="zh-CN" b="1" smtClean="0">
                <a:solidFill>
                  <a:srgbClr val="0000FF"/>
                </a:solidFill>
                <a:ea typeface="黑体" panose="02010609060101010101" pitchFamily="49" charset="-122"/>
              </a:endParaRPr>
            </a:p>
          </p:txBody>
        </p:sp>
        <p:sp>
          <p:nvSpPr>
            <p:cNvPr id="60427" name="Rectangle 9"/>
            <p:cNvSpPr>
              <a:spLocks noChangeArrowheads="1"/>
            </p:cNvSpPr>
            <p:nvPr/>
          </p:nvSpPr>
          <p:spPr bwMode="auto">
            <a:xfrm>
              <a:off x="1105" y="2497"/>
              <a:ext cx="1329" cy="226"/>
            </a:xfrm>
            <a:prstGeom prst="rect">
              <a:avLst/>
            </a:prstGeom>
            <a:solidFill>
              <a:srgbClr val="6699FF"/>
            </a:solidFill>
            <a:ln w="9525">
              <a:miter lim="800000"/>
            </a:ln>
            <a:effectLst/>
            <a:scene3d>
              <a:camera prst="legacyObliqueTopRight"/>
              <a:lightRig rig="legacyFlat3" dir="b"/>
            </a:scene3d>
            <a:sp3d extrusionH="430200" prstMaterial="legacyMatte">
              <a:bevelT w="13500" h="13500" prst="angle"/>
              <a:bevelB w="13500" h="13500" prst="angle"/>
              <a:extrusionClr>
                <a:srgbClr val="6699FF"/>
              </a:extrusionClr>
            </a:sp3d>
            <a:extLst>
              <a:ext uri="{AF507438-7753-43E0-B8FC-AC1667EBCBE1}">
                <a14:hiddenEffects xmlns:a14="http://schemas.microsoft.com/office/drawing/2010/main">
                  <a:effectLst>
                    <a:outerShdw sy="50000" kx="-2453608" rotWithShape="0">
                      <a:srgbClr val="808080"/>
                    </a:outerShdw>
                  </a:effectLst>
                </a14:hiddenEffects>
              </a:ext>
            </a:extLst>
          </p:spPr>
          <p:txBody>
            <a:bodyPr wrap="none" anchor="ctr">
              <a:flatTx/>
            </a:bodyPr>
            <a:lstStyle/>
            <a:p>
              <a:pPr algn="ctr">
                <a:spcBef>
                  <a:spcPct val="0"/>
                </a:spcBef>
              </a:pPr>
              <a:r>
                <a:rPr lang="zh-CN" altLang="en-US" b="1" smtClean="0">
                  <a:solidFill>
                    <a:srgbClr val="FFFF00"/>
                  </a:solidFill>
                  <a:ea typeface="黑体" panose="02010609060101010101" pitchFamily="49" charset="-122"/>
                </a:rPr>
                <a:t>网络号</a:t>
              </a:r>
              <a:endParaRPr lang="zh-CN" altLang="en-US" b="1" smtClean="0">
                <a:solidFill>
                  <a:srgbClr val="FFFF00"/>
                </a:solidFill>
                <a:ea typeface="黑体" panose="02010609060101010101" pitchFamily="49" charset="-122"/>
              </a:endParaRPr>
            </a:p>
          </p:txBody>
        </p:sp>
        <p:sp>
          <p:nvSpPr>
            <p:cNvPr id="60428" name="Rectangle 10"/>
            <p:cNvSpPr>
              <a:spLocks noChangeArrowheads="1"/>
            </p:cNvSpPr>
            <p:nvPr/>
          </p:nvSpPr>
          <p:spPr bwMode="auto">
            <a:xfrm>
              <a:off x="2473" y="2497"/>
              <a:ext cx="1468" cy="226"/>
            </a:xfrm>
            <a:prstGeom prst="rect">
              <a:avLst/>
            </a:prstGeom>
            <a:solidFill>
              <a:srgbClr val="FF3300"/>
            </a:solidFill>
            <a:ln w="9525">
              <a:miter lim="800000"/>
            </a:ln>
            <a:effectLst/>
            <a:scene3d>
              <a:camera prst="legacyObliqueTopRight"/>
              <a:lightRig rig="legacyFlat3" dir="b"/>
            </a:scene3d>
            <a:sp3d extrusionH="430200" prstMaterial="legacyMatte">
              <a:bevelT w="13500" h="13500" prst="angle"/>
              <a:bevelB w="13500" h="13500" prst="angle"/>
              <a:extrusionClr>
                <a:srgbClr val="FF3300"/>
              </a:extrusionClr>
            </a:sp3d>
            <a:extLst>
              <a:ext uri="{AF507438-7753-43E0-B8FC-AC1667EBCBE1}">
                <a14:hiddenEffects xmlns:a14="http://schemas.microsoft.com/office/drawing/2010/main">
                  <a:effectLst>
                    <a:outerShdw sy="50000" kx="-2453608" rotWithShape="0">
                      <a:srgbClr val="808080"/>
                    </a:outerShdw>
                  </a:effectLst>
                </a14:hiddenEffects>
              </a:ext>
            </a:extLst>
          </p:spPr>
          <p:txBody>
            <a:bodyPr wrap="none" anchor="ctr">
              <a:flatTx/>
            </a:bodyPr>
            <a:lstStyle/>
            <a:p>
              <a:pPr algn="ctr">
                <a:spcBef>
                  <a:spcPct val="0"/>
                </a:spcBef>
              </a:pPr>
              <a:r>
                <a:rPr lang="en-US" altLang="zh-CN" b="1" smtClean="0">
                  <a:solidFill>
                    <a:srgbClr val="FFFF00"/>
                  </a:solidFill>
                  <a:ea typeface="黑体" panose="02010609060101010101" pitchFamily="49" charset="-122"/>
                </a:rPr>
                <a:t>.nnn.nnn</a:t>
              </a:r>
              <a:endParaRPr lang="en-US" altLang="zh-CN" b="1" smtClean="0">
                <a:solidFill>
                  <a:srgbClr val="FFFF00"/>
                </a:solidFill>
                <a:ea typeface="黑体" panose="02010609060101010101" pitchFamily="49" charset="-122"/>
              </a:endParaRPr>
            </a:p>
          </p:txBody>
        </p:sp>
        <p:sp>
          <p:nvSpPr>
            <p:cNvPr id="60429" name="Rectangle 11"/>
            <p:cNvSpPr>
              <a:spLocks noChangeArrowheads="1"/>
            </p:cNvSpPr>
            <p:nvPr/>
          </p:nvSpPr>
          <p:spPr bwMode="auto">
            <a:xfrm>
              <a:off x="668" y="2831"/>
              <a:ext cx="600" cy="227"/>
            </a:xfrm>
            <a:prstGeom prst="rect">
              <a:avLst/>
            </a:prstGeom>
            <a:solidFill>
              <a:srgbClr val="99CCFF"/>
            </a:solidFill>
            <a:ln w="9525">
              <a:miter lim="800000"/>
            </a:ln>
            <a:effectLst/>
            <a:scene3d>
              <a:camera prst="legacyObliqueTopRight"/>
              <a:lightRig rig="legacyFlat3" dir="r"/>
            </a:scene3d>
            <a:sp3d extrusionH="430200" prstMaterial="legacyPlastic">
              <a:bevelT w="13500" h="13500" prst="angle"/>
              <a:bevelB w="13500" h="13500" prst="angle"/>
              <a:extrusionClr>
                <a:srgbClr val="99CCFF"/>
              </a:extrusionClr>
            </a:sp3d>
            <a:extLst>
              <a:ext uri="{AF507438-7753-43E0-B8FC-AC1667EBCBE1}">
                <a14:hiddenEffects xmlns:a14="http://schemas.microsoft.com/office/drawing/2010/main">
                  <a:effectLst>
                    <a:outerShdw sy="50000" kx="-2453608" rotWithShape="0">
                      <a:srgbClr val="808080"/>
                    </a:outerShdw>
                  </a:effectLst>
                </a14:hiddenEffects>
              </a:ext>
            </a:extLst>
          </p:spPr>
          <p:txBody>
            <a:bodyPr wrap="none" anchor="ctr">
              <a:flatTx/>
            </a:bodyPr>
            <a:lstStyle/>
            <a:p>
              <a:pPr algn="ctr">
                <a:spcBef>
                  <a:spcPct val="0"/>
                </a:spcBef>
              </a:pPr>
              <a:r>
                <a:rPr lang="en-US" altLang="zh-CN" b="1" smtClean="0">
                  <a:solidFill>
                    <a:srgbClr val="FFFF00"/>
                  </a:solidFill>
                  <a:ea typeface="黑体" panose="02010609060101010101" pitchFamily="49" charset="-122"/>
                </a:rPr>
                <a:t>110</a:t>
              </a:r>
              <a:endParaRPr lang="en-US" altLang="zh-CN" b="1" smtClean="0">
                <a:solidFill>
                  <a:srgbClr val="0000FF"/>
                </a:solidFill>
                <a:ea typeface="黑体" panose="02010609060101010101" pitchFamily="49" charset="-122"/>
              </a:endParaRPr>
            </a:p>
          </p:txBody>
        </p:sp>
        <p:sp>
          <p:nvSpPr>
            <p:cNvPr id="60430" name="Rectangle 12"/>
            <p:cNvSpPr>
              <a:spLocks noChangeArrowheads="1"/>
            </p:cNvSpPr>
            <p:nvPr/>
          </p:nvSpPr>
          <p:spPr bwMode="auto">
            <a:xfrm>
              <a:off x="1310" y="2831"/>
              <a:ext cx="1787" cy="227"/>
            </a:xfrm>
            <a:prstGeom prst="rect">
              <a:avLst/>
            </a:prstGeom>
            <a:solidFill>
              <a:srgbClr val="6699FF"/>
            </a:solidFill>
            <a:ln w="9525">
              <a:miter lim="800000"/>
            </a:ln>
            <a:effectLst/>
            <a:scene3d>
              <a:camera prst="legacyObliqueTopRight"/>
              <a:lightRig rig="legacyFlat3" dir="b"/>
            </a:scene3d>
            <a:sp3d extrusionH="430200" prstMaterial="legacyMatte">
              <a:bevelT w="13500" h="13500" prst="angle"/>
              <a:bevelB w="13500" h="13500" prst="angle"/>
              <a:extrusionClr>
                <a:srgbClr val="6699FF"/>
              </a:extrusionClr>
            </a:sp3d>
            <a:extLst>
              <a:ext uri="{AF507438-7753-43E0-B8FC-AC1667EBCBE1}">
                <a14:hiddenEffects xmlns:a14="http://schemas.microsoft.com/office/drawing/2010/main">
                  <a:effectLst>
                    <a:outerShdw sy="50000" kx="-2453608" rotWithShape="0">
                      <a:srgbClr val="808080"/>
                    </a:outerShdw>
                  </a:effectLst>
                </a14:hiddenEffects>
              </a:ext>
            </a:extLst>
          </p:spPr>
          <p:txBody>
            <a:bodyPr wrap="none" anchor="ctr">
              <a:flatTx/>
            </a:bodyPr>
            <a:lstStyle/>
            <a:p>
              <a:pPr algn="ctr">
                <a:spcBef>
                  <a:spcPct val="0"/>
                </a:spcBef>
              </a:pPr>
              <a:r>
                <a:rPr lang="zh-CN" altLang="en-US" b="1" smtClean="0">
                  <a:solidFill>
                    <a:srgbClr val="FFFF00"/>
                  </a:solidFill>
                  <a:ea typeface="黑体" panose="02010609060101010101" pitchFamily="49" charset="-122"/>
                </a:rPr>
                <a:t>网络号</a:t>
              </a:r>
              <a:endParaRPr lang="zh-CN" altLang="en-US" b="1" smtClean="0">
                <a:solidFill>
                  <a:srgbClr val="FFFF00"/>
                </a:solidFill>
                <a:ea typeface="黑体" panose="02010609060101010101" pitchFamily="49" charset="-122"/>
              </a:endParaRPr>
            </a:p>
          </p:txBody>
        </p:sp>
        <p:sp>
          <p:nvSpPr>
            <p:cNvPr id="60431" name="Rectangle 13"/>
            <p:cNvSpPr>
              <a:spLocks noChangeArrowheads="1"/>
            </p:cNvSpPr>
            <p:nvPr/>
          </p:nvSpPr>
          <p:spPr bwMode="auto">
            <a:xfrm>
              <a:off x="3138" y="2831"/>
              <a:ext cx="803" cy="227"/>
            </a:xfrm>
            <a:prstGeom prst="rect">
              <a:avLst/>
            </a:prstGeom>
            <a:solidFill>
              <a:srgbClr val="FF3300"/>
            </a:solidFill>
            <a:ln w="9525">
              <a:miter lim="800000"/>
            </a:ln>
            <a:effectLst/>
            <a:scene3d>
              <a:camera prst="legacyObliqueTopRight"/>
              <a:lightRig rig="legacyFlat3" dir="b"/>
            </a:scene3d>
            <a:sp3d extrusionH="430200" prstMaterial="legacyMatte">
              <a:bevelT w="13500" h="13500" prst="angle"/>
              <a:bevelB w="13500" h="13500" prst="angle"/>
              <a:extrusionClr>
                <a:srgbClr val="FF3300"/>
              </a:extrusionClr>
            </a:sp3d>
            <a:extLst>
              <a:ext uri="{AF507438-7753-43E0-B8FC-AC1667EBCBE1}">
                <a14:hiddenEffects xmlns:a14="http://schemas.microsoft.com/office/drawing/2010/main">
                  <a:effectLst>
                    <a:outerShdw sy="50000" kx="-2453608" rotWithShape="0">
                      <a:srgbClr val="808080"/>
                    </a:outerShdw>
                  </a:effectLst>
                </a14:hiddenEffects>
              </a:ext>
            </a:extLst>
          </p:spPr>
          <p:txBody>
            <a:bodyPr wrap="none" anchor="ctr">
              <a:flatTx/>
            </a:bodyPr>
            <a:lstStyle/>
            <a:p>
              <a:pPr algn="ctr">
                <a:spcBef>
                  <a:spcPct val="0"/>
                </a:spcBef>
              </a:pPr>
              <a:r>
                <a:rPr lang="en-US" altLang="zh-CN" b="1" smtClean="0">
                  <a:solidFill>
                    <a:srgbClr val="FFFF00"/>
                  </a:solidFill>
                  <a:ea typeface="黑体" panose="02010609060101010101" pitchFamily="49" charset="-122"/>
                </a:rPr>
                <a:t>.nnn</a:t>
              </a:r>
              <a:endParaRPr lang="en-US" altLang="zh-CN" b="1" smtClean="0">
                <a:solidFill>
                  <a:srgbClr val="FFFF00"/>
                </a:solidFill>
                <a:ea typeface="黑体" panose="02010609060101010101" pitchFamily="49" charset="-122"/>
              </a:endParaRPr>
            </a:p>
          </p:txBody>
        </p:sp>
        <p:sp>
          <p:nvSpPr>
            <p:cNvPr id="60432" name="Rectangle 14"/>
            <p:cNvSpPr>
              <a:spLocks noChangeArrowheads="1"/>
            </p:cNvSpPr>
            <p:nvPr/>
          </p:nvSpPr>
          <p:spPr bwMode="auto">
            <a:xfrm>
              <a:off x="657" y="3152"/>
              <a:ext cx="808" cy="228"/>
            </a:xfrm>
            <a:prstGeom prst="rect">
              <a:avLst/>
            </a:prstGeom>
            <a:solidFill>
              <a:srgbClr val="99CCFF"/>
            </a:solidFill>
            <a:ln w="9525">
              <a:miter lim="800000"/>
            </a:ln>
            <a:effectLst/>
            <a:scene3d>
              <a:camera prst="legacyObliqueTopRight"/>
              <a:lightRig rig="legacyFlat3" dir="r"/>
            </a:scene3d>
            <a:sp3d extrusionH="430200" prstMaterial="legacyPlastic">
              <a:bevelT w="13500" h="13500" prst="angle"/>
              <a:bevelB w="13500" h="13500" prst="angle"/>
              <a:extrusionClr>
                <a:srgbClr val="99CCFF"/>
              </a:extrusionClr>
            </a:sp3d>
            <a:extLst>
              <a:ext uri="{AF507438-7753-43E0-B8FC-AC1667EBCBE1}">
                <a14:hiddenEffects xmlns:a14="http://schemas.microsoft.com/office/drawing/2010/main">
                  <a:effectLst>
                    <a:outerShdw sy="50000" kx="-2453608" rotWithShape="0">
                      <a:srgbClr val="808080"/>
                    </a:outerShdw>
                  </a:effectLst>
                </a14:hiddenEffects>
              </a:ext>
            </a:extLst>
          </p:spPr>
          <p:txBody>
            <a:bodyPr wrap="none" anchor="ctr">
              <a:flatTx/>
            </a:bodyPr>
            <a:lstStyle/>
            <a:p>
              <a:pPr algn="ctr">
                <a:spcBef>
                  <a:spcPct val="0"/>
                </a:spcBef>
              </a:pPr>
              <a:r>
                <a:rPr lang="en-US" altLang="zh-CN" b="1" smtClean="0">
                  <a:solidFill>
                    <a:srgbClr val="FFFF00"/>
                  </a:solidFill>
                  <a:ea typeface="黑体" panose="02010609060101010101" pitchFamily="49" charset="-122"/>
                </a:rPr>
                <a:t>1110</a:t>
              </a:r>
              <a:endParaRPr lang="en-US" altLang="zh-CN" b="1" smtClean="0">
                <a:solidFill>
                  <a:srgbClr val="0000FF"/>
                </a:solidFill>
                <a:ea typeface="黑体" panose="02010609060101010101" pitchFamily="49" charset="-122"/>
              </a:endParaRPr>
            </a:p>
          </p:txBody>
        </p:sp>
        <p:sp>
          <p:nvSpPr>
            <p:cNvPr id="60433" name="Rectangle 15"/>
            <p:cNvSpPr>
              <a:spLocks noChangeArrowheads="1"/>
            </p:cNvSpPr>
            <p:nvPr/>
          </p:nvSpPr>
          <p:spPr bwMode="auto">
            <a:xfrm>
              <a:off x="1506" y="3152"/>
              <a:ext cx="2410" cy="228"/>
            </a:xfrm>
            <a:prstGeom prst="rect">
              <a:avLst/>
            </a:prstGeom>
            <a:solidFill>
              <a:srgbClr val="6699FF"/>
            </a:solidFill>
            <a:ln w="9525">
              <a:miter lim="800000"/>
            </a:ln>
            <a:effectLst/>
            <a:scene3d>
              <a:camera prst="legacyObliqueTopRight"/>
              <a:lightRig rig="legacyFlat3" dir="b"/>
            </a:scene3d>
            <a:sp3d extrusionH="430200" prstMaterial="legacyMatte">
              <a:bevelT w="13500" h="13500" prst="angle"/>
              <a:bevelB w="13500" h="13500" prst="angle"/>
              <a:extrusionClr>
                <a:srgbClr val="6699FF"/>
              </a:extrusionClr>
            </a:sp3d>
            <a:extLst>
              <a:ext uri="{AF507438-7753-43E0-B8FC-AC1667EBCBE1}">
                <a14:hiddenEffects xmlns:a14="http://schemas.microsoft.com/office/drawing/2010/main">
                  <a:effectLst>
                    <a:outerShdw sy="50000" kx="-2453608" rotWithShape="0">
                      <a:srgbClr val="808080"/>
                    </a:outerShdw>
                  </a:effectLst>
                </a14:hiddenEffects>
              </a:ext>
            </a:extLst>
          </p:spPr>
          <p:txBody>
            <a:bodyPr wrap="none" anchor="ctr">
              <a:flatTx/>
            </a:bodyPr>
            <a:lstStyle/>
            <a:p>
              <a:pPr algn="ctr">
                <a:spcBef>
                  <a:spcPct val="0"/>
                </a:spcBef>
              </a:pPr>
              <a:r>
                <a:rPr lang="zh-CN" altLang="en-US" b="1" smtClean="0">
                  <a:solidFill>
                    <a:srgbClr val="FFFF00"/>
                  </a:solidFill>
                  <a:ea typeface="黑体" panose="02010609060101010101" pitchFamily="49" charset="-122"/>
                </a:rPr>
                <a:t>多播地址</a:t>
              </a:r>
              <a:endParaRPr lang="zh-CN" altLang="en-US" b="1" smtClean="0">
                <a:solidFill>
                  <a:srgbClr val="FFFF00"/>
                </a:solidFill>
                <a:ea typeface="黑体" panose="02010609060101010101" pitchFamily="49" charset="-122"/>
              </a:endParaRPr>
            </a:p>
          </p:txBody>
        </p:sp>
        <p:sp>
          <p:nvSpPr>
            <p:cNvPr id="60434" name="Rectangle 16"/>
            <p:cNvSpPr>
              <a:spLocks noChangeArrowheads="1"/>
            </p:cNvSpPr>
            <p:nvPr/>
          </p:nvSpPr>
          <p:spPr bwMode="auto">
            <a:xfrm>
              <a:off x="657" y="3475"/>
              <a:ext cx="808" cy="228"/>
            </a:xfrm>
            <a:prstGeom prst="rect">
              <a:avLst/>
            </a:prstGeom>
            <a:solidFill>
              <a:srgbClr val="99CCFF"/>
            </a:solidFill>
            <a:ln w="9525">
              <a:miter lim="800000"/>
            </a:ln>
            <a:effectLst/>
            <a:scene3d>
              <a:camera prst="legacyObliqueTopRight"/>
              <a:lightRig rig="legacyFlat3" dir="r"/>
            </a:scene3d>
            <a:sp3d extrusionH="430200" prstMaterial="legacyPlastic">
              <a:bevelT w="13500" h="13500" prst="angle"/>
              <a:bevelB w="13500" h="13500" prst="angle"/>
              <a:extrusionClr>
                <a:srgbClr val="99CCFF"/>
              </a:extrusionClr>
            </a:sp3d>
            <a:extLst>
              <a:ext uri="{AF507438-7753-43E0-B8FC-AC1667EBCBE1}">
                <a14:hiddenEffects xmlns:a14="http://schemas.microsoft.com/office/drawing/2010/main">
                  <a:effectLst>
                    <a:outerShdw sy="50000" kx="-2453608" rotWithShape="0">
                      <a:srgbClr val="808080"/>
                    </a:outerShdw>
                  </a:effectLst>
                </a14:hiddenEffects>
              </a:ext>
            </a:extLst>
          </p:spPr>
          <p:txBody>
            <a:bodyPr wrap="none" anchor="ctr">
              <a:flatTx/>
            </a:bodyPr>
            <a:lstStyle/>
            <a:p>
              <a:pPr algn="ctr">
                <a:spcBef>
                  <a:spcPct val="0"/>
                </a:spcBef>
              </a:pPr>
              <a:r>
                <a:rPr lang="en-US" altLang="zh-CN" b="1" smtClean="0">
                  <a:solidFill>
                    <a:srgbClr val="FFFF00"/>
                  </a:solidFill>
                  <a:ea typeface="黑体" panose="02010609060101010101" pitchFamily="49" charset="-122"/>
                </a:rPr>
                <a:t>1111</a:t>
              </a:r>
              <a:endParaRPr lang="en-US" altLang="zh-CN" b="1" smtClean="0">
                <a:solidFill>
                  <a:srgbClr val="0000FF"/>
                </a:solidFill>
                <a:ea typeface="黑体" panose="02010609060101010101" pitchFamily="49" charset="-122"/>
              </a:endParaRPr>
            </a:p>
          </p:txBody>
        </p:sp>
        <p:sp>
          <p:nvSpPr>
            <p:cNvPr id="60435" name="Rectangle 17"/>
            <p:cNvSpPr>
              <a:spLocks noChangeArrowheads="1"/>
            </p:cNvSpPr>
            <p:nvPr/>
          </p:nvSpPr>
          <p:spPr bwMode="auto">
            <a:xfrm>
              <a:off x="1506" y="3475"/>
              <a:ext cx="2410" cy="228"/>
            </a:xfrm>
            <a:prstGeom prst="rect">
              <a:avLst/>
            </a:prstGeom>
            <a:solidFill>
              <a:srgbClr val="6699FF"/>
            </a:solidFill>
            <a:ln w="9525">
              <a:miter lim="800000"/>
            </a:ln>
            <a:effectLst/>
            <a:scene3d>
              <a:camera prst="legacyObliqueTopRight"/>
              <a:lightRig rig="legacyFlat3" dir="b"/>
            </a:scene3d>
            <a:sp3d extrusionH="430200" prstMaterial="legacyMatte">
              <a:bevelT w="13500" h="13500" prst="angle"/>
              <a:bevelB w="13500" h="13500" prst="angle"/>
              <a:extrusionClr>
                <a:srgbClr val="6699FF"/>
              </a:extrusionClr>
            </a:sp3d>
            <a:extLst>
              <a:ext uri="{AF507438-7753-43E0-B8FC-AC1667EBCBE1}">
                <a14:hiddenEffects xmlns:a14="http://schemas.microsoft.com/office/drawing/2010/main">
                  <a:effectLst>
                    <a:outerShdw sy="50000" kx="-2453608" rotWithShape="0">
                      <a:srgbClr val="808080"/>
                    </a:outerShdw>
                  </a:effectLst>
                </a14:hiddenEffects>
              </a:ext>
            </a:extLst>
          </p:spPr>
          <p:txBody>
            <a:bodyPr wrap="none" anchor="ctr">
              <a:flatTx/>
            </a:bodyPr>
            <a:lstStyle/>
            <a:p>
              <a:pPr algn="ctr">
                <a:spcBef>
                  <a:spcPct val="0"/>
                </a:spcBef>
              </a:pPr>
              <a:r>
                <a:rPr lang="zh-CN" altLang="en-US" b="1" smtClean="0">
                  <a:solidFill>
                    <a:srgbClr val="FFFF00"/>
                  </a:solidFill>
                  <a:ea typeface="黑体" panose="02010609060101010101" pitchFamily="49" charset="-122"/>
                </a:rPr>
                <a:t>预留未用</a:t>
              </a:r>
              <a:endParaRPr lang="zh-CN" altLang="en-US" b="1" smtClean="0">
                <a:solidFill>
                  <a:srgbClr val="FFFF00"/>
                </a:solidFill>
                <a:ea typeface="黑体" panose="02010609060101010101" pitchFamily="49" charset="-122"/>
              </a:endParaRPr>
            </a:p>
          </p:txBody>
        </p:sp>
        <p:sp>
          <p:nvSpPr>
            <p:cNvPr id="60436" name="AutoShape 18"/>
            <p:cNvSpPr>
              <a:spLocks noChangeArrowheads="1"/>
            </p:cNvSpPr>
            <p:nvPr/>
          </p:nvSpPr>
          <p:spPr bwMode="auto">
            <a:xfrm>
              <a:off x="4293" y="2473"/>
              <a:ext cx="624" cy="181"/>
            </a:xfrm>
            <a:prstGeom prst="wedgeRoundRectCallout">
              <a:avLst>
                <a:gd name="adj1" fmla="val -105694"/>
                <a:gd name="adj2" fmla="val -26856"/>
                <a:gd name="adj3" fmla="val 16667"/>
              </a:avLst>
            </a:prstGeom>
            <a:solidFill>
              <a:srgbClr val="FFFFFF"/>
            </a:solidFill>
            <a:ln w="12700" cap="sq">
              <a:solidFill>
                <a:schemeClr val="tx1"/>
              </a:solidFill>
              <a:miter lim="800000"/>
            </a:ln>
            <a:effectLst>
              <a:outerShdw dist="107763" dir="13500000" algn="ctr" rotWithShape="0">
                <a:srgbClr val="808080"/>
              </a:outerShdw>
            </a:effectLst>
          </p:spPr>
          <p:txBody>
            <a:bodyPr wrap="none" anchor="ctr"/>
            <a:lstStyle/>
            <a:p>
              <a:pPr algn="ctr">
                <a:spcBef>
                  <a:spcPct val="0"/>
                </a:spcBef>
              </a:pPr>
              <a:r>
                <a:rPr lang="en-US" altLang="zh-CN" b="1" smtClean="0">
                  <a:solidFill>
                    <a:srgbClr val="A50021"/>
                  </a:solidFill>
                  <a:ea typeface="黑体" panose="02010609060101010101" pitchFamily="49" charset="-122"/>
                </a:rPr>
                <a:t>B</a:t>
              </a:r>
              <a:r>
                <a:rPr lang="zh-CN" altLang="en-US" b="1" smtClean="0">
                  <a:solidFill>
                    <a:srgbClr val="A50021"/>
                  </a:solidFill>
                  <a:ea typeface="黑体" panose="02010609060101010101" pitchFamily="49" charset="-122"/>
                </a:rPr>
                <a:t>类</a:t>
              </a:r>
              <a:endParaRPr lang="zh-CN" altLang="en-US" b="1" smtClean="0">
                <a:solidFill>
                  <a:srgbClr val="FFFF00"/>
                </a:solidFill>
                <a:ea typeface="黑体" panose="02010609060101010101" pitchFamily="49" charset="-122"/>
              </a:endParaRPr>
            </a:p>
          </p:txBody>
        </p:sp>
        <p:sp>
          <p:nvSpPr>
            <p:cNvPr id="60437" name="AutoShape 19"/>
            <p:cNvSpPr>
              <a:spLocks noChangeArrowheads="1"/>
            </p:cNvSpPr>
            <p:nvPr/>
          </p:nvSpPr>
          <p:spPr bwMode="auto">
            <a:xfrm>
              <a:off x="4293" y="2795"/>
              <a:ext cx="624" cy="202"/>
            </a:xfrm>
            <a:prstGeom prst="wedgeRoundRectCallout">
              <a:avLst>
                <a:gd name="adj1" fmla="val -105694"/>
                <a:gd name="adj2" fmla="val -36718"/>
                <a:gd name="adj3" fmla="val 16667"/>
              </a:avLst>
            </a:prstGeom>
            <a:solidFill>
              <a:srgbClr val="FFFFFF"/>
            </a:solidFill>
            <a:ln w="12700" cap="sq">
              <a:solidFill>
                <a:schemeClr val="tx1"/>
              </a:solidFill>
              <a:miter lim="800000"/>
            </a:ln>
            <a:effectLst>
              <a:outerShdw dist="107763" dir="13500000" algn="ctr" rotWithShape="0">
                <a:srgbClr val="808080"/>
              </a:outerShdw>
            </a:effectLst>
          </p:spPr>
          <p:txBody>
            <a:bodyPr wrap="none" anchor="ctr"/>
            <a:lstStyle/>
            <a:p>
              <a:pPr algn="ctr">
                <a:spcBef>
                  <a:spcPct val="0"/>
                </a:spcBef>
              </a:pPr>
              <a:r>
                <a:rPr lang="en-US" altLang="zh-CN" b="1" smtClean="0">
                  <a:solidFill>
                    <a:srgbClr val="A50021"/>
                  </a:solidFill>
                  <a:ea typeface="黑体" panose="02010609060101010101" pitchFamily="49" charset="-122"/>
                </a:rPr>
                <a:t>C</a:t>
              </a:r>
              <a:r>
                <a:rPr lang="zh-CN" altLang="en-US" b="1" smtClean="0">
                  <a:solidFill>
                    <a:srgbClr val="A50021"/>
                  </a:solidFill>
                  <a:ea typeface="黑体" panose="02010609060101010101" pitchFamily="49" charset="-122"/>
                </a:rPr>
                <a:t>类</a:t>
              </a:r>
              <a:endParaRPr lang="zh-CN" altLang="en-US" b="1" smtClean="0">
                <a:solidFill>
                  <a:srgbClr val="FFFF00"/>
                </a:solidFill>
                <a:ea typeface="黑体" panose="02010609060101010101" pitchFamily="49" charset="-122"/>
              </a:endParaRPr>
            </a:p>
          </p:txBody>
        </p:sp>
        <p:sp>
          <p:nvSpPr>
            <p:cNvPr id="60438" name="AutoShape 20"/>
            <p:cNvSpPr>
              <a:spLocks noChangeArrowheads="1"/>
            </p:cNvSpPr>
            <p:nvPr/>
          </p:nvSpPr>
          <p:spPr bwMode="auto">
            <a:xfrm>
              <a:off x="4293" y="3117"/>
              <a:ext cx="628" cy="187"/>
            </a:xfrm>
            <a:prstGeom prst="wedgeRoundRectCallout">
              <a:avLst>
                <a:gd name="adj1" fmla="val -108759"/>
                <a:gd name="adj2" fmla="val -24264"/>
                <a:gd name="adj3" fmla="val 16667"/>
              </a:avLst>
            </a:prstGeom>
            <a:solidFill>
              <a:srgbClr val="FFFFFF"/>
            </a:solidFill>
            <a:ln w="12700" cap="sq">
              <a:solidFill>
                <a:schemeClr val="tx1"/>
              </a:solidFill>
              <a:miter lim="800000"/>
            </a:ln>
            <a:effectLst>
              <a:outerShdw dist="107763" dir="13500000" algn="ctr" rotWithShape="0">
                <a:srgbClr val="808080"/>
              </a:outerShdw>
            </a:effectLst>
          </p:spPr>
          <p:txBody>
            <a:bodyPr wrap="none" anchor="ctr"/>
            <a:lstStyle/>
            <a:p>
              <a:pPr algn="ctr">
                <a:spcBef>
                  <a:spcPct val="0"/>
                </a:spcBef>
              </a:pPr>
              <a:r>
                <a:rPr lang="en-US" altLang="zh-CN" b="1" smtClean="0">
                  <a:solidFill>
                    <a:srgbClr val="A50021"/>
                  </a:solidFill>
                  <a:ea typeface="黑体" panose="02010609060101010101" pitchFamily="49" charset="-122"/>
                </a:rPr>
                <a:t>D</a:t>
              </a:r>
              <a:r>
                <a:rPr lang="zh-CN" altLang="en-US" b="1" smtClean="0">
                  <a:solidFill>
                    <a:srgbClr val="A50021"/>
                  </a:solidFill>
                  <a:ea typeface="黑体" panose="02010609060101010101" pitchFamily="49" charset="-122"/>
                </a:rPr>
                <a:t>类</a:t>
              </a:r>
              <a:endParaRPr lang="zh-CN" altLang="en-US" b="1" smtClean="0">
                <a:solidFill>
                  <a:srgbClr val="FFFF00"/>
                </a:solidFill>
                <a:ea typeface="黑体" panose="02010609060101010101" pitchFamily="49" charset="-122"/>
              </a:endParaRPr>
            </a:p>
          </p:txBody>
        </p:sp>
        <p:sp>
          <p:nvSpPr>
            <p:cNvPr id="60439" name="AutoShape 21"/>
            <p:cNvSpPr>
              <a:spLocks noChangeArrowheads="1"/>
            </p:cNvSpPr>
            <p:nvPr/>
          </p:nvSpPr>
          <p:spPr bwMode="auto">
            <a:xfrm>
              <a:off x="4293" y="3439"/>
              <a:ext cx="624" cy="210"/>
            </a:xfrm>
            <a:prstGeom prst="wedgeRoundRectCallout">
              <a:avLst>
                <a:gd name="adj1" fmla="val -117917"/>
                <a:gd name="adj2" fmla="val -28949"/>
                <a:gd name="adj3" fmla="val 16667"/>
              </a:avLst>
            </a:prstGeom>
            <a:solidFill>
              <a:srgbClr val="FFFFFF"/>
            </a:solidFill>
            <a:ln w="12700" cap="sq">
              <a:solidFill>
                <a:schemeClr val="tx1"/>
              </a:solidFill>
              <a:miter lim="800000"/>
            </a:ln>
            <a:effectLst>
              <a:outerShdw dist="107763" dir="13500000" algn="ctr" rotWithShape="0">
                <a:srgbClr val="808080"/>
              </a:outerShdw>
            </a:effectLst>
          </p:spPr>
          <p:txBody>
            <a:bodyPr wrap="none" anchor="ctr"/>
            <a:lstStyle/>
            <a:p>
              <a:pPr algn="ctr">
                <a:spcBef>
                  <a:spcPct val="0"/>
                </a:spcBef>
              </a:pPr>
              <a:r>
                <a:rPr lang="en-US" altLang="zh-CN" b="1" smtClean="0">
                  <a:solidFill>
                    <a:srgbClr val="A50021"/>
                  </a:solidFill>
                  <a:ea typeface="黑体" panose="02010609060101010101" pitchFamily="49" charset="-122"/>
                </a:rPr>
                <a:t>E</a:t>
              </a:r>
              <a:r>
                <a:rPr lang="zh-CN" altLang="en-US" b="1" smtClean="0">
                  <a:solidFill>
                    <a:srgbClr val="A50021"/>
                  </a:solidFill>
                  <a:ea typeface="黑体" panose="02010609060101010101" pitchFamily="49" charset="-122"/>
                </a:rPr>
                <a:t>类</a:t>
              </a:r>
              <a:endParaRPr lang="zh-CN" altLang="en-US" b="1" smtClean="0">
                <a:solidFill>
                  <a:srgbClr val="FFFF00"/>
                </a:solidFill>
                <a:ea typeface="黑体" panose="02010609060101010101" pitchFamily="49" charset="-122"/>
              </a:endParaRPr>
            </a:p>
          </p:txBody>
        </p:sp>
      </p:grpSp>
      <p:sp>
        <p:nvSpPr>
          <p:cNvPr id="60420" name="Text Box 22"/>
          <p:cNvSpPr txBox="1">
            <a:spLocks noChangeArrowheads="1"/>
          </p:cNvSpPr>
          <p:nvPr/>
        </p:nvSpPr>
        <p:spPr bwMode="auto">
          <a:xfrm>
            <a:off x="468313" y="1125538"/>
            <a:ext cx="820737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lnSpc>
                <a:spcPct val="105000"/>
              </a:lnSpc>
              <a:spcBef>
                <a:spcPct val="10000"/>
              </a:spcBef>
            </a:pPr>
            <a:r>
              <a:rPr lang="en-US" altLang="zh-CN" sz="2400" smtClean="0">
                <a:solidFill>
                  <a:srgbClr val="000000"/>
                </a:solidFill>
              </a:rPr>
              <a:t>        (2) IP</a:t>
            </a:r>
            <a:r>
              <a:rPr lang="zh-CN" altLang="en-US" sz="2400" smtClean="0">
                <a:solidFill>
                  <a:srgbClr val="000000"/>
                </a:solidFill>
              </a:rPr>
              <a:t>地址分类</a:t>
            </a:r>
            <a:endParaRPr lang="zh-CN" altLang="en-US" sz="2400" smtClean="0">
              <a:solidFill>
                <a:srgbClr val="000000"/>
              </a:solidFill>
            </a:endParaRPr>
          </a:p>
          <a:p>
            <a:pPr algn="just" eaLnBrk="1" hangingPunct="1">
              <a:spcBef>
                <a:spcPct val="5000"/>
              </a:spcBef>
            </a:pPr>
            <a:r>
              <a:rPr lang="zh-CN" altLang="en-US" sz="2400" smtClean="0">
                <a:solidFill>
                  <a:srgbClr val="000000"/>
                </a:solidFill>
              </a:rPr>
              <a:t>        </a:t>
            </a:r>
            <a:r>
              <a:rPr lang="en-US" altLang="zh-CN" sz="2400" smtClean="0">
                <a:solidFill>
                  <a:srgbClr val="000000"/>
                </a:solidFill>
              </a:rPr>
              <a:t>IP</a:t>
            </a:r>
            <a:r>
              <a:rPr lang="zh-CN" altLang="en-US" sz="2400" smtClean="0">
                <a:solidFill>
                  <a:srgbClr val="000000"/>
                </a:solidFill>
              </a:rPr>
              <a:t>包含</a:t>
            </a:r>
            <a:r>
              <a:rPr lang="zh-CN" altLang="en-US" sz="2400" smtClean="0">
                <a:solidFill>
                  <a:srgbClr val="00B0F0"/>
                </a:solidFill>
              </a:rPr>
              <a:t>五类</a:t>
            </a:r>
            <a:r>
              <a:rPr lang="zh-CN" altLang="en-US" sz="2400" smtClean="0">
                <a:solidFill>
                  <a:srgbClr val="000000"/>
                </a:solidFill>
              </a:rPr>
              <a:t>不同的互联网地址格式： </a:t>
            </a:r>
            <a:endParaRPr lang="zh-CN" altLang="en-US" sz="2400" smtClean="0">
              <a:solidFill>
                <a:srgbClr val="000000"/>
              </a:solidFill>
            </a:endParaRPr>
          </a:p>
        </p:txBody>
      </p:sp>
      <p:sp>
        <p:nvSpPr>
          <p:cNvPr id="60421" name="Rectangle 23"/>
          <p:cNvSpPr>
            <a:spLocks noChangeArrowheads="1"/>
          </p:cNvSpPr>
          <p:nvPr/>
        </p:nvSpPr>
        <p:spPr bwMode="auto">
          <a:xfrm>
            <a:off x="323850" y="6705600"/>
            <a:ext cx="222091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grpSp>
        <p:nvGrpSpPr>
          <p:cNvPr id="61443" name="Group 3"/>
          <p:cNvGrpSpPr/>
          <p:nvPr/>
        </p:nvGrpSpPr>
        <p:grpSpPr bwMode="auto">
          <a:xfrm>
            <a:off x="1109663" y="1428750"/>
            <a:ext cx="7483475" cy="725488"/>
            <a:chOff x="563" y="764"/>
            <a:chExt cx="4682" cy="457"/>
          </a:xfrm>
        </p:grpSpPr>
        <p:sp>
          <p:nvSpPr>
            <p:cNvPr id="61454" name="AutoShape 4"/>
            <p:cNvSpPr>
              <a:spLocks noChangeAspect="1" noChangeArrowheads="1" noTextEdit="1"/>
            </p:cNvSpPr>
            <p:nvPr/>
          </p:nvSpPr>
          <p:spPr bwMode="auto">
            <a:xfrm>
              <a:off x="624" y="872"/>
              <a:ext cx="4621"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61455" name="Rectangle 5"/>
            <p:cNvSpPr>
              <a:spLocks noChangeArrowheads="1"/>
            </p:cNvSpPr>
            <p:nvPr/>
          </p:nvSpPr>
          <p:spPr bwMode="auto">
            <a:xfrm>
              <a:off x="911" y="915"/>
              <a:ext cx="1047" cy="203"/>
            </a:xfrm>
            <a:prstGeom prst="rect">
              <a:avLst/>
            </a:prstGeom>
            <a:noFill/>
            <a:ln w="19050">
              <a:solidFill>
                <a:schemeClr val="tx2"/>
              </a:solidFill>
              <a:miter lim="800000"/>
            </a:ln>
            <a:extLst>
              <a:ext uri="{909E8E84-426E-40DD-AFC4-6F175D3DCCD1}">
                <a14:hiddenFill xmlns:a14="http://schemas.microsoft.com/office/drawing/2010/main">
                  <a:solidFill>
                    <a:srgbClr val="FFFFFF"/>
                  </a:solid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484806" name="Rectangle 6"/>
            <p:cNvSpPr>
              <a:spLocks noChangeArrowheads="1"/>
            </p:cNvSpPr>
            <p:nvPr/>
          </p:nvSpPr>
          <p:spPr bwMode="auto">
            <a:xfrm>
              <a:off x="1275" y="945"/>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defRPr/>
              </a:pPr>
              <a:r>
                <a:rPr kumimoji="0" lang="zh-CN" altLang="en-US" sz="1600" b="1" dirty="0">
                  <a:solidFill>
                    <a:srgbClr val="000000"/>
                  </a:solidFill>
                  <a:effectLst>
                    <a:outerShdw blurRad="38100" dist="38100" dir="2700000" algn="tl">
                      <a:srgbClr val="C0C0C0"/>
                    </a:outerShdw>
                  </a:effectLst>
                  <a:ea typeface="黑体" panose="02010609060101010101" pitchFamily="49" charset="-122"/>
                </a:rPr>
                <a:t>网络号</a:t>
              </a:r>
              <a:endParaRPr kumimoji="0" lang="zh-CN" altLang="en-US" sz="1600" b="1" dirty="0">
                <a:solidFill>
                  <a:srgbClr val="000000"/>
                </a:solidFill>
                <a:effectLst>
                  <a:outerShdw blurRad="38100" dist="38100" dir="2700000" algn="tl">
                    <a:srgbClr val="C0C0C0"/>
                  </a:outerShdw>
                </a:effectLst>
                <a:ea typeface="黑体" panose="02010609060101010101" pitchFamily="49" charset="-122"/>
              </a:endParaRPr>
            </a:p>
          </p:txBody>
        </p:sp>
        <p:sp>
          <p:nvSpPr>
            <p:cNvPr id="1484807" name="Rectangle 7"/>
            <p:cNvSpPr>
              <a:spLocks noChangeArrowheads="1"/>
            </p:cNvSpPr>
            <p:nvPr/>
          </p:nvSpPr>
          <p:spPr bwMode="auto">
            <a:xfrm>
              <a:off x="917" y="77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defRPr/>
              </a:pPr>
              <a:r>
                <a:rPr kumimoji="0" lang="en-US" altLang="zh-CN" sz="1600" b="1">
                  <a:solidFill>
                    <a:srgbClr val="000000"/>
                  </a:solidFill>
                  <a:effectLst>
                    <a:outerShdw blurRad="38100" dist="38100" dir="2700000" algn="tl">
                      <a:srgbClr val="C0C0C0"/>
                    </a:outerShdw>
                  </a:effectLst>
                  <a:ea typeface="黑体" panose="02010609060101010101" pitchFamily="49" charset="-122"/>
                </a:rPr>
                <a:t>0</a:t>
              </a:r>
              <a:endParaRPr kumimoji="0" lang="en-US" altLang="zh-CN" sz="1600" b="1">
                <a:solidFill>
                  <a:srgbClr val="000000"/>
                </a:solidFill>
                <a:effectLst>
                  <a:outerShdw blurRad="38100" dist="38100" dir="2700000" algn="tl">
                    <a:srgbClr val="C0C0C0"/>
                  </a:outerShdw>
                </a:effectLst>
                <a:ea typeface="黑体" panose="02010609060101010101" pitchFamily="49" charset="-122"/>
              </a:endParaRPr>
            </a:p>
          </p:txBody>
        </p:sp>
        <p:sp>
          <p:nvSpPr>
            <p:cNvPr id="1484808" name="Rectangle 8"/>
            <p:cNvSpPr>
              <a:spLocks noChangeArrowheads="1"/>
            </p:cNvSpPr>
            <p:nvPr/>
          </p:nvSpPr>
          <p:spPr bwMode="auto">
            <a:xfrm>
              <a:off x="5017" y="772"/>
              <a:ext cx="12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defRPr/>
              </a:pPr>
              <a:r>
                <a:rPr kumimoji="0" lang="en-US" altLang="zh-CN" sz="1600" b="1">
                  <a:solidFill>
                    <a:srgbClr val="000000"/>
                  </a:solidFill>
                  <a:effectLst>
                    <a:outerShdw blurRad="38100" dist="38100" dir="2700000" algn="tl">
                      <a:srgbClr val="C0C0C0"/>
                    </a:outerShdw>
                  </a:effectLst>
                  <a:ea typeface="黑体" panose="02010609060101010101" pitchFamily="49" charset="-122"/>
                </a:rPr>
                <a:t>31</a:t>
              </a:r>
              <a:endParaRPr kumimoji="0" lang="en-US" altLang="zh-CN" sz="1600" b="1">
                <a:solidFill>
                  <a:srgbClr val="000000"/>
                </a:solidFill>
                <a:effectLst>
                  <a:outerShdw blurRad="38100" dist="38100" dir="2700000" algn="tl">
                    <a:srgbClr val="C0C0C0"/>
                  </a:outerShdw>
                </a:effectLst>
                <a:ea typeface="黑体" panose="02010609060101010101" pitchFamily="49" charset="-122"/>
              </a:endParaRPr>
            </a:p>
          </p:txBody>
        </p:sp>
        <p:sp>
          <p:nvSpPr>
            <p:cNvPr id="61459" name="Rectangle 9"/>
            <p:cNvSpPr>
              <a:spLocks noChangeArrowheads="1"/>
            </p:cNvSpPr>
            <p:nvPr/>
          </p:nvSpPr>
          <p:spPr bwMode="auto">
            <a:xfrm>
              <a:off x="1958" y="915"/>
              <a:ext cx="3144" cy="203"/>
            </a:xfrm>
            <a:prstGeom prst="rect">
              <a:avLst/>
            </a:prstGeom>
            <a:noFill/>
            <a:ln w="19050">
              <a:solidFill>
                <a:schemeClr val="tx2"/>
              </a:solidFill>
              <a:miter lim="800000"/>
            </a:ln>
            <a:extLst>
              <a:ext uri="{909E8E84-426E-40DD-AFC4-6F175D3DCCD1}">
                <a14:hiddenFill xmlns:a14="http://schemas.microsoft.com/office/drawing/2010/main">
                  <a:solidFill>
                    <a:srgbClr val="FFFFFF"/>
                  </a:solid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484810" name="Rectangle 10"/>
            <p:cNvSpPr>
              <a:spLocks noChangeArrowheads="1"/>
            </p:cNvSpPr>
            <p:nvPr/>
          </p:nvSpPr>
          <p:spPr bwMode="auto">
            <a:xfrm>
              <a:off x="3372" y="945"/>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defRPr/>
              </a:pPr>
              <a:r>
                <a:rPr kumimoji="0" lang="zh-CN" altLang="en-US" sz="1600" b="1">
                  <a:solidFill>
                    <a:srgbClr val="000000"/>
                  </a:solidFill>
                  <a:effectLst>
                    <a:outerShdw blurRad="38100" dist="38100" dir="2700000" algn="tl">
                      <a:srgbClr val="C0C0C0"/>
                    </a:outerShdw>
                  </a:effectLst>
                  <a:ea typeface="黑体" panose="02010609060101010101" pitchFamily="49" charset="-122"/>
                </a:rPr>
                <a:t>主机号</a:t>
              </a:r>
              <a:endParaRPr kumimoji="0" lang="zh-CN" altLang="en-US" sz="1600" b="1">
                <a:solidFill>
                  <a:srgbClr val="000000"/>
                </a:solidFill>
                <a:effectLst>
                  <a:outerShdw blurRad="38100" dist="38100" dir="2700000" algn="tl">
                    <a:srgbClr val="C0C0C0"/>
                  </a:outerShdw>
                </a:effectLst>
                <a:ea typeface="黑体" panose="02010609060101010101" pitchFamily="49" charset="-122"/>
              </a:endParaRPr>
            </a:p>
          </p:txBody>
        </p:sp>
        <p:sp>
          <p:nvSpPr>
            <p:cNvPr id="1484811" name="Rectangle 11"/>
            <p:cNvSpPr>
              <a:spLocks noChangeArrowheads="1"/>
            </p:cNvSpPr>
            <p:nvPr/>
          </p:nvSpPr>
          <p:spPr bwMode="auto">
            <a:xfrm>
              <a:off x="4034" y="764"/>
              <a:ext cx="12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defRPr/>
              </a:pPr>
              <a:r>
                <a:rPr kumimoji="0" lang="en-US" altLang="zh-CN" sz="1600" b="1">
                  <a:solidFill>
                    <a:srgbClr val="000000"/>
                  </a:solidFill>
                  <a:effectLst>
                    <a:outerShdw blurRad="38100" dist="38100" dir="2700000" algn="tl">
                      <a:srgbClr val="C0C0C0"/>
                    </a:outerShdw>
                  </a:effectLst>
                  <a:ea typeface="黑体" panose="02010609060101010101" pitchFamily="49" charset="-122"/>
                </a:rPr>
                <a:t>24</a:t>
              </a:r>
              <a:endParaRPr kumimoji="0" lang="en-US" altLang="zh-CN" sz="1600" b="1">
                <a:solidFill>
                  <a:srgbClr val="000000"/>
                </a:solidFill>
                <a:effectLst>
                  <a:outerShdw blurRad="38100" dist="38100" dir="2700000" algn="tl">
                    <a:srgbClr val="C0C0C0"/>
                  </a:outerShdw>
                </a:effectLst>
                <a:ea typeface="黑体" panose="02010609060101010101" pitchFamily="49" charset="-122"/>
              </a:endParaRPr>
            </a:p>
          </p:txBody>
        </p:sp>
        <p:sp>
          <p:nvSpPr>
            <p:cNvPr id="1484812" name="Rectangle 12"/>
            <p:cNvSpPr>
              <a:spLocks noChangeArrowheads="1"/>
            </p:cNvSpPr>
            <p:nvPr/>
          </p:nvSpPr>
          <p:spPr bwMode="auto">
            <a:xfrm>
              <a:off x="2977" y="772"/>
              <a:ext cx="12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defRPr/>
              </a:pPr>
              <a:r>
                <a:rPr kumimoji="0" lang="en-US" altLang="zh-CN" sz="1600" b="1">
                  <a:solidFill>
                    <a:srgbClr val="000000"/>
                  </a:solidFill>
                  <a:effectLst>
                    <a:outerShdw blurRad="38100" dist="38100" dir="2700000" algn="tl">
                      <a:srgbClr val="C0C0C0"/>
                    </a:outerShdw>
                  </a:effectLst>
                  <a:ea typeface="黑体" panose="02010609060101010101" pitchFamily="49" charset="-122"/>
                </a:rPr>
                <a:t>16</a:t>
              </a:r>
              <a:endParaRPr kumimoji="0" lang="en-US" altLang="zh-CN" sz="1600" b="1">
                <a:solidFill>
                  <a:srgbClr val="000000"/>
                </a:solidFill>
                <a:effectLst>
                  <a:outerShdw blurRad="38100" dist="38100" dir="2700000" algn="tl">
                    <a:srgbClr val="C0C0C0"/>
                  </a:outerShdw>
                </a:effectLst>
                <a:ea typeface="黑体" panose="02010609060101010101" pitchFamily="49" charset="-122"/>
              </a:endParaRPr>
            </a:p>
          </p:txBody>
        </p:sp>
        <p:sp>
          <p:nvSpPr>
            <p:cNvPr id="1484813" name="Rectangle 13"/>
            <p:cNvSpPr>
              <a:spLocks noChangeArrowheads="1"/>
            </p:cNvSpPr>
            <p:nvPr/>
          </p:nvSpPr>
          <p:spPr bwMode="auto">
            <a:xfrm>
              <a:off x="1945" y="77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defRPr/>
              </a:pPr>
              <a:r>
                <a:rPr kumimoji="0" lang="en-US" altLang="zh-CN" sz="1600" b="1">
                  <a:solidFill>
                    <a:srgbClr val="000000"/>
                  </a:solidFill>
                  <a:effectLst>
                    <a:outerShdw blurRad="38100" dist="38100" dir="2700000" algn="tl">
                      <a:srgbClr val="C0C0C0"/>
                    </a:outerShdw>
                  </a:effectLst>
                  <a:ea typeface="黑体" panose="02010609060101010101" pitchFamily="49" charset="-122"/>
                </a:rPr>
                <a:t>8</a:t>
              </a:r>
              <a:endParaRPr kumimoji="0" lang="en-US" altLang="zh-CN" sz="1600" b="1">
                <a:solidFill>
                  <a:srgbClr val="000000"/>
                </a:solidFill>
                <a:effectLst>
                  <a:outerShdw blurRad="38100" dist="38100" dir="2700000" algn="tl">
                    <a:srgbClr val="C0C0C0"/>
                  </a:outerShdw>
                </a:effectLst>
                <a:ea typeface="黑体" panose="02010609060101010101" pitchFamily="49" charset="-122"/>
              </a:endParaRPr>
            </a:p>
          </p:txBody>
        </p:sp>
        <p:sp>
          <p:nvSpPr>
            <p:cNvPr id="1484814" name="Rectangle 14"/>
            <p:cNvSpPr>
              <a:spLocks noChangeArrowheads="1"/>
            </p:cNvSpPr>
            <p:nvPr/>
          </p:nvSpPr>
          <p:spPr bwMode="auto">
            <a:xfrm>
              <a:off x="956" y="94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defRPr/>
              </a:pPr>
              <a:r>
                <a:rPr kumimoji="0" lang="en-US" altLang="zh-CN" sz="1600" b="1">
                  <a:solidFill>
                    <a:srgbClr val="000000"/>
                  </a:solidFill>
                  <a:effectLst>
                    <a:outerShdw blurRad="38100" dist="38100" dir="2700000" algn="tl">
                      <a:srgbClr val="C0C0C0"/>
                    </a:outerShdw>
                  </a:effectLst>
                  <a:ea typeface="黑体" panose="02010609060101010101" pitchFamily="49" charset="-122"/>
                </a:rPr>
                <a:t>0</a:t>
              </a:r>
              <a:endParaRPr kumimoji="0" lang="en-US" altLang="zh-CN" sz="1600" b="1">
                <a:solidFill>
                  <a:srgbClr val="000000"/>
                </a:solidFill>
                <a:effectLst>
                  <a:outerShdw blurRad="38100" dist="38100" dir="2700000" algn="tl">
                    <a:srgbClr val="C0C0C0"/>
                  </a:outerShdw>
                </a:effectLst>
                <a:ea typeface="黑体" panose="02010609060101010101" pitchFamily="49" charset="-122"/>
              </a:endParaRPr>
            </a:p>
          </p:txBody>
        </p:sp>
        <p:sp>
          <p:nvSpPr>
            <p:cNvPr id="61465" name="Line 15"/>
            <p:cNvSpPr>
              <a:spLocks noChangeShapeType="1"/>
            </p:cNvSpPr>
            <p:nvPr/>
          </p:nvSpPr>
          <p:spPr bwMode="auto">
            <a:xfrm>
              <a:off x="1037" y="915"/>
              <a:ext cx="1" cy="20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484816" name="Rectangle 16"/>
            <p:cNvSpPr>
              <a:spLocks noChangeArrowheads="1"/>
            </p:cNvSpPr>
            <p:nvPr/>
          </p:nvSpPr>
          <p:spPr bwMode="auto">
            <a:xfrm>
              <a:off x="563" y="950"/>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defRPr/>
              </a:pPr>
              <a:r>
                <a:rPr kumimoji="0" lang="en-US" altLang="zh-CN" sz="1600" b="1">
                  <a:solidFill>
                    <a:srgbClr val="000000"/>
                  </a:solidFill>
                  <a:effectLst>
                    <a:outerShdw blurRad="38100" dist="38100" dir="2700000" algn="tl">
                      <a:srgbClr val="C0C0C0"/>
                    </a:outerShdw>
                  </a:effectLst>
                  <a:ea typeface="黑体" panose="02010609060101010101" pitchFamily="49" charset="-122"/>
                </a:rPr>
                <a:t>A</a:t>
              </a:r>
              <a:endParaRPr kumimoji="0" lang="en-US" altLang="zh-CN" sz="1600" b="1">
                <a:solidFill>
                  <a:srgbClr val="000000"/>
                </a:solidFill>
                <a:effectLst>
                  <a:outerShdw blurRad="38100" dist="38100" dir="2700000" algn="tl">
                    <a:srgbClr val="C0C0C0"/>
                  </a:outerShdw>
                </a:effectLst>
                <a:ea typeface="黑体" panose="02010609060101010101" pitchFamily="49" charset="-122"/>
              </a:endParaRPr>
            </a:p>
          </p:txBody>
        </p:sp>
        <p:sp>
          <p:nvSpPr>
            <p:cNvPr id="1484817" name="Rectangle 17"/>
            <p:cNvSpPr>
              <a:spLocks noChangeArrowheads="1"/>
            </p:cNvSpPr>
            <p:nvPr/>
          </p:nvSpPr>
          <p:spPr bwMode="auto">
            <a:xfrm>
              <a:off x="667" y="954"/>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defRPr/>
              </a:pPr>
              <a:r>
                <a:rPr kumimoji="0" lang="zh-CN" altLang="en-US" sz="1600" b="1">
                  <a:solidFill>
                    <a:srgbClr val="000000"/>
                  </a:solidFill>
                  <a:effectLst>
                    <a:outerShdw blurRad="38100" dist="38100" dir="2700000" algn="tl">
                      <a:srgbClr val="C0C0C0"/>
                    </a:outerShdw>
                  </a:effectLst>
                  <a:ea typeface="黑体" panose="02010609060101010101" pitchFamily="49" charset="-122"/>
                </a:rPr>
                <a:t>类</a:t>
              </a:r>
              <a:endParaRPr kumimoji="0" lang="zh-CN" altLang="en-US" sz="1600" b="1">
                <a:solidFill>
                  <a:srgbClr val="000000"/>
                </a:solidFill>
                <a:effectLst>
                  <a:outerShdw blurRad="38100" dist="38100" dir="2700000" algn="tl">
                    <a:srgbClr val="C0C0C0"/>
                  </a:outerShdw>
                </a:effectLst>
                <a:ea typeface="黑体" panose="02010609060101010101" pitchFamily="49" charset="-122"/>
              </a:endParaRPr>
            </a:p>
          </p:txBody>
        </p:sp>
      </p:grpSp>
      <p:grpSp>
        <p:nvGrpSpPr>
          <p:cNvPr id="1484818" name="Group 18"/>
          <p:cNvGrpSpPr/>
          <p:nvPr/>
        </p:nvGrpSpPr>
        <p:grpSpPr bwMode="auto">
          <a:xfrm>
            <a:off x="979488" y="3444875"/>
            <a:ext cx="7734300" cy="1997075"/>
            <a:chOff x="487" y="2180"/>
            <a:chExt cx="4872" cy="926"/>
          </a:xfrm>
        </p:grpSpPr>
        <p:sp>
          <p:nvSpPr>
            <p:cNvPr id="1484819" name="Rectangle 19"/>
            <p:cNvSpPr>
              <a:spLocks noChangeArrowheads="1"/>
            </p:cNvSpPr>
            <p:nvPr/>
          </p:nvSpPr>
          <p:spPr bwMode="auto">
            <a:xfrm>
              <a:off x="487" y="2180"/>
              <a:ext cx="4872" cy="926"/>
            </a:xfrm>
            <a:prstGeom prst="rect">
              <a:avLst/>
            </a:prstGeom>
            <a:noFill/>
            <a:ln w="12700" cap="rnd">
              <a:solidFill>
                <a:srgbClr val="C0C0C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0" hangingPunct="0">
                <a:spcBef>
                  <a:spcPct val="0"/>
                </a:spcBef>
                <a:defRPr/>
              </a:pPr>
              <a:endParaRPr kumimoji="0" lang="zh-CN" altLang="zh-CN" sz="1800" b="1">
                <a:solidFill>
                  <a:srgbClr val="C0C0C0"/>
                </a:solidFill>
                <a:effectLst>
                  <a:outerShdw blurRad="38100" dist="38100" dir="2700000" algn="tl">
                    <a:srgbClr val="C0C0C0"/>
                  </a:outerShdw>
                </a:effectLst>
                <a:latin typeface="Wingdings" panose="05000000000000000000" pitchFamily="2" charset="2"/>
              </a:endParaRPr>
            </a:p>
          </p:txBody>
        </p:sp>
        <p:sp>
          <p:nvSpPr>
            <p:cNvPr id="61453" name="Text Box 20"/>
            <p:cNvSpPr txBox="1">
              <a:spLocks noChangeArrowheads="1"/>
            </p:cNvSpPr>
            <p:nvPr/>
          </p:nvSpPr>
          <p:spPr bwMode="auto">
            <a:xfrm>
              <a:off x="567" y="2180"/>
              <a:ext cx="4701"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nSpc>
                  <a:spcPct val="120000"/>
                </a:lnSpc>
                <a:spcBef>
                  <a:spcPct val="0"/>
                </a:spcBef>
              </a:pPr>
              <a:r>
                <a:rPr kumimoji="0" lang="zh-CN" altLang="en-US" sz="2400" dirty="0" smtClean="0">
                  <a:solidFill>
                    <a:srgbClr val="000000"/>
                  </a:solidFill>
                </a:rPr>
                <a:t>网络号</a:t>
              </a:r>
              <a:r>
                <a:rPr kumimoji="0" lang="en-US" altLang="zh-CN" sz="2400" dirty="0" smtClean="0">
                  <a:solidFill>
                    <a:srgbClr val="000000"/>
                  </a:solidFill>
                </a:rPr>
                <a:t>7</a:t>
              </a:r>
              <a:r>
                <a:rPr kumimoji="0" lang="zh-CN" altLang="en-US" sz="2400" dirty="0" smtClean="0">
                  <a:solidFill>
                    <a:srgbClr val="000000"/>
                  </a:solidFill>
                </a:rPr>
                <a:t>位，主机地址</a:t>
              </a:r>
              <a:r>
                <a:rPr kumimoji="0" lang="en-US" altLang="zh-CN" sz="2400" dirty="0" smtClean="0">
                  <a:solidFill>
                    <a:srgbClr val="000000"/>
                  </a:solidFill>
                </a:rPr>
                <a:t>24</a:t>
              </a:r>
              <a:r>
                <a:rPr kumimoji="0" lang="zh-CN" altLang="en-US" sz="2400" dirty="0" smtClean="0">
                  <a:solidFill>
                    <a:srgbClr val="000000"/>
                  </a:solidFill>
                </a:rPr>
                <a:t>位</a:t>
              </a:r>
              <a:endParaRPr kumimoji="0" lang="en-US" altLang="zh-CN" sz="2400" dirty="0" smtClean="0">
                <a:solidFill>
                  <a:srgbClr val="000000"/>
                </a:solidFill>
              </a:endParaRPr>
            </a:p>
            <a:p>
              <a:pPr>
                <a:lnSpc>
                  <a:spcPct val="120000"/>
                </a:lnSpc>
                <a:spcBef>
                  <a:spcPct val="0"/>
                </a:spcBef>
              </a:pPr>
              <a:r>
                <a:rPr kumimoji="0" lang="zh-CN" altLang="en-US" sz="2400" dirty="0" smtClean="0">
                  <a:solidFill>
                    <a:srgbClr val="000000"/>
                  </a:solidFill>
                </a:rPr>
                <a:t>有效网络数：</a:t>
              </a:r>
              <a:r>
                <a:rPr kumimoji="0" lang="en-US" altLang="zh-CN" sz="2400" dirty="0" smtClean="0">
                  <a:solidFill>
                    <a:srgbClr val="000000"/>
                  </a:solidFill>
                </a:rPr>
                <a:t>2</a:t>
              </a:r>
              <a:r>
                <a:rPr kumimoji="0" lang="en-US" altLang="zh-CN" sz="2400" baseline="30000" dirty="0" smtClean="0">
                  <a:solidFill>
                    <a:srgbClr val="000000"/>
                  </a:solidFill>
                </a:rPr>
                <a:t>7</a:t>
              </a:r>
              <a:r>
                <a:rPr kumimoji="0" lang="en-US" altLang="zh-CN" sz="2400" dirty="0" smtClean="0">
                  <a:solidFill>
                    <a:srgbClr val="000000"/>
                  </a:solidFill>
                </a:rPr>
                <a:t>-2=126</a:t>
              </a:r>
              <a:r>
                <a:rPr kumimoji="0" lang="zh-CN" altLang="en-US" sz="2400" dirty="0" smtClean="0">
                  <a:solidFill>
                    <a:srgbClr val="000000"/>
                  </a:solidFill>
                </a:rPr>
                <a:t>个 </a:t>
              </a:r>
              <a:endParaRPr kumimoji="0" lang="zh-CN" altLang="en-US" sz="2400" dirty="0" smtClean="0">
                <a:solidFill>
                  <a:srgbClr val="000000"/>
                </a:solidFill>
              </a:endParaRPr>
            </a:p>
            <a:p>
              <a:pPr>
                <a:lnSpc>
                  <a:spcPct val="120000"/>
                </a:lnSpc>
                <a:spcBef>
                  <a:spcPct val="0"/>
                </a:spcBef>
              </a:pPr>
              <a:r>
                <a:rPr kumimoji="0" lang="zh-CN" altLang="en-US" sz="2400" dirty="0" smtClean="0">
                  <a:solidFill>
                    <a:srgbClr val="000000"/>
                  </a:solidFill>
                </a:rPr>
                <a:t>每个网络所包含的有效主机数：</a:t>
              </a:r>
              <a:r>
                <a:rPr kumimoji="0" lang="en-US" altLang="zh-CN" sz="2400" dirty="0" smtClean="0">
                  <a:solidFill>
                    <a:srgbClr val="000000"/>
                  </a:solidFill>
                </a:rPr>
                <a:t>2</a:t>
              </a:r>
              <a:r>
                <a:rPr kumimoji="0" lang="en-US" altLang="zh-CN" sz="2400" baseline="30000" dirty="0" smtClean="0">
                  <a:solidFill>
                    <a:srgbClr val="000000"/>
                  </a:solidFill>
                </a:rPr>
                <a:t>24</a:t>
              </a:r>
              <a:r>
                <a:rPr kumimoji="0" lang="en-US" altLang="zh-CN" sz="2400" dirty="0" smtClean="0">
                  <a:solidFill>
                    <a:srgbClr val="000000"/>
                  </a:solidFill>
                </a:rPr>
                <a:t>-2</a:t>
              </a:r>
              <a:r>
                <a:rPr kumimoji="0" lang="zh-CN" altLang="en-US" sz="2400" dirty="0" smtClean="0">
                  <a:solidFill>
                    <a:srgbClr val="000000"/>
                  </a:solidFill>
                </a:rPr>
                <a:t>个</a:t>
              </a:r>
              <a:endParaRPr kumimoji="0" lang="zh-CN" altLang="en-US" sz="2400" dirty="0" smtClean="0">
                <a:solidFill>
                  <a:srgbClr val="000000"/>
                </a:solidFill>
              </a:endParaRPr>
            </a:p>
            <a:p>
              <a:pPr>
                <a:lnSpc>
                  <a:spcPct val="120000"/>
                </a:lnSpc>
                <a:spcBef>
                  <a:spcPct val="0"/>
                </a:spcBef>
              </a:pPr>
              <a:r>
                <a:rPr kumimoji="0" lang="zh-CN" altLang="en-US" sz="2400" dirty="0" smtClean="0">
                  <a:solidFill>
                    <a:srgbClr val="000000"/>
                  </a:solidFill>
                </a:rPr>
                <a:t>第一字节（网络号）的有效值范围是十进制数：</a:t>
              </a:r>
              <a:r>
                <a:rPr kumimoji="0" lang="en-US" altLang="zh-CN" sz="2400" dirty="0" smtClean="0">
                  <a:solidFill>
                    <a:srgbClr val="000000"/>
                  </a:solidFill>
                </a:rPr>
                <a:t>1~126 </a:t>
              </a:r>
              <a:endParaRPr kumimoji="0" lang="en-US" altLang="zh-CN" sz="2400" dirty="0" smtClean="0">
                <a:solidFill>
                  <a:srgbClr val="000000"/>
                </a:solidFill>
              </a:endParaRPr>
            </a:p>
          </p:txBody>
        </p:sp>
      </p:grpSp>
      <p:sp>
        <p:nvSpPr>
          <p:cNvPr id="61445" name="AutoShape 21"/>
          <p:cNvSpPr>
            <a:spLocks noChangeArrowheads="1"/>
          </p:cNvSpPr>
          <p:nvPr/>
        </p:nvSpPr>
        <p:spPr bwMode="auto">
          <a:xfrm>
            <a:off x="1116013" y="5517480"/>
            <a:ext cx="7224712" cy="431800"/>
          </a:xfrm>
          <a:prstGeom prst="roundRect">
            <a:avLst>
              <a:gd name="adj" fmla="val 16667"/>
            </a:avLst>
          </a:prstGeom>
          <a:solidFill>
            <a:srgbClr val="FFFF00">
              <a:alpha val="25098"/>
            </a:srgbClr>
          </a:solidFill>
          <a:ln w="9525">
            <a:round/>
          </a:ln>
          <a:effectLst/>
          <a:scene3d>
            <a:camera prst="legacyObliqueTopRight"/>
            <a:lightRig rig="legacyFlat3" dir="b"/>
          </a:scene3d>
          <a:sp3d extrusionH="2270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61446" name="Text Box 22"/>
          <p:cNvSpPr txBox="1">
            <a:spLocks noChangeArrowheads="1"/>
          </p:cNvSpPr>
          <p:nvPr/>
        </p:nvSpPr>
        <p:spPr bwMode="auto">
          <a:xfrm>
            <a:off x="1187450" y="5517480"/>
            <a:ext cx="7158038" cy="420688"/>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68275" indent="-168275"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nSpc>
                <a:spcPct val="90000"/>
              </a:lnSpc>
              <a:spcBef>
                <a:spcPct val="0"/>
              </a:spcBef>
            </a:pPr>
            <a:r>
              <a:rPr kumimoji="0" lang="en-US" altLang="zh-CN" sz="2400" smtClean="0">
                <a:solidFill>
                  <a:srgbClr val="000000"/>
                </a:solidFill>
              </a:rPr>
              <a:t>A</a:t>
            </a:r>
            <a:r>
              <a:rPr kumimoji="0" lang="zh-CN" altLang="en-US" sz="2400" smtClean="0">
                <a:solidFill>
                  <a:srgbClr val="000000"/>
                </a:solidFill>
              </a:rPr>
              <a:t>类地址一般分配给具有大量主机的网络用户。</a:t>
            </a:r>
            <a:endParaRPr kumimoji="0" lang="zh-CN" altLang="en-US" sz="2400" smtClean="0">
              <a:solidFill>
                <a:srgbClr val="000000"/>
              </a:solidFill>
            </a:endParaRPr>
          </a:p>
        </p:txBody>
      </p:sp>
      <p:grpSp>
        <p:nvGrpSpPr>
          <p:cNvPr id="1484823" name="Group 23"/>
          <p:cNvGrpSpPr/>
          <p:nvPr/>
        </p:nvGrpSpPr>
        <p:grpSpPr bwMode="auto">
          <a:xfrm>
            <a:off x="969963" y="2314575"/>
            <a:ext cx="7932737" cy="1025525"/>
            <a:chOff x="291" y="164"/>
            <a:chExt cx="4881" cy="646"/>
          </a:xfrm>
        </p:grpSpPr>
        <p:pic>
          <p:nvPicPr>
            <p:cNvPr id="61450" name="Picture 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invGray">
            <a:xfrm>
              <a:off x="291" y="164"/>
              <a:ext cx="4881" cy="646"/>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51" name="Text Box 25"/>
            <p:cNvSpPr txBox="1">
              <a:spLocks noChangeArrowheads="1"/>
            </p:cNvSpPr>
            <p:nvPr/>
          </p:nvSpPr>
          <p:spPr bwMode="auto">
            <a:xfrm>
              <a:off x="372" y="176"/>
              <a:ext cx="4628" cy="610"/>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68275" indent="-168275"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nSpc>
                  <a:spcPct val="120000"/>
                </a:lnSpc>
                <a:spcBef>
                  <a:spcPct val="0"/>
                </a:spcBef>
              </a:pPr>
              <a:r>
                <a:rPr kumimoji="0" lang="zh-CN" altLang="en-US" sz="2400" dirty="0" smtClean="0">
                  <a:solidFill>
                    <a:srgbClr val="FFFF00"/>
                  </a:solidFill>
                </a:rPr>
                <a:t>定义：第一字节首位是二进制数字</a:t>
              </a:r>
              <a:r>
                <a:rPr kumimoji="0" lang="en-US" altLang="zh-CN" sz="2400" dirty="0" smtClean="0">
                  <a:solidFill>
                    <a:srgbClr val="FFFF00"/>
                  </a:solidFill>
                </a:rPr>
                <a:t>0</a:t>
              </a:r>
              <a:r>
                <a:rPr kumimoji="0" lang="zh-CN" altLang="en-US" sz="2400" dirty="0" smtClean="0">
                  <a:solidFill>
                    <a:srgbClr val="FFFF00"/>
                  </a:solidFill>
                </a:rPr>
                <a:t>的地址 </a:t>
              </a:r>
              <a:endParaRPr kumimoji="0" lang="zh-CN" altLang="en-US" sz="2400" dirty="0" smtClean="0">
                <a:solidFill>
                  <a:srgbClr val="FFFF00"/>
                </a:solidFill>
              </a:endParaRPr>
            </a:p>
            <a:p>
              <a:pPr>
                <a:lnSpc>
                  <a:spcPct val="120000"/>
                </a:lnSpc>
                <a:spcBef>
                  <a:spcPct val="0"/>
                </a:spcBef>
              </a:pPr>
              <a:r>
                <a:rPr kumimoji="0" lang="zh-CN" altLang="en-US" sz="2400" dirty="0" smtClean="0">
                  <a:solidFill>
                    <a:srgbClr val="FFFF00"/>
                  </a:solidFill>
                </a:rPr>
                <a:t>规定：第一个字节表示网络号，后</a:t>
              </a:r>
              <a:r>
                <a:rPr kumimoji="0" lang="en-US" altLang="zh-CN" sz="2400" dirty="0" smtClean="0">
                  <a:solidFill>
                    <a:srgbClr val="FFFF00"/>
                  </a:solidFill>
                </a:rPr>
                <a:t>3</a:t>
              </a:r>
              <a:r>
                <a:rPr kumimoji="0" lang="zh-CN" altLang="en-US" sz="2400" dirty="0" smtClean="0">
                  <a:solidFill>
                    <a:srgbClr val="FFFF00"/>
                  </a:solidFill>
                </a:rPr>
                <a:t>个字节表示主机号</a:t>
              </a:r>
              <a:endParaRPr kumimoji="0" lang="zh-CN" altLang="en-US" sz="2400" dirty="0" smtClean="0">
                <a:solidFill>
                  <a:srgbClr val="FFFF00"/>
                </a:solidFill>
              </a:endParaRPr>
            </a:p>
          </p:txBody>
        </p:sp>
      </p:grpSp>
      <p:sp>
        <p:nvSpPr>
          <p:cNvPr id="61448" name="Oval 26"/>
          <p:cNvSpPr>
            <a:spLocks noChangeArrowheads="1"/>
          </p:cNvSpPr>
          <p:nvPr/>
        </p:nvSpPr>
        <p:spPr bwMode="auto">
          <a:xfrm>
            <a:off x="1512888" y="1609725"/>
            <a:ext cx="568325" cy="466725"/>
          </a:xfrm>
          <a:prstGeom prst="ellipse">
            <a:avLst/>
          </a:prstGeom>
          <a:noFill/>
          <a:ln w="38100" algn="ctr">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61449" name="Rectangle 27"/>
          <p:cNvSpPr>
            <a:spLocks noChangeArrowheads="1"/>
          </p:cNvSpPr>
          <p:nvPr/>
        </p:nvSpPr>
        <p:spPr bwMode="auto">
          <a:xfrm>
            <a:off x="323850" y="6705600"/>
            <a:ext cx="226853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484823"/>
                                        </p:tgtEl>
                                        <p:attrNameLst>
                                          <p:attrName>style.visibility</p:attrName>
                                        </p:attrNameLst>
                                      </p:cBhvr>
                                      <p:to>
                                        <p:strVal val="visible"/>
                                      </p:to>
                                    </p:set>
                                    <p:animEffect transition="in" filter="slide(fromTop)">
                                      <p:cBhvr>
                                        <p:cTn id="7" dur="500"/>
                                        <p:tgtEl>
                                          <p:spTgt spid="1484823"/>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1484818"/>
                                        </p:tgtEl>
                                        <p:attrNameLst>
                                          <p:attrName>style.visibility</p:attrName>
                                        </p:attrNameLst>
                                      </p:cBhvr>
                                      <p:to>
                                        <p:strVal val="visible"/>
                                      </p:to>
                                    </p:set>
                                    <p:animEffect transition="in" filter="slide(fromTop)">
                                      <p:cBhvr>
                                        <p:cTn id="11" dur="500"/>
                                        <p:tgtEl>
                                          <p:spTgt spid="148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23850" y="223838"/>
            <a:ext cx="6477000" cy="612775"/>
          </a:xfrm>
        </p:spPr>
        <p:txBody>
          <a:bodyPr/>
          <a:lstStyle/>
          <a:p>
            <a:r>
              <a:rPr lang="en-US" altLang="en-US" sz="3200" dirty="0">
                <a:solidFill>
                  <a:srgbClr val="3333CC"/>
                </a:solidFill>
                <a:ea typeface="黑体" panose="02010609060101010101" pitchFamily="49" charset="-122"/>
              </a:rPr>
              <a:t>2.4  </a:t>
            </a:r>
            <a:r>
              <a:rPr lang="zh-CN" altLang="en-US" sz="3200" dirty="0">
                <a:solidFill>
                  <a:srgbClr val="3333CC"/>
                </a:solidFill>
                <a:ea typeface="黑体" panose="02010609060101010101" pitchFamily="49" charset="-122"/>
              </a:rPr>
              <a:t>计算机网络基础</a:t>
            </a:r>
            <a:endParaRPr lang="zh-CN" altLang="en-US" sz="3200" dirty="0">
              <a:solidFill>
                <a:srgbClr val="3333CC"/>
              </a:solidFill>
              <a:ea typeface="黑体" panose="02010609060101010101" pitchFamily="49" charset="-122"/>
            </a:endParaRPr>
          </a:p>
        </p:txBody>
      </p:sp>
      <p:sp>
        <p:nvSpPr>
          <p:cNvPr id="9219" name="Rectangle 7"/>
          <p:cNvSpPr>
            <a:spLocks noGrp="1" noChangeArrowheads="1"/>
          </p:cNvSpPr>
          <p:nvPr>
            <p:ph type="body" sz="half" idx="1"/>
          </p:nvPr>
        </p:nvSpPr>
        <p:spPr>
          <a:xfrm>
            <a:off x="395288" y="1125538"/>
            <a:ext cx="8208962" cy="2590800"/>
          </a:xfrm>
          <a:noFill/>
        </p:spPr>
        <p:txBody>
          <a:bodyPr/>
          <a:lstStyle/>
          <a:p>
            <a:pPr marL="0" indent="0" algn="just" eaLnBrk="1" hangingPunct="1">
              <a:lnSpc>
                <a:spcPct val="105000"/>
              </a:lnSpc>
              <a:spcBef>
                <a:spcPct val="10000"/>
              </a:spcBef>
              <a:buFontTx/>
              <a:buNone/>
            </a:pPr>
            <a:r>
              <a:rPr lang="en-US" altLang="zh-CN" sz="2400" b="1" dirty="0" smtClean="0"/>
              <a:t>        (2) </a:t>
            </a:r>
            <a:r>
              <a:rPr lang="zh-CN" altLang="en-US" sz="2400" b="1" dirty="0" smtClean="0"/>
              <a:t>网络的分类</a:t>
            </a:r>
            <a:endParaRPr lang="zh-CN" altLang="en-US" sz="2400" b="1" dirty="0" smtClean="0"/>
          </a:p>
          <a:p>
            <a:pPr marL="0" indent="0" algn="just" eaLnBrk="1" hangingPunct="1">
              <a:lnSpc>
                <a:spcPct val="105000"/>
              </a:lnSpc>
              <a:spcBef>
                <a:spcPct val="10000"/>
              </a:spcBef>
              <a:buFontTx/>
              <a:buNone/>
            </a:pPr>
            <a:r>
              <a:rPr lang="zh-CN" altLang="en-US" sz="2400" b="1" dirty="0" smtClean="0"/>
              <a:t>        对于计算机网络可以从不同的角度进行分类。</a:t>
            </a:r>
            <a:endParaRPr lang="zh-CN" altLang="en-US" sz="2400" b="1" dirty="0" smtClean="0"/>
          </a:p>
          <a:p>
            <a:pPr marL="0" indent="0" algn="just" eaLnBrk="1" hangingPunct="1">
              <a:lnSpc>
                <a:spcPct val="105000"/>
              </a:lnSpc>
              <a:spcBef>
                <a:spcPct val="10000"/>
              </a:spcBef>
              <a:buFontTx/>
              <a:buNone/>
            </a:pPr>
            <a:r>
              <a:rPr lang="zh-CN" altLang="en-US" sz="2400" b="1" dirty="0" smtClean="0"/>
              <a:t>        ① 按照计算机网络的</a:t>
            </a:r>
            <a:r>
              <a:rPr lang="zh-CN" altLang="en-US" sz="2400" b="1" kern="1200">
                <a:solidFill>
                  <a:srgbClr val="00B0F0"/>
                </a:solidFill>
                <a:latin typeface="黑体" panose="02010609060101010101" pitchFamily="49" charset="-122"/>
                <a:ea typeface="黑体" panose="02010609060101010101" pitchFamily="49" charset="-122"/>
              </a:rPr>
              <a:t>规模</a:t>
            </a:r>
            <a:r>
              <a:rPr lang="zh-CN" altLang="en-US" sz="2400" b="1" dirty="0" smtClean="0"/>
              <a:t>分类</a:t>
            </a:r>
            <a:endParaRPr lang="zh-CN" altLang="en-US" sz="2400" b="1" dirty="0" smtClean="0"/>
          </a:p>
          <a:p>
            <a:pPr marL="0" indent="0" algn="just" eaLnBrk="1" hangingPunct="1">
              <a:lnSpc>
                <a:spcPct val="105000"/>
              </a:lnSpc>
              <a:spcBef>
                <a:spcPct val="10000"/>
              </a:spcBef>
              <a:buFontTx/>
              <a:buNone/>
            </a:pPr>
            <a:r>
              <a:rPr lang="zh-CN" altLang="en-US" sz="2400" b="1" dirty="0" smtClean="0"/>
              <a:t>        可将计算机网络分为局域网、城域网、广域网和互联网。网络的规模是以网上相距最远的两台计算机之间的距离来衡量的。</a:t>
            </a:r>
            <a:endParaRPr lang="zh-CN" altLang="en-US" sz="2400" b="1" dirty="0" smtClean="0"/>
          </a:p>
        </p:txBody>
      </p:sp>
      <p:sp>
        <p:nvSpPr>
          <p:cNvPr id="9220" name="AutoShape 11"/>
          <p:cNvSpPr>
            <a:spLocks noChangeArrowheads="1"/>
          </p:cNvSpPr>
          <p:nvPr/>
        </p:nvSpPr>
        <p:spPr bwMode="auto">
          <a:xfrm rot="-5400000">
            <a:off x="3600450" y="4083050"/>
            <a:ext cx="287338" cy="496888"/>
          </a:xfrm>
          <a:prstGeom prst="downArrow">
            <a:avLst>
              <a:gd name="adj1" fmla="val 50000"/>
              <a:gd name="adj2" fmla="val 43232"/>
            </a:avLst>
          </a:prstGeom>
          <a:solidFill>
            <a:srgbClr val="FF9900"/>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grpSp>
        <p:nvGrpSpPr>
          <p:cNvPr id="9221" name="Group 8"/>
          <p:cNvGrpSpPr/>
          <p:nvPr/>
        </p:nvGrpSpPr>
        <p:grpSpPr bwMode="auto">
          <a:xfrm>
            <a:off x="1870075" y="3933825"/>
            <a:ext cx="1627188" cy="792163"/>
            <a:chOff x="793" y="1706"/>
            <a:chExt cx="1044" cy="499"/>
          </a:xfrm>
        </p:grpSpPr>
        <p:sp>
          <p:nvSpPr>
            <p:cNvPr id="9230" name="Oval 9"/>
            <p:cNvSpPr>
              <a:spLocks noChangeArrowheads="1"/>
            </p:cNvSpPr>
            <p:nvPr/>
          </p:nvSpPr>
          <p:spPr bwMode="auto">
            <a:xfrm>
              <a:off x="793" y="1706"/>
              <a:ext cx="1044" cy="499"/>
            </a:xfrm>
            <a:prstGeom prst="ellipse">
              <a:avLst/>
            </a:prstGeom>
            <a:gradFill rotWithShape="1">
              <a:gsLst>
                <a:gs pos="0">
                  <a:schemeClr val="tx2"/>
                </a:gs>
                <a:gs pos="100000">
                  <a:schemeClr val="folHlink"/>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513034" name="Text Box 10"/>
            <p:cNvSpPr txBox="1">
              <a:spLocks noChangeArrowheads="1"/>
            </p:cNvSpPr>
            <p:nvPr/>
          </p:nvSpPr>
          <p:spPr bwMode="auto">
            <a:xfrm>
              <a:off x="931" y="179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a:solidFill>
                    <a:srgbClr val="FFFFFF"/>
                  </a:solidFill>
                  <a:effectLst>
                    <a:outerShdw blurRad="38100" dist="38100" dir="2700000" algn="tl">
                      <a:srgbClr val="C0C0C0"/>
                    </a:outerShdw>
                  </a:effectLst>
                  <a:ea typeface="黑体" panose="02010609060101010101" pitchFamily="49" charset="-122"/>
                </a:rPr>
                <a:t>局域网</a:t>
              </a:r>
              <a:r>
                <a:rPr lang="zh-CN" altLang="en-US" sz="2800">
                  <a:effectLst>
                    <a:outerShdw blurRad="38100" dist="38100" dir="2700000" algn="tl">
                      <a:srgbClr val="C0C0C0"/>
                    </a:outerShdw>
                  </a:effectLst>
                  <a:ea typeface="黑体" panose="02010609060101010101" pitchFamily="49" charset="-122"/>
                </a:rPr>
                <a:t> </a:t>
              </a:r>
              <a:endParaRPr lang="zh-CN" altLang="en-US" sz="2800">
                <a:effectLst>
                  <a:outerShdw blurRad="38100" dist="38100" dir="2700000" algn="tl">
                    <a:srgbClr val="C0C0C0"/>
                  </a:outerShdw>
                </a:effectLst>
                <a:ea typeface="黑体" panose="02010609060101010101" pitchFamily="49" charset="-122"/>
              </a:endParaRPr>
            </a:p>
          </p:txBody>
        </p:sp>
      </p:grpSp>
      <p:grpSp>
        <p:nvGrpSpPr>
          <p:cNvPr id="9222" name="Group 12"/>
          <p:cNvGrpSpPr/>
          <p:nvPr/>
        </p:nvGrpSpPr>
        <p:grpSpPr bwMode="auto">
          <a:xfrm>
            <a:off x="3992563" y="3933825"/>
            <a:ext cx="1627187" cy="792163"/>
            <a:chOff x="2108" y="1706"/>
            <a:chExt cx="1044" cy="499"/>
          </a:xfrm>
        </p:grpSpPr>
        <p:sp>
          <p:nvSpPr>
            <p:cNvPr id="9228" name="Oval 13"/>
            <p:cNvSpPr>
              <a:spLocks noChangeArrowheads="1"/>
            </p:cNvSpPr>
            <p:nvPr/>
          </p:nvSpPr>
          <p:spPr bwMode="auto">
            <a:xfrm>
              <a:off x="2108" y="1706"/>
              <a:ext cx="1044" cy="499"/>
            </a:xfrm>
            <a:prstGeom prst="ellipse">
              <a:avLst/>
            </a:prstGeom>
            <a:gradFill rotWithShape="1">
              <a:gsLst>
                <a:gs pos="0">
                  <a:schemeClr val="tx2"/>
                </a:gs>
                <a:gs pos="100000">
                  <a:schemeClr val="folHlink"/>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513038" name="Text Box 14"/>
            <p:cNvSpPr txBox="1">
              <a:spLocks noChangeArrowheads="1"/>
            </p:cNvSpPr>
            <p:nvPr/>
          </p:nvSpPr>
          <p:spPr bwMode="auto">
            <a:xfrm>
              <a:off x="2246" y="179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a:solidFill>
                    <a:srgbClr val="FFFFFF"/>
                  </a:solidFill>
                  <a:effectLst>
                    <a:outerShdw blurRad="38100" dist="38100" dir="2700000" algn="tl">
                      <a:srgbClr val="C0C0C0"/>
                    </a:outerShdw>
                  </a:effectLst>
                  <a:ea typeface="黑体" panose="02010609060101010101" pitchFamily="49" charset="-122"/>
                </a:rPr>
                <a:t>城域网</a:t>
              </a:r>
              <a:r>
                <a:rPr lang="zh-CN" altLang="en-US" sz="2800">
                  <a:effectLst>
                    <a:outerShdw blurRad="38100" dist="38100" dir="2700000" algn="tl">
                      <a:srgbClr val="C0C0C0"/>
                    </a:outerShdw>
                  </a:effectLst>
                  <a:ea typeface="黑体" panose="02010609060101010101" pitchFamily="49" charset="-122"/>
                </a:rPr>
                <a:t> </a:t>
              </a:r>
              <a:endParaRPr lang="zh-CN" altLang="en-US" sz="2800">
                <a:effectLst>
                  <a:outerShdw blurRad="38100" dist="38100" dir="2700000" algn="tl">
                    <a:srgbClr val="C0C0C0"/>
                  </a:outerShdw>
                </a:effectLst>
                <a:ea typeface="黑体" panose="02010609060101010101" pitchFamily="49" charset="-122"/>
              </a:endParaRPr>
            </a:p>
          </p:txBody>
        </p:sp>
      </p:grpSp>
      <p:sp>
        <p:nvSpPr>
          <p:cNvPr id="9223" name="AutoShape 15"/>
          <p:cNvSpPr>
            <a:spLocks noChangeArrowheads="1"/>
          </p:cNvSpPr>
          <p:nvPr/>
        </p:nvSpPr>
        <p:spPr bwMode="auto">
          <a:xfrm rot="-5400000">
            <a:off x="5722144" y="4083844"/>
            <a:ext cx="287338" cy="495300"/>
          </a:xfrm>
          <a:prstGeom prst="downArrow">
            <a:avLst>
              <a:gd name="adj1" fmla="val 50000"/>
              <a:gd name="adj2" fmla="val 43094"/>
            </a:avLst>
          </a:prstGeom>
          <a:solidFill>
            <a:srgbClr val="FF9900"/>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grpSp>
        <p:nvGrpSpPr>
          <p:cNvPr id="9224" name="Group 16"/>
          <p:cNvGrpSpPr/>
          <p:nvPr/>
        </p:nvGrpSpPr>
        <p:grpSpPr bwMode="auto">
          <a:xfrm>
            <a:off x="6113463" y="3933825"/>
            <a:ext cx="1627187" cy="792163"/>
            <a:chOff x="3424" y="1706"/>
            <a:chExt cx="1044" cy="499"/>
          </a:xfrm>
        </p:grpSpPr>
        <p:sp>
          <p:nvSpPr>
            <p:cNvPr id="9226" name="Oval 17"/>
            <p:cNvSpPr>
              <a:spLocks noChangeArrowheads="1"/>
            </p:cNvSpPr>
            <p:nvPr/>
          </p:nvSpPr>
          <p:spPr bwMode="auto">
            <a:xfrm>
              <a:off x="3424" y="1706"/>
              <a:ext cx="1044" cy="499"/>
            </a:xfrm>
            <a:prstGeom prst="ellipse">
              <a:avLst/>
            </a:prstGeom>
            <a:gradFill rotWithShape="1">
              <a:gsLst>
                <a:gs pos="0">
                  <a:schemeClr val="tx2"/>
                </a:gs>
                <a:gs pos="100000">
                  <a:schemeClr val="folHlink"/>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513042" name="Text Box 18"/>
            <p:cNvSpPr txBox="1">
              <a:spLocks noChangeArrowheads="1"/>
            </p:cNvSpPr>
            <p:nvPr/>
          </p:nvSpPr>
          <p:spPr bwMode="auto">
            <a:xfrm>
              <a:off x="3560" y="179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a:solidFill>
                    <a:srgbClr val="FFFFFF"/>
                  </a:solidFill>
                  <a:effectLst>
                    <a:outerShdw blurRad="38100" dist="38100" dir="2700000" algn="tl">
                      <a:srgbClr val="C0C0C0"/>
                    </a:outerShdw>
                  </a:effectLst>
                  <a:ea typeface="黑体" panose="02010609060101010101" pitchFamily="49" charset="-122"/>
                </a:rPr>
                <a:t>广域网</a:t>
              </a:r>
              <a:r>
                <a:rPr lang="zh-CN" altLang="en-US" sz="2800">
                  <a:effectLst>
                    <a:outerShdw blurRad="38100" dist="38100" dir="2700000" algn="tl">
                      <a:srgbClr val="C0C0C0"/>
                    </a:outerShdw>
                  </a:effectLst>
                  <a:ea typeface="黑体" panose="02010609060101010101" pitchFamily="49" charset="-122"/>
                </a:rPr>
                <a:t> </a:t>
              </a:r>
              <a:endParaRPr lang="zh-CN" altLang="en-US" sz="2800">
                <a:effectLst>
                  <a:outerShdw blurRad="38100" dist="38100" dir="2700000" algn="tl">
                    <a:srgbClr val="C0C0C0"/>
                  </a:outerShdw>
                </a:effectLst>
                <a:ea typeface="黑体" panose="02010609060101010101" pitchFamily="49" charset="-122"/>
              </a:endParaRPr>
            </a:p>
          </p:txBody>
        </p:sp>
      </p:grpSp>
      <p:sp>
        <p:nvSpPr>
          <p:cNvPr id="9225" name="Rectangle 26"/>
          <p:cNvSpPr>
            <a:spLocks noChangeArrowheads="1"/>
          </p:cNvSpPr>
          <p:nvPr/>
        </p:nvSpPr>
        <p:spPr bwMode="auto">
          <a:xfrm>
            <a:off x="323850" y="6705600"/>
            <a:ext cx="23495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grpSp>
        <p:nvGrpSpPr>
          <p:cNvPr id="1486851" name="Group 3"/>
          <p:cNvGrpSpPr/>
          <p:nvPr/>
        </p:nvGrpSpPr>
        <p:grpSpPr bwMode="auto">
          <a:xfrm>
            <a:off x="907231" y="3372991"/>
            <a:ext cx="7734300" cy="2144241"/>
            <a:chOff x="487" y="2180"/>
            <a:chExt cx="4872" cy="926"/>
          </a:xfrm>
        </p:grpSpPr>
        <p:sp>
          <p:nvSpPr>
            <p:cNvPr id="62487" name="Rectangle 4"/>
            <p:cNvSpPr>
              <a:spLocks noChangeArrowheads="1"/>
            </p:cNvSpPr>
            <p:nvPr/>
          </p:nvSpPr>
          <p:spPr bwMode="auto">
            <a:xfrm>
              <a:off x="487" y="2180"/>
              <a:ext cx="4872" cy="926"/>
            </a:xfrm>
            <a:prstGeom prst="rect">
              <a:avLst/>
            </a:prstGeom>
            <a:noFill/>
            <a:ln w="12700" cap="rnd">
              <a:solidFill>
                <a:srgbClr val="C0C0C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0" hangingPunct="0">
                <a:spcBef>
                  <a:spcPct val="0"/>
                </a:spcBef>
              </a:pPr>
              <a:endParaRPr kumimoji="0" lang="zh-CN" altLang="zh-CN" sz="1800" b="1" smtClean="0">
                <a:solidFill>
                  <a:srgbClr val="C0C0C0"/>
                </a:solidFill>
                <a:ea typeface="黑体" panose="02010609060101010101" pitchFamily="49" charset="-122"/>
              </a:endParaRPr>
            </a:p>
          </p:txBody>
        </p:sp>
        <p:sp>
          <p:nvSpPr>
            <p:cNvPr id="62488" name="Text Box 5"/>
            <p:cNvSpPr txBox="1">
              <a:spLocks noChangeArrowheads="1"/>
            </p:cNvSpPr>
            <p:nvPr/>
          </p:nvSpPr>
          <p:spPr bwMode="auto">
            <a:xfrm>
              <a:off x="567" y="2180"/>
              <a:ext cx="4217" cy="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nSpc>
                  <a:spcPct val="120000"/>
                </a:lnSpc>
                <a:spcBef>
                  <a:spcPct val="0"/>
                </a:spcBef>
              </a:pPr>
              <a:r>
                <a:rPr kumimoji="0" lang="zh-CN" altLang="en-US" sz="2400" dirty="0" smtClean="0">
                  <a:solidFill>
                    <a:srgbClr val="000000"/>
                  </a:solidFill>
                </a:rPr>
                <a:t>网络号</a:t>
              </a:r>
              <a:r>
                <a:rPr kumimoji="0" lang="en-US" altLang="zh-CN" sz="2400" dirty="0" smtClean="0">
                  <a:solidFill>
                    <a:srgbClr val="000000"/>
                  </a:solidFill>
                </a:rPr>
                <a:t>14</a:t>
              </a:r>
              <a:r>
                <a:rPr kumimoji="0" lang="zh-CN" altLang="en-US" sz="2400" dirty="0" smtClean="0">
                  <a:solidFill>
                    <a:srgbClr val="000000"/>
                  </a:solidFill>
                </a:rPr>
                <a:t>位，主机号</a:t>
              </a:r>
              <a:r>
                <a:rPr kumimoji="0" lang="en-US" altLang="zh-CN" sz="2400" dirty="0" smtClean="0">
                  <a:solidFill>
                    <a:srgbClr val="000000"/>
                  </a:solidFill>
                </a:rPr>
                <a:t>16</a:t>
              </a:r>
              <a:r>
                <a:rPr kumimoji="0" lang="zh-CN" altLang="en-US" sz="2400" dirty="0" smtClean="0">
                  <a:solidFill>
                    <a:srgbClr val="000000"/>
                  </a:solidFill>
                </a:rPr>
                <a:t>位</a:t>
              </a:r>
              <a:endParaRPr kumimoji="0" lang="en-US" altLang="zh-CN" sz="2400" dirty="0" smtClean="0">
                <a:solidFill>
                  <a:srgbClr val="000000"/>
                </a:solidFill>
              </a:endParaRPr>
            </a:p>
            <a:p>
              <a:pPr>
                <a:lnSpc>
                  <a:spcPct val="120000"/>
                </a:lnSpc>
                <a:spcBef>
                  <a:spcPct val="0"/>
                </a:spcBef>
              </a:pPr>
              <a:r>
                <a:rPr kumimoji="0" lang="zh-CN" altLang="en-US" sz="2400" dirty="0" smtClean="0">
                  <a:solidFill>
                    <a:srgbClr val="000000"/>
                  </a:solidFill>
                </a:rPr>
                <a:t>有效网络数：</a:t>
              </a:r>
              <a:r>
                <a:rPr kumimoji="0" lang="en-US" altLang="zh-CN" sz="2400" dirty="0" smtClean="0">
                  <a:solidFill>
                    <a:srgbClr val="000000"/>
                  </a:solidFill>
                </a:rPr>
                <a:t>2</a:t>
              </a:r>
              <a:r>
                <a:rPr kumimoji="0" lang="en-US" altLang="zh-CN" sz="2400" baseline="30000" dirty="0" smtClean="0">
                  <a:solidFill>
                    <a:srgbClr val="000000"/>
                  </a:solidFill>
                </a:rPr>
                <a:t>14</a:t>
              </a:r>
              <a:r>
                <a:rPr kumimoji="0" lang="en-US" altLang="zh-CN" sz="2400" dirty="0">
                  <a:solidFill>
                    <a:srgbClr val="000000"/>
                  </a:solidFill>
                </a:rPr>
                <a:t>-2=16384</a:t>
              </a:r>
              <a:r>
                <a:rPr kumimoji="0" lang="zh-CN" altLang="en-US" sz="2400" dirty="0" smtClean="0">
                  <a:solidFill>
                    <a:srgbClr val="000000"/>
                  </a:solidFill>
                </a:rPr>
                <a:t>个 </a:t>
              </a:r>
              <a:endParaRPr kumimoji="0" lang="zh-CN" altLang="en-US" sz="2400" dirty="0" smtClean="0">
                <a:solidFill>
                  <a:srgbClr val="000000"/>
                </a:solidFill>
              </a:endParaRPr>
            </a:p>
            <a:p>
              <a:pPr>
                <a:lnSpc>
                  <a:spcPct val="120000"/>
                </a:lnSpc>
                <a:spcBef>
                  <a:spcPct val="0"/>
                </a:spcBef>
              </a:pPr>
              <a:r>
                <a:rPr kumimoji="0" lang="zh-CN" altLang="en-US" sz="2400" dirty="0" smtClean="0">
                  <a:solidFill>
                    <a:srgbClr val="000000"/>
                  </a:solidFill>
                </a:rPr>
                <a:t>每个网络号所包含的有效主机数：</a:t>
              </a:r>
              <a:r>
                <a:rPr kumimoji="0" lang="en-US" altLang="zh-CN" sz="2400" dirty="0" smtClean="0">
                  <a:solidFill>
                    <a:srgbClr val="000000"/>
                  </a:solidFill>
                </a:rPr>
                <a:t>2</a:t>
              </a:r>
              <a:r>
                <a:rPr kumimoji="0" lang="en-US" altLang="zh-CN" sz="2400" baseline="30000" dirty="0" smtClean="0">
                  <a:solidFill>
                    <a:srgbClr val="000000"/>
                  </a:solidFill>
                </a:rPr>
                <a:t>16</a:t>
              </a:r>
              <a:r>
                <a:rPr kumimoji="0" lang="en-US" altLang="zh-CN" sz="2400" dirty="0" smtClean="0">
                  <a:solidFill>
                    <a:srgbClr val="000000"/>
                  </a:solidFill>
                </a:rPr>
                <a:t>-2=65534</a:t>
              </a:r>
              <a:r>
                <a:rPr kumimoji="0" lang="zh-CN" altLang="en-US" sz="2400" dirty="0" smtClean="0">
                  <a:solidFill>
                    <a:srgbClr val="000000"/>
                  </a:solidFill>
                </a:rPr>
                <a:t>个</a:t>
              </a:r>
              <a:endParaRPr kumimoji="0" lang="zh-CN" altLang="en-US" sz="2400" dirty="0" smtClean="0">
                <a:solidFill>
                  <a:srgbClr val="000000"/>
                </a:solidFill>
              </a:endParaRPr>
            </a:p>
            <a:p>
              <a:pPr>
                <a:lnSpc>
                  <a:spcPct val="120000"/>
                </a:lnSpc>
                <a:spcBef>
                  <a:spcPct val="0"/>
                </a:spcBef>
              </a:pPr>
              <a:r>
                <a:rPr kumimoji="0" lang="zh-CN" altLang="en-US" sz="2400" dirty="0" smtClean="0">
                  <a:solidFill>
                    <a:srgbClr val="000000"/>
                  </a:solidFill>
                </a:rPr>
                <a:t>第一字节的有效值范围是十进制数：</a:t>
              </a:r>
              <a:r>
                <a:rPr kumimoji="0" lang="en-US" altLang="zh-CN" sz="2400" dirty="0" smtClean="0">
                  <a:solidFill>
                    <a:srgbClr val="000000"/>
                  </a:solidFill>
                </a:rPr>
                <a:t>128~191 </a:t>
              </a:r>
              <a:endParaRPr kumimoji="0" lang="en-US" altLang="zh-CN" sz="2400" dirty="0" smtClean="0">
                <a:solidFill>
                  <a:srgbClr val="000000"/>
                </a:solidFill>
              </a:endParaRPr>
            </a:p>
          </p:txBody>
        </p:sp>
      </p:grpSp>
      <p:sp>
        <p:nvSpPr>
          <p:cNvPr id="62468" name="AutoShape 6"/>
          <p:cNvSpPr>
            <a:spLocks noChangeArrowheads="1"/>
          </p:cNvSpPr>
          <p:nvPr/>
        </p:nvSpPr>
        <p:spPr bwMode="auto">
          <a:xfrm>
            <a:off x="875481" y="5661496"/>
            <a:ext cx="7080250" cy="431800"/>
          </a:xfrm>
          <a:prstGeom prst="roundRect">
            <a:avLst>
              <a:gd name="adj" fmla="val 16667"/>
            </a:avLst>
          </a:prstGeom>
          <a:solidFill>
            <a:srgbClr val="FFFF00">
              <a:alpha val="25098"/>
            </a:srgbClr>
          </a:solidFill>
          <a:ln w="9525">
            <a:round/>
          </a:ln>
          <a:effectLst/>
          <a:scene3d>
            <a:camera prst="legacyObliqueTopRight"/>
            <a:lightRig rig="legacyFlat3" dir="b"/>
          </a:scene3d>
          <a:sp3d extrusionH="2270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62469" name="Text Box 7"/>
          <p:cNvSpPr txBox="1">
            <a:spLocks noChangeArrowheads="1"/>
          </p:cNvSpPr>
          <p:nvPr/>
        </p:nvSpPr>
        <p:spPr bwMode="auto">
          <a:xfrm>
            <a:off x="945331" y="5661496"/>
            <a:ext cx="7010400" cy="420687"/>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68275" indent="-168275"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nSpc>
                <a:spcPct val="90000"/>
              </a:lnSpc>
              <a:spcBef>
                <a:spcPct val="0"/>
              </a:spcBef>
            </a:pPr>
            <a:r>
              <a:rPr kumimoji="0" lang="en-US" altLang="zh-CN" sz="2400" smtClean="0">
                <a:solidFill>
                  <a:srgbClr val="000000"/>
                </a:solidFill>
              </a:rPr>
              <a:t>B</a:t>
            </a:r>
            <a:r>
              <a:rPr kumimoji="0" lang="zh-CN" altLang="en-US" sz="2400" smtClean="0">
                <a:solidFill>
                  <a:srgbClr val="000000"/>
                </a:solidFill>
              </a:rPr>
              <a:t>类地址分配给具有中等规模主机数的网络用户。</a:t>
            </a:r>
            <a:endParaRPr kumimoji="0" lang="zh-CN" altLang="en-US" sz="2400" smtClean="0">
              <a:solidFill>
                <a:srgbClr val="000000"/>
              </a:solidFill>
            </a:endParaRPr>
          </a:p>
        </p:txBody>
      </p:sp>
      <p:grpSp>
        <p:nvGrpSpPr>
          <p:cNvPr id="1486856" name="Group 8"/>
          <p:cNvGrpSpPr/>
          <p:nvPr/>
        </p:nvGrpSpPr>
        <p:grpSpPr bwMode="auto">
          <a:xfrm>
            <a:off x="897706" y="2242691"/>
            <a:ext cx="7778750" cy="1025525"/>
            <a:chOff x="291" y="164"/>
            <a:chExt cx="4881" cy="646"/>
          </a:xfrm>
        </p:grpSpPr>
        <p:pic>
          <p:nvPicPr>
            <p:cNvPr id="62485"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invGray">
            <a:xfrm>
              <a:off x="291" y="164"/>
              <a:ext cx="4881" cy="646"/>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86" name="Text Box 10"/>
            <p:cNvSpPr txBox="1">
              <a:spLocks noChangeArrowheads="1"/>
            </p:cNvSpPr>
            <p:nvPr/>
          </p:nvSpPr>
          <p:spPr bwMode="auto">
            <a:xfrm>
              <a:off x="372" y="176"/>
              <a:ext cx="4628" cy="610"/>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68275" indent="-168275"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nSpc>
                  <a:spcPct val="120000"/>
                </a:lnSpc>
                <a:spcBef>
                  <a:spcPct val="0"/>
                </a:spcBef>
              </a:pPr>
              <a:r>
                <a:rPr kumimoji="0" lang="zh-CN" altLang="en-US" sz="2400" smtClean="0">
                  <a:solidFill>
                    <a:srgbClr val="FFFF00"/>
                  </a:solidFill>
                </a:rPr>
                <a:t>定义：第一字节前二位是二进制数</a:t>
              </a:r>
              <a:r>
                <a:rPr kumimoji="0" lang="en-US" altLang="zh-CN" sz="2400" smtClean="0">
                  <a:solidFill>
                    <a:srgbClr val="FFFF00"/>
                  </a:solidFill>
                </a:rPr>
                <a:t>1</a:t>
              </a:r>
              <a:r>
                <a:rPr kumimoji="0" lang="zh-CN" altLang="en-US" sz="2400" smtClean="0">
                  <a:solidFill>
                    <a:srgbClr val="FFFF00"/>
                  </a:solidFill>
                </a:rPr>
                <a:t>、</a:t>
              </a:r>
              <a:r>
                <a:rPr kumimoji="0" lang="en-US" altLang="zh-CN" sz="2400" smtClean="0">
                  <a:solidFill>
                    <a:srgbClr val="FFFF00"/>
                  </a:solidFill>
                </a:rPr>
                <a:t>0</a:t>
              </a:r>
              <a:r>
                <a:rPr kumimoji="0" lang="zh-CN" altLang="en-US" sz="2400" smtClean="0">
                  <a:solidFill>
                    <a:srgbClr val="FFFF00"/>
                  </a:solidFill>
                </a:rPr>
                <a:t>的地址 </a:t>
              </a:r>
              <a:endParaRPr kumimoji="0" lang="zh-CN" altLang="en-US" sz="2400" smtClean="0">
                <a:solidFill>
                  <a:srgbClr val="FFFF00"/>
                </a:solidFill>
              </a:endParaRPr>
            </a:p>
            <a:p>
              <a:pPr>
                <a:lnSpc>
                  <a:spcPct val="120000"/>
                </a:lnSpc>
                <a:spcBef>
                  <a:spcPct val="0"/>
                </a:spcBef>
              </a:pPr>
              <a:r>
                <a:rPr kumimoji="0" lang="zh-CN" altLang="en-US" sz="2400" smtClean="0">
                  <a:solidFill>
                    <a:srgbClr val="FFFF00"/>
                  </a:solidFill>
                </a:rPr>
                <a:t>规定：前</a:t>
              </a:r>
              <a:r>
                <a:rPr kumimoji="0" lang="en-US" altLang="zh-CN" sz="2400" smtClean="0">
                  <a:solidFill>
                    <a:srgbClr val="FFFF00"/>
                  </a:solidFill>
                </a:rPr>
                <a:t>2</a:t>
              </a:r>
              <a:r>
                <a:rPr kumimoji="0" lang="zh-CN" altLang="en-US" sz="2400" smtClean="0">
                  <a:solidFill>
                    <a:srgbClr val="FFFF00"/>
                  </a:solidFill>
                </a:rPr>
                <a:t>个字节表示网络号，后</a:t>
              </a:r>
              <a:r>
                <a:rPr kumimoji="0" lang="en-US" altLang="zh-CN" sz="2400" smtClean="0">
                  <a:solidFill>
                    <a:srgbClr val="FFFF00"/>
                  </a:solidFill>
                </a:rPr>
                <a:t>2</a:t>
              </a:r>
              <a:r>
                <a:rPr kumimoji="0" lang="zh-CN" altLang="en-US" sz="2400" smtClean="0">
                  <a:solidFill>
                    <a:srgbClr val="FFFF00"/>
                  </a:solidFill>
                </a:rPr>
                <a:t>个字节表示主机号</a:t>
              </a:r>
              <a:endParaRPr kumimoji="0" lang="zh-CN" altLang="en-US" sz="2400" smtClean="0">
                <a:solidFill>
                  <a:srgbClr val="FFFF00"/>
                </a:solidFill>
              </a:endParaRPr>
            </a:p>
          </p:txBody>
        </p:sp>
      </p:grpSp>
      <p:sp>
        <p:nvSpPr>
          <p:cNvPr id="62471" name="Oval 11"/>
          <p:cNvSpPr>
            <a:spLocks noChangeArrowheads="1"/>
          </p:cNvSpPr>
          <p:nvPr/>
        </p:nvSpPr>
        <p:spPr bwMode="auto">
          <a:xfrm>
            <a:off x="1507306" y="1526729"/>
            <a:ext cx="568325" cy="466725"/>
          </a:xfrm>
          <a:prstGeom prst="ellipse">
            <a:avLst/>
          </a:prstGeom>
          <a:noFill/>
          <a:ln w="38100" algn="ctr">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grpSp>
        <p:nvGrpSpPr>
          <p:cNvPr id="62472" name="Group 12"/>
          <p:cNvGrpSpPr/>
          <p:nvPr/>
        </p:nvGrpSpPr>
        <p:grpSpPr bwMode="auto">
          <a:xfrm>
            <a:off x="1145356" y="1599754"/>
            <a:ext cx="7150100" cy="336550"/>
            <a:chOff x="631" y="917"/>
            <a:chExt cx="4504" cy="212"/>
          </a:xfrm>
        </p:grpSpPr>
        <p:grpSp>
          <p:nvGrpSpPr>
            <p:cNvPr id="62474" name="Group 13"/>
            <p:cNvGrpSpPr/>
            <p:nvPr/>
          </p:nvGrpSpPr>
          <p:grpSpPr bwMode="auto">
            <a:xfrm>
              <a:off x="631" y="920"/>
              <a:ext cx="4504" cy="206"/>
              <a:chOff x="627" y="1282"/>
              <a:chExt cx="4504" cy="206"/>
            </a:xfrm>
          </p:grpSpPr>
          <p:sp>
            <p:nvSpPr>
              <p:cNvPr id="62477" name="Rectangle 14"/>
              <p:cNvSpPr>
                <a:spLocks noChangeArrowheads="1"/>
              </p:cNvSpPr>
              <p:nvPr/>
            </p:nvSpPr>
            <p:spPr bwMode="auto">
              <a:xfrm>
                <a:off x="940" y="1282"/>
                <a:ext cx="2096" cy="203"/>
              </a:xfrm>
              <a:prstGeom prst="rect">
                <a:avLst/>
              </a:prstGeom>
              <a:noFill/>
              <a:ln w="19050">
                <a:solidFill>
                  <a:schemeClr val="tx2"/>
                </a:solidFill>
                <a:miter lim="800000"/>
              </a:ln>
              <a:extLst>
                <a:ext uri="{909E8E84-426E-40DD-AFC4-6F175D3DCCD1}">
                  <a14:hiddenFill xmlns:a14="http://schemas.microsoft.com/office/drawing/2010/main">
                    <a:solidFill>
                      <a:srgbClr val="FFFFFF"/>
                    </a:solid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62478" name="Rectangle 15"/>
              <p:cNvSpPr>
                <a:spLocks noChangeArrowheads="1"/>
              </p:cNvSpPr>
              <p:nvPr/>
            </p:nvSpPr>
            <p:spPr bwMode="auto">
              <a:xfrm>
                <a:off x="1829" y="1323"/>
                <a:ext cx="3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kumimoji="0" lang="zh-CN" altLang="en-US" sz="1600" b="1" smtClean="0">
                    <a:solidFill>
                      <a:srgbClr val="000000"/>
                    </a:solidFill>
                    <a:ea typeface="黑体" panose="02010609060101010101" pitchFamily="49" charset="-122"/>
                  </a:rPr>
                  <a:t>网络号</a:t>
                </a:r>
                <a:endParaRPr kumimoji="0" lang="zh-CN" altLang="en-US" sz="1600" b="1" smtClean="0">
                  <a:solidFill>
                    <a:srgbClr val="000000"/>
                  </a:solidFill>
                  <a:ea typeface="黑体" panose="02010609060101010101" pitchFamily="49" charset="-122"/>
                </a:endParaRPr>
              </a:p>
            </p:txBody>
          </p:sp>
          <p:sp>
            <p:nvSpPr>
              <p:cNvPr id="62479" name="Rectangle 16"/>
              <p:cNvSpPr>
                <a:spLocks noChangeArrowheads="1"/>
              </p:cNvSpPr>
              <p:nvPr/>
            </p:nvSpPr>
            <p:spPr bwMode="auto">
              <a:xfrm>
                <a:off x="3036" y="1282"/>
                <a:ext cx="2095" cy="203"/>
              </a:xfrm>
              <a:prstGeom prst="rect">
                <a:avLst/>
              </a:prstGeom>
              <a:noFill/>
              <a:ln w="19050">
                <a:solidFill>
                  <a:schemeClr val="tx2"/>
                </a:solidFill>
                <a:miter lim="800000"/>
              </a:ln>
              <a:extLst>
                <a:ext uri="{909E8E84-426E-40DD-AFC4-6F175D3DCCD1}">
                  <a14:hiddenFill xmlns:a14="http://schemas.microsoft.com/office/drawing/2010/main">
                    <a:solidFill>
                      <a:srgbClr val="FFFFFF"/>
                    </a:solid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62480" name="Rectangle 17"/>
              <p:cNvSpPr>
                <a:spLocks noChangeArrowheads="1"/>
              </p:cNvSpPr>
              <p:nvPr/>
            </p:nvSpPr>
            <p:spPr bwMode="auto">
              <a:xfrm>
                <a:off x="3924" y="1323"/>
                <a:ext cx="3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kumimoji="0" lang="zh-CN" altLang="en-US" sz="1600" b="1" smtClean="0">
                    <a:solidFill>
                      <a:srgbClr val="000000"/>
                    </a:solidFill>
                    <a:ea typeface="黑体" panose="02010609060101010101" pitchFamily="49" charset="-122"/>
                  </a:rPr>
                  <a:t>主机号</a:t>
                </a:r>
                <a:endParaRPr kumimoji="0" lang="zh-CN" altLang="en-US" sz="1600" b="1" smtClean="0">
                  <a:solidFill>
                    <a:srgbClr val="000000"/>
                  </a:solidFill>
                  <a:ea typeface="黑体" panose="02010609060101010101" pitchFamily="49" charset="-122"/>
                </a:endParaRPr>
              </a:p>
            </p:txBody>
          </p:sp>
          <p:sp>
            <p:nvSpPr>
              <p:cNvPr id="62481" name="Rectangle 18"/>
              <p:cNvSpPr>
                <a:spLocks noChangeArrowheads="1"/>
              </p:cNvSpPr>
              <p:nvPr/>
            </p:nvSpPr>
            <p:spPr bwMode="auto">
              <a:xfrm>
                <a:off x="967" y="133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kumimoji="0" lang="en-US" altLang="zh-CN" sz="1600" smtClean="0">
                    <a:solidFill>
                      <a:srgbClr val="000000"/>
                    </a:solidFill>
                    <a:ea typeface="黑体" panose="02010609060101010101" pitchFamily="49" charset="-122"/>
                  </a:rPr>
                  <a:t>1</a:t>
                </a:r>
                <a:endParaRPr kumimoji="0" lang="en-US" altLang="zh-CN" sz="1600" smtClean="0">
                  <a:solidFill>
                    <a:srgbClr val="000000"/>
                  </a:solidFill>
                  <a:ea typeface="黑体" panose="02010609060101010101" pitchFamily="49" charset="-122"/>
                </a:endParaRPr>
              </a:p>
            </p:txBody>
          </p:sp>
          <p:sp>
            <p:nvSpPr>
              <p:cNvPr id="62482" name="Rectangle 19"/>
              <p:cNvSpPr>
                <a:spLocks noChangeArrowheads="1"/>
              </p:cNvSpPr>
              <p:nvPr/>
            </p:nvSpPr>
            <p:spPr bwMode="auto">
              <a:xfrm>
                <a:off x="1042" y="133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kumimoji="0" lang="en-US" altLang="zh-CN" sz="1600" smtClean="0">
                    <a:solidFill>
                      <a:srgbClr val="000000"/>
                    </a:solidFill>
                    <a:ea typeface="黑体" panose="02010609060101010101" pitchFamily="49" charset="-122"/>
                  </a:rPr>
                  <a:t>0</a:t>
                </a:r>
                <a:endParaRPr kumimoji="0" lang="en-US" altLang="zh-CN" sz="1600" smtClean="0">
                  <a:solidFill>
                    <a:srgbClr val="000000"/>
                  </a:solidFill>
                  <a:ea typeface="黑体" panose="02010609060101010101" pitchFamily="49" charset="-122"/>
                </a:endParaRPr>
              </a:p>
            </p:txBody>
          </p:sp>
          <p:sp>
            <p:nvSpPr>
              <p:cNvPr id="62483" name="Rectangle 20"/>
              <p:cNvSpPr>
                <a:spLocks noChangeArrowheads="1"/>
              </p:cNvSpPr>
              <p:nvPr/>
            </p:nvSpPr>
            <p:spPr bwMode="auto">
              <a:xfrm>
                <a:off x="627" y="1326"/>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kumimoji="0" lang="en-US" altLang="zh-CN" sz="1600" b="1" smtClean="0">
                    <a:solidFill>
                      <a:srgbClr val="000000"/>
                    </a:solidFill>
                    <a:ea typeface="黑体" panose="02010609060101010101" pitchFamily="49" charset="-122"/>
                  </a:rPr>
                  <a:t>B</a:t>
                </a:r>
                <a:endParaRPr kumimoji="0" lang="en-US" altLang="zh-CN" sz="1600" b="1" smtClean="0">
                  <a:solidFill>
                    <a:srgbClr val="000000"/>
                  </a:solidFill>
                  <a:ea typeface="黑体" panose="02010609060101010101" pitchFamily="49" charset="-122"/>
                </a:endParaRPr>
              </a:p>
            </p:txBody>
          </p:sp>
          <p:sp>
            <p:nvSpPr>
              <p:cNvPr id="62484" name="Rectangle 21"/>
              <p:cNvSpPr>
                <a:spLocks noChangeArrowheads="1"/>
              </p:cNvSpPr>
              <p:nvPr/>
            </p:nvSpPr>
            <p:spPr bwMode="auto">
              <a:xfrm>
                <a:off x="698" y="133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pPr>
                <a:r>
                  <a:rPr kumimoji="0" lang="zh-CN" altLang="en-US" sz="1600" b="1" smtClean="0">
                    <a:solidFill>
                      <a:srgbClr val="000000"/>
                    </a:solidFill>
                    <a:ea typeface="黑体" panose="02010609060101010101" pitchFamily="49" charset="-122"/>
                  </a:rPr>
                  <a:t>类</a:t>
                </a:r>
                <a:endParaRPr kumimoji="0" lang="zh-CN" altLang="en-US" sz="1600" b="1" smtClean="0">
                  <a:solidFill>
                    <a:srgbClr val="000000"/>
                  </a:solidFill>
                  <a:ea typeface="黑体" panose="02010609060101010101" pitchFamily="49" charset="-122"/>
                </a:endParaRPr>
              </a:p>
            </p:txBody>
          </p:sp>
        </p:grpSp>
        <p:sp>
          <p:nvSpPr>
            <p:cNvPr id="62475" name="Line 22"/>
            <p:cNvSpPr>
              <a:spLocks noChangeShapeType="1"/>
            </p:cNvSpPr>
            <p:nvPr/>
          </p:nvSpPr>
          <p:spPr bwMode="auto">
            <a:xfrm>
              <a:off x="1030" y="917"/>
              <a:ext cx="0" cy="204"/>
            </a:xfrm>
            <a:prstGeom prst="line">
              <a:avLst/>
            </a:prstGeom>
            <a:noFill/>
            <a:ln w="158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just">
                <a:spcBef>
                  <a:spcPct val="0"/>
                </a:spcBef>
              </a:pPr>
              <a:endParaRPr lang="zh-CN" altLang="en-US" sz="2000" b="1" smtClean="0">
                <a:solidFill>
                  <a:srgbClr val="000000"/>
                </a:solidFill>
                <a:ea typeface="黑体" panose="02010609060101010101" pitchFamily="49" charset="-122"/>
              </a:endParaRPr>
            </a:p>
          </p:txBody>
        </p:sp>
        <p:sp>
          <p:nvSpPr>
            <p:cNvPr id="62476" name="Line 23"/>
            <p:cNvSpPr>
              <a:spLocks noChangeShapeType="1"/>
            </p:cNvSpPr>
            <p:nvPr/>
          </p:nvSpPr>
          <p:spPr bwMode="auto">
            <a:xfrm>
              <a:off x="1132" y="925"/>
              <a:ext cx="0" cy="204"/>
            </a:xfrm>
            <a:prstGeom prst="line">
              <a:avLst/>
            </a:prstGeom>
            <a:noFill/>
            <a:ln w="158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just">
                <a:spcBef>
                  <a:spcPct val="0"/>
                </a:spcBef>
              </a:pPr>
              <a:endParaRPr lang="zh-CN" altLang="en-US" sz="2000" b="1" smtClean="0">
                <a:solidFill>
                  <a:srgbClr val="000000"/>
                </a:solidFill>
                <a:ea typeface="黑体" panose="02010609060101010101" pitchFamily="49" charset="-122"/>
              </a:endParaRPr>
            </a:p>
          </p:txBody>
        </p:sp>
      </p:grpSp>
      <p:sp>
        <p:nvSpPr>
          <p:cNvPr id="62473" name="Rectangle 24"/>
          <p:cNvSpPr>
            <a:spLocks noChangeArrowheads="1"/>
          </p:cNvSpPr>
          <p:nvPr/>
        </p:nvSpPr>
        <p:spPr bwMode="auto">
          <a:xfrm>
            <a:off x="323850" y="6705600"/>
            <a:ext cx="233203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486856"/>
                                        </p:tgtEl>
                                        <p:attrNameLst>
                                          <p:attrName>style.visibility</p:attrName>
                                        </p:attrNameLst>
                                      </p:cBhvr>
                                      <p:to>
                                        <p:strVal val="visible"/>
                                      </p:to>
                                    </p:set>
                                    <p:animEffect transition="in" filter="slide(fromTop)">
                                      <p:cBhvr>
                                        <p:cTn id="7" dur="500"/>
                                        <p:tgtEl>
                                          <p:spTgt spid="1486856"/>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1486851"/>
                                        </p:tgtEl>
                                        <p:attrNameLst>
                                          <p:attrName>style.visibility</p:attrName>
                                        </p:attrNameLst>
                                      </p:cBhvr>
                                      <p:to>
                                        <p:strVal val="visible"/>
                                      </p:to>
                                    </p:set>
                                    <p:animEffect transition="in" filter="slide(fromTop)">
                                      <p:cBhvr>
                                        <p:cTn id="11" dur="500"/>
                                        <p:tgtEl>
                                          <p:spTgt spid="1486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grpSp>
        <p:nvGrpSpPr>
          <p:cNvPr id="63491" name="Group 3"/>
          <p:cNvGrpSpPr/>
          <p:nvPr/>
        </p:nvGrpSpPr>
        <p:grpSpPr bwMode="auto">
          <a:xfrm>
            <a:off x="1203325" y="1550988"/>
            <a:ext cx="7150100" cy="322262"/>
            <a:chOff x="589" y="1645"/>
            <a:chExt cx="4504" cy="203"/>
          </a:xfrm>
        </p:grpSpPr>
        <p:sp>
          <p:nvSpPr>
            <p:cNvPr id="63501" name="Rectangle 4"/>
            <p:cNvSpPr>
              <a:spLocks noChangeArrowheads="1"/>
            </p:cNvSpPr>
            <p:nvPr/>
          </p:nvSpPr>
          <p:spPr bwMode="auto">
            <a:xfrm>
              <a:off x="902" y="1645"/>
              <a:ext cx="3143" cy="203"/>
            </a:xfrm>
            <a:prstGeom prst="rect">
              <a:avLst/>
            </a:prstGeom>
            <a:noFill/>
            <a:ln w="19050">
              <a:solidFill>
                <a:schemeClr val="tx2"/>
              </a:solidFill>
              <a:miter lim="800000"/>
            </a:ln>
            <a:extLst>
              <a:ext uri="{909E8E84-426E-40DD-AFC4-6F175D3DCCD1}">
                <a14:hiddenFill xmlns:a14="http://schemas.microsoft.com/office/drawing/2010/main">
                  <a:solidFill>
                    <a:srgbClr val="FFFFFF"/>
                  </a:solid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63502" name="Rectangle 5"/>
            <p:cNvSpPr>
              <a:spLocks noChangeArrowheads="1"/>
            </p:cNvSpPr>
            <p:nvPr/>
          </p:nvSpPr>
          <p:spPr bwMode="auto">
            <a:xfrm>
              <a:off x="2315" y="1685"/>
              <a:ext cx="3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kumimoji="0" lang="zh-CN" altLang="en-US" sz="1600" b="1" smtClean="0">
                  <a:solidFill>
                    <a:srgbClr val="000000"/>
                  </a:solidFill>
                  <a:ea typeface="黑体" panose="02010609060101010101" pitchFamily="49" charset="-122"/>
                </a:rPr>
                <a:t>网络号</a:t>
              </a:r>
              <a:endParaRPr kumimoji="0" lang="zh-CN" altLang="en-US" sz="1600" b="1" smtClean="0">
                <a:solidFill>
                  <a:srgbClr val="000000"/>
                </a:solidFill>
                <a:ea typeface="黑体" panose="02010609060101010101" pitchFamily="49" charset="-122"/>
              </a:endParaRPr>
            </a:p>
          </p:txBody>
        </p:sp>
        <p:sp>
          <p:nvSpPr>
            <p:cNvPr id="63503" name="Rectangle 6"/>
            <p:cNvSpPr>
              <a:spLocks noChangeArrowheads="1"/>
            </p:cNvSpPr>
            <p:nvPr/>
          </p:nvSpPr>
          <p:spPr bwMode="auto">
            <a:xfrm>
              <a:off x="4045" y="1645"/>
              <a:ext cx="1048" cy="203"/>
            </a:xfrm>
            <a:prstGeom prst="rect">
              <a:avLst/>
            </a:prstGeom>
            <a:noFill/>
            <a:ln w="19050">
              <a:solidFill>
                <a:schemeClr val="tx2"/>
              </a:solidFill>
              <a:miter lim="800000"/>
            </a:ln>
            <a:extLst>
              <a:ext uri="{909E8E84-426E-40DD-AFC4-6F175D3DCCD1}">
                <a14:hiddenFill xmlns:a14="http://schemas.microsoft.com/office/drawing/2010/main">
                  <a:solidFill>
                    <a:srgbClr val="FFFFFF"/>
                  </a:solid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63504" name="Rectangle 7"/>
            <p:cNvSpPr>
              <a:spLocks noChangeArrowheads="1"/>
            </p:cNvSpPr>
            <p:nvPr/>
          </p:nvSpPr>
          <p:spPr bwMode="auto">
            <a:xfrm>
              <a:off x="4410" y="1685"/>
              <a:ext cx="3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kumimoji="0" lang="zh-CN" altLang="en-US" sz="1600" b="1" smtClean="0">
                  <a:solidFill>
                    <a:srgbClr val="000000"/>
                  </a:solidFill>
                  <a:ea typeface="黑体" panose="02010609060101010101" pitchFamily="49" charset="-122"/>
                </a:rPr>
                <a:t>主机号</a:t>
              </a:r>
              <a:endParaRPr kumimoji="0" lang="zh-CN" altLang="en-US" sz="1600" b="1" smtClean="0">
                <a:solidFill>
                  <a:srgbClr val="000000"/>
                </a:solidFill>
                <a:ea typeface="黑体" panose="02010609060101010101" pitchFamily="49" charset="-122"/>
              </a:endParaRPr>
            </a:p>
          </p:txBody>
        </p:sp>
        <p:sp>
          <p:nvSpPr>
            <p:cNvPr id="63505" name="Rectangle 8"/>
            <p:cNvSpPr>
              <a:spLocks noChangeArrowheads="1"/>
            </p:cNvSpPr>
            <p:nvPr/>
          </p:nvSpPr>
          <p:spPr bwMode="auto">
            <a:xfrm>
              <a:off x="929" y="169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kumimoji="0" lang="en-US" altLang="zh-CN" sz="1400" smtClean="0">
                  <a:solidFill>
                    <a:srgbClr val="000000"/>
                  </a:solidFill>
                  <a:ea typeface="黑体" panose="02010609060101010101" pitchFamily="49" charset="-122"/>
                </a:rPr>
                <a:t>1</a:t>
              </a:r>
              <a:endParaRPr kumimoji="0" lang="en-US" altLang="zh-CN" sz="1400" smtClean="0">
                <a:solidFill>
                  <a:srgbClr val="000000"/>
                </a:solidFill>
                <a:ea typeface="黑体" panose="02010609060101010101" pitchFamily="49" charset="-122"/>
              </a:endParaRPr>
            </a:p>
          </p:txBody>
        </p:sp>
        <p:sp>
          <p:nvSpPr>
            <p:cNvPr id="63506" name="Line 9"/>
            <p:cNvSpPr>
              <a:spLocks noChangeShapeType="1"/>
            </p:cNvSpPr>
            <p:nvPr/>
          </p:nvSpPr>
          <p:spPr bwMode="auto">
            <a:xfrm>
              <a:off x="976" y="1645"/>
              <a:ext cx="1" cy="20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63507" name="Rectangle 10"/>
            <p:cNvSpPr>
              <a:spLocks noChangeArrowheads="1"/>
            </p:cNvSpPr>
            <p:nvPr/>
          </p:nvSpPr>
          <p:spPr bwMode="auto">
            <a:xfrm>
              <a:off x="1004" y="169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kumimoji="0" lang="en-US" altLang="zh-CN" sz="1400" smtClean="0">
                  <a:solidFill>
                    <a:srgbClr val="000000"/>
                  </a:solidFill>
                  <a:ea typeface="黑体" panose="02010609060101010101" pitchFamily="49" charset="-122"/>
                </a:rPr>
                <a:t>1</a:t>
              </a:r>
              <a:endParaRPr kumimoji="0" lang="en-US" altLang="zh-CN" sz="1400" smtClean="0">
                <a:solidFill>
                  <a:srgbClr val="000000"/>
                </a:solidFill>
                <a:ea typeface="黑体" panose="02010609060101010101" pitchFamily="49" charset="-122"/>
              </a:endParaRPr>
            </a:p>
          </p:txBody>
        </p:sp>
        <p:sp>
          <p:nvSpPr>
            <p:cNvPr id="63508" name="Line 11"/>
            <p:cNvSpPr>
              <a:spLocks noChangeShapeType="1"/>
            </p:cNvSpPr>
            <p:nvPr/>
          </p:nvSpPr>
          <p:spPr bwMode="auto">
            <a:xfrm>
              <a:off x="1052" y="1645"/>
              <a:ext cx="1" cy="20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63509" name="Rectangle 12"/>
            <p:cNvSpPr>
              <a:spLocks noChangeArrowheads="1"/>
            </p:cNvSpPr>
            <p:nvPr/>
          </p:nvSpPr>
          <p:spPr bwMode="auto">
            <a:xfrm>
              <a:off x="1079" y="169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kumimoji="0" lang="en-US" altLang="zh-CN" sz="1400" smtClean="0">
                  <a:solidFill>
                    <a:srgbClr val="000000"/>
                  </a:solidFill>
                  <a:ea typeface="黑体" panose="02010609060101010101" pitchFamily="49" charset="-122"/>
                </a:rPr>
                <a:t>0</a:t>
              </a:r>
              <a:endParaRPr kumimoji="0" lang="en-US" altLang="zh-CN" sz="1400" smtClean="0">
                <a:solidFill>
                  <a:srgbClr val="000000"/>
                </a:solidFill>
                <a:ea typeface="黑体" panose="02010609060101010101" pitchFamily="49" charset="-122"/>
              </a:endParaRPr>
            </a:p>
          </p:txBody>
        </p:sp>
        <p:sp>
          <p:nvSpPr>
            <p:cNvPr id="63510" name="Line 13"/>
            <p:cNvSpPr>
              <a:spLocks noChangeShapeType="1"/>
            </p:cNvSpPr>
            <p:nvPr/>
          </p:nvSpPr>
          <p:spPr bwMode="auto">
            <a:xfrm>
              <a:off x="1125" y="1645"/>
              <a:ext cx="1" cy="20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63511" name="Rectangle 14"/>
            <p:cNvSpPr>
              <a:spLocks noChangeArrowheads="1"/>
            </p:cNvSpPr>
            <p:nvPr/>
          </p:nvSpPr>
          <p:spPr bwMode="auto">
            <a:xfrm>
              <a:off x="589" y="1673"/>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kumimoji="0" lang="en-US" altLang="zh-CN" sz="1600" b="1" smtClean="0">
                  <a:solidFill>
                    <a:srgbClr val="000000"/>
                  </a:solidFill>
                  <a:ea typeface="黑体" panose="02010609060101010101" pitchFamily="49" charset="-122"/>
                </a:rPr>
                <a:t>C</a:t>
              </a:r>
              <a:endParaRPr kumimoji="0" lang="en-US" altLang="zh-CN" sz="1600" b="1" smtClean="0">
                <a:solidFill>
                  <a:srgbClr val="000000"/>
                </a:solidFill>
                <a:ea typeface="黑体" panose="02010609060101010101" pitchFamily="49" charset="-122"/>
              </a:endParaRPr>
            </a:p>
          </p:txBody>
        </p:sp>
        <p:sp>
          <p:nvSpPr>
            <p:cNvPr id="63512" name="Rectangle 15"/>
            <p:cNvSpPr>
              <a:spLocks noChangeArrowheads="1"/>
            </p:cNvSpPr>
            <p:nvPr/>
          </p:nvSpPr>
          <p:spPr bwMode="auto">
            <a:xfrm>
              <a:off x="660" y="167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pPr>
              <a:r>
                <a:rPr kumimoji="0" lang="zh-CN" altLang="en-US" sz="1600" b="1" smtClean="0">
                  <a:solidFill>
                    <a:srgbClr val="000000"/>
                  </a:solidFill>
                  <a:ea typeface="黑体" panose="02010609060101010101" pitchFamily="49" charset="-122"/>
                </a:rPr>
                <a:t>类</a:t>
              </a:r>
              <a:endParaRPr kumimoji="0" lang="zh-CN" altLang="en-US" sz="1600" b="1" smtClean="0">
                <a:solidFill>
                  <a:srgbClr val="000000"/>
                </a:solidFill>
                <a:ea typeface="黑体" panose="02010609060101010101" pitchFamily="49" charset="-122"/>
              </a:endParaRPr>
            </a:p>
          </p:txBody>
        </p:sp>
      </p:grpSp>
      <p:grpSp>
        <p:nvGrpSpPr>
          <p:cNvPr id="1488912" name="Group 16"/>
          <p:cNvGrpSpPr/>
          <p:nvPr/>
        </p:nvGrpSpPr>
        <p:grpSpPr bwMode="auto">
          <a:xfrm>
            <a:off x="979488" y="3314700"/>
            <a:ext cx="7734300" cy="2054225"/>
            <a:chOff x="487" y="2180"/>
            <a:chExt cx="4872" cy="926"/>
          </a:xfrm>
        </p:grpSpPr>
        <p:sp>
          <p:nvSpPr>
            <p:cNvPr id="63499" name="Rectangle 17"/>
            <p:cNvSpPr>
              <a:spLocks noChangeArrowheads="1"/>
            </p:cNvSpPr>
            <p:nvPr/>
          </p:nvSpPr>
          <p:spPr bwMode="auto">
            <a:xfrm>
              <a:off x="487" y="2180"/>
              <a:ext cx="4872" cy="926"/>
            </a:xfrm>
            <a:prstGeom prst="rect">
              <a:avLst/>
            </a:prstGeom>
            <a:noFill/>
            <a:ln w="12700" cap="rnd">
              <a:solidFill>
                <a:srgbClr val="C0C0C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0" hangingPunct="0">
                <a:spcBef>
                  <a:spcPct val="0"/>
                </a:spcBef>
              </a:pPr>
              <a:endParaRPr kumimoji="0" lang="zh-CN" altLang="zh-CN" sz="1800" b="1" smtClean="0">
                <a:solidFill>
                  <a:srgbClr val="C0C0C0"/>
                </a:solidFill>
                <a:ea typeface="黑体" panose="02010609060101010101" pitchFamily="49" charset="-122"/>
              </a:endParaRPr>
            </a:p>
          </p:txBody>
        </p:sp>
        <p:sp>
          <p:nvSpPr>
            <p:cNvPr id="63500" name="Text Box 18"/>
            <p:cNvSpPr txBox="1">
              <a:spLocks noChangeArrowheads="1"/>
            </p:cNvSpPr>
            <p:nvPr/>
          </p:nvSpPr>
          <p:spPr bwMode="auto">
            <a:xfrm>
              <a:off x="567" y="2180"/>
              <a:ext cx="3966" cy="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nSpc>
                  <a:spcPct val="120000"/>
                </a:lnSpc>
                <a:spcBef>
                  <a:spcPct val="0"/>
                </a:spcBef>
              </a:pPr>
              <a:r>
                <a:rPr kumimoji="0" lang="zh-CN" altLang="en-US" sz="2400" dirty="0" smtClean="0">
                  <a:solidFill>
                    <a:srgbClr val="000000"/>
                  </a:solidFill>
                </a:rPr>
                <a:t>网络号</a:t>
              </a:r>
              <a:r>
                <a:rPr kumimoji="0" lang="en-US" altLang="zh-CN" sz="2400" dirty="0" smtClean="0">
                  <a:solidFill>
                    <a:srgbClr val="000000"/>
                  </a:solidFill>
                </a:rPr>
                <a:t>21</a:t>
              </a:r>
              <a:r>
                <a:rPr kumimoji="0" lang="zh-CN" altLang="en-US" sz="2400" dirty="0" smtClean="0">
                  <a:solidFill>
                    <a:srgbClr val="000000"/>
                  </a:solidFill>
                </a:rPr>
                <a:t>位，主机号</a:t>
              </a:r>
              <a:r>
                <a:rPr kumimoji="0" lang="en-US" altLang="zh-CN" sz="2400" dirty="0" smtClean="0">
                  <a:solidFill>
                    <a:srgbClr val="000000"/>
                  </a:solidFill>
                </a:rPr>
                <a:t>8</a:t>
              </a:r>
              <a:r>
                <a:rPr kumimoji="0" lang="zh-CN" altLang="en-US" sz="2400" dirty="0" smtClean="0">
                  <a:solidFill>
                    <a:srgbClr val="000000"/>
                  </a:solidFill>
                </a:rPr>
                <a:t>位</a:t>
              </a:r>
              <a:endParaRPr kumimoji="0" lang="en-US" altLang="zh-CN" sz="2400" dirty="0" smtClean="0">
                <a:solidFill>
                  <a:srgbClr val="000000"/>
                </a:solidFill>
              </a:endParaRPr>
            </a:p>
            <a:p>
              <a:pPr>
                <a:lnSpc>
                  <a:spcPct val="120000"/>
                </a:lnSpc>
                <a:spcBef>
                  <a:spcPct val="0"/>
                </a:spcBef>
              </a:pPr>
              <a:r>
                <a:rPr kumimoji="0" lang="zh-CN" altLang="en-US" sz="2400" dirty="0" smtClean="0">
                  <a:solidFill>
                    <a:srgbClr val="000000"/>
                  </a:solidFill>
                </a:rPr>
                <a:t>有效网络数：</a:t>
              </a:r>
              <a:r>
                <a:rPr kumimoji="0" lang="en-US" altLang="zh-CN" sz="2400" dirty="0" smtClean="0">
                  <a:solidFill>
                    <a:srgbClr val="000000"/>
                  </a:solidFill>
                </a:rPr>
                <a:t>2</a:t>
              </a:r>
              <a:r>
                <a:rPr kumimoji="0" lang="en-US" altLang="zh-CN" sz="2400" baseline="30000" dirty="0" smtClean="0">
                  <a:solidFill>
                    <a:srgbClr val="000000"/>
                  </a:solidFill>
                </a:rPr>
                <a:t>21</a:t>
              </a:r>
              <a:r>
                <a:rPr kumimoji="0" lang="en-US" altLang="zh-CN" sz="2400" dirty="0">
                  <a:solidFill>
                    <a:srgbClr val="000000"/>
                  </a:solidFill>
                </a:rPr>
                <a:t>-2=2097152</a:t>
              </a:r>
              <a:r>
                <a:rPr kumimoji="0" lang="zh-CN" altLang="en-US" sz="2400" dirty="0" smtClean="0">
                  <a:solidFill>
                    <a:srgbClr val="000000"/>
                  </a:solidFill>
                </a:rPr>
                <a:t>个 </a:t>
              </a:r>
              <a:endParaRPr kumimoji="0" lang="zh-CN" altLang="en-US" sz="2400" dirty="0" smtClean="0">
                <a:solidFill>
                  <a:srgbClr val="000000"/>
                </a:solidFill>
              </a:endParaRPr>
            </a:p>
            <a:p>
              <a:pPr>
                <a:lnSpc>
                  <a:spcPct val="120000"/>
                </a:lnSpc>
                <a:spcBef>
                  <a:spcPct val="0"/>
                </a:spcBef>
              </a:pPr>
              <a:r>
                <a:rPr kumimoji="0" lang="zh-CN" altLang="en-US" sz="2400" dirty="0" smtClean="0">
                  <a:solidFill>
                    <a:srgbClr val="000000"/>
                  </a:solidFill>
                </a:rPr>
                <a:t>每个网络号所包含的有效主机数：</a:t>
              </a:r>
              <a:r>
                <a:rPr kumimoji="0" lang="en-US" altLang="zh-CN" sz="2400" dirty="0" smtClean="0">
                  <a:solidFill>
                    <a:srgbClr val="000000"/>
                  </a:solidFill>
                </a:rPr>
                <a:t>2</a:t>
              </a:r>
              <a:r>
                <a:rPr kumimoji="0" lang="en-US" altLang="zh-CN" sz="2400" baseline="30000" dirty="0" smtClean="0">
                  <a:solidFill>
                    <a:srgbClr val="000000"/>
                  </a:solidFill>
                </a:rPr>
                <a:t>8</a:t>
              </a:r>
              <a:r>
                <a:rPr kumimoji="0" lang="en-US" altLang="zh-CN" sz="2400" dirty="0" smtClean="0">
                  <a:solidFill>
                    <a:srgbClr val="000000"/>
                  </a:solidFill>
                </a:rPr>
                <a:t>-2=254</a:t>
              </a:r>
              <a:r>
                <a:rPr kumimoji="0" lang="zh-CN" altLang="en-US" sz="2400" dirty="0" smtClean="0">
                  <a:solidFill>
                    <a:srgbClr val="000000"/>
                  </a:solidFill>
                </a:rPr>
                <a:t>个</a:t>
              </a:r>
              <a:endParaRPr kumimoji="0" lang="zh-CN" altLang="en-US" sz="2400" dirty="0" smtClean="0">
                <a:solidFill>
                  <a:srgbClr val="000000"/>
                </a:solidFill>
              </a:endParaRPr>
            </a:p>
            <a:p>
              <a:pPr>
                <a:lnSpc>
                  <a:spcPct val="120000"/>
                </a:lnSpc>
                <a:spcBef>
                  <a:spcPct val="0"/>
                </a:spcBef>
              </a:pPr>
              <a:r>
                <a:rPr kumimoji="0" lang="zh-CN" altLang="en-US" sz="2400" dirty="0" smtClean="0">
                  <a:solidFill>
                    <a:srgbClr val="000000"/>
                  </a:solidFill>
                </a:rPr>
                <a:t>第一字节的有效值范围是十进制数：</a:t>
              </a:r>
              <a:r>
                <a:rPr kumimoji="0" lang="en-US" altLang="zh-CN" sz="2400" dirty="0" smtClean="0">
                  <a:solidFill>
                    <a:srgbClr val="000000"/>
                  </a:solidFill>
                </a:rPr>
                <a:t>192~223 </a:t>
              </a:r>
              <a:endParaRPr kumimoji="0" lang="en-US" altLang="zh-CN" sz="2400" dirty="0" smtClean="0">
                <a:solidFill>
                  <a:srgbClr val="000000"/>
                </a:solidFill>
              </a:endParaRPr>
            </a:p>
          </p:txBody>
        </p:sp>
      </p:grpSp>
      <p:sp>
        <p:nvSpPr>
          <p:cNvPr id="63493" name="Text Box 19"/>
          <p:cNvSpPr txBox="1">
            <a:spLocks noChangeArrowheads="1"/>
          </p:cNvSpPr>
          <p:nvPr/>
        </p:nvSpPr>
        <p:spPr bwMode="auto">
          <a:xfrm>
            <a:off x="1017588" y="5587901"/>
            <a:ext cx="6794500" cy="433387"/>
          </a:xfrm>
          <a:prstGeom prst="rect">
            <a:avLst/>
          </a:prstGeom>
          <a:solidFill>
            <a:srgbClr val="FFFF00"/>
          </a:solidFill>
          <a:ln w="9525">
            <a:miter lim="800000"/>
          </a:ln>
          <a:effectLst/>
          <a:scene3d>
            <a:camera prst="legacyObliqueTopRight"/>
            <a:lightRig rig="legacyFlat3" dir="b"/>
          </a:scene3d>
          <a:sp3d extrusionH="2270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marL="168275" indent="-168275"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nSpc>
                <a:spcPct val="90000"/>
              </a:lnSpc>
              <a:spcBef>
                <a:spcPct val="0"/>
              </a:spcBef>
            </a:pPr>
            <a:r>
              <a:rPr kumimoji="0" lang="en-US" altLang="zh-CN" sz="2400" smtClean="0">
                <a:solidFill>
                  <a:srgbClr val="000000"/>
                </a:solidFill>
              </a:rPr>
              <a:t>C</a:t>
            </a:r>
            <a:r>
              <a:rPr kumimoji="0" lang="zh-CN" altLang="en-US" sz="2400" smtClean="0">
                <a:solidFill>
                  <a:srgbClr val="000000"/>
                </a:solidFill>
              </a:rPr>
              <a:t>类地址分配给小型的局域网用户。</a:t>
            </a:r>
            <a:endParaRPr kumimoji="0" lang="zh-CN" altLang="en-US" sz="2400" smtClean="0">
              <a:solidFill>
                <a:srgbClr val="000000"/>
              </a:solidFill>
            </a:endParaRPr>
          </a:p>
        </p:txBody>
      </p:sp>
      <p:grpSp>
        <p:nvGrpSpPr>
          <p:cNvPr id="1488916" name="Group 20"/>
          <p:cNvGrpSpPr/>
          <p:nvPr/>
        </p:nvGrpSpPr>
        <p:grpSpPr bwMode="auto">
          <a:xfrm>
            <a:off x="969963" y="2184400"/>
            <a:ext cx="7748587" cy="1025525"/>
            <a:chOff x="291" y="164"/>
            <a:chExt cx="4881" cy="646"/>
          </a:xfrm>
        </p:grpSpPr>
        <p:pic>
          <p:nvPicPr>
            <p:cNvPr id="1488917" name="Picture 21"/>
            <p:cNvPicPr>
              <a:picLocks noChangeAspect="1" noChangeArrowheads="1"/>
            </p:cNvPicPr>
            <p:nvPr/>
          </p:nvPicPr>
          <p:blipFill>
            <a:blip r:embed="rId1"/>
            <a:srcRect/>
            <a:stretch>
              <a:fillRect/>
            </a:stretch>
          </p:blipFill>
          <p:spPr bwMode="invGray">
            <a:xfrm>
              <a:off x="291" y="164"/>
              <a:ext cx="4881" cy="646"/>
            </a:xfrm>
            <a:prstGeom prst="rect">
              <a:avLst/>
            </a:prstGeom>
            <a:gradFill rotWithShape="1">
              <a:gsLst>
                <a:gs pos="0">
                  <a:schemeClr val="bg1">
                    <a:alpha val="50000"/>
                  </a:schemeClr>
                </a:gs>
                <a:gs pos="100000">
                  <a:schemeClr val="bg1">
                    <a:gamma/>
                    <a:shade val="46275"/>
                    <a:invGamma/>
                    <a:alpha val="7500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8" name="Text Box 22"/>
            <p:cNvSpPr txBox="1">
              <a:spLocks noChangeArrowheads="1"/>
            </p:cNvSpPr>
            <p:nvPr/>
          </p:nvSpPr>
          <p:spPr bwMode="auto">
            <a:xfrm>
              <a:off x="372" y="176"/>
              <a:ext cx="4628" cy="610"/>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68275" indent="-168275"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nSpc>
                  <a:spcPct val="120000"/>
                </a:lnSpc>
                <a:spcBef>
                  <a:spcPct val="0"/>
                </a:spcBef>
              </a:pPr>
              <a:r>
                <a:rPr kumimoji="0" lang="zh-CN" altLang="en-US" sz="2400" smtClean="0">
                  <a:solidFill>
                    <a:srgbClr val="FFFF00"/>
                  </a:solidFill>
                </a:rPr>
                <a:t>定义：第一字节前三位是二进制数</a:t>
              </a:r>
              <a:r>
                <a:rPr kumimoji="0" lang="en-US" altLang="zh-CN" sz="2400" smtClean="0">
                  <a:solidFill>
                    <a:srgbClr val="FFFF00"/>
                  </a:solidFill>
                </a:rPr>
                <a:t>1</a:t>
              </a:r>
              <a:r>
                <a:rPr kumimoji="0" lang="zh-CN" altLang="en-US" sz="2400" smtClean="0">
                  <a:solidFill>
                    <a:srgbClr val="FFFF00"/>
                  </a:solidFill>
                </a:rPr>
                <a:t>、</a:t>
              </a:r>
              <a:r>
                <a:rPr kumimoji="0" lang="en-US" altLang="zh-CN" sz="2400" smtClean="0">
                  <a:solidFill>
                    <a:srgbClr val="FFFF00"/>
                  </a:solidFill>
                </a:rPr>
                <a:t>1</a:t>
              </a:r>
              <a:r>
                <a:rPr kumimoji="0" lang="zh-CN" altLang="en-US" sz="2400" smtClean="0">
                  <a:solidFill>
                    <a:srgbClr val="FFFF00"/>
                  </a:solidFill>
                </a:rPr>
                <a:t>、</a:t>
              </a:r>
              <a:r>
                <a:rPr kumimoji="0" lang="en-US" altLang="zh-CN" sz="2400" smtClean="0">
                  <a:solidFill>
                    <a:srgbClr val="FFFF00"/>
                  </a:solidFill>
                </a:rPr>
                <a:t>0</a:t>
              </a:r>
              <a:r>
                <a:rPr kumimoji="0" lang="zh-CN" altLang="en-US" sz="2400" smtClean="0">
                  <a:solidFill>
                    <a:srgbClr val="FFFF00"/>
                  </a:solidFill>
                </a:rPr>
                <a:t>的地址 </a:t>
              </a:r>
              <a:endParaRPr kumimoji="0" lang="zh-CN" altLang="en-US" sz="2400" smtClean="0">
                <a:solidFill>
                  <a:srgbClr val="FFFF00"/>
                </a:solidFill>
              </a:endParaRPr>
            </a:p>
            <a:p>
              <a:pPr>
                <a:lnSpc>
                  <a:spcPct val="120000"/>
                </a:lnSpc>
                <a:spcBef>
                  <a:spcPct val="0"/>
                </a:spcBef>
              </a:pPr>
              <a:r>
                <a:rPr kumimoji="0" lang="zh-CN" altLang="en-US" sz="2400" smtClean="0">
                  <a:solidFill>
                    <a:srgbClr val="FFFF00"/>
                  </a:solidFill>
                </a:rPr>
                <a:t>规定：前</a:t>
              </a:r>
              <a:r>
                <a:rPr kumimoji="0" lang="en-US" altLang="zh-CN" sz="2400" smtClean="0">
                  <a:solidFill>
                    <a:srgbClr val="FFFF00"/>
                  </a:solidFill>
                </a:rPr>
                <a:t>3</a:t>
              </a:r>
              <a:r>
                <a:rPr kumimoji="0" lang="zh-CN" altLang="en-US" sz="2400" smtClean="0">
                  <a:solidFill>
                    <a:srgbClr val="FFFF00"/>
                  </a:solidFill>
                </a:rPr>
                <a:t>个字节表示网络号，后</a:t>
              </a:r>
              <a:r>
                <a:rPr kumimoji="0" lang="en-US" altLang="zh-CN" sz="2400" smtClean="0">
                  <a:solidFill>
                    <a:srgbClr val="FFFF00"/>
                  </a:solidFill>
                </a:rPr>
                <a:t>1</a:t>
              </a:r>
              <a:r>
                <a:rPr kumimoji="0" lang="zh-CN" altLang="en-US" sz="2400" smtClean="0">
                  <a:solidFill>
                    <a:srgbClr val="FFFF00"/>
                  </a:solidFill>
                </a:rPr>
                <a:t>个字节表示主机号</a:t>
              </a:r>
              <a:endParaRPr kumimoji="0" lang="zh-CN" altLang="en-US" sz="2400" smtClean="0">
                <a:solidFill>
                  <a:srgbClr val="FFFF00"/>
                </a:solidFill>
              </a:endParaRPr>
            </a:p>
          </p:txBody>
        </p:sp>
      </p:grpSp>
      <p:sp>
        <p:nvSpPr>
          <p:cNvPr id="63495" name="Oval 23"/>
          <p:cNvSpPr>
            <a:spLocks noChangeArrowheads="1"/>
          </p:cNvSpPr>
          <p:nvPr/>
        </p:nvSpPr>
        <p:spPr bwMode="auto">
          <a:xfrm>
            <a:off x="1590675" y="1465263"/>
            <a:ext cx="568325" cy="466725"/>
          </a:xfrm>
          <a:prstGeom prst="ellipse">
            <a:avLst/>
          </a:prstGeom>
          <a:noFill/>
          <a:ln w="38100" algn="ctr">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63496" name="Rectangle 24"/>
          <p:cNvSpPr>
            <a:spLocks noChangeArrowheads="1"/>
          </p:cNvSpPr>
          <p:nvPr/>
        </p:nvSpPr>
        <p:spPr bwMode="auto">
          <a:xfrm>
            <a:off x="323850" y="6705600"/>
            <a:ext cx="229870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488916"/>
                                        </p:tgtEl>
                                        <p:attrNameLst>
                                          <p:attrName>style.visibility</p:attrName>
                                        </p:attrNameLst>
                                      </p:cBhvr>
                                      <p:to>
                                        <p:strVal val="visible"/>
                                      </p:to>
                                    </p:set>
                                    <p:animEffect transition="in" filter="slide(fromTop)">
                                      <p:cBhvr>
                                        <p:cTn id="7" dur="500"/>
                                        <p:tgtEl>
                                          <p:spTgt spid="1488916"/>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1488912"/>
                                        </p:tgtEl>
                                        <p:attrNameLst>
                                          <p:attrName>style.visibility</p:attrName>
                                        </p:attrNameLst>
                                      </p:cBhvr>
                                      <p:to>
                                        <p:strVal val="visible"/>
                                      </p:to>
                                    </p:set>
                                    <p:animEffect transition="in" filter="slide(fromTop)">
                                      <p:cBhvr>
                                        <p:cTn id="11" dur="500"/>
                                        <p:tgtEl>
                                          <p:spTgt spid="1488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1490947" name="Rectangle 3"/>
          <p:cNvSpPr>
            <a:spLocks noGrp="1" noRot="1" noChangeArrowheads="1"/>
          </p:cNvSpPr>
          <p:nvPr>
            <p:ph type="body" idx="1"/>
          </p:nvPr>
        </p:nvSpPr>
        <p:spPr bwMode="gray">
          <a:xfrm>
            <a:off x="179388" y="1125538"/>
            <a:ext cx="8523287" cy="720725"/>
          </a:xfrm>
          <a:noFill/>
        </p:spPr>
        <p:txBody>
          <a:bodyPr/>
          <a:lstStyle/>
          <a:p>
            <a:pPr marL="0" indent="0" eaLnBrk="1" hangingPunct="1">
              <a:buFontTx/>
              <a:buNone/>
            </a:pPr>
            <a:r>
              <a:rPr lang="en-US" altLang="zh-CN" sz="2800" b="1" smtClean="0"/>
              <a:t>       </a:t>
            </a:r>
            <a:r>
              <a:rPr lang="en-US" altLang="zh-CN" sz="2400" b="1" smtClean="0">
                <a:solidFill>
                  <a:schemeClr val="hlink"/>
                </a:solidFill>
              </a:rPr>
              <a:t>(1) 65.128.107.49   </a:t>
            </a:r>
            <a:r>
              <a:rPr lang="zh-CN" altLang="en-US" sz="2400" b="1" smtClean="0">
                <a:solidFill>
                  <a:schemeClr val="hlink"/>
                </a:solidFill>
              </a:rPr>
              <a:t>属于哪一类地址</a:t>
            </a:r>
            <a:r>
              <a:rPr lang="en-US" altLang="zh-CN" sz="2400" b="1" smtClean="0">
                <a:solidFill>
                  <a:schemeClr val="hlink"/>
                </a:solidFill>
              </a:rPr>
              <a:t>?</a:t>
            </a:r>
            <a:endParaRPr lang="en-US" altLang="zh-CN" sz="2400" b="1" smtClean="0">
              <a:solidFill>
                <a:schemeClr val="hlink"/>
              </a:solidFill>
            </a:endParaRPr>
          </a:p>
        </p:txBody>
      </p:sp>
      <p:sp>
        <p:nvSpPr>
          <p:cNvPr id="1490948" name="Rectangle 4"/>
          <p:cNvSpPr>
            <a:spLocks noChangeArrowheads="1"/>
          </p:cNvSpPr>
          <p:nvPr/>
        </p:nvSpPr>
        <p:spPr bwMode="auto">
          <a:xfrm>
            <a:off x="179388" y="1628775"/>
            <a:ext cx="7920037"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95000"/>
              </a:lnSpc>
              <a:spcBef>
                <a:spcPct val="0"/>
              </a:spcBef>
            </a:pPr>
            <a:r>
              <a:rPr lang="en-US" altLang="zh-CN" b="1" smtClean="0">
                <a:solidFill>
                  <a:srgbClr val="0033CC"/>
                </a:solidFill>
                <a:ea typeface="黑体" panose="02010609060101010101" pitchFamily="49" charset="-122"/>
              </a:rPr>
              <a:t>         </a:t>
            </a:r>
            <a:r>
              <a:rPr lang="zh-CN" altLang="en-US" b="1" smtClean="0">
                <a:solidFill>
                  <a:srgbClr val="0033CC"/>
                </a:solidFill>
                <a:ea typeface="黑体" panose="02010609060101010101" pitchFamily="49" charset="-122"/>
              </a:rPr>
              <a:t>判断：</a:t>
            </a:r>
            <a:r>
              <a:rPr lang="en-US" altLang="zh-CN" b="1" smtClean="0">
                <a:solidFill>
                  <a:srgbClr val="0033CC"/>
                </a:solidFill>
                <a:ea typeface="黑体" panose="02010609060101010101" pitchFamily="49" charset="-122"/>
              </a:rPr>
              <a:t>65</a:t>
            </a:r>
            <a:r>
              <a:rPr lang="zh-CN" altLang="en-US" b="1" smtClean="0">
                <a:solidFill>
                  <a:srgbClr val="0033CC"/>
                </a:solidFill>
                <a:ea typeface="黑体" panose="02010609060101010101" pitchFamily="49" charset="-122"/>
              </a:rPr>
              <a:t>的二进制</a:t>
            </a:r>
            <a:r>
              <a:rPr lang="en-US" altLang="zh-CN" b="1" smtClean="0">
                <a:solidFill>
                  <a:srgbClr val="0033CC"/>
                </a:solidFill>
                <a:ea typeface="黑体" panose="02010609060101010101" pitchFamily="49" charset="-122"/>
              </a:rPr>
              <a:t>01000001</a:t>
            </a:r>
            <a:endParaRPr lang="en-US" altLang="zh-CN" sz="3200" b="1" smtClean="0">
              <a:solidFill>
                <a:srgbClr val="0033CC"/>
              </a:solidFill>
              <a:ea typeface="宋体" panose="02010600030101010101" pitchFamily="2" charset="-122"/>
            </a:endParaRPr>
          </a:p>
        </p:txBody>
      </p:sp>
      <p:sp>
        <p:nvSpPr>
          <p:cNvPr id="1490949" name="Rectangle 5"/>
          <p:cNvSpPr>
            <a:spLocks noRot="1" noChangeArrowheads="1"/>
          </p:cNvSpPr>
          <p:nvPr/>
        </p:nvSpPr>
        <p:spPr bwMode="gray">
          <a:xfrm>
            <a:off x="827088" y="3933825"/>
            <a:ext cx="76231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20000"/>
              </a:spcBef>
            </a:pPr>
            <a:r>
              <a:rPr lang="en-US" altLang="zh-CN" b="1" smtClean="0">
                <a:solidFill>
                  <a:srgbClr val="0033CC"/>
                </a:solidFill>
                <a:ea typeface="黑体" panose="02010609060101010101" pitchFamily="49" charset="-122"/>
              </a:rPr>
              <a:t>(3) 199.245.16.234 </a:t>
            </a:r>
            <a:r>
              <a:rPr lang="zh-CN" altLang="en-US" b="1" smtClean="0">
                <a:solidFill>
                  <a:srgbClr val="0033CC"/>
                </a:solidFill>
                <a:ea typeface="黑体" panose="02010609060101010101" pitchFamily="49" charset="-122"/>
              </a:rPr>
              <a:t>和 </a:t>
            </a:r>
            <a:r>
              <a:rPr lang="en-US" altLang="zh-CN" b="1" smtClean="0">
                <a:solidFill>
                  <a:srgbClr val="0033CC"/>
                </a:solidFill>
                <a:ea typeface="黑体" panose="02010609060101010101" pitchFamily="49" charset="-122"/>
              </a:rPr>
              <a:t>199.245.20.34 </a:t>
            </a:r>
            <a:r>
              <a:rPr lang="zh-CN" altLang="en-US" b="1" smtClean="0">
                <a:solidFill>
                  <a:srgbClr val="0033CC"/>
                </a:solidFill>
                <a:ea typeface="黑体" panose="02010609060101010101" pitchFamily="49" charset="-122"/>
              </a:rPr>
              <a:t>属于同一个网络吗</a:t>
            </a:r>
            <a:r>
              <a:rPr lang="en-US" altLang="zh-CN" b="1" smtClean="0">
                <a:solidFill>
                  <a:srgbClr val="0033CC"/>
                </a:solidFill>
                <a:ea typeface="黑体" panose="02010609060101010101" pitchFamily="49" charset="-122"/>
              </a:rPr>
              <a:t>?</a:t>
            </a:r>
            <a:endParaRPr lang="en-US" altLang="zh-CN" b="1" smtClean="0">
              <a:solidFill>
                <a:srgbClr val="0033CC"/>
              </a:solidFill>
              <a:ea typeface="黑体" panose="02010609060101010101" pitchFamily="49" charset="-122"/>
            </a:endParaRPr>
          </a:p>
        </p:txBody>
      </p:sp>
      <p:sp>
        <p:nvSpPr>
          <p:cNvPr id="1490950" name="Rectangle 6"/>
          <p:cNvSpPr>
            <a:spLocks noChangeArrowheads="1"/>
          </p:cNvSpPr>
          <p:nvPr/>
        </p:nvSpPr>
        <p:spPr bwMode="auto">
          <a:xfrm>
            <a:off x="827088" y="2060575"/>
            <a:ext cx="7343775"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95000"/>
              </a:lnSpc>
              <a:spcBef>
                <a:spcPct val="0"/>
              </a:spcBef>
            </a:pPr>
            <a:r>
              <a:rPr lang="zh-CN" altLang="en-US" b="1" smtClean="0">
                <a:solidFill>
                  <a:srgbClr val="0033CC"/>
                </a:solidFill>
                <a:ea typeface="黑体" panose="02010609060101010101" pitchFamily="49" charset="-122"/>
              </a:rPr>
              <a:t>答案：这是一个</a:t>
            </a:r>
            <a:r>
              <a:rPr lang="en-US" altLang="zh-CN" b="1" smtClean="0">
                <a:solidFill>
                  <a:srgbClr val="0033CC"/>
                </a:solidFill>
                <a:ea typeface="黑体" panose="02010609060101010101" pitchFamily="49" charset="-122"/>
              </a:rPr>
              <a:t>A</a:t>
            </a:r>
            <a:r>
              <a:rPr lang="zh-CN" altLang="en-US" b="1" smtClean="0">
                <a:solidFill>
                  <a:srgbClr val="0033CC"/>
                </a:solidFill>
                <a:ea typeface="黑体" panose="02010609060101010101" pitchFamily="49" charset="-122"/>
              </a:rPr>
              <a:t>类网地址。</a:t>
            </a:r>
            <a:endParaRPr lang="zh-CN" altLang="en-US" sz="3200" b="1" smtClean="0">
              <a:solidFill>
                <a:srgbClr val="0033CC"/>
              </a:solidFill>
              <a:ea typeface="宋体" panose="02010600030101010101" pitchFamily="2" charset="-122"/>
            </a:endParaRPr>
          </a:p>
        </p:txBody>
      </p:sp>
      <p:sp>
        <p:nvSpPr>
          <p:cNvPr id="1490951" name="Rectangle 7"/>
          <p:cNvSpPr>
            <a:spLocks noRot="1" noChangeArrowheads="1"/>
          </p:cNvSpPr>
          <p:nvPr/>
        </p:nvSpPr>
        <p:spPr bwMode="gray">
          <a:xfrm>
            <a:off x="179388" y="2565400"/>
            <a:ext cx="85232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20000"/>
              </a:spcBef>
            </a:pPr>
            <a:r>
              <a:rPr lang="en-US" altLang="zh-CN" sz="2800" b="1" smtClean="0">
                <a:solidFill>
                  <a:srgbClr val="000000"/>
                </a:solidFill>
                <a:ea typeface="黑体" panose="02010609060101010101" pitchFamily="49" charset="-122"/>
              </a:rPr>
              <a:t>       </a:t>
            </a:r>
            <a:r>
              <a:rPr lang="en-US" altLang="zh-CN" b="1" smtClean="0">
                <a:solidFill>
                  <a:srgbClr val="0033CC"/>
                </a:solidFill>
                <a:ea typeface="黑体" panose="02010609060101010101" pitchFamily="49" charset="-122"/>
              </a:rPr>
              <a:t>(2) 145.59.202.153  </a:t>
            </a:r>
            <a:r>
              <a:rPr lang="zh-CN" altLang="en-US" b="1" smtClean="0">
                <a:solidFill>
                  <a:srgbClr val="0033CC"/>
                </a:solidFill>
                <a:ea typeface="黑体" panose="02010609060101010101" pitchFamily="49" charset="-122"/>
              </a:rPr>
              <a:t>该地址所在的网段可以容纳多少台主机</a:t>
            </a:r>
            <a:r>
              <a:rPr lang="en-US" altLang="zh-CN" b="1" smtClean="0">
                <a:solidFill>
                  <a:srgbClr val="0033CC"/>
                </a:solidFill>
                <a:ea typeface="黑体" panose="02010609060101010101" pitchFamily="49" charset="-122"/>
              </a:rPr>
              <a:t>?</a:t>
            </a:r>
            <a:endParaRPr lang="en-US" altLang="zh-CN" b="1" smtClean="0">
              <a:solidFill>
                <a:srgbClr val="0033CC"/>
              </a:solidFill>
              <a:ea typeface="黑体" panose="02010609060101010101" pitchFamily="49" charset="-122"/>
            </a:endParaRPr>
          </a:p>
          <a:p>
            <a:pPr>
              <a:lnSpc>
                <a:spcPct val="90000"/>
              </a:lnSpc>
              <a:spcBef>
                <a:spcPct val="20000"/>
              </a:spcBef>
            </a:pPr>
            <a:r>
              <a:rPr lang="en-US" altLang="zh-CN" b="1" smtClean="0">
                <a:solidFill>
                  <a:srgbClr val="0033CC"/>
                </a:solidFill>
                <a:ea typeface="黑体" panose="02010609060101010101" pitchFamily="49" charset="-122"/>
              </a:rPr>
              <a:t>        </a:t>
            </a:r>
            <a:endParaRPr lang="en-US" altLang="zh-CN" b="1" smtClean="0">
              <a:solidFill>
                <a:srgbClr val="0033CC"/>
              </a:solidFill>
              <a:ea typeface="黑体" panose="02010609060101010101" pitchFamily="49" charset="-122"/>
            </a:endParaRPr>
          </a:p>
        </p:txBody>
      </p:sp>
      <p:sp>
        <p:nvSpPr>
          <p:cNvPr id="1490952" name="Rectangle 8"/>
          <p:cNvSpPr>
            <a:spLocks noChangeArrowheads="1"/>
          </p:cNvSpPr>
          <p:nvPr/>
        </p:nvSpPr>
        <p:spPr bwMode="auto">
          <a:xfrm>
            <a:off x="179388" y="2997200"/>
            <a:ext cx="7920037"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95000"/>
              </a:lnSpc>
              <a:spcBef>
                <a:spcPct val="0"/>
              </a:spcBef>
            </a:pPr>
            <a:r>
              <a:rPr lang="en-US" altLang="zh-CN" b="1" smtClean="0">
                <a:solidFill>
                  <a:srgbClr val="0033CC"/>
                </a:solidFill>
                <a:ea typeface="黑体" panose="02010609060101010101" pitchFamily="49" charset="-122"/>
              </a:rPr>
              <a:t>         </a:t>
            </a:r>
            <a:r>
              <a:rPr lang="zh-CN" altLang="en-US" b="1" smtClean="0">
                <a:solidFill>
                  <a:srgbClr val="0033CC"/>
                </a:solidFill>
                <a:ea typeface="黑体" panose="02010609060101010101" pitchFamily="49" charset="-122"/>
              </a:rPr>
              <a:t>判断：</a:t>
            </a:r>
            <a:r>
              <a:rPr lang="en-US" altLang="zh-CN" b="1" smtClean="0">
                <a:solidFill>
                  <a:srgbClr val="0033CC"/>
                </a:solidFill>
                <a:ea typeface="黑体" panose="02010609060101010101" pitchFamily="49" charset="-122"/>
              </a:rPr>
              <a:t>145</a:t>
            </a:r>
            <a:r>
              <a:rPr lang="zh-CN" altLang="en-US" b="1" smtClean="0">
                <a:solidFill>
                  <a:srgbClr val="0033CC"/>
                </a:solidFill>
                <a:ea typeface="黑体" panose="02010609060101010101" pitchFamily="49" charset="-122"/>
              </a:rPr>
              <a:t>的二进制</a:t>
            </a:r>
            <a:r>
              <a:rPr lang="en-US" altLang="zh-CN" b="1" smtClean="0">
                <a:solidFill>
                  <a:srgbClr val="0033CC"/>
                </a:solidFill>
                <a:ea typeface="黑体" panose="02010609060101010101" pitchFamily="49" charset="-122"/>
              </a:rPr>
              <a:t>10010001</a:t>
            </a:r>
            <a:endParaRPr lang="en-US" altLang="zh-CN" sz="3200" b="1" smtClean="0">
              <a:solidFill>
                <a:srgbClr val="0033CC"/>
              </a:solidFill>
              <a:ea typeface="宋体" panose="02010600030101010101" pitchFamily="2" charset="-122"/>
            </a:endParaRPr>
          </a:p>
        </p:txBody>
      </p:sp>
      <p:sp>
        <p:nvSpPr>
          <p:cNvPr id="1490953" name="Rectangle 9"/>
          <p:cNvSpPr>
            <a:spLocks noChangeArrowheads="1"/>
          </p:cNvSpPr>
          <p:nvPr/>
        </p:nvSpPr>
        <p:spPr bwMode="auto">
          <a:xfrm>
            <a:off x="827088" y="3429000"/>
            <a:ext cx="7343775"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95000"/>
              </a:lnSpc>
              <a:spcBef>
                <a:spcPct val="0"/>
              </a:spcBef>
            </a:pPr>
            <a:r>
              <a:rPr lang="zh-CN" altLang="en-US" b="1" smtClean="0">
                <a:solidFill>
                  <a:srgbClr val="0033CC"/>
                </a:solidFill>
                <a:ea typeface="黑体" panose="02010609060101010101" pitchFamily="49" charset="-122"/>
              </a:rPr>
              <a:t>答案：这是一个</a:t>
            </a:r>
            <a:r>
              <a:rPr lang="en-US" altLang="zh-CN" b="1" smtClean="0">
                <a:solidFill>
                  <a:srgbClr val="0033CC"/>
                </a:solidFill>
                <a:ea typeface="黑体" panose="02010609060101010101" pitchFamily="49" charset="-122"/>
              </a:rPr>
              <a:t>B</a:t>
            </a:r>
            <a:r>
              <a:rPr lang="zh-CN" altLang="en-US" b="1" smtClean="0">
                <a:solidFill>
                  <a:srgbClr val="0033CC"/>
                </a:solidFill>
                <a:ea typeface="黑体" panose="02010609060101010101" pitchFamily="49" charset="-122"/>
              </a:rPr>
              <a:t>类网地址。每个网段有</a:t>
            </a:r>
            <a:r>
              <a:rPr lang="en-US" altLang="zh-CN" b="1" smtClean="0">
                <a:solidFill>
                  <a:srgbClr val="0033CC"/>
                </a:solidFill>
                <a:ea typeface="黑体" panose="02010609060101010101" pitchFamily="49" charset="-122"/>
              </a:rPr>
              <a:t>2</a:t>
            </a:r>
            <a:r>
              <a:rPr lang="en-US" altLang="zh-CN" b="1" baseline="30000" smtClean="0">
                <a:solidFill>
                  <a:srgbClr val="0033CC"/>
                </a:solidFill>
                <a:ea typeface="黑体" panose="02010609060101010101" pitchFamily="49" charset="-122"/>
              </a:rPr>
              <a:t>16</a:t>
            </a:r>
            <a:r>
              <a:rPr lang="en-US" altLang="zh-CN" b="1" smtClean="0">
                <a:solidFill>
                  <a:srgbClr val="0033CC"/>
                </a:solidFill>
                <a:ea typeface="黑体" panose="02010609060101010101" pitchFamily="49" charset="-122"/>
              </a:rPr>
              <a:t>-2</a:t>
            </a:r>
            <a:r>
              <a:rPr lang="zh-CN" altLang="en-US" b="1" smtClean="0">
                <a:solidFill>
                  <a:srgbClr val="0033CC"/>
                </a:solidFill>
                <a:ea typeface="黑体" panose="02010609060101010101" pitchFamily="49" charset="-122"/>
              </a:rPr>
              <a:t>台主机</a:t>
            </a:r>
            <a:endParaRPr lang="zh-CN" altLang="en-US" sz="3200" b="1" smtClean="0">
              <a:solidFill>
                <a:srgbClr val="0033CC"/>
              </a:solidFill>
              <a:ea typeface="宋体" panose="02010600030101010101" pitchFamily="2" charset="-122"/>
            </a:endParaRPr>
          </a:p>
        </p:txBody>
      </p:sp>
      <p:sp>
        <p:nvSpPr>
          <p:cNvPr id="1490954" name="Rectangle 10"/>
          <p:cNvSpPr>
            <a:spLocks noChangeArrowheads="1"/>
          </p:cNvSpPr>
          <p:nvPr/>
        </p:nvSpPr>
        <p:spPr bwMode="auto">
          <a:xfrm>
            <a:off x="179388" y="4437063"/>
            <a:ext cx="792003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95000"/>
              </a:lnSpc>
              <a:spcBef>
                <a:spcPct val="0"/>
              </a:spcBef>
            </a:pPr>
            <a:r>
              <a:rPr lang="en-US" altLang="zh-CN" b="1" smtClean="0">
                <a:solidFill>
                  <a:srgbClr val="0033CC"/>
                </a:solidFill>
                <a:ea typeface="黑体" panose="02010609060101010101" pitchFamily="49" charset="-122"/>
              </a:rPr>
              <a:t>         </a:t>
            </a:r>
            <a:r>
              <a:rPr lang="zh-CN" altLang="en-US" b="1" smtClean="0">
                <a:solidFill>
                  <a:srgbClr val="0033CC"/>
                </a:solidFill>
                <a:ea typeface="黑体" panose="02010609060101010101" pitchFamily="49" charset="-122"/>
              </a:rPr>
              <a:t>判断：</a:t>
            </a:r>
            <a:r>
              <a:rPr lang="en-US" altLang="zh-CN" b="1" smtClean="0">
                <a:solidFill>
                  <a:srgbClr val="0033CC"/>
                </a:solidFill>
                <a:ea typeface="黑体" panose="02010609060101010101" pitchFamily="49" charset="-122"/>
              </a:rPr>
              <a:t>199</a:t>
            </a:r>
            <a:r>
              <a:rPr lang="zh-CN" altLang="en-US" b="1" smtClean="0">
                <a:solidFill>
                  <a:srgbClr val="0033CC"/>
                </a:solidFill>
                <a:ea typeface="黑体" panose="02010609060101010101" pitchFamily="49" charset="-122"/>
              </a:rPr>
              <a:t>的二进制</a:t>
            </a:r>
            <a:r>
              <a:rPr lang="en-US" altLang="zh-CN" b="1" smtClean="0">
                <a:solidFill>
                  <a:srgbClr val="0033CC"/>
                </a:solidFill>
                <a:ea typeface="黑体" panose="02010609060101010101" pitchFamily="49" charset="-122"/>
              </a:rPr>
              <a:t>11000111</a:t>
            </a:r>
            <a:endParaRPr lang="en-US" altLang="zh-CN" sz="3200" b="1" smtClean="0">
              <a:solidFill>
                <a:srgbClr val="0033CC"/>
              </a:solidFill>
              <a:ea typeface="宋体" panose="02010600030101010101" pitchFamily="2" charset="-122"/>
            </a:endParaRPr>
          </a:p>
        </p:txBody>
      </p:sp>
      <p:sp>
        <p:nvSpPr>
          <p:cNvPr id="1490955" name="Rectangle 11"/>
          <p:cNvSpPr>
            <a:spLocks noChangeArrowheads="1"/>
          </p:cNvSpPr>
          <p:nvPr/>
        </p:nvSpPr>
        <p:spPr bwMode="auto">
          <a:xfrm>
            <a:off x="838200" y="4868863"/>
            <a:ext cx="7343775"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95000"/>
              </a:lnSpc>
              <a:spcBef>
                <a:spcPct val="0"/>
              </a:spcBef>
            </a:pPr>
            <a:r>
              <a:rPr lang="zh-CN" altLang="en-US" b="1" smtClean="0">
                <a:solidFill>
                  <a:srgbClr val="0033CC"/>
                </a:solidFill>
                <a:ea typeface="黑体" panose="02010609060101010101" pitchFamily="49" charset="-122"/>
              </a:rPr>
              <a:t>答案：这是一个</a:t>
            </a:r>
            <a:r>
              <a:rPr lang="en-US" altLang="zh-CN" b="1" smtClean="0">
                <a:solidFill>
                  <a:srgbClr val="0033CC"/>
                </a:solidFill>
                <a:ea typeface="黑体" panose="02010609060101010101" pitchFamily="49" charset="-122"/>
              </a:rPr>
              <a:t>C</a:t>
            </a:r>
            <a:r>
              <a:rPr lang="zh-CN" altLang="en-US" b="1" smtClean="0">
                <a:solidFill>
                  <a:srgbClr val="0033CC"/>
                </a:solidFill>
                <a:ea typeface="黑体" panose="02010609060101010101" pitchFamily="49" charset="-122"/>
              </a:rPr>
              <a:t>类网地址。第三个字节属于网络号部分，所以这两个</a:t>
            </a:r>
            <a:r>
              <a:rPr lang="en-US" altLang="zh-CN" b="1" smtClean="0">
                <a:solidFill>
                  <a:srgbClr val="0033CC"/>
                </a:solidFill>
                <a:ea typeface="黑体" panose="02010609060101010101" pitchFamily="49" charset="-122"/>
              </a:rPr>
              <a:t>IP</a:t>
            </a:r>
            <a:r>
              <a:rPr lang="zh-CN" altLang="en-US" b="1" smtClean="0">
                <a:solidFill>
                  <a:srgbClr val="0033CC"/>
                </a:solidFill>
                <a:ea typeface="黑体" panose="02010609060101010101" pitchFamily="49" charset="-122"/>
              </a:rPr>
              <a:t>不属于同一网络。</a:t>
            </a:r>
            <a:endParaRPr lang="zh-CN" altLang="en-US" sz="3200" b="1" smtClean="0">
              <a:solidFill>
                <a:srgbClr val="0033CC"/>
              </a:solidFill>
              <a:ea typeface="宋体" panose="02010600030101010101" pitchFamily="2" charset="-122"/>
            </a:endParaRPr>
          </a:p>
        </p:txBody>
      </p:sp>
      <p:sp>
        <p:nvSpPr>
          <p:cNvPr id="64524" name="Rectangle 12"/>
          <p:cNvSpPr>
            <a:spLocks noChangeArrowheads="1"/>
          </p:cNvSpPr>
          <p:nvPr/>
        </p:nvSpPr>
        <p:spPr bwMode="auto">
          <a:xfrm>
            <a:off x="323850" y="6705600"/>
            <a:ext cx="229870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90947">
                                            <p:txEl>
                                              <p:pRg st="0" end="0"/>
                                            </p:txEl>
                                          </p:spTgt>
                                        </p:tgtEl>
                                        <p:attrNameLst>
                                          <p:attrName>style.visibility</p:attrName>
                                        </p:attrNameLst>
                                      </p:cBhvr>
                                      <p:to>
                                        <p:strVal val="visible"/>
                                      </p:to>
                                    </p:set>
                                    <p:animEffect transition="in" filter="blinds(horizontal)">
                                      <p:cBhvr>
                                        <p:cTn id="7" dur="500"/>
                                        <p:tgtEl>
                                          <p:spTgt spid="1490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0948"/>
                                        </p:tgtEl>
                                        <p:attrNameLst>
                                          <p:attrName>style.visibility</p:attrName>
                                        </p:attrNameLst>
                                      </p:cBhvr>
                                      <p:to>
                                        <p:strVal val="visible"/>
                                      </p:to>
                                    </p:set>
                                    <p:animEffect transition="in" filter="blinds(horizontal)">
                                      <p:cBhvr>
                                        <p:cTn id="12" dur="500"/>
                                        <p:tgtEl>
                                          <p:spTgt spid="14909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90950"/>
                                        </p:tgtEl>
                                        <p:attrNameLst>
                                          <p:attrName>style.visibility</p:attrName>
                                        </p:attrNameLst>
                                      </p:cBhvr>
                                      <p:to>
                                        <p:strVal val="visible"/>
                                      </p:to>
                                    </p:set>
                                    <p:animEffect transition="in" filter="blinds(horizontal)">
                                      <p:cBhvr>
                                        <p:cTn id="17" dur="500"/>
                                        <p:tgtEl>
                                          <p:spTgt spid="14909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90951"/>
                                        </p:tgtEl>
                                        <p:attrNameLst>
                                          <p:attrName>style.visibility</p:attrName>
                                        </p:attrNameLst>
                                      </p:cBhvr>
                                      <p:to>
                                        <p:strVal val="visible"/>
                                      </p:to>
                                    </p:set>
                                    <p:animEffect transition="in" filter="blinds(horizontal)">
                                      <p:cBhvr>
                                        <p:cTn id="22" dur="500"/>
                                        <p:tgtEl>
                                          <p:spTgt spid="14909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90952"/>
                                        </p:tgtEl>
                                        <p:attrNameLst>
                                          <p:attrName>style.visibility</p:attrName>
                                        </p:attrNameLst>
                                      </p:cBhvr>
                                      <p:to>
                                        <p:strVal val="visible"/>
                                      </p:to>
                                    </p:set>
                                    <p:animEffect transition="in" filter="blinds(horizontal)">
                                      <p:cBhvr>
                                        <p:cTn id="27" dur="500"/>
                                        <p:tgtEl>
                                          <p:spTgt spid="149095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90953"/>
                                        </p:tgtEl>
                                        <p:attrNameLst>
                                          <p:attrName>style.visibility</p:attrName>
                                        </p:attrNameLst>
                                      </p:cBhvr>
                                      <p:to>
                                        <p:strVal val="visible"/>
                                      </p:to>
                                    </p:set>
                                    <p:animEffect transition="in" filter="blinds(horizontal)">
                                      <p:cBhvr>
                                        <p:cTn id="32" dur="500"/>
                                        <p:tgtEl>
                                          <p:spTgt spid="149095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90949"/>
                                        </p:tgtEl>
                                        <p:attrNameLst>
                                          <p:attrName>style.visibility</p:attrName>
                                        </p:attrNameLst>
                                      </p:cBhvr>
                                      <p:to>
                                        <p:strVal val="visible"/>
                                      </p:to>
                                    </p:set>
                                    <p:animEffect transition="in" filter="blinds(horizontal)">
                                      <p:cBhvr>
                                        <p:cTn id="37" dur="500"/>
                                        <p:tgtEl>
                                          <p:spTgt spid="149094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90954"/>
                                        </p:tgtEl>
                                        <p:attrNameLst>
                                          <p:attrName>style.visibility</p:attrName>
                                        </p:attrNameLst>
                                      </p:cBhvr>
                                      <p:to>
                                        <p:strVal val="visible"/>
                                      </p:to>
                                    </p:set>
                                    <p:animEffect transition="in" filter="blinds(horizontal)">
                                      <p:cBhvr>
                                        <p:cTn id="42" dur="500"/>
                                        <p:tgtEl>
                                          <p:spTgt spid="149095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90955"/>
                                        </p:tgtEl>
                                        <p:attrNameLst>
                                          <p:attrName>style.visibility</p:attrName>
                                        </p:attrNameLst>
                                      </p:cBhvr>
                                      <p:to>
                                        <p:strVal val="visible"/>
                                      </p:to>
                                    </p:set>
                                    <p:animEffect transition="in" filter="blinds(horizontal)">
                                      <p:cBhvr>
                                        <p:cTn id="47" dur="500"/>
                                        <p:tgtEl>
                                          <p:spTgt spid="1490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0947" grpId="0" build="p"/>
      <p:bldP spid="1490948" grpId="0"/>
      <p:bldP spid="1490949" grpId="0"/>
      <p:bldP spid="1490950" grpId="0"/>
      <p:bldP spid="1490951" grpId="0"/>
      <p:bldP spid="1490952" grpId="0"/>
      <p:bldP spid="1490953" grpId="0"/>
      <p:bldP spid="1490954" grpId="0"/>
      <p:bldP spid="149095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1492995" name="Rectangle 3"/>
          <p:cNvSpPr>
            <a:spLocks noChangeArrowheads="1"/>
          </p:cNvSpPr>
          <p:nvPr/>
        </p:nvSpPr>
        <p:spPr bwMode="auto">
          <a:xfrm>
            <a:off x="395288" y="1071563"/>
            <a:ext cx="82804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r>
              <a:rPr lang="en-US" altLang="zh-CN" b="1" dirty="0" smtClean="0">
                <a:solidFill>
                  <a:srgbClr val="000000"/>
                </a:solidFill>
                <a:ea typeface="黑体" panose="02010609060101010101" pitchFamily="49" charset="-122"/>
              </a:rPr>
              <a:t>        </a:t>
            </a:r>
            <a:r>
              <a:rPr lang="zh-CN" altLang="en-US" b="1" dirty="0" smtClean="0">
                <a:solidFill>
                  <a:srgbClr val="000000"/>
                </a:solidFill>
                <a:ea typeface="黑体" panose="02010609060101010101" pitchFamily="49" charset="-122"/>
              </a:rPr>
              <a:t>另外，在</a:t>
            </a:r>
            <a:r>
              <a:rPr lang="en-US" altLang="zh-CN" b="1" dirty="0" smtClean="0">
                <a:solidFill>
                  <a:srgbClr val="000000"/>
                </a:solidFill>
                <a:ea typeface="黑体" panose="02010609060101010101" pitchFamily="49" charset="-122"/>
              </a:rPr>
              <a:t>IP</a:t>
            </a:r>
            <a:r>
              <a:rPr lang="zh-CN" altLang="en-US" b="1" dirty="0" smtClean="0">
                <a:solidFill>
                  <a:srgbClr val="000000"/>
                </a:solidFill>
                <a:ea typeface="黑体" panose="02010609060101010101" pitchFamily="49" charset="-122"/>
              </a:rPr>
              <a:t>地址的体系中，还做了以下一些规定。</a:t>
            </a:r>
            <a:endParaRPr lang="zh-CN" altLang="en-US" b="1" dirty="0" smtClean="0">
              <a:solidFill>
                <a:srgbClr val="000000"/>
              </a:solidFill>
              <a:ea typeface="黑体" panose="02010609060101010101" pitchFamily="49" charset="-122"/>
            </a:endParaRPr>
          </a:p>
          <a:p>
            <a:pPr algn="just">
              <a:spcBef>
                <a:spcPct val="0"/>
              </a:spcBef>
            </a:pPr>
            <a:r>
              <a:rPr lang="zh-CN" altLang="en-US" b="1" dirty="0" smtClean="0">
                <a:solidFill>
                  <a:srgbClr val="000000"/>
                </a:solidFill>
                <a:ea typeface="黑体" panose="02010609060101010101" pitchFamily="49" charset="-122"/>
              </a:rPr>
              <a:t>        </a:t>
            </a:r>
            <a:r>
              <a:rPr lang="en-US" altLang="zh-CN" b="1" dirty="0" smtClean="0">
                <a:solidFill>
                  <a:srgbClr val="000000"/>
                </a:solidFill>
                <a:ea typeface="黑体" panose="02010609060101010101" pitchFamily="49" charset="-122"/>
              </a:rPr>
              <a:t>• </a:t>
            </a:r>
            <a:r>
              <a:rPr lang="zh-CN" altLang="en-US" b="1" dirty="0" smtClean="0">
                <a:solidFill>
                  <a:srgbClr val="000000"/>
                </a:solidFill>
                <a:ea typeface="黑体" panose="02010609060101010101" pitchFamily="49" charset="-122"/>
              </a:rPr>
              <a:t>在因特网上使用的</a:t>
            </a:r>
            <a:r>
              <a:rPr lang="en-US" altLang="zh-CN" b="1" dirty="0" smtClean="0">
                <a:solidFill>
                  <a:srgbClr val="000000"/>
                </a:solidFill>
                <a:ea typeface="黑体" panose="02010609060101010101" pitchFamily="49" charset="-122"/>
              </a:rPr>
              <a:t>IP</a:t>
            </a:r>
            <a:r>
              <a:rPr lang="zh-CN" altLang="en-US" b="1" dirty="0" smtClean="0">
                <a:solidFill>
                  <a:srgbClr val="000000"/>
                </a:solidFill>
                <a:ea typeface="黑体" panose="02010609060101010101" pitchFamily="49" charset="-122"/>
              </a:rPr>
              <a:t>地址称为</a:t>
            </a:r>
            <a:r>
              <a:rPr lang="zh-CN" altLang="en-US" b="1" dirty="0" smtClean="0">
                <a:solidFill>
                  <a:srgbClr val="00B0F0"/>
                </a:solidFill>
                <a:ea typeface="黑体" panose="02010609060101010101" pitchFamily="49" charset="-122"/>
              </a:rPr>
              <a:t>全局</a:t>
            </a:r>
            <a:r>
              <a:rPr lang="en-US" altLang="zh-CN" b="1" dirty="0" smtClean="0">
                <a:solidFill>
                  <a:srgbClr val="00B0F0"/>
                </a:solidFill>
                <a:ea typeface="黑体" panose="02010609060101010101" pitchFamily="49" charset="-122"/>
              </a:rPr>
              <a:t>IP</a:t>
            </a:r>
            <a:r>
              <a:rPr lang="zh-CN" altLang="en-US" b="1" dirty="0" smtClean="0">
                <a:solidFill>
                  <a:srgbClr val="00B0F0"/>
                </a:solidFill>
                <a:ea typeface="黑体" panose="02010609060101010101" pitchFamily="49" charset="-122"/>
              </a:rPr>
              <a:t>地址</a:t>
            </a:r>
            <a:r>
              <a:rPr lang="en-US" altLang="zh-CN" b="1" dirty="0" smtClean="0">
                <a:solidFill>
                  <a:srgbClr val="000000"/>
                </a:solidFill>
                <a:ea typeface="黑体" panose="02010609060101010101" pitchFamily="49" charset="-122"/>
              </a:rPr>
              <a:t>(</a:t>
            </a:r>
            <a:r>
              <a:rPr lang="zh-CN" altLang="en-US" b="1" dirty="0" smtClean="0">
                <a:solidFill>
                  <a:srgbClr val="000000"/>
                </a:solidFill>
                <a:ea typeface="黑体" panose="02010609060101010101" pitchFamily="49" charset="-122"/>
              </a:rPr>
              <a:t>或公用</a:t>
            </a:r>
            <a:r>
              <a:rPr lang="en-US" altLang="zh-CN" b="1" dirty="0" smtClean="0">
                <a:solidFill>
                  <a:srgbClr val="000000"/>
                </a:solidFill>
                <a:ea typeface="黑体" panose="02010609060101010101" pitchFamily="49" charset="-122"/>
              </a:rPr>
              <a:t>IP</a:t>
            </a:r>
            <a:r>
              <a:rPr lang="zh-CN" altLang="en-US" b="1" dirty="0" smtClean="0">
                <a:solidFill>
                  <a:srgbClr val="000000"/>
                </a:solidFill>
                <a:ea typeface="黑体" panose="02010609060101010101" pitchFamily="49" charset="-122"/>
              </a:rPr>
              <a:t>地址，或外部</a:t>
            </a:r>
            <a:r>
              <a:rPr lang="en-US" altLang="zh-CN" b="1" dirty="0" smtClean="0">
                <a:solidFill>
                  <a:srgbClr val="000000"/>
                </a:solidFill>
                <a:ea typeface="黑体" panose="02010609060101010101" pitchFamily="49" charset="-122"/>
              </a:rPr>
              <a:t>IP</a:t>
            </a:r>
            <a:r>
              <a:rPr lang="zh-CN" altLang="en-US" b="1" dirty="0" smtClean="0">
                <a:solidFill>
                  <a:srgbClr val="000000"/>
                </a:solidFill>
                <a:ea typeface="黑体" panose="02010609060101010101" pitchFamily="49" charset="-122"/>
              </a:rPr>
              <a:t>地址</a:t>
            </a:r>
            <a:r>
              <a:rPr lang="en-US" altLang="zh-CN" b="1" dirty="0" smtClean="0">
                <a:solidFill>
                  <a:srgbClr val="000000"/>
                </a:solidFill>
                <a:ea typeface="黑体" panose="02010609060101010101" pitchFamily="49" charset="-122"/>
              </a:rPr>
              <a:t>)</a:t>
            </a:r>
            <a:r>
              <a:rPr lang="zh-CN" altLang="en-US" b="1" dirty="0" smtClean="0">
                <a:solidFill>
                  <a:srgbClr val="000000"/>
                </a:solidFill>
                <a:ea typeface="黑体" panose="02010609060101010101" pitchFamily="49" charset="-122"/>
              </a:rPr>
              <a:t>。</a:t>
            </a:r>
            <a:endParaRPr lang="zh-CN" altLang="en-US" b="1" dirty="0" smtClean="0">
              <a:solidFill>
                <a:srgbClr val="000000"/>
              </a:solidFill>
              <a:ea typeface="黑体" panose="02010609060101010101" pitchFamily="49" charset="-122"/>
            </a:endParaRPr>
          </a:p>
          <a:p>
            <a:pPr algn="just">
              <a:spcBef>
                <a:spcPct val="0"/>
              </a:spcBef>
            </a:pPr>
            <a:r>
              <a:rPr lang="zh-CN" altLang="en-US" b="1" dirty="0" smtClean="0">
                <a:solidFill>
                  <a:srgbClr val="000000"/>
                </a:solidFill>
                <a:ea typeface="黑体" panose="02010609060101010101" pitchFamily="49" charset="-122"/>
              </a:rPr>
              <a:t>        </a:t>
            </a:r>
            <a:r>
              <a:rPr lang="en-US" altLang="zh-CN" b="1" dirty="0" smtClean="0">
                <a:solidFill>
                  <a:srgbClr val="000000"/>
                </a:solidFill>
                <a:ea typeface="黑体" panose="02010609060101010101" pitchFamily="49" charset="-122"/>
              </a:rPr>
              <a:t>• </a:t>
            </a:r>
            <a:r>
              <a:rPr lang="zh-CN" altLang="en-US" b="1" dirty="0" smtClean="0">
                <a:solidFill>
                  <a:srgbClr val="000000"/>
                </a:solidFill>
                <a:ea typeface="黑体" panose="02010609060101010101" pitchFamily="49" charset="-122"/>
              </a:rPr>
              <a:t>在专供局域网内部使用的</a:t>
            </a:r>
            <a:r>
              <a:rPr lang="en-US" altLang="zh-CN" b="1" dirty="0" smtClean="0">
                <a:solidFill>
                  <a:srgbClr val="000000"/>
                </a:solidFill>
                <a:ea typeface="黑体" panose="02010609060101010101" pitchFamily="49" charset="-122"/>
              </a:rPr>
              <a:t>IP</a:t>
            </a:r>
            <a:r>
              <a:rPr lang="zh-CN" altLang="en-US" b="1" dirty="0" smtClean="0">
                <a:solidFill>
                  <a:srgbClr val="000000"/>
                </a:solidFill>
                <a:ea typeface="黑体" panose="02010609060101010101" pitchFamily="49" charset="-122"/>
              </a:rPr>
              <a:t>地址称为</a:t>
            </a:r>
            <a:r>
              <a:rPr lang="zh-CN" altLang="en-US" b="1" dirty="0" smtClean="0">
                <a:solidFill>
                  <a:srgbClr val="00B0F0"/>
                </a:solidFill>
                <a:ea typeface="黑体" panose="02010609060101010101" pitchFamily="49" charset="-122"/>
              </a:rPr>
              <a:t>局部</a:t>
            </a:r>
            <a:r>
              <a:rPr lang="en-US" altLang="zh-CN" b="1" dirty="0" smtClean="0">
                <a:solidFill>
                  <a:srgbClr val="00B0F0"/>
                </a:solidFill>
                <a:ea typeface="黑体" panose="02010609060101010101" pitchFamily="49" charset="-122"/>
              </a:rPr>
              <a:t>IP</a:t>
            </a:r>
            <a:r>
              <a:rPr lang="zh-CN" altLang="en-US" b="1" dirty="0" smtClean="0">
                <a:solidFill>
                  <a:srgbClr val="00B0F0"/>
                </a:solidFill>
                <a:ea typeface="黑体" panose="02010609060101010101" pitchFamily="49" charset="-122"/>
              </a:rPr>
              <a:t>地址</a:t>
            </a:r>
            <a:r>
              <a:rPr lang="en-US" altLang="zh-CN" b="1" dirty="0" smtClean="0">
                <a:solidFill>
                  <a:srgbClr val="000000"/>
                </a:solidFill>
                <a:ea typeface="黑体" panose="02010609060101010101" pitchFamily="49" charset="-122"/>
              </a:rPr>
              <a:t>(</a:t>
            </a:r>
            <a:r>
              <a:rPr lang="zh-CN" altLang="en-US" b="1" dirty="0" smtClean="0">
                <a:solidFill>
                  <a:srgbClr val="000000"/>
                </a:solidFill>
                <a:ea typeface="黑体" panose="02010609060101010101" pitchFamily="49" charset="-122"/>
              </a:rPr>
              <a:t>或内部</a:t>
            </a:r>
            <a:r>
              <a:rPr lang="en-US" altLang="zh-CN" b="1" dirty="0" smtClean="0">
                <a:solidFill>
                  <a:srgbClr val="000000"/>
                </a:solidFill>
                <a:ea typeface="黑体" panose="02010609060101010101" pitchFamily="49" charset="-122"/>
              </a:rPr>
              <a:t>IP</a:t>
            </a:r>
            <a:r>
              <a:rPr lang="zh-CN" altLang="en-US" b="1" dirty="0" smtClean="0">
                <a:solidFill>
                  <a:srgbClr val="000000"/>
                </a:solidFill>
                <a:ea typeface="黑体" panose="02010609060101010101" pitchFamily="49" charset="-122"/>
              </a:rPr>
              <a:t>地址</a:t>
            </a:r>
            <a:r>
              <a:rPr lang="en-US" altLang="zh-CN" b="1" dirty="0" smtClean="0">
                <a:solidFill>
                  <a:srgbClr val="000000"/>
                </a:solidFill>
                <a:ea typeface="黑体" panose="02010609060101010101" pitchFamily="49" charset="-122"/>
              </a:rPr>
              <a:t>)</a:t>
            </a:r>
            <a:r>
              <a:rPr lang="zh-CN" altLang="en-US" b="1" dirty="0" smtClean="0">
                <a:solidFill>
                  <a:srgbClr val="000000"/>
                </a:solidFill>
                <a:ea typeface="黑体" panose="02010609060101010101" pitchFamily="49" charset="-122"/>
              </a:rPr>
              <a:t>。采用内部</a:t>
            </a:r>
            <a:r>
              <a:rPr lang="en-US" altLang="zh-CN" b="1" dirty="0" smtClean="0">
                <a:solidFill>
                  <a:srgbClr val="000000"/>
                </a:solidFill>
                <a:ea typeface="黑体" panose="02010609060101010101" pitchFamily="49" charset="-122"/>
              </a:rPr>
              <a:t>IP</a:t>
            </a:r>
            <a:r>
              <a:rPr lang="zh-CN" altLang="en-US" b="1" dirty="0" smtClean="0">
                <a:solidFill>
                  <a:srgbClr val="000000"/>
                </a:solidFill>
                <a:ea typeface="黑体" panose="02010609060101010101" pitchFamily="49" charset="-122"/>
              </a:rPr>
              <a:t>地址技术，是为了解决全局</a:t>
            </a:r>
            <a:r>
              <a:rPr lang="en-US" altLang="zh-CN" b="1" dirty="0" smtClean="0">
                <a:solidFill>
                  <a:srgbClr val="000000"/>
                </a:solidFill>
                <a:ea typeface="黑体" panose="02010609060101010101" pitchFamily="49" charset="-122"/>
              </a:rPr>
              <a:t>IP</a:t>
            </a:r>
            <a:r>
              <a:rPr lang="zh-CN" altLang="en-US" b="1" dirty="0" smtClean="0">
                <a:solidFill>
                  <a:srgbClr val="000000"/>
                </a:solidFill>
                <a:ea typeface="黑体" panose="02010609060101010101" pitchFamily="49" charset="-122"/>
              </a:rPr>
              <a:t>地址不够用的问题。下列</a:t>
            </a:r>
            <a:r>
              <a:rPr lang="en-US" altLang="zh-CN" b="1" dirty="0" smtClean="0">
                <a:solidFill>
                  <a:srgbClr val="000000"/>
                </a:solidFill>
                <a:ea typeface="黑体" panose="02010609060101010101" pitchFamily="49" charset="-122"/>
              </a:rPr>
              <a:t>IP</a:t>
            </a:r>
            <a:r>
              <a:rPr lang="zh-CN" altLang="en-US" b="1" dirty="0" smtClean="0">
                <a:solidFill>
                  <a:srgbClr val="000000"/>
                </a:solidFill>
                <a:ea typeface="黑体" panose="02010609060101010101" pitchFamily="49" charset="-122"/>
              </a:rPr>
              <a:t>网段在局域网中最常用：</a:t>
            </a:r>
            <a:endParaRPr lang="zh-CN" altLang="en-US" b="1" dirty="0" smtClean="0">
              <a:solidFill>
                <a:srgbClr val="000000"/>
              </a:solidFill>
              <a:ea typeface="黑体" panose="02010609060101010101" pitchFamily="49" charset="-122"/>
            </a:endParaRPr>
          </a:p>
          <a:p>
            <a:pPr algn="just">
              <a:spcBef>
                <a:spcPct val="0"/>
              </a:spcBef>
            </a:pPr>
            <a:r>
              <a:rPr lang="zh-CN" altLang="en-US" b="1" dirty="0" smtClean="0">
                <a:solidFill>
                  <a:srgbClr val="000000"/>
                </a:solidFill>
                <a:ea typeface="黑体" panose="02010609060101010101" pitchFamily="49" charset="-122"/>
              </a:rPr>
              <a:t>        </a:t>
            </a:r>
            <a:r>
              <a:rPr lang="en-US" altLang="zh-CN" b="1" dirty="0" smtClean="0">
                <a:solidFill>
                  <a:srgbClr val="000000"/>
                </a:solidFill>
                <a:ea typeface="黑体" panose="02010609060101010101" pitchFamily="49" charset="-122"/>
              </a:rPr>
              <a:t>172.16~172.31 </a:t>
            </a:r>
            <a:endParaRPr lang="en-US" altLang="zh-CN" b="1" dirty="0" smtClean="0">
              <a:solidFill>
                <a:srgbClr val="000000"/>
              </a:solidFill>
              <a:ea typeface="黑体" panose="02010609060101010101" pitchFamily="49" charset="-122"/>
            </a:endParaRPr>
          </a:p>
          <a:p>
            <a:pPr algn="just">
              <a:spcBef>
                <a:spcPct val="0"/>
              </a:spcBef>
            </a:pPr>
            <a:r>
              <a:rPr lang="en-US" altLang="zh-CN" b="1" dirty="0" smtClean="0">
                <a:solidFill>
                  <a:srgbClr val="000000"/>
                </a:solidFill>
                <a:ea typeface="黑体" panose="02010609060101010101" pitchFamily="49" charset="-122"/>
              </a:rPr>
              <a:t>        192.168.0~192.168.255</a:t>
            </a:r>
            <a:r>
              <a:rPr lang="en-US" altLang="zh-CN" dirty="0" smtClean="0">
                <a:ea typeface="宋体" panose="02010600030101010101" pitchFamily="2" charset="-122"/>
              </a:rPr>
              <a:t> </a:t>
            </a:r>
            <a:endParaRPr lang="en-US" altLang="zh-CN" b="1" dirty="0" smtClean="0">
              <a:solidFill>
                <a:srgbClr val="000000"/>
              </a:solidFill>
              <a:ea typeface="黑体" panose="02010609060101010101" pitchFamily="49" charset="-122"/>
            </a:endParaRPr>
          </a:p>
        </p:txBody>
      </p:sp>
      <p:sp>
        <p:nvSpPr>
          <p:cNvPr id="1492996" name="Rectangle 4"/>
          <p:cNvSpPr>
            <a:spLocks noChangeArrowheads="1"/>
          </p:cNvSpPr>
          <p:nvPr/>
        </p:nvSpPr>
        <p:spPr bwMode="auto">
          <a:xfrm>
            <a:off x="395288" y="4137660"/>
            <a:ext cx="8280400"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r>
              <a:rPr lang="en-US" altLang="zh-CN" b="1" dirty="0" smtClean="0">
                <a:solidFill>
                  <a:srgbClr val="000000"/>
                </a:solidFill>
                <a:ea typeface="黑体" panose="02010609060101010101" pitchFamily="49" charset="-122"/>
              </a:rPr>
              <a:t>        </a:t>
            </a:r>
            <a:r>
              <a:rPr lang="zh-CN" altLang="en-US" b="1" dirty="0" smtClean="0">
                <a:solidFill>
                  <a:srgbClr val="000000"/>
                </a:solidFill>
                <a:ea typeface="黑体" panose="02010609060101010101" pitchFamily="49" charset="-122"/>
              </a:rPr>
              <a:t>如果局域网要接入因特网，则需要申请使用全局</a:t>
            </a:r>
            <a:r>
              <a:rPr lang="en-US" altLang="zh-CN" b="1" dirty="0" smtClean="0">
                <a:solidFill>
                  <a:srgbClr val="000000"/>
                </a:solidFill>
                <a:ea typeface="黑体" panose="02010609060101010101" pitchFamily="49" charset="-122"/>
              </a:rPr>
              <a:t>IP</a:t>
            </a:r>
            <a:r>
              <a:rPr lang="zh-CN" altLang="en-US" b="1" dirty="0" smtClean="0">
                <a:solidFill>
                  <a:srgbClr val="000000"/>
                </a:solidFill>
                <a:ea typeface="黑体" panose="02010609060101010101" pitchFamily="49" charset="-122"/>
              </a:rPr>
              <a:t>地址。局域网内的内部</a:t>
            </a:r>
            <a:r>
              <a:rPr lang="en-US" altLang="zh-CN" b="1" dirty="0" smtClean="0">
                <a:solidFill>
                  <a:srgbClr val="000000"/>
                </a:solidFill>
                <a:ea typeface="黑体" panose="02010609060101010101" pitchFamily="49" charset="-122"/>
              </a:rPr>
              <a:t>IP</a:t>
            </a:r>
            <a:r>
              <a:rPr lang="zh-CN" altLang="en-US" b="1" dirty="0" smtClean="0">
                <a:solidFill>
                  <a:srgbClr val="000000"/>
                </a:solidFill>
                <a:ea typeface="黑体" panose="02010609060101010101" pitchFamily="49" charset="-122"/>
              </a:rPr>
              <a:t>地址可通过代理服务器或路由器的网络地址转换功能实现访问因特网。</a:t>
            </a:r>
            <a:endParaRPr lang="zh-CN" altLang="en-US" b="1" dirty="0" smtClean="0">
              <a:solidFill>
                <a:srgbClr val="000000"/>
              </a:solidFill>
              <a:ea typeface="黑体" panose="02010609060101010101" pitchFamily="49" charset="-122"/>
            </a:endParaRPr>
          </a:p>
          <a:p>
            <a:pPr algn="just">
              <a:spcBef>
                <a:spcPct val="0"/>
              </a:spcBef>
            </a:pPr>
            <a:r>
              <a:rPr lang="zh-CN" altLang="en-US" b="1" dirty="0" smtClean="0">
                <a:solidFill>
                  <a:srgbClr val="000000"/>
                </a:solidFill>
                <a:ea typeface="黑体" panose="02010609060101010101" pitchFamily="49" charset="-122"/>
              </a:rPr>
              <a:t>        由于上述分类</a:t>
            </a:r>
            <a:r>
              <a:rPr lang="en-US" altLang="zh-CN" b="1" dirty="0" smtClean="0">
                <a:solidFill>
                  <a:srgbClr val="000000"/>
                </a:solidFill>
                <a:ea typeface="黑体" panose="02010609060101010101" pitchFamily="49" charset="-122"/>
              </a:rPr>
              <a:t>IP</a:t>
            </a:r>
            <a:r>
              <a:rPr lang="zh-CN" altLang="en-US" b="1" dirty="0" smtClean="0">
                <a:solidFill>
                  <a:srgbClr val="000000"/>
                </a:solidFill>
                <a:ea typeface="黑体" panose="02010609060101010101" pitchFamily="49" charset="-122"/>
              </a:rPr>
              <a:t>地址存在不合理的地方，如</a:t>
            </a:r>
            <a:r>
              <a:rPr lang="en-US" altLang="zh-CN" b="1" dirty="0" smtClean="0">
                <a:solidFill>
                  <a:srgbClr val="000000"/>
                </a:solidFill>
                <a:ea typeface="黑体" panose="02010609060101010101" pitchFamily="49" charset="-122"/>
              </a:rPr>
              <a:t>IP</a:t>
            </a:r>
            <a:r>
              <a:rPr lang="zh-CN" altLang="en-US" b="1" dirty="0" smtClean="0">
                <a:solidFill>
                  <a:srgbClr val="000000"/>
                </a:solidFill>
                <a:ea typeface="黑体" panose="02010609060101010101" pitchFamily="49" charset="-122"/>
              </a:rPr>
              <a:t>地址空间的利用率不高、地址不够灵活等。因此在实际应用中就提出了</a:t>
            </a:r>
            <a:r>
              <a:rPr lang="zh-CN" altLang="en-US" b="1">
                <a:solidFill>
                  <a:srgbClr val="00B0F0"/>
                </a:solidFill>
                <a:latin typeface="黑体" panose="02010609060101010101" pitchFamily="49" charset="-122"/>
                <a:ea typeface="黑体" panose="02010609060101010101" pitchFamily="49" charset="-122"/>
              </a:rPr>
              <a:t>划分子网和子网掩码</a:t>
            </a:r>
            <a:r>
              <a:rPr lang="zh-CN" altLang="en-US" b="1" dirty="0" smtClean="0">
                <a:solidFill>
                  <a:srgbClr val="000000"/>
                </a:solidFill>
                <a:ea typeface="黑体" panose="02010609060101010101" pitchFamily="49" charset="-122"/>
              </a:rPr>
              <a:t>的概念。</a:t>
            </a:r>
            <a:endParaRPr lang="zh-CN" altLang="en-US" b="1" dirty="0" smtClean="0">
              <a:solidFill>
                <a:srgbClr val="000000"/>
              </a:solidFill>
              <a:ea typeface="黑体" panose="02010609060101010101" pitchFamily="49" charset="-122"/>
            </a:endParaRPr>
          </a:p>
        </p:txBody>
      </p:sp>
      <p:sp>
        <p:nvSpPr>
          <p:cNvPr id="65541" name="Rectangle 5"/>
          <p:cNvSpPr>
            <a:spLocks noChangeArrowheads="1"/>
          </p:cNvSpPr>
          <p:nvPr/>
        </p:nvSpPr>
        <p:spPr bwMode="auto">
          <a:xfrm>
            <a:off x="323850" y="6705600"/>
            <a:ext cx="236061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92995"/>
                                        </p:tgtEl>
                                        <p:attrNameLst>
                                          <p:attrName>style.visibility</p:attrName>
                                        </p:attrNameLst>
                                      </p:cBhvr>
                                      <p:to>
                                        <p:strVal val="visible"/>
                                      </p:to>
                                    </p:set>
                                    <p:animEffect transition="in" filter="blinds(horizontal)">
                                      <p:cBhvr>
                                        <p:cTn id="7" dur="500"/>
                                        <p:tgtEl>
                                          <p:spTgt spid="14929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2996"/>
                                        </p:tgtEl>
                                        <p:attrNameLst>
                                          <p:attrName>style.visibility</p:attrName>
                                        </p:attrNameLst>
                                      </p:cBhvr>
                                      <p:to>
                                        <p:strVal val="visible"/>
                                      </p:to>
                                    </p:set>
                                    <p:animEffect transition="in" filter="blinds(horizontal)">
                                      <p:cBhvr>
                                        <p:cTn id="12" dur="500"/>
                                        <p:tgtEl>
                                          <p:spTgt spid="1492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2995" grpId="0" bldLvl="0" animBg="1"/>
      <p:bldP spid="1492996"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1116013" y="1125538"/>
            <a:ext cx="2520950" cy="576262"/>
          </a:xfrm>
        </p:spPr>
        <p:txBody>
          <a:bodyPr/>
          <a:lstStyle/>
          <a:p>
            <a:pPr eaLnBrk="1" hangingPunct="1">
              <a:lnSpc>
                <a:spcPct val="90000"/>
              </a:lnSpc>
              <a:buFontTx/>
              <a:buNone/>
            </a:pPr>
            <a:r>
              <a:rPr lang="en-US" altLang="zh-CN" sz="2400" b="1" dirty="0" smtClean="0">
                <a:solidFill>
                  <a:srgbClr val="00B0F0"/>
                </a:solidFill>
              </a:rPr>
              <a:t>IPv6</a:t>
            </a:r>
            <a:endParaRPr lang="en-US" altLang="zh-CN" sz="2400" b="1" dirty="0" smtClean="0">
              <a:solidFill>
                <a:srgbClr val="00B0F0"/>
              </a:solidFill>
            </a:endParaRPr>
          </a:p>
        </p:txBody>
      </p:sp>
      <p:sp>
        <p:nvSpPr>
          <p:cNvPr id="72707" name="Text Box 3"/>
          <p:cNvSpPr txBox="1">
            <a:spLocks noChangeArrowheads="1"/>
          </p:cNvSpPr>
          <p:nvPr/>
        </p:nvSpPr>
        <p:spPr bwMode="auto">
          <a:xfrm>
            <a:off x="468313" y="1557338"/>
            <a:ext cx="8229600" cy="1938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a:spcBef>
                <a:spcPct val="0"/>
              </a:spcBef>
            </a:pPr>
            <a:r>
              <a:rPr lang="en-US" altLang="zh-CN" sz="2400" dirty="0" smtClean="0">
                <a:solidFill>
                  <a:srgbClr val="000000"/>
                </a:solidFill>
              </a:rPr>
              <a:t>        </a:t>
            </a:r>
            <a:r>
              <a:rPr lang="zh-CN" altLang="en-US" sz="2400" dirty="0" smtClean="0">
                <a:solidFill>
                  <a:srgbClr val="000000"/>
                </a:solidFill>
              </a:rPr>
              <a:t>与现在使用的互联网有以下不同：</a:t>
            </a:r>
            <a:endParaRPr lang="zh-CN" altLang="en-US" sz="2400" dirty="0" smtClean="0">
              <a:solidFill>
                <a:srgbClr val="000000"/>
              </a:solidFill>
            </a:endParaRPr>
          </a:p>
          <a:p>
            <a:pPr algn="just">
              <a:spcBef>
                <a:spcPct val="0"/>
              </a:spcBef>
            </a:pPr>
            <a:r>
              <a:rPr lang="zh-CN" altLang="en-US" sz="2400" dirty="0" smtClean="0">
                <a:solidFill>
                  <a:srgbClr val="000000"/>
                </a:solidFill>
              </a:rPr>
              <a:t>　　</a:t>
            </a:r>
            <a:r>
              <a:rPr lang="zh-CN" altLang="en-US" sz="2400">
                <a:solidFill>
                  <a:srgbClr val="00B0F0"/>
                </a:solidFill>
                <a:latin typeface="黑体" panose="02010609060101010101" pitchFamily="49" charset="-122"/>
              </a:rPr>
              <a:t>更大</a:t>
            </a:r>
            <a:r>
              <a:rPr lang="zh-CN" altLang="en-US" sz="2400" dirty="0" smtClean="0">
                <a:solidFill>
                  <a:srgbClr val="000000"/>
                </a:solidFill>
              </a:rPr>
              <a:t>。目前的</a:t>
            </a:r>
            <a:r>
              <a:rPr lang="en-US" altLang="zh-CN" sz="2400" dirty="0" smtClean="0">
                <a:solidFill>
                  <a:srgbClr val="000000"/>
                </a:solidFill>
              </a:rPr>
              <a:t>IPv4</a:t>
            </a:r>
            <a:r>
              <a:rPr lang="zh-CN" altLang="en-US" sz="2400" dirty="0" smtClean="0">
                <a:solidFill>
                  <a:srgbClr val="000000"/>
                </a:solidFill>
              </a:rPr>
              <a:t>协议有</a:t>
            </a:r>
            <a:r>
              <a:rPr lang="en-US" altLang="zh-CN" sz="2400" dirty="0" smtClean="0">
                <a:solidFill>
                  <a:srgbClr val="000000"/>
                </a:solidFill>
              </a:rPr>
              <a:t>32</a:t>
            </a:r>
            <a:r>
              <a:rPr lang="zh-CN" altLang="en-US" sz="2400" dirty="0" smtClean="0">
                <a:solidFill>
                  <a:srgbClr val="000000"/>
                </a:solidFill>
              </a:rPr>
              <a:t>位地址长度，理论上可提供的</a:t>
            </a:r>
            <a:r>
              <a:rPr lang="en-US" altLang="zh-CN" sz="2400" dirty="0" smtClean="0">
                <a:solidFill>
                  <a:srgbClr val="000000"/>
                </a:solidFill>
              </a:rPr>
              <a:t>IP</a:t>
            </a:r>
            <a:r>
              <a:rPr lang="zh-CN" altLang="en-US" sz="2400" dirty="0" smtClean="0">
                <a:solidFill>
                  <a:srgbClr val="000000"/>
                </a:solidFill>
              </a:rPr>
              <a:t>地址大约为</a:t>
            </a:r>
            <a:r>
              <a:rPr lang="en-US" altLang="zh-CN" sz="2400" dirty="0" smtClean="0">
                <a:solidFill>
                  <a:srgbClr val="000000"/>
                </a:solidFill>
              </a:rPr>
              <a:t>40</a:t>
            </a:r>
            <a:r>
              <a:rPr lang="zh-CN" altLang="en-US" sz="2400" dirty="0" smtClean="0">
                <a:solidFill>
                  <a:srgbClr val="000000"/>
                </a:solidFill>
              </a:rPr>
              <a:t>多亿个。</a:t>
            </a:r>
            <a:r>
              <a:rPr lang="en-US" altLang="zh-CN" sz="2400" dirty="0" smtClean="0">
                <a:solidFill>
                  <a:srgbClr val="000000"/>
                </a:solidFill>
              </a:rPr>
              <a:t>IPv6</a:t>
            </a:r>
            <a:r>
              <a:rPr lang="zh-CN" altLang="en-US" sz="2400" dirty="0" smtClean="0">
                <a:solidFill>
                  <a:srgbClr val="000000"/>
                </a:solidFill>
              </a:rPr>
              <a:t>的地址是</a:t>
            </a:r>
            <a:r>
              <a:rPr lang="en-US" altLang="zh-CN" sz="2400" dirty="0" smtClean="0">
                <a:solidFill>
                  <a:srgbClr val="000000"/>
                </a:solidFill>
              </a:rPr>
              <a:t>128</a:t>
            </a:r>
            <a:r>
              <a:rPr lang="zh-CN" altLang="en-US" sz="2400" dirty="0" smtClean="0">
                <a:solidFill>
                  <a:srgbClr val="000000"/>
                </a:solidFill>
              </a:rPr>
              <a:t>位编码，是</a:t>
            </a:r>
            <a:r>
              <a:rPr lang="en-US" altLang="zh-CN" sz="2400" dirty="0" smtClean="0">
                <a:solidFill>
                  <a:srgbClr val="000000"/>
                </a:solidFill>
              </a:rPr>
              <a:t>IPv4</a:t>
            </a:r>
            <a:r>
              <a:rPr lang="zh-CN" altLang="en-US" sz="2400" dirty="0" smtClean="0">
                <a:solidFill>
                  <a:srgbClr val="000000"/>
                </a:solidFill>
              </a:rPr>
              <a:t>地址空间的近</a:t>
            </a:r>
            <a:r>
              <a:rPr lang="en-US" altLang="zh-CN" sz="2400" dirty="0" smtClean="0">
                <a:solidFill>
                  <a:srgbClr val="000000"/>
                </a:solidFill>
              </a:rPr>
              <a:t>1600</a:t>
            </a:r>
            <a:r>
              <a:rPr lang="zh-CN" altLang="en-US" sz="2400" dirty="0" smtClean="0">
                <a:solidFill>
                  <a:srgbClr val="000000"/>
                </a:solidFill>
              </a:rPr>
              <a:t>亿倍</a:t>
            </a:r>
            <a:r>
              <a:rPr lang="en-US" altLang="zh-CN" sz="2400" dirty="0" smtClean="0">
                <a:solidFill>
                  <a:srgbClr val="000000"/>
                </a:solidFill>
              </a:rPr>
              <a:t>(2</a:t>
            </a:r>
            <a:r>
              <a:rPr lang="en-US" altLang="zh-CN" sz="2400" baseline="30000" dirty="0" smtClean="0">
                <a:solidFill>
                  <a:srgbClr val="000000"/>
                </a:solidFill>
              </a:rPr>
              <a:t>96</a:t>
            </a:r>
            <a:r>
              <a:rPr lang="en-US" altLang="zh-CN" sz="2400" dirty="0" smtClean="0">
                <a:solidFill>
                  <a:srgbClr val="000000"/>
                </a:solidFill>
              </a:rPr>
              <a:t>)</a:t>
            </a:r>
            <a:r>
              <a:rPr lang="zh-CN" altLang="en-US" sz="2400" dirty="0" smtClean="0">
                <a:solidFill>
                  <a:srgbClr val="000000"/>
                </a:solidFill>
              </a:rPr>
              <a:t>。地址资源极端丰富。有人比喻，世界上的每一粒沙子都会有一个</a:t>
            </a:r>
            <a:r>
              <a:rPr lang="en-US" altLang="zh-CN" sz="2400" dirty="0" smtClean="0">
                <a:solidFill>
                  <a:srgbClr val="000000"/>
                </a:solidFill>
              </a:rPr>
              <a:t>IP</a:t>
            </a:r>
            <a:r>
              <a:rPr lang="zh-CN" altLang="en-US" sz="2400" dirty="0" smtClean="0">
                <a:solidFill>
                  <a:srgbClr val="000000"/>
                </a:solidFill>
              </a:rPr>
              <a:t>地址。</a:t>
            </a:r>
            <a:endParaRPr lang="zh-CN" altLang="en-US" sz="2400" dirty="0" smtClean="0">
              <a:solidFill>
                <a:srgbClr val="000000"/>
              </a:solidFill>
            </a:endParaRPr>
          </a:p>
        </p:txBody>
      </p:sp>
      <p:sp>
        <p:nvSpPr>
          <p:cNvPr id="72708" name="Text Box 4"/>
          <p:cNvSpPr txBox="1">
            <a:spLocks noChangeArrowheads="1"/>
          </p:cNvSpPr>
          <p:nvPr/>
        </p:nvSpPr>
        <p:spPr bwMode="auto">
          <a:xfrm>
            <a:off x="468313" y="3716338"/>
            <a:ext cx="8229600" cy="49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a:lnSpc>
                <a:spcPct val="110000"/>
              </a:lnSpc>
              <a:spcBef>
                <a:spcPct val="0"/>
              </a:spcBef>
            </a:pPr>
            <a:r>
              <a:rPr lang="en-US" altLang="zh-CN" sz="2400" smtClean="0">
                <a:solidFill>
                  <a:srgbClr val="000000"/>
                </a:solidFill>
              </a:rPr>
              <a:t>        </a:t>
            </a:r>
            <a:endParaRPr lang="en-US" altLang="zh-CN" sz="2400" smtClean="0">
              <a:solidFill>
                <a:srgbClr val="000000"/>
              </a:solidFill>
            </a:endParaRPr>
          </a:p>
        </p:txBody>
      </p:sp>
      <p:sp>
        <p:nvSpPr>
          <p:cNvPr id="72709" name="Rectangle 5"/>
          <p:cNvSpPr>
            <a:spLocks noGrp="1" noChangeArrowheads="1"/>
          </p:cNvSpPr>
          <p:nvPr>
            <p:ph type="title"/>
          </p:nvPr>
        </p:nvSpPr>
        <p:spPr>
          <a:xfrm>
            <a:off x="323850" y="260350"/>
            <a:ext cx="6477000" cy="612775"/>
          </a:xfrm>
          <a:noFill/>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72710" name="Text Box 6"/>
          <p:cNvSpPr txBox="1">
            <a:spLocks noChangeArrowheads="1"/>
          </p:cNvSpPr>
          <p:nvPr/>
        </p:nvSpPr>
        <p:spPr bwMode="auto">
          <a:xfrm>
            <a:off x="446088" y="3429000"/>
            <a:ext cx="8229600" cy="902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a:lnSpc>
                <a:spcPct val="110000"/>
              </a:lnSpc>
              <a:spcBef>
                <a:spcPct val="0"/>
              </a:spcBef>
            </a:pPr>
            <a:r>
              <a:rPr lang="en-US" altLang="zh-CN" sz="2400" dirty="0" smtClean="0">
                <a:solidFill>
                  <a:srgbClr val="000000"/>
                </a:solidFill>
              </a:rPr>
              <a:t>        </a:t>
            </a:r>
            <a:r>
              <a:rPr lang="zh-CN" altLang="en-US" sz="2400">
                <a:solidFill>
                  <a:srgbClr val="00B0F0"/>
                </a:solidFill>
                <a:latin typeface="黑体" panose="02010609060101010101" pitchFamily="49" charset="-122"/>
              </a:rPr>
              <a:t>更快</a:t>
            </a:r>
            <a:r>
              <a:rPr lang="zh-CN" altLang="en-US" sz="2400" dirty="0" smtClean="0">
                <a:solidFill>
                  <a:srgbClr val="000000"/>
                </a:solidFill>
              </a:rPr>
              <a:t>。下一代互联网将比现在的网络传输速度提高</a:t>
            </a:r>
            <a:r>
              <a:rPr lang="en-US" altLang="zh-CN" sz="2400" dirty="0" smtClean="0">
                <a:solidFill>
                  <a:srgbClr val="000000"/>
                </a:solidFill>
              </a:rPr>
              <a:t>1000</a:t>
            </a:r>
            <a:r>
              <a:rPr lang="zh-CN" altLang="en-US" sz="2400" dirty="0" smtClean="0">
                <a:solidFill>
                  <a:srgbClr val="000000"/>
                </a:solidFill>
              </a:rPr>
              <a:t>倍以上。 </a:t>
            </a:r>
            <a:endParaRPr lang="zh-CN" altLang="en-US" sz="2400" dirty="0" smtClean="0">
              <a:solidFill>
                <a:srgbClr val="000000"/>
              </a:solidFill>
            </a:endParaRPr>
          </a:p>
        </p:txBody>
      </p:sp>
      <p:sp>
        <p:nvSpPr>
          <p:cNvPr id="72711" name="Text Box 7"/>
          <p:cNvSpPr txBox="1">
            <a:spLocks noChangeArrowheads="1"/>
          </p:cNvSpPr>
          <p:nvPr/>
        </p:nvSpPr>
        <p:spPr bwMode="auto">
          <a:xfrm>
            <a:off x="446088" y="4292600"/>
            <a:ext cx="8229600" cy="902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a:lnSpc>
                <a:spcPct val="110000"/>
              </a:lnSpc>
              <a:spcBef>
                <a:spcPct val="0"/>
              </a:spcBef>
            </a:pPr>
            <a:r>
              <a:rPr lang="en-US" altLang="zh-CN" sz="2400" dirty="0" smtClean="0">
                <a:solidFill>
                  <a:srgbClr val="000000"/>
                </a:solidFill>
                <a:latin typeface="黑体" panose="02010609060101010101" pitchFamily="49" charset="-122"/>
              </a:rPr>
              <a:t>    </a:t>
            </a:r>
            <a:r>
              <a:rPr lang="zh-CN" altLang="en-US" sz="2400">
                <a:solidFill>
                  <a:srgbClr val="00B0F0"/>
                </a:solidFill>
                <a:latin typeface="黑体" panose="02010609060101010101" pitchFamily="49" charset="-122"/>
              </a:rPr>
              <a:t>更安全</a:t>
            </a:r>
            <a:r>
              <a:rPr lang="zh-CN" altLang="en-US" sz="2400" dirty="0" smtClean="0">
                <a:solidFill>
                  <a:srgbClr val="000000"/>
                </a:solidFill>
                <a:latin typeface="黑体" panose="02010609060101010101" pitchFamily="49" charset="-122"/>
              </a:rPr>
              <a:t>。可进行网络对象识别、身份认证和访问授权，具有数据加密和完整性，实现一个可信任的网络。 </a:t>
            </a:r>
            <a:endParaRPr lang="zh-CN" altLang="en-US" sz="2400" dirty="0" smtClean="0">
              <a:solidFill>
                <a:srgbClr val="000000"/>
              </a:solidFill>
              <a:latin typeface="黑体" panose="02010609060101010101" pitchFamily="49" charset="-122"/>
            </a:endParaRPr>
          </a:p>
        </p:txBody>
      </p:sp>
      <p:sp>
        <p:nvSpPr>
          <p:cNvPr id="72712" name="Rectangle 8"/>
          <p:cNvSpPr>
            <a:spLocks noChangeArrowheads="1"/>
          </p:cNvSpPr>
          <p:nvPr/>
        </p:nvSpPr>
        <p:spPr bwMode="auto">
          <a:xfrm>
            <a:off x="468313" y="5226685"/>
            <a:ext cx="8135937" cy="86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05000"/>
              </a:lnSpc>
              <a:spcBef>
                <a:spcPct val="0"/>
              </a:spcBef>
            </a:pPr>
            <a:r>
              <a:rPr lang="en-US" altLang="zh-CN" b="1" dirty="0" smtClean="0">
                <a:solidFill>
                  <a:srgbClr val="000000"/>
                </a:solidFill>
                <a:ea typeface="黑体" panose="02010609060101010101" pitchFamily="49" charset="-122"/>
              </a:rPr>
              <a:t>        </a:t>
            </a:r>
            <a:r>
              <a:rPr lang="zh-CN" altLang="en-US" b="1">
                <a:solidFill>
                  <a:srgbClr val="00B0F0"/>
                </a:solidFill>
                <a:latin typeface="黑体" panose="02010609060101010101" pitchFamily="49" charset="-122"/>
                <a:ea typeface="黑体" panose="02010609060101010101" pitchFamily="49" charset="-122"/>
              </a:rPr>
              <a:t>更方便</a:t>
            </a:r>
            <a:r>
              <a:rPr lang="zh-CN" altLang="en-US" b="1" dirty="0" smtClean="0">
                <a:solidFill>
                  <a:srgbClr val="000000"/>
                </a:solidFill>
                <a:ea typeface="黑体" panose="02010609060101010101" pitchFamily="49" charset="-122"/>
              </a:rPr>
              <a:t>。加入了对自动配置的支持，使得网络的管理更加方便和快捷。 </a:t>
            </a:r>
            <a:endParaRPr lang="zh-CN" altLang="en-US" b="1" dirty="0" smtClean="0">
              <a:solidFill>
                <a:srgbClr val="000000"/>
              </a:solidFill>
              <a:ea typeface="黑体" panose="02010609060101010101" pitchFamily="49" charset="-122"/>
            </a:endParaRPr>
          </a:p>
        </p:txBody>
      </p:sp>
      <p:sp>
        <p:nvSpPr>
          <p:cNvPr id="72713" name="Rectangle 9"/>
          <p:cNvSpPr>
            <a:spLocks noChangeArrowheads="1"/>
          </p:cNvSpPr>
          <p:nvPr/>
        </p:nvSpPr>
        <p:spPr bwMode="auto">
          <a:xfrm>
            <a:off x="323850" y="6705600"/>
            <a:ext cx="2670175"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wipe(down)">
                                      <p:cBhvr>
                                        <p:cTn id="7" dur="500"/>
                                        <p:tgtEl>
                                          <p:spTgt spid="727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2710"/>
                                        </p:tgtEl>
                                        <p:attrNameLst>
                                          <p:attrName>style.visibility</p:attrName>
                                        </p:attrNameLst>
                                      </p:cBhvr>
                                      <p:to>
                                        <p:strVal val="visible"/>
                                      </p:to>
                                    </p:set>
                                    <p:animEffect transition="in" filter="wipe(down)">
                                      <p:cBhvr>
                                        <p:cTn id="12" dur="500"/>
                                        <p:tgtEl>
                                          <p:spTgt spid="727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2711"/>
                                        </p:tgtEl>
                                        <p:attrNameLst>
                                          <p:attrName>style.visibility</p:attrName>
                                        </p:attrNameLst>
                                      </p:cBhvr>
                                      <p:to>
                                        <p:strVal val="visible"/>
                                      </p:to>
                                    </p:set>
                                    <p:animEffect transition="in" filter="wipe(down)">
                                      <p:cBhvr>
                                        <p:cTn id="17" dur="500"/>
                                        <p:tgtEl>
                                          <p:spTgt spid="727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2712"/>
                                        </p:tgtEl>
                                        <p:attrNameLst>
                                          <p:attrName>style.visibility</p:attrName>
                                        </p:attrNameLst>
                                      </p:cBhvr>
                                      <p:to>
                                        <p:strVal val="visible"/>
                                      </p:to>
                                    </p:set>
                                    <p:animEffect transition="in" filter="wipe(down)">
                                      <p:cBhvr>
                                        <p:cTn id="22" dur="500"/>
                                        <p:tgtEl>
                                          <p:spTgt spid="7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P spid="72710" grpId="0"/>
      <p:bldP spid="72711" grpId="0"/>
      <p:bldP spid="72712"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827088" y="1052736"/>
            <a:ext cx="2800350" cy="574675"/>
          </a:xfrm>
          <a:noFill/>
        </p:spPr>
        <p:txBody>
          <a:bodyPr/>
          <a:lstStyle/>
          <a:p>
            <a:pPr eaLnBrk="1" hangingPunct="1">
              <a:lnSpc>
                <a:spcPct val="90000"/>
              </a:lnSpc>
              <a:buFontTx/>
              <a:buNone/>
            </a:pPr>
            <a:r>
              <a:rPr lang="zh-CN" altLang="en-US" sz="2800" b="1" dirty="0" smtClean="0"/>
              <a:t>域名系统</a:t>
            </a:r>
            <a:r>
              <a:rPr lang="zh-CN" altLang="en-US" sz="2800" dirty="0" smtClean="0"/>
              <a:t> </a:t>
            </a:r>
            <a:endParaRPr lang="zh-CN" altLang="en-US" sz="2800" dirty="0" smtClean="0"/>
          </a:p>
        </p:txBody>
      </p:sp>
      <p:sp>
        <p:nvSpPr>
          <p:cNvPr id="73731" name="Rectangle 3"/>
          <p:cNvSpPr>
            <a:spLocks noGrp="1" noChangeArrowheads="1"/>
          </p:cNvSpPr>
          <p:nvPr>
            <p:ph type="title"/>
          </p:nvPr>
        </p:nvSpPr>
        <p:spPr>
          <a:xfrm>
            <a:off x="323850" y="260350"/>
            <a:ext cx="6477000" cy="612775"/>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73732" name="Text Box 4"/>
          <p:cNvSpPr txBox="1">
            <a:spLocks noChangeArrowheads="1"/>
          </p:cNvSpPr>
          <p:nvPr/>
        </p:nvSpPr>
        <p:spPr bwMode="auto">
          <a:xfrm>
            <a:off x="250825" y="1557338"/>
            <a:ext cx="8424863" cy="228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a:spcBef>
                <a:spcPct val="0"/>
              </a:spcBef>
            </a:pPr>
            <a:r>
              <a:rPr lang="en-US" altLang="zh-CN" sz="2400" dirty="0" smtClean="0">
                <a:solidFill>
                  <a:srgbClr val="000000"/>
                </a:solidFill>
              </a:rPr>
              <a:t>        </a:t>
            </a:r>
            <a:r>
              <a:rPr lang="zh-CN" altLang="en-US" sz="2400" dirty="0" smtClean="0">
                <a:solidFill>
                  <a:srgbClr val="000000"/>
                </a:solidFill>
              </a:rPr>
              <a:t>计算机在网络上进行通讯时只能识别如“</a:t>
            </a:r>
            <a:r>
              <a:rPr lang="en-US" altLang="zh-CN" sz="2400" dirty="0" smtClean="0">
                <a:solidFill>
                  <a:srgbClr val="000000"/>
                </a:solidFill>
              </a:rPr>
              <a:t>202.116.160.41”</a:t>
            </a:r>
            <a:r>
              <a:rPr lang="zh-CN" altLang="en-US" sz="2400" dirty="0" smtClean="0">
                <a:solidFill>
                  <a:srgbClr val="000000"/>
                </a:solidFill>
              </a:rPr>
              <a:t>之类的</a:t>
            </a:r>
            <a:r>
              <a:rPr lang="en-US" altLang="zh-CN" sz="2400" dirty="0" smtClean="0">
                <a:solidFill>
                  <a:srgbClr val="000000"/>
                </a:solidFill>
              </a:rPr>
              <a:t>IP</a:t>
            </a:r>
            <a:r>
              <a:rPr lang="zh-CN" altLang="en-US" sz="2400" dirty="0" smtClean="0">
                <a:solidFill>
                  <a:srgbClr val="000000"/>
                </a:solidFill>
              </a:rPr>
              <a:t>地址，而不能认识如</a:t>
            </a:r>
            <a:r>
              <a:rPr lang="en-US" altLang="zh-CN" sz="2400" dirty="0" smtClean="0">
                <a:solidFill>
                  <a:srgbClr val="000000"/>
                </a:solidFill>
              </a:rPr>
              <a:t>www.scau.edu.cn</a:t>
            </a:r>
            <a:r>
              <a:rPr lang="zh-CN" altLang="en-US" sz="2400" dirty="0" smtClean="0">
                <a:solidFill>
                  <a:srgbClr val="000000"/>
                </a:solidFill>
              </a:rPr>
              <a:t>之类的域名，但是，当打开浏览器，在地址栏中输入如</a:t>
            </a:r>
            <a:r>
              <a:rPr lang="en-US" altLang="zh-CN" sz="2400" dirty="0" smtClean="0">
                <a:solidFill>
                  <a:srgbClr val="000000"/>
                </a:solidFill>
              </a:rPr>
              <a:t>www.scau.edu.cn</a:t>
            </a:r>
            <a:r>
              <a:rPr lang="zh-CN" altLang="en-US" sz="2400" dirty="0" smtClean="0">
                <a:solidFill>
                  <a:srgbClr val="000000"/>
                </a:solidFill>
              </a:rPr>
              <a:t>的域名后，就能看到所需要的页面，这是因为有一个叫“</a:t>
            </a:r>
            <a:r>
              <a:rPr lang="en-US" altLang="zh-CN" sz="2400" dirty="0" smtClean="0">
                <a:solidFill>
                  <a:srgbClr val="00B0F0"/>
                </a:solidFill>
              </a:rPr>
              <a:t>DNS</a:t>
            </a:r>
            <a:r>
              <a:rPr lang="zh-CN" altLang="en-US" sz="2400" dirty="0" smtClean="0">
                <a:solidFill>
                  <a:srgbClr val="00B0F0"/>
                </a:solidFill>
              </a:rPr>
              <a:t>服务器”</a:t>
            </a:r>
            <a:r>
              <a:rPr lang="zh-CN" altLang="en-US" sz="2400" dirty="0" smtClean="0">
                <a:solidFill>
                  <a:srgbClr val="000000"/>
                </a:solidFill>
              </a:rPr>
              <a:t>的计算机自动把域名“翻译”成了相应的</a:t>
            </a:r>
            <a:r>
              <a:rPr lang="en-US" altLang="zh-CN" sz="2400" dirty="0" smtClean="0">
                <a:solidFill>
                  <a:srgbClr val="000000"/>
                </a:solidFill>
              </a:rPr>
              <a:t>IP</a:t>
            </a:r>
            <a:r>
              <a:rPr lang="zh-CN" altLang="en-US" sz="2400" dirty="0" smtClean="0">
                <a:solidFill>
                  <a:srgbClr val="000000"/>
                </a:solidFill>
              </a:rPr>
              <a:t>地址，然后调出</a:t>
            </a:r>
            <a:r>
              <a:rPr lang="en-US" altLang="zh-CN" sz="2400" dirty="0" smtClean="0">
                <a:solidFill>
                  <a:srgbClr val="000000"/>
                </a:solidFill>
              </a:rPr>
              <a:t>IP</a:t>
            </a:r>
            <a:r>
              <a:rPr lang="zh-CN" altLang="en-US" sz="2400" dirty="0" smtClean="0">
                <a:solidFill>
                  <a:srgbClr val="000000"/>
                </a:solidFill>
              </a:rPr>
              <a:t>地址所对应的网页。</a:t>
            </a:r>
            <a:endParaRPr lang="zh-CN" altLang="en-US" sz="2400" dirty="0" smtClean="0">
              <a:solidFill>
                <a:srgbClr val="000000"/>
              </a:solidFill>
            </a:endParaRPr>
          </a:p>
        </p:txBody>
      </p:sp>
      <p:grpSp>
        <p:nvGrpSpPr>
          <p:cNvPr id="73733" name="Group 5"/>
          <p:cNvGrpSpPr/>
          <p:nvPr/>
        </p:nvGrpSpPr>
        <p:grpSpPr bwMode="auto">
          <a:xfrm>
            <a:off x="395288" y="4173538"/>
            <a:ext cx="8208962" cy="1825625"/>
            <a:chOff x="249" y="2629"/>
            <a:chExt cx="5171" cy="1150"/>
          </a:xfrm>
        </p:grpSpPr>
        <p:sp>
          <p:nvSpPr>
            <p:cNvPr id="73735" name="Rectangle 6"/>
            <p:cNvSpPr>
              <a:spLocks noChangeArrowheads="1"/>
            </p:cNvSpPr>
            <p:nvPr/>
          </p:nvSpPr>
          <p:spPr bwMode="auto">
            <a:xfrm>
              <a:off x="249" y="2629"/>
              <a:ext cx="5171" cy="1150"/>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flatTx/>
            </a:bodyPr>
            <a:lstStyle/>
            <a:p>
              <a:pPr algn="ctr"/>
              <a:endParaRPr lang="zh-CN" altLang="zh-CN" sz="2800" smtClean="0">
                <a:ea typeface="宋体" panose="02010600030101010101" pitchFamily="2" charset="-122"/>
              </a:endParaRPr>
            </a:p>
          </p:txBody>
        </p:sp>
        <p:sp>
          <p:nvSpPr>
            <p:cNvPr id="73736" name="Rectangle 7"/>
            <p:cNvSpPr>
              <a:spLocks noChangeArrowheads="1"/>
            </p:cNvSpPr>
            <p:nvPr/>
          </p:nvSpPr>
          <p:spPr bwMode="auto">
            <a:xfrm>
              <a:off x="254" y="2629"/>
              <a:ext cx="5166" cy="1150"/>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95000"/>
                </a:lnSpc>
                <a:spcBef>
                  <a:spcPct val="0"/>
                </a:spcBef>
              </a:pPr>
              <a:r>
                <a:rPr lang="en-US" altLang="zh-CN" sz="2000" b="1" smtClean="0">
                  <a:solidFill>
                    <a:srgbClr val="FF0000"/>
                  </a:solidFill>
                  <a:ea typeface="黑体" panose="02010609060101010101" pitchFamily="49" charset="-122"/>
                </a:rPr>
                <a:t>        </a:t>
              </a:r>
              <a:r>
                <a:rPr lang="zh-CN" altLang="en-US" sz="2000" b="1" smtClean="0">
                  <a:solidFill>
                    <a:srgbClr val="FF0000"/>
                  </a:solidFill>
                  <a:ea typeface="黑体" panose="02010609060101010101" pitchFamily="49" charset="-122"/>
                </a:rPr>
                <a:t>分布在网上成千上万的计算机，如果都用像</a:t>
              </a:r>
              <a:r>
                <a:rPr lang="en-US" altLang="zh-CN" sz="2000" b="1" smtClean="0">
                  <a:solidFill>
                    <a:srgbClr val="FF0000"/>
                  </a:solidFill>
                  <a:ea typeface="黑体" panose="02010609060101010101" pitchFamily="49" charset="-122"/>
                </a:rPr>
                <a:t>202.116.160.41</a:t>
              </a:r>
              <a:r>
                <a:rPr lang="zh-CN" altLang="en-US" sz="2000" b="1" smtClean="0">
                  <a:solidFill>
                    <a:srgbClr val="FF0000"/>
                  </a:solidFill>
                  <a:ea typeface="黑体" panose="02010609060101010101" pitchFamily="49" charset="-122"/>
                </a:rPr>
                <a:t>这样的数字来识别，显得既生硬又难以记忆。域名是由一串用点分隔的名字组成的</a:t>
              </a:r>
              <a:r>
                <a:rPr lang="en-US" altLang="zh-CN" sz="2000" b="1" smtClean="0">
                  <a:solidFill>
                    <a:srgbClr val="FF0000"/>
                  </a:solidFill>
                  <a:ea typeface="黑体" panose="02010609060101010101" pitchFamily="49" charset="-122"/>
                </a:rPr>
                <a:t>Internet</a:t>
              </a:r>
              <a:r>
                <a:rPr lang="zh-CN" altLang="en-US" sz="2000" b="1" smtClean="0">
                  <a:solidFill>
                    <a:srgbClr val="FF0000"/>
                  </a:solidFill>
                  <a:ea typeface="黑体" panose="02010609060101010101" pitchFamily="49" charset="-122"/>
                </a:rPr>
                <a:t>上某一台计算机或计算机组的名称，用于在数据传输时标识计算机的电子方位（有时也指地理位置）</a:t>
              </a:r>
              <a:r>
                <a:rPr lang="en-US" altLang="zh-CN" sz="2000" b="1" smtClean="0">
                  <a:solidFill>
                    <a:srgbClr val="FF0000"/>
                  </a:solidFill>
                  <a:ea typeface="黑体" panose="02010609060101010101" pitchFamily="49" charset="-122"/>
                </a:rPr>
                <a:t>,</a:t>
              </a:r>
              <a:r>
                <a:rPr lang="zh-CN" altLang="en-US" sz="2000" b="1" smtClean="0">
                  <a:solidFill>
                    <a:srgbClr val="FF0000"/>
                  </a:solidFill>
                  <a:ea typeface="黑体" panose="02010609060101010101" pitchFamily="49" charset="-122"/>
                </a:rPr>
                <a:t>与该计算机的互联网协议（</a:t>
              </a:r>
              <a:r>
                <a:rPr lang="en-US" altLang="zh-CN" sz="2000" b="1" smtClean="0">
                  <a:solidFill>
                    <a:srgbClr val="FF0000"/>
                  </a:solidFill>
                  <a:ea typeface="黑体" panose="02010609060101010101" pitchFamily="49" charset="-122"/>
                </a:rPr>
                <a:t>IP</a:t>
              </a:r>
              <a:r>
                <a:rPr lang="zh-CN" altLang="en-US" sz="2000" b="1" smtClean="0">
                  <a:solidFill>
                    <a:srgbClr val="FF0000"/>
                  </a:solidFill>
                  <a:ea typeface="黑体" panose="02010609060101010101" pitchFamily="49" charset="-122"/>
                </a:rPr>
                <a:t>）地址相对应。类似于互联网上的门牌号码，一个单位、机构或个人若想在互联网上有一个确定的名称或位置，需要进行域名登记。</a:t>
              </a:r>
              <a:endParaRPr lang="zh-CN" altLang="en-US" sz="2000" b="1" smtClean="0">
                <a:solidFill>
                  <a:srgbClr val="FF0000"/>
                </a:solidFill>
                <a:ea typeface="黑体" panose="02010609060101010101" pitchFamily="49" charset="-122"/>
              </a:endParaRPr>
            </a:p>
          </p:txBody>
        </p:sp>
        <p:sp>
          <p:nvSpPr>
            <p:cNvPr id="73737" name="AutoShape 8"/>
            <p:cNvSpPr>
              <a:spLocks noChangeArrowheads="1"/>
            </p:cNvSpPr>
            <p:nvPr/>
          </p:nvSpPr>
          <p:spPr bwMode="auto">
            <a:xfrm>
              <a:off x="385" y="2659"/>
              <a:ext cx="136" cy="136"/>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grpSp>
      <p:sp>
        <p:nvSpPr>
          <p:cNvPr id="73734" name="Rectangle 9"/>
          <p:cNvSpPr>
            <a:spLocks noChangeArrowheads="1"/>
          </p:cNvSpPr>
          <p:nvPr/>
        </p:nvSpPr>
        <p:spPr bwMode="auto">
          <a:xfrm>
            <a:off x="323850" y="6705600"/>
            <a:ext cx="2727325"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ChangeArrowheads="1"/>
          </p:cNvSpPr>
          <p:nvPr/>
        </p:nvSpPr>
        <p:spPr bwMode="auto">
          <a:xfrm>
            <a:off x="395288" y="3286125"/>
            <a:ext cx="8497887" cy="1296988"/>
          </a:xfrm>
          <a:prstGeom prst="foldedCorner">
            <a:avLst>
              <a:gd name="adj" fmla="val 0"/>
            </a:avLst>
          </a:prstGeom>
          <a:solidFill>
            <a:srgbClr val="FFFF00"/>
          </a:solidFill>
          <a:ln>
            <a:noFill/>
          </a:ln>
          <a:effectLst>
            <a:outerShdw dist="107763" dir="13500000" algn="ctr" rotWithShape="0">
              <a:srgbClr val="808080"/>
            </a:outerShdw>
          </a:effectLst>
          <a:extLst>
            <a:ext uri="{91240B29-F687-4F45-9708-019B960494DF}">
              <a14:hiddenLine xmlns:a14="http://schemas.microsoft.com/office/drawing/2010/main" w="12700">
                <a:solidFill>
                  <a:schemeClr val="tx1"/>
                </a:solidFill>
                <a:round/>
              </a14:hiddenLine>
            </a:ext>
          </a:extLst>
        </p:spPr>
        <p:txBody>
          <a:bodyPr lIns="54000" tIns="10800" rIns="54000" bIns="10800" anchor="ctr"/>
          <a:lstStyle/>
          <a:p>
            <a:pPr algn="just">
              <a:spcBef>
                <a:spcPct val="0"/>
              </a:spcBef>
            </a:pPr>
            <a:r>
              <a:rPr lang="zh-CN" altLang="en-US" b="1" smtClean="0">
                <a:solidFill>
                  <a:srgbClr val="A50021"/>
                </a:solidFill>
                <a:latin typeface="黑体" panose="02010609060101010101" pitchFamily="49" charset="-122"/>
                <a:ea typeface="黑体" panose="02010609060101010101" pitchFamily="49" charset="-122"/>
              </a:rPr>
              <a:t>域名</a:t>
            </a:r>
            <a:r>
              <a:rPr lang="en-US" altLang="zh-CN" b="1" smtClean="0">
                <a:solidFill>
                  <a:srgbClr val="A50021"/>
                </a:solidFill>
                <a:latin typeface="黑体" panose="02010609060101010101" pitchFamily="49" charset="-122"/>
                <a:ea typeface="黑体" panose="02010609060101010101" pitchFamily="49" charset="-122"/>
              </a:rPr>
              <a:t>:</a:t>
            </a:r>
            <a:r>
              <a:rPr lang="zh-CN" altLang="zh-CN" b="1" smtClean="0">
                <a:solidFill>
                  <a:srgbClr val="000000"/>
                </a:solidFill>
                <a:ea typeface="黑体" panose="02010609060101010101" pitchFamily="49" charset="-122"/>
              </a:rPr>
              <a:t>为方便记忆而为计算机进行命名。</a:t>
            </a:r>
            <a:r>
              <a:rPr lang="zh-CN" altLang="en-US" b="1" smtClean="0">
                <a:solidFill>
                  <a:srgbClr val="000000"/>
                </a:solidFill>
                <a:ea typeface="黑体" panose="02010609060101010101" pitchFamily="49" charset="-122"/>
              </a:rPr>
              <a:t>与</a:t>
            </a:r>
            <a:r>
              <a:rPr lang="en-US" altLang="zh-CN" b="1" smtClean="0">
                <a:solidFill>
                  <a:srgbClr val="000000"/>
                </a:solidFill>
                <a:ea typeface="黑体" panose="02010609060101010101" pitchFamily="49" charset="-122"/>
              </a:rPr>
              <a:t>IP</a:t>
            </a:r>
            <a:r>
              <a:rPr lang="zh-CN" altLang="en-US" b="1" smtClean="0">
                <a:solidFill>
                  <a:srgbClr val="000000"/>
                </a:solidFill>
                <a:ea typeface="黑体" panose="02010609060101010101" pitchFamily="49" charset="-122"/>
              </a:rPr>
              <a:t>地址作用同，但便于记忆。</a:t>
            </a:r>
            <a:r>
              <a:rPr lang="en-US" altLang="zh-CN" b="1" smtClean="0">
                <a:solidFill>
                  <a:srgbClr val="000000"/>
                </a:solidFill>
                <a:ea typeface="黑体" panose="02010609060101010101" pitchFamily="49" charset="-122"/>
              </a:rPr>
              <a:t>(</a:t>
            </a:r>
            <a:r>
              <a:rPr lang="zh-CN" altLang="en-US" b="1" smtClean="0">
                <a:solidFill>
                  <a:srgbClr val="000000"/>
                </a:solidFill>
                <a:ea typeface="黑体" panose="02010609060101010101" pitchFamily="49" charset="-122"/>
              </a:rPr>
              <a:t>通常</a:t>
            </a:r>
            <a:r>
              <a:rPr lang="en-US" altLang="zh-CN" b="1" smtClean="0">
                <a:solidFill>
                  <a:srgbClr val="000000"/>
                </a:solidFill>
                <a:ea typeface="黑体" panose="02010609060101010101" pitchFamily="49" charset="-122"/>
              </a:rPr>
              <a:t>95%</a:t>
            </a:r>
            <a:r>
              <a:rPr lang="zh-CN" altLang="en-US" b="1" smtClean="0">
                <a:solidFill>
                  <a:srgbClr val="000000"/>
                </a:solidFill>
                <a:ea typeface="黑体" panose="02010609060101010101" pitchFamily="49" charset="-122"/>
              </a:rPr>
              <a:t>的个人用户入网后由</a:t>
            </a:r>
            <a:r>
              <a:rPr lang="en-US" altLang="zh-CN" b="1" smtClean="0">
                <a:solidFill>
                  <a:srgbClr val="000000"/>
                </a:solidFill>
                <a:ea typeface="黑体" panose="02010609060101010101" pitchFamily="49" charset="-122"/>
              </a:rPr>
              <a:t>ISP</a:t>
            </a:r>
            <a:r>
              <a:rPr lang="zh-CN" altLang="en-US" b="1" smtClean="0">
                <a:solidFill>
                  <a:srgbClr val="000000"/>
                </a:solidFill>
                <a:ea typeface="黑体" panose="02010609060101010101" pitchFamily="49" charset="-122"/>
              </a:rPr>
              <a:t>提供一个动态</a:t>
            </a:r>
            <a:r>
              <a:rPr lang="en-US" altLang="zh-CN" b="1" smtClean="0">
                <a:solidFill>
                  <a:srgbClr val="000000"/>
                </a:solidFill>
                <a:ea typeface="黑体" panose="02010609060101010101" pitchFamily="49" charset="-122"/>
              </a:rPr>
              <a:t>IP</a:t>
            </a:r>
            <a:r>
              <a:rPr lang="zh-CN" altLang="en-US" b="1" smtClean="0">
                <a:solidFill>
                  <a:srgbClr val="000000"/>
                </a:solidFill>
                <a:ea typeface="黑体" panose="02010609060101010101" pitchFamily="49" charset="-122"/>
              </a:rPr>
              <a:t>地址，没有域名</a:t>
            </a:r>
            <a:r>
              <a:rPr lang="en-US" altLang="zh-CN" b="1" smtClean="0">
                <a:solidFill>
                  <a:srgbClr val="000000"/>
                </a:solidFill>
                <a:ea typeface="黑体" panose="02010609060101010101" pitchFamily="49" charset="-122"/>
              </a:rPr>
              <a:t>)</a:t>
            </a:r>
            <a:endParaRPr lang="en-US" altLang="zh-CN" b="1" smtClean="0">
              <a:solidFill>
                <a:srgbClr val="000000"/>
              </a:solidFill>
              <a:ea typeface="黑体" panose="02010609060101010101" pitchFamily="49" charset="-122"/>
            </a:endParaRPr>
          </a:p>
        </p:txBody>
      </p:sp>
      <p:sp>
        <p:nvSpPr>
          <p:cNvPr id="74755" name="AutoShape 4"/>
          <p:cNvSpPr>
            <a:spLocks noChangeArrowheads="1"/>
          </p:cNvSpPr>
          <p:nvPr/>
        </p:nvSpPr>
        <p:spPr bwMode="auto">
          <a:xfrm>
            <a:off x="395288" y="4870450"/>
            <a:ext cx="8497887" cy="1079500"/>
          </a:xfrm>
          <a:prstGeom prst="foldedCorner">
            <a:avLst>
              <a:gd name="adj" fmla="val 0"/>
            </a:avLst>
          </a:prstGeom>
          <a:solidFill>
            <a:srgbClr val="FFFF00"/>
          </a:solidFill>
          <a:ln>
            <a:noFill/>
          </a:ln>
          <a:effectLst>
            <a:outerShdw dist="107763" dir="13500000" algn="ctr" rotWithShape="0">
              <a:srgbClr val="808080"/>
            </a:outerShdw>
          </a:effectLst>
          <a:extLst>
            <a:ext uri="{91240B29-F687-4F45-9708-019B960494DF}">
              <a14:hiddenLine xmlns:a14="http://schemas.microsoft.com/office/drawing/2010/main" w="12700">
                <a:solidFill>
                  <a:schemeClr val="tx1"/>
                </a:solidFill>
                <a:round/>
              </a14:hiddenLine>
            </a:ext>
          </a:extLst>
        </p:spPr>
        <p:txBody>
          <a:bodyPr lIns="54000" tIns="10800" rIns="54000" bIns="10800" anchor="ctr"/>
          <a:lstStyle/>
          <a:p>
            <a:pPr algn="just">
              <a:lnSpc>
                <a:spcPct val="105000"/>
              </a:lnSpc>
              <a:spcBef>
                <a:spcPct val="5000"/>
              </a:spcBef>
            </a:pPr>
            <a:r>
              <a:rPr lang="zh-CN" altLang="en-US" b="1" smtClean="0">
                <a:solidFill>
                  <a:srgbClr val="A50021"/>
                </a:solidFill>
                <a:ea typeface="黑体" panose="02010609060101010101" pitchFamily="49" charset="-122"/>
              </a:rPr>
              <a:t>域名系统 </a:t>
            </a:r>
            <a:r>
              <a:rPr lang="en-US" altLang="zh-CN" b="1" smtClean="0">
                <a:solidFill>
                  <a:srgbClr val="A50021"/>
                </a:solidFill>
                <a:ea typeface="黑体" panose="02010609060101010101" pitchFamily="49" charset="-122"/>
              </a:rPr>
              <a:t>DNS :</a:t>
            </a:r>
            <a:r>
              <a:rPr lang="zh-CN" altLang="zh-CN" b="1" smtClean="0">
                <a:solidFill>
                  <a:srgbClr val="000000"/>
                </a:solidFill>
                <a:ea typeface="黑体" panose="02010609060101010101" pitchFamily="49" charset="-122"/>
              </a:rPr>
              <a:t>完成域名向IP地址的转换。</a:t>
            </a:r>
            <a:r>
              <a:rPr lang="zh-CN" altLang="en-US" b="1" smtClean="0">
                <a:solidFill>
                  <a:srgbClr val="000000"/>
                </a:solidFill>
                <a:ea typeface="黑体" panose="02010609060101010101" pitchFamily="49" charset="-122"/>
              </a:rPr>
              <a:t>是由若干个域名服务器程序完成的。域名解析就是将域名翻译成</a:t>
            </a:r>
            <a:r>
              <a:rPr lang="en-US" altLang="zh-CN" b="1" smtClean="0">
                <a:solidFill>
                  <a:srgbClr val="000000"/>
                </a:solidFill>
                <a:ea typeface="黑体" panose="02010609060101010101" pitchFamily="49" charset="-122"/>
              </a:rPr>
              <a:t>IP</a:t>
            </a:r>
            <a:r>
              <a:rPr lang="zh-CN" altLang="en-US" b="1" smtClean="0">
                <a:solidFill>
                  <a:srgbClr val="000000"/>
                </a:solidFill>
                <a:ea typeface="黑体" panose="02010609060101010101" pitchFamily="49" charset="-122"/>
              </a:rPr>
              <a:t>地址的过程。</a:t>
            </a:r>
            <a:endParaRPr lang="zh-CN" altLang="en-US" b="1" smtClean="0">
              <a:solidFill>
                <a:srgbClr val="000000"/>
              </a:solidFill>
              <a:ea typeface="黑体" panose="02010609060101010101" pitchFamily="49" charset="-122"/>
            </a:endParaRPr>
          </a:p>
        </p:txBody>
      </p:sp>
      <p:grpSp>
        <p:nvGrpSpPr>
          <p:cNvPr id="74756" name="Group 5"/>
          <p:cNvGrpSpPr/>
          <p:nvPr/>
        </p:nvGrpSpPr>
        <p:grpSpPr bwMode="auto">
          <a:xfrm>
            <a:off x="395288" y="1125538"/>
            <a:ext cx="8532812" cy="1981200"/>
            <a:chOff x="249" y="935"/>
            <a:chExt cx="5375" cy="1248"/>
          </a:xfrm>
        </p:grpSpPr>
        <p:pic>
          <p:nvPicPr>
            <p:cNvPr id="74759" name="Picture 6"/>
            <p:cNvPicPr>
              <a:picLocks noChangeAspect="1" noChangeArrowheads="1"/>
            </p:cNvPicPr>
            <p:nvPr/>
          </p:nvPicPr>
          <p:blipFill>
            <a:blip r:embed="rId1">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249" y="935"/>
              <a:ext cx="105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60" name="AutoShape 7"/>
            <p:cNvSpPr>
              <a:spLocks noChangeArrowheads="1"/>
            </p:cNvSpPr>
            <p:nvPr/>
          </p:nvSpPr>
          <p:spPr bwMode="auto">
            <a:xfrm>
              <a:off x="1587" y="1063"/>
              <a:ext cx="2256" cy="351"/>
            </a:xfrm>
            <a:prstGeom prst="wedgeRoundRectCallout">
              <a:avLst>
                <a:gd name="adj1" fmla="val -78102"/>
                <a:gd name="adj2" fmla="val -26593"/>
                <a:gd name="adj3" fmla="val 16667"/>
              </a:avLst>
            </a:prstGeom>
            <a:solidFill>
              <a:srgbClr val="FFFF00"/>
            </a:solidFill>
            <a:ln>
              <a:noFill/>
            </a:ln>
            <a:effectLst>
              <a:outerShdw dist="107763" dir="13500000" algn="ctr" rotWithShape="0">
                <a:srgbClr val="80808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spcBef>
                  <a:spcPct val="0"/>
                </a:spcBef>
              </a:pPr>
              <a:r>
                <a:rPr lang="en-US" altLang="zh-CN" sz="3200" b="1" smtClean="0">
                  <a:solidFill>
                    <a:srgbClr val="000000"/>
                  </a:solidFill>
                  <a:ea typeface="宋体" panose="02010600030101010101" pitchFamily="2" charset="-122"/>
                </a:rPr>
                <a:t>202.116.160.41</a:t>
              </a:r>
              <a:endParaRPr lang="en-US" altLang="zh-CN" sz="3200" b="1" smtClean="0">
                <a:solidFill>
                  <a:srgbClr val="000000"/>
                </a:solidFill>
                <a:ea typeface="宋体" panose="02010600030101010101" pitchFamily="2" charset="-122"/>
              </a:endParaRPr>
            </a:p>
          </p:txBody>
        </p:sp>
        <p:sp>
          <p:nvSpPr>
            <p:cNvPr id="74761" name="AutoShape 8"/>
            <p:cNvSpPr>
              <a:spLocks noChangeArrowheads="1"/>
            </p:cNvSpPr>
            <p:nvPr/>
          </p:nvSpPr>
          <p:spPr bwMode="auto">
            <a:xfrm>
              <a:off x="1395" y="1605"/>
              <a:ext cx="3024" cy="313"/>
            </a:xfrm>
            <a:prstGeom prst="wedgeRoundRectCallout">
              <a:avLst>
                <a:gd name="adj1" fmla="val -65838"/>
                <a:gd name="adj2" fmla="val -151278"/>
                <a:gd name="adj3" fmla="val 16667"/>
              </a:avLst>
            </a:prstGeom>
            <a:solidFill>
              <a:srgbClr val="FFFF00"/>
            </a:solidFill>
            <a:ln>
              <a:noFill/>
            </a:ln>
            <a:effectLst>
              <a:outerShdw dist="107763" dir="13500000" algn="ctr" rotWithShape="0">
                <a:srgbClr val="80808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spcBef>
                  <a:spcPct val="0"/>
                </a:spcBef>
              </a:pPr>
              <a:r>
                <a:rPr lang="en-US" altLang="zh-CN" sz="3200" b="1" smtClean="0">
                  <a:solidFill>
                    <a:srgbClr val="000000"/>
                  </a:solidFill>
                  <a:ea typeface="宋体" panose="02010600030101010101" pitchFamily="2" charset="-122"/>
                </a:rPr>
                <a:t>www.scau.edu.cn</a:t>
              </a:r>
              <a:endParaRPr lang="en-US" altLang="zh-CN" sz="3200" b="1" smtClean="0">
                <a:solidFill>
                  <a:srgbClr val="000000"/>
                </a:solidFill>
                <a:ea typeface="宋体" panose="02010600030101010101" pitchFamily="2" charset="-122"/>
              </a:endParaRPr>
            </a:p>
          </p:txBody>
        </p:sp>
        <p:sp>
          <p:nvSpPr>
            <p:cNvPr id="74762" name="AutoShape 9"/>
            <p:cNvSpPr>
              <a:spLocks noChangeArrowheads="1"/>
            </p:cNvSpPr>
            <p:nvPr/>
          </p:nvSpPr>
          <p:spPr bwMode="auto">
            <a:xfrm>
              <a:off x="3651" y="1876"/>
              <a:ext cx="149" cy="115"/>
            </a:xfrm>
            <a:prstGeom prst="upArrow">
              <a:avLst>
                <a:gd name="adj1" fmla="val 50000"/>
                <a:gd name="adj2" fmla="val 25000"/>
              </a:avLst>
            </a:prstGeom>
            <a:solidFill>
              <a:srgbClr val="FF3300"/>
            </a:solidFill>
            <a:ln>
              <a:noFill/>
            </a:ln>
            <a:effectLst>
              <a:outerShdw sy="50000" kx="-2453608" rotWithShape="0">
                <a:srgbClr val="80808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74763" name="Text Box 10"/>
            <p:cNvSpPr txBox="1">
              <a:spLocks noChangeArrowheads="1"/>
            </p:cNvSpPr>
            <p:nvPr/>
          </p:nvSpPr>
          <p:spPr bwMode="auto">
            <a:xfrm>
              <a:off x="3425" y="1924"/>
              <a:ext cx="720" cy="250"/>
            </a:xfrm>
            <a:prstGeom prst="rect">
              <a:avLst/>
            </a:prstGeom>
            <a:noFill/>
            <a:ln>
              <a:noFill/>
            </a:ln>
            <a:effectLst>
              <a:outerShdw sy="50000" kx="-2453608"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nchor="ct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en-US" smtClean="0">
                  <a:solidFill>
                    <a:srgbClr val="000000"/>
                  </a:solidFill>
                </a:rPr>
                <a:t>国家域</a:t>
              </a:r>
              <a:endParaRPr lang="zh-CN" altLang="en-US" smtClean="0">
                <a:solidFill>
                  <a:srgbClr val="000000"/>
                </a:solidFill>
              </a:endParaRPr>
            </a:p>
          </p:txBody>
        </p:sp>
        <p:sp>
          <p:nvSpPr>
            <p:cNvPr id="74764" name="AutoShape 11"/>
            <p:cNvSpPr>
              <a:spLocks noChangeArrowheads="1"/>
            </p:cNvSpPr>
            <p:nvPr/>
          </p:nvSpPr>
          <p:spPr bwMode="auto">
            <a:xfrm>
              <a:off x="3243" y="1876"/>
              <a:ext cx="149" cy="115"/>
            </a:xfrm>
            <a:prstGeom prst="upArrow">
              <a:avLst>
                <a:gd name="adj1" fmla="val 50000"/>
                <a:gd name="adj2" fmla="val 25000"/>
              </a:avLst>
            </a:prstGeom>
            <a:solidFill>
              <a:srgbClr val="FF3300"/>
            </a:solidFill>
            <a:ln>
              <a:noFill/>
            </a:ln>
            <a:effectLst>
              <a:outerShdw sy="50000" kx="-2453608" rotWithShape="0">
                <a:srgbClr val="80808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74765" name="Text Box 12"/>
            <p:cNvSpPr txBox="1">
              <a:spLocks noChangeArrowheads="1"/>
            </p:cNvSpPr>
            <p:nvPr/>
          </p:nvSpPr>
          <p:spPr bwMode="auto">
            <a:xfrm>
              <a:off x="2880" y="1933"/>
              <a:ext cx="720" cy="250"/>
            </a:xfrm>
            <a:prstGeom prst="rect">
              <a:avLst/>
            </a:prstGeom>
            <a:noFill/>
            <a:ln>
              <a:noFill/>
            </a:ln>
            <a:effectLst>
              <a:outerShdw sy="50000" kx="-2453608"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nchor="ct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en-US" smtClean="0">
                  <a:solidFill>
                    <a:srgbClr val="000000"/>
                  </a:solidFill>
                </a:rPr>
                <a:t>机构域</a:t>
              </a:r>
              <a:endParaRPr lang="zh-CN" altLang="en-US" smtClean="0">
                <a:solidFill>
                  <a:srgbClr val="000000"/>
                </a:solidFill>
              </a:endParaRPr>
            </a:p>
          </p:txBody>
        </p:sp>
        <p:sp>
          <p:nvSpPr>
            <p:cNvPr id="74766" name="Text Box 13"/>
            <p:cNvSpPr txBox="1">
              <a:spLocks noChangeArrowheads="1"/>
            </p:cNvSpPr>
            <p:nvPr/>
          </p:nvSpPr>
          <p:spPr bwMode="auto">
            <a:xfrm>
              <a:off x="2336" y="1924"/>
              <a:ext cx="720" cy="250"/>
            </a:xfrm>
            <a:prstGeom prst="rect">
              <a:avLst/>
            </a:prstGeom>
            <a:noFill/>
            <a:ln>
              <a:noFill/>
            </a:ln>
            <a:effectLst>
              <a:outerShdw sy="50000" kx="-2453608"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nchor="ct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en-US" smtClean="0">
                  <a:solidFill>
                    <a:srgbClr val="000000"/>
                  </a:solidFill>
                </a:rPr>
                <a:t>网络名</a:t>
              </a:r>
              <a:endParaRPr lang="zh-CN" altLang="en-US" smtClean="0">
                <a:solidFill>
                  <a:srgbClr val="000000"/>
                </a:solidFill>
              </a:endParaRPr>
            </a:p>
          </p:txBody>
        </p:sp>
        <p:sp>
          <p:nvSpPr>
            <p:cNvPr id="74767" name="AutoShape 14"/>
            <p:cNvSpPr>
              <a:spLocks noChangeArrowheads="1"/>
            </p:cNvSpPr>
            <p:nvPr/>
          </p:nvSpPr>
          <p:spPr bwMode="auto">
            <a:xfrm>
              <a:off x="2699" y="1876"/>
              <a:ext cx="149" cy="115"/>
            </a:xfrm>
            <a:prstGeom prst="upArrow">
              <a:avLst>
                <a:gd name="adj1" fmla="val 50000"/>
                <a:gd name="adj2" fmla="val 25000"/>
              </a:avLst>
            </a:prstGeom>
            <a:solidFill>
              <a:srgbClr val="FF3300"/>
            </a:solidFill>
            <a:ln>
              <a:noFill/>
            </a:ln>
            <a:effectLst>
              <a:outerShdw sy="50000" kx="-2453608" rotWithShape="0">
                <a:srgbClr val="80808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74768" name="AutoShape 15"/>
            <p:cNvSpPr>
              <a:spLocks noChangeArrowheads="1"/>
            </p:cNvSpPr>
            <p:nvPr/>
          </p:nvSpPr>
          <p:spPr bwMode="auto">
            <a:xfrm>
              <a:off x="2109" y="1876"/>
              <a:ext cx="144" cy="115"/>
            </a:xfrm>
            <a:prstGeom prst="upArrow">
              <a:avLst>
                <a:gd name="adj1" fmla="val 50000"/>
                <a:gd name="adj2" fmla="val 25000"/>
              </a:avLst>
            </a:prstGeom>
            <a:solidFill>
              <a:srgbClr val="FF3300"/>
            </a:solidFill>
            <a:ln>
              <a:noFill/>
            </a:ln>
            <a:effectLst>
              <a:outerShdw sy="50000" kx="-2453608" rotWithShape="0">
                <a:srgbClr val="80808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74769" name="Text Box 16"/>
            <p:cNvSpPr txBox="1">
              <a:spLocks noChangeArrowheads="1"/>
            </p:cNvSpPr>
            <p:nvPr/>
          </p:nvSpPr>
          <p:spPr bwMode="auto">
            <a:xfrm>
              <a:off x="1792" y="1923"/>
              <a:ext cx="698" cy="251"/>
            </a:xfrm>
            <a:prstGeom prst="rect">
              <a:avLst/>
            </a:prstGeom>
            <a:noFill/>
            <a:ln>
              <a:noFill/>
            </a:ln>
            <a:effectLst>
              <a:outerShdw sy="50000" kx="-2453608"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nchor="ct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en-US" smtClean="0">
                  <a:solidFill>
                    <a:srgbClr val="000000"/>
                  </a:solidFill>
                </a:rPr>
                <a:t>主机名</a:t>
              </a:r>
              <a:endParaRPr lang="zh-CN" altLang="en-US" smtClean="0">
                <a:solidFill>
                  <a:srgbClr val="000000"/>
                </a:solidFill>
              </a:endParaRPr>
            </a:p>
          </p:txBody>
        </p:sp>
        <p:sp>
          <p:nvSpPr>
            <p:cNvPr id="74770" name="AutoShape 17"/>
            <p:cNvSpPr>
              <a:spLocks noChangeArrowheads="1"/>
            </p:cNvSpPr>
            <p:nvPr/>
          </p:nvSpPr>
          <p:spPr bwMode="auto">
            <a:xfrm>
              <a:off x="4581" y="1497"/>
              <a:ext cx="1043" cy="239"/>
            </a:xfrm>
            <a:prstGeom prst="wedgeEllipseCallout">
              <a:avLst>
                <a:gd name="adj1" fmla="val -91995"/>
                <a:gd name="adj2" fmla="val 14333"/>
              </a:avLst>
            </a:prstGeom>
            <a:solidFill>
              <a:schemeClr val="bg1"/>
            </a:solidFill>
            <a:ln w="12700" cap="sq">
              <a:solidFill>
                <a:schemeClr val="tx1"/>
              </a:solidFill>
              <a:miter lim="800000"/>
            </a:ln>
            <a:effectLst>
              <a:outerShdw sy="50000" kx="-2453608" rotWithShape="0">
                <a:srgbClr val="808080"/>
              </a:outerShdw>
            </a:effectLst>
          </p:spPr>
          <p:txBody>
            <a:bodyPr wrap="none" lIns="18000" rIns="18000" anchor="ctr"/>
            <a:lstStyle/>
            <a:p>
              <a:pPr algn="ctr">
                <a:spcBef>
                  <a:spcPct val="0"/>
                </a:spcBef>
              </a:pPr>
              <a:r>
                <a:rPr lang="zh-CN" altLang="en-US" b="1" smtClean="0">
                  <a:solidFill>
                    <a:srgbClr val="A50021"/>
                  </a:solidFill>
                  <a:ea typeface="黑体" panose="02010609060101010101" pitchFamily="49" charset="-122"/>
                </a:rPr>
                <a:t>域名</a:t>
              </a:r>
              <a:endParaRPr lang="zh-CN" altLang="en-US" b="1" smtClean="0">
                <a:solidFill>
                  <a:srgbClr val="A50021"/>
                </a:solidFill>
                <a:ea typeface="黑体" panose="02010609060101010101" pitchFamily="49" charset="-122"/>
              </a:endParaRPr>
            </a:p>
          </p:txBody>
        </p:sp>
        <p:sp>
          <p:nvSpPr>
            <p:cNvPr id="74771" name="AutoShape 18"/>
            <p:cNvSpPr>
              <a:spLocks noChangeArrowheads="1"/>
            </p:cNvSpPr>
            <p:nvPr/>
          </p:nvSpPr>
          <p:spPr bwMode="auto">
            <a:xfrm>
              <a:off x="4036" y="990"/>
              <a:ext cx="1270" cy="313"/>
            </a:xfrm>
            <a:prstGeom prst="wedgeEllipseCallout">
              <a:avLst>
                <a:gd name="adj1" fmla="val -83699"/>
                <a:gd name="adj2" fmla="val -36991"/>
              </a:avLst>
            </a:prstGeom>
            <a:solidFill>
              <a:schemeClr val="bg1"/>
            </a:solidFill>
            <a:ln w="12700" cap="sq">
              <a:solidFill>
                <a:schemeClr val="tx1"/>
              </a:solidFill>
              <a:miter lim="800000"/>
            </a:ln>
            <a:effectLst>
              <a:outerShdw sy="50000" kx="-2453608" rotWithShape="0">
                <a:srgbClr val="808080"/>
              </a:outerShdw>
            </a:effectLst>
          </p:spPr>
          <p:txBody>
            <a:bodyPr wrap="none" lIns="18000" rIns="18000" anchor="ctr"/>
            <a:lstStyle/>
            <a:p>
              <a:pPr algn="ctr">
                <a:spcBef>
                  <a:spcPct val="0"/>
                </a:spcBef>
              </a:pPr>
              <a:r>
                <a:rPr lang="en-US" altLang="zh-CN" b="1" smtClean="0">
                  <a:solidFill>
                    <a:srgbClr val="A50021"/>
                  </a:solidFill>
                  <a:ea typeface="黑体" panose="02010609060101010101" pitchFamily="49" charset="-122"/>
                </a:rPr>
                <a:t>IP</a:t>
              </a:r>
              <a:r>
                <a:rPr lang="zh-CN" altLang="en-US" b="1" smtClean="0">
                  <a:solidFill>
                    <a:srgbClr val="A50021"/>
                  </a:solidFill>
                  <a:ea typeface="黑体" panose="02010609060101010101" pitchFamily="49" charset="-122"/>
                </a:rPr>
                <a:t>地址</a:t>
              </a:r>
              <a:endParaRPr lang="zh-CN" altLang="en-US" b="1" smtClean="0">
                <a:solidFill>
                  <a:srgbClr val="A50021"/>
                </a:solidFill>
                <a:ea typeface="黑体" panose="02010609060101010101" pitchFamily="49" charset="-122"/>
              </a:endParaRPr>
            </a:p>
          </p:txBody>
        </p:sp>
      </p:grpSp>
      <p:sp>
        <p:nvSpPr>
          <p:cNvPr id="74757" name="Rectangle 19"/>
          <p:cNvSpPr>
            <a:spLocks noGrp="1" noChangeArrowheads="1"/>
          </p:cNvSpPr>
          <p:nvPr>
            <p:ph type="title"/>
          </p:nvPr>
        </p:nvSpPr>
        <p:spPr>
          <a:xfrm>
            <a:off x="323850" y="260350"/>
            <a:ext cx="6477000" cy="612775"/>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74758" name="Rectangle 20"/>
          <p:cNvSpPr>
            <a:spLocks noChangeArrowheads="1"/>
          </p:cNvSpPr>
          <p:nvPr/>
        </p:nvSpPr>
        <p:spPr bwMode="auto">
          <a:xfrm>
            <a:off x="323850" y="6705600"/>
            <a:ext cx="277653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75779" name="Text Box 3"/>
          <p:cNvSpPr txBox="1">
            <a:spLocks noChangeArrowheads="1"/>
          </p:cNvSpPr>
          <p:nvPr/>
        </p:nvSpPr>
        <p:spPr bwMode="auto">
          <a:xfrm>
            <a:off x="1979613" y="5516563"/>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z="2400" smtClean="0">
                <a:solidFill>
                  <a:srgbClr val="000000"/>
                </a:solidFill>
              </a:rPr>
              <a:t>常用机构类的顶级域名</a:t>
            </a:r>
            <a:r>
              <a:rPr lang="zh-CN" altLang="en-US" sz="2400" smtClean="0">
                <a:solidFill>
                  <a:srgbClr val="00FFCC"/>
                </a:solidFill>
              </a:rPr>
              <a:t> </a:t>
            </a:r>
            <a:endParaRPr lang="zh-CN" altLang="en-US" sz="2400" smtClean="0">
              <a:solidFill>
                <a:srgbClr val="00FFCC"/>
              </a:solidFill>
            </a:endParaRPr>
          </a:p>
        </p:txBody>
      </p:sp>
      <p:graphicFrame>
        <p:nvGraphicFramePr>
          <p:cNvPr id="1589252" name="Group 4"/>
          <p:cNvGraphicFramePr>
            <a:graphicFrameLocks noGrp="1"/>
          </p:cNvGraphicFramePr>
          <p:nvPr>
            <p:ph sz="half" idx="2"/>
          </p:nvPr>
        </p:nvGraphicFramePr>
        <p:xfrm>
          <a:off x="900113" y="1196975"/>
          <a:ext cx="6985000" cy="4103689"/>
        </p:xfrm>
        <a:graphic>
          <a:graphicData uri="http://schemas.openxmlformats.org/drawingml/2006/table">
            <a:tbl>
              <a:tblPr/>
              <a:tblGrid>
                <a:gridCol w="1524000"/>
                <a:gridCol w="5461000"/>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域名</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机构的类型</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.GOV</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政府机构</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4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.EDU</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教育机构</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.INT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国际组织</a:t>
                      </a: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如北大西洋公约组织</a:t>
                      </a: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.MIL</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军事部门</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4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.COM</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商业机构</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.NET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网络中心</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.ORG</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社会组织、专业协会</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5809" name="Rectangle 33"/>
          <p:cNvSpPr>
            <a:spLocks noChangeArrowheads="1"/>
          </p:cNvSpPr>
          <p:nvPr/>
        </p:nvSpPr>
        <p:spPr bwMode="auto">
          <a:xfrm>
            <a:off x="323850" y="6705600"/>
            <a:ext cx="287020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23850" y="260350"/>
            <a:ext cx="6477000" cy="612775"/>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grpSp>
        <p:nvGrpSpPr>
          <p:cNvPr id="76803" name="Group 3"/>
          <p:cNvGrpSpPr/>
          <p:nvPr/>
        </p:nvGrpSpPr>
        <p:grpSpPr bwMode="auto">
          <a:xfrm>
            <a:off x="468313" y="1268413"/>
            <a:ext cx="8135937" cy="4095750"/>
            <a:chOff x="295" y="799"/>
            <a:chExt cx="5125" cy="2580"/>
          </a:xfrm>
        </p:grpSpPr>
        <p:sp>
          <p:nvSpPr>
            <p:cNvPr id="76805" name="Rectangle 4"/>
            <p:cNvSpPr>
              <a:spLocks noChangeArrowheads="1"/>
            </p:cNvSpPr>
            <p:nvPr/>
          </p:nvSpPr>
          <p:spPr bwMode="auto">
            <a:xfrm>
              <a:off x="295" y="799"/>
              <a:ext cx="5125" cy="2041"/>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flatTx/>
            </a:bodyPr>
            <a:lstStyle/>
            <a:p>
              <a:pPr algn="ctr"/>
              <a:endParaRPr lang="zh-CN" altLang="zh-CN" sz="2800" smtClean="0">
                <a:ea typeface="宋体" panose="02010600030101010101" pitchFamily="2" charset="-122"/>
              </a:endParaRPr>
            </a:p>
          </p:txBody>
        </p:sp>
        <p:sp>
          <p:nvSpPr>
            <p:cNvPr id="76806" name="Rectangle 5"/>
            <p:cNvSpPr>
              <a:spLocks noChangeArrowheads="1"/>
            </p:cNvSpPr>
            <p:nvPr/>
          </p:nvSpPr>
          <p:spPr bwMode="auto">
            <a:xfrm>
              <a:off x="295" y="891"/>
              <a:ext cx="5125" cy="2488"/>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95000"/>
                </a:lnSpc>
                <a:spcBef>
                  <a:spcPct val="0"/>
                </a:spcBef>
              </a:pPr>
              <a:r>
                <a:rPr lang="en-US" altLang="zh-CN" b="1" dirty="0" smtClean="0">
                  <a:solidFill>
                    <a:srgbClr val="FF0000"/>
                  </a:solidFill>
                  <a:ea typeface="黑体" panose="02010609060101010101" pitchFamily="49" charset="-122"/>
                </a:rPr>
                <a:t>        </a:t>
              </a:r>
              <a:r>
                <a:rPr lang="zh-CN" altLang="en-US" b="1" dirty="0" smtClean="0">
                  <a:solidFill>
                    <a:srgbClr val="FF0000"/>
                  </a:solidFill>
                  <a:ea typeface="黑体" panose="02010609060101010101" pitchFamily="49" charset="-122"/>
                </a:rPr>
                <a:t>就像一个人可以用姓名、身份证号码等来进行识别一样，因特网上的计算机也可以用多种方式来进行识别。</a:t>
              </a:r>
              <a:endParaRPr lang="zh-CN" altLang="en-US" b="1" dirty="0" smtClean="0">
                <a:solidFill>
                  <a:srgbClr val="FF0000"/>
                </a:solidFill>
                <a:ea typeface="黑体" panose="02010609060101010101" pitchFamily="49" charset="-122"/>
              </a:endParaRPr>
            </a:p>
            <a:p>
              <a:pPr algn="just">
                <a:lnSpc>
                  <a:spcPct val="95000"/>
                </a:lnSpc>
                <a:spcBef>
                  <a:spcPct val="0"/>
                </a:spcBef>
              </a:pPr>
              <a:endParaRPr lang="zh-CN" altLang="en-US" b="1" dirty="0" smtClean="0">
                <a:solidFill>
                  <a:srgbClr val="FF0000"/>
                </a:solidFill>
                <a:ea typeface="黑体" panose="02010609060101010101" pitchFamily="49" charset="-122"/>
              </a:endParaRPr>
            </a:p>
            <a:p>
              <a:pPr algn="just">
                <a:lnSpc>
                  <a:spcPct val="95000"/>
                </a:lnSpc>
                <a:spcBef>
                  <a:spcPct val="0"/>
                </a:spcBef>
              </a:pPr>
              <a:r>
                <a:rPr lang="zh-CN" altLang="en-US" b="1" dirty="0" smtClean="0">
                  <a:solidFill>
                    <a:srgbClr val="FF0000"/>
                  </a:solidFill>
                  <a:ea typeface="黑体" panose="02010609060101010101" pitchFamily="49" charset="-122"/>
                </a:rPr>
                <a:t>在因特网上，计算机和所有网络设备的主要识别方式有</a:t>
              </a:r>
              <a:r>
                <a:rPr lang="en-US" altLang="zh-CN" b="1" dirty="0" smtClean="0">
                  <a:solidFill>
                    <a:srgbClr val="FF0000"/>
                  </a:solidFill>
                  <a:ea typeface="黑体" panose="02010609060101010101" pitchFamily="49" charset="-122"/>
                </a:rPr>
                <a:t>IP</a:t>
              </a:r>
              <a:r>
                <a:rPr lang="zh-CN" altLang="en-US" b="1" dirty="0" smtClean="0">
                  <a:solidFill>
                    <a:srgbClr val="FF0000"/>
                  </a:solidFill>
                  <a:ea typeface="黑体" panose="02010609060101010101" pitchFamily="49" charset="-122"/>
                </a:rPr>
                <a:t>地址、域名设备的物理地址。</a:t>
              </a:r>
              <a:endParaRPr lang="zh-CN" altLang="en-US" b="1" dirty="0" smtClean="0">
                <a:solidFill>
                  <a:srgbClr val="FF0000"/>
                </a:solidFill>
                <a:ea typeface="黑体" panose="02010609060101010101" pitchFamily="49" charset="-122"/>
              </a:endParaRPr>
            </a:p>
            <a:p>
              <a:pPr algn="just">
                <a:lnSpc>
                  <a:spcPct val="95000"/>
                </a:lnSpc>
                <a:spcBef>
                  <a:spcPct val="0"/>
                </a:spcBef>
              </a:pPr>
              <a:endParaRPr lang="zh-CN" altLang="en-US" b="1" dirty="0" smtClean="0">
                <a:solidFill>
                  <a:srgbClr val="FF0000"/>
                </a:solidFill>
                <a:ea typeface="黑体" panose="02010609060101010101" pitchFamily="49" charset="-122"/>
              </a:endParaRPr>
            </a:p>
            <a:p>
              <a:pPr algn="just">
                <a:lnSpc>
                  <a:spcPct val="95000"/>
                </a:lnSpc>
                <a:spcBef>
                  <a:spcPct val="0"/>
                </a:spcBef>
              </a:pPr>
              <a:r>
                <a:rPr lang="zh-CN" altLang="en-US" b="1" dirty="0" smtClean="0">
                  <a:solidFill>
                    <a:srgbClr val="FF0000"/>
                  </a:solidFill>
                  <a:ea typeface="黑体" panose="02010609060101010101" pitchFamily="49" charset="-122"/>
                </a:rPr>
                <a:t>人们在访问因特网时，通常使用的是域名。为了将信息发送到对方的主机上，就必须先把域名映射为</a:t>
              </a:r>
              <a:r>
                <a:rPr lang="en-US" altLang="zh-CN" b="1" dirty="0" smtClean="0">
                  <a:solidFill>
                    <a:srgbClr val="FF0000"/>
                  </a:solidFill>
                  <a:ea typeface="黑体" panose="02010609060101010101" pitchFamily="49" charset="-122"/>
                </a:rPr>
                <a:t>IP</a:t>
              </a:r>
              <a:r>
                <a:rPr lang="zh-CN" altLang="en-US" b="1" dirty="0" smtClean="0">
                  <a:solidFill>
                    <a:srgbClr val="FF0000"/>
                  </a:solidFill>
                  <a:ea typeface="黑体" panose="02010609060101010101" pitchFamily="49" charset="-122"/>
                </a:rPr>
                <a:t>地址，在局域网中，只有将</a:t>
              </a:r>
              <a:r>
                <a:rPr lang="en-US" altLang="zh-CN" b="1" dirty="0" smtClean="0">
                  <a:solidFill>
                    <a:srgbClr val="FF0000"/>
                  </a:solidFill>
                  <a:ea typeface="黑体" panose="02010609060101010101" pitchFamily="49" charset="-122"/>
                </a:rPr>
                <a:t>IP</a:t>
              </a:r>
              <a:r>
                <a:rPr lang="zh-CN" altLang="en-US" b="1" dirty="0" smtClean="0">
                  <a:solidFill>
                    <a:srgbClr val="FF0000"/>
                  </a:solidFill>
                  <a:ea typeface="黑体" panose="02010609060101010101" pitchFamily="49" charset="-122"/>
                </a:rPr>
                <a:t>地址转换成为物理地址</a:t>
              </a:r>
              <a:r>
                <a:rPr lang="en-US" altLang="zh-CN" b="1" dirty="0" smtClean="0">
                  <a:solidFill>
                    <a:srgbClr val="FF0000"/>
                  </a:solidFill>
                  <a:ea typeface="黑体" panose="02010609060101010101" pitchFamily="49" charset="-122"/>
                </a:rPr>
                <a:t>(</a:t>
              </a:r>
              <a:r>
                <a:rPr lang="zh-CN" altLang="en-US" b="1" dirty="0" smtClean="0">
                  <a:solidFill>
                    <a:srgbClr val="FF0000"/>
                  </a:solidFill>
                  <a:ea typeface="黑体" panose="02010609060101010101" pitchFamily="49" charset="-122"/>
                </a:rPr>
                <a:t>即网卡地址</a:t>
              </a:r>
              <a:r>
                <a:rPr lang="en-US" altLang="zh-CN" b="1" dirty="0" smtClean="0">
                  <a:solidFill>
                    <a:srgbClr val="FF0000"/>
                  </a:solidFill>
                  <a:ea typeface="黑体" panose="02010609060101010101" pitchFamily="49" charset="-122"/>
                </a:rPr>
                <a:t>)</a:t>
              </a:r>
              <a:r>
                <a:rPr lang="zh-CN" altLang="en-US" b="1" dirty="0" smtClean="0">
                  <a:solidFill>
                    <a:srgbClr val="FF0000"/>
                  </a:solidFill>
                  <a:ea typeface="黑体" panose="02010609060101010101" pitchFamily="49" charset="-122"/>
                </a:rPr>
                <a:t>才能继续通信，所以局域网中的通信需再把</a:t>
              </a:r>
              <a:r>
                <a:rPr lang="en-US" altLang="zh-CN" b="1" dirty="0" smtClean="0">
                  <a:solidFill>
                    <a:srgbClr val="FF0000"/>
                  </a:solidFill>
                  <a:ea typeface="黑体" panose="02010609060101010101" pitchFamily="49" charset="-122"/>
                </a:rPr>
                <a:t>IP</a:t>
              </a:r>
              <a:r>
                <a:rPr lang="zh-CN" altLang="en-US" b="1" dirty="0" smtClean="0">
                  <a:solidFill>
                    <a:srgbClr val="FF0000"/>
                  </a:solidFill>
                  <a:ea typeface="黑体" panose="02010609060101010101" pitchFamily="49" charset="-122"/>
                </a:rPr>
                <a:t>地址映射为相应的物理地址，我们称前者为域名解析，后者为地址解析。</a:t>
              </a:r>
              <a:endParaRPr lang="zh-CN" altLang="en-US" b="1" dirty="0" smtClean="0">
                <a:solidFill>
                  <a:srgbClr val="FF0000"/>
                </a:solidFill>
                <a:ea typeface="黑体" panose="02010609060101010101" pitchFamily="49" charset="-122"/>
              </a:endParaRPr>
            </a:p>
          </p:txBody>
        </p:sp>
        <p:sp>
          <p:nvSpPr>
            <p:cNvPr id="76807" name="AutoShape 6"/>
            <p:cNvSpPr>
              <a:spLocks noChangeArrowheads="1"/>
            </p:cNvSpPr>
            <p:nvPr/>
          </p:nvSpPr>
          <p:spPr bwMode="auto">
            <a:xfrm>
              <a:off x="385" y="830"/>
              <a:ext cx="181" cy="191"/>
            </a:xfrm>
            <a:prstGeom prst="smileyFace">
              <a:avLst>
                <a:gd name="adj" fmla="val 4653"/>
              </a:avLst>
            </a:prstGeom>
            <a:noFill/>
            <a:ln w="19050">
              <a:solidFill>
                <a:schemeClr val="hlink"/>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grpSp>
      <p:sp>
        <p:nvSpPr>
          <p:cNvPr id="76804" name="Rectangle 7"/>
          <p:cNvSpPr>
            <a:spLocks noChangeArrowheads="1"/>
          </p:cNvSpPr>
          <p:nvPr/>
        </p:nvSpPr>
        <p:spPr bwMode="auto">
          <a:xfrm>
            <a:off x="323850" y="6705600"/>
            <a:ext cx="292576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95288" y="981075"/>
            <a:ext cx="446405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2352" bIns="152352" anchor="ctr">
            <a:spAutoFit/>
          </a:bodyPr>
          <a:lstStyle/>
          <a:p>
            <a:pPr>
              <a:spcBef>
                <a:spcPct val="0"/>
              </a:spcBef>
            </a:pPr>
            <a:r>
              <a:rPr lang="en-US" altLang="zh-CN" sz="2800" b="1" dirty="0" smtClean="0">
                <a:solidFill>
                  <a:srgbClr val="000000"/>
                </a:solidFill>
                <a:ea typeface="黑体" panose="02010609060101010101" pitchFamily="49" charset="-122"/>
              </a:rPr>
              <a:t>Internet</a:t>
            </a:r>
            <a:r>
              <a:rPr lang="zh-CN" altLang="en-US" sz="2800" b="1" dirty="0" smtClean="0">
                <a:solidFill>
                  <a:srgbClr val="000000"/>
                </a:solidFill>
                <a:ea typeface="黑体" panose="02010609060101010101" pitchFamily="49" charset="-122"/>
              </a:rPr>
              <a:t>接入方式</a:t>
            </a:r>
            <a:endParaRPr lang="zh-CN" altLang="en-US" sz="2800" dirty="0" smtClean="0">
              <a:solidFill>
                <a:srgbClr val="000000"/>
              </a:solidFill>
              <a:ea typeface="宋体" panose="02010600030101010101" pitchFamily="2" charset="-122"/>
            </a:endParaRPr>
          </a:p>
        </p:txBody>
      </p:sp>
      <p:sp>
        <p:nvSpPr>
          <p:cNvPr id="77827" name="Rectangle 3"/>
          <p:cNvSpPr>
            <a:spLocks noChangeArrowheads="1"/>
          </p:cNvSpPr>
          <p:nvPr/>
        </p:nvSpPr>
        <p:spPr bwMode="auto">
          <a:xfrm>
            <a:off x="323850" y="26035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endParaRPr lang="en-GB" altLang="zh-CN" sz="3600" b="1" smtClean="0">
              <a:solidFill>
                <a:srgbClr val="3333CC"/>
              </a:solidFill>
              <a:ea typeface="黑体" panose="02010609060101010101" pitchFamily="49" charset="-122"/>
            </a:endParaRPr>
          </a:p>
        </p:txBody>
      </p:sp>
      <p:sp>
        <p:nvSpPr>
          <p:cNvPr id="77828" name="Rectangle 4"/>
          <p:cNvSpPr>
            <a:spLocks noGrp="1" noChangeArrowheads="1"/>
          </p:cNvSpPr>
          <p:nvPr>
            <p:ph type="title"/>
          </p:nvPr>
        </p:nvSpPr>
        <p:spPr>
          <a:xfrm>
            <a:off x="323850" y="260350"/>
            <a:ext cx="6477000" cy="612775"/>
          </a:xfrm>
          <a:noFill/>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77829" name="Rectangle 5"/>
          <p:cNvSpPr>
            <a:spLocks noChangeArrowheads="1"/>
          </p:cNvSpPr>
          <p:nvPr/>
        </p:nvSpPr>
        <p:spPr bwMode="auto">
          <a:xfrm>
            <a:off x="395288" y="1549400"/>
            <a:ext cx="835342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r>
              <a:rPr lang="en-US" altLang="zh-CN" b="1" dirty="0" smtClean="0">
                <a:solidFill>
                  <a:srgbClr val="000000"/>
                </a:solidFill>
                <a:ea typeface="黑体" panose="02010609060101010101" pitchFamily="49" charset="-122"/>
              </a:rPr>
              <a:t>        </a:t>
            </a:r>
            <a:r>
              <a:rPr lang="zh-CN" altLang="en-US" b="1" dirty="0" smtClean="0">
                <a:solidFill>
                  <a:srgbClr val="000000"/>
                </a:solidFill>
                <a:ea typeface="黑体" panose="02010609060101010101" pitchFamily="49" charset="-122"/>
              </a:rPr>
              <a:t>从用户的角度看，将计算机接入</a:t>
            </a:r>
            <a:r>
              <a:rPr lang="en-US" altLang="zh-CN" b="1" dirty="0" smtClean="0">
                <a:solidFill>
                  <a:srgbClr val="000000"/>
                </a:solidFill>
                <a:ea typeface="黑体" panose="02010609060101010101" pitchFamily="49" charset="-122"/>
              </a:rPr>
              <a:t>Internet</a:t>
            </a:r>
            <a:r>
              <a:rPr lang="zh-CN" altLang="en-US" b="1" dirty="0" smtClean="0">
                <a:solidFill>
                  <a:srgbClr val="000000"/>
                </a:solidFill>
                <a:ea typeface="黑体" panose="02010609060101010101" pitchFamily="49" charset="-122"/>
              </a:rPr>
              <a:t>的最基本的方式有</a:t>
            </a:r>
            <a:r>
              <a:rPr lang="zh-CN" altLang="en-US" b="1" dirty="0" smtClean="0">
                <a:solidFill>
                  <a:srgbClr val="00B0F0"/>
                </a:solidFill>
                <a:ea typeface="黑体" panose="02010609060101010101" pitchFamily="49" charset="-122"/>
              </a:rPr>
              <a:t>三种</a:t>
            </a:r>
            <a:r>
              <a:rPr lang="zh-CN" altLang="en-US" b="1" dirty="0" smtClean="0">
                <a:solidFill>
                  <a:srgbClr val="000000"/>
                </a:solidFill>
                <a:ea typeface="黑体" panose="02010609060101010101" pitchFamily="49" charset="-122"/>
              </a:rPr>
              <a:t>：</a:t>
            </a:r>
            <a:r>
              <a:rPr lang="zh-CN" altLang="en-US" b="1">
                <a:solidFill>
                  <a:srgbClr val="00B0F0"/>
                </a:solidFill>
                <a:latin typeface="黑体" panose="02010609060101010101" pitchFamily="49" charset="-122"/>
                <a:ea typeface="黑体" panose="02010609060101010101" pitchFamily="49" charset="-122"/>
              </a:rPr>
              <a:t>局域网接入</a:t>
            </a:r>
            <a:r>
              <a:rPr lang="zh-CN" altLang="en-US" b="1" dirty="0" smtClean="0">
                <a:solidFill>
                  <a:srgbClr val="000000"/>
                </a:solidFill>
                <a:ea typeface="黑体" panose="02010609060101010101" pitchFamily="49" charset="-122"/>
              </a:rPr>
              <a:t>、</a:t>
            </a:r>
            <a:r>
              <a:rPr lang="zh-CN" altLang="en-US" b="1">
                <a:solidFill>
                  <a:srgbClr val="00B0F0"/>
                </a:solidFill>
                <a:latin typeface="黑体" panose="02010609060101010101" pitchFamily="49" charset="-122"/>
                <a:ea typeface="黑体" panose="02010609060101010101" pitchFamily="49" charset="-122"/>
              </a:rPr>
              <a:t>电话线接入</a:t>
            </a:r>
            <a:r>
              <a:rPr lang="zh-CN" altLang="en-US" b="1" dirty="0" smtClean="0">
                <a:solidFill>
                  <a:srgbClr val="000000"/>
                </a:solidFill>
                <a:ea typeface="黑体" panose="02010609060101010101" pitchFamily="49" charset="-122"/>
              </a:rPr>
              <a:t>、</a:t>
            </a:r>
            <a:r>
              <a:rPr lang="zh-CN" altLang="en-US" b="1">
                <a:solidFill>
                  <a:srgbClr val="00B0F0"/>
                </a:solidFill>
                <a:latin typeface="黑体" panose="02010609060101010101" pitchFamily="49" charset="-122"/>
                <a:ea typeface="黑体" panose="02010609060101010101" pitchFamily="49" charset="-122"/>
              </a:rPr>
              <a:t>有线电视电缆接入</a:t>
            </a:r>
            <a:r>
              <a:rPr lang="zh-CN" altLang="en-US" b="1" dirty="0" smtClean="0">
                <a:solidFill>
                  <a:srgbClr val="000000"/>
                </a:solidFill>
                <a:ea typeface="黑体" panose="02010609060101010101" pitchFamily="49" charset="-122"/>
              </a:rPr>
              <a:t>。另外，还可以通过无线方式接入。用户一般是通过</a:t>
            </a:r>
            <a:r>
              <a:rPr lang="en-US" altLang="zh-CN" b="1" dirty="0" smtClean="0">
                <a:solidFill>
                  <a:srgbClr val="000000"/>
                </a:solidFill>
                <a:ea typeface="黑体" panose="02010609060101010101" pitchFamily="49" charset="-122"/>
              </a:rPr>
              <a:t>ISP</a:t>
            </a:r>
            <a:r>
              <a:rPr lang="zh-CN" altLang="en-US" b="1" dirty="0" smtClean="0">
                <a:solidFill>
                  <a:srgbClr val="000000"/>
                </a:solidFill>
                <a:ea typeface="黑体" panose="02010609060101010101" pitchFamily="49" charset="-122"/>
              </a:rPr>
              <a:t>接入</a:t>
            </a:r>
            <a:r>
              <a:rPr lang="en-US" altLang="zh-CN" b="1" dirty="0" smtClean="0">
                <a:solidFill>
                  <a:srgbClr val="000000"/>
                </a:solidFill>
                <a:ea typeface="黑体" panose="02010609060101010101" pitchFamily="49" charset="-122"/>
              </a:rPr>
              <a:t>Internet</a:t>
            </a:r>
            <a:r>
              <a:rPr lang="zh-CN" altLang="en-US" b="1" dirty="0" smtClean="0">
                <a:solidFill>
                  <a:srgbClr val="000000"/>
                </a:solidFill>
                <a:ea typeface="黑体" panose="02010609060101010101" pitchFamily="49" charset="-122"/>
              </a:rPr>
              <a:t>的。 </a:t>
            </a:r>
            <a:endParaRPr lang="zh-CN" altLang="en-US" b="1" dirty="0" smtClean="0">
              <a:solidFill>
                <a:srgbClr val="000000"/>
              </a:solidFill>
              <a:ea typeface="黑体" panose="02010609060101010101" pitchFamily="49" charset="-122"/>
            </a:endParaRPr>
          </a:p>
        </p:txBody>
      </p:sp>
      <p:sp>
        <p:nvSpPr>
          <p:cNvPr id="77830" name="Rectangle 6"/>
          <p:cNvSpPr>
            <a:spLocks noChangeArrowheads="1"/>
          </p:cNvSpPr>
          <p:nvPr/>
        </p:nvSpPr>
        <p:spPr bwMode="auto">
          <a:xfrm>
            <a:off x="1979613" y="3213100"/>
            <a:ext cx="4679950" cy="3095625"/>
          </a:xfrm>
          <a:prstGeom prst="rect">
            <a:avLst/>
          </a:prstGeom>
          <a:noFill/>
          <a:ln w="9525" algn="ctr">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graphicFrame>
        <p:nvGraphicFramePr>
          <p:cNvPr id="77831" name="Object 7"/>
          <p:cNvGraphicFramePr>
            <a:graphicFrameLocks noGrp="1" noChangeAspect="1"/>
          </p:cNvGraphicFramePr>
          <p:nvPr>
            <p:ph idx="1"/>
          </p:nvPr>
        </p:nvGraphicFramePr>
        <p:xfrm>
          <a:off x="2266950" y="3357563"/>
          <a:ext cx="4248150" cy="2725737"/>
        </p:xfrm>
        <a:graphic>
          <a:graphicData uri="http://schemas.openxmlformats.org/presentationml/2006/ole">
            <mc:AlternateContent xmlns:mc="http://schemas.openxmlformats.org/markup-compatibility/2006">
              <mc:Choice xmlns:v="urn:schemas-microsoft-com:vml" Requires="v">
                <p:oleObj spid="_x0000_s253971" name="Visio" r:id="rId1" imgW="5775960" imgH="3707130" progId="Visio.Drawing.11">
                  <p:embed/>
                </p:oleObj>
              </mc:Choice>
              <mc:Fallback>
                <p:oleObj name="Visio" r:id="rId1" imgW="5775960" imgH="3707130" progId="Visio.Drawing.11">
                  <p:embed/>
                  <p:pic>
                    <p:nvPicPr>
                      <p:cNvPr id="0" name="图片 2539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3357563"/>
                        <a:ext cx="4248150" cy="2725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2" name="Rectangle 8"/>
          <p:cNvSpPr>
            <a:spLocks noChangeArrowheads="1"/>
          </p:cNvSpPr>
          <p:nvPr/>
        </p:nvSpPr>
        <p:spPr bwMode="auto">
          <a:xfrm>
            <a:off x="323850" y="6705600"/>
            <a:ext cx="3024188" cy="85725"/>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23850" y="223838"/>
            <a:ext cx="6477000" cy="612775"/>
          </a:xfrm>
        </p:spPr>
        <p:txBody>
          <a:bodyPr/>
          <a:lstStyle/>
          <a:p>
            <a:r>
              <a:rPr lang="en-US" altLang="en-US" sz="3200" dirty="0">
                <a:solidFill>
                  <a:srgbClr val="3333CC"/>
                </a:solidFill>
                <a:ea typeface="黑体" panose="02010609060101010101" pitchFamily="49" charset="-122"/>
              </a:rPr>
              <a:t>2.4  </a:t>
            </a:r>
            <a:r>
              <a:rPr lang="zh-CN" altLang="en-US" sz="3200" dirty="0">
                <a:solidFill>
                  <a:srgbClr val="3333CC"/>
                </a:solidFill>
                <a:ea typeface="黑体" panose="02010609060101010101" pitchFamily="49" charset="-122"/>
              </a:rPr>
              <a:t>计算机网络基础</a:t>
            </a:r>
            <a:endParaRPr lang="zh-CN" altLang="en-US" sz="3200" dirty="0">
              <a:solidFill>
                <a:srgbClr val="3333CC"/>
              </a:solidFill>
              <a:ea typeface="黑体" panose="02010609060101010101" pitchFamily="49" charset="-122"/>
            </a:endParaRPr>
          </a:p>
        </p:txBody>
      </p:sp>
      <p:sp>
        <p:nvSpPr>
          <p:cNvPr id="637955" name="AutoShape 3"/>
          <p:cNvSpPr>
            <a:spLocks noChangeArrowheads="1"/>
          </p:cNvSpPr>
          <p:nvPr/>
        </p:nvSpPr>
        <p:spPr bwMode="auto">
          <a:xfrm>
            <a:off x="539750" y="1125538"/>
            <a:ext cx="7991475" cy="1511300"/>
          </a:xfrm>
          <a:prstGeom prst="foldedCorner">
            <a:avLst>
              <a:gd name="adj" fmla="val 7620"/>
            </a:avLst>
          </a:prstGeom>
          <a:solidFill>
            <a:srgbClr val="FFFF99"/>
          </a:solidFill>
          <a:ln>
            <a:noFill/>
          </a:ln>
          <a:effectLst>
            <a:outerShdw dist="107763" dir="18900000" algn="ctr" rotWithShape="0">
              <a:srgbClr val="808080"/>
            </a:outerShdw>
          </a:effectLst>
          <a:extLst>
            <a:ext uri="{91240B29-F687-4F45-9708-019B960494DF}">
              <a14:hiddenLine xmlns:a14="http://schemas.microsoft.com/office/drawing/2010/main" w="12700">
                <a:solidFill>
                  <a:schemeClr val="tx1"/>
                </a:solidFill>
                <a:round/>
              </a14:hiddenLine>
            </a:ext>
          </a:extLst>
        </p:spPr>
        <p:txBody>
          <a:bodyPr lIns="18000" tIns="10800" rIns="18000" bIns="10800" anchor="ctr"/>
          <a:lstStyle/>
          <a:p>
            <a:pPr algn="just" eaLnBrk="0" hangingPunct="0">
              <a:lnSpc>
                <a:spcPct val="95000"/>
              </a:lnSpc>
              <a:spcBef>
                <a:spcPct val="10000"/>
              </a:spcBef>
              <a:defRPr/>
            </a:pPr>
            <a:r>
              <a:rPr lang="en-US" altLang="zh-CN" b="1">
                <a:solidFill>
                  <a:srgbClr val="000000"/>
                </a:solidFill>
                <a:ea typeface="黑体" panose="02010609060101010101" pitchFamily="49" charset="-122"/>
              </a:rPr>
              <a:t>        </a:t>
            </a:r>
            <a:r>
              <a:rPr lang="zh-CN" altLang="en-US" b="1">
                <a:solidFill>
                  <a:srgbClr val="00B0F0"/>
                </a:solidFill>
                <a:latin typeface="黑体" panose="02010609060101010101" pitchFamily="49" charset="-122"/>
                <a:ea typeface="黑体" panose="02010609060101010101" pitchFamily="49" charset="-122"/>
              </a:rPr>
              <a:t>局域网</a:t>
            </a:r>
            <a:r>
              <a:rPr lang="zh-CN" altLang="en-US" b="1">
                <a:solidFill>
                  <a:srgbClr val="000000"/>
                </a:solidFill>
                <a:ea typeface="黑体" panose="02010609060101010101" pitchFamily="49" charset="-122"/>
              </a:rPr>
              <a:t>：通常指覆盖距离</a:t>
            </a:r>
            <a:r>
              <a:rPr lang="zh-CN" altLang="en-US" b="1">
                <a:solidFill>
                  <a:srgbClr val="00B0F0"/>
                </a:solidFill>
                <a:ea typeface="黑体" panose="02010609060101010101" pitchFamily="49" charset="-122"/>
              </a:rPr>
              <a:t>小于</a:t>
            </a:r>
            <a:r>
              <a:rPr lang="en-US" altLang="zh-CN" b="1">
                <a:solidFill>
                  <a:srgbClr val="00B0F0"/>
                </a:solidFill>
                <a:ea typeface="黑体" panose="02010609060101010101" pitchFamily="49" charset="-122"/>
              </a:rPr>
              <a:t>10km</a:t>
            </a:r>
            <a:r>
              <a:rPr lang="zh-CN" altLang="en-US" b="1">
                <a:solidFill>
                  <a:srgbClr val="000000"/>
                </a:solidFill>
                <a:ea typeface="黑体" panose="02010609060101010101" pitchFamily="49" charset="-122"/>
              </a:rPr>
              <a:t>以内的网络，</a:t>
            </a:r>
            <a:r>
              <a:rPr lang="zh-CN" altLang="en-US" b="1">
                <a:effectLst>
                  <a:outerShdw blurRad="38100" dist="38100" dir="2700000" algn="tl">
                    <a:srgbClr val="000000"/>
                  </a:outerShdw>
                </a:effectLst>
                <a:ea typeface="黑体" panose="02010609060101010101" pitchFamily="49" charset="-122"/>
              </a:rPr>
              <a:t> </a:t>
            </a:r>
            <a:r>
              <a:rPr lang="zh-CN" altLang="en-US" b="1">
                <a:solidFill>
                  <a:srgbClr val="000000"/>
                </a:solidFill>
                <a:ea typeface="黑体" panose="02010609060101010101" pitchFamily="49" charset="-122"/>
              </a:rPr>
              <a:t>其应用场合有同一房间内的所有主机、同一楼内的所有主机、同一校园内或企业园区内的所有主机</a:t>
            </a:r>
            <a:r>
              <a:rPr lang="en-US" altLang="zh-CN" b="1">
                <a:solidFill>
                  <a:srgbClr val="000000"/>
                </a:solidFill>
                <a:ea typeface="黑体" panose="02010609060101010101" pitchFamily="49" charset="-122"/>
              </a:rPr>
              <a:t>(</a:t>
            </a:r>
            <a:r>
              <a:rPr lang="zh-CN" altLang="en-US" b="1">
                <a:solidFill>
                  <a:srgbClr val="000000"/>
                </a:solidFill>
                <a:ea typeface="黑体" panose="02010609060101010101" pitchFamily="49" charset="-122"/>
              </a:rPr>
              <a:t>如大学校园网、企业网、智能小区网等等</a:t>
            </a:r>
            <a:r>
              <a:rPr lang="en-US" altLang="zh-CN" b="1">
                <a:solidFill>
                  <a:srgbClr val="000000"/>
                </a:solidFill>
                <a:ea typeface="黑体" panose="02010609060101010101" pitchFamily="49" charset="-122"/>
              </a:rPr>
              <a:t>)</a:t>
            </a:r>
            <a:r>
              <a:rPr lang="zh-CN" altLang="en-US" b="1">
                <a:solidFill>
                  <a:srgbClr val="000000"/>
                </a:solidFill>
                <a:ea typeface="黑体" panose="02010609060101010101" pitchFamily="49" charset="-122"/>
              </a:rPr>
              <a:t>。</a:t>
            </a:r>
            <a:r>
              <a:rPr lang="zh-CN" altLang="en-US" b="1">
                <a:effectLst>
                  <a:outerShdw blurRad="38100" dist="38100" dir="2700000" algn="tl">
                    <a:srgbClr val="000000"/>
                  </a:outerShdw>
                </a:effectLst>
                <a:ea typeface="黑体" panose="02010609060101010101" pitchFamily="49" charset="-122"/>
              </a:rPr>
              <a:t> </a:t>
            </a:r>
            <a:endParaRPr lang="zh-CN" altLang="en-US" b="1">
              <a:effectLst>
                <a:outerShdw blurRad="38100" dist="38100" dir="2700000" algn="tl">
                  <a:srgbClr val="000000"/>
                </a:outerShdw>
              </a:effectLst>
              <a:ea typeface="黑体" panose="02010609060101010101" pitchFamily="49" charset="-122"/>
            </a:endParaRPr>
          </a:p>
        </p:txBody>
      </p:sp>
      <p:pic>
        <p:nvPicPr>
          <p:cNvPr id="10244" name="Picture 30"/>
          <p:cNvPicPr>
            <a:picLocks noChangeAspect="1" noChangeArrowheads="1"/>
          </p:cNvPicPr>
          <p:nvPr/>
        </p:nvPicPr>
        <p:blipFill>
          <a:blip r:embed="rId1" cstate="print">
            <a:extLst>
              <a:ext uri="{28A0092B-C50C-407E-A947-70E740481C1C}">
                <a14:useLocalDpi xmlns:a14="http://schemas.microsoft.com/office/drawing/2010/main" val="0"/>
              </a:ext>
            </a:extLst>
          </a:blip>
          <a:srcRect b="10814"/>
          <a:stretch>
            <a:fillRect/>
          </a:stretch>
        </p:blipFill>
        <p:spPr bwMode="auto">
          <a:xfrm>
            <a:off x="1258888" y="2636838"/>
            <a:ext cx="6040437" cy="397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31"/>
          <p:cNvSpPr>
            <a:spLocks noChangeArrowheads="1"/>
          </p:cNvSpPr>
          <p:nvPr/>
        </p:nvSpPr>
        <p:spPr bwMode="auto">
          <a:xfrm>
            <a:off x="323850" y="6705600"/>
            <a:ext cx="23495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23850" y="26035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endParaRPr lang="en-GB" altLang="zh-CN" sz="3600" b="1" smtClean="0">
              <a:solidFill>
                <a:srgbClr val="3333CC"/>
              </a:solidFill>
              <a:ea typeface="黑体" panose="02010609060101010101" pitchFamily="49" charset="-122"/>
            </a:endParaRPr>
          </a:p>
        </p:txBody>
      </p:sp>
      <p:sp>
        <p:nvSpPr>
          <p:cNvPr id="78851" name="Rectangle 3"/>
          <p:cNvSpPr>
            <a:spLocks noGrp="1" noChangeArrowheads="1"/>
          </p:cNvSpPr>
          <p:nvPr>
            <p:ph type="title"/>
          </p:nvPr>
        </p:nvSpPr>
        <p:spPr>
          <a:xfrm>
            <a:off x="304800" y="223838"/>
            <a:ext cx="6477000" cy="612775"/>
          </a:xfrm>
          <a:noFill/>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1597445" name="Text Box 5"/>
          <p:cNvSpPr txBox="1">
            <a:spLocks noChangeArrowheads="1"/>
          </p:cNvSpPr>
          <p:nvPr/>
        </p:nvSpPr>
        <p:spPr bwMode="auto">
          <a:xfrm>
            <a:off x="323850" y="1916832"/>
            <a:ext cx="84248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
              </a:spcBef>
            </a:pPr>
            <a:r>
              <a:rPr lang="en-US" altLang="zh-CN" sz="2400" dirty="0" smtClean="0">
                <a:solidFill>
                  <a:srgbClr val="000000"/>
                </a:solidFill>
              </a:rPr>
              <a:t>        </a:t>
            </a:r>
            <a:r>
              <a:rPr lang="zh-CN" altLang="en-US" sz="2400" dirty="0" smtClean="0">
                <a:solidFill>
                  <a:srgbClr val="000000"/>
                </a:solidFill>
              </a:rPr>
              <a:t>其所提供的上行与下行网速不对称，所以称不对称数字用户网络。用户需要安装的</a:t>
            </a:r>
            <a:r>
              <a:rPr lang="en-US" altLang="zh-CN" sz="2400" dirty="0" smtClean="0">
                <a:solidFill>
                  <a:srgbClr val="000000"/>
                </a:solidFill>
              </a:rPr>
              <a:t>ADSL</a:t>
            </a:r>
            <a:r>
              <a:rPr lang="zh-CN" altLang="en-US" sz="2400" dirty="0" smtClean="0">
                <a:solidFill>
                  <a:srgbClr val="000000"/>
                </a:solidFill>
              </a:rPr>
              <a:t>设备包括：</a:t>
            </a:r>
            <a:r>
              <a:rPr lang="en-US" altLang="zh-CN" sz="2400" dirty="0" smtClean="0">
                <a:solidFill>
                  <a:srgbClr val="000000"/>
                </a:solidFill>
              </a:rPr>
              <a:t>ASDL Modem</a:t>
            </a:r>
            <a:r>
              <a:rPr lang="zh-CN" altLang="en-US" sz="2400" dirty="0" smtClean="0">
                <a:solidFill>
                  <a:srgbClr val="000000"/>
                </a:solidFill>
              </a:rPr>
              <a:t>、滤波器，主机需要有网卡。</a:t>
            </a:r>
            <a:endParaRPr lang="zh-CN" altLang="en-US" sz="2400" dirty="0" smtClean="0">
              <a:solidFill>
                <a:srgbClr val="000000"/>
              </a:solidFill>
            </a:endParaRPr>
          </a:p>
        </p:txBody>
      </p:sp>
      <p:pic>
        <p:nvPicPr>
          <p:cNvPr id="159744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550" y="3546475"/>
            <a:ext cx="7129463" cy="247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97452" name="Rectangle 12"/>
          <p:cNvSpPr>
            <a:spLocks noChangeArrowheads="1"/>
          </p:cNvSpPr>
          <p:nvPr/>
        </p:nvSpPr>
        <p:spPr bwMode="auto">
          <a:xfrm>
            <a:off x="684213" y="3690938"/>
            <a:ext cx="7488237" cy="2160587"/>
          </a:xfrm>
          <a:prstGeom prst="rect">
            <a:avLst/>
          </a:prstGeom>
          <a:noFill/>
          <a:ln w="9525" algn="ctr">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78856" name="Rectangle 13"/>
          <p:cNvSpPr>
            <a:spLocks noChangeArrowheads="1"/>
          </p:cNvSpPr>
          <p:nvPr/>
        </p:nvSpPr>
        <p:spPr bwMode="auto">
          <a:xfrm>
            <a:off x="323850" y="6705600"/>
            <a:ext cx="307498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78857" name="Text Box 14"/>
          <p:cNvSpPr txBox="1">
            <a:spLocks noChangeArrowheads="1"/>
          </p:cNvSpPr>
          <p:nvPr/>
        </p:nvSpPr>
        <p:spPr bwMode="auto">
          <a:xfrm>
            <a:off x="34925" y="1052513"/>
            <a:ext cx="8116888" cy="902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a:lnSpc>
                <a:spcPct val="110000"/>
              </a:lnSpc>
              <a:spcBef>
                <a:spcPct val="0"/>
              </a:spcBef>
            </a:pPr>
            <a:r>
              <a:rPr lang="en-US" altLang="zh-CN" sz="2400" dirty="0" smtClean="0">
                <a:solidFill>
                  <a:srgbClr val="000000"/>
                </a:solidFill>
              </a:rPr>
              <a:t>          </a:t>
            </a:r>
            <a:r>
              <a:rPr lang="zh-CN" altLang="en-US" sz="2400" dirty="0" smtClean="0">
                <a:solidFill>
                  <a:srgbClr val="000000"/>
                </a:solidFill>
              </a:rPr>
              <a:t>目前，通过</a:t>
            </a:r>
            <a:r>
              <a:rPr lang="zh-CN" altLang="en-US" sz="2400">
                <a:solidFill>
                  <a:srgbClr val="00B0F0"/>
                </a:solidFill>
                <a:latin typeface="黑体" panose="02010609060101010101" pitchFamily="49" charset="-122"/>
              </a:rPr>
              <a:t>电话线入网</a:t>
            </a:r>
            <a:r>
              <a:rPr lang="zh-CN" altLang="en-US" sz="2400" dirty="0" smtClean="0">
                <a:solidFill>
                  <a:srgbClr val="000000"/>
                </a:solidFill>
              </a:rPr>
              <a:t>的方式主要是采用非对称数字用户线路</a:t>
            </a:r>
            <a:r>
              <a:rPr lang="en-US" altLang="zh-CN" sz="2400" dirty="0" smtClean="0">
                <a:solidFill>
                  <a:srgbClr val="00B0F0"/>
                </a:solidFill>
              </a:rPr>
              <a:t>ADSL</a:t>
            </a:r>
            <a:r>
              <a:rPr lang="zh-CN" altLang="en-US" sz="2400" dirty="0" smtClean="0">
                <a:solidFill>
                  <a:srgbClr val="000000"/>
                </a:solidFill>
              </a:rPr>
              <a:t>。</a:t>
            </a:r>
            <a:r>
              <a:rPr lang="en-US" altLang="zh-CN" sz="2400" dirty="0" smtClean="0">
                <a:solidFill>
                  <a:srgbClr val="000000"/>
                </a:solidFill>
              </a:rPr>
              <a:t>ADSL</a:t>
            </a:r>
            <a:r>
              <a:rPr lang="zh-CN" altLang="en-US" sz="2400" dirty="0" smtClean="0">
                <a:solidFill>
                  <a:srgbClr val="000000"/>
                </a:solidFill>
              </a:rPr>
              <a:t>是一种数据传输方式。</a:t>
            </a:r>
            <a:endParaRPr lang="zh-CN" altLang="en-US" sz="2400" dirty="0" smtClean="0">
              <a:solidFill>
                <a:srgbClr val="000000"/>
              </a:solidFill>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97445"/>
                                        </p:tgtEl>
                                        <p:attrNameLst>
                                          <p:attrName>style.visibility</p:attrName>
                                        </p:attrNameLst>
                                      </p:cBhvr>
                                      <p:to>
                                        <p:strVal val="visible"/>
                                      </p:to>
                                    </p:set>
                                    <p:animEffect transition="in" filter="blinds(horizontal)">
                                      <p:cBhvr>
                                        <p:cTn id="7" dur="500"/>
                                        <p:tgtEl>
                                          <p:spTgt spid="159744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97452"/>
                                        </p:tgtEl>
                                        <p:attrNameLst>
                                          <p:attrName>style.visibility</p:attrName>
                                        </p:attrNameLst>
                                      </p:cBhvr>
                                      <p:to>
                                        <p:strVal val="visible"/>
                                      </p:to>
                                    </p:set>
                                    <p:animEffect transition="in" filter="blinds(horizontal)">
                                      <p:cBhvr>
                                        <p:cTn id="11" dur="500"/>
                                        <p:tgtEl>
                                          <p:spTgt spid="1597452"/>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597446"/>
                                        </p:tgtEl>
                                        <p:attrNameLst>
                                          <p:attrName>style.visibility</p:attrName>
                                        </p:attrNameLst>
                                      </p:cBhvr>
                                      <p:to>
                                        <p:strVal val="visible"/>
                                      </p:to>
                                    </p:set>
                                    <p:animEffect transition="in" filter="blinds(horizontal)">
                                      <p:cBhvr>
                                        <p:cTn id="15" dur="500"/>
                                        <p:tgtEl>
                                          <p:spTgt spid="1597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45" grpId="0"/>
      <p:bldP spid="159745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385763" y="1087438"/>
            <a:ext cx="83534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05000"/>
              </a:lnSpc>
              <a:spcBef>
                <a:spcPct val="0"/>
              </a:spcBef>
            </a:pPr>
            <a:r>
              <a:rPr lang="en-US" altLang="zh-CN" b="1" dirty="0" smtClean="0">
                <a:solidFill>
                  <a:srgbClr val="000000"/>
                </a:solidFill>
                <a:ea typeface="黑体" panose="02010609060101010101" pitchFamily="49" charset="-122"/>
              </a:rPr>
              <a:t>        </a:t>
            </a:r>
            <a:r>
              <a:rPr lang="zh-CN" altLang="en-US" b="1" dirty="0" smtClean="0">
                <a:solidFill>
                  <a:srgbClr val="000000"/>
                </a:solidFill>
                <a:ea typeface="黑体" panose="02010609060101010101" pitchFamily="49" charset="-122"/>
              </a:rPr>
              <a:t>某单位申请了</a:t>
            </a:r>
            <a:r>
              <a:rPr lang="en-US" altLang="zh-CN" b="1" dirty="0" smtClean="0">
                <a:solidFill>
                  <a:srgbClr val="000000"/>
                </a:solidFill>
                <a:ea typeface="黑体" panose="02010609060101010101" pitchFamily="49" charset="-122"/>
              </a:rPr>
              <a:t>ADSL</a:t>
            </a:r>
            <a:r>
              <a:rPr lang="zh-CN" altLang="en-US" b="1" dirty="0" smtClean="0">
                <a:solidFill>
                  <a:srgbClr val="000000"/>
                </a:solidFill>
                <a:ea typeface="黑体" panose="02010609060101010101" pitchFamily="49" charset="-122"/>
              </a:rPr>
              <a:t>上网，需要实现所有办公计算机共享</a:t>
            </a:r>
            <a:r>
              <a:rPr lang="en-US" altLang="zh-CN" b="1" dirty="0" smtClean="0">
                <a:solidFill>
                  <a:srgbClr val="000000"/>
                </a:solidFill>
                <a:ea typeface="黑体" panose="02010609060101010101" pitchFamily="49" charset="-122"/>
              </a:rPr>
              <a:t>ADSL</a:t>
            </a:r>
            <a:r>
              <a:rPr lang="zh-CN" altLang="en-US" b="1" dirty="0" smtClean="0">
                <a:solidFill>
                  <a:srgbClr val="000000"/>
                </a:solidFill>
                <a:ea typeface="黑体" panose="02010609060101010101" pitchFamily="49" charset="-122"/>
              </a:rPr>
              <a:t>上网，设计组网方案见下图。</a:t>
            </a:r>
            <a:endParaRPr lang="zh-CN" altLang="en-US" b="1" dirty="0" smtClean="0">
              <a:solidFill>
                <a:srgbClr val="000000"/>
              </a:solidFill>
              <a:ea typeface="黑体" panose="02010609060101010101" pitchFamily="49" charset="-122"/>
            </a:endParaRPr>
          </a:p>
          <a:p>
            <a:pPr algn="just">
              <a:lnSpc>
                <a:spcPct val="105000"/>
              </a:lnSpc>
              <a:spcBef>
                <a:spcPct val="0"/>
              </a:spcBef>
            </a:pPr>
            <a:r>
              <a:rPr lang="zh-CN" altLang="en-US" b="1" dirty="0" smtClean="0">
                <a:solidFill>
                  <a:srgbClr val="000000"/>
                </a:solidFill>
                <a:ea typeface="黑体" panose="02010609060101010101" pitchFamily="49" charset="-122"/>
              </a:rPr>
              <a:t>        本实例涉及到</a:t>
            </a:r>
            <a:r>
              <a:rPr lang="en-US" altLang="zh-CN" b="1" dirty="0" smtClean="0">
                <a:solidFill>
                  <a:srgbClr val="000000"/>
                </a:solidFill>
                <a:ea typeface="黑体" panose="02010609060101010101" pitchFamily="49" charset="-122"/>
              </a:rPr>
              <a:t>ADSL</a:t>
            </a:r>
            <a:r>
              <a:rPr lang="zh-CN" altLang="en-US" b="1" dirty="0" smtClean="0">
                <a:solidFill>
                  <a:srgbClr val="000000"/>
                </a:solidFill>
                <a:ea typeface="黑体" panose="02010609060101010101" pitchFamily="49" charset="-122"/>
              </a:rPr>
              <a:t>调制解调器、路由器、交换机、网卡等网络硬件。</a:t>
            </a:r>
            <a:endParaRPr lang="zh-CN" altLang="en-US" b="1" dirty="0" smtClean="0">
              <a:solidFill>
                <a:srgbClr val="000000"/>
              </a:solidFill>
              <a:ea typeface="黑体" panose="02010609060101010101" pitchFamily="49" charset="-122"/>
            </a:endParaRPr>
          </a:p>
        </p:txBody>
      </p:sp>
      <p:sp>
        <p:nvSpPr>
          <p:cNvPr id="79875" name="Text Box 3"/>
          <p:cNvSpPr txBox="1">
            <a:spLocks noChangeArrowheads="1"/>
          </p:cNvSpPr>
          <p:nvPr/>
        </p:nvSpPr>
        <p:spPr bwMode="auto">
          <a:xfrm>
            <a:off x="5292725" y="4005263"/>
            <a:ext cx="2519363" cy="14335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endParaRPr lang="en-US" altLang="zh-CN" sz="4000" b="0" smtClean="0">
              <a:solidFill>
                <a:srgbClr val="00FFCC"/>
              </a:solidFill>
              <a:ea typeface="宋体" panose="02010600030101010101" pitchFamily="2" charset="-122"/>
            </a:endParaRPr>
          </a:p>
          <a:p>
            <a:pPr eaLnBrk="1" hangingPunct="1">
              <a:spcBef>
                <a:spcPct val="50000"/>
              </a:spcBef>
            </a:pPr>
            <a:endParaRPr lang="en-US" altLang="zh-CN" sz="3200" b="0" smtClean="0">
              <a:solidFill>
                <a:srgbClr val="00FFCC"/>
              </a:solidFill>
              <a:ea typeface="宋体" panose="02010600030101010101" pitchFamily="2" charset="-122"/>
            </a:endParaRPr>
          </a:p>
        </p:txBody>
      </p:sp>
      <p:sp>
        <p:nvSpPr>
          <p:cNvPr id="79876" name="Rectangle 4"/>
          <p:cNvSpPr>
            <a:spLocks noChangeArrowheads="1"/>
          </p:cNvSpPr>
          <p:nvPr/>
        </p:nvSpPr>
        <p:spPr bwMode="auto">
          <a:xfrm>
            <a:off x="971550" y="2852738"/>
            <a:ext cx="7488238" cy="3240087"/>
          </a:xfrm>
          <a:prstGeom prst="rect">
            <a:avLst/>
          </a:prstGeom>
          <a:noFill/>
          <a:ln w="9525" algn="ctr">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pic>
        <p:nvPicPr>
          <p:cNvPr id="79877"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b="11728"/>
          <a:stretch>
            <a:fillRect/>
          </a:stretch>
        </p:blipFill>
        <p:spPr bwMode="auto">
          <a:xfrm>
            <a:off x="1979613" y="2997200"/>
            <a:ext cx="558482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Rectangle 6"/>
          <p:cNvSpPr>
            <a:spLocks noChangeArrowheads="1"/>
          </p:cNvSpPr>
          <p:nvPr/>
        </p:nvSpPr>
        <p:spPr bwMode="auto">
          <a:xfrm>
            <a:off x="323850" y="6705600"/>
            <a:ext cx="3140075"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7" name="Rectangle 3"/>
          <p:cNvSpPr>
            <a:spLocks noGrp="1" noChangeArrowheads="1"/>
          </p:cNvSpPr>
          <p:nvPr>
            <p:ph type="title"/>
          </p:nvPr>
        </p:nvSpPr>
        <p:spPr>
          <a:xfrm>
            <a:off x="304800" y="223838"/>
            <a:ext cx="6477000" cy="612775"/>
          </a:xfrm>
          <a:noFill/>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50825"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1623043" name="Rectangle 3"/>
          <p:cNvSpPr>
            <a:spLocks noChangeArrowheads="1"/>
          </p:cNvSpPr>
          <p:nvPr/>
        </p:nvSpPr>
        <p:spPr bwMode="auto">
          <a:xfrm>
            <a:off x="395288" y="2349500"/>
            <a:ext cx="691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smtClean="0">
                <a:solidFill>
                  <a:srgbClr val="00B0F0"/>
                </a:solidFill>
                <a:ea typeface="黑体" panose="02010609060101010101" pitchFamily="49" charset="-122"/>
              </a:rPr>
              <a:t>WWW</a:t>
            </a:r>
            <a:r>
              <a:rPr lang="zh-CN" altLang="en-US" b="1" dirty="0" smtClean="0">
                <a:solidFill>
                  <a:srgbClr val="00B0F0"/>
                </a:solidFill>
                <a:ea typeface="黑体" panose="02010609060101010101" pitchFamily="49" charset="-122"/>
              </a:rPr>
              <a:t>服务</a:t>
            </a:r>
            <a:endParaRPr lang="zh-CN" altLang="en-US" b="1" dirty="0" smtClean="0">
              <a:solidFill>
                <a:srgbClr val="00B0F0"/>
              </a:solidFill>
              <a:ea typeface="黑体" panose="02010609060101010101" pitchFamily="49" charset="-122"/>
            </a:endParaRPr>
          </a:p>
        </p:txBody>
      </p:sp>
      <p:sp>
        <p:nvSpPr>
          <p:cNvPr id="1623044" name="Text Box 4"/>
          <p:cNvSpPr txBox="1">
            <a:spLocks noChangeArrowheads="1"/>
          </p:cNvSpPr>
          <p:nvPr/>
        </p:nvSpPr>
        <p:spPr bwMode="auto">
          <a:xfrm>
            <a:off x="468313" y="2852738"/>
            <a:ext cx="828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15000"/>
              </a:spcBef>
            </a:pPr>
            <a:r>
              <a:rPr lang="en-US" altLang="zh-CN" sz="2400" dirty="0" smtClean="0">
                <a:solidFill>
                  <a:srgbClr val="000000"/>
                </a:solidFill>
              </a:rPr>
              <a:t>       WWW</a:t>
            </a:r>
            <a:r>
              <a:rPr lang="zh-CN" altLang="en-US" sz="2400" dirty="0" smtClean="0">
                <a:solidFill>
                  <a:srgbClr val="000000"/>
                </a:solidFill>
              </a:rPr>
              <a:t>服务是在</a:t>
            </a:r>
            <a:r>
              <a:rPr lang="en-US" altLang="zh-CN" sz="2400" dirty="0" smtClean="0">
                <a:solidFill>
                  <a:srgbClr val="000000"/>
                </a:solidFill>
              </a:rPr>
              <a:t>Internet</a:t>
            </a:r>
            <a:r>
              <a:rPr lang="zh-CN" altLang="en-US" sz="2400" dirty="0" smtClean="0">
                <a:solidFill>
                  <a:srgbClr val="000000"/>
                </a:solidFill>
              </a:rPr>
              <a:t>上最热门的服务之一。 </a:t>
            </a:r>
            <a:endParaRPr lang="zh-CN" altLang="en-US" sz="2400" dirty="0" smtClean="0">
              <a:solidFill>
                <a:srgbClr val="000000"/>
              </a:solidFill>
            </a:endParaRPr>
          </a:p>
        </p:txBody>
      </p:sp>
      <p:sp>
        <p:nvSpPr>
          <p:cNvPr id="1623045" name="Text Box 5"/>
          <p:cNvSpPr txBox="1">
            <a:spLocks noChangeArrowheads="1"/>
          </p:cNvSpPr>
          <p:nvPr/>
        </p:nvSpPr>
        <p:spPr bwMode="auto">
          <a:xfrm>
            <a:off x="395288" y="3357563"/>
            <a:ext cx="82804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
              </a:spcBef>
            </a:pPr>
            <a:r>
              <a:rPr lang="en-US" altLang="zh-CN" sz="2400" dirty="0" smtClean="0">
                <a:solidFill>
                  <a:srgbClr val="000000"/>
                </a:solidFill>
              </a:rPr>
              <a:t>        (1) Web(</a:t>
            </a:r>
            <a:r>
              <a:rPr lang="zh-CN" altLang="en-US" sz="2400" dirty="0" smtClean="0">
                <a:solidFill>
                  <a:srgbClr val="000000"/>
                </a:solidFill>
              </a:rPr>
              <a:t>万维网</a:t>
            </a:r>
            <a:r>
              <a:rPr lang="en-US" altLang="zh-CN" sz="2400" dirty="0" smtClean="0">
                <a:solidFill>
                  <a:srgbClr val="000000"/>
                </a:solidFill>
              </a:rPr>
              <a:t>)</a:t>
            </a:r>
            <a:r>
              <a:rPr lang="en-US" altLang="zh-CN" sz="2400" dirty="0" smtClean="0">
                <a:solidFill>
                  <a:srgbClr val="00FFCC"/>
                </a:solidFill>
                <a:ea typeface="宋体" panose="02010600030101010101" pitchFamily="2" charset="-122"/>
              </a:rPr>
              <a:t> </a:t>
            </a:r>
            <a:endParaRPr lang="en-US" altLang="zh-CN" sz="2400" dirty="0" smtClean="0">
              <a:solidFill>
                <a:srgbClr val="00FFCC"/>
              </a:solidFill>
              <a:ea typeface="宋体" panose="02010600030101010101" pitchFamily="2" charset="-122"/>
            </a:endParaRPr>
          </a:p>
          <a:p>
            <a:pPr algn="just" eaLnBrk="1" hangingPunct="1">
              <a:spcBef>
                <a:spcPct val="5000"/>
              </a:spcBef>
            </a:pPr>
            <a:r>
              <a:rPr lang="en-US" altLang="zh-CN" sz="2400" dirty="0" smtClean="0">
                <a:solidFill>
                  <a:srgbClr val="000000"/>
                </a:solidFill>
              </a:rPr>
              <a:t>        </a:t>
            </a:r>
            <a:r>
              <a:rPr lang="zh-CN" altLang="en-US" sz="2400" dirty="0" smtClean="0">
                <a:solidFill>
                  <a:srgbClr val="000000"/>
                </a:solidFill>
              </a:rPr>
              <a:t>所谓</a:t>
            </a:r>
            <a:r>
              <a:rPr lang="en-US" altLang="zh-CN" sz="2400" dirty="0" smtClean="0">
                <a:solidFill>
                  <a:srgbClr val="00B0F0"/>
                </a:solidFill>
              </a:rPr>
              <a:t>WWW(World Wide Web)</a:t>
            </a:r>
            <a:r>
              <a:rPr lang="zh-CN" altLang="en-US" sz="2400" dirty="0" smtClean="0">
                <a:solidFill>
                  <a:srgbClr val="000000"/>
                </a:solidFill>
              </a:rPr>
              <a:t>，也称或</a:t>
            </a:r>
            <a:r>
              <a:rPr lang="en-US" altLang="zh-CN" sz="2400" dirty="0" smtClean="0">
                <a:solidFill>
                  <a:srgbClr val="000000"/>
                </a:solidFill>
              </a:rPr>
              <a:t>Web</a:t>
            </a:r>
            <a:r>
              <a:rPr lang="zh-CN" altLang="en-US" sz="2400" dirty="0" smtClean="0">
                <a:solidFill>
                  <a:srgbClr val="000000"/>
                </a:solidFill>
              </a:rPr>
              <a:t>，是建立在客户机</a:t>
            </a:r>
            <a:r>
              <a:rPr lang="en-US" altLang="zh-CN" sz="2400" dirty="0" smtClean="0">
                <a:solidFill>
                  <a:srgbClr val="000000"/>
                </a:solidFill>
              </a:rPr>
              <a:t>/</a:t>
            </a:r>
            <a:r>
              <a:rPr lang="zh-CN" altLang="en-US" sz="2400" dirty="0" smtClean="0">
                <a:solidFill>
                  <a:srgbClr val="000000"/>
                </a:solidFill>
              </a:rPr>
              <a:t>服务器模型之上，以</a:t>
            </a:r>
            <a:r>
              <a:rPr lang="en-US" altLang="zh-CN" sz="2400" dirty="0" smtClean="0">
                <a:solidFill>
                  <a:srgbClr val="000000"/>
                </a:solidFill>
              </a:rPr>
              <a:t>HTML</a:t>
            </a:r>
            <a:r>
              <a:rPr lang="zh-CN" altLang="en-US" sz="2400" dirty="0" smtClean="0">
                <a:solidFill>
                  <a:srgbClr val="000000"/>
                </a:solidFill>
              </a:rPr>
              <a:t>语言和</a:t>
            </a:r>
            <a:r>
              <a:rPr lang="en-US" altLang="zh-CN" sz="2400" dirty="0" smtClean="0">
                <a:solidFill>
                  <a:srgbClr val="000000"/>
                </a:solidFill>
              </a:rPr>
              <a:t>HTTP</a:t>
            </a:r>
            <a:r>
              <a:rPr lang="zh-CN" altLang="en-US" sz="2400" dirty="0" smtClean="0">
                <a:solidFill>
                  <a:srgbClr val="000000"/>
                </a:solidFill>
              </a:rPr>
              <a:t>协议为基础，能够提供面向各种</a:t>
            </a:r>
            <a:r>
              <a:rPr lang="en-US" altLang="zh-CN" sz="2400" dirty="0" smtClean="0">
                <a:solidFill>
                  <a:srgbClr val="000000"/>
                </a:solidFill>
              </a:rPr>
              <a:t>Internet</a:t>
            </a:r>
            <a:r>
              <a:rPr lang="zh-CN" altLang="en-US" sz="2400" dirty="0" smtClean="0">
                <a:solidFill>
                  <a:srgbClr val="000000"/>
                </a:solidFill>
              </a:rPr>
              <a:t>服务的信息浏览系统。</a:t>
            </a:r>
            <a:endParaRPr lang="zh-CN" altLang="en-US" sz="2400" dirty="0" smtClean="0">
              <a:solidFill>
                <a:srgbClr val="000000"/>
              </a:solidFill>
            </a:endParaRPr>
          </a:p>
        </p:txBody>
      </p:sp>
      <p:sp>
        <p:nvSpPr>
          <p:cNvPr id="1623046" name="Text Box 6"/>
          <p:cNvSpPr txBox="1">
            <a:spLocks noChangeArrowheads="1"/>
          </p:cNvSpPr>
          <p:nvPr/>
        </p:nvSpPr>
        <p:spPr bwMode="auto">
          <a:xfrm>
            <a:off x="323850" y="1125538"/>
            <a:ext cx="84248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spcBef>
                <a:spcPct val="5000"/>
              </a:spcBef>
            </a:pPr>
            <a:r>
              <a:rPr lang="en-US" altLang="zh-CN" sz="2400" smtClean="0">
                <a:solidFill>
                  <a:srgbClr val="000000"/>
                </a:solidFill>
              </a:rPr>
              <a:t>        Internet</a:t>
            </a:r>
            <a:r>
              <a:rPr lang="zh-CN" altLang="en-US" sz="2400" smtClean="0">
                <a:solidFill>
                  <a:srgbClr val="000000"/>
                </a:solidFill>
              </a:rPr>
              <a:t>上提供的服务多种多样，本小节仅仅讲述因特网中应用最广泛的</a:t>
            </a:r>
            <a:r>
              <a:rPr lang="en-US" altLang="zh-CN" sz="2400" smtClean="0">
                <a:solidFill>
                  <a:srgbClr val="000000"/>
                </a:solidFill>
              </a:rPr>
              <a:t>WWW</a:t>
            </a:r>
            <a:r>
              <a:rPr lang="zh-CN" altLang="en-US" sz="2400" smtClean="0">
                <a:solidFill>
                  <a:srgbClr val="000000"/>
                </a:solidFill>
              </a:rPr>
              <a:t>服务、文件传输</a:t>
            </a:r>
            <a:r>
              <a:rPr lang="en-US" altLang="zh-CN" sz="2400" smtClean="0">
                <a:solidFill>
                  <a:srgbClr val="000000"/>
                </a:solidFill>
              </a:rPr>
              <a:t>FTP</a:t>
            </a:r>
            <a:r>
              <a:rPr lang="zh-CN" altLang="en-US" sz="2400" smtClean="0">
                <a:solidFill>
                  <a:srgbClr val="000000"/>
                </a:solidFill>
              </a:rPr>
              <a:t>，电子邮件等基本功能。</a:t>
            </a:r>
            <a:endParaRPr lang="zh-CN" altLang="en-US" sz="2400" smtClean="0">
              <a:solidFill>
                <a:srgbClr val="000000"/>
              </a:solidFill>
            </a:endParaRPr>
          </a:p>
        </p:txBody>
      </p:sp>
      <p:grpSp>
        <p:nvGrpSpPr>
          <p:cNvPr id="1623047" name="Group 7"/>
          <p:cNvGrpSpPr/>
          <p:nvPr/>
        </p:nvGrpSpPr>
        <p:grpSpPr bwMode="auto">
          <a:xfrm>
            <a:off x="323850" y="5213350"/>
            <a:ext cx="8351838" cy="701675"/>
            <a:chOff x="204" y="3284"/>
            <a:chExt cx="5350" cy="442"/>
          </a:xfrm>
        </p:grpSpPr>
        <p:sp>
          <p:nvSpPr>
            <p:cNvPr id="88073" name="Rectangle 8"/>
            <p:cNvSpPr>
              <a:spLocks noChangeArrowheads="1"/>
            </p:cNvSpPr>
            <p:nvPr/>
          </p:nvSpPr>
          <p:spPr bwMode="auto">
            <a:xfrm>
              <a:off x="208" y="3294"/>
              <a:ext cx="5346" cy="417"/>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88074" name="Rectangle 9"/>
            <p:cNvSpPr>
              <a:spLocks noChangeArrowheads="1"/>
            </p:cNvSpPr>
            <p:nvPr/>
          </p:nvSpPr>
          <p:spPr bwMode="auto">
            <a:xfrm>
              <a:off x="204" y="3284"/>
              <a:ext cx="5349" cy="442"/>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r>
                <a:rPr lang="en-US" altLang="zh-CN" sz="2000" b="1" smtClean="0">
                  <a:solidFill>
                    <a:srgbClr val="FF0000"/>
                  </a:solidFill>
                  <a:ea typeface="黑体" panose="02010609060101010101" pitchFamily="49" charset="-122"/>
                </a:rPr>
                <a:t>        HTML</a:t>
              </a:r>
              <a:r>
                <a:rPr lang="zh-CN" altLang="en-US" sz="2000" b="1" smtClean="0">
                  <a:solidFill>
                    <a:srgbClr val="FF0000"/>
                  </a:solidFill>
                  <a:ea typeface="黑体" panose="02010609060101010101" pitchFamily="49" charset="-122"/>
                </a:rPr>
                <a:t>是一种标记语言。</a:t>
              </a:r>
              <a:r>
                <a:rPr lang="en-US" altLang="zh-CN" sz="2000" b="1" smtClean="0">
                  <a:solidFill>
                    <a:srgbClr val="FF0000"/>
                  </a:solidFill>
                  <a:ea typeface="黑体" panose="02010609060101010101" pitchFamily="49" charset="-122"/>
                </a:rPr>
                <a:t>Web</a:t>
              </a:r>
              <a:r>
                <a:rPr lang="zh-CN" altLang="en-US" sz="2000" b="1" smtClean="0">
                  <a:solidFill>
                    <a:srgbClr val="FF0000"/>
                  </a:solidFill>
                  <a:ea typeface="黑体" panose="02010609060101010101" pitchFamily="49" charset="-122"/>
                </a:rPr>
                <a:t>页用</a:t>
              </a:r>
              <a:r>
                <a:rPr lang="en-US" altLang="zh-CN" sz="2000" b="1" smtClean="0">
                  <a:solidFill>
                    <a:srgbClr val="FF0000"/>
                  </a:solidFill>
                  <a:ea typeface="黑体" panose="02010609060101010101" pitchFamily="49" charset="-122"/>
                </a:rPr>
                <a:t>HTML</a:t>
              </a:r>
              <a:r>
                <a:rPr lang="zh-CN" altLang="en-US" sz="2000" b="1" smtClean="0">
                  <a:solidFill>
                    <a:srgbClr val="FF0000"/>
                  </a:solidFill>
                  <a:ea typeface="黑体" panose="02010609060101010101" pitchFamily="49" charset="-122"/>
                </a:rPr>
                <a:t>语言描述；浏览器是一个</a:t>
              </a:r>
              <a:r>
                <a:rPr lang="en-US" altLang="zh-CN" sz="2000" b="1" smtClean="0">
                  <a:solidFill>
                    <a:srgbClr val="FF0000"/>
                  </a:solidFill>
                  <a:ea typeface="黑体" panose="02010609060101010101" pitchFamily="49" charset="-122"/>
                </a:rPr>
                <a:t>HTML</a:t>
              </a:r>
              <a:r>
                <a:rPr lang="zh-CN" altLang="en-US" sz="2000" b="1" smtClean="0">
                  <a:solidFill>
                    <a:srgbClr val="FF0000"/>
                  </a:solidFill>
                  <a:ea typeface="黑体" panose="02010609060101010101" pitchFamily="49" charset="-122"/>
                </a:rPr>
                <a:t>解释器；浏览器和</a:t>
              </a:r>
              <a:r>
                <a:rPr lang="en-US" altLang="zh-CN" sz="2000" b="1" smtClean="0">
                  <a:solidFill>
                    <a:srgbClr val="FF0000"/>
                  </a:solidFill>
                  <a:ea typeface="黑体" panose="02010609060101010101" pitchFamily="49" charset="-122"/>
                </a:rPr>
                <a:t>Web</a:t>
              </a:r>
              <a:r>
                <a:rPr lang="zh-CN" altLang="en-US" sz="2000" b="1" smtClean="0">
                  <a:solidFill>
                    <a:srgbClr val="FF0000"/>
                  </a:solidFill>
                  <a:ea typeface="黑体" panose="02010609060101010101" pitchFamily="49" charset="-122"/>
                </a:rPr>
                <a:t>服务器用</a:t>
              </a:r>
              <a:r>
                <a:rPr lang="en-US" altLang="zh-CN" sz="2000" b="1" smtClean="0">
                  <a:solidFill>
                    <a:srgbClr val="FF0000"/>
                  </a:solidFill>
                  <a:ea typeface="黑体" panose="02010609060101010101" pitchFamily="49" charset="-122"/>
                </a:rPr>
                <a:t>HTTP</a:t>
              </a:r>
              <a:r>
                <a:rPr lang="zh-CN" altLang="en-US" sz="2000" b="1" smtClean="0">
                  <a:solidFill>
                    <a:srgbClr val="FF0000"/>
                  </a:solidFill>
                  <a:ea typeface="黑体" panose="02010609060101010101" pitchFamily="49" charset="-122"/>
                </a:rPr>
                <a:t>协议进行通讯。</a:t>
              </a:r>
              <a:endParaRPr lang="zh-CN" altLang="en-US" sz="2000" b="1" smtClean="0">
                <a:solidFill>
                  <a:srgbClr val="FF0000"/>
                </a:solidFill>
                <a:ea typeface="黑体" panose="02010609060101010101" pitchFamily="49" charset="-122"/>
              </a:endParaRPr>
            </a:p>
          </p:txBody>
        </p:sp>
        <p:sp>
          <p:nvSpPr>
            <p:cNvPr id="88075" name="AutoShape 10"/>
            <p:cNvSpPr>
              <a:spLocks noChangeArrowheads="1"/>
            </p:cNvSpPr>
            <p:nvPr/>
          </p:nvSpPr>
          <p:spPr bwMode="auto">
            <a:xfrm>
              <a:off x="287" y="3339"/>
              <a:ext cx="144" cy="136"/>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grpSp>
      <p:sp>
        <p:nvSpPr>
          <p:cNvPr id="88072" name="Rectangle 11"/>
          <p:cNvSpPr>
            <a:spLocks noChangeArrowheads="1"/>
          </p:cNvSpPr>
          <p:nvPr/>
        </p:nvSpPr>
        <p:spPr bwMode="auto">
          <a:xfrm>
            <a:off x="323850" y="6705600"/>
            <a:ext cx="360521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23046"/>
                                        </p:tgtEl>
                                        <p:attrNameLst>
                                          <p:attrName>style.visibility</p:attrName>
                                        </p:attrNameLst>
                                      </p:cBhvr>
                                      <p:to>
                                        <p:strVal val="visible"/>
                                      </p:to>
                                    </p:set>
                                    <p:anim calcmode="lin" valueType="num">
                                      <p:cBhvr additive="base">
                                        <p:cTn id="7" dur="500" fill="hold"/>
                                        <p:tgtEl>
                                          <p:spTgt spid="1623046"/>
                                        </p:tgtEl>
                                        <p:attrNameLst>
                                          <p:attrName>ppt_x</p:attrName>
                                        </p:attrNameLst>
                                      </p:cBhvr>
                                      <p:tavLst>
                                        <p:tav tm="0">
                                          <p:val>
                                            <p:strVal val="#ppt_x"/>
                                          </p:val>
                                        </p:tav>
                                        <p:tav tm="100000">
                                          <p:val>
                                            <p:strVal val="#ppt_x"/>
                                          </p:val>
                                        </p:tav>
                                      </p:tavLst>
                                    </p:anim>
                                    <p:anim calcmode="lin" valueType="num">
                                      <p:cBhvr additive="base">
                                        <p:cTn id="8" dur="500" fill="hold"/>
                                        <p:tgtEl>
                                          <p:spTgt spid="16230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23043"/>
                                        </p:tgtEl>
                                        <p:attrNameLst>
                                          <p:attrName>style.visibility</p:attrName>
                                        </p:attrNameLst>
                                      </p:cBhvr>
                                      <p:to>
                                        <p:strVal val="visible"/>
                                      </p:to>
                                    </p:set>
                                    <p:anim calcmode="lin" valueType="num">
                                      <p:cBhvr additive="base">
                                        <p:cTn id="13" dur="500" fill="hold"/>
                                        <p:tgtEl>
                                          <p:spTgt spid="1623043"/>
                                        </p:tgtEl>
                                        <p:attrNameLst>
                                          <p:attrName>ppt_x</p:attrName>
                                        </p:attrNameLst>
                                      </p:cBhvr>
                                      <p:tavLst>
                                        <p:tav tm="0">
                                          <p:val>
                                            <p:strVal val="#ppt_x"/>
                                          </p:val>
                                        </p:tav>
                                        <p:tav tm="100000">
                                          <p:val>
                                            <p:strVal val="#ppt_x"/>
                                          </p:val>
                                        </p:tav>
                                      </p:tavLst>
                                    </p:anim>
                                    <p:anim calcmode="lin" valueType="num">
                                      <p:cBhvr additive="base">
                                        <p:cTn id="14" dur="500" fill="hold"/>
                                        <p:tgtEl>
                                          <p:spTgt spid="162304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623044"/>
                                        </p:tgtEl>
                                        <p:attrNameLst>
                                          <p:attrName>style.visibility</p:attrName>
                                        </p:attrNameLst>
                                      </p:cBhvr>
                                      <p:to>
                                        <p:strVal val="visible"/>
                                      </p:to>
                                    </p:set>
                                    <p:anim calcmode="lin" valueType="num">
                                      <p:cBhvr additive="base">
                                        <p:cTn id="18" dur="500" fill="hold"/>
                                        <p:tgtEl>
                                          <p:spTgt spid="1623044"/>
                                        </p:tgtEl>
                                        <p:attrNameLst>
                                          <p:attrName>ppt_x</p:attrName>
                                        </p:attrNameLst>
                                      </p:cBhvr>
                                      <p:tavLst>
                                        <p:tav tm="0">
                                          <p:val>
                                            <p:strVal val="#ppt_x"/>
                                          </p:val>
                                        </p:tav>
                                        <p:tav tm="100000">
                                          <p:val>
                                            <p:strVal val="#ppt_x"/>
                                          </p:val>
                                        </p:tav>
                                      </p:tavLst>
                                    </p:anim>
                                    <p:anim calcmode="lin" valueType="num">
                                      <p:cBhvr additive="base">
                                        <p:cTn id="19" dur="500" fill="hold"/>
                                        <p:tgtEl>
                                          <p:spTgt spid="162304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623045"/>
                                        </p:tgtEl>
                                        <p:attrNameLst>
                                          <p:attrName>style.visibility</p:attrName>
                                        </p:attrNameLst>
                                      </p:cBhvr>
                                      <p:to>
                                        <p:strVal val="visible"/>
                                      </p:to>
                                    </p:set>
                                    <p:anim calcmode="lin" valueType="num">
                                      <p:cBhvr additive="base">
                                        <p:cTn id="23" dur="500" fill="hold"/>
                                        <p:tgtEl>
                                          <p:spTgt spid="1623045"/>
                                        </p:tgtEl>
                                        <p:attrNameLst>
                                          <p:attrName>ppt_x</p:attrName>
                                        </p:attrNameLst>
                                      </p:cBhvr>
                                      <p:tavLst>
                                        <p:tav tm="0">
                                          <p:val>
                                            <p:strVal val="#ppt_x"/>
                                          </p:val>
                                        </p:tav>
                                        <p:tav tm="100000">
                                          <p:val>
                                            <p:strVal val="#ppt_x"/>
                                          </p:val>
                                        </p:tav>
                                      </p:tavLst>
                                    </p:anim>
                                    <p:anim calcmode="lin" valueType="num">
                                      <p:cBhvr additive="base">
                                        <p:cTn id="24" dur="500" fill="hold"/>
                                        <p:tgtEl>
                                          <p:spTgt spid="1623045"/>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3" presetClass="entr" presetSubtype="10" fill="hold" nodeType="afterEffect">
                                  <p:stCondLst>
                                    <p:cond delay="0"/>
                                  </p:stCondLst>
                                  <p:childTnLst>
                                    <p:set>
                                      <p:cBhvr>
                                        <p:cTn id="27" dur="1" fill="hold">
                                          <p:stCondLst>
                                            <p:cond delay="0"/>
                                          </p:stCondLst>
                                        </p:cTn>
                                        <p:tgtEl>
                                          <p:spTgt spid="1623047"/>
                                        </p:tgtEl>
                                        <p:attrNameLst>
                                          <p:attrName>style.visibility</p:attrName>
                                        </p:attrNameLst>
                                      </p:cBhvr>
                                      <p:to>
                                        <p:strVal val="visible"/>
                                      </p:to>
                                    </p:set>
                                    <p:animEffect transition="in" filter="blinds(horizontal)">
                                      <p:cBhvr>
                                        <p:cTn id="28" dur="500"/>
                                        <p:tgtEl>
                                          <p:spTgt spid="1623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3043" grpId="0" bldLvl="0" animBg="1"/>
      <p:bldP spid="1623044" grpId="0"/>
      <p:bldP spid="1623045" grpId="0" bldLvl="0" animBg="1"/>
      <p:bldP spid="162304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4066" name="Rectangle 2"/>
          <p:cNvSpPr>
            <a:spLocks noGrp="1" noChangeArrowheads="1"/>
          </p:cNvSpPr>
          <p:nvPr>
            <p:ph type="body" idx="1"/>
          </p:nvPr>
        </p:nvSpPr>
        <p:spPr>
          <a:xfrm>
            <a:off x="539750" y="1052513"/>
            <a:ext cx="8280400" cy="3671887"/>
          </a:xfrm>
        </p:spPr>
        <p:txBody>
          <a:bodyPr/>
          <a:lstStyle/>
          <a:p>
            <a:pPr marL="0" indent="0" algn="just" eaLnBrk="1" hangingPunct="1">
              <a:lnSpc>
                <a:spcPct val="105000"/>
              </a:lnSpc>
              <a:spcBef>
                <a:spcPct val="10000"/>
              </a:spcBef>
              <a:buFontTx/>
              <a:buNone/>
            </a:pPr>
            <a:r>
              <a:rPr lang="en-US" altLang="zh-CN" sz="2400" b="1" dirty="0" smtClean="0"/>
              <a:t>        WWW</a:t>
            </a:r>
            <a:r>
              <a:rPr lang="zh-CN" altLang="en-US" sz="2400" b="1" dirty="0" smtClean="0"/>
              <a:t>是基于</a:t>
            </a:r>
            <a:r>
              <a:rPr lang="zh-CN" altLang="en-US" sz="2400" b="1" dirty="0" smtClean="0">
                <a:solidFill>
                  <a:srgbClr val="00B0F0"/>
                </a:solidFill>
              </a:rPr>
              <a:t>客户机</a:t>
            </a:r>
            <a:r>
              <a:rPr lang="en-US" altLang="zh-CN" sz="2400" b="1" dirty="0" smtClean="0">
                <a:solidFill>
                  <a:srgbClr val="00B0F0"/>
                </a:solidFill>
              </a:rPr>
              <a:t>/</a:t>
            </a:r>
            <a:r>
              <a:rPr lang="zh-CN" altLang="en-US" sz="2400" b="1" dirty="0" smtClean="0">
                <a:solidFill>
                  <a:srgbClr val="00B0F0"/>
                </a:solidFill>
              </a:rPr>
              <a:t>服务器方式</a:t>
            </a:r>
            <a:r>
              <a:rPr lang="zh-CN" altLang="en-US" sz="2400" b="1" dirty="0" smtClean="0"/>
              <a:t>工作的。客户机与服务器各自完成不同的功能，它包括： </a:t>
            </a:r>
            <a:endParaRPr lang="zh-CN" altLang="en-US" sz="2400" b="1" dirty="0" smtClean="0"/>
          </a:p>
          <a:p>
            <a:pPr marL="0" indent="0" algn="just" eaLnBrk="1" hangingPunct="1">
              <a:lnSpc>
                <a:spcPct val="105000"/>
              </a:lnSpc>
              <a:spcBef>
                <a:spcPct val="10000"/>
              </a:spcBef>
              <a:buFontTx/>
              <a:buNone/>
            </a:pPr>
            <a:r>
              <a:rPr lang="zh-CN" altLang="en-US" sz="2400" b="1" dirty="0" smtClean="0"/>
              <a:t>        ① 浏览器。是一种安装在客户端的导航工具。浏览器除了可以访问</a:t>
            </a:r>
            <a:r>
              <a:rPr lang="en-US" altLang="zh-CN" sz="2400" b="1" dirty="0" smtClean="0"/>
              <a:t>WWW</a:t>
            </a:r>
            <a:r>
              <a:rPr lang="zh-CN" altLang="en-US" sz="2400" b="1" dirty="0" smtClean="0"/>
              <a:t>资源外，还可以访问包括</a:t>
            </a:r>
            <a:r>
              <a:rPr lang="en-US" altLang="zh-CN" sz="2400" b="1" dirty="0" smtClean="0"/>
              <a:t>Telnet</a:t>
            </a:r>
            <a:r>
              <a:rPr lang="zh-CN" altLang="en-US" sz="2400" b="1" dirty="0" smtClean="0"/>
              <a:t>、</a:t>
            </a:r>
            <a:r>
              <a:rPr lang="en-US" altLang="zh-CN" sz="2400" b="1" dirty="0" smtClean="0"/>
              <a:t>FTP</a:t>
            </a:r>
            <a:r>
              <a:rPr lang="zh-CN" altLang="en-US" sz="2400" b="1" dirty="0" smtClean="0"/>
              <a:t>、电子邮件等全部的</a:t>
            </a:r>
            <a:r>
              <a:rPr lang="en-US" altLang="zh-CN" sz="2400" b="1" dirty="0" smtClean="0"/>
              <a:t>Internet</a:t>
            </a:r>
            <a:r>
              <a:rPr lang="zh-CN" altLang="en-US" sz="2400" b="1" dirty="0" smtClean="0"/>
              <a:t>资源。</a:t>
            </a:r>
            <a:endParaRPr lang="zh-CN" altLang="en-US" sz="2400" b="1" dirty="0" smtClean="0"/>
          </a:p>
          <a:p>
            <a:pPr marL="0" indent="0" algn="just" eaLnBrk="1" hangingPunct="1">
              <a:lnSpc>
                <a:spcPct val="105000"/>
              </a:lnSpc>
              <a:spcBef>
                <a:spcPct val="10000"/>
              </a:spcBef>
              <a:buFontTx/>
              <a:buNone/>
            </a:pPr>
            <a:r>
              <a:rPr lang="zh-CN" altLang="en-US" sz="2400" b="1" dirty="0" smtClean="0"/>
              <a:t>         ② </a:t>
            </a:r>
            <a:r>
              <a:rPr lang="en-US" altLang="zh-CN" sz="2400" b="1" dirty="0" smtClean="0"/>
              <a:t>WWW</a:t>
            </a:r>
            <a:r>
              <a:rPr lang="zh-CN" altLang="en-US" sz="2400" b="1" dirty="0" smtClean="0"/>
              <a:t>服务器</a:t>
            </a:r>
            <a:r>
              <a:rPr lang="en-US" altLang="zh-CN" sz="2400" b="1" dirty="0" smtClean="0"/>
              <a:t>(</a:t>
            </a:r>
            <a:r>
              <a:rPr lang="zh-CN" altLang="en-US" sz="2400" b="1" dirty="0" smtClean="0"/>
              <a:t>又称</a:t>
            </a:r>
            <a:r>
              <a:rPr lang="en-US" altLang="zh-CN" sz="2400" b="1" dirty="0" smtClean="0"/>
              <a:t>Web</a:t>
            </a:r>
            <a:r>
              <a:rPr lang="zh-CN" altLang="en-US" sz="2400" b="1" dirty="0" smtClean="0"/>
              <a:t>服务器</a:t>
            </a:r>
            <a:r>
              <a:rPr lang="en-US" altLang="zh-CN" sz="2400" b="1" dirty="0" smtClean="0"/>
              <a:t>)</a:t>
            </a:r>
            <a:r>
              <a:rPr lang="zh-CN" altLang="en-US" sz="2400" b="1" dirty="0" smtClean="0"/>
              <a:t>。存放有网页。客户程序向服务器程序发出请求，服务器程序向客户程序送回客户所要的网页文档。</a:t>
            </a:r>
            <a:endParaRPr lang="zh-CN" altLang="en-US" sz="2400" b="1" dirty="0" smtClean="0"/>
          </a:p>
        </p:txBody>
      </p:sp>
      <p:pic>
        <p:nvPicPr>
          <p:cNvPr id="162406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0688" y="4294188"/>
            <a:ext cx="5903912"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4069" name="Rectangle 5"/>
          <p:cNvSpPr>
            <a:spLocks noChangeArrowheads="1"/>
          </p:cNvSpPr>
          <p:nvPr/>
        </p:nvSpPr>
        <p:spPr bwMode="auto">
          <a:xfrm>
            <a:off x="1403350" y="4365625"/>
            <a:ext cx="6480175" cy="1368425"/>
          </a:xfrm>
          <a:prstGeom prst="rect">
            <a:avLst/>
          </a:prstGeom>
          <a:noFill/>
          <a:ln w="9525" algn="ctr">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89094" name="Rectangle 6"/>
          <p:cNvSpPr>
            <a:spLocks noChangeArrowheads="1"/>
          </p:cNvSpPr>
          <p:nvPr/>
        </p:nvSpPr>
        <p:spPr bwMode="auto">
          <a:xfrm>
            <a:off x="323850" y="6705600"/>
            <a:ext cx="365125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7" name="Rectangle 2"/>
          <p:cNvSpPr>
            <a:spLocks noGrp="1" noChangeArrowheads="1"/>
          </p:cNvSpPr>
          <p:nvPr>
            <p:ph type="title"/>
          </p:nvPr>
        </p:nvSpPr>
        <p:spPr>
          <a:xfrm>
            <a:off x="250825"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2406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624066">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24066">
                                            <p:txEl>
                                              <p:pRg st="2" end="2"/>
                                            </p:txEl>
                                          </p:spTgt>
                                        </p:tgtEl>
                                        <p:attrNameLst>
                                          <p:attrName>style.visibility</p:attrName>
                                        </p:attrNameLst>
                                      </p:cBhvr>
                                      <p:to>
                                        <p:strVal val="visible"/>
                                      </p:to>
                                    </p:set>
                                  </p:childTnLst>
                                </p:cTn>
                              </p:par>
                            </p:childTnLst>
                          </p:cTn>
                        </p:par>
                        <p:par>
                          <p:cTn id="14" fill="hold">
                            <p:stCondLst>
                              <p:cond delay="0"/>
                            </p:stCondLst>
                            <p:childTnLst>
                              <p:par>
                                <p:cTn id="15" presetID="3" presetClass="entr" presetSubtype="10" fill="hold" nodeType="afterEffect">
                                  <p:stCondLst>
                                    <p:cond delay="0"/>
                                  </p:stCondLst>
                                  <p:childTnLst>
                                    <p:set>
                                      <p:cBhvr>
                                        <p:cTn id="16" dur="1" fill="hold">
                                          <p:stCondLst>
                                            <p:cond delay="0"/>
                                          </p:stCondLst>
                                        </p:cTn>
                                        <p:tgtEl>
                                          <p:spTgt spid="1624068"/>
                                        </p:tgtEl>
                                        <p:attrNameLst>
                                          <p:attrName>style.visibility</p:attrName>
                                        </p:attrNameLst>
                                      </p:cBhvr>
                                      <p:to>
                                        <p:strVal val="visible"/>
                                      </p:to>
                                    </p:set>
                                    <p:animEffect transition="in" filter="blinds(horizontal)">
                                      <p:cBhvr>
                                        <p:cTn id="17" dur="500"/>
                                        <p:tgtEl>
                                          <p:spTgt spid="1624068"/>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624069"/>
                                        </p:tgtEl>
                                        <p:attrNameLst>
                                          <p:attrName>style.visibility</p:attrName>
                                        </p:attrNameLst>
                                      </p:cBhvr>
                                      <p:to>
                                        <p:strVal val="visible"/>
                                      </p:to>
                                    </p:set>
                                    <p:animEffect transition="in" filter="blinds(horizontal)">
                                      <p:cBhvr>
                                        <p:cTn id="21" dur="500"/>
                                        <p:tgtEl>
                                          <p:spTgt spid="1624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406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250825" y="1052513"/>
            <a:ext cx="8569325" cy="4897437"/>
          </a:xfrm>
        </p:spPr>
        <p:txBody>
          <a:bodyPr/>
          <a:lstStyle/>
          <a:p>
            <a:pPr marL="0" indent="0" algn="just" eaLnBrk="1" hangingPunct="1">
              <a:spcBef>
                <a:spcPct val="10000"/>
              </a:spcBef>
              <a:buFontTx/>
              <a:buNone/>
            </a:pPr>
            <a:r>
              <a:rPr lang="en-US" altLang="zh-CN" sz="2400" b="1" dirty="0" smtClean="0"/>
              <a:t>         (2) URL(</a:t>
            </a:r>
            <a:r>
              <a:rPr lang="zh-CN" altLang="en-US" sz="2400" b="1" dirty="0" smtClean="0"/>
              <a:t>统一资源定位符</a:t>
            </a:r>
            <a:r>
              <a:rPr lang="en-US" altLang="zh-CN" sz="2400" b="1" dirty="0" smtClean="0"/>
              <a:t>)</a:t>
            </a:r>
            <a:endParaRPr lang="en-US" altLang="zh-CN" sz="2400" b="1" dirty="0" smtClean="0"/>
          </a:p>
          <a:p>
            <a:pPr marL="0" indent="0" algn="just" eaLnBrk="1" hangingPunct="1">
              <a:spcBef>
                <a:spcPct val="10000"/>
              </a:spcBef>
              <a:buFontTx/>
              <a:buNone/>
            </a:pPr>
            <a:r>
              <a:rPr lang="en-US" altLang="zh-CN" sz="2400" b="1" dirty="0" smtClean="0"/>
              <a:t>         </a:t>
            </a:r>
            <a:r>
              <a:rPr lang="zh-CN" altLang="en-US" sz="2400" b="1" dirty="0" smtClean="0"/>
              <a:t>也称为</a:t>
            </a:r>
            <a:r>
              <a:rPr lang="en-US" altLang="zh-CN" sz="2400" b="1" dirty="0" smtClean="0"/>
              <a:t>Web</a:t>
            </a:r>
            <a:r>
              <a:rPr lang="zh-CN" altLang="en-US" sz="2400" b="1" dirty="0" smtClean="0"/>
              <a:t>地址或网址。</a:t>
            </a:r>
            <a:endParaRPr lang="zh-CN" altLang="en-US" sz="2400" b="1" dirty="0" smtClean="0"/>
          </a:p>
          <a:p>
            <a:pPr marL="0" indent="0" algn="just" eaLnBrk="1" hangingPunct="1">
              <a:spcBef>
                <a:spcPct val="10000"/>
              </a:spcBef>
              <a:buFontTx/>
              <a:buNone/>
            </a:pPr>
            <a:r>
              <a:rPr lang="zh-CN" altLang="en-US" sz="2400" b="1" dirty="0" smtClean="0"/>
              <a:t>         一个完整的</a:t>
            </a:r>
            <a:r>
              <a:rPr lang="en-US" altLang="zh-CN" sz="2400" b="1" dirty="0" smtClean="0">
                <a:solidFill>
                  <a:srgbClr val="00B0F0"/>
                </a:solidFill>
              </a:rPr>
              <a:t>URL</a:t>
            </a:r>
            <a:r>
              <a:rPr lang="zh-CN" altLang="en-US" sz="2400" b="1" dirty="0" smtClean="0">
                <a:solidFill>
                  <a:srgbClr val="00B0F0"/>
                </a:solidFill>
              </a:rPr>
              <a:t>包含三个部分</a:t>
            </a:r>
            <a:r>
              <a:rPr lang="zh-CN" altLang="en-US" sz="2400" b="1" dirty="0" smtClean="0"/>
              <a:t>：</a:t>
            </a:r>
            <a:endParaRPr lang="zh-CN" altLang="en-US" sz="2400" b="1" dirty="0" smtClean="0"/>
          </a:p>
          <a:p>
            <a:pPr marL="0" indent="0" algn="just" eaLnBrk="1" hangingPunct="1">
              <a:spcBef>
                <a:spcPct val="10000"/>
              </a:spcBef>
              <a:buFontTx/>
              <a:buNone/>
            </a:pPr>
            <a:r>
              <a:rPr lang="zh-CN" altLang="en-US" sz="2400" b="1" dirty="0" smtClean="0"/>
              <a:t>         第</a:t>
            </a:r>
            <a:r>
              <a:rPr lang="zh-CN" altLang="en-US" sz="2400" b="1" kern="1200">
                <a:solidFill>
                  <a:srgbClr val="00B0F0"/>
                </a:solidFill>
                <a:latin typeface="黑体" panose="02010609060101010101" pitchFamily="49" charset="-122"/>
                <a:ea typeface="黑体" panose="02010609060101010101" pitchFamily="49" charset="-122"/>
              </a:rPr>
              <a:t>一</a:t>
            </a:r>
            <a:r>
              <a:rPr lang="zh-CN" altLang="en-US" sz="2400" b="1" dirty="0" smtClean="0"/>
              <a:t>部分：通讯</a:t>
            </a:r>
            <a:r>
              <a:rPr lang="zh-CN" altLang="en-US" sz="2400" b="1" kern="1200">
                <a:solidFill>
                  <a:srgbClr val="00B0F0"/>
                </a:solidFill>
                <a:latin typeface="黑体" panose="02010609060101010101" pitchFamily="49" charset="-122"/>
                <a:ea typeface="黑体" panose="02010609060101010101" pitchFamily="49" charset="-122"/>
              </a:rPr>
              <a:t>协议</a:t>
            </a:r>
            <a:r>
              <a:rPr lang="en-US" altLang="zh-CN" sz="2400" b="1" dirty="0" smtClean="0"/>
              <a:t>(</a:t>
            </a:r>
            <a:r>
              <a:rPr lang="zh-CN" altLang="en-US" sz="2400" b="1" dirty="0" smtClean="0"/>
              <a:t>如：</a:t>
            </a:r>
            <a:r>
              <a:rPr lang="en-US" altLang="zh-CN" sz="2400" b="1" dirty="0" smtClean="0"/>
              <a:t>HTTP</a:t>
            </a:r>
            <a:r>
              <a:rPr lang="zh-CN" altLang="en-US" sz="2400" b="1" dirty="0" smtClean="0"/>
              <a:t>、</a:t>
            </a:r>
            <a:r>
              <a:rPr lang="en-US" altLang="zh-CN" sz="2400" b="1" dirty="0" smtClean="0"/>
              <a:t>FTP</a:t>
            </a:r>
            <a:r>
              <a:rPr lang="zh-CN" altLang="en-US" sz="2400" b="1" dirty="0" smtClean="0"/>
              <a:t>等</a:t>
            </a:r>
            <a:r>
              <a:rPr lang="en-US" altLang="zh-CN" sz="2400" b="1" dirty="0" smtClean="0"/>
              <a:t>)</a:t>
            </a:r>
            <a:r>
              <a:rPr lang="zh-CN" altLang="en-US" sz="2400" b="1" dirty="0" smtClean="0"/>
              <a:t>；</a:t>
            </a:r>
            <a:endParaRPr lang="zh-CN" altLang="en-US" sz="2400" b="1" dirty="0" smtClean="0"/>
          </a:p>
          <a:p>
            <a:pPr marL="0" indent="0" algn="just" eaLnBrk="1" hangingPunct="1">
              <a:spcBef>
                <a:spcPct val="10000"/>
              </a:spcBef>
              <a:buFontTx/>
              <a:buNone/>
            </a:pPr>
            <a:r>
              <a:rPr lang="zh-CN" altLang="en-US" sz="2400" b="1" dirty="0" smtClean="0"/>
              <a:t>         第</a:t>
            </a:r>
            <a:r>
              <a:rPr lang="zh-CN" altLang="en-US" sz="2400" b="1" kern="1200">
                <a:solidFill>
                  <a:srgbClr val="00B0F0"/>
                </a:solidFill>
                <a:latin typeface="黑体" panose="02010609060101010101" pitchFamily="49" charset="-122"/>
                <a:ea typeface="黑体" panose="02010609060101010101" pitchFamily="49" charset="-122"/>
              </a:rPr>
              <a:t>二</a:t>
            </a:r>
            <a:r>
              <a:rPr lang="zh-CN" altLang="en-US" sz="2400" b="1" dirty="0" smtClean="0"/>
              <a:t>部分：服务器的名称或</a:t>
            </a:r>
            <a:r>
              <a:rPr lang="en-US" altLang="zh-CN" sz="2400" b="1" dirty="0" smtClean="0"/>
              <a:t>IP</a:t>
            </a:r>
            <a:r>
              <a:rPr lang="zh-CN" altLang="en-US" sz="2400" b="1" kern="1200">
                <a:solidFill>
                  <a:srgbClr val="00B0F0"/>
                </a:solidFill>
                <a:latin typeface="黑体" panose="02010609060101010101" pitchFamily="49" charset="-122"/>
                <a:ea typeface="黑体" panose="02010609060101010101" pitchFamily="49" charset="-122"/>
              </a:rPr>
              <a:t>地址</a:t>
            </a:r>
            <a:r>
              <a:rPr lang="zh-CN" altLang="en-US" sz="2400" b="1" dirty="0" smtClean="0"/>
              <a:t>；</a:t>
            </a:r>
            <a:endParaRPr lang="zh-CN" altLang="en-US" sz="2400" b="1" dirty="0" smtClean="0"/>
          </a:p>
          <a:p>
            <a:pPr marL="0" indent="0" algn="just" eaLnBrk="1" hangingPunct="1">
              <a:spcBef>
                <a:spcPct val="10000"/>
              </a:spcBef>
              <a:buFontTx/>
              <a:buNone/>
            </a:pPr>
            <a:r>
              <a:rPr lang="zh-CN" altLang="en-US" sz="2400" b="1" dirty="0" smtClean="0"/>
              <a:t>         第</a:t>
            </a:r>
            <a:r>
              <a:rPr lang="zh-CN" altLang="en-US" sz="2400" b="1" kern="1200">
                <a:solidFill>
                  <a:srgbClr val="00B0F0"/>
                </a:solidFill>
                <a:latin typeface="黑体" panose="02010609060101010101" pitchFamily="49" charset="-122"/>
                <a:ea typeface="黑体" panose="02010609060101010101" pitchFamily="49" charset="-122"/>
              </a:rPr>
              <a:t>三</a:t>
            </a:r>
            <a:r>
              <a:rPr lang="zh-CN" altLang="en-US" sz="2400" b="1" dirty="0" smtClean="0"/>
              <a:t>部分：网页或文件的</a:t>
            </a:r>
            <a:r>
              <a:rPr lang="zh-CN" altLang="en-US" sz="2400" b="1" kern="1200">
                <a:solidFill>
                  <a:srgbClr val="00B0F0"/>
                </a:solidFill>
                <a:latin typeface="黑体" panose="02010609060101010101" pitchFamily="49" charset="-122"/>
                <a:ea typeface="黑体" panose="02010609060101010101" pitchFamily="49" charset="-122"/>
              </a:rPr>
              <a:t>文件名</a:t>
            </a:r>
            <a:r>
              <a:rPr lang="zh-CN" altLang="en-US" sz="2400" b="1" dirty="0" smtClean="0"/>
              <a:t>。</a:t>
            </a:r>
            <a:endParaRPr lang="zh-CN" altLang="en-US" sz="2400" b="1" dirty="0" smtClean="0"/>
          </a:p>
          <a:p>
            <a:pPr marL="0" indent="0" algn="just" eaLnBrk="1" hangingPunct="1">
              <a:spcBef>
                <a:spcPct val="10000"/>
              </a:spcBef>
              <a:buFontTx/>
              <a:buNone/>
            </a:pPr>
            <a:r>
              <a:rPr lang="zh-CN" altLang="en-US" sz="2400" b="1" dirty="0" smtClean="0"/>
              <a:t>         三者组合起来，就是完整的</a:t>
            </a:r>
            <a:r>
              <a:rPr lang="en-US" altLang="zh-CN" sz="2400" b="1" dirty="0" smtClean="0"/>
              <a:t>URL</a:t>
            </a:r>
            <a:r>
              <a:rPr lang="zh-CN" altLang="en-US" sz="2400" b="1" dirty="0" smtClean="0"/>
              <a:t>。</a:t>
            </a:r>
            <a:endParaRPr lang="zh-CN" altLang="en-US" sz="2400" b="1" dirty="0" smtClean="0"/>
          </a:p>
          <a:p>
            <a:pPr marL="0" indent="0" algn="just" eaLnBrk="1" hangingPunct="1">
              <a:spcBef>
                <a:spcPct val="10000"/>
              </a:spcBef>
              <a:buFontTx/>
              <a:buNone/>
            </a:pPr>
            <a:r>
              <a:rPr lang="zh-CN" altLang="en-US" sz="2400" b="1" dirty="0" smtClean="0"/>
              <a:t>         例：</a:t>
            </a:r>
            <a:r>
              <a:rPr lang="en-US" altLang="zh-CN" sz="2400" b="1" dirty="0" smtClean="0"/>
              <a:t>http://www.edu.cn/info/</a:t>
            </a:r>
            <a:r>
              <a:rPr lang="en-US" altLang="zh-CN" sz="2400" dirty="0" smtClean="0"/>
              <a:t> </a:t>
            </a:r>
            <a:endParaRPr lang="en-US" altLang="zh-CN" sz="2400" b="1" dirty="0" smtClean="0"/>
          </a:p>
          <a:p>
            <a:pPr marL="0" indent="0" algn="just" eaLnBrk="1" hangingPunct="1">
              <a:spcBef>
                <a:spcPct val="10000"/>
              </a:spcBef>
              <a:buFontTx/>
              <a:buNone/>
            </a:pPr>
            <a:r>
              <a:rPr lang="en-US" altLang="zh-CN" sz="2400" b="1" dirty="0" smtClean="0"/>
              <a:t>                 </a:t>
            </a:r>
            <a:r>
              <a:rPr lang="en-US" altLang="zh-CN" sz="2400" b="1" dirty="0" smtClean="0">
                <a:hlinkClick r:id="rId1"/>
              </a:rPr>
              <a:t>http://202.116.160.41</a:t>
            </a:r>
            <a:endParaRPr lang="en-US" altLang="zh-CN" sz="2400" b="1" dirty="0" smtClean="0"/>
          </a:p>
          <a:p>
            <a:pPr marL="0" indent="0" algn="just" eaLnBrk="1" hangingPunct="1">
              <a:spcBef>
                <a:spcPct val="10000"/>
              </a:spcBef>
              <a:buFontTx/>
              <a:buNone/>
            </a:pPr>
            <a:r>
              <a:rPr lang="en-US" altLang="zh-CN" sz="2400" b="1" dirty="0" smtClean="0"/>
              <a:t>        HTTP</a:t>
            </a:r>
            <a:r>
              <a:rPr lang="zh-CN" altLang="en-US" sz="2400" b="1" dirty="0" smtClean="0"/>
              <a:t>是协议；</a:t>
            </a:r>
            <a:r>
              <a:rPr lang="en-US" altLang="zh-CN" sz="2400" b="1" dirty="0" smtClean="0"/>
              <a:t>/www.edu.cn</a:t>
            </a:r>
            <a:r>
              <a:rPr lang="zh-CN" altLang="en-US" sz="2400" b="1" dirty="0" smtClean="0"/>
              <a:t>是中国教育和科研计算机网的</a:t>
            </a:r>
            <a:r>
              <a:rPr lang="en-US" altLang="zh-CN" sz="2400" b="1" dirty="0" smtClean="0"/>
              <a:t>Web</a:t>
            </a:r>
            <a:r>
              <a:rPr lang="zh-CN" altLang="en-US" sz="2400" b="1" dirty="0" smtClean="0"/>
              <a:t>服务器的域名；</a:t>
            </a:r>
            <a:r>
              <a:rPr lang="en-US" altLang="zh-CN" sz="2400" b="1" dirty="0" smtClean="0"/>
              <a:t>info/</a:t>
            </a:r>
            <a:r>
              <a:rPr lang="zh-CN" altLang="en-US" sz="2400" b="1" dirty="0" smtClean="0"/>
              <a:t>是中国教育和科研计算机网网站中的教育信息化栏目。</a:t>
            </a:r>
            <a:endParaRPr lang="zh-CN" altLang="en-US" sz="2400" b="1" dirty="0" smtClean="0"/>
          </a:p>
          <a:p>
            <a:pPr marL="0" indent="0" algn="just" eaLnBrk="1" hangingPunct="1">
              <a:spcBef>
                <a:spcPct val="10000"/>
              </a:spcBef>
              <a:buFontTx/>
              <a:buNone/>
            </a:pPr>
            <a:endParaRPr lang="en-US" altLang="zh-CN" sz="2400" b="1" dirty="0" smtClean="0"/>
          </a:p>
        </p:txBody>
      </p:sp>
      <p:sp>
        <p:nvSpPr>
          <p:cNvPr id="90116" name="Rectangle 4"/>
          <p:cNvSpPr>
            <a:spLocks noChangeArrowheads="1"/>
          </p:cNvSpPr>
          <p:nvPr/>
        </p:nvSpPr>
        <p:spPr bwMode="auto">
          <a:xfrm>
            <a:off x="323850" y="6705600"/>
            <a:ext cx="370046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5" name="Rectangle 2"/>
          <p:cNvSpPr>
            <a:spLocks noGrp="1" noChangeArrowheads="1"/>
          </p:cNvSpPr>
          <p:nvPr>
            <p:ph type="title"/>
          </p:nvPr>
        </p:nvSpPr>
        <p:spPr>
          <a:xfrm>
            <a:off x="250825"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Box 3"/>
          <p:cNvSpPr txBox="1">
            <a:spLocks noChangeArrowheads="1"/>
          </p:cNvSpPr>
          <p:nvPr/>
        </p:nvSpPr>
        <p:spPr bwMode="auto">
          <a:xfrm>
            <a:off x="179388" y="2755900"/>
            <a:ext cx="712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spcBef>
                <a:spcPct val="0"/>
              </a:spcBef>
            </a:pPr>
            <a:r>
              <a:rPr lang="en-US" altLang="zh-CN" sz="2400" smtClean="0">
                <a:solidFill>
                  <a:srgbClr val="000000"/>
                </a:solidFill>
              </a:rPr>
              <a:t>       </a:t>
            </a:r>
            <a:r>
              <a:rPr lang="zh-CN" altLang="en-US" sz="2400" smtClean="0">
                <a:solidFill>
                  <a:srgbClr val="000000"/>
                </a:solidFill>
              </a:rPr>
              <a:t>网页</a:t>
            </a:r>
            <a:r>
              <a:rPr lang="en-US" altLang="zh-CN" sz="2400" smtClean="0">
                <a:solidFill>
                  <a:srgbClr val="000000"/>
                </a:solidFill>
              </a:rPr>
              <a:t>(Web</a:t>
            </a:r>
            <a:r>
              <a:rPr lang="zh-CN" altLang="en-US" sz="2400" smtClean="0">
                <a:solidFill>
                  <a:srgbClr val="000000"/>
                </a:solidFill>
              </a:rPr>
              <a:t>页</a:t>
            </a:r>
            <a:r>
              <a:rPr lang="en-US" altLang="zh-CN" sz="2400" smtClean="0">
                <a:solidFill>
                  <a:srgbClr val="000000"/>
                </a:solidFill>
              </a:rPr>
              <a:t>):</a:t>
            </a:r>
            <a:r>
              <a:rPr lang="zh-CN" altLang="en-US" sz="2400" smtClean="0">
                <a:solidFill>
                  <a:srgbClr val="000000"/>
                </a:solidFill>
              </a:rPr>
              <a:t>浏览器中所看到的画面。</a:t>
            </a:r>
            <a:endParaRPr lang="zh-CN" altLang="en-US" sz="2400" smtClean="0">
              <a:solidFill>
                <a:srgbClr val="000000"/>
              </a:solidFill>
            </a:endParaRPr>
          </a:p>
        </p:txBody>
      </p:sp>
      <p:sp>
        <p:nvSpPr>
          <p:cNvPr id="91140" name="Text Box 4"/>
          <p:cNvSpPr txBox="1">
            <a:spLocks noChangeArrowheads="1"/>
          </p:cNvSpPr>
          <p:nvPr/>
        </p:nvSpPr>
        <p:spPr bwMode="auto">
          <a:xfrm>
            <a:off x="179388" y="1052513"/>
            <a:ext cx="856932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a:spcBef>
                <a:spcPct val="0"/>
              </a:spcBef>
            </a:pPr>
            <a:r>
              <a:rPr lang="en-US" altLang="zh-CN" sz="2400" smtClean="0">
                <a:solidFill>
                  <a:srgbClr val="000000"/>
                </a:solidFill>
              </a:rPr>
              <a:t>        (3) </a:t>
            </a:r>
            <a:r>
              <a:rPr lang="zh-CN" altLang="en-US" sz="2400" smtClean="0">
                <a:solidFill>
                  <a:srgbClr val="000000"/>
                </a:solidFill>
              </a:rPr>
              <a:t>主页</a:t>
            </a:r>
            <a:endParaRPr lang="zh-CN" altLang="en-US" sz="2400" smtClean="0">
              <a:solidFill>
                <a:srgbClr val="000000"/>
              </a:solidFill>
            </a:endParaRPr>
          </a:p>
          <a:p>
            <a:pPr algn="just">
              <a:lnSpc>
                <a:spcPct val="105000"/>
              </a:lnSpc>
              <a:spcBef>
                <a:spcPct val="0"/>
              </a:spcBef>
            </a:pPr>
            <a:r>
              <a:rPr lang="zh-CN" altLang="en-US" sz="2400" smtClean="0">
                <a:solidFill>
                  <a:srgbClr val="000000"/>
                </a:solidFill>
              </a:rPr>
              <a:t>        我们把只使用域名，如</a:t>
            </a:r>
            <a:r>
              <a:rPr lang="en-US" altLang="zh-CN" sz="2400" smtClean="0">
                <a:solidFill>
                  <a:srgbClr val="000000"/>
                </a:solidFill>
              </a:rPr>
              <a:t>(http://www.scau.edu.cn)</a:t>
            </a:r>
            <a:r>
              <a:rPr lang="zh-CN" altLang="en-US" sz="2400" smtClean="0">
                <a:solidFill>
                  <a:srgbClr val="000000"/>
                </a:solidFill>
              </a:rPr>
              <a:t>就可以浏览到的第一个网页称为该网站的主页，主页实际上也是一个</a:t>
            </a:r>
            <a:r>
              <a:rPr lang="en-US" altLang="zh-CN" sz="2400" smtClean="0">
                <a:solidFill>
                  <a:srgbClr val="000000"/>
                </a:solidFill>
              </a:rPr>
              <a:t>Web</a:t>
            </a:r>
            <a:r>
              <a:rPr lang="zh-CN" altLang="en-US" sz="2400" smtClean="0">
                <a:solidFill>
                  <a:srgbClr val="000000"/>
                </a:solidFill>
              </a:rPr>
              <a:t>站点的首页。</a:t>
            </a:r>
            <a:endParaRPr lang="zh-CN" altLang="en-US" sz="2400" smtClean="0">
              <a:solidFill>
                <a:srgbClr val="00FFCC"/>
              </a:solidFill>
              <a:ea typeface="宋体" panose="02010600030101010101" pitchFamily="2" charset="-122"/>
            </a:endParaRPr>
          </a:p>
        </p:txBody>
      </p:sp>
      <p:grpSp>
        <p:nvGrpSpPr>
          <p:cNvPr id="91141" name="Group 5"/>
          <p:cNvGrpSpPr/>
          <p:nvPr/>
        </p:nvGrpSpPr>
        <p:grpSpPr bwMode="auto">
          <a:xfrm>
            <a:off x="6372225" y="2420938"/>
            <a:ext cx="2222500" cy="1152525"/>
            <a:chOff x="1610" y="1162"/>
            <a:chExt cx="1491" cy="723"/>
          </a:xfrm>
        </p:grpSpPr>
        <p:sp>
          <p:nvSpPr>
            <p:cNvPr id="91144" name="Line 6"/>
            <p:cNvSpPr>
              <a:spLocks noChangeShapeType="1"/>
            </p:cNvSpPr>
            <p:nvPr/>
          </p:nvSpPr>
          <p:spPr bwMode="auto">
            <a:xfrm>
              <a:off x="1807" y="1353"/>
              <a:ext cx="619"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1145" name="Rectangle 7"/>
            <p:cNvSpPr>
              <a:spLocks noChangeArrowheads="1"/>
            </p:cNvSpPr>
            <p:nvPr/>
          </p:nvSpPr>
          <p:spPr bwMode="auto">
            <a:xfrm>
              <a:off x="1610" y="1185"/>
              <a:ext cx="550" cy="209"/>
            </a:xfrm>
            <a:prstGeom prst="rect">
              <a:avLst/>
            </a:prstGeom>
            <a:solidFill>
              <a:srgbClr val="FF9900"/>
            </a:solidFill>
            <a:ln w="9525">
              <a:solidFill>
                <a:schemeClr val="tx1"/>
              </a:solidFill>
              <a:miter lim="800000"/>
            </a:ln>
            <a:effectLst>
              <a:outerShdw dist="107763" dir="2700000" algn="ctr" rotWithShape="0">
                <a:schemeClr val="tx2"/>
              </a:outerShdw>
            </a:effectLst>
          </p:spPr>
          <p:txBody>
            <a:bodyPr wrap="none" lIns="91435" tIns="45718" rIns="91435" bIns="45718" anchor="ctr"/>
            <a:lstStyle/>
            <a:p>
              <a:pPr algn="ctr">
                <a:spcBef>
                  <a:spcPct val="0"/>
                </a:spcBef>
              </a:pPr>
              <a:r>
                <a:rPr lang="en-US" altLang="zh-CN" smtClean="0">
                  <a:solidFill>
                    <a:srgbClr val="000000"/>
                  </a:solidFill>
                  <a:ea typeface="黑体" panose="02010609060101010101" pitchFamily="49" charset="-122"/>
                </a:rPr>
                <a:t>Web</a:t>
              </a:r>
              <a:endParaRPr lang="en-US" altLang="zh-CN" smtClean="0">
                <a:solidFill>
                  <a:srgbClr val="000000"/>
                </a:solidFill>
                <a:ea typeface="黑体" panose="02010609060101010101" pitchFamily="49" charset="-122"/>
              </a:endParaRPr>
            </a:p>
          </p:txBody>
        </p:sp>
        <p:grpSp>
          <p:nvGrpSpPr>
            <p:cNvPr id="91146" name="Group 8"/>
            <p:cNvGrpSpPr/>
            <p:nvPr/>
          </p:nvGrpSpPr>
          <p:grpSpPr bwMode="auto">
            <a:xfrm>
              <a:off x="2064" y="1162"/>
              <a:ext cx="1037" cy="723"/>
              <a:chOff x="2592" y="3456"/>
              <a:chExt cx="1056" cy="1152"/>
            </a:xfrm>
          </p:grpSpPr>
          <p:grpSp>
            <p:nvGrpSpPr>
              <p:cNvPr id="91147" name="Group 9"/>
              <p:cNvGrpSpPr/>
              <p:nvPr/>
            </p:nvGrpSpPr>
            <p:grpSpPr bwMode="auto">
              <a:xfrm>
                <a:off x="3072" y="3456"/>
                <a:ext cx="576" cy="720"/>
                <a:chOff x="3072" y="3456"/>
                <a:chExt cx="576" cy="720"/>
              </a:xfrm>
            </p:grpSpPr>
            <p:sp>
              <p:nvSpPr>
                <p:cNvPr id="91164" name="AutoShape 10"/>
                <p:cNvSpPr>
                  <a:spLocks noChangeArrowheads="1"/>
                </p:cNvSpPr>
                <p:nvPr/>
              </p:nvSpPr>
              <p:spPr bwMode="auto">
                <a:xfrm>
                  <a:off x="3072" y="3456"/>
                  <a:ext cx="576" cy="720"/>
                </a:xfrm>
                <a:prstGeom prst="foldedCorner">
                  <a:avLst>
                    <a:gd name="adj" fmla="val 12500"/>
                  </a:avLst>
                </a:prstGeom>
                <a:solidFill>
                  <a:srgbClr val="66FFFF"/>
                </a:solidFill>
                <a:ln w="952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1165" name="Line 11"/>
                <p:cNvSpPr>
                  <a:spLocks noChangeShapeType="1"/>
                </p:cNvSpPr>
                <p:nvPr/>
              </p:nvSpPr>
              <p:spPr bwMode="auto">
                <a:xfrm>
                  <a:off x="3216" y="3600"/>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1166" name="Line 12"/>
                <p:cNvSpPr>
                  <a:spLocks noChangeShapeType="1"/>
                </p:cNvSpPr>
                <p:nvPr/>
              </p:nvSpPr>
              <p:spPr bwMode="auto">
                <a:xfrm>
                  <a:off x="3216" y="3696"/>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1167" name="Line 13"/>
                <p:cNvSpPr>
                  <a:spLocks noChangeShapeType="1"/>
                </p:cNvSpPr>
                <p:nvPr/>
              </p:nvSpPr>
              <p:spPr bwMode="auto">
                <a:xfrm>
                  <a:off x="3216" y="3792"/>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1168" name="Line 14"/>
                <p:cNvSpPr>
                  <a:spLocks noChangeShapeType="1"/>
                </p:cNvSpPr>
                <p:nvPr/>
              </p:nvSpPr>
              <p:spPr bwMode="auto">
                <a:xfrm>
                  <a:off x="3216" y="3888"/>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1169" name="Line 15"/>
                <p:cNvSpPr>
                  <a:spLocks noChangeShapeType="1"/>
                </p:cNvSpPr>
                <p:nvPr/>
              </p:nvSpPr>
              <p:spPr bwMode="auto">
                <a:xfrm>
                  <a:off x="3216" y="3984"/>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1170" name="Line 16"/>
                <p:cNvSpPr>
                  <a:spLocks noChangeShapeType="1"/>
                </p:cNvSpPr>
                <p:nvPr/>
              </p:nvSpPr>
              <p:spPr bwMode="auto">
                <a:xfrm>
                  <a:off x="3216" y="4080"/>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grpSp>
          <p:grpSp>
            <p:nvGrpSpPr>
              <p:cNvPr id="91148" name="Group 17"/>
              <p:cNvGrpSpPr/>
              <p:nvPr/>
            </p:nvGrpSpPr>
            <p:grpSpPr bwMode="auto">
              <a:xfrm>
                <a:off x="2832" y="3648"/>
                <a:ext cx="576" cy="720"/>
                <a:chOff x="3072" y="3456"/>
                <a:chExt cx="576" cy="720"/>
              </a:xfrm>
            </p:grpSpPr>
            <p:sp>
              <p:nvSpPr>
                <p:cNvPr id="91157" name="AutoShape 18"/>
                <p:cNvSpPr>
                  <a:spLocks noChangeArrowheads="1"/>
                </p:cNvSpPr>
                <p:nvPr/>
              </p:nvSpPr>
              <p:spPr bwMode="auto">
                <a:xfrm>
                  <a:off x="3072" y="3456"/>
                  <a:ext cx="576" cy="720"/>
                </a:xfrm>
                <a:prstGeom prst="foldedCorner">
                  <a:avLst>
                    <a:gd name="adj" fmla="val 12500"/>
                  </a:avLst>
                </a:prstGeom>
                <a:solidFill>
                  <a:srgbClr val="66FFFF"/>
                </a:solidFill>
                <a:ln w="952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1158" name="Line 19"/>
                <p:cNvSpPr>
                  <a:spLocks noChangeShapeType="1"/>
                </p:cNvSpPr>
                <p:nvPr/>
              </p:nvSpPr>
              <p:spPr bwMode="auto">
                <a:xfrm>
                  <a:off x="3216" y="3600"/>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1159" name="Line 20"/>
                <p:cNvSpPr>
                  <a:spLocks noChangeShapeType="1"/>
                </p:cNvSpPr>
                <p:nvPr/>
              </p:nvSpPr>
              <p:spPr bwMode="auto">
                <a:xfrm>
                  <a:off x="3216" y="3696"/>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1160" name="Line 21"/>
                <p:cNvSpPr>
                  <a:spLocks noChangeShapeType="1"/>
                </p:cNvSpPr>
                <p:nvPr/>
              </p:nvSpPr>
              <p:spPr bwMode="auto">
                <a:xfrm>
                  <a:off x="3216" y="3792"/>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1161" name="Line 22"/>
                <p:cNvSpPr>
                  <a:spLocks noChangeShapeType="1"/>
                </p:cNvSpPr>
                <p:nvPr/>
              </p:nvSpPr>
              <p:spPr bwMode="auto">
                <a:xfrm>
                  <a:off x="3216" y="3888"/>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1162" name="Line 23"/>
                <p:cNvSpPr>
                  <a:spLocks noChangeShapeType="1"/>
                </p:cNvSpPr>
                <p:nvPr/>
              </p:nvSpPr>
              <p:spPr bwMode="auto">
                <a:xfrm>
                  <a:off x="3216" y="3984"/>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1163" name="Line 24"/>
                <p:cNvSpPr>
                  <a:spLocks noChangeShapeType="1"/>
                </p:cNvSpPr>
                <p:nvPr/>
              </p:nvSpPr>
              <p:spPr bwMode="auto">
                <a:xfrm>
                  <a:off x="3216" y="4080"/>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grpSp>
          <p:grpSp>
            <p:nvGrpSpPr>
              <p:cNvPr id="91149" name="Group 25"/>
              <p:cNvGrpSpPr/>
              <p:nvPr/>
            </p:nvGrpSpPr>
            <p:grpSpPr bwMode="auto">
              <a:xfrm>
                <a:off x="2592" y="3888"/>
                <a:ext cx="576" cy="720"/>
                <a:chOff x="3072" y="3456"/>
                <a:chExt cx="576" cy="720"/>
              </a:xfrm>
            </p:grpSpPr>
            <p:sp>
              <p:nvSpPr>
                <p:cNvPr id="91150" name="AutoShape 26"/>
                <p:cNvSpPr>
                  <a:spLocks noChangeArrowheads="1"/>
                </p:cNvSpPr>
                <p:nvPr/>
              </p:nvSpPr>
              <p:spPr bwMode="auto">
                <a:xfrm>
                  <a:off x="3072" y="3456"/>
                  <a:ext cx="576" cy="720"/>
                </a:xfrm>
                <a:prstGeom prst="foldedCorner">
                  <a:avLst>
                    <a:gd name="adj" fmla="val 12500"/>
                  </a:avLst>
                </a:prstGeom>
                <a:solidFill>
                  <a:srgbClr val="66FFFF"/>
                </a:solidFill>
                <a:ln w="952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91151" name="Line 27"/>
                <p:cNvSpPr>
                  <a:spLocks noChangeShapeType="1"/>
                </p:cNvSpPr>
                <p:nvPr/>
              </p:nvSpPr>
              <p:spPr bwMode="auto">
                <a:xfrm>
                  <a:off x="3216" y="3600"/>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1152" name="Line 28"/>
                <p:cNvSpPr>
                  <a:spLocks noChangeShapeType="1"/>
                </p:cNvSpPr>
                <p:nvPr/>
              </p:nvSpPr>
              <p:spPr bwMode="auto">
                <a:xfrm>
                  <a:off x="3216" y="3696"/>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1153" name="Line 29"/>
                <p:cNvSpPr>
                  <a:spLocks noChangeShapeType="1"/>
                </p:cNvSpPr>
                <p:nvPr/>
              </p:nvSpPr>
              <p:spPr bwMode="auto">
                <a:xfrm>
                  <a:off x="3216" y="3792"/>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1154" name="Line 30"/>
                <p:cNvSpPr>
                  <a:spLocks noChangeShapeType="1"/>
                </p:cNvSpPr>
                <p:nvPr/>
              </p:nvSpPr>
              <p:spPr bwMode="auto">
                <a:xfrm>
                  <a:off x="3216" y="3888"/>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1155" name="Line 31"/>
                <p:cNvSpPr>
                  <a:spLocks noChangeShapeType="1"/>
                </p:cNvSpPr>
                <p:nvPr/>
              </p:nvSpPr>
              <p:spPr bwMode="auto">
                <a:xfrm>
                  <a:off x="3216" y="3984"/>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1156" name="Line 32"/>
                <p:cNvSpPr>
                  <a:spLocks noChangeShapeType="1"/>
                </p:cNvSpPr>
                <p:nvPr/>
              </p:nvSpPr>
              <p:spPr bwMode="auto">
                <a:xfrm>
                  <a:off x="3216" y="4080"/>
                  <a:ext cx="288"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pPr>
                  <a:endParaRPr lang="zh-CN" altLang="en-US" sz="2000" b="1" smtClean="0">
                    <a:solidFill>
                      <a:srgbClr val="000000"/>
                    </a:solidFill>
                    <a:ea typeface="黑体" panose="02010609060101010101" pitchFamily="49" charset="-122"/>
                  </a:endParaRPr>
                </a:p>
              </p:txBody>
            </p:sp>
          </p:grpSp>
        </p:grpSp>
      </p:grpSp>
      <p:sp>
        <p:nvSpPr>
          <p:cNvPr id="1665057" name="Text Box 33"/>
          <p:cNvSpPr txBox="1">
            <a:spLocks noChangeArrowheads="1"/>
          </p:cNvSpPr>
          <p:nvPr/>
        </p:nvSpPr>
        <p:spPr bwMode="auto">
          <a:xfrm>
            <a:off x="179388" y="3357563"/>
            <a:ext cx="8569325" cy="16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just" eaLnBrk="1" hangingPunct="1"/>
            <a:r>
              <a:rPr lang="en-US" altLang="zh-CN" sz="2400" smtClean="0">
                <a:solidFill>
                  <a:srgbClr val="000000"/>
                </a:solidFill>
              </a:rPr>
              <a:t>        (4) </a:t>
            </a:r>
            <a:r>
              <a:rPr lang="zh-CN" altLang="en-US" sz="2400" smtClean="0">
                <a:solidFill>
                  <a:srgbClr val="000000"/>
                </a:solidFill>
              </a:rPr>
              <a:t>搜索引擎</a:t>
            </a:r>
            <a:endParaRPr lang="zh-CN" altLang="en-US" sz="2400" smtClean="0">
              <a:solidFill>
                <a:srgbClr val="000000"/>
              </a:solidFill>
            </a:endParaRPr>
          </a:p>
          <a:p>
            <a:pPr algn="just" eaLnBrk="1" hangingPunct="1">
              <a:lnSpc>
                <a:spcPct val="105000"/>
              </a:lnSpc>
              <a:spcBef>
                <a:spcPct val="10000"/>
              </a:spcBef>
            </a:pPr>
            <a:r>
              <a:rPr lang="zh-CN" altLang="en-US" sz="2400" smtClean="0">
                <a:solidFill>
                  <a:srgbClr val="000000"/>
                </a:solidFill>
              </a:rPr>
              <a:t>        搜索引擎指自动从</a:t>
            </a:r>
            <a:r>
              <a:rPr lang="en-US" altLang="zh-CN" sz="2400" smtClean="0">
                <a:solidFill>
                  <a:srgbClr val="000000"/>
                </a:solidFill>
              </a:rPr>
              <a:t>Internet</a:t>
            </a:r>
            <a:r>
              <a:rPr lang="zh-CN" altLang="en-US" sz="2400" smtClean="0">
                <a:solidFill>
                  <a:srgbClr val="000000"/>
                </a:solidFill>
              </a:rPr>
              <a:t>搜集信息，经过一定整理以后，提供给用户进行查询的系统。是专业搜索网站为用户提供的检索信息的搜索工具，常见有百度、</a:t>
            </a:r>
            <a:r>
              <a:rPr lang="en-US" altLang="zh-CN" sz="2400" smtClean="0">
                <a:solidFill>
                  <a:srgbClr val="000000"/>
                </a:solidFill>
              </a:rPr>
              <a:t>Google</a:t>
            </a:r>
            <a:r>
              <a:rPr lang="zh-CN" altLang="en-US" sz="2400" smtClean="0">
                <a:solidFill>
                  <a:srgbClr val="000000"/>
                </a:solidFill>
              </a:rPr>
              <a:t>、雅虎、搜狐等。 </a:t>
            </a:r>
            <a:endParaRPr lang="zh-CN" altLang="en-US" sz="2400" smtClean="0">
              <a:solidFill>
                <a:srgbClr val="000000"/>
              </a:solidFill>
            </a:endParaRPr>
          </a:p>
        </p:txBody>
      </p:sp>
      <p:sp>
        <p:nvSpPr>
          <p:cNvPr id="91143" name="Rectangle 34"/>
          <p:cNvSpPr>
            <a:spLocks noChangeArrowheads="1"/>
          </p:cNvSpPr>
          <p:nvPr/>
        </p:nvSpPr>
        <p:spPr bwMode="auto">
          <a:xfrm>
            <a:off x="323850" y="6705600"/>
            <a:ext cx="3743325"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36" name="Rectangle 2"/>
          <p:cNvSpPr txBox="1">
            <a:spLocks noChangeArrowheads="1"/>
          </p:cNvSpPr>
          <p:nvPr/>
        </p:nvSpPr>
        <p:spPr bwMode="auto">
          <a:xfrm>
            <a:off x="250825" y="26035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a:lstStyle>
          <a:p>
            <a:pPr eaLnBrk="1" hangingPunct="1"/>
            <a:r>
              <a:rPr lang="en-US" altLang="en-US" sz="3200" smtClean="0">
                <a:solidFill>
                  <a:srgbClr val="3333CC"/>
                </a:solidFill>
                <a:ea typeface="黑体" panose="02010609060101010101" pitchFamily="49" charset="-122"/>
              </a:rPr>
              <a:t>2.4  </a:t>
            </a:r>
            <a:r>
              <a:rPr lang="zh-CN" altLang="en-US" sz="320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5057"/>
                                        </p:tgtEl>
                                        <p:attrNameLst>
                                          <p:attrName>style.visibility</p:attrName>
                                        </p:attrNameLst>
                                      </p:cBhvr>
                                      <p:to>
                                        <p:strVal val="visible"/>
                                      </p:to>
                                    </p:set>
                                    <p:animEffect transition="in" filter="blinds(horizontal)">
                                      <p:cBhvr>
                                        <p:cTn id="7" dur="500"/>
                                        <p:tgtEl>
                                          <p:spTgt spid="1665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505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ChangeArrowheads="1"/>
          </p:cNvSpPr>
          <p:nvPr/>
        </p:nvSpPr>
        <p:spPr bwMode="auto">
          <a:xfrm>
            <a:off x="323850" y="1125538"/>
            <a:ext cx="25458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smtClean="0">
                <a:solidFill>
                  <a:srgbClr val="000000"/>
                </a:solidFill>
                <a:ea typeface="黑体" panose="02010609060101010101" pitchFamily="49" charset="-122"/>
              </a:rPr>
              <a:t>文件传输</a:t>
            </a:r>
            <a:r>
              <a:rPr lang="en-US" altLang="zh-CN" sz="2800" b="1" dirty="0" smtClean="0">
                <a:solidFill>
                  <a:srgbClr val="000000"/>
                </a:solidFill>
                <a:ea typeface="黑体" panose="02010609060101010101" pitchFamily="49" charset="-122"/>
              </a:rPr>
              <a:t>(FTP)</a:t>
            </a:r>
            <a:endParaRPr lang="en-US" altLang="zh-CN" sz="2800" b="1" dirty="0" smtClean="0">
              <a:solidFill>
                <a:srgbClr val="000000"/>
              </a:solidFill>
              <a:ea typeface="黑体" panose="02010609060101010101" pitchFamily="49" charset="-122"/>
            </a:endParaRPr>
          </a:p>
        </p:txBody>
      </p:sp>
      <p:sp>
        <p:nvSpPr>
          <p:cNvPr id="1672196" name="Rectangle 4"/>
          <p:cNvSpPr>
            <a:spLocks noChangeArrowheads="1"/>
          </p:cNvSpPr>
          <p:nvPr/>
        </p:nvSpPr>
        <p:spPr bwMode="auto">
          <a:xfrm>
            <a:off x="250825" y="1628775"/>
            <a:ext cx="8424863"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15000"/>
              </a:spcBef>
            </a:pPr>
            <a:r>
              <a:rPr lang="en-US" altLang="zh-CN" b="1" smtClean="0">
                <a:solidFill>
                  <a:srgbClr val="000000"/>
                </a:solidFill>
                <a:latin typeface="黑体" panose="02010609060101010101" pitchFamily="49" charset="-122"/>
                <a:ea typeface="黑体" panose="02010609060101010101" pitchFamily="49" charset="-122"/>
              </a:rPr>
              <a:t>    </a:t>
            </a:r>
            <a:r>
              <a:rPr lang="en-US" altLang="zh-CN" b="1" smtClean="0">
                <a:solidFill>
                  <a:srgbClr val="00B0F0"/>
                </a:solidFill>
                <a:ea typeface="黑体" panose="02010609060101010101" pitchFamily="49" charset="-122"/>
              </a:rPr>
              <a:t>FTP</a:t>
            </a:r>
            <a:r>
              <a:rPr lang="zh-CN" altLang="en-US" b="1" smtClean="0">
                <a:solidFill>
                  <a:srgbClr val="000000"/>
                </a:solidFill>
                <a:ea typeface="黑体" panose="02010609060101010101" pitchFamily="49" charset="-122"/>
              </a:rPr>
              <a:t>就是将远程计算机中的文件拷贝到自己计算机中，或将本地计算机中的文件拷贝到远程计算机中。</a:t>
            </a:r>
            <a:r>
              <a:rPr lang="en-US" altLang="zh-CN" b="1" smtClean="0">
                <a:solidFill>
                  <a:srgbClr val="000000"/>
                </a:solidFill>
                <a:ea typeface="黑体" panose="02010609060101010101" pitchFamily="49" charset="-122"/>
              </a:rPr>
              <a:t>FTP</a:t>
            </a:r>
            <a:r>
              <a:rPr lang="zh-CN" altLang="en-US" b="1" smtClean="0">
                <a:solidFill>
                  <a:srgbClr val="000000"/>
                </a:solidFill>
                <a:ea typeface="黑体" panose="02010609060101010101" pitchFamily="49" charset="-122"/>
              </a:rPr>
              <a:t>采用“客户机</a:t>
            </a:r>
            <a:r>
              <a:rPr lang="en-US" altLang="zh-CN" b="1" smtClean="0">
                <a:solidFill>
                  <a:srgbClr val="000000"/>
                </a:solidFill>
                <a:ea typeface="黑体" panose="02010609060101010101" pitchFamily="49" charset="-122"/>
              </a:rPr>
              <a:t>/</a:t>
            </a:r>
            <a:r>
              <a:rPr lang="zh-CN" altLang="en-US" b="1" smtClean="0">
                <a:solidFill>
                  <a:srgbClr val="000000"/>
                </a:solidFill>
                <a:ea typeface="黑体" panose="02010609060101010101" pitchFamily="49" charset="-122"/>
              </a:rPr>
              <a:t>服务器”方式，一个</a:t>
            </a:r>
            <a:r>
              <a:rPr lang="en-US" altLang="zh-CN" b="1" smtClean="0">
                <a:solidFill>
                  <a:srgbClr val="000000"/>
                </a:solidFill>
                <a:ea typeface="黑体" panose="02010609060101010101" pitchFamily="49" charset="-122"/>
              </a:rPr>
              <a:t>FTP</a:t>
            </a:r>
            <a:r>
              <a:rPr lang="zh-CN" altLang="en-US" b="1" smtClean="0">
                <a:solidFill>
                  <a:srgbClr val="000000"/>
                </a:solidFill>
                <a:ea typeface="黑体" panose="02010609060101010101" pitchFamily="49" charset="-122"/>
              </a:rPr>
              <a:t>服务器进程可同时为多个客户进程提供服务。客户端要在自己的本地计算机上安装</a:t>
            </a:r>
            <a:r>
              <a:rPr lang="en-US" altLang="zh-CN" b="1" smtClean="0">
                <a:solidFill>
                  <a:srgbClr val="000000"/>
                </a:solidFill>
                <a:ea typeface="黑体" panose="02010609060101010101" pitchFamily="49" charset="-122"/>
              </a:rPr>
              <a:t>FTP</a:t>
            </a:r>
            <a:r>
              <a:rPr lang="zh-CN" altLang="en-US" b="1" smtClean="0">
                <a:solidFill>
                  <a:srgbClr val="000000"/>
                </a:solidFill>
                <a:ea typeface="黑体" panose="02010609060101010101" pitchFamily="49" charset="-122"/>
              </a:rPr>
              <a:t>客户程序。</a:t>
            </a:r>
            <a:endParaRPr lang="zh-CN" altLang="en-US" b="1" smtClean="0">
              <a:solidFill>
                <a:srgbClr val="000000"/>
              </a:solidFill>
              <a:ea typeface="黑体" panose="02010609060101010101" pitchFamily="49" charset="-122"/>
            </a:endParaRPr>
          </a:p>
        </p:txBody>
      </p:sp>
      <p:grpSp>
        <p:nvGrpSpPr>
          <p:cNvPr id="1672197" name="Group 5"/>
          <p:cNvGrpSpPr/>
          <p:nvPr/>
        </p:nvGrpSpPr>
        <p:grpSpPr bwMode="auto">
          <a:xfrm>
            <a:off x="1763713" y="3502025"/>
            <a:ext cx="4967287" cy="2490788"/>
            <a:chOff x="2867" y="6896"/>
            <a:chExt cx="5580" cy="2620"/>
          </a:xfrm>
        </p:grpSpPr>
        <p:sp>
          <p:nvSpPr>
            <p:cNvPr id="93192" name="Text Box 6"/>
            <p:cNvSpPr txBox="1">
              <a:spLocks noChangeArrowheads="1"/>
            </p:cNvSpPr>
            <p:nvPr/>
          </p:nvSpPr>
          <p:spPr bwMode="auto">
            <a:xfrm>
              <a:off x="4941" y="9235"/>
              <a:ext cx="1887" cy="2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1600" smtClean="0">
                  <a:solidFill>
                    <a:srgbClr val="000000"/>
                  </a:solidFill>
                </a:rPr>
                <a:t>FTP</a:t>
              </a:r>
              <a:r>
                <a:rPr lang="zh-CN" altLang="en-US" sz="1600" smtClean="0">
                  <a:solidFill>
                    <a:srgbClr val="000000"/>
                  </a:solidFill>
                </a:rPr>
                <a:t>工作过程</a:t>
              </a:r>
              <a:endParaRPr lang="zh-CN" altLang="en-US" sz="1600" smtClean="0">
                <a:solidFill>
                  <a:srgbClr val="000000"/>
                </a:solidFill>
              </a:endParaRPr>
            </a:p>
          </p:txBody>
        </p:sp>
        <p:pic>
          <p:nvPicPr>
            <p:cNvPr id="93193" name="Picture 7" descr="FT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67" y="6896"/>
              <a:ext cx="5580" cy="2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72200" name="Rectangle 8"/>
          <p:cNvSpPr>
            <a:spLocks noChangeArrowheads="1"/>
          </p:cNvSpPr>
          <p:nvPr/>
        </p:nvSpPr>
        <p:spPr bwMode="auto">
          <a:xfrm>
            <a:off x="1331913" y="3429000"/>
            <a:ext cx="6121400" cy="2663825"/>
          </a:xfrm>
          <a:prstGeom prst="rect">
            <a:avLst/>
          </a:prstGeom>
          <a:noFill/>
          <a:ln w="9525" algn="ctr">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3191" name="Rectangle 9"/>
          <p:cNvSpPr>
            <a:spLocks noChangeArrowheads="1"/>
          </p:cNvSpPr>
          <p:nvPr/>
        </p:nvSpPr>
        <p:spPr bwMode="auto">
          <a:xfrm>
            <a:off x="323850" y="6705600"/>
            <a:ext cx="409733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11" name="Rectangle 2"/>
          <p:cNvSpPr txBox="1">
            <a:spLocks noChangeArrowheads="1"/>
          </p:cNvSpPr>
          <p:nvPr/>
        </p:nvSpPr>
        <p:spPr bwMode="auto">
          <a:xfrm>
            <a:off x="250825" y="26035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a:lstStyle>
          <a:p>
            <a:pPr eaLnBrk="1" hangingPunct="1"/>
            <a:r>
              <a:rPr lang="en-US" altLang="en-US" sz="3200" smtClean="0">
                <a:solidFill>
                  <a:srgbClr val="3333CC"/>
                </a:solidFill>
                <a:ea typeface="黑体" panose="02010609060101010101" pitchFamily="49" charset="-122"/>
              </a:rPr>
              <a:t>2.4  </a:t>
            </a:r>
            <a:r>
              <a:rPr lang="zh-CN" altLang="en-US" sz="320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72196"/>
                                        </p:tgtEl>
                                        <p:attrNameLst>
                                          <p:attrName>style.visibility</p:attrName>
                                        </p:attrNameLst>
                                      </p:cBhvr>
                                      <p:to>
                                        <p:strVal val="visible"/>
                                      </p:to>
                                    </p:set>
                                    <p:animEffect transition="in" filter="blinds(horizontal)">
                                      <p:cBhvr>
                                        <p:cTn id="7" dur="500"/>
                                        <p:tgtEl>
                                          <p:spTgt spid="167219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672200"/>
                                        </p:tgtEl>
                                        <p:attrNameLst>
                                          <p:attrName>style.visibility</p:attrName>
                                        </p:attrNameLst>
                                      </p:cBhvr>
                                      <p:to>
                                        <p:strVal val="visible"/>
                                      </p:to>
                                    </p:set>
                                    <p:animEffect transition="in" filter="blinds(horizontal)">
                                      <p:cBhvr>
                                        <p:cTn id="11" dur="500"/>
                                        <p:tgtEl>
                                          <p:spTgt spid="1672200"/>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672197"/>
                                        </p:tgtEl>
                                        <p:attrNameLst>
                                          <p:attrName>style.visibility</p:attrName>
                                        </p:attrNameLst>
                                      </p:cBhvr>
                                      <p:to>
                                        <p:strVal val="visible"/>
                                      </p:to>
                                    </p:set>
                                    <p:animEffect transition="in" filter="blinds(horizontal)">
                                      <p:cBhvr>
                                        <p:cTn id="15" dur="500"/>
                                        <p:tgtEl>
                                          <p:spTgt spid="1672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2196" grpId="0" bldLvl="0" animBg="1" autoUpdateAnimBg="0"/>
      <p:bldP spid="167220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ChangeArrowheads="1"/>
          </p:cNvSpPr>
          <p:nvPr/>
        </p:nvSpPr>
        <p:spPr bwMode="auto">
          <a:xfrm>
            <a:off x="539750" y="1052513"/>
            <a:ext cx="29049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smtClean="0">
                <a:solidFill>
                  <a:srgbClr val="000000"/>
                </a:solidFill>
                <a:ea typeface="黑体" panose="02010609060101010101" pitchFamily="49" charset="-122"/>
              </a:rPr>
              <a:t>电子邮件</a:t>
            </a:r>
            <a:r>
              <a:rPr lang="en-US" altLang="zh-CN" sz="2800" b="1" dirty="0" smtClean="0">
                <a:solidFill>
                  <a:srgbClr val="000000"/>
                </a:solidFill>
                <a:ea typeface="黑体" panose="02010609060101010101" pitchFamily="49" charset="-122"/>
              </a:rPr>
              <a:t>(E-mail)</a:t>
            </a:r>
            <a:endParaRPr lang="en-US" altLang="zh-CN" sz="2800" b="1" dirty="0" smtClean="0">
              <a:solidFill>
                <a:srgbClr val="000000"/>
              </a:solidFill>
              <a:ea typeface="黑体" panose="02010609060101010101" pitchFamily="49" charset="-122"/>
            </a:endParaRPr>
          </a:p>
        </p:txBody>
      </p:sp>
      <p:sp>
        <p:nvSpPr>
          <p:cNvPr id="95236" name="Text Box 4"/>
          <p:cNvSpPr txBox="1">
            <a:spLocks noChangeArrowheads="1"/>
          </p:cNvSpPr>
          <p:nvPr/>
        </p:nvSpPr>
        <p:spPr bwMode="auto">
          <a:xfrm>
            <a:off x="611188" y="2133600"/>
            <a:ext cx="31686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20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20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2000" b="1">
                <a:solidFill>
                  <a:schemeClr val="tx1"/>
                </a:solidFill>
                <a:latin typeface="Times New Roman" panose="02020603050405020304" pitchFamily="18" charset="0"/>
                <a:ea typeface="黑体" panose="02010609060101010101" pitchFamily="49" charset="-122"/>
              </a:defRPr>
            </a:lvl5pPr>
            <a:lvl6pPr marL="25146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6pPr>
            <a:lvl7pPr marL="29718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7pPr>
            <a:lvl8pPr marL="34290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8pPr>
            <a:lvl9pPr marL="3886200" indent="-228600" algn="just" eaLnBrk="0" fontAlgn="base" hangingPunct="0">
              <a:spcBef>
                <a:spcPct val="0"/>
              </a:spcBef>
              <a:spcAft>
                <a:spcPct val="0"/>
              </a:spcAft>
              <a:defRPr kumimoji="1" sz="2000" b="1">
                <a:solidFill>
                  <a:schemeClr val="tx1"/>
                </a:solidFill>
                <a:latin typeface="Times New Roman" panose="02020603050405020304" pitchFamily="18" charset="0"/>
                <a:ea typeface="黑体" panose="02010609060101010101" pitchFamily="49" charset="-122"/>
              </a:defRPr>
            </a:lvl9pPr>
          </a:lstStyle>
          <a:p>
            <a:pPr eaLnBrk="1" hangingPunct="1">
              <a:spcBef>
                <a:spcPct val="10000"/>
              </a:spcBef>
            </a:pPr>
            <a:r>
              <a:rPr lang="zh-CN" altLang="en-US" sz="2400" smtClean="0">
                <a:solidFill>
                  <a:srgbClr val="000000"/>
                </a:solidFill>
              </a:rPr>
              <a:t>用户帐号＠主机地址</a:t>
            </a:r>
            <a:endParaRPr lang="zh-CN" altLang="en-US" sz="2400" smtClean="0">
              <a:solidFill>
                <a:srgbClr val="000000"/>
              </a:solidFill>
            </a:endParaRPr>
          </a:p>
        </p:txBody>
      </p:sp>
      <p:sp>
        <p:nvSpPr>
          <p:cNvPr id="95237" name="AutoShape 5"/>
          <p:cNvSpPr>
            <a:spLocks noChangeArrowheads="1"/>
          </p:cNvSpPr>
          <p:nvPr/>
        </p:nvSpPr>
        <p:spPr bwMode="auto">
          <a:xfrm>
            <a:off x="684213" y="1628775"/>
            <a:ext cx="2303462" cy="477838"/>
          </a:xfrm>
          <a:prstGeom prst="foldedCorner">
            <a:avLst>
              <a:gd name="adj" fmla="val 12500"/>
            </a:avLst>
          </a:prstGeom>
          <a:solidFill>
            <a:srgbClr val="FFFF99"/>
          </a:solidFill>
          <a:ln w="9525">
            <a:solidFill>
              <a:schemeClr val="tx1"/>
            </a:solidFill>
            <a:round/>
          </a:ln>
          <a:effectLst>
            <a:outerShdw dist="107763" dir="18900000" algn="ctr" rotWithShape="0">
              <a:srgbClr val="808080">
                <a:alpha val="50000"/>
              </a:srgbClr>
            </a:outerShdw>
          </a:effectLst>
        </p:spPr>
        <p:txBody>
          <a:bodyPr lIns="0" tIns="0" rIns="0" bIns="0" anchor="ctr">
            <a:spAutoFit/>
          </a:bodyPr>
          <a:lstStyle/>
          <a:p>
            <a:pPr>
              <a:lnSpc>
                <a:spcPct val="115000"/>
              </a:lnSpc>
              <a:spcBef>
                <a:spcPct val="15000"/>
              </a:spcBef>
            </a:pPr>
            <a:r>
              <a:rPr lang="zh-CN" altLang="en-US" b="1" smtClean="0">
                <a:solidFill>
                  <a:srgbClr val="000000"/>
                </a:solidFill>
                <a:ea typeface="黑体" panose="02010609060101010101" pitchFamily="49" charset="-122"/>
              </a:rPr>
              <a:t>电子邮件地址</a:t>
            </a:r>
            <a:r>
              <a:rPr lang="en-US" altLang="zh-CN" b="1" smtClean="0">
                <a:solidFill>
                  <a:srgbClr val="000000"/>
                </a:solidFill>
                <a:ea typeface="黑体" panose="02010609060101010101" pitchFamily="49" charset="-122"/>
              </a:rPr>
              <a:t>:</a:t>
            </a:r>
            <a:endParaRPr lang="en-US" altLang="zh-CN" smtClean="0">
              <a:solidFill>
                <a:srgbClr val="000000"/>
              </a:solidFill>
              <a:ea typeface="黑体" panose="02010609060101010101" pitchFamily="49" charset="-122"/>
            </a:endParaRPr>
          </a:p>
        </p:txBody>
      </p:sp>
      <p:sp>
        <p:nvSpPr>
          <p:cNvPr id="95238" name="AutoShape 6"/>
          <p:cNvSpPr>
            <a:spLocks noChangeArrowheads="1"/>
          </p:cNvSpPr>
          <p:nvPr/>
        </p:nvSpPr>
        <p:spPr bwMode="auto">
          <a:xfrm>
            <a:off x="611188" y="2781300"/>
            <a:ext cx="4176712" cy="538163"/>
          </a:xfrm>
          <a:prstGeom prst="foldedCorner">
            <a:avLst>
              <a:gd name="adj" fmla="val 20139"/>
            </a:avLst>
          </a:prstGeom>
          <a:solidFill>
            <a:srgbClr val="FFFF99"/>
          </a:solidFill>
          <a:ln w="9525">
            <a:solidFill>
              <a:schemeClr val="tx1"/>
            </a:solidFill>
            <a:round/>
          </a:ln>
          <a:effectLst>
            <a:outerShdw dist="107763" dir="18900000" algn="ctr" rotWithShape="0">
              <a:srgbClr val="808080"/>
            </a:outerShdw>
          </a:effectLst>
        </p:spPr>
        <p:txBody>
          <a:bodyPr anchor="ctr">
            <a:spAutoFit/>
          </a:bodyPr>
          <a:lstStyle/>
          <a:p>
            <a:pPr>
              <a:spcBef>
                <a:spcPct val="0"/>
              </a:spcBef>
            </a:pPr>
            <a:r>
              <a:rPr lang="zh-CN" altLang="en-US" b="1" smtClean="0">
                <a:solidFill>
                  <a:srgbClr val="000000"/>
                </a:solidFill>
                <a:ea typeface="黑体" panose="02010609060101010101" pitchFamily="49" charset="-122"/>
              </a:rPr>
              <a:t>负责收发电子邮件的应用程序</a:t>
            </a:r>
            <a:endParaRPr lang="zh-CN" altLang="en-US" b="1" smtClean="0">
              <a:solidFill>
                <a:srgbClr val="000000"/>
              </a:solidFill>
              <a:ea typeface="黑体" panose="02010609060101010101" pitchFamily="49" charset="-122"/>
            </a:endParaRPr>
          </a:p>
        </p:txBody>
      </p:sp>
      <p:sp>
        <p:nvSpPr>
          <p:cNvPr id="95239" name="AutoShape 7"/>
          <p:cNvSpPr>
            <a:spLocks noChangeArrowheads="1"/>
          </p:cNvSpPr>
          <p:nvPr/>
        </p:nvSpPr>
        <p:spPr bwMode="auto">
          <a:xfrm>
            <a:off x="611188" y="3644900"/>
            <a:ext cx="4110037" cy="446088"/>
          </a:xfrm>
          <a:prstGeom prst="foldedCorner">
            <a:avLst>
              <a:gd name="adj" fmla="val 20139"/>
            </a:avLst>
          </a:prstGeom>
          <a:solidFill>
            <a:srgbClr val="FFFF99"/>
          </a:solidFill>
          <a:ln w="9525">
            <a:solidFill>
              <a:schemeClr val="tx1"/>
            </a:solidFill>
            <a:round/>
          </a:ln>
          <a:effectLst>
            <a:outerShdw dist="107763" dir="18900000" algn="ctr" rotWithShape="0">
              <a:srgbClr val="808080"/>
            </a:outerShdw>
          </a:effectLst>
        </p:spPr>
        <p:txBody>
          <a:bodyPr lIns="18000" tIns="0" rIns="18000" bIns="0" anchor="ctr">
            <a:spAutoFit/>
          </a:bodyPr>
          <a:lstStyle/>
          <a:p>
            <a:pPr>
              <a:spcBef>
                <a:spcPct val="0"/>
              </a:spcBef>
            </a:pPr>
            <a:r>
              <a:rPr lang="en-US" altLang="zh-CN" b="1" smtClean="0">
                <a:solidFill>
                  <a:srgbClr val="000000"/>
                </a:solidFill>
                <a:ea typeface="黑体" panose="02010609060101010101" pitchFamily="49" charset="-122"/>
              </a:rPr>
              <a:t>Web</a:t>
            </a:r>
            <a:r>
              <a:rPr lang="zh-CN" altLang="en-US" b="1" smtClean="0">
                <a:solidFill>
                  <a:srgbClr val="000000"/>
                </a:solidFill>
                <a:ea typeface="黑体" panose="02010609060101010101" pitchFamily="49" charset="-122"/>
              </a:rPr>
              <a:t>方式使用</a:t>
            </a:r>
            <a:r>
              <a:rPr lang="en-US" altLang="zh-CN" b="1" smtClean="0">
                <a:solidFill>
                  <a:srgbClr val="000000"/>
                </a:solidFill>
                <a:ea typeface="黑体" panose="02010609060101010101" pitchFamily="49" charset="-122"/>
              </a:rPr>
              <a:t>E-mail </a:t>
            </a:r>
            <a:endParaRPr lang="en-US" altLang="zh-CN" b="1" smtClean="0">
              <a:solidFill>
                <a:srgbClr val="000000"/>
              </a:solidFill>
              <a:ea typeface="黑体" panose="02010609060101010101" pitchFamily="49" charset="-122"/>
            </a:endParaRPr>
          </a:p>
        </p:txBody>
      </p:sp>
      <p:sp>
        <p:nvSpPr>
          <p:cNvPr id="95240" name="AutoShape 8"/>
          <p:cNvSpPr>
            <a:spLocks noChangeArrowheads="1"/>
          </p:cNvSpPr>
          <p:nvPr/>
        </p:nvSpPr>
        <p:spPr bwMode="auto">
          <a:xfrm>
            <a:off x="5148263" y="2852738"/>
            <a:ext cx="3551237" cy="504825"/>
          </a:xfrm>
          <a:prstGeom prst="wedgeRoundRectCallout">
            <a:avLst>
              <a:gd name="adj1" fmla="val -64931"/>
              <a:gd name="adj2" fmla="val 19181"/>
              <a:gd name="adj3" fmla="val 16667"/>
            </a:avLst>
          </a:prstGeom>
          <a:noFill/>
          <a:ln w="9525">
            <a:solidFill>
              <a:schemeClr val="tx1"/>
            </a:solidFill>
            <a:miter lim="800000"/>
          </a:ln>
          <a:effectLst/>
          <a:extLst>
            <a:ext uri="{909E8E84-426E-40DD-AFC4-6F175D3DCCD1}">
              <a14:hiddenFill xmlns:a14="http://schemas.microsoft.com/office/drawing/2010/main">
                <a:solidFill>
                  <a:srgbClr val="FF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b="1" smtClean="0">
                <a:solidFill>
                  <a:srgbClr val="000000"/>
                </a:solidFill>
                <a:ea typeface="黑体" panose="02010609060101010101" pitchFamily="49" charset="-122"/>
              </a:rPr>
              <a:t>利用电子邮件</a:t>
            </a:r>
            <a:r>
              <a:rPr lang="zh-CN" altLang="en-US" b="1" smtClean="0">
                <a:solidFill>
                  <a:srgbClr val="000000"/>
                </a:solidFill>
                <a:latin typeface="隶书" panose="02010509060101010101" pitchFamily="49" charset="-122"/>
                <a:ea typeface="黑体" panose="02010609060101010101" pitchFamily="49" charset="-122"/>
              </a:rPr>
              <a:t>工具收发</a:t>
            </a:r>
            <a:endParaRPr lang="zh-CN" altLang="en-US" b="1" smtClean="0">
              <a:solidFill>
                <a:srgbClr val="000000"/>
              </a:solidFill>
              <a:latin typeface="隶书" panose="02010509060101010101" pitchFamily="49" charset="-122"/>
              <a:ea typeface="黑体" panose="02010609060101010101" pitchFamily="49" charset="-122"/>
            </a:endParaRPr>
          </a:p>
        </p:txBody>
      </p:sp>
      <p:sp>
        <p:nvSpPr>
          <p:cNvPr id="95241" name="AutoShape 9"/>
          <p:cNvSpPr>
            <a:spLocks noChangeArrowheads="1"/>
          </p:cNvSpPr>
          <p:nvPr/>
        </p:nvSpPr>
        <p:spPr bwMode="auto">
          <a:xfrm>
            <a:off x="5076825" y="3500438"/>
            <a:ext cx="3743325" cy="446087"/>
          </a:xfrm>
          <a:prstGeom prst="wedgeRoundRectCallout">
            <a:avLst>
              <a:gd name="adj1" fmla="val -62468"/>
              <a:gd name="adj2" fmla="val 12991"/>
              <a:gd name="adj3" fmla="val 16667"/>
            </a:avLst>
          </a:prstGeom>
          <a:noFill/>
          <a:ln w="9525">
            <a:solidFill>
              <a:schemeClr val="tx1"/>
            </a:solid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pPr algn="ctr">
              <a:spcBef>
                <a:spcPct val="0"/>
              </a:spcBef>
            </a:pPr>
            <a:r>
              <a:rPr lang="zh-CN" altLang="en-US" b="1" smtClean="0">
                <a:solidFill>
                  <a:srgbClr val="000000"/>
                </a:solidFill>
                <a:ea typeface="黑体" panose="02010609060101010101" pitchFamily="49" charset="-122"/>
              </a:rPr>
              <a:t>在线收发、</a:t>
            </a:r>
            <a:r>
              <a:rPr lang="zh-CN" altLang="en-US" b="1" smtClean="0">
                <a:solidFill>
                  <a:srgbClr val="000000"/>
                </a:solidFill>
                <a:latin typeface="隶书" panose="02010509060101010101" pitchFamily="49" charset="-122"/>
                <a:ea typeface="黑体" panose="02010609060101010101" pitchFamily="49" charset="-122"/>
              </a:rPr>
              <a:t>阅读电子</a:t>
            </a:r>
            <a:r>
              <a:rPr lang="zh-CN" altLang="en-US" b="1" smtClean="0">
                <a:solidFill>
                  <a:srgbClr val="000000"/>
                </a:solidFill>
                <a:ea typeface="黑体" panose="02010609060101010101" pitchFamily="49" charset="-122"/>
              </a:rPr>
              <a:t>邮件</a:t>
            </a:r>
            <a:endParaRPr lang="zh-CN" altLang="en-US" b="1" smtClean="0">
              <a:solidFill>
                <a:srgbClr val="000000"/>
              </a:solidFill>
              <a:ea typeface="黑体" panose="02010609060101010101" pitchFamily="49" charset="-122"/>
            </a:endParaRPr>
          </a:p>
        </p:txBody>
      </p:sp>
      <p:sp>
        <p:nvSpPr>
          <p:cNvPr id="95242" name="AutoShape 10"/>
          <p:cNvSpPr>
            <a:spLocks noChangeArrowheads="1"/>
          </p:cNvSpPr>
          <p:nvPr/>
        </p:nvSpPr>
        <p:spPr bwMode="auto">
          <a:xfrm>
            <a:off x="4932363" y="1484313"/>
            <a:ext cx="3529012" cy="1223962"/>
          </a:xfrm>
          <a:prstGeom prst="wedgeRoundRectCallout">
            <a:avLst>
              <a:gd name="adj1" fmla="val -87699"/>
              <a:gd name="adj2" fmla="val 22764"/>
              <a:gd name="adj3" fmla="val 16667"/>
            </a:avLst>
          </a:prstGeom>
          <a:noFill/>
          <a:ln w="9525">
            <a:solidFill>
              <a:schemeClr val="tx1"/>
            </a:solidFill>
            <a:miter lim="800000"/>
          </a:ln>
          <a:effectLst/>
          <a:extLst>
            <a:ext uri="{909E8E84-426E-40DD-AFC4-6F175D3DCCD1}">
              <a14:hiddenFill xmlns:a14="http://schemas.microsoft.com/office/drawing/2010/main">
                <a:solidFill>
                  <a:srgbClr val="FF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5000"/>
              </a:lnSpc>
              <a:spcBef>
                <a:spcPct val="0"/>
              </a:spcBef>
            </a:pPr>
            <a:r>
              <a:rPr lang="zh-CN" altLang="en-US" b="1" smtClean="0">
                <a:solidFill>
                  <a:srgbClr val="000000"/>
                </a:solidFill>
                <a:ea typeface="黑体" panose="02010609060101010101" pitchFamily="49" charset="-122"/>
              </a:rPr>
              <a:t>发信时填写对方</a:t>
            </a:r>
            <a:r>
              <a:rPr lang="en-US" altLang="zh-CN" b="1" smtClean="0">
                <a:solidFill>
                  <a:srgbClr val="000000"/>
                </a:solidFill>
                <a:ea typeface="黑体" panose="02010609060101010101" pitchFamily="49" charset="-122"/>
              </a:rPr>
              <a:t>E-mail</a:t>
            </a:r>
            <a:r>
              <a:rPr lang="zh-CN" altLang="en-US" b="1" smtClean="0">
                <a:solidFill>
                  <a:srgbClr val="000000"/>
                </a:solidFill>
                <a:ea typeface="黑体" panose="02010609060101010101" pitchFamily="49" charset="-122"/>
              </a:rPr>
              <a:t>地址，如   </a:t>
            </a:r>
            <a:r>
              <a:rPr lang="en-US" altLang="zh-CN" b="1" smtClean="0">
                <a:solidFill>
                  <a:srgbClr val="000000"/>
                </a:solidFill>
                <a:ea typeface="黑体" panose="02010609060101010101" pitchFamily="49" charset="-122"/>
              </a:rPr>
              <a:t>xyz@scau.edu.cn</a:t>
            </a:r>
            <a:endParaRPr lang="en-US" altLang="zh-CN" b="1" smtClean="0">
              <a:solidFill>
                <a:srgbClr val="000000"/>
              </a:solidFill>
              <a:ea typeface="黑体" panose="02010609060101010101" pitchFamily="49" charset="-122"/>
            </a:endParaRPr>
          </a:p>
        </p:txBody>
      </p:sp>
      <p:pic>
        <p:nvPicPr>
          <p:cNvPr id="95243"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2988" y="4437063"/>
            <a:ext cx="7058025"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4" name="Rectangle 12"/>
          <p:cNvSpPr>
            <a:spLocks noChangeArrowheads="1"/>
          </p:cNvSpPr>
          <p:nvPr/>
        </p:nvSpPr>
        <p:spPr bwMode="auto">
          <a:xfrm>
            <a:off x="900113" y="4365625"/>
            <a:ext cx="7704137" cy="2232025"/>
          </a:xfrm>
          <a:prstGeom prst="rect">
            <a:avLst/>
          </a:prstGeom>
          <a:noFill/>
          <a:ln w="9525" algn="ctr">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95245" name="Rectangle 13"/>
          <p:cNvSpPr>
            <a:spLocks noChangeArrowheads="1"/>
          </p:cNvSpPr>
          <p:nvPr/>
        </p:nvSpPr>
        <p:spPr bwMode="auto">
          <a:xfrm>
            <a:off x="323850" y="6705600"/>
            <a:ext cx="423068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
        <p:nvSpPr>
          <p:cNvPr id="15" name="Rectangle 2"/>
          <p:cNvSpPr>
            <a:spLocks noGrp="1" noChangeArrowheads="1"/>
          </p:cNvSpPr>
          <p:nvPr>
            <p:ph type="title"/>
          </p:nvPr>
        </p:nvSpPr>
        <p:spPr>
          <a:xfrm>
            <a:off x="250825"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23850" y="188913"/>
            <a:ext cx="6477000" cy="612775"/>
          </a:xfrm>
        </p:spPr>
        <p:txBody>
          <a:bodyPr/>
          <a:lstStyle/>
          <a:p>
            <a:r>
              <a:rPr lang="en-US" altLang="en-US" sz="3200" dirty="0">
                <a:solidFill>
                  <a:srgbClr val="3333CC"/>
                </a:solidFill>
                <a:ea typeface="黑体" panose="02010609060101010101" pitchFamily="49" charset="-122"/>
              </a:rPr>
              <a:t>2.4  </a:t>
            </a:r>
            <a:r>
              <a:rPr lang="zh-CN" altLang="en-US" sz="3200" dirty="0">
                <a:solidFill>
                  <a:srgbClr val="3333CC"/>
                </a:solidFill>
                <a:ea typeface="黑体" panose="02010609060101010101" pitchFamily="49" charset="-122"/>
              </a:rPr>
              <a:t>计算机网络基础</a:t>
            </a:r>
            <a:endParaRPr lang="zh-CN" altLang="en-US" sz="3200" dirty="0">
              <a:solidFill>
                <a:srgbClr val="3333CC"/>
              </a:solidFill>
              <a:ea typeface="黑体" panose="02010609060101010101" pitchFamily="49" charset="-122"/>
            </a:endParaRPr>
          </a:p>
        </p:txBody>
      </p:sp>
      <p:sp>
        <p:nvSpPr>
          <p:cNvPr id="11267" name="AutoShape 4"/>
          <p:cNvSpPr>
            <a:spLocks noChangeArrowheads="1"/>
          </p:cNvSpPr>
          <p:nvPr/>
        </p:nvSpPr>
        <p:spPr bwMode="auto">
          <a:xfrm>
            <a:off x="539750" y="1125538"/>
            <a:ext cx="8064500" cy="1871662"/>
          </a:xfrm>
          <a:prstGeom prst="foldedCorner">
            <a:avLst>
              <a:gd name="adj" fmla="val 9704"/>
            </a:avLst>
          </a:prstGeom>
          <a:solidFill>
            <a:srgbClr val="FFFF99"/>
          </a:solidFill>
          <a:ln>
            <a:noFill/>
          </a:ln>
          <a:effectLst>
            <a:outerShdw dist="107763" dir="18900000" algn="ctr" rotWithShape="0">
              <a:srgbClr val="808080"/>
            </a:outerShdw>
          </a:effectLst>
          <a:extLst>
            <a:ext uri="{91240B29-F687-4F45-9708-019B960494DF}">
              <a14:hiddenLine xmlns:a14="http://schemas.microsoft.com/office/drawing/2010/main" w="12700">
                <a:solidFill>
                  <a:schemeClr val="tx1"/>
                </a:solidFill>
                <a:round/>
              </a14:hiddenLine>
            </a:ext>
          </a:extLst>
        </p:spPr>
        <p:txBody>
          <a:bodyPr lIns="18000" tIns="10800" rIns="18000" bIns="10800" anchor="ctr"/>
          <a:lstStyle/>
          <a:p>
            <a:pPr algn="just" eaLnBrk="0" hangingPunct="0">
              <a:lnSpc>
                <a:spcPct val="95000"/>
              </a:lnSpc>
              <a:spcBef>
                <a:spcPct val="5000"/>
              </a:spcBef>
            </a:pPr>
            <a:r>
              <a:rPr lang="en-US" altLang="zh-CN" b="1" smtClean="0">
                <a:solidFill>
                  <a:srgbClr val="000000"/>
                </a:solidFill>
                <a:ea typeface="黑体" panose="02010609060101010101" pitchFamily="49" charset="-122"/>
              </a:rPr>
              <a:t>        </a:t>
            </a:r>
            <a:r>
              <a:rPr lang="zh-CN" altLang="en-US" b="1">
                <a:solidFill>
                  <a:srgbClr val="00B0F0"/>
                </a:solidFill>
                <a:latin typeface="黑体" panose="02010609060101010101" pitchFamily="49" charset="-122"/>
                <a:ea typeface="黑体" panose="02010609060101010101" pitchFamily="49" charset="-122"/>
              </a:rPr>
              <a:t>城域网</a:t>
            </a:r>
            <a:r>
              <a:rPr lang="zh-CN" altLang="en-US" b="1" smtClean="0">
                <a:solidFill>
                  <a:srgbClr val="000000"/>
                </a:solidFill>
                <a:ea typeface="黑体" panose="02010609060101010101" pitchFamily="49" charset="-122"/>
              </a:rPr>
              <a:t>：指所有主机分布在同一城市内，覆盖范围大约在</a:t>
            </a:r>
            <a:r>
              <a:rPr lang="en-US" altLang="zh-CN" b="1" smtClean="0">
                <a:solidFill>
                  <a:srgbClr val="00B0F0"/>
                </a:solidFill>
                <a:ea typeface="黑体" panose="02010609060101010101" pitchFamily="49" charset="-122"/>
              </a:rPr>
              <a:t>10</a:t>
            </a:r>
            <a:r>
              <a:rPr lang="zh-CN" altLang="en-US" b="1" smtClean="0">
                <a:solidFill>
                  <a:srgbClr val="00B0F0"/>
                </a:solidFill>
                <a:ea typeface="黑体" panose="02010609060101010101" pitchFamily="49" charset="-122"/>
              </a:rPr>
              <a:t>～</a:t>
            </a:r>
            <a:r>
              <a:rPr lang="en-US" altLang="zh-CN" b="1" smtClean="0">
                <a:solidFill>
                  <a:srgbClr val="00B0F0"/>
                </a:solidFill>
                <a:ea typeface="黑体" panose="02010609060101010101" pitchFamily="49" charset="-122"/>
              </a:rPr>
              <a:t>100km</a:t>
            </a:r>
            <a:r>
              <a:rPr lang="zh-CN" altLang="en-US" b="1" smtClean="0">
                <a:solidFill>
                  <a:srgbClr val="000000"/>
                </a:solidFill>
                <a:ea typeface="黑体" panose="02010609060101010101" pitchFamily="49" charset="-122"/>
              </a:rPr>
              <a:t>。可以为一个或几个单位所拥有，用来将多个局域网进行互连。城域网往往由许多大型局域网组成，是局域网或个人用户与</a:t>
            </a:r>
            <a:r>
              <a:rPr lang="en-US" altLang="zh-CN" b="1" smtClean="0">
                <a:solidFill>
                  <a:srgbClr val="000000"/>
                </a:solidFill>
                <a:ea typeface="黑体" panose="02010609060101010101" pitchFamily="49" charset="-122"/>
              </a:rPr>
              <a:t>Internet</a:t>
            </a:r>
            <a:r>
              <a:rPr lang="zh-CN" altLang="en-US" b="1" smtClean="0">
                <a:solidFill>
                  <a:srgbClr val="000000"/>
                </a:solidFill>
                <a:ea typeface="黑体" panose="02010609060101010101" pitchFamily="49" charset="-122"/>
              </a:rPr>
              <a:t>连接的一个中间层次，是一个电信运营级网络，如中国电信下属的各个城市电信网络。 </a:t>
            </a:r>
            <a:endParaRPr lang="zh-CN" altLang="en-US" b="1" smtClean="0">
              <a:solidFill>
                <a:srgbClr val="000000"/>
              </a:solidFill>
              <a:ea typeface="黑体" panose="02010609060101010101" pitchFamily="49" charset="-122"/>
            </a:endParaRPr>
          </a:p>
        </p:txBody>
      </p:sp>
      <p:grpSp>
        <p:nvGrpSpPr>
          <p:cNvPr id="11268" name="Group 67"/>
          <p:cNvGrpSpPr/>
          <p:nvPr/>
        </p:nvGrpSpPr>
        <p:grpSpPr bwMode="auto">
          <a:xfrm>
            <a:off x="5724525" y="3644900"/>
            <a:ext cx="2881313" cy="2089150"/>
            <a:chOff x="1248" y="1536"/>
            <a:chExt cx="3600" cy="2400"/>
          </a:xfrm>
        </p:grpSpPr>
        <p:sp>
          <p:nvSpPr>
            <p:cNvPr id="534553" name="Oval 25"/>
            <p:cNvSpPr>
              <a:spLocks noChangeArrowheads="1"/>
            </p:cNvSpPr>
            <p:nvPr/>
          </p:nvSpPr>
          <p:spPr bwMode="auto">
            <a:xfrm>
              <a:off x="2688" y="2256"/>
              <a:ext cx="575" cy="383"/>
            </a:xfrm>
            <a:prstGeom prst="ellipse">
              <a:avLst/>
            </a:prstGeom>
            <a:solidFill>
              <a:srgbClr val="FF7C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交换中心</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sp>
          <p:nvSpPr>
            <p:cNvPr id="534554" name="Oval 26"/>
            <p:cNvSpPr>
              <a:spLocks noChangeArrowheads="1"/>
            </p:cNvSpPr>
            <p:nvPr/>
          </p:nvSpPr>
          <p:spPr bwMode="auto">
            <a:xfrm>
              <a:off x="2113" y="3072"/>
              <a:ext cx="528" cy="336"/>
            </a:xfrm>
            <a:prstGeom prst="ellipse">
              <a:avLst/>
            </a:prstGeom>
            <a:solidFill>
              <a:srgbClr val="3366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接入中心</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sp>
          <p:nvSpPr>
            <p:cNvPr id="534555" name="Oval 27"/>
            <p:cNvSpPr>
              <a:spLocks noChangeArrowheads="1"/>
            </p:cNvSpPr>
            <p:nvPr/>
          </p:nvSpPr>
          <p:spPr bwMode="auto">
            <a:xfrm>
              <a:off x="1823" y="1968"/>
              <a:ext cx="530" cy="336"/>
            </a:xfrm>
            <a:prstGeom prst="ellipse">
              <a:avLst/>
            </a:prstGeom>
            <a:solidFill>
              <a:srgbClr val="3366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接入中心</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sp>
          <p:nvSpPr>
            <p:cNvPr id="534556" name="Oval 28"/>
            <p:cNvSpPr>
              <a:spLocks noChangeArrowheads="1"/>
            </p:cNvSpPr>
            <p:nvPr/>
          </p:nvSpPr>
          <p:spPr bwMode="auto">
            <a:xfrm>
              <a:off x="3313" y="1777"/>
              <a:ext cx="528" cy="336"/>
            </a:xfrm>
            <a:prstGeom prst="ellipse">
              <a:avLst/>
            </a:prstGeom>
            <a:solidFill>
              <a:srgbClr val="3366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接入中心</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sp>
          <p:nvSpPr>
            <p:cNvPr id="534557" name="Oval 29"/>
            <p:cNvSpPr>
              <a:spLocks noChangeArrowheads="1"/>
            </p:cNvSpPr>
            <p:nvPr/>
          </p:nvSpPr>
          <p:spPr bwMode="auto">
            <a:xfrm>
              <a:off x="3936" y="2592"/>
              <a:ext cx="528" cy="336"/>
            </a:xfrm>
            <a:prstGeom prst="ellipse">
              <a:avLst/>
            </a:prstGeom>
            <a:solidFill>
              <a:srgbClr val="3366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接入中心</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sp>
          <p:nvSpPr>
            <p:cNvPr id="534558" name="Oval 30"/>
            <p:cNvSpPr>
              <a:spLocks noChangeArrowheads="1"/>
            </p:cNvSpPr>
            <p:nvPr/>
          </p:nvSpPr>
          <p:spPr bwMode="auto">
            <a:xfrm>
              <a:off x="3263" y="3216"/>
              <a:ext cx="530" cy="336"/>
            </a:xfrm>
            <a:prstGeom prst="ellipse">
              <a:avLst/>
            </a:prstGeom>
            <a:solidFill>
              <a:srgbClr val="3366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接入中心</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cxnSp>
          <p:nvCxnSpPr>
            <p:cNvPr id="11277" name="AutoShape 31"/>
            <p:cNvCxnSpPr>
              <a:cxnSpLocks noChangeShapeType="1"/>
              <a:stCxn id="534555" idx="6"/>
              <a:endCxn id="534553" idx="1"/>
            </p:cNvCxnSpPr>
            <p:nvPr/>
          </p:nvCxnSpPr>
          <p:spPr bwMode="auto">
            <a:xfrm>
              <a:off x="2352" y="2136"/>
              <a:ext cx="420" cy="176"/>
            </a:xfrm>
            <a:prstGeom prst="straightConnector1">
              <a:avLst/>
            </a:prstGeom>
            <a:noFill/>
            <a:ln w="76200">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8" name="AutoShape 32"/>
            <p:cNvCxnSpPr>
              <a:cxnSpLocks noChangeShapeType="1"/>
              <a:stCxn id="534553" idx="7"/>
              <a:endCxn id="534556" idx="3"/>
            </p:cNvCxnSpPr>
            <p:nvPr/>
          </p:nvCxnSpPr>
          <p:spPr bwMode="auto">
            <a:xfrm flipV="1">
              <a:off x="3180" y="2063"/>
              <a:ext cx="209" cy="249"/>
            </a:xfrm>
            <a:prstGeom prst="straightConnector1">
              <a:avLst/>
            </a:prstGeom>
            <a:noFill/>
            <a:ln w="76200">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9" name="AutoShape 33"/>
            <p:cNvCxnSpPr>
              <a:cxnSpLocks noChangeShapeType="1"/>
              <a:stCxn id="534553" idx="6"/>
              <a:endCxn id="534557" idx="1"/>
            </p:cNvCxnSpPr>
            <p:nvPr/>
          </p:nvCxnSpPr>
          <p:spPr bwMode="auto">
            <a:xfrm>
              <a:off x="3264" y="2448"/>
              <a:ext cx="749" cy="193"/>
            </a:xfrm>
            <a:prstGeom prst="straightConnector1">
              <a:avLst/>
            </a:prstGeom>
            <a:noFill/>
            <a:ln w="76200">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0" name="AutoShape 34"/>
            <p:cNvCxnSpPr>
              <a:cxnSpLocks noChangeShapeType="1"/>
              <a:stCxn id="534553" idx="5"/>
              <a:endCxn id="534558" idx="0"/>
            </p:cNvCxnSpPr>
            <p:nvPr/>
          </p:nvCxnSpPr>
          <p:spPr bwMode="auto">
            <a:xfrm>
              <a:off x="3180" y="2584"/>
              <a:ext cx="348" cy="632"/>
            </a:xfrm>
            <a:prstGeom prst="straightConnector1">
              <a:avLst/>
            </a:prstGeom>
            <a:noFill/>
            <a:ln w="76200">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1" name="AutoShape 35"/>
            <p:cNvCxnSpPr>
              <a:cxnSpLocks noChangeShapeType="1"/>
              <a:stCxn id="534554" idx="0"/>
              <a:endCxn id="534553" idx="3"/>
            </p:cNvCxnSpPr>
            <p:nvPr/>
          </p:nvCxnSpPr>
          <p:spPr bwMode="auto">
            <a:xfrm flipV="1">
              <a:off x="2376" y="2584"/>
              <a:ext cx="396" cy="488"/>
            </a:xfrm>
            <a:prstGeom prst="straightConnector1">
              <a:avLst/>
            </a:prstGeom>
            <a:noFill/>
            <a:ln w="76200">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2" name="AutoShape 36"/>
            <p:cNvCxnSpPr>
              <a:cxnSpLocks noChangeShapeType="1"/>
              <a:stCxn id="534555" idx="7"/>
              <a:endCxn id="534556" idx="2"/>
            </p:cNvCxnSpPr>
            <p:nvPr/>
          </p:nvCxnSpPr>
          <p:spPr bwMode="auto">
            <a:xfrm flipV="1">
              <a:off x="2275" y="1944"/>
              <a:ext cx="1037" cy="73"/>
            </a:xfrm>
            <a:prstGeom prst="straightConnector1">
              <a:avLst/>
            </a:prstGeom>
            <a:noFill/>
            <a:ln w="76200">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3" name="AutoShape 37"/>
            <p:cNvCxnSpPr>
              <a:cxnSpLocks noChangeShapeType="1"/>
              <a:stCxn id="534558" idx="7"/>
              <a:endCxn id="534556" idx="4"/>
            </p:cNvCxnSpPr>
            <p:nvPr/>
          </p:nvCxnSpPr>
          <p:spPr bwMode="auto">
            <a:xfrm flipH="1" flipV="1">
              <a:off x="3576" y="2112"/>
              <a:ext cx="139" cy="1153"/>
            </a:xfrm>
            <a:prstGeom prst="straightConnector1">
              <a:avLst/>
            </a:prstGeom>
            <a:noFill/>
            <a:ln w="76200">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4" name="AutoShape 38"/>
            <p:cNvCxnSpPr>
              <a:cxnSpLocks noChangeShapeType="1"/>
              <a:stCxn id="534555" idx="4"/>
              <a:endCxn id="534554" idx="1"/>
            </p:cNvCxnSpPr>
            <p:nvPr/>
          </p:nvCxnSpPr>
          <p:spPr bwMode="auto">
            <a:xfrm>
              <a:off x="2088" y="2304"/>
              <a:ext cx="101" cy="817"/>
            </a:xfrm>
            <a:prstGeom prst="straightConnector1">
              <a:avLst/>
            </a:prstGeom>
            <a:noFill/>
            <a:ln w="76200">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5" name="AutoShape 39"/>
            <p:cNvCxnSpPr>
              <a:cxnSpLocks noChangeShapeType="1"/>
              <a:stCxn id="534554" idx="6"/>
              <a:endCxn id="534557" idx="2"/>
            </p:cNvCxnSpPr>
            <p:nvPr/>
          </p:nvCxnSpPr>
          <p:spPr bwMode="auto">
            <a:xfrm flipV="1">
              <a:off x="2640" y="2760"/>
              <a:ext cx="1296" cy="480"/>
            </a:xfrm>
            <a:prstGeom prst="straightConnector1">
              <a:avLst/>
            </a:prstGeom>
            <a:noFill/>
            <a:ln w="76200">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4568" name="Oval 40"/>
            <p:cNvSpPr>
              <a:spLocks noChangeArrowheads="1"/>
            </p:cNvSpPr>
            <p:nvPr/>
          </p:nvSpPr>
          <p:spPr bwMode="auto">
            <a:xfrm>
              <a:off x="1248" y="3024"/>
              <a:ext cx="385" cy="241"/>
            </a:xfrm>
            <a:prstGeom prst="ellipse">
              <a:avLst/>
            </a:prstGeom>
            <a:solidFill>
              <a:srgbClr val="808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用户网</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sp>
          <p:nvSpPr>
            <p:cNvPr id="534569" name="Oval 41"/>
            <p:cNvSpPr>
              <a:spLocks noChangeArrowheads="1"/>
            </p:cNvSpPr>
            <p:nvPr/>
          </p:nvSpPr>
          <p:spPr bwMode="auto">
            <a:xfrm>
              <a:off x="1248" y="2065"/>
              <a:ext cx="385" cy="239"/>
            </a:xfrm>
            <a:prstGeom prst="ellipse">
              <a:avLst/>
            </a:prstGeom>
            <a:solidFill>
              <a:srgbClr val="808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用户网</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sp>
          <p:nvSpPr>
            <p:cNvPr id="534570" name="Oval 42"/>
            <p:cNvSpPr>
              <a:spLocks noChangeArrowheads="1"/>
            </p:cNvSpPr>
            <p:nvPr/>
          </p:nvSpPr>
          <p:spPr bwMode="auto">
            <a:xfrm>
              <a:off x="1536" y="2545"/>
              <a:ext cx="385" cy="239"/>
            </a:xfrm>
            <a:prstGeom prst="ellipse">
              <a:avLst/>
            </a:prstGeom>
            <a:solidFill>
              <a:srgbClr val="808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用户网</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sp>
          <p:nvSpPr>
            <p:cNvPr id="534571" name="Oval 43"/>
            <p:cNvSpPr>
              <a:spLocks noChangeArrowheads="1"/>
            </p:cNvSpPr>
            <p:nvPr/>
          </p:nvSpPr>
          <p:spPr bwMode="auto">
            <a:xfrm>
              <a:off x="2353" y="1583"/>
              <a:ext cx="383" cy="241"/>
            </a:xfrm>
            <a:prstGeom prst="ellipse">
              <a:avLst/>
            </a:prstGeom>
            <a:solidFill>
              <a:srgbClr val="808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用户网</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sp>
          <p:nvSpPr>
            <p:cNvPr id="534572" name="Oval 44"/>
            <p:cNvSpPr>
              <a:spLocks noChangeArrowheads="1"/>
            </p:cNvSpPr>
            <p:nvPr/>
          </p:nvSpPr>
          <p:spPr bwMode="auto">
            <a:xfrm>
              <a:off x="1583" y="1633"/>
              <a:ext cx="385" cy="239"/>
            </a:xfrm>
            <a:prstGeom prst="ellipse">
              <a:avLst/>
            </a:prstGeom>
            <a:solidFill>
              <a:srgbClr val="808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用户网</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sp>
          <p:nvSpPr>
            <p:cNvPr id="534573" name="Oval 45"/>
            <p:cNvSpPr>
              <a:spLocks noChangeArrowheads="1"/>
            </p:cNvSpPr>
            <p:nvPr/>
          </p:nvSpPr>
          <p:spPr bwMode="auto">
            <a:xfrm>
              <a:off x="4176" y="1680"/>
              <a:ext cx="385" cy="241"/>
            </a:xfrm>
            <a:prstGeom prst="ellipse">
              <a:avLst/>
            </a:prstGeom>
            <a:solidFill>
              <a:srgbClr val="808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用户网</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sp>
          <p:nvSpPr>
            <p:cNvPr id="534574" name="Oval 46"/>
            <p:cNvSpPr>
              <a:spLocks noChangeArrowheads="1"/>
            </p:cNvSpPr>
            <p:nvPr/>
          </p:nvSpPr>
          <p:spPr bwMode="auto">
            <a:xfrm>
              <a:off x="4463" y="2256"/>
              <a:ext cx="385" cy="239"/>
            </a:xfrm>
            <a:prstGeom prst="ellipse">
              <a:avLst/>
            </a:prstGeom>
            <a:solidFill>
              <a:srgbClr val="808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用户网</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sp>
          <p:nvSpPr>
            <p:cNvPr id="534575" name="Oval 47"/>
            <p:cNvSpPr>
              <a:spLocks noChangeArrowheads="1"/>
            </p:cNvSpPr>
            <p:nvPr/>
          </p:nvSpPr>
          <p:spPr bwMode="auto">
            <a:xfrm>
              <a:off x="4463" y="3168"/>
              <a:ext cx="385" cy="239"/>
            </a:xfrm>
            <a:prstGeom prst="ellipse">
              <a:avLst/>
            </a:prstGeom>
            <a:solidFill>
              <a:srgbClr val="808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用户网</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sp>
          <p:nvSpPr>
            <p:cNvPr id="534576" name="Oval 48"/>
            <p:cNvSpPr>
              <a:spLocks noChangeArrowheads="1"/>
            </p:cNvSpPr>
            <p:nvPr/>
          </p:nvSpPr>
          <p:spPr bwMode="auto">
            <a:xfrm>
              <a:off x="3840" y="3600"/>
              <a:ext cx="383" cy="239"/>
            </a:xfrm>
            <a:prstGeom prst="ellipse">
              <a:avLst/>
            </a:prstGeom>
            <a:solidFill>
              <a:srgbClr val="808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用户网</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sp>
          <p:nvSpPr>
            <p:cNvPr id="534577" name="Oval 49"/>
            <p:cNvSpPr>
              <a:spLocks noChangeArrowheads="1"/>
            </p:cNvSpPr>
            <p:nvPr/>
          </p:nvSpPr>
          <p:spPr bwMode="auto">
            <a:xfrm>
              <a:off x="2736" y="3695"/>
              <a:ext cx="385" cy="241"/>
            </a:xfrm>
            <a:prstGeom prst="ellipse">
              <a:avLst/>
            </a:prstGeom>
            <a:solidFill>
              <a:srgbClr val="808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用户网</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sp>
          <p:nvSpPr>
            <p:cNvPr id="534578" name="Oval 50"/>
            <p:cNvSpPr>
              <a:spLocks noChangeArrowheads="1"/>
            </p:cNvSpPr>
            <p:nvPr/>
          </p:nvSpPr>
          <p:spPr bwMode="auto">
            <a:xfrm>
              <a:off x="1823" y="3600"/>
              <a:ext cx="385" cy="239"/>
            </a:xfrm>
            <a:prstGeom prst="ellipse">
              <a:avLst/>
            </a:prstGeom>
            <a:solidFill>
              <a:srgbClr val="808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用户网</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sp>
          <p:nvSpPr>
            <p:cNvPr id="534579" name="Oval 51"/>
            <p:cNvSpPr>
              <a:spLocks noChangeArrowheads="1"/>
            </p:cNvSpPr>
            <p:nvPr/>
          </p:nvSpPr>
          <p:spPr bwMode="auto">
            <a:xfrm>
              <a:off x="3120" y="1536"/>
              <a:ext cx="383" cy="241"/>
            </a:xfrm>
            <a:prstGeom prst="ellipse">
              <a:avLst/>
            </a:prstGeom>
            <a:solidFill>
              <a:srgbClr val="808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defRPr/>
              </a:pPr>
              <a:r>
                <a:rPr lang="zh-CN" altLang="en-US" sz="1000" b="1">
                  <a:solidFill>
                    <a:srgbClr val="FF3300"/>
                  </a:solidFill>
                  <a:effectLst>
                    <a:outerShdw blurRad="38100" dist="38100" dir="2700000" algn="tl">
                      <a:srgbClr val="000000"/>
                    </a:outerShdw>
                  </a:effectLst>
                  <a:ea typeface="黑体" panose="02010609060101010101" pitchFamily="49" charset="-122"/>
                </a:rPr>
                <a:t>用户网</a:t>
              </a:r>
              <a:endParaRPr lang="zh-CN" altLang="en-US" sz="1000" b="1">
                <a:solidFill>
                  <a:srgbClr val="FF3300"/>
                </a:solidFill>
                <a:effectLst>
                  <a:outerShdw blurRad="38100" dist="38100" dir="2700000" algn="tl">
                    <a:srgbClr val="000000"/>
                  </a:outerShdw>
                </a:effectLst>
                <a:ea typeface="黑体" panose="02010609060101010101" pitchFamily="49" charset="-122"/>
              </a:endParaRPr>
            </a:p>
          </p:txBody>
        </p:sp>
        <p:cxnSp>
          <p:nvCxnSpPr>
            <p:cNvPr id="11298" name="AutoShape 52"/>
            <p:cNvCxnSpPr>
              <a:cxnSpLocks noChangeShapeType="1"/>
              <a:stCxn id="534568" idx="6"/>
              <a:endCxn id="534554" idx="3"/>
            </p:cNvCxnSpPr>
            <p:nvPr/>
          </p:nvCxnSpPr>
          <p:spPr bwMode="auto">
            <a:xfrm>
              <a:off x="1632" y="3144"/>
              <a:ext cx="557" cy="215"/>
            </a:xfrm>
            <a:prstGeom prst="straightConnector1">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9" name="AutoShape 53"/>
            <p:cNvCxnSpPr>
              <a:cxnSpLocks noChangeShapeType="1"/>
              <a:stCxn id="534570" idx="4"/>
              <a:endCxn id="534554" idx="2"/>
            </p:cNvCxnSpPr>
            <p:nvPr/>
          </p:nvCxnSpPr>
          <p:spPr bwMode="auto">
            <a:xfrm>
              <a:off x="1728" y="2784"/>
              <a:ext cx="384" cy="456"/>
            </a:xfrm>
            <a:prstGeom prst="straightConnector1">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00" name="AutoShape 54"/>
            <p:cNvCxnSpPr>
              <a:cxnSpLocks noChangeShapeType="1"/>
              <a:stCxn id="534569" idx="5"/>
              <a:endCxn id="534555" idx="3"/>
            </p:cNvCxnSpPr>
            <p:nvPr/>
          </p:nvCxnSpPr>
          <p:spPr bwMode="auto">
            <a:xfrm flipV="1">
              <a:off x="1576" y="2255"/>
              <a:ext cx="325" cy="14"/>
            </a:xfrm>
            <a:prstGeom prst="straightConnector1">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01" name="AutoShape 55"/>
            <p:cNvCxnSpPr>
              <a:cxnSpLocks noChangeShapeType="1"/>
              <a:stCxn id="534572" idx="4"/>
              <a:endCxn id="534555" idx="1"/>
            </p:cNvCxnSpPr>
            <p:nvPr/>
          </p:nvCxnSpPr>
          <p:spPr bwMode="auto">
            <a:xfrm>
              <a:off x="1776" y="1872"/>
              <a:ext cx="125" cy="145"/>
            </a:xfrm>
            <a:prstGeom prst="straightConnector1">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02" name="AutoShape 56"/>
            <p:cNvCxnSpPr>
              <a:cxnSpLocks noChangeShapeType="1"/>
              <a:stCxn id="534571" idx="3"/>
              <a:endCxn id="534555" idx="0"/>
            </p:cNvCxnSpPr>
            <p:nvPr/>
          </p:nvCxnSpPr>
          <p:spPr bwMode="auto">
            <a:xfrm flipH="1">
              <a:off x="2088" y="1789"/>
              <a:ext cx="320" cy="179"/>
            </a:xfrm>
            <a:prstGeom prst="straightConnector1">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03" name="AutoShape 57"/>
            <p:cNvCxnSpPr>
              <a:cxnSpLocks noChangeShapeType="1"/>
              <a:stCxn id="534579" idx="6"/>
              <a:endCxn id="534556" idx="0"/>
            </p:cNvCxnSpPr>
            <p:nvPr/>
          </p:nvCxnSpPr>
          <p:spPr bwMode="auto">
            <a:xfrm>
              <a:off x="3504" y="1656"/>
              <a:ext cx="72" cy="120"/>
            </a:xfrm>
            <a:prstGeom prst="straightConnector1">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04" name="AutoShape 58"/>
            <p:cNvCxnSpPr>
              <a:cxnSpLocks noChangeShapeType="1"/>
              <a:stCxn id="534573" idx="3"/>
              <a:endCxn id="534556" idx="6"/>
            </p:cNvCxnSpPr>
            <p:nvPr/>
          </p:nvCxnSpPr>
          <p:spPr bwMode="auto">
            <a:xfrm flipH="1">
              <a:off x="3840" y="1885"/>
              <a:ext cx="392" cy="59"/>
            </a:xfrm>
            <a:prstGeom prst="straightConnector1">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05" name="AutoShape 59"/>
            <p:cNvCxnSpPr>
              <a:cxnSpLocks noChangeShapeType="1"/>
              <a:stCxn id="534556" idx="5"/>
              <a:endCxn id="534574" idx="1"/>
            </p:cNvCxnSpPr>
            <p:nvPr/>
          </p:nvCxnSpPr>
          <p:spPr bwMode="auto">
            <a:xfrm>
              <a:off x="3763" y="2063"/>
              <a:ext cx="757" cy="228"/>
            </a:xfrm>
            <a:prstGeom prst="straightConnector1">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06" name="AutoShape 60"/>
            <p:cNvCxnSpPr>
              <a:cxnSpLocks noChangeShapeType="1"/>
              <a:stCxn id="534558" idx="6"/>
              <a:endCxn id="534575" idx="2"/>
            </p:cNvCxnSpPr>
            <p:nvPr/>
          </p:nvCxnSpPr>
          <p:spPr bwMode="auto">
            <a:xfrm flipV="1">
              <a:off x="3792" y="3288"/>
              <a:ext cx="672" cy="96"/>
            </a:xfrm>
            <a:prstGeom prst="straightConnector1">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07" name="AutoShape 61"/>
            <p:cNvCxnSpPr>
              <a:cxnSpLocks noChangeShapeType="1"/>
              <a:stCxn id="534558" idx="4"/>
              <a:endCxn id="534576" idx="0"/>
            </p:cNvCxnSpPr>
            <p:nvPr/>
          </p:nvCxnSpPr>
          <p:spPr bwMode="auto">
            <a:xfrm>
              <a:off x="3528" y="3552"/>
              <a:ext cx="504" cy="48"/>
            </a:xfrm>
            <a:prstGeom prst="straightConnector1">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08" name="AutoShape 62"/>
            <p:cNvCxnSpPr>
              <a:cxnSpLocks noChangeShapeType="1"/>
              <a:stCxn id="534577" idx="0"/>
              <a:endCxn id="534553" idx="4"/>
            </p:cNvCxnSpPr>
            <p:nvPr/>
          </p:nvCxnSpPr>
          <p:spPr bwMode="auto">
            <a:xfrm flipV="1">
              <a:off x="2928" y="2640"/>
              <a:ext cx="48" cy="1056"/>
            </a:xfrm>
            <a:prstGeom prst="straightConnector1">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09" name="AutoShape 63"/>
            <p:cNvCxnSpPr>
              <a:cxnSpLocks noChangeShapeType="1"/>
              <a:stCxn id="534578" idx="7"/>
              <a:endCxn id="534554" idx="4"/>
            </p:cNvCxnSpPr>
            <p:nvPr/>
          </p:nvCxnSpPr>
          <p:spPr bwMode="auto">
            <a:xfrm flipV="1">
              <a:off x="2152" y="3408"/>
              <a:ext cx="224" cy="227"/>
            </a:xfrm>
            <a:prstGeom prst="straightConnector1">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10" name="AutoShape 64"/>
            <p:cNvCxnSpPr>
              <a:cxnSpLocks noChangeShapeType="1"/>
              <a:stCxn id="534570" idx="6"/>
              <a:endCxn id="534553" idx="2"/>
            </p:cNvCxnSpPr>
            <p:nvPr/>
          </p:nvCxnSpPr>
          <p:spPr bwMode="auto">
            <a:xfrm flipV="1">
              <a:off x="1920" y="2448"/>
              <a:ext cx="768" cy="216"/>
            </a:xfrm>
            <a:prstGeom prst="straightConnector1">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11" name="AutoShape 65"/>
            <p:cNvCxnSpPr>
              <a:cxnSpLocks noChangeShapeType="1"/>
              <a:stCxn id="534577" idx="1"/>
              <a:endCxn id="534554" idx="5"/>
            </p:cNvCxnSpPr>
            <p:nvPr/>
          </p:nvCxnSpPr>
          <p:spPr bwMode="auto">
            <a:xfrm flipH="1" flipV="1">
              <a:off x="2563" y="3359"/>
              <a:ext cx="229" cy="372"/>
            </a:xfrm>
            <a:prstGeom prst="straightConnector1">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12" name="AutoShape 66"/>
            <p:cNvCxnSpPr>
              <a:cxnSpLocks noChangeShapeType="1"/>
              <a:stCxn id="534557" idx="4"/>
              <a:endCxn id="534575" idx="0"/>
            </p:cNvCxnSpPr>
            <p:nvPr/>
          </p:nvCxnSpPr>
          <p:spPr bwMode="auto">
            <a:xfrm>
              <a:off x="4200" y="2928"/>
              <a:ext cx="456" cy="240"/>
            </a:xfrm>
            <a:prstGeom prst="straightConnector1">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1269"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9750" y="3284538"/>
            <a:ext cx="5113338"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Rectangle 69"/>
          <p:cNvSpPr>
            <a:spLocks noChangeArrowheads="1"/>
          </p:cNvSpPr>
          <p:nvPr/>
        </p:nvSpPr>
        <p:spPr bwMode="auto">
          <a:xfrm>
            <a:off x="323850" y="6705600"/>
            <a:ext cx="28733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23850" y="188913"/>
            <a:ext cx="6477000" cy="612775"/>
          </a:xfrm>
        </p:spPr>
        <p:txBody>
          <a:bodyPr/>
          <a:lstStyle/>
          <a:p>
            <a:r>
              <a:rPr lang="en-US" altLang="en-US" sz="3200" dirty="0">
                <a:solidFill>
                  <a:srgbClr val="3333CC"/>
                </a:solidFill>
                <a:ea typeface="黑体" panose="02010609060101010101" pitchFamily="49" charset="-122"/>
              </a:rPr>
              <a:t>2.4  </a:t>
            </a:r>
            <a:r>
              <a:rPr lang="zh-CN" altLang="en-US" sz="3200" dirty="0">
                <a:solidFill>
                  <a:srgbClr val="3333CC"/>
                </a:solidFill>
                <a:ea typeface="黑体" panose="02010609060101010101" pitchFamily="49" charset="-122"/>
              </a:rPr>
              <a:t>计算机网络基础</a:t>
            </a:r>
            <a:endParaRPr lang="zh-CN" altLang="en-US" sz="3200" dirty="0">
              <a:solidFill>
                <a:srgbClr val="3333CC"/>
              </a:solidFill>
              <a:ea typeface="黑体" panose="02010609060101010101" pitchFamily="49" charset="-122"/>
            </a:endParaRPr>
          </a:p>
        </p:txBody>
      </p:sp>
      <p:sp>
        <p:nvSpPr>
          <p:cNvPr id="506903" name="AutoShape 23"/>
          <p:cNvSpPr>
            <a:spLocks noChangeArrowheads="1"/>
          </p:cNvSpPr>
          <p:nvPr/>
        </p:nvSpPr>
        <p:spPr bwMode="auto">
          <a:xfrm>
            <a:off x="539750" y="1196975"/>
            <a:ext cx="8135938" cy="1871663"/>
          </a:xfrm>
          <a:prstGeom prst="foldedCorner">
            <a:avLst>
              <a:gd name="adj" fmla="val 10329"/>
            </a:avLst>
          </a:prstGeom>
          <a:solidFill>
            <a:srgbClr val="FFFF99"/>
          </a:solidFill>
          <a:ln>
            <a:noFill/>
          </a:ln>
          <a:effectLst>
            <a:outerShdw dist="107763" dir="18900000" algn="ctr" rotWithShape="0">
              <a:srgbClr val="808080"/>
            </a:outerShdw>
          </a:effectLst>
          <a:extLst>
            <a:ext uri="{91240B29-F687-4F45-9708-019B960494DF}">
              <a14:hiddenLine xmlns:a14="http://schemas.microsoft.com/office/drawing/2010/main" w="12700">
                <a:solidFill>
                  <a:schemeClr val="tx1"/>
                </a:solidFill>
                <a:round/>
              </a14:hiddenLine>
            </a:ext>
          </a:extLst>
        </p:spPr>
        <p:txBody>
          <a:bodyPr lIns="18000" tIns="118800" rIns="18000" bIns="10800" anchor="ctr"/>
          <a:lstStyle/>
          <a:p>
            <a:pPr algn="just" eaLnBrk="0" hangingPunct="0">
              <a:lnSpc>
                <a:spcPct val="95000"/>
              </a:lnSpc>
              <a:spcBef>
                <a:spcPct val="0"/>
              </a:spcBef>
            </a:pPr>
            <a:r>
              <a:rPr lang="en-US" altLang="zh-CN" b="1" smtClean="0">
                <a:solidFill>
                  <a:srgbClr val="000000"/>
                </a:solidFill>
                <a:ea typeface="黑体" panose="02010609060101010101" pitchFamily="49" charset="-122"/>
              </a:rPr>
              <a:t>        </a:t>
            </a:r>
            <a:r>
              <a:rPr lang="zh-CN" altLang="en-US" b="1">
                <a:solidFill>
                  <a:srgbClr val="00B0F0"/>
                </a:solidFill>
                <a:latin typeface="黑体" panose="02010609060101010101" pitchFamily="49" charset="-122"/>
                <a:ea typeface="黑体" panose="02010609060101010101" pitchFamily="49" charset="-122"/>
              </a:rPr>
              <a:t>广域网</a:t>
            </a:r>
            <a:r>
              <a:rPr lang="zh-CN" altLang="en-US" b="1" smtClean="0">
                <a:solidFill>
                  <a:srgbClr val="000000"/>
                </a:solidFill>
                <a:ea typeface="黑体" panose="02010609060101010101" pitchFamily="49" charset="-122"/>
              </a:rPr>
              <a:t>：指网络中所有主机与工作站点分布的地理范围覆盖几十到几千公里的范围，比如同一个大城市，同一个国家或同一个洲甚至跨越几个洲等。一般将城域网以上的骨干网称为广域网。广域网是因特网的核心部分，其任务是通过长距离传输主机所发送的数据。如中国电信骨干网。</a:t>
            </a:r>
            <a:endParaRPr lang="zh-CN" altLang="en-US" b="1" smtClean="0">
              <a:solidFill>
                <a:srgbClr val="000000"/>
              </a:solidFill>
              <a:ea typeface="黑体" panose="02010609060101010101" pitchFamily="49" charset="-122"/>
            </a:endParaRPr>
          </a:p>
        </p:txBody>
      </p:sp>
      <p:pic>
        <p:nvPicPr>
          <p:cNvPr id="506907" name="Picture 2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3644900"/>
            <a:ext cx="28797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7029" name="Picture 149"/>
          <p:cNvPicPr>
            <a:picLocks noChangeAspect="1" noChangeArrowheads="1"/>
          </p:cNvPicPr>
          <p:nvPr/>
        </p:nvPicPr>
        <p:blipFill>
          <a:blip r:embed="rId2" cstate="print">
            <a:extLst>
              <a:ext uri="{28A0092B-C50C-407E-A947-70E740481C1C}">
                <a14:useLocalDpi xmlns:a14="http://schemas.microsoft.com/office/drawing/2010/main" val="0"/>
              </a:ext>
            </a:extLst>
          </a:blip>
          <a:srcRect b="11104"/>
          <a:stretch>
            <a:fillRect/>
          </a:stretch>
        </p:blipFill>
        <p:spPr bwMode="auto">
          <a:xfrm>
            <a:off x="3492500" y="3284538"/>
            <a:ext cx="5183188"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150"/>
          <p:cNvSpPr>
            <a:spLocks noChangeArrowheads="1"/>
          </p:cNvSpPr>
          <p:nvPr/>
        </p:nvSpPr>
        <p:spPr bwMode="auto">
          <a:xfrm>
            <a:off x="323850" y="6705600"/>
            <a:ext cx="28733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06903"/>
                                        </p:tgtEl>
                                        <p:attrNameLst>
                                          <p:attrName>style.visibility</p:attrName>
                                        </p:attrNameLst>
                                      </p:cBhvr>
                                      <p:to>
                                        <p:strVal val="visible"/>
                                      </p:to>
                                    </p:set>
                                    <p:animEffect transition="in" filter="strips(downRight)">
                                      <p:cBhvr>
                                        <p:cTn id="7" dur="500"/>
                                        <p:tgtEl>
                                          <p:spTgt spid="50690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06907"/>
                                        </p:tgtEl>
                                        <p:attrNameLst>
                                          <p:attrName>style.visibility</p:attrName>
                                        </p:attrNameLst>
                                      </p:cBhvr>
                                      <p:to>
                                        <p:strVal val="visible"/>
                                      </p:to>
                                    </p:set>
                                    <p:animEffect transition="in" filter="blinds(horizontal)">
                                      <p:cBhvr>
                                        <p:cTn id="11" dur="500"/>
                                        <p:tgtEl>
                                          <p:spTgt spid="506907"/>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07029"/>
                                        </p:tgtEl>
                                        <p:attrNameLst>
                                          <p:attrName>style.visibility</p:attrName>
                                        </p:attrNameLst>
                                      </p:cBhvr>
                                      <p:to>
                                        <p:strVal val="visible"/>
                                      </p:to>
                                    </p:set>
                                    <p:animEffect transition="in" filter="blinds(horizontal)">
                                      <p:cBhvr>
                                        <p:cTn id="15" dur="500"/>
                                        <p:tgtEl>
                                          <p:spTgt spid="507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0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1008643" name="Rectangle 3"/>
          <p:cNvSpPr>
            <a:spLocks noChangeArrowheads="1"/>
          </p:cNvSpPr>
          <p:nvPr/>
        </p:nvSpPr>
        <p:spPr bwMode="auto">
          <a:xfrm>
            <a:off x="468313" y="1052513"/>
            <a:ext cx="7920037"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10000"/>
              </a:spcBef>
            </a:pPr>
            <a:r>
              <a:rPr lang="en-US" altLang="zh-CN" b="1" kern="0" dirty="0" smtClean="0">
                <a:solidFill>
                  <a:srgbClr val="000000"/>
                </a:solidFill>
                <a:latin typeface="Times New Roman" panose="02020603050405020304"/>
                <a:ea typeface="黑体" panose="02010609060101010101" pitchFamily="49" charset="-122"/>
              </a:rPr>
              <a:t>      (3) </a:t>
            </a:r>
            <a:r>
              <a:rPr lang="zh-CN" altLang="en-US" sz="2800" b="1" dirty="0" smtClean="0">
                <a:solidFill>
                  <a:srgbClr val="000000"/>
                </a:solidFill>
                <a:ea typeface="黑体" panose="02010609060101010101" pitchFamily="49" charset="-122"/>
              </a:rPr>
              <a:t>计算机网络性能指标</a:t>
            </a:r>
            <a:endParaRPr lang="zh-CN" altLang="en-US" sz="2800" b="1" dirty="0" smtClean="0">
              <a:solidFill>
                <a:srgbClr val="000000"/>
              </a:solidFill>
              <a:ea typeface="黑体" panose="02010609060101010101" pitchFamily="49" charset="-122"/>
            </a:endParaRPr>
          </a:p>
          <a:p>
            <a:pPr algn="just">
              <a:lnSpc>
                <a:spcPct val="105000"/>
              </a:lnSpc>
              <a:spcBef>
                <a:spcPct val="10000"/>
              </a:spcBef>
            </a:pPr>
            <a:r>
              <a:rPr lang="zh-CN" altLang="en-US" b="1" dirty="0" smtClean="0">
                <a:solidFill>
                  <a:srgbClr val="000000"/>
                </a:solidFill>
                <a:ea typeface="黑体" panose="02010609060101010101" pitchFamily="49" charset="-122"/>
              </a:rPr>
              <a:t>       </a:t>
            </a:r>
            <a:r>
              <a:rPr lang="zh-CN" altLang="en-US" b="1">
                <a:solidFill>
                  <a:srgbClr val="00B0F0"/>
                </a:solidFill>
                <a:latin typeface="黑体" panose="02010609060101010101" pitchFamily="49" charset="-122"/>
                <a:ea typeface="黑体" panose="02010609060101010101" pitchFamily="49" charset="-122"/>
              </a:rPr>
              <a:t>带宽</a:t>
            </a:r>
            <a:r>
              <a:rPr lang="zh-CN" altLang="en-US" b="1" dirty="0" smtClean="0">
                <a:solidFill>
                  <a:srgbClr val="000000"/>
                </a:solidFill>
                <a:ea typeface="黑体" panose="02010609060101010101" pitchFamily="49" charset="-122"/>
              </a:rPr>
              <a:t>：网络上能够同时传输信息的最大容量。 </a:t>
            </a:r>
            <a:endParaRPr lang="zh-CN" altLang="en-US" b="1" dirty="0" smtClean="0">
              <a:solidFill>
                <a:srgbClr val="000000"/>
              </a:solidFill>
              <a:ea typeface="黑体" panose="02010609060101010101" pitchFamily="49" charset="-122"/>
            </a:endParaRPr>
          </a:p>
          <a:p>
            <a:pPr algn="just">
              <a:lnSpc>
                <a:spcPct val="105000"/>
              </a:lnSpc>
              <a:spcBef>
                <a:spcPct val="10000"/>
              </a:spcBef>
            </a:pPr>
            <a:r>
              <a:rPr lang="zh-CN" altLang="en-US" b="1" dirty="0" smtClean="0">
                <a:solidFill>
                  <a:srgbClr val="000000"/>
                </a:solidFill>
                <a:ea typeface="黑体" panose="02010609060101010101" pitchFamily="49" charset="-122"/>
              </a:rPr>
              <a:t>       </a:t>
            </a:r>
            <a:r>
              <a:rPr lang="zh-CN" altLang="en-US" b="1">
                <a:solidFill>
                  <a:srgbClr val="00B0F0"/>
                </a:solidFill>
                <a:latin typeface="黑体" panose="02010609060101010101" pitchFamily="49" charset="-122"/>
                <a:ea typeface="黑体" panose="02010609060101010101" pitchFamily="49" charset="-122"/>
              </a:rPr>
              <a:t>时延</a:t>
            </a:r>
            <a:r>
              <a:rPr lang="zh-CN" altLang="en-US" b="1" dirty="0" smtClean="0">
                <a:solidFill>
                  <a:srgbClr val="000000"/>
                </a:solidFill>
                <a:ea typeface="黑体" panose="02010609060101010101" pitchFamily="49" charset="-122"/>
              </a:rPr>
              <a:t>：指一个数据分组从网络的一端传输到目标端所需要的时间。 </a:t>
            </a:r>
            <a:endParaRPr lang="zh-CN" altLang="en-US" b="1" dirty="0" smtClean="0">
              <a:solidFill>
                <a:srgbClr val="000000"/>
              </a:solidFill>
              <a:ea typeface="黑体" panose="02010609060101010101" pitchFamily="49" charset="-122"/>
            </a:endParaRPr>
          </a:p>
          <a:p>
            <a:pPr algn="just">
              <a:lnSpc>
                <a:spcPct val="105000"/>
              </a:lnSpc>
              <a:spcBef>
                <a:spcPct val="10000"/>
              </a:spcBef>
            </a:pPr>
            <a:r>
              <a:rPr lang="zh-CN" altLang="en-US" b="1" dirty="0" smtClean="0">
                <a:solidFill>
                  <a:srgbClr val="000000"/>
                </a:solidFill>
                <a:ea typeface="黑体" panose="02010609060101010101" pitchFamily="49" charset="-122"/>
              </a:rPr>
              <a:t>       </a:t>
            </a:r>
            <a:r>
              <a:rPr lang="zh-CN" altLang="en-US" b="1">
                <a:solidFill>
                  <a:srgbClr val="00B0F0"/>
                </a:solidFill>
                <a:latin typeface="黑体" panose="02010609060101010101" pitchFamily="49" charset="-122"/>
                <a:ea typeface="黑体" panose="02010609060101010101" pitchFamily="49" charset="-122"/>
              </a:rPr>
              <a:t>网络容量</a:t>
            </a:r>
            <a:r>
              <a:rPr lang="zh-CN" altLang="en-US" b="1" dirty="0" smtClean="0">
                <a:solidFill>
                  <a:srgbClr val="000000"/>
                </a:solidFill>
                <a:ea typeface="黑体" panose="02010609060101010101" pitchFamily="49" charset="-122"/>
              </a:rPr>
              <a:t>：指一个网络中所能容纳的最大的网络终端数目。 </a:t>
            </a:r>
            <a:endParaRPr lang="zh-CN" altLang="en-US" b="1" dirty="0" smtClean="0">
              <a:solidFill>
                <a:srgbClr val="000000"/>
              </a:solidFill>
              <a:ea typeface="黑体" panose="02010609060101010101" pitchFamily="49" charset="-122"/>
            </a:endParaRPr>
          </a:p>
          <a:p>
            <a:pPr algn="just">
              <a:lnSpc>
                <a:spcPct val="105000"/>
              </a:lnSpc>
              <a:spcBef>
                <a:spcPct val="10000"/>
              </a:spcBef>
            </a:pPr>
            <a:r>
              <a:rPr lang="zh-CN" altLang="en-US" b="1" dirty="0" smtClean="0">
                <a:solidFill>
                  <a:srgbClr val="000000"/>
                </a:solidFill>
                <a:ea typeface="黑体" panose="02010609060101010101" pitchFamily="49" charset="-122"/>
              </a:rPr>
              <a:t>       </a:t>
            </a:r>
            <a:r>
              <a:rPr lang="zh-CN" altLang="en-US" b="1">
                <a:solidFill>
                  <a:srgbClr val="00B0F0"/>
                </a:solidFill>
                <a:latin typeface="黑体" panose="02010609060101010101" pitchFamily="49" charset="-122"/>
                <a:ea typeface="黑体" panose="02010609060101010101" pitchFamily="49" charset="-122"/>
              </a:rPr>
              <a:t>支持的协议与服务</a:t>
            </a:r>
            <a:r>
              <a:rPr lang="zh-CN" altLang="en-US" b="1" dirty="0" smtClean="0">
                <a:solidFill>
                  <a:srgbClr val="000000"/>
                </a:solidFill>
                <a:ea typeface="黑体" panose="02010609060101010101" pitchFamily="49" charset="-122"/>
              </a:rPr>
              <a:t>：网络所支持的协议越多，则能提供的服务也越多。 </a:t>
            </a:r>
            <a:endParaRPr lang="zh-CN" altLang="en-US" b="1" dirty="0" smtClean="0">
              <a:solidFill>
                <a:srgbClr val="000000"/>
              </a:solidFill>
              <a:ea typeface="黑体" panose="02010609060101010101" pitchFamily="49" charset="-122"/>
            </a:endParaRPr>
          </a:p>
        </p:txBody>
      </p:sp>
      <p:grpSp>
        <p:nvGrpSpPr>
          <p:cNvPr id="1008644" name="Group 4"/>
          <p:cNvGrpSpPr/>
          <p:nvPr/>
        </p:nvGrpSpPr>
        <p:grpSpPr bwMode="auto">
          <a:xfrm>
            <a:off x="528638" y="5301208"/>
            <a:ext cx="7986712" cy="1262063"/>
            <a:chOff x="333" y="2956"/>
            <a:chExt cx="5178" cy="795"/>
          </a:xfrm>
        </p:grpSpPr>
        <p:sp>
          <p:nvSpPr>
            <p:cNvPr id="24582" name="Rectangle 5"/>
            <p:cNvSpPr>
              <a:spLocks noChangeArrowheads="1"/>
            </p:cNvSpPr>
            <p:nvPr/>
          </p:nvSpPr>
          <p:spPr bwMode="auto">
            <a:xfrm>
              <a:off x="333" y="2956"/>
              <a:ext cx="5178" cy="788"/>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24583" name="Rectangle 6"/>
            <p:cNvSpPr>
              <a:spLocks noChangeArrowheads="1"/>
            </p:cNvSpPr>
            <p:nvPr/>
          </p:nvSpPr>
          <p:spPr bwMode="auto">
            <a:xfrm>
              <a:off x="340" y="2956"/>
              <a:ext cx="5171" cy="795"/>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95000"/>
                </a:lnSpc>
                <a:spcBef>
                  <a:spcPct val="0"/>
                </a:spcBef>
              </a:pPr>
              <a:r>
                <a:rPr lang="en-US" altLang="zh-CN" sz="2000" b="1" dirty="0" smtClean="0">
                  <a:solidFill>
                    <a:srgbClr val="FF0000"/>
                  </a:solidFill>
                  <a:ea typeface="黑体" panose="02010609060101010101" pitchFamily="49" charset="-122"/>
                </a:rPr>
                <a:t>        </a:t>
              </a:r>
              <a:r>
                <a:rPr lang="zh-CN" altLang="en-US" sz="2000" b="1" dirty="0" smtClean="0">
                  <a:solidFill>
                    <a:srgbClr val="FF0000"/>
                  </a:solidFill>
                  <a:ea typeface="黑体" panose="02010609060101010101" pitchFamily="49" charset="-122"/>
                </a:rPr>
                <a:t>所谓 </a:t>
              </a:r>
              <a:r>
                <a:rPr lang="en-US" altLang="zh-CN" sz="2000" b="1" dirty="0" smtClean="0">
                  <a:solidFill>
                    <a:srgbClr val="FF0000"/>
                  </a:solidFill>
                  <a:ea typeface="黑体" panose="02010609060101010101" pitchFamily="49" charset="-122"/>
                </a:rPr>
                <a:t>1M </a:t>
              </a:r>
              <a:r>
                <a:rPr lang="zh-CN" altLang="en-US" sz="2000" b="1" dirty="0" smtClean="0">
                  <a:solidFill>
                    <a:srgbClr val="FF0000"/>
                  </a:solidFill>
                  <a:ea typeface="黑体" panose="02010609060101010101" pitchFamily="49" charset="-122"/>
                </a:rPr>
                <a:t>宽带，其实是指 </a:t>
              </a:r>
              <a:r>
                <a:rPr lang="en-US" altLang="zh-CN" sz="2000" b="1" dirty="0" smtClean="0">
                  <a:solidFill>
                    <a:srgbClr val="FF0000"/>
                  </a:solidFill>
                  <a:ea typeface="黑体" panose="02010609060101010101" pitchFamily="49" charset="-122"/>
                </a:rPr>
                <a:t>1Mbps (</a:t>
              </a:r>
              <a:r>
                <a:rPr lang="zh-CN" altLang="en-US" sz="2000" b="1" dirty="0" smtClean="0">
                  <a:solidFill>
                    <a:srgbClr val="FF0000"/>
                  </a:solidFill>
                  <a:ea typeface="黑体" panose="02010609060101010101" pitchFamily="49" charset="-122"/>
                </a:rPr>
                <a:t>等同于</a:t>
              </a:r>
              <a:r>
                <a:rPr lang="en-US" altLang="zh-CN" sz="2000" b="1" dirty="0" smtClean="0">
                  <a:solidFill>
                    <a:srgbClr val="FF0000"/>
                  </a:solidFill>
                  <a:ea typeface="黑体" panose="02010609060101010101" pitchFamily="49" charset="-122"/>
                </a:rPr>
                <a:t>1Mbit/s</a:t>
              </a:r>
              <a:r>
                <a:rPr lang="zh-CN" altLang="en-US" sz="2000" b="1" dirty="0" smtClean="0">
                  <a:solidFill>
                    <a:srgbClr val="FF0000"/>
                  </a:solidFill>
                  <a:ea typeface="黑体" panose="02010609060101010101" pitchFamily="49" charset="-122"/>
                </a:rPr>
                <a:t>，兆比特每秒</a:t>
              </a:r>
              <a:r>
                <a:rPr lang="en-US" altLang="zh-CN" sz="2000" b="1" dirty="0" smtClean="0">
                  <a:solidFill>
                    <a:srgbClr val="FF0000"/>
                  </a:solidFill>
                  <a:ea typeface="黑体" panose="02010609060101010101" pitchFamily="49" charset="-122"/>
                </a:rPr>
                <a:t>)</a:t>
              </a:r>
              <a:r>
                <a:rPr lang="zh-CN" altLang="en-US" sz="2000" b="1" dirty="0" smtClean="0">
                  <a:solidFill>
                    <a:srgbClr val="FF0000"/>
                  </a:solidFill>
                  <a:ea typeface="黑体" panose="02010609060101010101" pitchFamily="49" charset="-122"/>
                </a:rPr>
                <a:t>，亦即 </a:t>
              </a:r>
              <a:r>
                <a:rPr lang="en-US" altLang="zh-CN" sz="2000" b="1" dirty="0" smtClean="0">
                  <a:solidFill>
                    <a:srgbClr val="FF0000"/>
                  </a:solidFill>
                  <a:ea typeface="黑体" panose="02010609060101010101" pitchFamily="49" charset="-122"/>
                </a:rPr>
                <a:t>1×1024 / 8 = 128KB/sec</a:t>
              </a:r>
              <a:r>
                <a:rPr lang="zh-CN" altLang="en-US" sz="2000" b="1" dirty="0" smtClean="0">
                  <a:solidFill>
                    <a:srgbClr val="FF0000"/>
                  </a:solidFill>
                  <a:ea typeface="黑体" panose="02010609060101010101" pitchFamily="49" charset="-122"/>
                </a:rPr>
                <a:t>，在这里要注意的是传输单位的写法上，</a:t>
              </a:r>
              <a:r>
                <a:rPr lang="en-US" altLang="zh-CN" sz="2000" b="1" dirty="0" smtClean="0">
                  <a:solidFill>
                    <a:srgbClr val="FF0000"/>
                  </a:solidFill>
                  <a:ea typeface="黑体" panose="02010609060101010101" pitchFamily="49" charset="-122"/>
                </a:rPr>
                <a:t>B</a:t>
              </a:r>
              <a:r>
                <a:rPr lang="zh-CN" altLang="en-US" sz="2000" b="1" dirty="0" smtClean="0">
                  <a:solidFill>
                    <a:srgbClr val="FF0000"/>
                  </a:solidFill>
                  <a:ea typeface="黑体" panose="02010609060101010101" pitchFamily="49" charset="-122"/>
                </a:rPr>
                <a:t>和</a:t>
              </a:r>
              <a:r>
                <a:rPr lang="en-US" altLang="zh-CN" sz="2000" b="1" dirty="0" smtClean="0">
                  <a:solidFill>
                    <a:srgbClr val="FF0000"/>
                  </a:solidFill>
                  <a:ea typeface="黑体" panose="02010609060101010101" pitchFamily="49" charset="-122"/>
                </a:rPr>
                <a:t>b</a:t>
              </a:r>
              <a:r>
                <a:rPr lang="zh-CN" altLang="en-US" sz="2000" b="1" dirty="0" smtClean="0">
                  <a:solidFill>
                    <a:srgbClr val="FF0000"/>
                  </a:solidFill>
                  <a:ea typeface="黑体" panose="02010609060101010101" pitchFamily="49" charset="-122"/>
                </a:rPr>
                <a:t>分别代表</a:t>
              </a:r>
              <a:r>
                <a:rPr lang="en-US" altLang="zh-CN" sz="2000" b="1" dirty="0" smtClean="0">
                  <a:solidFill>
                    <a:srgbClr val="FF0000"/>
                  </a:solidFill>
                  <a:ea typeface="黑体" panose="02010609060101010101" pitchFamily="49" charset="-122"/>
                </a:rPr>
                <a:t>Bytes</a:t>
              </a:r>
              <a:r>
                <a:rPr lang="zh-CN" altLang="en-US" sz="2000" b="1" dirty="0" smtClean="0">
                  <a:solidFill>
                    <a:srgbClr val="FF0000"/>
                  </a:solidFill>
                  <a:ea typeface="黑体" panose="02010609060101010101" pitchFamily="49" charset="-122"/>
                </a:rPr>
                <a:t>和</a:t>
              </a:r>
              <a:r>
                <a:rPr lang="en-US" altLang="zh-CN" sz="2000" b="1" dirty="0" smtClean="0">
                  <a:solidFill>
                    <a:srgbClr val="FF0000"/>
                  </a:solidFill>
                  <a:ea typeface="黑体" panose="02010609060101010101" pitchFamily="49" charset="-122"/>
                </a:rPr>
                <a:t>bits</a:t>
              </a:r>
              <a:r>
                <a:rPr lang="zh-CN" altLang="en-US" sz="2000" b="1" dirty="0" smtClean="0">
                  <a:solidFill>
                    <a:srgbClr val="FF0000"/>
                  </a:solidFill>
                  <a:ea typeface="黑体" panose="02010609060101010101" pitchFamily="49" charset="-122"/>
                </a:rPr>
                <a:t>，两者的定义是不同的，千万不要混淆了。在“</a:t>
              </a:r>
              <a:r>
                <a:rPr lang="en-US" altLang="zh-CN" sz="2000" b="1" dirty="0" smtClean="0">
                  <a:solidFill>
                    <a:srgbClr val="FF0000"/>
                  </a:solidFill>
                  <a:ea typeface="黑体" panose="02010609060101010101" pitchFamily="49" charset="-122"/>
                </a:rPr>
                <a:t>Mbps”</a:t>
              </a:r>
              <a:r>
                <a:rPr lang="zh-CN" altLang="en-US" sz="2000" b="1" dirty="0" smtClean="0">
                  <a:solidFill>
                    <a:srgbClr val="FF0000"/>
                  </a:solidFill>
                  <a:ea typeface="黑体" panose="02010609060101010101" pitchFamily="49" charset="-122"/>
                </a:rPr>
                <a:t>单位中的“</a:t>
              </a:r>
              <a:r>
                <a:rPr lang="en-US" altLang="zh-CN" sz="2000" b="1" dirty="0" smtClean="0">
                  <a:solidFill>
                    <a:srgbClr val="FF0000"/>
                  </a:solidFill>
                  <a:ea typeface="黑体" panose="02010609060101010101" pitchFamily="49" charset="-122"/>
                </a:rPr>
                <a:t>b”</a:t>
              </a:r>
              <a:r>
                <a:rPr lang="zh-CN" altLang="en-US" sz="2000" b="1" dirty="0" smtClean="0">
                  <a:solidFill>
                    <a:srgbClr val="FF0000"/>
                  </a:solidFill>
                  <a:ea typeface="黑体" panose="02010609060101010101" pitchFamily="49" charset="-122"/>
                </a:rPr>
                <a:t>是指“</a:t>
              </a:r>
              <a:r>
                <a:rPr lang="en-US" altLang="zh-CN" sz="2000" b="1" dirty="0" smtClean="0">
                  <a:solidFill>
                    <a:srgbClr val="FF0000"/>
                  </a:solidFill>
                  <a:ea typeface="黑体" panose="02010609060101010101" pitchFamily="49" charset="-122"/>
                </a:rPr>
                <a:t>bit</a:t>
              </a:r>
              <a:r>
                <a:rPr lang="zh-CN" altLang="en-US" sz="2000" b="1" dirty="0" smtClean="0">
                  <a:solidFill>
                    <a:srgbClr val="FF0000"/>
                  </a:solidFill>
                  <a:ea typeface="黑体" panose="02010609060101010101" pitchFamily="49" charset="-122"/>
                </a:rPr>
                <a:t>（位）”。</a:t>
              </a:r>
              <a:r>
                <a:rPr lang="en-US" altLang="zh-CN" sz="2000" b="1" dirty="0" smtClean="0">
                  <a:solidFill>
                    <a:srgbClr val="FF0000"/>
                  </a:solidFill>
                  <a:ea typeface="黑体" panose="02010609060101010101" pitchFamily="49" charset="-122"/>
                </a:rPr>
                <a:t>1MB/s=8Mbps</a:t>
              </a:r>
              <a:r>
                <a:rPr lang="zh-CN" altLang="en-US" sz="2000" b="1" dirty="0" smtClean="0">
                  <a:solidFill>
                    <a:srgbClr val="FF0000"/>
                  </a:solidFill>
                  <a:ea typeface="黑体" panose="02010609060101010101" pitchFamily="49" charset="-122"/>
                </a:rPr>
                <a:t>。</a:t>
              </a:r>
              <a:endParaRPr lang="zh-CN" altLang="en-US" sz="2000" b="1" dirty="0" smtClean="0">
                <a:solidFill>
                  <a:srgbClr val="FF0000"/>
                </a:solidFill>
                <a:ea typeface="黑体" panose="02010609060101010101" pitchFamily="49" charset="-122"/>
              </a:endParaRPr>
            </a:p>
          </p:txBody>
        </p:sp>
        <p:sp>
          <p:nvSpPr>
            <p:cNvPr id="24584" name="AutoShape 7"/>
            <p:cNvSpPr>
              <a:spLocks noChangeArrowheads="1"/>
            </p:cNvSpPr>
            <p:nvPr/>
          </p:nvSpPr>
          <p:spPr bwMode="auto">
            <a:xfrm>
              <a:off x="431" y="3013"/>
              <a:ext cx="155" cy="145"/>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grpSp>
      <p:sp>
        <p:nvSpPr>
          <p:cNvPr id="24581" name="Rectangle 8"/>
          <p:cNvSpPr>
            <a:spLocks noChangeArrowheads="1"/>
          </p:cNvSpPr>
          <p:nvPr/>
        </p:nvSpPr>
        <p:spPr bwMode="auto">
          <a:xfrm>
            <a:off x="323850" y="6705600"/>
            <a:ext cx="55245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008643">
                                            <p:txEl>
                                              <p:pRg st="0" end="0"/>
                                            </p:txEl>
                                          </p:spTgt>
                                        </p:tgtEl>
                                        <p:attrNameLst>
                                          <p:attrName>style.visibility</p:attrName>
                                        </p:attrNameLst>
                                      </p:cBhvr>
                                      <p:to>
                                        <p:strVal val="visible"/>
                                      </p:to>
                                    </p:set>
                                    <p:animEffect transition="in" filter="diamond(in)">
                                      <p:cBhvr>
                                        <p:cTn id="7" dur="500"/>
                                        <p:tgtEl>
                                          <p:spTgt spid="100864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08643">
                                            <p:txEl>
                                              <p:pRg st="1" end="1"/>
                                            </p:txEl>
                                          </p:spTgt>
                                        </p:tgtEl>
                                        <p:attrNameLst>
                                          <p:attrName>style.visibility</p:attrName>
                                        </p:attrNameLst>
                                      </p:cBhvr>
                                      <p:to>
                                        <p:strVal val="visible"/>
                                      </p:to>
                                    </p:set>
                                    <p:animEffect transition="in" filter="blinds(horizontal)">
                                      <p:cBhvr>
                                        <p:cTn id="11" dur="500"/>
                                        <p:tgtEl>
                                          <p:spTgt spid="1008643">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008643">
                                            <p:txEl>
                                              <p:pRg st="2" end="2"/>
                                            </p:txEl>
                                          </p:spTgt>
                                        </p:tgtEl>
                                        <p:attrNameLst>
                                          <p:attrName>style.visibility</p:attrName>
                                        </p:attrNameLst>
                                      </p:cBhvr>
                                      <p:to>
                                        <p:strVal val="visible"/>
                                      </p:to>
                                    </p:set>
                                    <p:animEffect transition="in" filter="blinds(horizontal)">
                                      <p:cBhvr>
                                        <p:cTn id="15" dur="500"/>
                                        <p:tgtEl>
                                          <p:spTgt spid="1008643">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008643">
                                            <p:txEl>
                                              <p:pRg st="3" end="3"/>
                                            </p:txEl>
                                          </p:spTgt>
                                        </p:tgtEl>
                                        <p:attrNameLst>
                                          <p:attrName>style.visibility</p:attrName>
                                        </p:attrNameLst>
                                      </p:cBhvr>
                                      <p:to>
                                        <p:strVal val="visible"/>
                                      </p:to>
                                    </p:set>
                                    <p:animEffect transition="in" filter="blinds(horizontal)">
                                      <p:cBhvr>
                                        <p:cTn id="19" dur="500"/>
                                        <p:tgtEl>
                                          <p:spTgt spid="1008643">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008643">
                                            <p:txEl>
                                              <p:pRg st="4" end="4"/>
                                            </p:txEl>
                                          </p:spTgt>
                                        </p:tgtEl>
                                        <p:attrNameLst>
                                          <p:attrName>style.visibility</p:attrName>
                                        </p:attrNameLst>
                                      </p:cBhvr>
                                      <p:to>
                                        <p:strVal val="visible"/>
                                      </p:to>
                                    </p:set>
                                    <p:animEffect transition="in" filter="blinds(horizontal)">
                                      <p:cBhvr>
                                        <p:cTn id="23" dur="500"/>
                                        <p:tgtEl>
                                          <p:spTgt spid="1008643">
                                            <p:txEl>
                                              <p:pRg st="4" end="4"/>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008644"/>
                                        </p:tgtEl>
                                        <p:attrNameLst>
                                          <p:attrName>style.visibility</p:attrName>
                                        </p:attrNameLst>
                                      </p:cBhvr>
                                      <p:to>
                                        <p:strVal val="visible"/>
                                      </p:to>
                                    </p:set>
                                    <p:animEffect transition="in" filter="blinds(horizontal)">
                                      <p:cBhvr>
                                        <p:cTn id="27" dur="500"/>
                                        <p:tgtEl>
                                          <p:spTgt spid="100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850" y="260350"/>
            <a:ext cx="6477000" cy="612775"/>
          </a:xfrm>
        </p:spPr>
        <p:txBody>
          <a:bodyPr/>
          <a:lstStyle/>
          <a:p>
            <a:pPr eaLnBrk="1" hangingPunct="1"/>
            <a:r>
              <a:rPr lang="en-US" altLang="en-US" sz="3200" dirty="0" smtClean="0">
                <a:solidFill>
                  <a:srgbClr val="3333CC"/>
                </a:solidFill>
                <a:ea typeface="黑体" panose="02010609060101010101" pitchFamily="49" charset="-122"/>
              </a:rPr>
              <a:t>2.4  </a:t>
            </a:r>
            <a:r>
              <a:rPr lang="zh-CN" altLang="en-US" sz="3200" dirty="0" smtClean="0">
                <a:solidFill>
                  <a:srgbClr val="3333CC"/>
                </a:solidFill>
                <a:ea typeface="黑体" panose="02010609060101010101" pitchFamily="49" charset="-122"/>
              </a:rPr>
              <a:t>计算机网络基础</a:t>
            </a:r>
            <a:endParaRPr lang="zh-CN" altLang="en-US" sz="3200" dirty="0" smtClean="0">
              <a:solidFill>
                <a:schemeClr val="accent2"/>
              </a:solidFill>
              <a:effectLst/>
              <a:ea typeface="黑体" panose="02010609060101010101" pitchFamily="49" charset="-122"/>
            </a:endParaRPr>
          </a:p>
        </p:txBody>
      </p:sp>
      <p:sp>
        <p:nvSpPr>
          <p:cNvPr id="821251" name="Rectangle 3"/>
          <p:cNvSpPr>
            <a:spLocks noGrp="1" noChangeArrowheads="1"/>
          </p:cNvSpPr>
          <p:nvPr>
            <p:ph type="body" idx="1"/>
          </p:nvPr>
        </p:nvSpPr>
        <p:spPr>
          <a:xfrm>
            <a:off x="250825" y="1125538"/>
            <a:ext cx="8569325" cy="2303462"/>
          </a:xfrm>
        </p:spPr>
        <p:txBody>
          <a:bodyPr/>
          <a:lstStyle/>
          <a:p>
            <a:pPr marL="0" indent="0" algn="just" eaLnBrk="1" hangingPunct="1">
              <a:lnSpc>
                <a:spcPct val="90000"/>
              </a:lnSpc>
              <a:buFontTx/>
              <a:buNone/>
            </a:pPr>
            <a:r>
              <a:rPr lang="en-US" altLang="zh-CN" sz="2400" b="1" dirty="0" smtClean="0">
                <a:solidFill>
                  <a:srgbClr val="000000"/>
                </a:solidFill>
              </a:rPr>
              <a:t>      (4)</a:t>
            </a:r>
            <a:r>
              <a:rPr lang="zh-CN" altLang="en-US" sz="2400" b="1" dirty="0" smtClean="0"/>
              <a:t> 网络拓扑结构</a:t>
            </a:r>
            <a:endParaRPr lang="zh-CN" altLang="en-US" sz="2400" b="1" dirty="0" smtClean="0"/>
          </a:p>
          <a:p>
            <a:pPr marL="0" indent="0" algn="just" eaLnBrk="1" hangingPunct="1">
              <a:lnSpc>
                <a:spcPct val="105000"/>
              </a:lnSpc>
              <a:spcBef>
                <a:spcPct val="5000"/>
              </a:spcBef>
              <a:buFontTx/>
              <a:buNone/>
            </a:pPr>
            <a:r>
              <a:rPr lang="zh-CN" altLang="en-US" dirty="0" smtClean="0"/>
              <a:t>      </a:t>
            </a:r>
            <a:r>
              <a:rPr lang="zh-CN" altLang="en-US" sz="2400" b="1" dirty="0" smtClean="0"/>
              <a:t>在计算机网络中，人们把计算机、服务器、交换机、路由器等网络设备抽象为“点”，把网络中的电缆等通信介质抽象为“线”，这样就可以将一个复杂的计算机网络系统抽象为由点和线组成的几何图形。人们称这种图形为网络的</a:t>
            </a:r>
            <a:r>
              <a:rPr lang="zh-CN" altLang="en-US" sz="2400" b="1" kern="1200">
                <a:solidFill>
                  <a:srgbClr val="00B0F0"/>
                </a:solidFill>
                <a:latin typeface="黑体" panose="02010609060101010101" pitchFamily="49" charset="-122"/>
                <a:ea typeface="黑体" panose="02010609060101010101" pitchFamily="49" charset="-122"/>
              </a:rPr>
              <a:t>拓扑结构</a:t>
            </a:r>
            <a:r>
              <a:rPr lang="zh-CN" altLang="en-US" sz="2400" b="1" dirty="0" smtClean="0"/>
              <a:t>。</a:t>
            </a:r>
            <a:endParaRPr lang="zh-CN" altLang="en-US" sz="2400" dirty="0" smtClean="0"/>
          </a:p>
        </p:txBody>
      </p:sp>
      <p:grpSp>
        <p:nvGrpSpPr>
          <p:cNvPr id="821252" name="Group 4"/>
          <p:cNvGrpSpPr/>
          <p:nvPr/>
        </p:nvGrpSpPr>
        <p:grpSpPr bwMode="auto">
          <a:xfrm>
            <a:off x="2268538" y="3717925"/>
            <a:ext cx="3887787" cy="1943100"/>
            <a:chOff x="1020" y="2659"/>
            <a:chExt cx="2449" cy="1224"/>
          </a:xfrm>
        </p:grpSpPr>
        <p:sp>
          <p:nvSpPr>
            <p:cNvPr id="18439" name="Oval 5"/>
            <p:cNvSpPr>
              <a:spLocks noChangeArrowheads="1"/>
            </p:cNvSpPr>
            <p:nvPr/>
          </p:nvSpPr>
          <p:spPr bwMode="auto">
            <a:xfrm>
              <a:off x="2064" y="3022"/>
              <a:ext cx="90" cy="9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8440" name="Oval 6"/>
            <p:cNvSpPr>
              <a:spLocks noChangeArrowheads="1"/>
            </p:cNvSpPr>
            <p:nvPr/>
          </p:nvSpPr>
          <p:spPr bwMode="auto">
            <a:xfrm>
              <a:off x="2835" y="2840"/>
              <a:ext cx="90" cy="9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8441" name="Oval 7"/>
            <p:cNvSpPr>
              <a:spLocks noChangeArrowheads="1"/>
            </p:cNvSpPr>
            <p:nvPr/>
          </p:nvSpPr>
          <p:spPr bwMode="auto">
            <a:xfrm>
              <a:off x="3379" y="2840"/>
              <a:ext cx="90" cy="9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8442" name="Oval 8"/>
            <p:cNvSpPr>
              <a:spLocks noChangeArrowheads="1"/>
            </p:cNvSpPr>
            <p:nvPr/>
          </p:nvSpPr>
          <p:spPr bwMode="auto">
            <a:xfrm>
              <a:off x="2835" y="3203"/>
              <a:ext cx="90" cy="9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8443" name="Oval 9"/>
            <p:cNvSpPr>
              <a:spLocks noChangeArrowheads="1"/>
            </p:cNvSpPr>
            <p:nvPr/>
          </p:nvSpPr>
          <p:spPr bwMode="auto">
            <a:xfrm>
              <a:off x="3379" y="3203"/>
              <a:ext cx="90" cy="9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8444" name="Oval 10"/>
            <p:cNvSpPr>
              <a:spLocks noChangeArrowheads="1"/>
            </p:cNvSpPr>
            <p:nvPr/>
          </p:nvSpPr>
          <p:spPr bwMode="auto">
            <a:xfrm>
              <a:off x="2517" y="3022"/>
              <a:ext cx="90" cy="9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8445" name="Line 11"/>
            <p:cNvSpPr>
              <a:spLocks noChangeShapeType="1"/>
            </p:cNvSpPr>
            <p:nvPr/>
          </p:nvSpPr>
          <p:spPr bwMode="auto">
            <a:xfrm>
              <a:off x="2154" y="3067"/>
              <a:ext cx="36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8446" name="Line 12"/>
            <p:cNvSpPr>
              <a:spLocks noChangeShapeType="1"/>
            </p:cNvSpPr>
            <p:nvPr/>
          </p:nvSpPr>
          <p:spPr bwMode="auto">
            <a:xfrm flipV="1">
              <a:off x="2562" y="2886"/>
              <a:ext cx="318" cy="18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8447" name="Line 13"/>
            <p:cNvSpPr>
              <a:spLocks noChangeShapeType="1"/>
            </p:cNvSpPr>
            <p:nvPr/>
          </p:nvSpPr>
          <p:spPr bwMode="auto">
            <a:xfrm>
              <a:off x="2880" y="2886"/>
              <a:ext cx="5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8448" name="Line 14"/>
            <p:cNvSpPr>
              <a:spLocks noChangeShapeType="1"/>
            </p:cNvSpPr>
            <p:nvPr/>
          </p:nvSpPr>
          <p:spPr bwMode="auto">
            <a:xfrm>
              <a:off x="2562" y="3067"/>
              <a:ext cx="318" cy="18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8449" name="Line 15"/>
            <p:cNvSpPr>
              <a:spLocks noChangeShapeType="1"/>
            </p:cNvSpPr>
            <p:nvPr/>
          </p:nvSpPr>
          <p:spPr bwMode="auto">
            <a:xfrm>
              <a:off x="2880" y="3248"/>
              <a:ext cx="49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8450" name="AutoShape 16"/>
            <p:cNvSpPr>
              <a:spLocks noChangeArrowheads="1"/>
            </p:cNvSpPr>
            <p:nvPr/>
          </p:nvSpPr>
          <p:spPr bwMode="auto">
            <a:xfrm>
              <a:off x="1020" y="2659"/>
              <a:ext cx="907" cy="453"/>
            </a:xfrm>
            <a:prstGeom prst="cloudCallout">
              <a:avLst>
                <a:gd name="adj1" fmla="val 67199"/>
                <a:gd name="adj2" fmla="val 37856"/>
              </a:avLst>
            </a:prstGeom>
            <a:solidFill>
              <a:srgbClr val="FFFF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smtClean="0">
                  <a:solidFill>
                    <a:srgbClr val="000000"/>
                  </a:solidFill>
                  <a:ea typeface="黑体" panose="02010609060101010101" pitchFamily="49" charset="-122"/>
                </a:rPr>
                <a:t>设备</a:t>
              </a:r>
              <a:endParaRPr lang="zh-CN" altLang="en-US" sz="2800" b="1" smtClean="0">
                <a:solidFill>
                  <a:srgbClr val="000000"/>
                </a:solidFill>
                <a:ea typeface="黑体" panose="02010609060101010101" pitchFamily="49" charset="-122"/>
              </a:endParaRPr>
            </a:p>
          </p:txBody>
        </p:sp>
        <p:sp>
          <p:nvSpPr>
            <p:cNvPr id="18451" name="AutoShape 17"/>
            <p:cNvSpPr>
              <a:spLocks noChangeArrowheads="1"/>
            </p:cNvSpPr>
            <p:nvPr/>
          </p:nvSpPr>
          <p:spPr bwMode="auto">
            <a:xfrm>
              <a:off x="1837" y="3430"/>
              <a:ext cx="907" cy="453"/>
            </a:xfrm>
            <a:prstGeom prst="cloudCallout">
              <a:avLst>
                <a:gd name="adj1" fmla="val 3583"/>
                <a:gd name="adj2" fmla="val -125495"/>
              </a:avLst>
            </a:prstGeom>
            <a:solidFill>
              <a:srgbClr val="FFFF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smtClean="0">
                  <a:solidFill>
                    <a:srgbClr val="000000"/>
                  </a:solidFill>
                  <a:ea typeface="黑体" panose="02010609060101010101" pitchFamily="49" charset="-122"/>
                </a:rPr>
                <a:t>电缆</a:t>
              </a:r>
              <a:endParaRPr lang="zh-CN" altLang="en-US" sz="2800" b="1" smtClean="0">
                <a:solidFill>
                  <a:srgbClr val="000000"/>
                </a:solidFill>
                <a:ea typeface="黑体" panose="02010609060101010101" pitchFamily="49" charset="-122"/>
              </a:endParaRPr>
            </a:p>
          </p:txBody>
        </p:sp>
      </p:grpSp>
      <p:sp>
        <p:nvSpPr>
          <p:cNvPr id="821266" name="Rectangle 18"/>
          <p:cNvSpPr>
            <a:spLocks noChangeArrowheads="1"/>
          </p:cNvSpPr>
          <p:nvPr/>
        </p:nvSpPr>
        <p:spPr bwMode="auto">
          <a:xfrm>
            <a:off x="1979613" y="3573463"/>
            <a:ext cx="4537075" cy="2447925"/>
          </a:xfrm>
          <a:prstGeom prst="rect">
            <a:avLst/>
          </a:prstGeom>
          <a:noFill/>
          <a:ln w="9525" algn="ctr">
            <a:solidFill>
              <a:schemeClr val="hlink"/>
            </a:solidFill>
            <a:miter lim="800000"/>
          </a:ln>
          <a:effectLst/>
          <a:scene3d>
            <a:camera prst="legacyObliqu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just">
              <a:spcBef>
                <a:spcPct val="0"/>
              </a:spcBef>
            </a:pPr>
            <a:endParaRPr lang="zh-CN" altLang="en-US" sz="2000" b="1" smtClean="0">
              <a:solidFill>
                <a:srgbClr val="000000"/>
              </a:solidFill>
              <a:ea typeface="黑体" panose="02010609060101010101" pitchFamily="49" charset="-122"/>
            </a:endParaRPr>
          </a:p>
        </p:txBody>
      </p:sp>
      <p:sp>
        <p:nvSpPr>
          <p:cNvPr id="18438" name="Rectangle 19"/>
          <p:cNvSpPr>
            <a:spLocks noChangeArrowheads="1"/>
          </p:cNvSpPr>
          <p:nvPr/>
        </p:nvSpPr>
        <p:spPr bwMode="auto">
          <a:xfrm>
            <a:off x="323850" y="6705600"/>
            <a:ext cx="39846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spcBef>
                <a:spcPct val="0"/>
              </a:spcBef>
            </a:pPr>
            <a:endParaRPr lang="zh-CN" altLang="en-US" sz="2000" b="1" smtClean="0">
              <a:solidFill>
                <a:srgbClr val="000000"/>
              </a:solidFill>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21251">
                                            <p:txEl>
                                              <p:pRg st="1" end="1"/>
                                            </p:txEl>
                                          </p:spTgt>
                                        </p:tgtEl>
                                        <p:attrNameLst>
                                          <p:attrName>style.visibility</p:attrName>
                                        </p:attrNameLst>
                                      </p:cBhvr>
                                      <p:to>
                                        <p:strVal val="visible"/>
                                      </p:to>
                                    </p:set>
                                    <p:animEffect transition="in" filter="blinds(horizontal)">
                                      <p:cBhvr>
                                        <p:cTn id="7" dur="500"/>
                                        <p:tgtEl>
                                          <p:spTgt spid="821251">
                                            <p:txEl>
                                              <p:pRg st="1" end="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21266"/>
                                        </p:tgtEl>
                                        <p:attrNameLst>
                                          <p:attrName>style.visibility</p:attrName>
                                        </p:attrNameLst>
                                      </p:cBhvr>
                                      <p:to>
                                        <p:strVal val="visible"/>
                                      </p:to>
                                    </p:set>
                                    <p:animEffect transition="in" filter="blinds(horizontal)">
                                      <p:cBhvr>
                                        <p:cTn id="11" dur="500"/>
                                        <p:tgtEl>
                                          <p:spTgt spid="821266"/>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821252"/>
                                        </p:tgtEl>
                                        <p:attrNameLst>
                                          <p:attrName>style.visibility</p:attrName>
                                        </p:attrNameLst>
                                      </p:cBhvr>
                                      <p:to>
                                        <p:strVal val="visible"/>
                                      </p:to>
                                    </p:set>
                                    <p:animEffect transition="in" filter="blinds(horizontal)">
                                      <p:cBhvr>
                                        <p:cTn id="15" dur="500"/>
                                        <p:tgtEl>
                                          <p:spTgt spid="82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66" grpId="0" animBg="1"/>
    </p:bldLst>
  </p:timing>
</p:sld>
</file>

<file path=ppt/theme/theme1.xml><?xml version="1.0" encoding="utf-8"?>
<a:theme xmlns:a="http://schemas.openxmlformats.org/drawingml/2006/main" name="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30000"/>
          </a:spcBef>
          <a:spcAft>
            <a:spcPct val="0"/>
          </a:spcAft>
          <a:buClrTx/>
          <a:buSzTx/>
          <a:buFontTx/>
          <a:buNone/>
          <a:defRPr kumimoji="1" lang="zh-CN" altLang="en-US" sz="2400" b="0" i="0" u="none" strike="noStrike" cap="none" normalizeH="0" baseline="0" smtClean="0">
            <a:ln>
              <a:noFill/>
            </a:ln>
            <a:solidFill>
              <a:srgbClr val="00FFC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30000"/>
          </a:spcBef>
          <a:spcAft>
            <a:spcPct val="0"/>
          </a:spcAft>
          <a:buClrTx/>
          <a:buSzTx/>
          <a:buFontTx/>
          <a:buNone/>
          <a:defRPr kumimoji="1" lang="zh-CN" altLang="en-US" sz="2400" b="0" i="0" u="none" strike="noStrike" cap="none" normalizeH="0" baseline="0" smtClean="0">
            <a:ln>
              <a:noFill/>
            </a:ln>
            <a:solidFill>
              <a:srgbClr val="00FFCC"/>
            </a:solidFill>
            <a:effectLst/>
            <a:latin typeface="Times New Roman" panose="02020603050405020304" pitchFamily="18" charset="0"/>
            <a:ea typeface="宋体" panose="02010600030101010101" pitchFamily="2"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信息学院课件模板（版本2）</Template>
  <TotalTime>0</TotalTime>
  <Words>11749</Words>
  <Application>WPS 演示</Application>
  <PresentationFormat>全屏显示(4:3)</PresentationFormat>
  <Paragraphs>776</Paragraphs>
  <Slides>57</Slides>
  <Notes>51</Notes>
  <HiddenSlides>0</HiddenSlides>
  <MMClips>0</MMClips>
  <ScaleCrop>false</ScaleCrop>
  <HeadingPairs>
    <vt:vector size="8" baseType="variant">
      <vt:variant>
        <vt:lpstr>已用的字体</vt:lpstr>
      </vt:variant>
      <vt:variant>
        <vt:i4>12</vt:i4>
      </vt:variant>
      <vt:variant>
        <vt:lpstr>主题</vt:lpstr>
      </vt:variant>
      <vt:variant>
        <vt:i4>15</vt:i4>
      </vt:variant>
      <vt:variant>
        <vt:lpstr>嵌入 OLE 服务器</vt:lpstr>
      </vt:variant>
      <vt:variant>
        <vt:i4>5</vt:i4>
      </vt:variant>
      <vt:variant>
        <vt:lpstr>幻灯片标题</vt:lpstr>
      </vt:variant>
      <vt:variant>
        <vt:i4>57</vt:i4>
      </vt:variant>
    </vt:vector>
  </HeadingPairs>
  <TitlesOfParts>
    <vt:vector size="89" baseType="lpstr">
      <vt:lpstr>Arial</vt:lpstr>
      <vt:lpstr>宋体</vt:lpstr>
      <vt:lpstr>Wingdings</vt:lpstr>
      <vt:lpstr>Times New Roman</vt:lpstr>
      <vt:lpstr>楷体_GB2312</vt:lpstr>
      <vt:lpstr>华文中宋</vt:lpstr>
      <vt:lpstr>黑体</vt:lpstr>
      <vt:lpstr>Times New Roman</vt:lpstr>
      <vt:lpstr>微软雅黑</vt:lpstr>
      <vt:lpstr>Arial Unicode MS</vt:lpstr>
      <vt:lpstr>幼圆</vt:lpstr>
      <vt:lpstr>隶书</vt:lpstr>
      <vt:lpstr>信息学院课件模板（版本2）</vt:lpstr>
      <vt:lpstr>1_信息学院课件模板（版本2）</vt:lpstr>
      <vt:lpstr>2_信息学院课件模板（版本2）</vt:lpstr>
      <vt:lpstr>3_信息学院课件模板（版本2）</vt:lpstr>
      <vt:lpstr>4_信息学院课件模板（版本2）</vt:lpstr>
      <vt:lpstr>5_信息学院课件模板（版本2）</vt:lpstr>
      <vt:lpstr>6_信息学院课件模板（版本2）</vt:lpstr>
      <vt:lpstr>7_信息学院课件模板（版本2）</vt:lpstr>
      <vt:lpstr>8_信息学院课件模板（版本2）</vt:lpstr>
      <vt:lpstr>9_信息学院课件模板（版本2）</vt:lpstr>
      <vt:lpstr>10_信息学院课件模板（版本2）</vt:lpstr>
      <vt:lpstr>11_信息学院课件模板（版本2）</vt:lpstr>
      <vt:lpstr>12_信息学院课件模板（版本2）</vt:lpstr>
      <vt:lpstr>13_信息学院课件模板（版本2）</vt:lpstr>
      <vt:lpstr>14_信息学院课件模板（版本2）</vt:lpstr>
      <vt:lpstr>MS_ClipArt_Gallery.2</vt:lpstr>
      <vt:lpstr>Paint.Picture</vt:lpstr>
      <vt:lpstr>Visio.Drawing.11</vt:lpstr>
      <vt:lpstr>Paint.Picture</vt:lpstr>
      <vt:lpstr>Visio.Drawing.11</vt:lpstr>
      <vt:lpstr>PowerPoint 演示文稿</vt:lpstr>
      <vt:lpstr>PowerPoint 演示文稿</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PowerPoint 演示文稿</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2.4  计算机网络基础</vt:lpstr>
      <vt:lpstr>PowerPoint 演示文稿</vt:lpstr>
      <vt:lpstr>PowerPoint 演示文稿</vt:lpstr>
      <vt:lpstr>2.4  计算机网络基础</vt:lpstr>
    </vt:vector>
  </TitlesOfParts>
  <Company>scau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计算机硬件体系结构 </dc:title>
  <dc:creator>华南农业大学信息学院</dc:creator>
  <dc:subject>专业领域介绍</dc:subject>
  <cp:category>电子教案</cp:category>
  <cp:lastModifiedBy>WangCT</cp:lastModifiedBy>
  <cp:revision>407</cp:revision>
  <dcterms:created xsi:type="dcterms:W3CDTF">2006-07-12T09:54:00Z</dcterms:created>
  <dcterms:modified xsi:type="dcterms:W3CDTF">2018-09-26T11:04:49Z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