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课程介绍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/>
              <a:t>课程内容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计算机文化基础（</a:t>
            </a:r>
            <a:r>
              <a:rPr lang="en-US" altLang="zh-CN" sz="2800" dirty="0"/>
              <a:t>10</a:t>
            </a:r>
            <a:r>
              <a:rPr lang="zh-CN" altLang="en-US" sz="2800" dirty="0"/>
              <a:t>学时）</a:t>
            </a:r>
            <a:endParaRPr lang="zh-CN" altLang="en-US" sz="2800" dirty="0"/>
          </a:p>
          <a:p>
            <a:pPr lvl="1" fontAlgn="auto">
              <a:spcBef>
                <a:spcPts val="1700"/>
              </a:spcBef>
            </a:pPr>
            <a:r>
              <a:rPr lang="zh-CN" altLang="en-US" sz="2400" dirty="0"/>
              <a:t>简要介绍计算机基本概念、原理</a:t>
            </a:r>
            <a:endParaRPr lang="zh-CN" altLang="en-US" sz="2400" dirty="0"/>
          </a:p>
          <a:p>
            <a:pPr lvl="1"/>
            <a:endParaRPr lang="zh-CN" altLang="en-US" dirty="0"/>
          </a:p>
          <a:p>
            <a:r>
              <a:rPr lang="en-US" altLang="zh-CN" sz="2800" dirty="0"/>
              <a:t>C</a:t>
            </a:r>
            <a:r>
              <a:rPr lang="zh-CN" altLang="en-US" sz="2800" dirty="0"/>
              <a:t>语言程序设计（</a:t>
            </a:r>
            <a:r>
              <a:rPr lang="en-US" altLang="zh-CN" sz="2800" dirty="0"/>
              <a:t>54</a:t>
            </a:r>
            <a:r>
              <a:rPr lang="zh-CN" altLang="en-US" sz="2800" dirty="0"/>
              <a:t>学时）</a:t>
            </a:r>
            <a:endParaRPr lang="zh-CN" altLang="en-US" sz="2800" dirty="0"/>
          </a:p>
          <a:p>
            <a:pPr lvl="1" fontAlgn="auto">
              <a:spcBef>
                <a:spcPts val="1700"/>
              </a:spcBef>
            </a:pPr>
            <a:r>
              <a:rPr lang="zh-CN" altLang="en-US" sz="2400" dirty="0"/>
              <a:t>理论课（</a:t>
            </a:r>
            <a:r>
              <a:rPr lang="en-US" altLang="zh-CN" sz="2400" dirty="0"/>
              <a:t>38</a:t>
            </a:r>
            <a:r>
              <a:rPr lang="zh-CN" altLang="en-US" sz="2400" dirty="0"/>
              <a:t>学时）</a:t>
            </a:r>
            <a:endParaRPr lang="zh-CN" altLang="en-US" sz="2400" dirty="0"/>
          </a:p>
          <a:p>
            <a:pPr lvl="1" fontAlgn="auto">
              <a:spcBef>
                <a:spcPts val="1700"/>
              </a:spcBef>
            </a:pPr>
            <a:r>
              <a:rPr lang="zh-CN" altLang="en-US" sz="2400" dirty="0"/>
              <a:t>实验室（</a:t>
            </a:r>
            <a:r>
              <a:rPr lang="en-US" altLang="zh-CN" sz="2400" dirty="0"/>
              <a:t>16</a:t>
            </a:r>
            <a:r>
              <a:rPr lang="zh-CN" altLang="en-US" sz="2400" dirty="0"/>
              <a:t>学时）</a:t>
            </a:r>
            <a:endParaRPr lang="zh-CN" altLang="en-US" sz="2400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132556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课程考核</a:t>
            </a:r>
            <a:endParaRPr kumimoji="0" lang="zh-CN" altLang="en-US" sz="4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/>
            <a:r>
              <a:rPr lang="zh-CN" altLang="en-US" sz="2800" dirty="0"/>
              <a:t>只对理论课进行考试，实验课无需进行上机考试</a:t>
            </a:r>
            <a:endParaRPr lang="en-US" altLang="zh-CN" sz="280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sz="2800" dirty="0"/>
              <a:t>理论课期末笔试成绩占</a:t>
            </a:r>
            <a:r>
              <a:rPr lang="en-US" altLang="zh-CN" sz="2800" dirty="0"/>
              <a:t>50%</a:t>
            </a:r>
            <a:r>
              <a:rPr lang="zh-CN" altLang="en-US" sz="2800" dirty="0"/>
              <a:t>，平时成绩占</a:t>
            </a:r>
            <a:r>
              <a:rPr lang="en-US" altLang="zh-CN" sz="2800" dirty="0"/>
              <a:t>50%</a:t>
            </a:r>
            <a:endParaRPr lang="en-US" altLang="zh-CN" sz="2800" dirty="0"/>
          </a:p>
          <a:p>
            <a:pPr lvl="1" fontAlgn="auto">
              <a:spcBef>
                <a:spcPts val="1700"/>
              </a:spcBef>
            </a:pPr>
            <a:r>
              <a:rPr lang="zh-CN" altLang="en-US" sz="2400" dirty="0"/>
              <a:t>平时包括出勤</a:t>
            </a:r>
            <a:r>
              <a:rPr lang="en-US" altLang="zh-CN" sz="2400" dirty="0"/>
              <a:t>10%</a:t>
            </a:r>
            <a:r>
              <a:rPr lang="zh-CN" altLang="en-US" sz="2400" dirty="0"/>
              <a:t>：旷课扣2分/次，迟到早退各扣1分/次，事假扣1分，扣完为止</a:t>
            </a:r>
            <a:endParaRPr lang="zh-CN" altLang="en-US" sz="2400" dirty="0"/>
          </a:p>
          <a:p>
            <a:pPr lvl="1" fontAlgn="auto">
              <a:spcBef>
                <a:spcPts val="1700"/>
              </a:spcBef>
            </a:pPr>
            <a:r>
              <a:rPr lang="zh-CN" altLang="en-US" sz="2400" dirty="0"/>
              <a:t>课堂测验</a:t>
            </a:r>
            <a:r>
              <a:rPr lang="en-US" altLang="zh-CN" sz="2400" dirty="0"/>
              <a:t>45%</a:t>
            </a:r>
            <a:r>
              <a:rPr lang="zh-CN" altLang="en-US" sz="2400" dirty="0"/>
              <a:t>：</a:t>
            </a:r>
            <a:r>
              <a:rPr lang="en-US" altLang="zh-CN" sz="2400" dirty="0"/>
              <a:t>3</a:t>
            </a:r>
            <a:r>
              <a:rPr lang="zh-CN" altLang="en-US" sz="2400" dirty="0"/>
              <a:t>次上机堂测，每次</a:t>
            </a:r>
            <a:r>
              <a:rPr lang="en-US" altLang="zh-CN" sz="2400" dirty="0"/>
              <a:t>15%</a:t>
            </a:r>
            <a:endParaRPr lang="en-US" altLang="zh-CN" sz="2400" dirty="0"/>
          </a:p>
          <a:p>
            <a:pPr lvl="1" fontAlgn="auto">
              <a:spcBef>
                <a:spcPts val="1700"/>
              </a:spcBef>
            </a:pPr>
            <a:r>
              <a:rPr lang="zh-CN" altLang="en-US" sz="2400" dirty="0"/>
              <a:t>课后作业</a:t>
            </a:r>
            <a:r>
              <a:rPr lang="en-US" altLang="zh-CN" sz="2400" dirty="0"/>
              <a:t>30%</a:t>
            </a:r>
            <a:r>
              <a:rPr lang="zh-CN" altLang="en-US" sz="2400" dirty="0"/>
              <a:t>：</a:t>
            </a:r>
            <a:r>
              <a:rPr lang="en-US" altLang="zh-CN" sz="2400" dirty="0"/>
              <a:t>3</a:t>
            </a:r>
            <a:r>
              <a:rPr lang="zh-CN" altLang="en-US" sz="2400" dirty="0"/>
              <a:t>次作业，每次</a:t>
            </a:r>
            <a:r>
              <a:rPr lang="en-US" altLang="zh-CN" sz="2400" dirty="0"/>
              <a:t>10%</a:t>
            </a:r>
            <a:endParaRPr lang="en-US" altLang="zh-CN" dirty="0"/>
          </a:p>
          <a:p>
            <a:pPr lvl="1" fontAlgn="auto">
              <a:spcBef>
                <a:spcPts val="1700"/>
              </a:spcBef>
            </a:pPr>
            <a:r>
              <a:rPr lang="zh-CN" altLang="en-US" sz="2450" dirty="0"/>
              <a:t>实验课</a:t>
            </a:r>
            <a:r>
              <a:rPr lang="en-US" altLang="zh-CN" sz="2450" dirty="0"/>
              <a:t>15%</a:t>
            </a:r>
            <a:r>
              <a:rPr lang="zh-CN" altLang="en-US" sz="2450" dirty="0"/>
              <a:t>：根据出勤情况、每次实验完成情况等综合给分</a:t>
            </a:r>
            <a:endParaRPr lang="zh-CN" altLang="en-US" sz="2450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b="1" dirty="0">
                <a:solidFill>
                  <a:srgbClr val="FFFFFF"/>
                </a:solidFill>
              </a:rPr>
            </a:fld>
            <a:endParaRPr lang="en-US" altLang="zh-CN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8197"/>
          </a:xfrm>
        </p:spPr>
        <p:txBody>
          <a:bodyPr/>
          <a:lstStyle/>
          <a:p>
            <a:pPr algn="ctr"/>
            <a:r>
              <a:rPr lang="zh-CN" altLang="en-US" dirty="0"/>
              <a:t>期末不考核的内容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计算机文化基础</a:t>
            </a:r>
            <a:endParaRPr lang="zh-CN" altLang="en-US" sz="2800" dirty="0"/>
          </a:p>
          <a:p>
            <a:pPr lvl="1"/>
            <a:r>
              <a:rPr lang="zh-CN" altLang="en-US" sz="2400" dirty="0" smtClean="0"/>
              <a:t>1</a:t>
            </a:r>
            <a:r>
              <a:rPr lang="zh-CN" altLang="en-US" sz="2400" dirty="0"/>
              <a:t>. 4.</a:t>
            </a:r>
            <a:r>
              <a:rPr lang="zh-CN" altLang="en-US" sz="2400" dirty="0" smtClean="0"/>
              <a:t>4 可靠性编码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1</a:t>
            </a:r>
            <a:r>
              <a:rPr lang="zh-CN" altLang="en-US" sz="2400" dirty="0"/>
              <a:t>. </a:t>
            </a:r>
            <a:r>
              <a:rPr lang="zh-CN" altLang="en-US" sz="2400" dirty="0" smtClean="0"/>
              <a:t>5 信息处理</a:t>
            </a:r>
            <a:r>
              <a:rPr lang="zh-CN" altLang="en-US" sz="2400" dirty="0"/>
              <a:t>软件          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2</a:t>
            </a:r>
            <a:r>
              <a:rPr lang="zh-CN" altLang="en-US" sz="2400" dirty="0"/>
              <a:t>.2.</a:t>
            </a:r>
            <a:r>
              <a:rPr lang="zh-CN" altLang="en-US" sz="2400" dirty="0" smtClean="0"/>
              <a:t>6 典型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操作系统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2</a:t>
            </a:r>
            <a:r>
              <a:rPr lang="zh-CN" altLang="en-US" sz="2400" dirty="0"/>
              <a:t>.3.</a:t>
            </a:r>
            <a:r>
              <a:rPr lang="zh-CN" altLang="en-US" sz="2400" dirty="0" smtClean="0"/>
              <a:t>2 几种</a:t>
            </a:r>
            <a:r>
              <a:rPr lang="zh-CN" altLang="en-US" sz="2400" dirty="0"/>
              <a:t>通用的编程语言开发</a:t>
            </a:r>
            <a:r>
              <a:rPr lang="zh-CN" altLang="en-US" sz="2400" dirty="0" smtClean="0"/>
              <a:t>平台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2</a:t>
            </a:r>
            <a:r>
              <a:rPr lang="zh-CN" altLang="en-US" sz="2400" dirty="0"/>
              <a:t>.3.</a:t>
            </a:r>
            <a:r>
              <a:rPr lang="zh-CN" altLang="en-US" sz="2400" dirty="0" smtClean="0"/>
              <a:t>3 学会</a:t>
            </a:r>
            <a:r>
              <a:rPr lang="zh-CN" altLang="en-US" sz="2400" dirty="0"/>
              <a:t>程序设计的</a:t>
            </a:r>
            <a:r>
              <a:rPr lang="zh-CN" altLang="en-US" sz="2400" dirty="0" smtClean="0"/>
              <a:t>意义</a:t>
            </a:r>
            <a:endParaRPr lang="zh-CN" altLang="en-US" sz="2400" dirty="0"/>
          </a:p>
          <a:p>
            <a:pPr lvl="0"/>
            <a:endParaRPr lang="zh-CN" altLang="en-US" dirty="0"/>
          </a:p>
          <a:p>
            <a:pPr lvl="0"/>
            <a:r>
              <a:rPr lang="en-US" altLang="zh-CN" sz="2800" dirty="0"/>
              <a:t>C</a:t>
            </a:r>
            <a:r>
              <a:rPr lang="zh-CN" altLang="en-US" sz="2800" dirty="0"/>
              <a:t>语言程序设计</a:t>
            </a:r>
            <a:endParaRPr lang="zh-CN" altLang="en-US" sz="2800" dirty="0"/>
          </a:p>
          <a:p>
            <a:pPr lvl="1"/>
            <a:r>
              <a:rPr lang="zh-CN" altLang="en-US" sz="2400" dirty="0"/>
              <a:t>另行通知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公共邮箱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帐号：</a:t>
            </a:r>
            <a:r>
              <a:rPr lang="en-US" altLang="zh-CN" sz="2800" dirty="0" smtClean="0">
                <a:solidFill>
                  <a:schemeClr val="tx1"/>
                </a:solidFill>
              </a:rPr>
              <a:t>scau_c@126.com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密码：</a:t>
            </a:r>
            <a:r>
              <a:rPr lang="en-US" altLang="zh-CN" sz="2800" dirty="0" smtClean="0">
                <a:solidFill>
                  <a:schemeClr val="tx1"/>
                </a:solidFill>
              </a:rPr>
              <a:t>scau_2008_c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QQ</a:t>
            </a:r>
            <a:r>
              <a:rPr lang="zh-CN" altLang="zh-CN" sz="2800" dirty="0" smtClean="0">
                <a:solidFill>
                  <a:schemeClr val="tx1"/>
                </a:solidFill>
              </a:rPr>
              <a:t>群：540985631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r>
              <a:rPr lang="zh-CN" altLang="zh-CN" sz="2800" dirty="0" smtClean="0">
                <a:solidFill>
                  <a:schemeClr val="tx1"/>
                </a:solidFill>
              </a:rPr>
              <a:t>链接https://jq.qq.com/?_wv=1027&amp;k=5JRE6p3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6490" y="1845945"/>
            <a:ext cx="2954020" cy="4047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Calibri Light</vt:lpstr>
      <vt:lpstr>Arial Unicode MS</vt:lpstr>
      <vt:lpstr>Office 主题</vt:lpstr>
      <vt:lpstr>回顾</vt:lpstr>
      <vt:lpstr>课程介绍</vt:lpstr>
      <vt:lpstr>课程内容</vt:lpstr>
      <vt:lpstr>课程考核</vt:lpstr>
      <vt:lpstr>期末不考核的内容</vt:lpstr>
      <vt:lpstr>公共邮箱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WangCT</cp:lastModifiedBy>
  <cp:revision>6</cp:revision>
  <dcterms:created xsi:type="dcterms:W3CDTF">2018-03-01T02:03:00Z</dcterms:created>
  <dcterms:modified xsi:type="dcterms:W3CDTF">2018-09-10T01:14:40Z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