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420" r:id="rId2"/>
    <p:sldId id="421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422" r:id="rId13"/>
    <p:sldId id="386" r:id="rId14"/>
    <p:sldId id="387" r:id="rId15"/>
    <p:sldId id="388" r:id="rId16"/>
    <p:sldId id="389" r:id="rId17"/>
    <p:sldId id="390" r:id="rId18"/>
    <p:sldId id="391" r:id="rId19"/>
    <p:sldId id="419" r:id="rId20"/>
    <p:sldId id="424" r:id="rId21"/>
    <p:sldId id="425" r:id="rId22"/>
    <p:sldId id="426" r:id="rId23"/>
    <p:sldId id="427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23" r:id="rId32"/>
    <p:sldId id="413" r:id="rId33"/>
    <p:sldId id="414" r:id="rId34"/>
    <p:sldId id="415" r:id="rId35"/>
    <p:sldId id="416" r:id="rId36"/>
    <p:sldId id="417" r:id="rId37"/>
    <p:sldId id="418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6" autoAdjust="0"/>
    <p:restoredTop sz="89241" autoAdjust="0"/>
  </p:normalViewPr>
  <p:slideViewPr>
    <p:cSldViewPr snapToGrid="0">
      <p:cViewPr varScale="1">
        <p:scale>
          <a:sx n="63" d="100"/>
          <a:sy n="63" d="100"/>
        </p:scale>
        <p:origin x="-8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A253E4B-54B1-4E59-8E11-26D620883BDC}" type="datetimeFigureOut">
              <a:rPr lang="zh-CN" altLang="en-US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EC2FE86-6D57-4C79-AF63-1CCF3BCAF0A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559610-73FC-4419-9EB1-CE4485198201}" type="slidenum">
              <a:rPr lang="zh-CN" altLang="en-US">
                <a:ea typeface="微软雅黑" panose="020B0503020204020204" pitchFamily="34" charset="-122"/>
              </a:rPr>
              <a:pPr eaLnBrk="1" hangingPunct="1"/>
              <a:t>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566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7D651D-6FA8-4AAF-8D1A-FA8C392D64AB}" type="slidenum">
              <a:rPr lang="zh-CN" altLang="en-US">
                <a:ea typeface="微软雅黑" panose="020B0503020204020204" pitchFamily="34" charset="-122"/>
              </a:rPr>
              <a:pPr eaLnBrk="1" hangingPunct="1"/>
              <a:t>13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512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E883D3-8396-4C9A-A2BB-EA7AD67427DD}" type="slidenum">
              <a:rPr lang="zh-CN" altLang="en-US">
                <a:ea typeface="微软雅黑" panose="020B0503020204020204" pitchFamily="34" charset="-122"/>
              </a:rPr>
              <a:pPr eaLnBrk="1" hangingPunct="1"/>
              <a:t>14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91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64FA1D-2DF2-48A7-9680-0C8F7E711A31}" type="slidenum">
              <a:rPr lang="zh-CN" altLang="en-US">
                <a:ea typeface="微软雅黑" panose="020B0503020204020204" pitchFamily="34" charset="-122"/>
              </a:rPr>
              <a:pPr eaLnBrk="1" hangingPunct="1"/>
              <a:t>15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30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FC8A9-E3BA-47E9-998D-7717207DCD54}" type="slidenum">
              <a:rPr lang="zh-CN" altLang="en-US">
                <a:ea typeface="微软雅黑" panose="020B0503020204020204" pitchFamily="34" charset="-122"/>
              </a:rPr>
              <a:pPr eaLnBrk="1" hangingPunct="1"/>
              <a:t>16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12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53AA8D-9A47-40A5-92AC-B2F078BE0FCF}" type="slidenum">
              <a:rPr lang="zh-CN" altLang="en-US">
                <a:ea typeface="微软雅黑" panose="020B0503020204020204" pitchFamily="34" charset="-122"/>
              </a:rPr>
              <a:pPr eaLnBrk="1" hangingPunct="1"/>
              <a:t>17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505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23B55C-DBC9-4BC1-99A6-BDFEB117E18F}" type="slidenum">
              <a:rPr lang="zh-CN" altLang="en-US">
                <a:ea typeface="微软雅黑" panose="020B0503020204020204" pitchFamily="34" charset="-122"/>
              </a:rPr>
              <a:pPr eaLnBrk="1" hangingPunct="1"/>
              <a:t>18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813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2FE86-6D57-4C79-AF63-1CCF3BCAF0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9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8326D8-062A-40D5-B5AC-CAFC4FF46070}" type="slidenum">
              <a:rPr lang="zh-CN" altLang="en-US">
                <a:ea typeface="微软雅黑" panose="020B0503020204020204" pitchFamily="34" charset="-122"/>
              </a:rPr>
              <a:pPr eaLnBrk="1" hangingPunct="1"/>
              <a:t>20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077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B71B9F-3A87-47AA-B019-7609A22292AF}" type="slidenum">
              <a:rPr lang="zh-CN" altLang="en-US">
                <a:ea typeface="微软雅黑" panose="020B0503020204020204" pitchFamily="34" charset="-122"/>
              </a:rPr>
              <a:pPr eaLnBrk="1" hangingPunct="1"/>
              <a:t>21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88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026650-236C-459A-8076-3A23F40CD2CB}" type="slidenum">
              <a:rPr lang="zh-CN" altLang="en-US">
                <a:ea typeface="微软雅黑" panose="020B0503020204020204" pitchFamily="34" charset="-122"/>
              </a:rPr>
              <a:pPr eaLnBrk="1" hangingPunct="1"/>
              <a:t>22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73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93540E-1CB4-4EE5-8217-E4DF418073AF}" type="slidenum">
              <a:rPr lang="zh-CN" altLang="en-US">
                <a:ea typeface="微软雅黑" panose="020B0503020204020204" pitchFamily="34" charset="-122"/>
              </a:rPr>
              <a:pPr eaLnBrk="1" hangingPunct="1"/>
              <a:t>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80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7E729-8792-4DB5-87F0-D8098B5F61EF}" type="slidenum">
              <a:rPr lang="zh-CN" altLang="en-US">
                <a:ea typeface="微软雅黑" panose="020B0503020204020204" pitchFamily="34" charset="-122"/>
              </a:rPr>
              <a:pPr eaLnBrk="1" hangingPunct="1"/>
              <a:t>23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38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E51039-3F07-4C23-B7DB-26019B541144}" type="slidenum">
              <a:rPr lang="zh-CN" altLang="en-US">
                <a:ea typeface="微软雅黑" panose="020B0503020204020204" pitchFamily="34" charset="-122"/>
              </a:rPr>
              <a:pPr eaLnBrk="1" hangingPunct="1"/>
              <a:t>24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6190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37199A-29F6-4652-AFF8-9FFB488396FB}" type="slidenum">
              <a:rPr lang="zh-CN" altLang="en-US">
                <a:ea typeface="微软雅黑" panose="020B0503020204020204" pitchFamily="34" charset="-122"/>
              </a:rPr>
              <a:pPr eaLnBrk="1" hangingPunct="1"/>
              <a:t>25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89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3BCA1C-087B-48DB-95D4-82FA71C1F644}" type="slidenum">
              <a:rPr lang="zh-CN" altLang="en-US">
                <a:ea typeface="微软雅黑" panose="020B0503020204020204" pitchFamily="34" charset="-122"/>
              </a:rPr>
              <a:pPr eaLnBrk="1" hangingPunct="1"/>
              <a:t>26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779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C2513F-9FB3-4633-B886-CEBFC0D80BE7}" type="slidenum">
              <a:rPr lang="zh-CN" altLang="en-US">
                <a:ea typeface="微软雅黑" panose="020B0503020204020204" pitchFamily="34" charset="-122"/>
              </a:rPr>
              <a:pPr eaLnBrk="1" hangingPunct="1"/>
              <a:t>27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554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6DF65E-E456-4DD7-B72E-6CF420EDD885}" type="slidenum">
              <a:rPr lang="zh-CN" altLang="en-US">
                <a:ea typeface="微软雅黑" panose="020B0503020204020204" pitchFamily="34" charset="-122"/>
              </a:rPr>
              <a:pPr eaLnBrk="1" hangingPunct="1"/>
              <a:t>28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854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FBAC33-121A-4D0A-B50D-EAE53F603A1A}" type="slidenum">
              <a:rPr lang="zh-CN" altLang="en-US">
                <a:ea typeface="微软雅黑" panose="020B0503020204020204" pitchFamily="34" charset="-122"/>
              </a:rPr>
              <a:pPr eaLnBrk="1" hangingPunct="1"/>
              <a:t>29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446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15BB03-8404-428B-8F48-D5FBD7EB31A9}" type="slidenum">
              <a:rPr lang="zh-CN" altLang="en-US">
                <a:ea typeface="微软雅黑" panose="020B0503020204020204" pitchFamily="34" charset="-122"/>
              </a:rPr>
              <a:pPr eaLnBrk="1" hangingPunct="1"/>
              <a:t>30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25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C2FE86-6D57-4C79-AF63-1CCF3BCAF0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2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9374CA-4FCC-4B1A-BDDA-D5220B582516}" type="slidenum">
              <a:rPr lang="zh-CN" altLang="en-US">
                <a:ea typeface="微软雅黑" panose="020B0503020204020204" pitchFamily="34" charset="-122"/>
              </a:rPr>
              <a:pPr eaLnBrk="1" hangingPunct="1"/>
              <a:t>32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9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F46479-F4B0-4C76-8E14-E3F3D205F303}" type="slidenum">
              <a:rPr lang="zh-CN" altLang="en-US">
                <a:ea typeface="微软雅黑" panose="020B0503020204020204" pitchFamily="34" charset="-122"/>
              </a:rPr>
              <a:pPr eaLnBrk="1" hangingPunct="1"/>
              <a:t>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15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09A818-BB28-436D-8A22-605CECE6CECC}" type="slidenum">
              <a:rPr lang="zh-CN" altLang="en-US">
                <a:ea typeface="微软雅黑" panose="020B0503020204020204" pitchFamily="34" charset="-122"/>
              </a:rPr>
              <a:pPr eaLnBrk="1" hangingPunct="1"/>
              <a:t>33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035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8FEDFC-7022-4CBD-9FBE-407B2255805C}" type="slidenum">
              <a:rPr lang="zh-CN" altLang="en-US">
                <a:ea typeface="微软雅黑" panose="020B0503020204020204" pitchFamily="34" charset="-122"/>
              </a:rPr>
              <a:pPr eaLnBrk="1" hangingPunct="1"/>
              <a:t>34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963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7B24A8-496D-403C-961F-2D3E4C80E206}" type="slidenum">
              <a:rPr lang="zh-CN" altLang="en-US">
                <a:ea typeface="微软雅黑" panose="020B0503020204020204" pitchFamily="34" charset="-122"/>
              </a:rPr>
              <a:pPr eaLnBrk="1" hangingPunct="1"/>
              <a:t>35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4259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E763CA-0FC5-470A-9082-5CE56F443A03}" type="slidenum">
              <a:rPr lang="zh-CN" altLang="en-US">
                <a:ea typeface="微软雅黑" panose="020B0503020204020204" pitchFamily="34" charset="-122"/>
              </a:rPr>
              <a:pPr eaLnBrk="1" hangingPunct="1"/>
              <a:t>36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440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D097E4-3C0E-4D20-A612-394F47C4ABB2}" type="slidenum">
              <a:rPr lang="en-US" altLang="zh-CN">
                <a:solidFill>
                  <a:srgbClr val="000000"/>
                </a:solidFill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326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19C90B-ED38-4C8E-AE83-E4FF5774C76D}" type="slidenum">
              <a:rPr lang="zh-CN" altLang="en-US">
                <a:ea typeface="微软雅黑" panose="020B0503020204020204" pitchFamily="34" charset="-122"/>
              </a:rPr>
              <a:pPr eaLnBrk="1" hangingPunct="1"/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524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C1F20D-9F13-4E07-9230-68F4CB1B1B9A}" type="slidenum">
              <a:rPr lang="zh-CN" altLang="en-US">
                <a:ea typeface="微软雅黑" panose="020B0503020204020204" pitchFamily="34" charset="-122"/>
              </a:rPr>
              <a:pPr eaLnBrk="1" hangingPunct="1"/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20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E79CCF-0B11-4762-9FBE-E22849EEBDDD}" type="slidenum">
              <a:rPr lang="zh-CN" altLang="en-US">
                <a:ea typeface="微软雅黑" panose="020B0503020204020204" pitchFamily="34" charset="-122"/>
              </a:rPr>
              <a:pPr eaLnBrk="1" hangingPunct="1"/>
              <a:t>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36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DDECA0-6AF1-423A-B728-B4556E54EDF5}" type="slidenum">
              <a:rPr lang="zh-CN" altLang="en-US">
                <a:ea typeface="微软雅黑" panose="020B0503020204020204" pitchFamily="34" charset="-122"/>
              </a:rPr>
              <a:pPr eaLnBrk="1" hangingPunct="1"/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867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66F18A-9BFE-4E41-9E23-D25A6D8E33DF}" type="slidenum">
              <a:rPr lang="zh-CN" altLang="en-US">
                <a:ea typeface="微软雅黑" panose="020B0503020204020204" pitchFamily="34" charset="-122"/>
              </a:rPr>
              <a:pPr eaLnBrk="1" hangingPunct="1"/>
              <a:t>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39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66F18A-9BFE-4E41-9E23-D25A6D8E33DF}" type="slidenum">
              <a:rPr lang="zh-CN" altLang="en-US">
                <a:ea typeface="微软雅黑" panose="020B0503020204020204" pitchFamily="34" charset="-122"/>
              </a:rPr>
              <a:pPr eaLnBrk="1" hangingPunct="1"/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85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alphaModFix amt="2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14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rcRect t="613"/>
          <a:stretch>
            <a:fillRect/>
          </a:stretch>
        </p:blipFill>
        <p:spPr bwMode="auto">
          <a:xfrm>
            <a:off x="0" y="357188"/>
            <a:ext cx="1905000" cy="626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613"/>
          <a:stretch>
            <a:fillRect/>
          </a:stretch>
        </p:blipFill>
        <p:spPr bwMode="auto">
          <a:xfrm>
            <a:off x="0" y="357188"/>
            <a:ext cx="1905000" cy="626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rcRect t="613"/>
          <a:stretch>
            <a:fillRect/>
          </a:stretch>
        </p:blipFill>
        <p:spPr bwMode="auto">
          <a:xfrm>
            <a:off x="0" y="357188"/>
            <a:ext cx="1905000" cy="626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786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t="398"/>
          <a:stretch/>
        </p:blipFill>
        <p:spPr>
          <a:xfrm>
            <a:off x="8570794" y="6976"/>
            <a:ext cx="3621206" cy="6851024"/>
          </a:xfrm>
          <a:custGeom>
            <a:avLst/>
            <a:gdLst>
              <a:gd name="connsiteX0" fmla="*/ 0 w 3621206"/>
              <a:gd name="connsiteY0" fmla="*/ 0 h 6830704"/>
              <a:gd name="connsiteX1" fmla="*/ 3621206 w 3621206"/>
              <a:gd name="connsiteY1" fmla="*/ 0 h 6830704"/>
              <a:gd name="connsiteX2" fmla="*/ 3621206 w 3621206"/>
              <a:gd name="connsiteY2" fmla="*/ 6830704 h 6830704"/>
              <a:gd name="connsiteX3" fmla="*/ 0 w 3621206"/>
              <a:gd name="connsiteY3" fmla="*/ 6830704 h 6830704"/>
              <a:gd name="connsiteX4" fmla="*/ 0 w 3621206"/>
              <a:gd name="connsiteY4" fmla="*/ 3562404 h 6830704"/>
              <a:gd name="connsiteX5" fmla="*/ 1109051 w 3621206"/>
              <a:gd name="connsiteY5" fmla="*/ 3562404 h 6830704"/>
              <a:gd name="connsiteX6" fmla="*/ 1142772 w 3621206"/>
              <a:gd name="connsiteY6" fmla="*/ 3590226 h 6830704"/>
              <a:gd name="connsiteX7" fmla="*/ 1363781 w 3621206"/>
              <a:gd name="connsiteY7" fmla="*/ 3657735 h 6830704"/>
              <a:gd name="connsiteX8" fmla="*/ 1584790 w 3621206"/>
              <a:gd name="connsiteY8" fmla="*/ 3590226 h 6830704"/>
              <a:gd name="connsiteX9" fmla="*/ 1616867 w 3621206"/>
              <a:gd name="connsiteY9" fmla="*/ 3563760 h 6830704"/>
              <a:gd name="connsiteX10" fmla="*/ 1621391 w 3621206"/>
              <a:gd name="connsiteY10" fmla="*/ 3586167 h 6830704"/>
              <a:gd name="connsiteX11" fmla="*/ 1706796 w 3621206"/>
              <a:gd name="connsiteY11" fmla="*/ 3642777 h 6830704"/>
              <a:gd name="connsiteX12" fmla="*/ 1792201 w 3621206"/>
              <a:gd name="connsiteY12" fmla="*/ 3586167 h 6830704"/>
              <a:gd name="connsiteX13" fmla="*/ 1798449 w 3621206"/>
              <a:gd name="connsiteY13" fmla="*/ 3555221 h 6830704"/>
              <a:gd name="connsiteX14" fmla="*/ 1798948 w 3621206"/>
              <a:gd name="connsiteY14" fmla="*/ 3555120 h 6830704"/>
              <a:gd name="connsiteX15" fmla="*/ 1855558 w 3621206"/>
              <a:gd name="connsiteY15" fmla="*/ 3469715 h 6830704"/>
              <a:gd name="connsiteX16" fmla="*/ 1855173 w 3621206"/>
              <a:gd name="connsiteY16" fmla="*/ 3467810 h 6830704"/>
              <a:gd name="connsiteX17" fmla="*/ 1877338 w 3621206"/>
              <a:gd name="connsiteY17" fmla="*/ 3452866 h 6830704"/>
              <a:gd name="connsiteX18" fmla="*/ 1897202 w 3621206"/>
              <a:gd name="connsiteY18" fmla="*/ 3423404 h 6830704"/>
              <a:gd name="connsiteX19" fmla="*/ 1897291 w 3621206"/>
              <a:gd name="connsiteY19" fmla="*/ 3422966 h 6830704"/>
              <a:gd name="connsiteX20" fmla="*/ 1921108 w 3621206"/>
              <a:gd name="connsiteY20" fmla="*/ 3418157 h 6830704"/>
              <a:gd name="connsiteX21" fmla="*/ 1977718 w 3621206"/>
              <a:gd name="connsiteY21" fmla="*/ 3332752 h 6830704"/>
              <a:gd name="connsiteX22" fmla="*/ 1976564 w 3621206"/>
              <a:gd name="connsiteY22" fmla="*/ 3327035 h 6830704"/>
              <a:gd name="connsiteX23" fmla="*/ 1984326 w 3621206"/>
              <a:gd name="connsiteY23" fmla="*/ 3325468 h 6830704"/>
              <a:gd name="connsiteX24" fmla="*/ 2040936 w 3621206"/>
              <a:gd name="connsiteY24" fmla="*/ 3240063 h 6830704"/>
              <a:gd name="connsiteX25" fmla="*/ 2035358 w 3621206"/>
              <a:gd name="connsiteY25" fmla="*/ 3212436 h 6830704"/>
              <a:gd name="connsiteX26" fmla="*/ 2039563 w 3621206"/>
              <a:gd name="connsiteY26" fmla="*/ 3213285 h 6830704"/>
              <a:gd name="connsiteX27" fmla="*/ 2124968 w 3621206"/>
              <a:gd name="connsiteY27" fmla="*/ 3156675 h 6830704"/>
              <a:gd name="connsiteX28" fmla="*/ 2125144 w 3621206"/>
              <a:gd name="connsiteY28" fmla="*/ 3155804 h 6830704"/>
              <a:gd name="connsiteX29" fmla="*/ 2137774 w 3621206"/>
              <a:gd name="connsiteY29" fmla="*/ 3137071 h 6830704"/>
              <a:gd name="connsiteX30" fmla="*/ 2145058 w 3621206"/>
              <a:gd name="connsiteY30" fmla="*/ 3100992 h 6830704"/>
              <a:gd name="connsiteX31" fmla="*/ 2052369 w 3621206"/>
              <a:gd name="connsiteY31" fmla="*/ 3008303 h 6830704"/>
              <a:gd name="connsiteX32" fmla="*/ 1986828 w 3621206"/>
              <a:gd name="connsiteY32" fmla="*/ 3035451 h 6830704"/>
              <a:gd name="connsiteX33" fmla="*/ 1983981 w 3621206"/>
              <a:gd name="connsiteY33" fmla="*/ 3039673 h 6830704"/>
              <a:gd name="connsiteX34" fmla="*/ 1981559 w 3621206"/>
              <a:gd name="connsiteY34" fmla="*/ 3039184 h 6830704"/>
              <a:gd name="connsiteX35" fmla="*/ 1945480 w 3621206"/>
              <a:gd name="connsiteY35" fmla="*/ 3046468 h 6830704"/>
              <a:gd name="connsiteX36" fmla="*/ 1936794 w 3621206"/>
              <a:gd name="connsiteY36" fmla="*/ 3052324 h 6830704"/>
              <a:gd name="connsiteX37" fmla="*/ 1934413 w 3621206"/>
              <a:gd name="connsiteY37" fmla="*/ 3050719 h 6830704"/>
              <a:gd name="connsiteX38" fmla="*/ 1877278 w 3621206"/>
              <a:gd name="connsiteY38" fmla="*/ 3039184 h 6830704"/>
              <a:gd name="connsiteX39" fmla="*/ 1831599 w 3621206"/>
              <a:gd name="connsiteY39" fmla="*/ 3048406 h 6830704"/>
              <a:gd name="connsiteX40" fmla="*/ 1787629 w 3621206"/>
              <a:gd name="connsiteY40" fmla="*/ 3018761 h 6830704"/>
              <a:gd name="connsiteX41" fmla="*/ 1730494 w 3621206"/>
              <a:gd name="connsiteY41" fmla="*/ 3007226 h 6830704"/>
              <a:gd name="connsiteX42" fmla="*/ 1674078 w 3621206"/>
              <a:gd name="connsiteY42" fmla="*/ 3018616 h 6830704"/>
              <a:gd name="connsiteX43" fmla="*/ 1668805 w 3621206"/>
              <a:gd name="connsiteY43" fmla="*/ 3011007 h 6830704"/>
              <a:gd name="connsiteX44" fmla="*/ 1443445 w 3621206"/>
              <a:gd name="connsiteY44" fmla="*/ 2875190 h 6830704"/>
              <a:gd name="connsiteX45" fmla="*/ 1419367 w 3621206"/>
              <a:gd name="connsiteY45" fmla="*/ 2872763 h 6830704"/>
              <a:gd name="connsiteX46" fmla="*/ 1419367 w 3621206"/>
              <a:gd name="connsiteY46" fmla="*/ 313898 h 6830704"/>
              <a:gd name="connsiteX47" fmla="*/ 0 w 3621206"/>
              <a:gd name="connsiteY47" fmla="*/ 313898 h 6830704"/>
              <a:gd name="connsiteX48" fmla="*/ 0 w 3621206"/>
              <a:gd name="connsiteY48" fmla="*/ 0 h 683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621206" h="6830704">
                <a:moveTo>
                  <a:pt x="0" y="0"/>
                </a:moveTo>
                <a:lnTo>
                  <a:pt x="3621206" y="0"/>
                </a:lnTo>
                <a:lnTo>
                  <a:pt x="3621206" y="6830704"/>
                </a:lnTo>
                <a:lnTo>
                  <a:pt x="0" y="6830704"/>
                </a:lnTo>
                <a:lnTo>
                  <a:pt x="0" y="3562404"/>
                </a:lnTo>
                <a:lnTo>
                  <a:pt x="1109051" y="3562404"/>
                </a:lnTo>
                <a:lnTo>
                  <a:pt x="1142772" y="3590226"/>
                </a:lnTo>
                <a:cubicBezTo>
                  <a:pt x="1205860" y="3632848"/>
                  <a:pt x="1281914" y="3657735"/>
                  <a:pt x="1363781" y="3657735"/>
                </a:cubicBezTo>
                <a:cubicBezTo>
                  <a:pt x="1445648" y="3657735"/>
                  <a:pt x="1521702" y="3632848"/>
                  <a:pt x="1584790" y="3590226"/>
                </a:cubicBezTo>
                <a:lnTo>
                  <a:pt x="1616867" y="3563760"/>
                </a:lnTo>
                <a:lnTo>
                  <a:pt x="1621391" y="3586167"/>
                </a:lnTo>
                <a:cubicBezTo>
                  <a:pt x="1635462" y="3619435"/>
                  <a:pt x="1668403" y="3642777"/>
                  <a:pt x="1706796" y="3642777"/>
                </a:cubicBezTo>
                <a:cubicBezTo>
                  <a:pt x="1745189" y="3642777"/>
                  <a:pt x="1778130" y="3619435"/>
                  <a:pt x="1792201" y="3586167"/>
                </a:cubicBezTo>
                <a:lnTo>
                  <a:pt x="1798449" y="3555221"/>
                </a:lnTo>
                <a:lnTo>
                  <a:pt x="1798948" y="3555120"/>
                </a:lnTo>
                <a:cubicBezTo>
                  <a:pt x="1832215" y="3541049"/>
                  <a:pt x="1855558" y="3508108"/>
                  <a:pt x="1855558" y="3469715"/>
                </a:cubicBezTo>
                <a:lnTo>
                  <a:pt x="1855173" y="3467810"/>
                </a:lnTo>
                <a:lnTo>
                  <a:pt x="1877338" y="3452866"/>
                </a:lnTo>
                <a:cubicBezTo>
                  <a:pt x="1885725" y="3444480"/>
                  <a:pt x="1892512" y="3434493"/>
                  <a:pt x="1897202" y="3423404"/>
                </a:cubicBezTo>
                <a:lnTo>
                  <a:pt x="1897291" y="3422966"/>
                </a:lnTo>
                <a:lnTo>
                  <a:pt x="1921108" y="3418157"/>
                </a:lnTo>
                <a:cubicBezTo>
                  <a:pt x="1954375" y="3404086"/>
                  <a:pt x="1977718" y="3371145"/>
                  <a:pt x="1977718" y="3332752"/>
                </a:cubicBezTo>
                <a:lnTo>
                  <a:pt x="1976564" y="3327035"/>
                </a:lnTo>
                <a:lnTo>
                  <a:pt x="1984326" y="3325468"/>
                </a:lnTo>
                <a:cubicBezTo>
                  <a:pt x="2017593" y="3311397"/>
                  <a:pt x="2040936" y="3278456"/>
                  <a:pt x="2040936" y="3240063"/>
                </a:cubicBezTo>
                <a:lnTo>
                  <a:pt x="2035358" y="3212436"/>
                </a:lnTo>
                <a:lnTo>
                  <a:pt x="2039563" y="3213285"/>
                </a:lnTo>
                <a:cubicBezTo>
                  <a:pt x="2077956" y="3213285"/>
                  <a:pt x="2110897" y="3189943"/>
                  <a:pt x="2124968" y="3156675"/>
                </a:cubicBezTo>
                <a:lnTo>
                  <a:pt x="2125144" y="3155804"/>
                </a:lnTo>
                <a:lnTo>
                  <a:pt x="2137774" y="3137071"/>
                </a:lnTo>
                <a:cubicBezTo>
                  <a:pt x="2142464" y="3125982"/>
                  <a:pt x="2145058" y="3113790"/>
                  <a:pt x="2145058" y="3100992"/>
                </a:cubicBezTo>
                <a:cubicBezTo>
                  <a:pt x="2145058" y="3049801"/>
                  <a:pt x="2103560" y="3008303"/>
                  <a:pt x="2052369" y="3008303"/>
                </a:cubicBezTo>
                <a:cubicBezTo>
                  <a:pt x="2026774" y="3008303"/>
                  <a:pt x="2003601" y="3018678"/>
                  <a:pt x="1986828" y="3035451"/>
                </a:cubicBezTo>
                <a:lnTo>
                  <a:pt x="1983981" y="3039673"/>
                </a:lnTo>
                <a:lnTo>
                  <a:pt x="1981559" y="3039184"/>
                </a:lnTo>
                <a:cubicBezTo>
                  <a:pt x="1968761" y="3039184"/>
                  <a:pt x="1956569" y="3041778"/>
                  <a:pt x="1945480" y="3046468"/>
                </a:cubicBezTo>
                <a:lnTo>
                  <a:pt x="1936794" y="3052324"/>
                </a:lnTo>
                <a:lnTo>
                  <a:pt x="1934413" y="3050719"/>
                </a:lnTo>
                <a:cubicBezTo>
                  <a:pt x="1916852" y="3043291"/>
                  <a:pt x="1897545" y="3039184"/>
                  <a:pt x="1877278" y="3039184"/>
                </a:cubicBezTo>
                <a:lnTo>
                  <a:pt x="1831599" y="3048406"/>
                </a:lnTo>
                <a:lnTo>
                  <a:pt x="1787629" y="3018761"/>
                </a:lnTo>
                <a:cubicBezTo>
                  <a:pt x="1770068" y="3011333"/>
                  <a:pt x="1750761" y="3007226"/>
                  <a:pt x="1730494" y="3007226"/>
                </a:cubicBezTo>
                <a:lnTo>
                  <a:pt x="1674078" y="3018616"/>
                </a:lnTo>
                <a:lnTo>
                  <a:pt x="1668805" y="3011007"/>
                </a:lnTo>
                <a:cubicBezTo>
                  <a:pt x="1612414" y="2942678"/>
                  <a:pt x="1533508" y="2893620"/>
                  <a:pt x="1443445" y="2875190"/>
                </a:cubicBezTo>
                <a:lnTo>
                  <a:pt x="1419367" y="2872763"/>
                </a:lnTo>
                <a:lnTo>
                  <a:pt x="1419367" y="313898"/>
                </a:lnTo>
                <a:lnTo>
                  <a:pt x="0" y="3138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t="398"/>
          <a:stretch/>
        </p:blipFill>
        <p:spPr>
          <a:xfrm>
            <a:off x="8570794" y="6976"/>
            <a:ext cx="3621206" cy="6851024"/>
          </a:xfrm>
          <a:custGeom>
            <a:avLst/>
            <a:gdLst>
              <a:gd name="connsiteX0" fmla="*/ 0 w 3621206"/>
              <a:gd name="connsiteY0" fmla="*/ 0 h 6830704"/>
              <a:gd name="connsiteX1" fmla="*/ 3621206 w 3621206"/>
              <a:gd name="connsiteY1" fmla="*/ 0 h 6830704"/>
              <a:gd name="connsiteX2" fmla="*/ 3621206 w 3621206"/>
              <a:gd name="connsiteY2" fmla="*/ 6830704 h 6830704"/>
              <a:gd name="connsiteX3" fmla="*/ 0 w 3621206"/>
              <a:gd name="connsiteY3" fmla="*/ 6830704 h 6830704"/>
              <a:gd name="connsiteX4" fmla="*/ 0 w 3621206"/>
              <a:gd name="connsiteY4" fmla="*/ 3562404 h 6830704"/>
              <a:gd name="connsiteX5" fmla="*/ 1109051 w 3621206"/>
              <a:gd name="connsiteY5" fmla="*/ 3562404 h 6830704"/>
              <a:gd name="connsiteX6" fmla="*/ 1142772 w 3621206"/>
              <a:gd name="connsiteY6" fmla="*/ 3590226 h 6830704"/>
              <a:gd name="connsiteX7" fmla="*/ 1363781 w 3621206"/>
              <a:gd name="connsiteY7" fmla="*/ 3657735 h 6830704"/>
              <a:gd name="connsiteX8" fmla="*/ 1584790 w 3621206"/>
              <a:gd name="connsiteY8" fmla="*/ 3590226 h 6830704"/>
              <a:gd name="connsiteX9" fmla="*/ 1616867 w 3621206"/>
              <a:gd name="connsiteY9" fmla="*/ 3563760 h 6830704"/>
              <a:gd name="connsiteX10" fmla="*/ 1621391 w 3621206"/>
              <a:gd name="connsiteY10" fmla="*/ 3586167 h 6830704"/>
              <a:gd name="connsiteX11" fmla="*/ 1706796 w 3621206"/>
              <a:gd name="connsiteY11" fmla="*/ 3642777 h 6830704"/>
              <a:gd name="connsiteX12" fmla="*/ 1792201 w 3621206"/>
              <a:gd name="connsiteY12" fmla="*/ 3586167 h 6830704"/>
              <a:gd name="connsiteX13" fmla="*/ 1798449 w 3621206"/>
              <a:gd name="connsiteY13" fmla="*/ 3555221 h 6830704"/>
              <a:gd name="connsiteX14" fmla="*/ 1798948 w 3621206"/>
              <a:gd name="connsiteY14" fmla="*/ 3555120 h 6830704"/>
              <a:gd name="connsiteX15" fmla="*/ 1855558 w 3621206"/>
              <a:gd name="connsiteY15" fmla="*/ 3469715 h 6830704"/>
              <a:gd name="connsiteX16" fmla="*/ 1855173 w 3621206"/>
              <a:gd name="connsiteY16" fmla="*/ 3467810 h 6830704"/>
              <a:gd name="connsiteX17" fmla="*/ 1877338 w 3621206"/>
              <a:gd name="connsiteY17" fmla="*/ 3452866 h 6830704"/>
              <a:gd name="connsiteX18" fmla="*/ 1897202 w 3621206"/>
              <a:gd name="connsiteY18" fmla="*/ 3423404 h 6830704"/>
              <a:gd name="connsiteX19" fmla="*/ 1897291 w 3621206"/>
              <a:gd name="connsiteY19" fmla="*/ 3422966 h 6830704"/>
              <a:gd name="connsiteX20" fmla="*/ 1921108 w 3621206"/>
              <a:gd name="connsiteY20" fmla="*/ 3418157 h 6830704"/>
              <a:gd name="connsiteX21" fmla="*/ 1977718 w 3621206"/>
              <a:gd name="connsiteY21" fmla="*/ 3332752 h 6830704"/>
              <a:gd name="connsiteX22" fmla="*/ 1976564 w 3621206"/>
              <a:gd name="connsiteY22" fmla="*/ 3327035 h 6830704"/>
              <a:gd name="connsiteX23" fmla="*/ 1984326 w 3621206"/>
              <a:gd name="connsiteY23" fmla="*/ 3325468 h 6830704"/>
              <a:gd name="connsiteX24" fmla="*/ 2040936 w 3621206"/>
              <a:gd name="connsiteY24" fmla="*/ 3240063 h 6830704"/>
              <a:gd name="connsiteX25" fmla="*/ 2035358 w 3621206"/>
              <a:gd name="connsiteY25" fmla="*/ 3212436 h 6830704"/>
              <a:gd name="connsiteX26" fmla="*/ 2039563 w 3621206"/>
              <a:gd name="connsiteY26" fmla="*/ 3213285 h 6830704"/>
              <a:gd name="connsiteX27" fmla="*/ 2124968 w 3621206"/>
              <a:gd name="connsiteY27" fmla="*/ 3156675 h 6830704"/>
              <a:gd name="connsiteX28" fmla="*/ 2125144 w 3621206"/>
              <a:gd name="connsiteY28" fmla="*/ 3155804 h 6830704"/>
              <a:gd name="connsiteX29" fmla="*/ 2137774 w 3621206"/>
              <a:gd name="connsiteY29" fmla="*/ 3137071 h 6830704"/>
              <a:gd name="connsiteX30" fmla="*/ 2145058 w 3621206"/>
              <a:gd name="connsiteY30" fmla="*/ 3100992 h 6830704"/>
              <a:gd name="connsiteX31" fmla="*/ 2052369 w 3621206"/>
              <a:gd name="connsiteY31" fmla="*/ 3008303 h 6830704"/>
              <a:gd name="connsiteX32" fmla="*/ 1986828 w 3621206"/>
              <a:gd name="connsiteY32" fmla="*/ 3035451 h 6830704"/>
              <a:gd name="connsiteX33" fmla="*/ 1983981 w 3621206"/>
              <a:gd name="connsiteY33" fmla="*/ 3039673 h 6830704"/>
              <a:gd name="connsiteX34" fmla="*/ 1981559 w 3621206"/>
              <a:gd name="connsiteY34" fmla="*/ 3039184 h 6830704"/>
              <a:gd name="connsiteX35" fmla="*/ 1945480 w 3621206"/>
              <a:gd name="connsiteY35" fmla="*/ 3046468 h 6830704"/>
              <a:gd name="connsiteX36" fmla="*/ 1936794 w 3621206"/>
              <a:gd name="connsiteY36" fmla="*/ 3052324 h 6830704"/>
              <a:gd name="connsiteX37" fmla="*/ 1934413 w 3621206"/>
              <a:gd name="connsiteY37" fmla="*/ 3050719 h 6830704"/>
              <a:gd name="connsiteX38" fmla="*/ 1877278 w 3621206"/>
              <a:gd name="connsiteY38" fmla="*/ 3039184 h 6830704"/>
              <a:gd name="connsiteX39" fmla="*/ 1831599 w 3621206"/>
              <a:gd name="connsiteY39" fmla="*/ 3048406 h 6830704"/>
              <a:gd name="connsiteX40" fmla="*/ 1787629 w 3621206"/>
              <a:gd name="connsiteY40" fmla="*/ 3018761 h 6830704"/>
              <a:gd name="connsiteX41" fmla="*/ 1730494 w 3621206"/>
              <a:gd name="connsiteY41" fmla="*/ 3007226 h 6830704"/>
              <a:gd name="connsiteX42" fmla="*/ 1674078 w 3621206"/>
              <a:gd name="connsiteY42" fmla="*/ 3018616 h 6830704"/>
              <a:gd name="connsiteX43" fmla="*/ 1668805 w 3621206"/>
              <a:gd name="connsiteY43" fmla="*/ 3011007 h 6830704"/>
              <a:gd name="connsiteX44" fmla="*/ 1443445 w 3621206"/>
              <a:gd name="connsiteY44" fmla="*/ 2875190 h 6830704"/>
              <a:gd name="connsiteX45" fmla="*/ 1419367 w 3621206"/>
              <a:gd name="connsiteY45" fmla="*/ 2872763 h 6830704"/>
              <a:gd name="connsiteX46" fmla="*/ 1419367 w 3621206"/>
              <a:gd name="connsiteY46" fmla="*/ 313898 h 6830704"/>
              <a:gd name="connsiteX47" fmla="*/ 0 w 3621206"/>
              <a:gd name="connsiteY47" fmla="*/ 313898 h 6830704"/>
              <a:gd name="connsiteX48" fmla="*/ 0 w 3621206"/>
              <a:gd name="connsiteY48" fmla="*/ 0 h 683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621206" h="6830704">
                <a:moveTo>
                  <a:pt x="0" y="0"/>
                </a:moveTo>
                <a:lnTo>
                  <a:pt x="3621206" y="0"/>
                </a:lnTo>
                <a:lnTo>
                  <a:pt x="3621206" y="6830704"/>
                </a:lnTo>
                <a:lnTo>
                  <a:pt x="0" y="6830704"/>
                </a:lnTo>
                <a:lnTo>
                  <a:pt x="0" y="3562404"/>
                </a:lnTo>
                <a:lnTo>
                  <a:pt x="1109051" y="3562404"/>
                </a:lnTo>
                <a:lnTo>
                  <a:pt x="1142772" y="3590226"/>
                </a:lnTo>
                <a:cubicBezTo>
                  <a:pt x="1205860" y="3632848"/>
                  <a:pt x="1281914" y="3657735"/>
                  <a:pt x="1363781" y="3657735"/>
                </a:cubicBezTo>
                <a:cubicBezTo>
                  <a:pt x="1445648" y="3657735"/>
                  <a:pt x="1521702" y="3632848"/>
                  <a:pt x="1584790" y="3590226"/>
                </a:cubicBezTo>
                <a:lnTo>
                  <a:pt x="1616867" y="3563760"/>
                </a:lnTo>
                <a:lnTo>
                  <a:pt x="1621391" y="3586167"/>
                </a:lnTo>
                <a:cubicBezTo>
                  <a:pt x="1635462" y="3619435"/>
                  <a:pt x="1668403" y="3642777"/>
                  <a:pt x="1706796" y="3642777"/>
                </a:cubicBezTo>
                <a:cubicBezTo>
                  <a:pt x="1745189" y="3642777"/>
                  <a:pt x="1778130" y="3619435"/>
                  <a:pt x="1792201" y="3586167"/>
                </a:cubicBezTo>
                <a:lnTo>
                  <a:pt x="1798449" y="3555221"/>
                </a:lnTo>
                <a:lnTo>
                  <a:pt x="1798948" y="3555120"/>
                </a:lnTo>
                <a:cubicBezTo>
                  <a:pt x="1832215" y="3541049"/>
                  <a:pt x="1855558" y="3508108"/>
                  <a:pt x="1855558" y="3469715"/>
                </a:cubicBezTo>
                <a:lnTo>
                  <a:pt x="1855173" y="3467810"/>
                </a:lnTo>
                <a:lnTo>
                  <a:pt x="1877338" y="3452866"/>
                </a:lnTo>
                <a:cubicBezTo>
                  <a:pt x="1885725" y="3444480"/>
                  <a:pt x="1892512" y="3434493"/>
                  <a:pt x="1897202" y="3423404"/>
                </a:cubicBezTo>
                <a:lnTo>
                  <a:pt x="1897291" y="3422966"/>
                </a:lnTo>
                <a:lnTo>
                  <a:pt x="1921108" y="3418157"/>
                </a:lnTo>
                <a:cubicBezTo>
                  <a:pt x="1954375" y="3404086"/>
                  <a:pt x="1977718" y="3371145"/>
                  <a:pt x="1977718" y="3332752"/>
                </a:cubicBezTo>
                <a:lnTo>
                  <a:pt x="1976564" y="3327035"/>
                </a:lnTo>
                <a:lnTo>
                  <a:pt x="1984326" y="3325468"/>
                </a:lnTo>
                <a:cubicBezTo>
                  <a:pt x="2017593" y="3311397"/>
                  <a:pt x="2040936" y="3278456"/>
                  <a:pt x="2040936" y="3240063"/>
                </a:cubicBezTo>
                <a:lnTo>
                  <a:pt x="2035358" y="3212436"/>
                </a:lnTo>
                <a:lnTo>
                  <a:pt x="2039563" y="3213285"/>
                </a:lnTo>
                <a:cubicBezTo>
                  <a:pt x="2077956" y="3213285"/>
                  <a:pt x="2110897" y="3189943"/>
                  <a:pt x="2124968" y="3156675"/>
                </a:cubicBezTo>
                <a:lnTo>
                  <a:pt x="2125144" y="3155804"/>
                </a:lnTo>
                <a:lnTo>
                  <a:pt x="2137774" y="3137071"/>
                </a:lnTo>
                <a:cubicBezTo>
                  <a:pt x="2142464" y="3125982"/>
                  <a:pt x="2145058" y="3113790"/>
                  <a:pt x="2145058" y="3100992"/>
                </a:cubicBezTo>
                <a:cubicBezTo>
                  <a:pt x="2145058" y="3049801"/>
                  <a:pt x="2103560" y="3008303"/>
                  <a:pt x="2052369" y="3008303"/>
                </a:cubicBezTo>
                <a:cubicBezTo>
                  <a:pt x="2026774" y="3008303"/>
                  <a:pt x="2003601" y="3018678"/>
                  <a:pt x="1986828" y="3035451"/>
                </a:cubicBezTo>
                <a:lnTo>
                  <a:pt x="1983981" y="3039673"/>
                </a:lnTo>
                <a:lnTo>
                  <a:pt x="1981559" y="3039184"/>
                </a:lnTo>
                <a:cubicBezTo>
                  <a:pt x="1968761" y="3039184"/>
                  <a:pt x="1956569" y="3041778"/>
                  <a:pt x="1945480" y="3046468"/>
                </a:cubicBezTo>
                <a:lnTo>
                  <a:pt x="1936794" y="3052324"/>
                </a:lnTo>
                <a:lnTo>
                  <a:pt x="1934413" y="3050719"/>
                </a:lnTo>
                <a:cubicBezTo>
                  <a:pt x="1916852" y="3043291"/>
                  <a:pt x="1897545" y="3039184"/>
                  <a:pt x="1877278" y="3039184"/>
                </a:cubicBezTo>
                <a:lnTo>
                  <a:pt x="1831599" y="3048406"/>
                </a:lnTo>
                <a:lnTo>
                  <a:pt x="1787629" y="3018761"/>
                </a:lnTo>
                <a:cubicBezTo>
                  <a:pt x="1770068" y="3011333"/>
                  <a:pt x="1750761" y="3007226"/>
                  <a:pt x="1730494" y="3007226"/>
                </a:cubicBezTo>
                <a:lnTo>
                  <a:pt x="1674078" y="3018616"/>
                </a:lnTo>
                <a:lnTo>
                  <a:pt x="1668805" y="3011007"/>
                </a:lnTo>
                <a:cubicBezTo>
                  <a:pt x="1612414" y="2942678"/>
                  <a:pt x="1533508" y="2893620"/>
                  <a:pt x="1443445" y="2875190"/>
                </a:cubicBezTo>
                <a:lnTo>
                  <a:pt x="1419367" y="2872763"/>
                </a:lnTo>
                <a:lnTo>
                  <a:pt x="1419367" y="313898"/>
                </a:lnTo>
                <a:lnTo>
                  <a:pt x="0" y="3138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6" t="398"/>
          <a:stretch/>
        </p:blipFill>
        <p:spPr>
          <a:xfrm>
            <a:off x="8570794" y="6976"/>
            <a:ext cx="3621206" cy="6851024"/>
          </a:xfrm>
          <a:custGeom>
            <a:avLst/>
            <a:gdLst>
              <a:gd name="connsiteX0" fmla="*/ 0 w 3621206"/>
              <a:gd name="connsiteY0" fmla="*/ 0 h 6830704"/>
              <a:gd name="connsiteX1" fmla="*/ 3621206 w 3621206"/>
              <a:gd name="connsiteY1" fmla="*/ 0 h 6830704"/>
              <a:gd name="connsiteX2" fmla="*/ 3621206 w 3621206"/>
              <a:gd name="connsiteY2" fmla="*/ 6830704 h 6830704"/>
              <a:gd name="connsiteX3" fmla="*/ 0 w 3621206"/>
              <a:gd name="connsiteY3" fmla="*/ 6830704 h 6830704"/>
              <a:gd name="connsiteX4" fmla="*/ 0 w 3621206"/>
              <a:gd name="connsiteY4" fmla="*/ 3562404 h 6830704"/>
              <a:gd name="connsiteX5" fmla="*/ 1109051 w 3621206"/>
              <a:gd name="connsiteY5" fmla="*/ 3562404 h 6830704"/>
              <a:gd name="connsiteX6" fmla="*/ 1142772 w 3621206"/>
              <a:gd name="connsiteY6" fmla="*/ 3590226 h 6830704"/>
              <a:gd name="connsiteX7" fmla="*/ 1363781 w 3621206"/>
              <a:gd name="connsiteY7" fmla="*/ 3657735 h 6830704"/>
              <a:gd name="connsiteX8" fmla="*/ 1584790 w 3621206"/>
              <a:gd name="connsiteY8" fmla="*/ 3590226 h 6830704"/>
              <a:gd name="connsiteX9" fmla="*/ 1616867 w 3621206"/>
              <a:gd name="connsiteY9" fmla="*/ 3563760 h 6830704"/>
              <a:gd name="connsiteX10" fmla="*/ 1621391 w 3621206"/>
              <a:gd name="connsiteY10" fmla="*/ 3586167 h 6830704"/>
              <a:gd name="connsiteX11" fmla="*/ 1706796 w 3621206"/>
              <a:gd name="connsiteY11" fmla="*/ 3642777 h 6830704"/>
              <a:gd name="connsiteX12" fmla="*/ 1792201 w 3621206"/>
              <a:gd name="connsiteY12" fmla="*/ 3586167 h 6830704"/>
              <a:gd name="connsiteX13" fmla="*/ 1798449 w 3621206"/>
              <a:gd name="connsiteY13" fmla="*/ 3555221 h 6830704"/>
              <a:gd name="connsiteX14" fmla="*/ 1798948 w 3621206"/>
              <a:gd name="connsiteY14" fmla="*/ 3555120 h 6830704"/>
              <a:gd name="connsiteX15" fmla="*/ 1855558 w 3621206"/>
              <a:gd name="connsiteY15" fmla="*/ 3469715 h 6830704"/>
              <a:gd name="connsiteX16" fmla="*/ 1855173 w 3621206"/>
              <a:gd name="connsiteY16" fmla="*/ 3467810 h 6830704"/>
              <a:gd name="connsiteX17" fmla="*/ 1877338 w 3621206"/>
              <a:gd name="connsiteY17" fmla="*/ 3452866 h 6830704"/>
              <a:gd name="connsiteX18" fmla="*/ 1897202 w 3621206"/>
              <a:gd name="connsiteY18" fmla="*/ 3423404 h 6830704"/>
              <a:gd name="connsiteX19" fmla="*/ 1897291 w 3621206"/>
              <a:gd name="connsiteY19" fmla="*/ 3422966 h 6830704"/>
              <a:gd name="connsiteX20" fmla="*/ 1921108 w 3621206"/>
              <a:gd name="connsiteY20" fmla="*/ 3418157 h 6830704"/>
              <a:gd name="connsiteX21" fmla="*/ 1977718 w 3621206"/>
              <a:gd name="connsiteY21" fmla="*/ 3332752 h 6830704"/>
              <a:gd name="connsiteX22" fmla="*/ 1976564 w 3621206"/>
              <a:gd name="connsiteY22" fmla="*/ 3327035 h 6830704"/>
              <a:gd name="connsiteX23" fmla="*/ 1984326 w 3621206"/>
              <a:gd name="connsiteY23" fmla="*/ 3325468 h 6830704"/>
              <a:gd name="connsiteX24" fmla="*/ 2040936 w 3621206"/>
              <a:gd name="connsiteY24" fmla="*/ 3240063 h 6830704"/>
              <a:gd name="connsiteX25" fmla="*/ 2035358 w 3621206"/>
              <a:gd name="connsiteY25" fmla="*/ 3212436 h 6830704"/>
              <a:gd name="connsiteX26" fmla="*/ 2039563 w 3621206"/>
              <a:gd name="connsiteY26" fmla="*/ 3213285 h 6830704"/>
              <a:gd name="connsiteX27" fmla="*/ 2124968 w 3621206"/>
              <a:gd name="connsiteY27" fmla="*/ 3156675 h 6830704"/>
              <a:gd name="connsiteX28" fmla="*/ 2125144 w 3621206"/>
              <a:gd name="connsiteY28" fmla="*/ 3155804 h 6830704"/>
              <a:gd name="connsiteX29" fmla="*/ 2137774 w 3621206"/>
              <a:gd name="connsiteY29" fmla="*/ 3137071 h 6830704"/>
              <a:gd name="connsiteX30" fmla="*/ 2145058 w 3621206"/>
              <a:gd name="connsiteY30" fmla="*/ 3100992 h 6830704"/>
              <a:gd name="connsiteX31" fmla="*/ 2052369 w 3621206"/>
              <a:gd name="connsiteY31" fmla="*/ 3008303 h 6830704"/>
              <a:gd name="connsiteX32" fmla="*/ 1986828 w 3621206"/>
              <a:gd name="connsiteY32" fmla="*/ 3035451 h 6830704"/>
              <a:gd name="connsiteX33" fmla="*/ 1983981 w 3621206"/>
              <a:gd name="connsiteY33" fmla="*/ 3039673 h 6830704"/>
              <a:gd name="connsiteX34" fmla="*/ 1981559 w 3621206"/>
              <a:gd name="connsiteY34" fmla="*/ 3039184 h 6830704"/>
              <a:gd name="connsiteX35" fmla="*/ 1945480 w 3621206"/>
              <a:gd name="connsiteY35" fmla="*/ 3046468 h 6830704"/>
              <a:gd name="connsiteX36" fmla="*/ 1936794 w 3621206"/>
              <a:gd name="connsiteY36" fmla="*/ 3052324 h 6830704"/>
              <a:gd name="connsiteX37" fmla="*/ 1934413 w 3621206"/>
              <a:gd name="connsiteY37" fmla="*/ 3050719 h 6830704"/>
              <a:gd name="connsiteX38" fmla="*/ 1877278 w 3621206"/>
              <a:gd name="connsiteY38" fmla="*/ 3039184 h 6830704"/>
              <a:gd name="connsiteX39" fmla="*/ 1831599 w 3621206"/>
              <a:gd name="connsiteY39" fmla="*/ 3048406 h 6830704"/>
              <a:gd name="connsiteX40" fmla="*/ 1787629 w 3621206"/>
              <a:gd name="connsiteY40" fmla="*/ 3018761 h 6830704"/>
              <a:gd name="connsiteX41" fmla="*/ 1730494 w 3621206"/>
              <a:gd name="connsiteY41" fmla="*/ 3007226 h 6830704"/>
              <a:gd name="connsiteX42" fmla="*/ 1674078 w 3621206"/>
              <a:gd name="connsiteY42" fmla="*/ 3018616 h 6830704"/>
              <a:gd name="connsiteX43" fmla="*/ 1668805 w 3621206"/>
              <a:gd name="connsiteY43" fmla="*/ 3011007 h 6830704"/>
              <a:gd name="connsiteX44" fmla="*/ 1443445 w 3621206"/>
              <a:gd name="connsiteY44" fmla="*/ 2875190 h 6830704"/>
              <a:gd name="connsiteX45" fmla="*/ 1419367 w 3621206"/>
              <a:gd name="connsiteY45" fmla="*/ 2872763 h 6830704"/>
              <a:gd name="connsiteX46" fmla="*/ 1419367 w 3621206"/>
              <a:gd name="connsiteY46" fmla="*/ 313898 h 6830704"/>
              <a:gd name="connsiteX47" fmla="*/ 0 w 3621206"/>
              <a:gd name="connsiteY47" fmla="*/ 313898 h 6830704"/>
              <a:gd name="connsiteX48" fmla="*/ 0 w 3621206"/>
              <a:gd name="connsiteY48" fmla="*/ 0 h 683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621206" h="6830704">
                <a:moveTo>
                  <a:pt x="0" y="0"/>
                </a:moveTo>
                <a:lnTo>
                  <a:pt x="3621206" y="0"/>
                </a:lnTo>
                <a:lnTo>
                  <a:pt x="3621206" y="6830704"/>
                </a:lnTo>
                <a:lnTo>
                  <a:pt x="0" y="6830704"/>
                </a:lnTo>
                <a:lnTo>
                  <a:pt x="0" y="3562404"/>
                </a:lnTo>
                <a:lnTo>
                  <a:pt x="1109051" y="3562404"/>
                </a:lnTo>
                <a:lnTo>
                  <a:pt x="1142772" y="3590226"/>
                </a:lnTo>
                <a:cubicBezTo>
                  <a:pt x="1205860" y="3632848"/>
                  <a:pt x="1281914" y="3657735"/>
                  <a:pt x="1363781" y="3657735"/>
                </a:cubicBezTo>
                <a:cubicBezTo>
                  <a:pt x="1445648" y="3657735"/>
                  <a:pt x="1521702" y="3632848"/>
                  <a:pt x="1584790" y="3590226"/>
                </a:cubicBezTo>
                <a:lnTo>
                  <a:pt x="1616867" y="3563760"/>
                </a:lnTo>
                <a:lnTo>
                  <a:pt x="1621391" y="3586167"/>
                </a:lnTo>
                <a:cubicBezTo>
                  <a:pt x="1635462" y="3619435"/>
                  <a:pt x="1668403" y="3642777"/>
                  <a:pt x="1706796" y="3642777"/>
                </a:cubicBezTo>
                <a:cubicBezTo>
                  <a:pt x="1745189" y="3642777"/>
                  <a:pt x="1778130" y="3619435"/>
                  <a:pt x="1792201" y="3586167"/>
                </a:cubicBezTo>
                <a:lnTo>
                  <a:pt x="1798449" y="3555221"/>
                </a:lnTo>
                <a:lnTo>
                  <a:pt x="1798948" y="3555120"/>
                </a:lnTo>
                <a:cubicBezTo>
                  <a:pt x="1832215" y="3541049"/>
                  <a:pt x="1855558" y="3508108"/>
                  <a:pt x="1855558" y="3469715"/>
                </a:cubicBezTo>
                <a:lnTo>
                  <a:pt x="1855173" y="3467810"/>
                </a:lnTo>
                <a:lnTo>
                  <a:pt x="1877338" y="3452866"/>
                </a:lnTo>
                <a:cubicBezTo>
                  <a:pt x="1885725" y="3444480"/>
                  <a:pt x="1892512" y="3434493"/>
                  <a:pt x="1897202" y="3423404"/>
                </a:cubicBezTo>
                <a:lnTo>
                  <a:pt x="1897291" y="3422966"/>
                </a:lnTo>
                <a:lnTo>
                  <a:pt x="1921108" y="3418157"/>
                </a:lnTo>
                <a:cubicBezTo>
                  <a:pt x="1954375" y="3404086"/>
                  <a:pt x="1977718" y="3371145"/>
                  <a:pt x="1977718" y="3332752"/>
                </a:cubicBezTo>
                <a:lnTo>
                  <a:pt x="1976564" y="3327035"/>
                </a:lnTo>
                <a:lnTo>
                  <a:pt x="1984326" y="3325468"/>
                </a:lnTo>
                <a:cubicBezTo>
                  <a:pt x="2017593" y="3311397"/>
                  <a:pt x="2040936" y="3278456"/>
                  <a:pt x="2040936" y="3240063"/>
                </a:cubicBezTo>
                <a:lnTo>
                  <a:pt x="2035358" y="3212436"/>
                </a:lnTo>
                <a:lnTo>
                  <a:pt x="2039563" y="3213285"/>
                </a:lnTo>
                <a:cubicBezTo>
                  <a:pt x="2077956" y="3213285"/>
                  <a:pt x="2110897" y="3189943"/>
                  <a:pt x="2124968" y="3156675"/>
                </a:cubicBezTo>
                <a:lnTo>
                  <a:pt x="2125144" y="3155804"/>
                </a:lnTo>
                <a:lnTo>
                  <a:pt x="2137774" y="3137071"/>
                </a:lnTo>
                <a:cubicBezTo>
                  <a:pt x="2142464" y="3125982"/>
                  <a:pt x="2145058" y="3113790"/>
                  <a:pt x="2145058" y="3100992"/>
                </a:cubicBezTo>
                <a:cubicBezTo>
                  <a:pt x="2145058" y="3049801"/>
                  <a:pt x="2103560" y="3008303"/>
                  <a:pt x="2052369" y="3008303"/>
                </a:cubicBezTo>
                <a:cubicBezTo>
                  <a:pt x="2026774" y="3008303"/>
                  <a:pt x="2003601" y="3018678"/>
                  <a:pt x="1986828" y="3035451"/>
                </a:cubicBezTo>
                <a:lnTo>
                  <a:pt x="1983981" y="3039673"/>
                </a:lnTo>
                <a:lnTo>
                  <a:pt x="1981559" y="3039184"/>
                </a:lnTo>
                <a:cubicBezTo>
                  <a:pt x="1968761" y="3039184"/>
                  <a:pt x="1956569" y="3041778"/>
                  <a:pt x="1945480" y="3046468"/>
                </a:cubicBezTo>
                <a:lnTo>
                  <a:pt x="1936794" y="3052324"/>
                </a:lnTo>
                <a:lnTo>
                  <a:pt x="1934413" y="3050719"/>
                </a:lnTo>
                <a:cubicBezTo>
                  <a:pt x="1916852" y="3043291"/>
                  <a:pt x="1897545" y="3039184"/>
                  <a:pt x="1877278" y="3039184"/>
                </a:cubicBezTo>
                <a:lnTo>
                  <a:pt x="1831599" y="3048406"/>
                </a:lnTo>
                <a:lnTo>
                  <a:pt x="1787629" y="3018761"/>
                </a:lnTo>
                <a:cubicBezTo>
                  <a:pt x="1770068" y="3011333"/>
                  <a:pt x="1750761" y="3007226"/>
                  <a:pt x="1730494" y="3007226"/>
                </a:cubicBezTo>
                <a:lnTo>
                  <a:pt x="1674078" y="3018616"/>
                </a:lnTo>
                <a:lnTo>
                  <a:pt x="1668805" y="3011007"/>
                </a:lnTo>
                <a:cubicBezTo>
                  <a:pt x="1612414" y="2942678"/>
                  <a:pt x="1533508" y="2893620"/>
                  <a:pt x="1443445" y="2875190"/>
                </a:cubicBezTo>
                <a:lnTo>
                  <a:pt x="1419367" y="2872763"/>
                </a:lnTo>
                <a:lnTo>
                  <a:pt x="1419367" y="313898"/>
                </a:lnTo>
                <a:lnTo>
                  <a:pt x="0" y="313898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057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alphaModFix amt="2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alphaModFix amt="2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8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alphaModFix amt="7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1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67988" y="9525"/>
            <a:ext cx="1609725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43475"/>
            <a:ext cx="13430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67988" y="9525"/>
            <a:ext cx="1609725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43475"/>
            <a:ext cx="13430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567988" y="9525"/>
            <a:ext cx="1609725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943475"/>
            <a:ext cx="13430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2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8563" y="0"/>
            <a:ext cx="3362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8563" y="0"/>
            <a:ext cx="3362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18563" y="0"/>
            <a:ext cx="3362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07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1525" y="1514475"/>
            <a:ext cx="38004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1763" y="376238"/>
            <a:ext cx="1276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1525" y="1514475"/>
            <a:ext cx="38004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91763" y="376238"/>
            <a:ext cx="1276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91525" y="1514475"/>
            <a:ext cx="38004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91763" y="376238"/>
            <a:ext cx="12763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1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-0.10857 L 0.1125 -0.10857 C 0.10899 -0.10926 0.10534 -0.10972 0.10196 -0.11065 C 0.10066 -0.11111 0.09961 -0.11227 0.09844 -0.11273 C 0.09532 -0.11435 0.09219 -0.11551 0.08907 -0.1169 C 0.0875 -0.11759 0.08594 -0.11852 0.08438 -0.11898 C 0.08243 -0.11968 0.08034 -0.12014 0.07852 -0.12107 C 0.07605 -0.12222 0.07383 -0.125 0.07149 -0.12523 C 0.05352 -0.12847 0.06368 -0.12709 0.04102 -0.1294 L -0.03515 -0.12732 C -0.0371 -0.12732 -0.03906 -0.12593 -0.04101 -0.12523 C -0.04375 -0.12454 -0.04648 -0.12408 -0.04921 -0.12315 C -0.05429 -0.12153 -0.05299 -0.1213 -0.05742 -0.11898 C -0.05898 -0.11829 -0.06054 -0.11759 -0.0621 -0.1169 C -0.06328 -0.11551 -0.06458 -0.11459 -0.06562 -0.11273 C -0.06809 -0.10903 -0.06992 -0.10371 -0.07265 -0.10023 L -0.07617 -0.09607 C -0.07695 -0.09398 -0.07799 -0.09213 -0.07851 -0.08982 C -0.07955 -0.08588 -0.08085 -0.07732 -0.08085 -0.07732 C -0.08046 -0.06644 -0.0832 -0.04607 -0.07734 -0.03565 C -0.0763 -0.03403 -0.075 -0.03287 -0.07382 -0.03148 C -0.07226 -0.02292 -0.07265 -0.0213 -0.06562 -0.0169 L -0.05859 -0.01273 C -0.04622 0.00185 -0.05768 -0.01019 -0.02343 -0.00648 C -0.0207 -0.00625 -0.01796 -0.00556 -0.01523 -0.0044 C -0.0121 -0.00347 -0.00911 -0.00023 -0.00585 -0.00023 L -4.375E-6 -0.00023 L -4.375E-6 -0.00023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-0.10857 L 0.1125 -0.10857 C 0.10899 -0.10926 0.10534 -0.10972 0.10196 -0.11065 C 0.10066 -0.11111 0.09961 -0.11227 0.09844 -0.11273 C 0.09532 -0.11435 0.09219 -0.11551 0.08907 -0.1169 C 0.0875 -0.11759 0.08594 -0.11852 0.08438 -0.11898 C 0.08243 -0.11968 0.08034 -0.12014 0.07852 -0.12107 C 0.07605 -0.12222 0.07383 -0.125 0.07149 -0.12523 C 0.05352 -0.12847 0.06368 -0.12709 0.04102 -0.1294 L -0.03515 -0.12732 C -0.0371 -0.12732 -0.03906 -0.12593 -0.04101 -0.12523 C -0.04375 -0.12454 -0.04648 -0.12408 -0.04921 -0.12315 C -0.05429 -0.12153 -0.05299 -0.1213 -0.05742 -0.11898 C -0.05898 -0.11829 -0.06054 -0.11759 -0.0621 -0.1169 C -0.06328 -0.11551 -0.06458 -0.11459 -0.06562 -0.11273 C -0.06809 -0.10903 -0.06992 -0.10371 -0.07265 -0.10023 L -0.07617 -0.09607 C -0.07695 -0.09398 -0.07799 -0.09213 -0.07851 -0.08982 C -0.07955 -0.08588 -0.08085 -0.07732 -0.08085 -0.07732 C -0.08046 -0.06644 -0.0832 -0.04607 -0.07734 -0.03565 C -0.0763 -0.03403 -0.075 -0.03287 -0.07382 -0.03148 C -0.07226 -0.02292 -0.07265 -0.0213 -0.06562 -0.0169 L -0.05859 -0.01273 C -0.04622 0.00185 -0.05768 -0.01019 -0.02343 -0.00648 C -0.0207 -0.00625 -0.01796 -0.00556 -0.01523 -0.0044 C -0.0121 -0.00347 -0.00911 -0.00023 -0.00585 -0.00023 L -4.375E-6 -0.00023 L -4.375E-6 -0.00023 " pathEditMode="relative" ptsTypes="AAAAAAAAAAAAAAA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-0.10857 L 0.1125 -0.10857 C 0.10899 -0.10926 0.10534 -0.10972 0.10196 -0.11065 C 0.10066 -0.11111 0.09961 -0.11227 0.09844 -0.11273 C 0.09532 -0.11435 0.09219 -0.11551 0.08907 -0.1169 C 0.0875 -0.11759 0.08594 -0.11852 0.08438 -0.11898 C 0.08243 -0.11968 0.08034 -0.12014 0.07852 -0.12107 C 0.07605 -0.12222 0.07383 -0.125 0.07149 -0.12523 C 0.05352 -0.12847 0.06368 -0.12709 0.04102 -0.1294 L -0.03515 -0.12732 C -0.0371 -0.12732 -0.03906 -0.12593 -0.04101 -0.12523 C -0.04375 -0.12454 -0.04648 -0.12408 -0.04921 -0.12315 C -0.05429 -0.12153 -0.05299 -0.1213 -0.05742 -0.11898 C -0.05898 -0.11829 -0.06054 -0.11759 -0.0621 -0.1169 C -0.06328 -0.11551 -0.06458 -0.11459 -0.06562 -0.11273 C -0.06809 -0.10903 -0.06992 -0.10371 -0.07265 -0.10023 L -0.07617 -0.09607 C -0.07695 -0.09398 -0.07799 -0.09213 -0.07851 -0.08982 C -0.07955 -0.08588 -0.08085 -0.07732 -0.08085 -0.07732 C -0.08046 -0.06644 -0.0832 -0.04607 -0.07734 -0.03565 C -0.0763 -0.03403 -0.075 -0.03287 -0.07382 -0.03148 C -0.07226 -0.02292 -0.07265 -0.0213 -0.06562 -0.0169 L -0.05859 -0.01273 C -0.04622 0.00185 -0.05768 -0.01019 -0.02343 -0.00648 C -0.0207 -0.00625 -0.01796 -0.00556 -0.01523 -0.0044 C -0.0121 -0.00347 -0.00911 -0.00023 -0.00585 -0.00023 L -4.375E-6 -0.00023 L -4.375E-6 -0.00023 " pathEditMode="relative" ptsTypes="AAAAAAAAAAAAA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0" y="4467225"/>
            <a:ext cx="56578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3"/>
          <p:cNvGrpSpPr/>
          <p:nvPr/>
        </p:nvGrpSpPr>
        <p:grpSpPr bwMode="auto">
          <a:xfrm>
            <a:off x="-1406842" y="-116522"/>
            <a:ext cx="2008187" cy="706437"/>
            <a:chOff x="248784" y="452514"/>
            <a:chExt cx="2009094" cy="706492"/>
          </a:xfrm>
        </p:grpSpPr>
        <p:pic>
          <p:nvPicPr>
            <p:cNvPr id="4" name="图片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48784" y="452514"/>
              <a:ext cx="1152686" cy="57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图片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105192" y="587426"/>
              <a:ext cx="1152686" cy="57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0" y="4467225"/>
            <a:ext cx="56578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3"/>
          <p:cNvGrpSpPr/>
          <p:nvPr/>
        </p:nvGrpSpPr>
        <p:grpSpPr bwMode="auto">
          <a:xfrm>
            <a:off x="-1406842" y="-116522"/>
            <a:ext cx="2008187" cy="706437"/>
            <a:chOff x="248784" y="452514"/>
            <a:chExt cx="2009094" cy="706492"/>
          </a:xfrm>
        </p:grpSpPr>
        <p:pic>
          <p:nvPicPr>
            <p:cNvPr id="8" name="图片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48784" y="452514"/>
              <a:ext cx="1152686" cy="57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105192" y="587426"/>
              <a:ext cx="1152686" cy="57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图片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31750" y="4467225"/>
            <a:ext cx="56578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3"/>
          <p:cNvGrpSpPr/>
          <p:nvPr userDrawn="1"/>
        </p:nvGrpSpPr>
        <p:grpSpPr bwMode="auto">
          <a:xfrm>
            <a:off x="-1406842" y="-116522"/>
            <a:ext cx="2008187" cy="706437"/>
            <a:chOff x="248784" y="452514"/>
            <a:chExt cx="2009094" cy="706492"/>
          </a:xfrm>
        </p:grpSpPr>
        <p:pic>
          <p:nvPicPr>
            <p:cNvPr id="12" name="图片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248784" y="452514"/>
              <a:ext cx="1152686" cy="57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图片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1105192" y="587426"/>
              <a:ext cx="1152686" cy="57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227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L -0.00091 -7.40741E-7 C 0.0026 0.00116 0.00625 0.00185 0.00976 0.00394 C 0.01133 0.00463 0.0125 0.00718 0.01432 0.0081 C 0.01771 0.00949 0.02122 0.00949 0.02487 0.00995 C 0.03593 0.01181 0.03984 0.01111 0.04948 0.01389 C 0.05091 0.01482 0.05234 0.01574 0.05416 0.01644 C 0.05638 0.01713 0.05885 0.01736 0.0612 0.01829 C 0.0638 0.01945 0.06666 0.02107 0.0694 0.02245 C 0.07057 0.02338 0.07161 0.02407 0.07291 0.02477 C 0.07539 0.02546 0.07825 0.02616 0.08112 0.02662 C 0.08216 0.02755 0.08333 0.02824 0.0845 0.02894 C 0.08815 0.03009 0.09271 0.02986 0.09622 0.0331 C 0.09752 0.03403 0.09857 0.03611 0.09987 0.03727 C 0.10208 0.03889 0.10455 0.03889 0.1069 0.04144 C 0.11484 0.05093 0.11107 0.04815 0.11732 0.05116 C 0.11862 0.05301 0.11966 0.05509 0.12096 0.05579 C 0.122 0.05671 0.1233 0.05671 0.12435 0.0581 C 0.12682 0.06042 0.12903 0.06366 0.13138 0.06644 L 0.13502 0.0706 C 0.13607 0.07199 0.1375 0.07292 0.13841 0.07477 C 0.13971 0.07662 0.14062 0.07917 0.14205 0.08079 C 0.14427 0.08403 0.14909 0.08935 0.14909 0.08958 L 0.14909 0.08935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44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L -0.00091 -7.40741E-7 C 0.0026 0.00116 0.00625 0.00185 0.00976 0.00394 C 0.01133 0.00463 0.0125 0.00718 0.01432 0.0081 C 0.01771 0.00949 0.02122 0.00949 0.02487 0.00995 C 0.03593 0.01181 0.03984 0.01111 0.04948 0.01389 C 0.05091 0.01482 0.05234 0.01574 0.05416 0.01644 C 0.05638 0.01713 0.05885 0.01736 0.0612 0.01829 C 0.0638 0.01945 0.06666 0.02107 0.0694 0.02245 C 0.07057 0.02338 0.07161 0.02407 0.07291 0.02477 C 0.07539 0.02546 0.07825 0.02616 0.08112 0.02662 C 0.08216 0.02755 0.08333 0.02824 0.0845 0.02894 C 0.08815 0.03009 0.09271 0.02986 0.09622 0.0331 C 0.09752 0.03403 0.09857 0.03611 0.09987 0.03727 C 0.10208 0.03889 0.10455 0.03889 0.1069 0.04144 C 0.11484 0.05093 0.11107 0.04815 0.11732 0.05116 C 0.11862 0.05301 0.11966 0.05509 0.12096 0.05579 C 0.122 0.05671 0.1233 0.05671 0.12435 0.0581 C 0.12682 0.06042 0.12903 0.06366 0.13138 0.06644 L 0.13502 0.0706 C 0.13607 0.07199 0.1375 0.07292 0.13841 0.07477 C 0.13971 0.07662 0.14062 0.07917 0.14205 0.08079 C 0.14427 0.08403 0.14909 0.08935 0.14909 0.08958 L 0.14909 0.08935 " pathEditMode="relative" rAng="0" ptsTypes="AAAAAAAAAAAAAAAAAAA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4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L -0.00091 -7.40741E-7 C 0.0026 0.00116 0.00625 0.00185 0.00976 0.00394 C 0.01133 0.00463 0.0125 0.00718 0.01432 0.0081 C 0.01771 0.00949 0.02122 0.00949 0.02487 0.00995 C 0.03593 0.01181 0.03984 0.01111 0.04948 0.01389 C 0.05091 0.01482 0.05234 0.01574 0.05416 0.01644 C 0.05638 0.01713 0.05885 0.01736 0.0612 0.01829 C 0.0638 0.01945 0.06666 0.02107 0.0694 0.02245 C 0.07057 0.02338 0.07161 0.02407 0.07291 0.02477 C 0.07539 0.02546 0.07825 0.02616 0.08112 0.02662 C 0.08216 0.02755 0.08333 0.02824 0.0845 0.02894 C 0.08815 0.03009 0.09271 0.02986 0.09622 0.0331 C 0.09752 0.03403 0.09857 0.03611 0.09987 0.03727 C 0.10208 0.03889 0.10455 0.03889 0.1069 0.04144 C 0.11484 0.05093 0.11107 0.04815 0.11732 0.05116 C 0.11862 0.05301 0.11966 0.05509 0.12096 0.05579 C 0.122 0.05671 0.1233 0.05671 0.12435 0.0581 C 0.12682 0.06042 0.12903 0.06366 0.13138 0.06644 L 0.13502 0.0706 C 0.13607 0.07199 0.1375 0.07292 0.13841 0.07477 C 0.13971 0.07662 0.14062 0.07917 0.14205 0.08079 C 0.14427 0.08403 0.14909 0.08935 0.14909 0.08958 L 0.14909 0.08935 " pathEditMode="relative" rAng="0" ptsTypes="AAAAAAAAAAAAAAAAAAA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117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NULL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0.png"/><Relationship Id="rId5" Type="http://schemas.openxmlformats.org/officeDocument/2006/relationships/image" Target="../media/image22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5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notesSlide" Target="../notesSlides/notesSlide17.xm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9.xml"/><Relationship Id="rId16" Type="http://schemas.openxmlformats.org/officeDocument/2006/relationships/image" Target="NULL"/><Relationship Id="rId1" Type="http://schemas.openxmlformats.org/officeDocument/2006/relationships/vmlDrawing" Target="../drawings/vmlDrawing1.vml"/><Relationship Id="rId6" Type="http://schemas.openxmlformats.org/officeDocument/2006/relationships/oleObject" Target="NULL"/><Relationship Id="rId11" Type="http://schemas.openxmlformats.org/officeDocument/2006/relationships/image" Target="NULL"/><Relationship Id="rId5" Type="http://schemas.openxmlformats.org/officeDocument/2006/relationships/image" Target="../media/image49.emf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oleObject" Target="../embeddings/oleObject1.bin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emf"/><Relationship Id="rId5" Type="http://schemas.openxmlformats.org/officeDocument/2006/relationships/image" Target="NULL"/><Relationship Id="rId10" Type="http://schemas.openxmlformats.org/officeDocument/2006/relationships/image" Target="../media/image52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NULL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slide" Target="slide6.xml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3.xml"/><Relationship Id="rId16" Type="http://schemas.openxmlformats.org/officeDocument/2006/relationships/image" Target="NUL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notesSlide" Target="../notesSlides/notesSlide26.xm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9.xml"/><Relationship Id="rId16" Type="http://schemas.openxmlformats.org/officeDocument/2006/relationships/image" Target="NULL"/><Relationship Id="rId1" Type="http://schemas.openxmlformats.org/officeDocument/2006/relationships/vmlDrawing" Target="../drawings/vmlDrawing2.vml"/><Relationship Id="rId11" Type="http://schemas.openxmlformats.org/officeDocument/2006/relationships/image" Target="NULL"/><Relationship Id="rId15" Type="http://schemas.openxmlformats.org/officeDocument/2006/relationships/oleObject" Target="NULL"/><Relationship Id="rId10" Type="http://schemas.openxmlformats.org/officeDocument/2006/relationships/oleObject" Target="NULL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0875" y="885825"/>
            <a:ext cx="12461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6775" y="1214438"/>
            <a:ext cx="8096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63213" y="5557838"/>
            <a:ext cx="1371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35750" y="4733925"/>
            <a:ext cx="13716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接连接符 2"/>
          <p:cNvCxnSpPr/>
          <p:nvPr/>
        </p:nvCxnSpPr>
        <p:spPr>
          <a:xfrm>
            <a:off x="5777948" y="4623340"/>
            <a:ext cx="6177221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85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287617" y="3137922"/>
            <a:ext cx="6726583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大学物理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静电场中的导体和电介质</a:t>
            </a:r>
          </a:p>
        </p:txBody>
      </p:sp>
    </p:spTree>
    <p:extLst>
      <p:ext uri="{BB962C8B-B14F-4D97-AF65-F5344CB8AC3E}">
        <p14:creationId xmlns:p14="http://schemas.microsoft.com/office/powerpoint/2010/main" val="8937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95 -0.00741 L 0.30195 -0.00718 L 0.18151 -0.00394 L 0.12721 -0.00209 L -8.33333E-7 -0.00023 L -8.33333E-7 3.33333E-6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92 -0.00023 L 0.07592 -0.00023 L 5.20833E-6 -0.00023 L 5.20833E-6 -0.00023 " pathEditMode="relative" ptsTypes="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38 0.00116 L 0.18138 0.00139 L 0.10873 0.00348 C 0.08946 0.00348 0.07032 0.00232 0.05118 0.00116 C 0.04493 0.00093 0.03881 -0.00046 0.03243 -0.00092 C 0.02474 -0.00115 0.0168 -0.00092 0.00912 -0.00092 L 0.00912 -0.00069 " pathEditMode="relative" rAng="0" ptsTypes="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64 -0.00208 L 0.18164 -0.00185 L 0.05742 -0.00023 C 0.03971 0.00024 0.02226 0.00209 0.00456 0.00209 C 0.00299 0.00209 1.04167E-6 -0.00023 1.04167E-6 -4.44444E-6 L 1.04167E-6 -0.00023 L 1.04167E-6 -4.44444E-6 " pathEditMode="relative" rAng="0" ptsTypes="AAAAAAA">
                                      <p:cBhvr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64 -0.00208 L 0.18164 -0.00185 L 0.05742 -0.00023 C 0.03972 0.00023 0.02227 0.00208 0.00456 0.00208 C 0.003 0.00208 -2.29167E-6 -0.00023 -2.29167E-6 3.7037E-7 L -2.29167E-6 -0.00023 L -2.29167E-6 3.7037E-7 " pathEditMode="relative" rAng="0" ptsTypes="AAAAAAA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97 -0.14814 L -0.21197 -0.14814 C -0.20429 -0.14675 -0.19635 -0.14583 -0.18866 -0.14398 C -0.17642 -0.14143 -0.18228 -0.14282 -0.17109 -0.13981 C -0.16692 -0.1375 -0.16236 -0.13472 -0.1582 -0.13379 C -0.15507 -0.13287 -0.15182 -0.1324 -0.14882 -0.13148 C -0.14674 -0.13101 -0.14491 -0.13009 -0.14296 -0.12962 C -0.13984 -0.1287 -0.13658 -0.12824 -0.13359 -0.12731 C -0.13189 -0.12685 -0.13033 -0.12615 -0.1289 -0.12546 C -0.12877 -0.12523 -0.12004 -0.12013 -0.11835 -0.11898 L -0.11484 -0.11712 L -0.11132 -0.11481 C -0.10885 -0.1118 -0.10156 -0.10185 -0.0996 -0.10046 C -0.09765 -0.09907 -0.0957 -0.09745 -0.09374 -0.09629 C -0.09257 -0.09537 -0.09127 -0.09513 -0.09023 -0.09398 C -0.08775 -0.09166 -0.08554 -0.08842 -0.0832 -0.08564 C -0.08202 -0.08425 -0.08098 -0.0824 -0.07968 -0.08148 L -0.07616 -0.07962 C -0.06939 -0.07152 -0.0759 -0.07847 -0.06913 -0.07314 C -0.05898 -0.0655 -0.06913 -0.07199 -0.06093 -0.06712 C -0.04869 -0.05254 -0.06757 -0.07453 -0.05273 -0.05879 C -0.05025 -0.05601 -0.0483 -0.05185 -0.0457 -0.05046 C -0.04452 -0.04953 -0.04322 -0.0493 -0.04218 -0.04814 C -0.04088 -0.04722 -0.03984 -0.04513 -0.03866 -0.04398 C -0.03866 -0.04398 -0.02981 -0.03888 -0.02812 -0.03796 C -0.02695 -0.03703 -0.02551 -0.03703 -0.0246 -0.03564 C -0.01653 -0.02615 -0.02017 -0.02893 -0.01406 -0.02546 C -0.00728 -0.0074 -0.01627 -0.02847 -0.0082 -0.01712 C -0.00051 -0.00625 -0.01106 -0.01388 -0.00234 -0.00879 C 0.00027 -0.00185 6.45833E-6 -0.00486 6.45833E-6 -0.00023 L 6.45833E-6 -0.00023 " pathEditMode="relative" ptsTypes="AAAAAAAAAAAAAAAAAAAAAAAAAAAAA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0.10393 L -0.175 -0.10393 C -0.16536 -0.10254 -0.15547 -0.10509 -0.14635 -0.09977 C -0.14258 -0.09768 -0.14127 -0.09653 -0.13685 -0.0956 C -0.13203 -0.09467 -0.12734 -0.09444 -0.12252 -0.09352 C -0.11979 -0.09305 -0.11706 -0.09213 -0.11419 -0.09143 C -0.10638 -0.08657 -0.11471 -0.0912 -0.1 -0.08703 C -0.09726 -0.08634 -0.0944 -0.08449 -0.09167 -0.08287 C -0.08633 -0.07639 -0.0901 -0.07986 -0.08333 -0.07662 C -0.08216 -0.07592 -0.08099 -0.075 -0.07982 -0.0743 C -0.07825 -0.07361 -0.07669 -0.07315 -0.075 -0.07222 C -0.07383 -0.07176 -0.07265 -0.07083 -0.07148 -0.07014 C -0.06953 -0.06921 -0.06745 -0.06898 -0.06549 -0.06805 C -0.05807 -0.06481 -0.06588 -0.06759 -0.05833 -0.0618 C -0.05612 -0.05995 -0.05364 -0.05879 -0.0513 -0.05741 L -0.04049 -0.05116 L -0.03698 -0.04907 L -0.03333 -0.04699 L -0.0263 -0.03842 L -0.02265 -0.03426 C -0.01627 -0.01736 -0.02461 -0.03773 -0.01667 -0.02361 C -0.01133 -0.01412 -0.01771 -0.01921 -0.01081 -0.01504 C -0.00963 -0.01366 -0.00846 -0.01203 -0.00716 -0.01088 C -0.00612 -0.00995 -0.00456 -0.01018 -0.00364 -0.00879 C -0.00247 -0.00717 -0.00208 -0.0044 -0.0013 -0.00254 C -0.00091 -0.00162 -0.00052 -0.00116 -4.58333E-6 -0.00023 L -4.58333E-6 -0.00023 " pathEditMode="relative" ptsTypes="AAAAAAAAAAAAAAAAAAAAAAAAA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166658" y="1325411"/>
            <a:ext cx="895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(1)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静电平衡时，导体是个等势体，导体表面是个等势面 </a:t>
            </a:r>
          </a:p>
        </p:txBody>
      </p:sp>
      <p:sp>
        <p:nvSpPr>
          <p:cNvPr id="69655" name="Text Box 16"/>
          <p:cNvSpPr txBox="1">
            <a:spLocks noChangeArrowheads="1"/>
          </p:cNvSpPr>
          <p:nvPr/>
        </p:nvSpPr>
        <p:spPr bwMode="auto">
          <a:xfrm>
            <a:off x="2166657" y="4664092"/>
            <a:ext cx="8461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导体等势是导体体内电场强度处处为零的必然结果</a:t>
            </a:r>
          </a:p>
        </p:txBody>
      </p:sp>
      <p:sp>
        <p:nvSpPr>
          <p:cNvPr id="69654" name="Rectangle 20"/>
          <p:cNvSpPr>
            <a:spLocks noChangeArrowheads="1"/>
          </p:cNvSpPr>
          <p:nvPr/>
        </p:nvSpPr>
        <p:spPr bwMode="auto">
          <a:xfrm>
            <a:off x="4610614" y="5488308"/>
            <a:ext cx="2819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kumimoji="1" lang="zh-CN" altLang="en-US" sz="280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sp>
        <p:nvSpPr>
          <p:cNvPr id="85013" name="Freeform 21"/>
          <p:cNvSpPr>
            <a:spLocks/>
          </p:cNvSpPr>
          <p:nvPr/>
        </p:nvSpPr>
        <p:spPr bwMode="auto">
          <a:xfrm>
            <a:off x="9676872" y="2612464"/>
            <a:ext cx="771525" cy="1023938"/>
          </a:xfrm>
          <a:custGeom>
            <a:avLst/>
            <a:gdLst>
              <a:gd name="T0" fmla="*/ 2147483647 w 486"/>
              <a:gd name="T1" fmla="*/ 2147483647 h 645"/>
              <a:gd name="T2" fmla="*/ 2147483647 w 486"/>
              <a:gd name="T3" fmla="*/ 2147483647 h 645"/>
              <a:gd name="T4" fmla="*/ 2147483647 w 486"/>
              <a:gd name="T5" fmla="*/ 2147483647 h 645"/>
              <a:gd name="T6" fmla="*/ 2147483647 w 486"/>
              <a:gd name="T7" fmla="*/ 2147483647 h 645"/>
              <a:gd name="T8" fmla="*/ 2147483647 w 486"/>
              <a:gd name="T9" fmla="*/ 2147483647 h 645"/>
              <a:gd name="T10" fmla="*/ 2147483647 w 486"/>
              <a:gd name="T11" fmla="*/ 0 h 645"/>
              <a:gd name="T12" fmla="*/ 2147483647 w 486"/>
              <a:gd name="T13" fmla="*/ 2147483647 h 645"/>
              <a:gd name="T14" fmla="*/ 2147483647 w 486"/>
              <a:gd name="T15" fmla="*/ 2147483647 h 645"/>
              <a:gd name="T16" fmla="*/ 2147483647 w 486"/>
              <a:gd name="T17" fmla="*/ 2147483647 h 645"/>
              <a:gd name="T18" fmla="*/ 2147483647 w 486"/>
              <a:gd name="T19" fmla="*/ 2147483647 h 645"/>
              <a:gd name="T20" fmla="*/ 2147483647 w 486"/>
              <a:gd name="T21" fmla="*/ 2147483647 h 645"/>
              <a:gd name="T22" fmla="*/ 2147483647 w 486"/>
              <a:gd name="T23" fmla="*/ 2147483647 h 6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6"/>
              <a:gd name="T37" fmla="*/ 0 h 645"/>
              <a:gd name="T38" fmla="*/ 486 w 486"/>
              <a:gd name="T39" fmla="*/ 645 h 6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6" h="645">
                <a:moveTo>
                  <a:pt x="49" y="574"/>
                </a:moveTo>
                <a:cubicBezTo>
                  <a:pt x="85" y="425"/>
                  <a:pt x="37" y="645"/>
                  <a:pt x="49" y="287"/>
                </a:cubicBezTo>
                <a:cubicBezTo>
                  <a:pt x="51" y="236"/>
                  <a:pt x="63" y="186"/>
                  <a:pt x="74" y="137"/>
                </a:cubicBezTo>
                <a:cubicBezTo>
                  <a:pt x="80" y="111"/>
                  <a:pt x="78" y="77"/>
                  <a:pt x="99" y="62"/>
                </a:cubicBezTo>
                <a:cubicBezTo>
                  <a:pt x="142" y="31"/>
                  <a:pt x="199" y="29"/>
                  <a:pt x="249" y="12"/>
                </a:cubicBezTo>
                <a:cubicBezTo>
                  <a:pt x="261" y="8"/>
                  <a:pt x="286" y="0"/>
                  <a:pt x="286" y="0"/>
                </a:cubicBezTo>
                <a:cubicBezTo>
                  <a:pt x="394" y="43"/>
                  <a:pt x="419" y="90"/>
                  <a:pt x="449" y="200"/>
                </a:cubicBezTo>
                <a:cubicBezTo>
                  <a:pt x="463" y="249"/>
                  <a:pt x="486" y="349"/>
                  <a:pt x="486" y="349"/>
                </a:cubicBezTo>
                <a:cubicBezTo>
                  <a:pt x="453" y="437"/>
                  <a:pt x="435" y="532"/>
                  <a:pt x="386" y="612"/>
                </a:cubicBezTo>
                <a:cubicBezTo>
                  <a:pt x="372" y="635"/>
                  <a:pt x="337" y="636"/>
                  <a:pt x="311" y="637"/>
                </a:cubicBezTo>
                <a:cubicBezTo>
                  <a:pt x="249" y="640"/>
                  <a:pt x="186" y="628"/>
                  <a:pt x="124" y="624"/>
                </a:cubicBezTo>
                <a:cubicBezTo>
                  <a:pt x="13" y="596"/>
                  <a:pt x="0" y="623"/>
                  <a:pt x="49" y="574"/>
                </a:cubicBezTo>
                <a:close/>
              </a:path>
            </a:pathLst>
          </a:custGeom>
          <a:gradFill rotWithShape="0">
            <a:gsLst>
              <a:gs pos="0">
                <a:srgbClr val="FFCC66"/>
              </a:gs>
              <a:gs pos="100000">
                <a:srgbClr val="FF6600"/>
              </a:gs>
            </a:gsLst>
            <a:lin ang="2700000" scaled="1"/>
          </a:gradFill>
          <a:ln w="9525">
            <a:round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  <a:contourClr>
              <a:srgbClr val="FFCC66"/>
            </a:contourClr>
          </a:sp3d>
        </p:spPr>
        <p:txBody>
          <a:bodyPr wrap="none" anchor="ctr">
            <a:flatTx/>
          </a:bodyPr>
          <a:lstStyle/>
          <a:p>
            <a:pPr algn="just"/>
            <a:endParaRPr lang="zh-CN" altLang="en-US" sz="2800" dirty="0">
              <a:latin typeface="+mn-lt"/>
              <a:ea typeface="+mn-ea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143471" y="2307664"/>
            <a:ext cx="1066800" cy="1066800"/>
            <a:chOff x="4176" y="1536"/>
            <a:chExt cx="672" cy="672"/>
          </a:xfrm>
        </p:grpSpPr>
        <p:sp>
          <p:nvSpPr>
            <p:cNvPr id="69650" name="Line 23"/>
            <p:cNvSpPr>
              <a:spLocks noChangeShapeType="1"/>
            </p:cNvSpPr>
            <p:nvPr/>
          </p:nvSpPr>
          <p:spPr bwMode="auto">
            <a:xfrm flipV="1">
              <a:off x="4704" y="201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52" name="AutoShape 25"/>
                <p:cNvSpPr>
                  <a:spLocks noChangeArrowheads="1"/>
                </p:cNvSpPr>
                <p:nvPr/>
              </p:nvSpPr>
              <p:spPr bwMode="auto">
                <a:xfrm>
                  <a:off x="4176" y="1536"/>
                  <a:ext cx="432" cy="480"/>
                </a:xfrm>
                <a:prstGeom prst="wedgeEllipseCallout">
                  <a:avLst>
                    <a:gd name="adj1" fmla="val 72967"/>
                    <a:gd name="adj2" fmla="val 63262"/>
                  </a:avLst>
                </a:prstGeom>
                <a:noFill/>
                <a:ln w="3810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kumimoji="1" lang="zh-CN" altLang="zh-CN" sz="2800" dirty="0">
                    <a:solidFill>
                      <a:srgbClr val="463634"/>
                    </a:solidFill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9652" name="AutoShap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76" y="1536"/>
                  <a:ext cx="432" cy="480"/>
                </a:xfrm>
                <a:prstGeom prst="wedgeEllipseCallout">
                  <a:avLst>
                    <a:gd name="adj1" fmla="val 72967"/>
                    <a:gd name="adj2" fmla="val 6326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0000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646" name="Text Box 10"/>
              <p:cNvSpPr txBox="1">
                <a:spLocks noChangeArrowheads="1"/>
              </p:cNvSpPr>
              <p:nvPr/>
            </p:nvSpPr>
            <p:spPr bwMode="auto">
              <a:xfrm>
                <a:off x="2166658" y="2066305"/>
                <a:ext cx="57353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just" eaLnBrk="1" hangingPunct="1">
                  <a:spcBef>
                    <a:spcPct val="50000"/>
                  </a:spcBef>
                  <a:defRPr kumimoji="1" sz="2800">
                    <a:solidFill>
                      <a:srgbClr val="0000FF"/>
                    </a:solidFill>
                    <a:latin typeface="+mn-lt"/>
                    <a:ea typeface="+mn-ea"/>
                  </a:defRPr>
                </a:lvl1pPr>
                <a:lvl2pPr marL="742950" indent="-28575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证：在导体上任取两点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64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6658" y="2066305"/>
                <a:ext cx="5735396" cy="523220"/>
              </a:xfrm>
              <a:prstGeom prst="rect">
                <a:avLst/>
              </a:prstGeom>
              <a:blipFill>
                <a:blip r:embed="rId4"/>
                <a:stretch>
                  <a:fillRect l="-2125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66658" y="2811306"/>
                <a:ext cx="3084498" cy="97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58" y="2811306"/>
                <a:ext cx="3084498" cy="977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331966" y="3075574"/>
                <a:ext cx="6447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966" y="3075574"/>
                <a:ext cx="6447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478603" y="4061736"/>
                <a:ext cx="1359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03" y="4061736"/>
                <a:ext cx="135947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0026244" y="2641341"/>
                <a:ext cx="4859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44" y="2641341"/>
                <a:ext cx="48590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650322" y="3185978"/>
                <a:ext cx="493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322" y="3185978"/>
                <a:ext cx="49321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166658" y="576592"/>
            <a:ext cx="5653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6600CC"/>
                </a:solidFill>
                <a:latin typeface="+mn-lt"/>
                <a:ea typeface="+mn-ea"/>
              </a:rPr>
              <a:t>二、静电平衡时导体上电荷的分布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5486301" y="5517524"/>
            <a:ext cx="2525192" cy="1084567"/>
          </a:xfrm>
          <a:prstGeom prst="wedgeRectCallout">
            <a:avLst>
              <a:gd name="adj1" fmla="val -69950"/>
              <a:gd name="adj2" fmla="val -7564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000099"/>
                </a:solidFill>
              </a:rPr>
              <a:t>静电平衡条件的另一种表述</a:t>
            </a:r>
          </a:p>
        </p:txBody>
      </p:sp>
    </p:spTree>
    <p:extLst>
      <p:ext uri="{BB962C8B-B14F-4D97-AF65-F5344CB8AC3E}">
        <p14:creationId xmlns:p14="http://schemas.microsoft.com/office/powerpoint/2010/main" val="18755847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utoUpdateAnimBg="0"/>
      <p:bldP spid="69655" grpId="0"/>
      <p:bldP spid="69646" grpId="0"/>
      <p:bldP spid="22" grpId="0"/>
      <p:bldP spid="23" grpId="0"/>
      <p:bldP spid="24" grpId="0"/>
      <p:bldP spid="26" grpId="0"/>
      <p:bldP spid="27" grpId="0"/>
      <p:bldP spid="1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96733" y="525942"/>
            <a:ext cx="943637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(2)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静电平衡时，导体内部没有净电荷，电荷只分布在导体表面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5" name="Text Box 9"/>
              <p:cNvSpPr txBox="1">
                <a:spLocks noChangeArrowheads="1"/>
              </p:cNvSpPr>
              <p:nvPr/>
            </p:nvSpPr>
            <p:spPr bwMode="auto">
              <a:xfrm>
                <a:off x="1996733" y="1592742"/>
                <a:ext cx="5334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defRPr kumimoji="1" sz="2800">
                    <a:solidFill>
                      <a:srgbClr val="0000FF"/>
                    </a:solidFill>
                    <a:latin typeface="+mn-lt"/>
                    <a:ea typeface="+mn-ea"/>
                  </a:defRPr>
                </a:lvl1pPr>
                <a:lvl2pPr marL="742950" indent="-28575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证明：在导体内任取体积元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02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6733" y="1592742"/>
                <a:ext cx="5334000" cy="523220"/>
              </a:xfrm>
              <a:prstGeom prst="rect">
                <a:avLst/>
              </a:prstGeom>
              <a:blipFill>
                <a:blip r:embed="rId3"/>
                <a:stretch>
                  <a:fillRect l="-2400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77" name="Text Box 13"/>
          <p:cNvSpPr txBox="1">
            <a:spLocks noChangeArrowheads="1"/>
          </p:cNvSpPr>
          <p:nvPr/>
        </p:nvSpPr>
        <p:spPr bwMode="auto">
          <a:xfrm>
            <a:off x="1996733" y="3298927"/>
            <a:ext cx="2255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由高斯定理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1996733" y="5188787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+mn-lt"/>
                <a:ea typeface="+mn-ea"/>
                <a:sym typeface="MT Extra" panose="05050102010205020202" pitchFamily="18" charset="2"/>
              </a:rPr>
              <a:t>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体积元任取</a:t>
            </a: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4410530" y="5374197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80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7048173" y="5188787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证毕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77089" y="2222396"/>
                <a:ext cx="1507272" cy="976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89" y="2222396"/>
                <a:ext cx="1507272" cy="97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577089" y="3822802"/>
                <a:ext cx="3238259" cy="1266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89" y="3822802"/>
                <a:ext cx="3238259" cy="1266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722648" y="5153859"/>
                <a:ext cx="11564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648" y="5153859"/>
                <a:ext cx="11564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4" descr="静电场中的导体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353" y="1333897"/>
            <a:ext cx="32035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001841" y="2503595"/>
                <a:ext cx="1548437" cy="631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内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41" y="2503595"/>
                <a:ext cx="1548437" cy="63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9752002" y="1657136"/>
                <a:ext cx="7282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02" y="1657136"/>
                <a:ext cx="72827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84361" y="2445834"/>
                <a:ext cx="8502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361" y="2445834"/>
                <a:ext cx="8502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896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25" grpId="0" autoUpdateAnimBg="0"/>
      <p:bldP spid="70677" grpId="0"/>
      <p:bldP spid="86030" grpId="0" autoUpdateAnimBg="0"/>
      <p:bldP spid="86031" grpId="0" animBg="1"/>
      <p:bldP spid="86032" grpId="0" autoUpdateAnimBg="0"/>
      <p:bldP spid="22" grpId="0"/>
      <p:bldP spid="23" grpId="0"/>
      <p:bldP spid="26" grpId="0"/>
      <p:bldP spid="21" grpId="0"/>
      <p:bldP spid="2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4"/>
              <p:cNvSpPr txBox="1">
                <a:spLocks noChangeArrowheads="1"/>
              </p:cNvSpPr>
              <p:nvPr/>
            </p:nvSpPr>
            <p:spPr bwMode="auto">
              <a:xfrm>
                <a:off x="1996733" y="1618922"/>
                <a:ext cx="5010150" cy="689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相应的电场强度为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表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39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6733" y="1618922"/>
                <a:ext cx="5010150" cy="689291"/>
              </a:xfrm>
              <a:prstGeom prst="rect">
                <a:avLst/>
              </a:prstGeom>
              <a:blipFill>
                <a:blip r:embed="rId3"/>
                <a:stretch>
                  <a:fillRect l="-2558" t="-885" b="-88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996733" y="472934"/>
            <a:ext cx="94363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7030A0"/>
                </a:solidFill>
                <a:latin typeface="+mn-lt"/>
                <a:ea typeface="+mn-ea"/>
              </a:rPr>
              <a:t>三、导体表面电场强度与电荷面密度的关系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4200030" y="5603609"/>
            <a:ext cx="57654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静电平衡时，在导体表面附近电场强度的方向处处与导体表面垂直。</a:t>
            </a:r>
          </a:p>
        </p:txBody>
      </p:sp>
      <p:grpSp>
        <p:nvGrpSpPr>
          <p:cNvPr id="21" name="Group 12"/>
          <p:cNvGrpSpPr>
            <a:grpSpLocks/>
          </p:cNvGrpSpPr>
          <p:nvPr/>
        </p:nvGrpSpPr>
        <p:grpSpPr bwMode="auto">
          <a:xfrm rot="21593004">
            <a:off x="9013024" y="1823314"/>
            <a:ext cx="1752600" cy="2362200"/>
            <a:chOff x="3888" y="384"/>
            <a:chExt cx="1104" cy="960"/>
          </a:xfrm>
        </p:grpSpPr>
        <p:grpSp>
          <p:nvGrpSpPr>
            <p:cNvPr id="28" name="Group 13"/>
            <p:cNvGrpSpPr>
              <a:grpSpLocks/>
            </p:cNvGrpSpPr>
            <p:nvPr/>
          </p:nvGrpSpPr>
          <p:grpSpPr bwMode="auto">
            <a:xfrm>
              <a:off x="3936" y="384"/>
              <a:ext cx="1056" cy="960"/>
              <a:chOff x="3936" y="384"/>
              <a:chExt cx="1056" cy="960"/>
            </a:xfrm>
          </p:grpSpPr>
          <p:sp>
            <p:nvSpPr>
              <p:cNvPr id="30" name="Arc 14"/>
              <p:cNvSpPr>
                <a:spLocks/>
              </p:cNvSpPr>
              <p:nvPr/>
            </p:nvSpPr>
            <p:spPr bwMode="auto">
              <a:xfrm>
                <a:off x="4368" y="385"/>
                <a:ext cx="624" cy="775"/>
              </a:xfrm>
              <a:custGeom>
                <a:avLst/>
                <a:gdLst>
                  <a:gd name="T0" fmla="*/ 0 w 21600"/>
                  <a:gd name="T1" fmla="*/ 0 h 31722"/>
                  <a:gd name="T2" fmla="*/ 0 w 21600"/>
                  <a:gd name="T3" fmla="*/ 0 h 31722"/>
                  <a:gd name="T4" fmla="*/ 0 w 21600"/>
                  <a:gd name="T5" fmla="*/ 0 h 3172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1722"/>
                  <a:gd name="T11" fmla="*/ 21600 w 21600"/>
                  <a:gd name="T12" fmla="*/ 31722 h 317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172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129"/>
                      <a:pt x="20735" y="28604"/>
                      <a:pt x="19081" y="31722"/>
                    </a:cubicBezTo>
                  </a:path>
                  <a:path w="21600" h="3172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129"/>
                      <a:pt x="20735" y="28604"/>
                      <a:pt x="19081" y="31722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flipH="1">
                <a:off x="3936" y="384"/>
                <a:ext cx="528" cy="38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 flipH="1">
                <a:off x="4032" y="480"/>
                <a:ext cx="528" cy="38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H="1">
                <a:off x="4128" y="576"/>
                <a:ext cx="528" cy="38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 flipH="1">
                <a:off x="4224" y="672"/>
                <a:ext cx="528" cy="38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 flipH="1">
                <a:off x="4320" y="76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 flipH="1">
                <a:off x="4416" y="864"/>
                <a:ext cx="528" cy="38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 flipH="1">
                <a:off x="4512" y="1008"/>
                <a:ext cx="432" cy="33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888" y="658"/>
              <a:ext cx="5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导体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1996733" y="1105400"/>
                <a:ext cx="614112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设导体表面电荷面密度为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38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6733" y="1105400"/>
                <a:ext cx="6141120" cy="523220"/>
              </a:xfrm>
              <a:prstGeom prst="rect">
                <a:avLst/>
              </a:prstGeom>
              <a:blipFill>
                <a:blip r:embed="rId4"/>
                <a:stretch>
                  <a:fillRect l="-2085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25"/>
              <p:cNvSpPr txBox="1">
                <a:spLocks noChangeArrowheads="1"/>
              </p:cNvSpPr>
              <p:nvPr/>
            </p:nvSpPr>
            <p:spPr bwMode="auto">
              <a:xfrm>
                <a:off x="1996733" y="2291472"/>
                <a:ext cx="6248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是导体外紧靠导体表面的一点</a:t>
                </a:r>
              </a:p>
            </p:txBody>
          </p:sp>
        </mc:Choice>
        <mc:Fallback xmlns="">
          <p:sp>
            <p:nvSpPr>
              <p:cNvPr id="40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6733" y="2291472"/>
                <a:ext cx="6248400" cy="523220"/>
              </a:xfrm>
              <a:prstGeom prst="rect">
                <a:avLst/>
              </a:prstGeom>
              <a:blipFill>
                <a:blip r:embed="rId5"/>
                <a:stretch>
                  <a:fillRect l="-2049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9"/>
          <p:cNvGrpSpPr>
            <a:grpSpLocks/>
          </p:cNvGrpSpPr>
          <p:nvPr/>
        </p:nvGrpSpPr>
        <p:grpSpPr bwMode="auto">
          <a:xfrm>
            <a:off x="10003624" y="1747114"/>
            <a:ext cx="685800" cy="762000"/>
            <a:chOff x="4272" y="2256"/>
            <a:chExt cx="432" cy="480"/>
          </a:xfrm>
        </p:grpSpPr>
        <p:sp>
          <p:nvSpPr>
            <p:cNvPr id="42" name="Oval 30"/>
            <p:cNvSpPr>
              <a:spLocks noChangeArrowheads="1"/>
            </p:cNvSpPr>
            <p:nvPr/>
          </p:nvSpPr>
          <p:spPr bwMode="auto">
            <a:xfrm rot="-2228669">
              <a:off x="4529" y="2256"/>
              <a:ext cx="175" cy="28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000099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 flipH="1">
              <a:off x="4272" y="2304"/>
              <a:ext cx="240" cy="24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flipH="1">
              <a:off x="4464" y="2496"/>
              <a:ext cx="240" cy="24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 rot="-2228669">
              <a:off x="4320" y="2496"/>
              <a:ext cx="175" cy="240"/>
            </a:xfrm>
            <a:prstGeom prst="ellipse">
              <a:avLst/>
            </a:prstGeom>
            <a:noFill/>
            <a:ln w="57150" cap="rnd">
              <a:solidFill>
                <a:srgbClr val="0000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" name="Line 35"/>
          <p:cNvSpPr>
            <a:spLocks noChangeShapeType="1"/>
          </p:cNvSpPr>
          <p:nvPr/>
        </p:nvSpPr>
        <p:spPr bwMode="auto">
          <a:xfrm flipV="1">
            <a:off x="10605264" y="1534434"/>
            <a:ext cx="3810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/>
            <a:endParaRPr lang="zh-CN" altLang="en-US" sz="2800" dirty="0"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8555344" y="4940333"/>
                <a:ext cx="27432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altLang="zh-CN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：外法线方向</a:t>
                </a:r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5344" y="4940333"/>
                <a:ext cx="2743200" cy="523875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044598" y="490811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写作</a:t>
            </a:r>
          </a:p>
        </p:txBody>
      </p: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9927424" y="3499714"/>
            <a:ext cx="1752600" cy="533400"/>
            <a:chOff x="4656" y="2256"/>
            <a:chExt cx="1104" cy="336"/>
          </a:xfrm>
        </p:grpSpPr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4704" y="2256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导体表面</a:t>
              </a:r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>
              <a:off x="4656" y="2256"/>
              <a:ext cx="1104" cy="336"/>
            </a:xfrm>
            <a:prstGeom prst="wedgeEllipseCallout">
              <a:avLst>
                <a:gd name="adj1" fmla="val -4074"/>
                <a:gd name="adj2" fmla="val -134523"/>
              </a:avLst>
            </a:prstGeom>
            <a:noFill/>
            <a:ln w="3810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dirty="0">
                <a:solidFill>
                  <a:srgbClr val="463634"/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019169" y="2778657"/>
                <a:ext cx="1874744" cy="976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169" y="2778657"/>
                <a:ext cx="1874744" cy="976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3645975" y="2778657"/>
                <a:ext cx="2095317" cy="976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表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975" y="2778657"/>
                <a:ext cx="2095317" cy="976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5666297" y="2772463"/>
                <a:ext cx="2343270" cy="976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97" y="2772463"/>
                <a:ext cx="2343270" cy="976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3329096" y="3950899"/>
                <a:ext cx="1656031" cy="627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表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96" y="3950899"/>
                <a:ext cx="1656031" cy="627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4845399" y="3701421"/>
                <a:ext cx="1267655" cy="98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99" y="3701421"/>
                <a:ext cx="1267655" cy="9835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976915" y="4752052"/>
                <a:ext cx="1946815" cy="900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表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15" y="4752052"/>
                <a:ext cx="1946815" cy="9004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3329096" y="4673471"/>
                <a:ext cx="1674048" cy="900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表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096" y="4673471"/>
                <a:ext cx="1674048" cy="9004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0398427" y="1367140"/>
                <a:ext cx="515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427" y="1367140"/>
                <a:ext cx="51565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0626810" y="1616496"/>
                <a:ext cx="701602" cy="57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810" y="1616496"/>
                <a:ext cx="701602" cy="5783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10537034" y="1899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kumimoji="1" lang="zh-CN" altLang="en-US" sz="2800" dirty="0">
              <a:solidFill>
                <a:srgbClr val="3333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42261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utoUpdateAnimBg="0"/>
      <p:bldP spid="86021" grpId="0" autoUpdateAnimBg="0"/>
      <p:bldP spid="86040" grpId="0" autoUpdateAnimBg="0"/>
      <p:bldP spid="38" grpId="0" build="p" autoUpdateAnimBg="0"/>
      <p:bldP spid="40" grpId="0" build="p" autoUpdateAnimBg="0"/>
      <p:bldP spid="46" grpId="0" animBg="1"/>
      <p:bldP spid="47" grpId="0"/>
      <p:bldP spid="48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52626" y="428625"/>
            <a:ext cx="8528051" cy="523875"/>
            <a:chOff x="703" y="381"/>
            <a:chExt cx="5372" cy="330"/>
          </a:xfrm>
        </p:grpSpPr>
        <p:pic>
          <p:nvPicPr>
            <p:cNvPr id="72757" name="Picture 3" descr="BD15059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391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58" name="Rectangle 4"/>
            <p:cNvSpPr>
              <a:spLocks noChangeArrowheads="1"/>
            </p:cNvSpPr>
            <p:nvPr/>
          </p:nvSpPr>
          <p:spPr bwMode="auto">
            <a:xfrm>
              <a:off x="884" y="381"/>
              <a:ext cx="51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导体表面电荷分布与导体形状以及周围环境有关</a:t>
              </a:r>
            </a:p>
          </p:txBody>
        </p:sp>
      </p:grpSp>
      <p:pic>
        <p:nvPicPr>
          <p:cNvPr id="228357" name="Picture 5" descr="Z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752" y="2839246"/>
            <a:ext cx="1706949" cy="185110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229102" y="4770436"/>
            <a:ext cx="6451600" cy="1857375"/>
            <a:chOff x="1084" y="2341"/>
            <a:chExt cx="4064" cy="1170"/>
          </a:xfrm>
        </p:grpSpPr>
        <p:sp>
          <p:nvSpPr>
            <p:cNvPr id="72712" name="Rectangle 25"/>
            <p:cNvSpPr>
              <a:spLocks noChangeArrowheads="1"/>
            </p:cNvSpPr>
            <p:nvPr/>
          </p:nvSpPr>
          <p:spPr bwMode="auto">
            <a:xfrm>
              <a:off x="1084" y="2387"/>
              <a:ext cx="4064" cy="112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28378" name="Freeform 26"/>
            <p:cNvSpPr>
              <a:spLocks/>
            </p:cNvSpPr>
            <p:nvPr/>
          </p:nvSpPr>
          <p:spPr bwMode="auto">
            <a:xfrm>
              <a:off x="1230" y="2995"/>
              <a:ext cx="1112" cy="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4" y="4"/>
                </a:cxn>
                <a:cxn ang="0">
                  <a:pos x="1168" y="40"/>
                </a:cxn>
                <a:cxn ang="0">
                  <a:pos x="1224" y="72"/>
                </a:cxn>
                <a:cxn ang="0">
                  <a:pos x="1264" y="128"/>
                </a:cxn>
                <a:cxn ang="0">
                  <a:pos x="1288" y="232"/>
                </a:cxn>
                <a:cxn ang="0">
                  <a:pos x="1252" y="318"/>
                </a:cxn>
                <a:cxn ang="0">
                  <a:pos x="1188" y="391"/>
                </a:cxn>
                <a:cxn ang="0">
                  <a:pos x="1152" y="416"/>
                </a:cxn>
                <a:cxn ang="0">
                  <a:pos x="1084" y="432"/>
                </a:cxn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1288" h="432">
                  <a:moveTo>
                    <a:pt x="0" y="0"/>
                  </a:moveTo>
                  <a:lnTo>
                    <a:pt x="1104" y="4"/>
                  </a:lnTo>
                  <a:lnTo>
                    <a:pt x="1168" y="40"/>
                  </a:lnTo>
                  <a:lnTo>
                    <a:pt x="1224" y="72"/>
                  </a:lnTo>
                  <a:lnTo>
                    <a:pt x="1264" y="128"/>
                  </a:lnTo>
                  <a:lnTo>
                    <a:pt x="1288" y="232"/>
                  </a:lnTo>
                  <a:lnTo>
                    <a:pt x="1252" y="318"/>
                  </a:lnTo>
                  <a:lnTo>
                    <a:pt x="1188" y="391"/>
                  </a:lnTo>
                  <a:lnTo>
                    <a:pt x="1152" y="416"/>
                  </a:lnTo>
                  <a:lnTo>
                    <a:pt x="1084" y="432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/>
            <a:lstStyle/>
            <a:p>
              <a:pPr algn="just">
                <a:defRPr/>
              </a:pPr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72714" name="Line 27"/>
            <p:cNvSpPr>
              <a:spLocks noChangeShapeType="1"/>
            </p:cNvSpPr>
            <p:nvPr/>
          </p:nvSpPr>
          <p:spPr bwMode="auto">
            <a:xfrm>
              <a:off x="1220" y="2995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15" name="Line 28"/>
            <p:cNvSpPr>
              <a:spLocks noChangeShapeType="1"/>
            </p:cNvSpPr>
            <p:nvPr/>
          </p:nvSpPr>
          <p:spPr bwMode="auto">
            <a:xfrm>
              <a:off x="1220" y="33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16" name="Arc 29"/>
            <p:cNvSpPr>
              <a:spLocks/>
            </p:cNvSpPr>
            <p:nvPr/>
          </p:nvSpPr>
          <p:spPr bwMode="auto">
            <a:xfrm>
              <a:off x="2132" y="2995"/>
              <a:ext cx="207" cy="328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77"/>
                    <a:pt x="12010" y="43125"/>
                    <a:pt x="133" y="43199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77"/>
                    <a:pt x="12010" y="43125"/>
                    <a:pt x="133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17" name="Line 30"/>
            <p:cNvSpPr>
              <a:spLocks noChangeShapeType="1"/>
            </p:cNvSpPr>
            <p:nvPr/>
          </p:nvSpPr>
          <p:spPr bwMode="auto">
            <a:xfrm flipV="1">
              <a:off x="2049" y="2632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18" name="Line 31"/>
            <p:cNvSpPr>
              <a:spLocks noChangeShapeType="1"/>
            </p:cNvSpPr>
            <p:nvPr/>
          </p:nvSpPr>
          <p:spPr bwMode="auto">
            <a:xfrm>
              <a:off x="2049" y="2632"/>
              <a:ext cx="49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lg"/>
              <a:tailEnd type="diamond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19" name="Text Box 32"/>
            <p:cNvSpPr txBox="1">
              <a:spLocks noChangeArrowheads="1"/>
            </p:cNvSpPr>
            <p:nvPr/>
          </p:nvSpPr>
          <p:spPr bwMode="auto">
            <a:xfrm>
              <a:off x="1910" y="2924"/>
              <a:ext cx="4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0" name="Text Box 33"/>
            <p:cNvSpPr txBox="1">
              <a:spLocks noChangeArrowheads="1"/>
            </p:cNvSpPr>
            <p:nvPr/>
          </p:nvSpPr>
          <p:spPr bwMode="auto">
            <a:xfrm>
              <a:off x="1552" y="2923"/>
              <a:ext cx="4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1" name="Text Box 34"/>
            <p:cNvSpPr txBox="1">
              <a:spLocks noChangeArrowheads="1"/>
            </p:cNvSpPr>
            <p:nvPr/>
          </p:nvSpPr>
          <p:spPr bwMode="auto">
            <a:xfrm>
              <a:off x="1220" y="2923"/>
              <a:ext cx="4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2" name="Text Box 35"/>
            <p:cNvSpPr txBox="1">
              <a:spLocks noChangeArrowheads="1"/>
            </p:cNvSpPr>
            <p:nvPr/>
          </p:nvSpPr>
          <p:spPr bwMode="auto">
            <a:xfrm>
              <a:off x="2517" y="2523"/>
              <a:ext cx="2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3" name="Text Box 36"/>
            <p:cNvSpPr txBox="1">
              <a:spLocks noChangeArrowheads="1"/>
            </p:cNvSpPr>
            <p:nvPr/>
          </p:nvSpPr>
          <p:spPr bwMode="auto">
            <a:xfrm>
              <a:off x="2608" y="2341"/>
              <a:ext cx="2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4" name="Text Box 37"/>
            <p:cNvSpPr txBox="1">
              <a:spLocks noChangeArrowheads="1"/>
            </p:cNvSpPr>
            <p:nvPr/>
          </p:nvSpPr>
          <p:spPr bwMode="auto">
            <a:xfrm>
              <a:off x="2653" y="2478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5" name="Text Box 38"/>
            <p:cNvSpPr txBox="1">
              <a:spLocks noChangeArrowheads="1"/>
            </p:cNvSpPr>
            <p:nvPr/>
          </p:nvSpPr>
          <p:spPr bwMode="auto">
            <a:xfrm>
              <a:off x="2336" y="2550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6" name="Text Box 39"/>
            <p:cNvSpPr txBox="1">
              <a:spLocks noChangeArrowheads="1"/>
            </p:cNvSpPr>
            <p:nvPr/>
          </p:nvSpPr>
          <p:spPr bwMode="auto">
            <a:xfrm>
              <a:off x="2426" y="2341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27" name="Freeform 40"/>
            <p:cNvSpPr>
              <a:spLocks/>
            </p:cNvSpPr>
            <p:nvPr/>
          </p:nvSpPr>
          <p:spPr bwMode="auto">
            <a:xfrm>
              <a:off x="4369" y="2523"/>
              <a:ext cx="663" cy="327"/>
            </a:xfrm>
            <a:custGeom>
              <a:avLst/>
              <a:gdLst>
                <a:gd name="T0" fmla="*/ 10 w 922"/>
                <a:gd name="T1" fmla="*/ 70 h 442"/>
                <a:gd name="T2" fmla="*/ 17 w 922"/>
                <a:gd name="T3" fmla="*/ 13 h 442"/>
                <a:gd name="T4" fmla="*/ 114 w 922"/>
                <a:gd name="T5" fmla="*/ 1 h 442"/>
                <a:gd name="T6" fmla="*/ 93 w 922"/>
                <a:gd name="T7" fmla="*/ 9 h 442"/>
                <a:gd name="T8" fmla="*/ 37 w 922"/>
                <a:gd name="T9" fmla="*/ 29 h 442"/>
                <a:gd name="T10" fmla="*/ 22 w 922"/>
                <a:gd name="T11" fmla="*/ 61 h 442"/>
                <a:gd name="T12" fmla="*/ 18 w 922"/>
                <a:gd name="T13" fmla="*/ 70 h 442"/>
                <a:gd name="T14" fmla="*/ 10 w 922"/>
                <a:gd name="T15" fmla="*/ 70 h 4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22"/>
                <a:gd name="T25" fmla="*/ 0 h 442"/>
                <a:gd name="T26" fmla="*/ 922 w 922"/>
                <a:gd name="T27" fmla="*/ 442 h 4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22" h="442">
                  <a:moveTo>
                    <a:pt x="74" y="432"/>
                  </a:moveTo>
                  <a:cubicBezTo>
                    <a:pt x="73" y="373"/>
                    <a:pt x="0" y="151"/>
                    <a:pt x="126" y="80"/>
                  </a:cubicBezTo>
                  <a:cubicBezTo>
                    <a:pt x="252" y="9"/>
                    <a:pt x="738" y="8"/>
                    <a:pt x="830" y="4"/>
                  </a:cubicBezTo>
                  <a:cubicBezTo>
                    <a:pt x="922" y="0"/>
                    <a:pt x="772" y="27"/>
                    <a:pt x="678" y="56"/>
                  </a:cubicBezTo>
                  <a:cubicBezTo>
                    <a:pt x="584" y="85"/>
                    <a:pt x="353" y="123"/>
                    <a:pt x="266" y="176"/>
                  </a:cubicBezTo>
                  <a:cubicBezTo>
                    <a:pt x="179" y="229"/>
                    <a:pt x="181" y="329"/>
                    <a:pt x="158" y="372"/>
                  </a:cubicBezTo>
                  <a:cubicBezTo>
                    <a:pt x="135" y="415"/>
                    <a:pt x="144" y="422"/>
                    <a:pt x="130" y="432"/>
                  </a:cubicBezTo>
                  <a:cubicBezTo>
                    <a:pt x="116" y="442"/>
                    <a:pt x="86" y="432"/>
                    <a:pt x="74" y="4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CC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solidFill>
                <a:srgbClr val="FF9966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4347" y="2814"/>
              <a:ext cx="207" cy="654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72729" name="Oval 42"/>
            <p:cNvSpPr>
              <a:spLocks noChangeArrowheads="1"/>
            </p:cNvSpPr>
            <p:nvPr/>
          </p:nvSpPr>
          <p:spPr bwMode="auto">
            <a:xfrm>
              <a:off x="3416" y="2523"/>
              <a:ext cx="166" cy="1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72730" name="Line 43"/>
            <p:cNvSpPr>
              <a:spLocks noChangeShapeType="1"/>
            </p:cNvSpPr>
            <p:nvPr/>
          </p:nvSpPr>
          <p:spPr bwMode="auto">
            <a:xfrm>
              <a:off x="3445" y="2596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31" name="Oval 44"/>
            <p:cNvSpPr>
              <a:spLocks noChangeArrowheads="1"/>
            </p:cNvSpPr>
            <p:nvPr/>
          </p:nvSpPr>
          <p:spPr bwMode="auto">
            <a:xfrm>
              <a:off x="3292" y="2668"/>
              <a:ext cx="166" cy="1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72732" name="Line 45"/>
            <p:cNvSpPr>
              <a:spLocks noChangeShapeType="1"/>
            </p:cNvSpPr>
            <p:nvPr/>
          </p:nvSpPr>
          <p:spPr bwMode="auto">
            <a:xfrm>
              <a:off x="3321" y="2741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33" name="Line 46"/>
            <p:cNvSpPr>
              <a:spLocks noChangeShapeType="1"/>
            </p:cNvSpPr>
            <p:nvPr/>
          </p:nvSpPr>
          <p:spPr bwMode="auto">
            <a:xfrm flipH="1">
              <a:off x="3084" y="2596"/>
              <a:ext cx="3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34" name="Line 47"/>
            <p:cNvSpPr>
              <a:spLocks noChangeShapeType="1"/>
            </p:cNvSpPr>
            <p:nvPr/>
          </p:nvSpPr>
          <p:spPr bwMode="auto">
            <a:xfrm flipH="1">
              <a:off x="2960" y="2741"/>
              <a:ext cx="3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35" name="Oval 48"/>
            <p:cNvSpPr>
              <a:spLocks noChangeArrowheads="1"/>
            </p:cNvSpPr>
            <p:nvPr/>
          </p:nvSpPr>
          <p:spPr bwMode="auto">
            <a:xfrm>
              <a:off x="3932" y="2450"/>
              <a:ext cx="166" cy="14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72736" name="Text Box 49"/>
            <p:cNvSpPr txBox="1">
              <a:spLocks noChangeArrowheads="1"/>
            </p:cNvSpPr>
            <p:nvPr/>
          </p:nvSpPr>
          <p:spPr bwMode="auto">
            <a:xfrm>
              <a:off x="3905" y="2360"/>
              <a:ext cx="22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37" name="Line 50"/>
            <p:cNvSpPr>
              <a:spLocks noChangeShapeType="1"/>
            </p:cNvSpPr>
            <p:nvPr/>
          </p:nvSpPr>
          <p:spPr bwMode="auto">
            <a:xfrm>
              <a:off x="4120" y="2523"/>
              <a:ext cx="3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2738" name="Oval 51"/>
            <p:cNvSpPr>
              <a:spLocks noChangeArrowheads="1"/>
            </p:cNvSpPr>
            <p:nvPr/>
          </p:nvSpPr>
          <p:spPr bwMode="auto">
            <a:xfrm>
              <a:off x="3836" y="2632"/>
              <a:ext cx="166" cy="1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72739" name="Text Box 52"/>
            <p:cNvSpPr txBox="1">
              <a:spLocks noChangeArrowheads="1"/>
            </p:cNvSpPr>
            <p:nvPr/>
          </p:nvSpPr>
          <p:spPr bwMode="auto">
            <a:xfrm>
              <a:off x="3806" y="2541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72740" name="Line 53"/>
            <p:cNvSpPr>
              <a:spLocks noChangeShapeType="1"/>
            </p:cNvSpPr>
            <p:nvPr/>
          </p:nvSpPr>
          <p:spPr bwMode="auto">
            <a:xfrm>
              <a:off x="4024" y="2705"/>
              <a:ext cx="3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1952626" y="1097182"/>
            <a:ext cx="951254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孤立导体，电荷分布的实验的定性的分布：</a:t>
            </a:r>
          </a:p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在表面凸出的尖锐部分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曲率是正值且较大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电荷面密度较大，在比较平坦部分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曲率较小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电荷面密度较小，在表面凹进部分带电面密度最小。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76218" y="2689201"/>
            <a:ext cx="3627276" cy="1969852"/>
            <a:chOff x="3776218" y="2689201"/>
            <a:chExt cx="3627276" cy="1969852"/>
          </a:xfrm>
        </p:grpSpPr>
        <p:grpSp>
          <p:nvGrpSpPr>
            <p:cNvPr id="55" name="Group 4"/>
            <p:cNvGrpSpPr>
              <a:grpSpLocks/>
            </p:cNvGrpSpPr>
            <p:nvPr/>
          </p:nvGrpSpPr>
          <p:grpSpPr bwMode="auto">
            <a:xfrm>
              <a:off x="4229102" y="3204369"/>
              <a:ext cx="3174392" cy="995360"/>
              <a:chOff x="1957" y="923"/>
              <a:chExt cx="1604" cy="617"/>
            </a:xfrm>
          </p:grpSpPr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1957" y="923"/>
                <a:ext cx="1604" cy="617"/>
              </a:xfrm>
              <a:custGeom>
                <a:avLst/>
                <a:gdLst>
                  <a:gd name="T0" fmla="*/ 1344 w 1344"/>
                  <a:gd name="T1" fmla="*/ 48 h 480"/>
                  <a:gd name="T2" fmla="*/ 1296 w 1344"/>
                  <a:gd name="T3" fmla="*/ 0 h 480"/>
                  <a:gd name="T4" fmla="*/ 528 w 1344"/>
                  <a:gd name="T5" fmla="*/ 0 h 480"/>
                  <a:gd name="T6" fmla="*/ 0 w 1344"/>
                  <a:gd name="T7" fmla="*/ 240 h 480"/>
                  <a:gd name="T8" fmla="*/ 480 w 1344"/>
                  <a:gd name="T9" fmla="*/ 480 h 480"/>
                  <a:gd name="T10" fmla="*/ 1296 w 1344"/>
                  <a:gd name="T11" fmla="*/ 480 h 480"/>
                  <a:gd name="T12" fmla="*/ 1344 w 1344"/>
                  <a:gd name="T13" fmla="*/ 432 h 480"/>
                  <a:gd name="T14" fmla="*/ 960 w 1344"/>
                  <a:gd name="T15" fmla="*/ 240 h 480"/>
                  <a:gd name="T16" fmla="*/ 1344 w 1344"/>
                  <a:gd name="T17" fmla="*/ 48 h 4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44"/>
                  <a:gd name="T28" fmla="*/ 0 h 480"/>
                  <a:gd name="T29" fmla="*/ 1344 w 1344"/>
                  <a:gd name="T30" fmla="*/ 480 h 4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44" h="480">
                    <a:moveTo>
                      <a:pt x="1344" y="48"/>
                    </a:moveTo>
                    <a:lnTo>
                      <a:pt x="1296" y="0"/>
                    </a:lnTo>
                    <a:lnTo>
                      <a:pt x="528" y="0"/>
                    </a:lnTo>
                    <a:lnTo>
                      <a:pt x="0" y="240"/>
                    </a:lnTo>
                    <a:lnTo>
                      <a:pt x="480" y="480"/>
                    </a:lnTo>
                    <a:lnTo>
                      <a:pt x="1296" y="480"/>
                    </a:lnTo>
                    <a:lnTo>
                      <a:pt x="1344" y="432"/>
                    </a:lnTo>
                    <a:lnTo>
                      <a:pt x="960" y="240"/>
                    </a:lnTo>
                    <a:lnTo>
                      <a:pt x="1344" y="48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2029" y="1081"/>
                <a:ext cx="12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rPr>
                  <a:t>孤立导体</a:t>
                </a:r>
              </a:p>
            </p:txBody>
          </p:sp>
        </p:grpSp>
        <p:sp>
          <p:nvSpPr>
            <p:cNvPr id="61" name="Oval 12"/>
            <p:cNvSpPr>
              <a:spLocks noChangeArrowheads="1"/>
            </p:cNvSpPr>
            <p:nvPr/>
          </p:nvSpPr>
          <p:spPr bwMode="auto">
            <a:xfrm>
              <a:off x="4219193" y="364767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4" name="Oval 15"/>
            <p:cNvSpPr>
              <a:spLocks noChangeArrowheads="1"/>
            </p:cNvSpPr>
            <p:nvPr/>
          </p:nvSpPr>
          <p:spPr bwMode="auto">
            <a:xfrm>
              <a:off x="6201750" y="3129756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67" name="Oval 18"/>
            <p:cNvSpPr>
              <a:spLocks noChangeArrowheads="1"/>
            </p:cNvSpPr>
            <p:nvPr/>
          </p:nvSpPr>
          <p:spPr bwMode="auto">
            <a:xfrm>
              <a:off x="6450430" y="3633542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 flipH="1">
                  <a:off x="4722742" y="4135833"/>
                  <a:ext cx="232099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2742" y="4135833"/>
                  <a:ext cx="232099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3776218" y="3440439"/>
                  <a:ext cx="515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6218" y="3440439"/>
                  <a:ext cx="51520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/>
                <p:cNvSpPr/>
                <p:nvPr/>
              </p:nvSpPr>
              <p:spPr>
                <a:xfrm>
                  <a:off x="6023166" y="2689201"/>
                  <a:ext cx="52931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166" y="2689201"/>
                  <a:ext cx="529312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6719049" y="3441235"/>
                  <a:ext cx="51462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049" y="3441235"/>
                  <a:ext cx="51462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78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4983" name="Rectangle 7"/>
              <p:cNvSpPr>
                <a:spLocks noChangeArrowheads="1"/>
              </p:cNvSpPr>
              <p:nvPr/>
            </p:nvSpPr>
            <p:spPr bwMode="auto">
              <a:xfrm>
                <a:off x="6370832" y="1798990"/>
                <a:ext cx="527208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凸且尖锐部分，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较大，平坦部分，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较小，凹进部分，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最小。</a:t>
                </a:r>
              </a:p>
            </p:txBody>
          </p:sp>
        </mc:Choice>
        <mc:Fallback xmlns="">
          <p:sp>
            <p:nvSpPr>
              <p:cNvPr id="25498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0832" y="1798990"/>
                <a:ext cx="5272088" cy="1169551"/>
              </a:xfrm>
              <a:prstGeom prst="rect">
                <a:avLst/>
              </a:prstGeom>
              <a:blipFill>
                <a:blip r:embed="rId3"/>
                <a:stretch>
                  <a:fillRect l="-2312" r="-1387" b="-9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998" name="Text Box 22"/>
          <p:cNvSpPr txBox="1">
            <a:spLocks noChangeArrowheads="1"/>
          </p:cNvSpPr>
          <p:nvPr/>
        </p:nvSpPr>
        <p:spPr bwMode="auto">
          <a:xfrm>
            <a:off x="2406845" y="592276"/>
            <a:ext cx="2848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尖端放电现象</a:t>
            </a:r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2406845" y="3768859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带电导体尖端附近电场最强</a:t>
            </a:r>
          </a:p>
        </p:txBody>
      </p: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2402585" y="4443150"/>
            <a:ext cx="907665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强大电场使尖端附近的空气发生电离而成为导体产生放电现象，即尖端放电。</a:t>
            </a:r>
            <a:endParaRPr lang="en-US" altLang="zh-CN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55001" name="Text Box 25"/>
          <p:cNvSpPr txBox="1">
            <a:spLocks noChangeArrowheads="1"/>
          </p:cNvSpPr>
          <p:nvPr/>
        </p:nvSpPr>
        <p:spPr bwMode="auto">
          <a:xfrm>
            <a:off x="5525151" y="5783219"/>
            <a:ext cx="17940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应用：</a:t>
            </a:r>
          </a:p>
        </p:txBody>
      </p:sp>
      <p:sp>
        <p:nvSpPr>
          <p:cNvPr id="255002" name="Text Box 26"/>
          <p:cNvSpPr txBox="1">
            <a:spLocks noChangeArrowheads="1"/>
          </p:cNvSpPr>
          <p:nvPr/>
        </p:nvSpPr>
        <p:spPr bwMode="auto">
          <a:xfrm>
            <a:off x="7417450" y="5762581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&lt; 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避雷针 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&gt;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223557" y="1275565"/>
            <a:ext cx="3607804" cy="2079531"/>
            <a:chOff x="2223557" y="1275565"/>
            <a:chExt cx="3607804" cy="2079531"/>
          </a:xfrm>
        </p:grpSpPr>
        <p:grpSp>
          <p:nvGrpSpPr>
            <p:cNvPr id="25" name="Group 4"/>
            <p:cNvGrpSpPr>
              <a:grpSpLocks/>
            </p:cNvGrpSpPr>
            <p:nvPr/>
          </p:nvGrpSpPr>
          <p:grpSpPr bwMode="auto">
            <a:xfrm>
              <a:off x="2656969" y="1836516"/>
              <a:ext cx="3174392" cy="995360"/>
              <a:chOff x="1957" y="923"/>
              <a:chExt cx="1604" cy="617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1957" y="923"/>
                <a:ext cx="1604" cy="617"/>
              </a:xfrm>
              <a:custGeom>
                <a:avLst/>
                <a:gdLst>
                  <a:gd name="T0" fmla="*/ 1344 w 1344"/>
                  <a:gd name="T1" fmla="*/ 48 h 480"/>
                  <a:gd name="T2" fmla="*/ 1296 w 1344"/>
                  <a:gd name="T3" fmla="*/ 0 h 480"/>
                  <a:gd name="T4" fmla="*/ 528 w 1344"/>
                  <a:gd name="T5" fmla="*/ 0 h 480"/>
                  <a:gd name="T6" fmla="*/ 0 w 1344"/>
                  <a:gd name="T7" fmla="*/ 240 h 480"/>
                  <a:gd name="T8" fmla="*/ 480 w 1344"/>
                  <a:gd name="T9" fmla="*/ 480 h 480"/>
                  <a:gd name="T10" fmla="*/ 1296 w 1344"/>
                  <a:gd name="T11" fmla="*/ 480 h 480"/>
                  <a:gd name="T12" fmla="*/ 1344 w 1344"/>
                  <a:gd name="T13" fmla="*/ 432 h 480"/>
                  <a:gd name="T14" fmla="*/ 960 w 1344"/>
                  <a:gd name="T15" fmla="*/ 240 h 480"/>
                  <a:gd name="T16" fmla="*/ 1344 w 1344"/>
                  <a:gd name="T17" fmla="*/ 48 h 4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44"/>
                  <a:gd name="T28" fmla="*/ 0 h 480"/>
                  <a:gd name="T29" fmla="*/ 1344 w 1344"/>
                  <a:gd name="T30" fmla="*/ 480 h 4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44" h="480">
                    <a:moveTo>
                      <a:pt x="1344" y="48"/>
                    </a:moveTo>
                    <a:lnTo>
                      <a:pt x="1296" y="0"/>
                    </a:lnTo>
                    <a:lnTo>
                      <a:pt x="528" y="0"/>
                    </a:lnTo>
                    <a:lnTo>
                      <a:pt x="0" y="240"/>
                    </a:lnTo>
                    <a:lnTo>
                      <a:pt x="480" y="480"/>
                    </a:lnTo>
                    <a:lnTo>
                      <a:pt x="1296" y="480"/>
                    </a:lnTo>
                    <a:lnTo>
                      <a:pt x="1344" y="432"/>
                    </a:lnTo>
                    <a:lnTo>
                      <a:pt x="960" y="240"/>
                    </a:lnTo>
                    <a:lnTo>
                      <a:pt x="1344" y="48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2029" y="1081"/>
                <a:ext cx="12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rPr>
                  <a:t>孤立导体</a:t>
                </a:r>
              </a:p>
            </p:txBody>
          </p:sp>
        </p:grp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2647060" y="227982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4629617" y="176190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7" name="Oval 18"/>
            <p:cNvSpPr>
              <a:spLocks noChangeArrowheads="1"/>
            </p:cNvSpPr>
            <p:nvPr/>
          </p:nvSpPr>
          <p:spPr bwMode="auto">
            <a:xfrm>
              <a:off x="4878297" y="2265689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 flipH="1">
                  <a:off x="3290416" y="2831876"/>
                  <a:ext cx="2320998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290416" y="2831876"/>
                  <a:ext cx="232099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2223557" y="2094410"/>
                  <a:ext cx="515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3557" y="2094410"/>
                  <a:ext cx="51520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4453099" y="1275565"/>
                  <a:ext cx="52931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099" y="1275565"/>
                  <a:ext cx="52931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5176089" y="2088666"/>
                  <a:ext cx="51462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089" y="2088666"/>
                  <a:ext cx="514628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5108050" y="429466"/>
                <a:ext cx="1314141" cy="900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050" y="429466"/>
                <a:ext cx="1314141" cy="900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/>
      <p:bldP spid="254998" grpId="0" autoUpdateAnimBg="0"/>
      <p:bldP spid="254999" grpId="0" autoUpdateAnimBg="0"/>
      <p:bldP spid="255000" grpId="0" autoUpdateAnimBg="0"/>
      <p:bldP spid="255001" grpId="0" autoUpdateAnimBg="0"/>
      <p:bldP spid="255002" grpId="0" autoUpdateAnimBg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001008" y="516329"/>
            <a:ext cx="9632974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雷电是一种极为宏伟壮观的自然现象，是一门古老而富有神秘色彩的科学。雷电孕育了地球的生命，又促成了地球上的文明，功莫大焉！</a:t>
            </a:r>
          </a:p>
          <a:p>
            <a:pPr algn="just" eaLnBrk="1" hangingPunct="1"/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在雷云的形成过程中，某些云团带有正电菏，另些云团带有负电荷。它们对大地的静电感应使地面产生异性电荷。当这些云团电荷积聚到一定程度时，不同电荷的云团之间或云团与大地之间的电场强度就可击穿空气（一般为</a:t>
            </a: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25——30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千伏／厘米）开始游离放电。</a:t>
            </a:r>
          </a:p>
          <a:p>
            <a:pPr algn="just" eaLnBrk="1" hangingPunct="1"/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在主放电阶段里，由于异性电荷的剧烈中和，会出现很大的电流（一般为几十千安至几百千安），随之发生强烈放电闪光，这就是闪电；强大的电流把闪电通道内的空气急剧加热到一万度以上，使空气骤然膨胀而发出巨大响声，这就是雷，这就形成了雷电。 </a:t>
            </a:r>
          </a:p>
        </p:txBody>
      </p:sp>
    </p:spTree>
    <p:extLst>
      <p:ext uri="{BB962C8B-B14F-4D97-AF65-F5344CB8AC3E}">
        <p14:creationId xmlns:p14="http://schemas.microsoft.com/office/powerpoint/2010/main" val="466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94610" y="0"/>
            <a:ext cx="7103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3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2024064" y="357188"/>
            <a:ext cx="7162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+mn-lt"/>
                <a:ea typeface="+mn-ea"/>
              </a:rPr>
              <a:t>四、静电屏蔽</a:t>
            </a:r>
            <a:r>
              <a:rPr kumimoji="1" lang="en-US" altLang="zh-CN" sz="2800" dirty="0">
                <a:solidFill>
                  <a:srgbClr val="7030A0"/>
                </a:solidFill>
                <a:latin typeface="+mn-lt"/>
                <a:ea typeface="+mn-ea"/>
              </a:rPr>
              <a:t>(</a:t>
            </a:r>
            <a:r>
              <a:rPr kumimoji="1" lang="zh-CN" altLang="en-US" sz="2800" dirty="0">
                <a:solidFill>
                  <a:srgbClr val="7030A0"/>
                </a:solidFill>
                <a:latin typeface="+mn-lt"/>
                <a:ea typeface="+mn-ea"/>
              </a:rPr>
              <a:t>腔内、腔外的场互不影响</a:t>
            </a:r>
            <a:r>
              <a:rPr kumimoji="1" lang="en-US" altLang="zh-CN" sz="2800" dirty="0">
                <a:solidFill>
                  <a:srgbClr val="7030A0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78" name="Rectangle 25"/>
          <p:cNvSpPr>
            <a:spLocks noChangeArrowheads="1"/>
          </p:cNvSpPr>
          <p:nvPr/>
        </p:nvSpPr>
        <p:spPr bwMode="auto">
          <a:xfrm>
            <a:off x="3267270" y="5193648"/>
            <a:ext cx="7786688" cy="13843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空腔导体可以屏蔽外电场，使空腔内物体不受外电场影响。这时，整个空腔导体和腔内的电势也必处处相等。</a:t>
            </a:r>
            <a:endParaRPr lang="en-US" altLang="zh-CN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024258" y="1089958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屏蔽外电场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67270" y="1765440"/>
            <a:ext cx="7772400" cy="3276601"/>
            <a:chOff x="3267270" y="1765440"/>
            <a:chExt cx="7772400" cy="3276601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3267270" y="1765440"/>
              <a:ext cx="7772400" cy="3276601"/>
              <a:chOff x="480" y="1194"/>
              <a:chExt cx="4896" cy="2064"/>
            </a:xfrm>
          </p:grpSpPr>
          <p:grpSp>
            <p:nvGrpSpPr>
              <p:cNvPr id="77829" name="Group 6"/>
              <p:cNvGrpSpPr>
                <a:grpSpLocks/>
              </p:cNvGrpSpPr>
              <p:nvPr/>
            </p:nvGrpSpPr>
            <p:grpSpPr bwMode="auto">
              <a:xfrm>
                <a:off x="480" y="1194"/>
                <a:ext cx="4896" cy="2064"/>
                <a:chOff x="480" y="1152"/>
                <a:chExt cx="4896" cy="2064"/>
              </a:xfrm>
            </p:grpSpPr>
            <p:sp>
              <p:nvSpPr>
                <p:cNvPr id="77884" name="Rectangle 7"/>
                <p:cNvSpPr>
                  <a:spLocks noChangeArrowheads="1"/>
                </p:cNvSpPr>
                <p:nvPr/>
              </p:nvSpPr>
              <p:spPr bwMode="auto">
                <a:xfrm>
                  <a:off x="480" y="1152"/>
                  <a:ext cx="4896" cy="2064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77885" name="Group 8"/>
                <p:cNvGrpSpPr>
                  <a:grpSpLocks/>
                </p:cNvGrpSpPr>
                <p:nvPr/>
              </p:nvGrpSpPr>
              <p:grpSpPr bwMode="auto">
                <a:xfrm>
                  <a:off x="672" y="1296"/>
                  <a:ext cx="1920" cy="1866"/>
                  <a:chOff x="672" y="1296"/>
                  <a:chExt cx="1920" cy="1866"/>
                </a:xfrm>
              </p:grpSpPr>
              <p:grpSp>
                <p:nvGrpSpPr>
                  <p:cNvPr id="7788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296"/>
                    <a:ext cx="1920" cy="1518"/>
                    <a:chOff x="672" y="1428"/>
                    <a:chExt cx="1920" cy="1518"/>
                  </a:xfrm>
                </p:grpSpPr>
                <p:sp>
                  <p:nvSpPr>
                    <p:cNvPr id="77889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428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0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555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1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681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2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808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3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34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4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061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187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6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13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7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440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8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566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99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693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900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819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901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946"/>
                      <a:ext cx="1920" cy="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99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  <p:sp>
                <p:nvSpPr>
                  <p:cNvPr id="7788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" y="2832"/>
                    <a:ext cx="96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50000"/>
                      </a:spcBef>
                    </a:pPr>
                    <a:r>
                      <a:rPr lang="zh-CN" altLang="en-US" sz="2800" dirty="0">
                        <a:solidFill>
                          <a:srgbClr val="0000FF"/>
                        </a:solidFill>
                        <a:latin typeface="+mn-lt"/>
                        <a:ea typeface="+mn-ea"/>
                      </a:rPr>
                      <a:t>外电场</a:t>
                    </a:r>
                  </a:p>
                </p:txBody>
              </p:sp>
            </p:grpSp>
          </p:grpSp>
          <p:grpSp>
            <p:nvGrpSpPr>
              <p:cNvPr id="77831" name="Group 26"/>
              <p:cNvGrpSpPr>
                <a:grpSpLocks/>
              </p:cNvGrpSpPr>
              <p:nvPr/>
            </p:nvGrpSpPr>
            <p:grpSpPr bwMode="auto">
              <a:xfrm>
                <a:off x="2832" y="1338"/>
                <a:ext cx="2448" cy="1866"/>
                <a:chOff x="2832" y="1296"/>
                <a:chExt cx="2448" cy="1866"/>
              </a:xfrm>
            </p:grpSpPr>
            <p:sp>
              <p:nvSpPr>
                <p:cNvPr id="77833" name="Rectangle 28"/>
                <p:cNvSpPr>
                  <a:spLocks noChangeArrowheads="1"/>
                </p:cNvSpPr>
                <p:nvPr/>
              </p:nvSpPr>
              <p:spPr bwMode="auto">
                <a:xfrm>
                  <a:off x="2832" y="2832"/>
                  <a:ext cx="2448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</a:rPr>
                    <a:t>空腔导体屏蔽外电场</a:t>
                  </a:r>
                </a:p>
              </p:txBody>
            </p:sp>
            <p:grpSp>
              <p:nvGrpSpPr>
                <p:cNvPr id="77834" name="Group 29"/>
                <p:cNvGrpSpPr>
                  <a:grpSpLocks/>
                </p:cNvGrpSpPr>
                <p:nvPr/>
              </p:nvGrpSpPr>
              <p:grpSpPr bwMode="auto">
                <a:xfrm>
                  <a:off x="3317" y="1680"/>
                  <a:ext cx="1147" cy="765"/>
                  <a:chOff x="3317" y="1827"/>
                  <a:chExt cx="1147" cy="765"/>
                </a:xfrm>
              </p:grpSpPr>
              <p:sp>
                <p:nvSpPr>
                  <p:cNvPr id="210974" name="AutoShape 30"/>
                  <p:cNvSpPr>
                    <a:spLocks noChangeArrowheads="1"/>
                  </p:cNvSpPr>
                  <p:nvPr/>
                </p:nvSpPr>
                <p:spPr bwMode="auto">
                  <a:xfrm rot="-2459627">
                    <a:off x="3317" y="1957"/>
                    <a:ext cx="1147" cy="587"/>
                  </a:xfrm>
                  <a:custGeom>
                    <a:avLst/>
                    <a:gdLst>
                      <a:gd name="G0" fmla="+- 4716 0 0"/>
                      <a:gd name="G1" fmla="+- 21600 0 4716"/>
                      <a:gd name="G2" fmla="+- 21600 0 4716"/>
                      <a:gd name="G3" fmla="*/ G0 2929 10000"/>
                      <a:gd name="G4" fmla="+- 21600 0 G3"/>
                      <a:gd name="G5" fmla="+- 21600 0 G3"/>
                      <a:gd name="T0" fmla="*/ 10800 w 21600"/>
                      <a:gd name="T1" fmla="*/ 0 h 21600"/>
                      <a:gd name="T2" fmla="*/ 3163 w 21600"/>
                      <a:gd name="T3" fmla="*/ 3163 h 21600"/>
                      <a:gd name="T4" fmla="*/ 0 w 21600"/>
                      <a:gd name="T5" fmla="*/ 10800 h 21600"/>
                      <a:gd name="T6" fmla="*/ 3163 w 21600"/>
                      <a:gd name="T7" fmla="*/ 18437 h 21600"/>
                      <a:gd name="T8" fmla="*/ 10800 w 21600"/>
                      <a:gd name="T9" fmla="*/ 21600 h 21600"/>
                      <a:gd name="T10" fmla="*/ 18437 w 21600"/>
                      <a:gd name="T11" fmla="*/ 18437 h 21600"/>
                      <a:gd name="T12" fmla="*/ 21600 w 21600"/>
                      <a:gd name="T13" fmla="*/ 10800 h 21600"/>
                      <a:gd name="T14" fmla="*/ 18437 w 21600"/>
                      <a:gd name="T15" fmla="*/ 3163 h 21600"/>
                      <a:gd name="T16" fmla="*/ 3163 w 21600"/>
                      <a:gd name="T17" fmla="*/ 3163 h 21600"/>
                      <a:gd name="T18" fmla="*/ 18437 w 21600"/>
                      <a:gd name="T19" fmla="*/ 1843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T16" t="T17" r="T18" b="T19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4716" y="10800"/>
                        </a:moveTo>
                        <a:cubicBezTo>
                          <a:pt x="4716" y="14160"/>
                          <a:pt x="7440" y="16884"/>
                          <a:pt x="10800" y="16884"/>
                        </a:cubicBezTo>
                        <a:cubicBezTo>
                          <a:pt x="14160" y="16884"/>
                          <a:pt x="16884" y="14160"/>
                          <a:pt x="16884" y="10800"/>
                        </a:cubicBezTo>
                        <a:cubicBezTo>
                          <a:pt x="16884" y="7440"/>
                          <a:pt x="14160" y="4716"/>
                          <a:pt x="10800" y="4716"/>
                        </a:cubicBezTo>
                        <a:cubicBezTo>
                          <a:pt x="7440" y="4716"/>
                          <a:pt x="4716" y="7440"/>
                          <a:pt x="4716" y="1080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tx1"/>
                      </a:gs>
                      <a:gs pos="50000">
                        <a:srgbClr val="DDDDDD"/>
                      </a:gs>
                      <a:gs pos="100000">
                        <a:schemeClr val="tx1"/>
                      </a:gs>
                    </a:gsLst>
                    <a:lin ang="2700000" scaled="1"/>
                  </a:gradFill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just">
                      <a:defRPr/>
                    </a:pPr>
                    <a:endParaRPr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064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6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843" y="1968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160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6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352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6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448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6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544"/>
                    <a:ext cx="9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77866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4086" y="1827"/>
                    <a:ext cx="93" cy="93"/>
                    <a:chOff x="2688" y="2544"/>
                    <a:chExt cx="96" cy="96"/>
                  </a:xfrm>
                </p:grpSpPr>
                <p:sp>
                  <p:nvSpPr>
                    <p:cNvPr id="77882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592"/>
                      <a:ext cx="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8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544"/>
                      <a:ext cx="0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77867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4224" y="1923"/>
                    <a:ext cx="93" cy="93"/>
                    <a:chOff x="2688" y="2544"/>
                    <a:chExt cx="96" cy="96"/>
                  </a:xfrm>
                </p:grpSpPr>
                <p:sp>
                  <p:nvSpPr>
                    <p:cNvPr id="7788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592"/>
                      <a:ext cx="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8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544"/>
                      <a:ext cx="0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7786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4224" y="2067"/>
                    <a:ext cx="93" cy="93"/>
                    <a:chOff x="2688" y="2544"/>
                    <a:chExt cx="96" cy="96"/>
                  </a:xfrm>
                </p:grpSpPr>
                <p:sp>
                  <p:nvSpPr>
                    <p:cNvPr id="77878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592"/>
                      <a:ext cx="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79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544"/>
                      <a:ext cx="0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77869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4176" y="2211"/>
                    <a:ext cx="93" cy="93"/>
                    <a:chOff x="2688" y="2544"/>
                    <a:chExt cx="96" cy="96"/>
                  </a:xfrm>
                </p:grpSpPr>
                <p:sp>
                  <p:nvSpPr>
                    <p:cNvPr id="7787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592"/>
                      <a:ext cx="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7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544"/>
                      <a:ext cx="0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7787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4032" y="2355"/>
                    <a:ext cx="93" cy="93"/>
                    <a:chOff x="2688" y="2544"/>
                    <a:chExt cx="96" cy="96"/>
                  </a:xfrm>
                </p:grpSpPr>
                <p:sp>
                  <p:nvSpPr>
                    <p:cNvPr id="7787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592"/>
                      <a:ext cx="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75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544"/>
                      <a:ext cx="0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  <p:grpSp>
                <p:nvGrpSpPr>
                  <p:cNvPr id="77871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888" y="2499"/>
                    <a:ext cx="93" cy="93"/>
                    <a:chOff x="2688" y="2544"/>
                    <a:chExt cx="96" cy="96"/>
                  </a:xfrm>
                </p:grpSpPr>
                <p:sp>
                  <p:nvSpPr>
                    <p:cNvPr id="7787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592"/>
                      <a:ext cx="9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77873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544"/>
                      <a:ext cx="0" cy="9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algn="just"/>
                      <a:endParaRPr lang="zh-CN" altLang="en-US" sz="2800" dirty="0"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77835" name="Group 56"/>
                <p:cNvGrpSpPr>
                  <a:grpSpLocks/>
                </p:cNvGrpSpPr>
                <p:nvPr/>
              </p:nvGrpSpPr>
              <p:grpSpPr bwMode="auto">
                <a:xfrm>
                  <a:off x="2972" y="1296"/>
                  <a:ext cx="1928" cy="1519"/>
                  <a:chOff x="2972" y="1428"/>
                  <a:chExt cx="1928" cy="1519"/>
                </a:xfrm>
              </p:grpSpPr>
              <p:sp>
                <p:nvSpPr>
                  <p:cNvPr id="77836" name="Freeform 57"/>
                  <p:cNvSpPr>
                    <a:spLocks/>
                  </p:cNvSpPr>
                  <p:nvPr/>
                </p:nvSpPr>
                <p:spPr bwMode="auto">
                  <a:xfrm>
                    <a:off x="2976" y="1428"/>
                    <a:ext cx="1920" cy="44"/>
                  </a:xfrm>
                  <a:custGeom>
                    <a:avLst/>
                    <a:gdLst>
                      <a:gd name="T0" fmla="*/ 0 w 1920"/>
                      <a:gd name="T1" fmla="*/ 0 h 44"/>
                      <a:gd name="T2" fmla="*/ 548 w 1920"/>
                      <a:gd name="T3" fmla="*/ 12 h 44"/>
                      <a:gd name="T4" fmla="*/ 792 w 1920"/>
                      <a:gd name="T5" fmla="*/ 36 h 44"/>
                      <a:gd name="T6" fmla="*/ 948 w 1920"/>
                      <a:gd name="T7" fmla="*/ 44 h 44"/>
                      <a:gd name="T8" fmla="*/ 1136 w 1920"/>
                      <a:gd name="T9" fmla="*/ 32 h 44"/>
                      <a:gd name="T10" fmla="*/ 1360 w 1920"/>
                      <a:gd name="T11" fmla="*/ 12 h 44"/>
                      <a:gd name="T12" fmla="*/ 1920 w 1920"/>
                      <a:gd name="T13" fmla="*/ 1 h 4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920"/>
                      <a:gd name="T22" fmla="*/ 0 h 44"/>
                      <a:gd name="T23" fmla="*/ 1920 w 1920"/>
                      <a:gd name="T24" fmla="*/ 44 h 4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920" h="44">
                        <a:moveTo>
                          <a:pt x="0" y="0"/>
                        </a:moveTo>
                        <a:lnTo>
                          <a:pt x="548" y="12"/>
                        </a:lnTo>
                        <a:lnTo>
                          <a:pt x="792" y="36"/>
                        </a:lnTo>
                        <a:lnTo>
                          <a:pt x="948" y="44"/>
                        </a:lnTo>
                        <a:lnTo>
                          <a:pt x="1136" y="32"/>
                        </a:lnTo>
                        <a:lnTo>
                          <a:pt x="1360" y="12"/>
                        </a:lnTo>
                        <a:lnTo>
                          <a:pt x="1920" y="1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37" name="Freeform 58"/>
                  <p:cNvSpPr>
                    <a:spLocks/>
                  </p:cNvSpPr>
                  <p:nvPr/>
                </p:nvSpPr>
                <p:spPr bwMode="auto">
                  <a:xfrm>
                    <a:off x="2976" y="1548"/>
                    <a:ext cx="1924" cy="160"/>
                  </a:xfrm>
                  <a:custGeom>
                    <a:avLst/>
                    <a:gdLst>
                      <a:gd name="T0" fmla="*/ 0 w 1924"/>
                      <a:gd name="T1" fmla="*/ 6 h 160"/>
                      <a:gd name="T2" fmla="*/ 360 w 1924"/>
                      <a:gd name="T3" fmla="*/ 36 h 160"/>
                      <a:gd name="T4" fmla="*/ 532 w 1924"/>
                      <a:gd name="T5" fmla="*/ 52 h 160"/>
                      <a:gd name="T6" fmla="*/ 696 w 1924"/>
                      <a:gd name="T7" fmla="*/ 84 h 160"/>
                      <a:gd name="T8" fmla="*/ 824 w 1924"/>
                      <a:gd name="T9" fmla="*/ 124 h 160"/>
                      <a:gd name="T10" fmla="*/ 912 w 1924"/>
                      <a:gd name="T11" fmla="*/ 160 h 160"/>
                      <a:gd name="T12" fmla="*/ 996 w 1924"/>
                      <a:gd name="T13" fmla="*/ 160 h 160"/>
                      <a:gd name="T14" fmla="*/ 1076 w 1924"/>
                      <a:gd name="T15" fmla="*/ 140 h 160"/>
                      <a:gd name="T16" fmla="*/ 1220 w 1924"/>
                      <a:gd name="T17" fmla="*/ 92 h 160"/>
                      <a:gd name="T18" fmla="*/ 1384 w 1924"/>
                      <a:gd name="T19" fmla="*/ 60 h 160"/>
                      <a:gd name="T20" fmla="*/ 1556 w 1924"/>
                      <a:gd name="T21" fmla="*/ 32 h 160"/>
                      <a:gd name="T22" fmla="*/ 1924 w 1924"/>
                      <a:gd name="T23" fmla="*/ 0 h 16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24"/>
                      <a:gd name="T37" fmla="*/ 0 h 160"/>
                      <a:gd name="T38" fmla="*/ 1924 w 1924"/>
                      <a:gd name="T39" fmla="*/ 160 h 160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24" h="160">
                        <a:moveTo>
                          <a:pt x="0" y="6"/>
                        </a:moveTo>
                        <a:lnTo>
                          <a:pt x="360" y="36"/>
                        </a:lnTo>
                        <a:lnTo>
                          <a:pt x="532" y="52"/>
                        </a:lnTo>
                        <a:lnTo>
                          <a:pt x="696" y="84"/>
                        </a:lnTo>
                        <a:lnTo>
                          <a:pt x="824" y="124"/>
                        </a:lnTo>
                        <a:lnTo>
                          <a:pt x="912" y="160"/>
                        </a:lnTo>
                        <a:lnTo>
                          <a:pt x="996" y="160"/>
                        </a:lnTo>
                        <a:lnTo>
                          <a:pt x="1076" y="140"/>
                        </a:lnTo>
                        <a:lnTo>
                          <a:pt x="1220" y="92"/>
                        </a:lnTo>
                        <a:lnTo>
                          <a:pt x="1384" y="60"/>
                        </a:lnTo>
                        <a:lnTo>
                          <a:pt x="1556" y="32"/>
                        </a:lnTo>
                        <a:lnTo>
                          <a:pt x="1924" y="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38" name="Freeform 59"/>
                  <p:cNvSpPr>
                    <a:spLocks/>
                  </p:cNvSpPr>
                  <p:nvPr/>
                </p:nvSpPr>
                <p:spPr bwMode="auto">
                  <a:xfrm>
                    <a:off x="2976" y="1681"/>
                    <a:ext cx="876" cy="239"/>
                  </a:xfrm>
                  <a:custGeom>
                    <a:avLst/>
                    <a:gdLst>
                      <a:gd name="T0" fmla="*/ 0 w 876"/>
                      <a:gd name="T1" fmla="*/ 0 h 239"/>
                      <a:gd name="T2" fmla="*/ 240 w 876"/>
                      <a:gd name="T3" fmla="*/ 23 h 239"/>
                      <a:gd name="T4" fmla="*/ 416 w 876"/>
                      <a:gd name="T5" fmla="*/ 43 h 239"/>
                      <a:gd name="T6" fmla="*/ 596 w 876"/>
                      <a:gd name="T7" fmla="*/ 83 h 239"/>
                      <a:gd name="T8" fmla="*/ 744 w 876"/>
                      <a:gd name="T9" fmla="*/ 131 h 239"/>
                      <a:gd name="T10" fmla="*/ 816 w 876"/>
                      <a:gd name="T11" fmla="*/ 171 h 239"/>
                      <a:gd name="T12" fmla="*/ 876 w 876"/>
                      <a:gd name="T13" fmla="*/ 239 h 23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76"/>
                      <a:gd name="T22" fmla="*/ 0 h 239"/>
                      <a:gd name="T23" fmla="*/ 876 w 876"/>
                      <a:gd name="T24" fmla="*/ 239 h 23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76" h="239">
                        <a:moveTo>
                          <a:pt x="0" y="0"/>
                        </a:moveTo>
                        <a:lnTo>
                          <a:pt x="240" y="23"/>
                        </a:lnTo>
                        <a:lnTo>
                          <a:pt x="416" y="43"/>
                        </a:lnTo>
                        <a:lnTo>
                          <a:pt x="596" y="83"/>
                        </a:lnTo>
                        <a:lnTo>
                          <a:pt x="744" y="131"/>
                        </a:lnTo>
                        <a:lnTo>
                          <a:pt x="816" y="171"/>
                        </a:lnTo>
                        <a:lnTo>
                          <a:pt x="876" y="239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39" name="Freeform 60"/>
                  <p:cNvSpPr>
                    <a:spLocks/>
                  </p:cNvSpPr>
                  <p:nvPr/>
                </p:nvSpPr>
                <p:spPr bwMode="auto">
                  <a:xfrm>
                    <a:off x="2976" y="1808"/>
                    <a:ext cx="764" cy="176"/>
                  </a:xfrm>
                  <a:custGeom>
                    <a:avLst/>
                    <a:gdLst>
                      <a:gd name="T0" fmla="*/ 0 w 764"/>
                      <a:gd name="T1" fmla="*/ 0 h 176"/>
                      <a:gd name="T2" fmla="*/ 364 w 764"/>
                      <a:gd name="T3" fmla="*/ 40 h 176"/>
                      <a:gd name="T4" fmla="*/ 468 w 764"/>
                      <a:gd name="T5" fmla="*/ 60 h 176"/>
                      <a:gd name="T6" fmla="*/ 564 w 764"/>
                      <a:gd name="T7" fmla="*/ 88 h 176"/>
                      <a:gd name="T8" fmla="*/ 764 w 764"/>
                      <a:gd name="T9" fmla="*/ 176 h 17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64"/>
                      <a:gd name="T16" fmla="*/ 0 h 176"/>
                      <a:gd name="T17" fmla="*/ 764 w 764"/>
                      <a:gd name="T18" fmla="*/ 176 h 17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64" h="176">
                        <a:moveTo>
                          <a:pt x="0" y="0"/>
                        </a:moveTo>
                        <a:lnTo>
                          <a:pt x="364" y="40"/>
                        </a:lnTo>
                        <a:lnTo>
                          <a:pt x="468" y="60"/>
                        </a:lnTo>
                        <a:lnTo>
                          <a:pt x="564" y="88"/>
                        </a:lnTo>
                        <a:lnTo>
                          <a:pt x="764" y="176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0" name="Freeform 61"/>
                  <p:cNvSpPr>
                    <a:spLocks/>
                  </p:cNvSpPr>
                  <p:nvPr/>
                </p:nvSpPr>
                <p:spPr bwMode="auto">
                  <a:xfrm>
                    <a:off x="2976" y="1934"/>
                    <a:ext cx="684" cy="138"/>
                  </a:xfrm>
                  <a:custGeom>
                    <a:avLst/>
                    <a:gdLst>
                      <a:gd name="T0" fmla="*/ 0 w 684"/>
                      <a:gd name="T1" fmla="*/ 0 h 138"/>
                      <a:gd name="T2" fmla="*/ 192 w 684"/>
                      <a:gd name="T3" fmla="*/ 14 h 138"/>
                      <a:gd name="T4" fmla="*/ 372 w 684"/>
                      <a:gd name="T5" fmla="*/ 38 h 138"/>
                      <a:gd name="T6" fmla="*/ 528 w 684"/>
                      <a:gd name="T7" fmla="*/ 74 h 138"/>
                      <a:gd name="T8" fmla="*/ 684 w 684"/>
                      <a:gd name="T9" fmla="*/ 138 h 1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4"/>
                      <a:gd name="T16" fmla="*/ 0 h 138"/>
                      <a:gd name="T17" fmla="*/ 684 w 684"/>
                      <a:gd name="T18" fmla="*/ 138 h 1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4" h="138">
                        <a:moveTo>
                          <a:pt x="0" y="0"/>
                        </a:moveTo>
                        <a:lnTo>
                          <a:pt x="192" y="14"/>
                        </a:lnTo>
                        <a:lnTo>
                          <a:pt x="372" y="38"/>
                        </a:lnTo>
                        <a:lnTo>
                          <a:pt x="528" y="74"/>
                        </a:lnTo>
                        <a:lnTo>
                          <a:pt x="684" y="138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1" name="Freeform 62"/>
                  <p:cNvSpPr>
                    <a:spLocks/>
                  </p:cNvSpPr>
                  <p:nvPr/>
                </p:nvSpPr>
                <p:spPr bwMode="auto">
                  <a:xfrm>
                    <a:off x="2976" y="2060"/>
                    <a:ext cx="612" cy="84"/>
                  </a:xfrm>
                  <a:custGeom>
                    <a:avLst/>
                    <a:gdLst>
                      <a:gd name="T0" fmla="*/ 0 w 612"/>
                      <a:gd name="T1" fmla="*/ 1 h 84"/>
                      <a:gd name="T2" fmla="*/ 184 w 612"/>
                      <a:gd name="T3" fmla="*/ 0 h 84"/>
                      <a:gd name="T4" fmla="*/ 408 w 612"/>
                      <a:gd name="T5" fmla="*/ 24 h 84"/>
                      <a:gd name="T6" fmla="*/ 612 w 612"/>
                      <a:gd name="T7" fmla="*/ 84 h 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12"/>
                      <a:gd name="T13" fmla="*/ 0 h 84"/>
                      <a:gd name="T14" fmla="*/ 612 w 612"/>
                      <a:gd name="T15" fmla="*/ 84 h 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12" h="84">
                        <a:moveTo>
                          <a:pt x="0" y="1"/>
                        </a:moveTo>
                        <a:lnTo>
                          <a:pt x="184" y="0"/>
                        </a:lnTo>
                        <a:lnTo>
                          <a:pt x="408" y="24"/>
                        </a:lnTo>
                        <a:lnTo>
                          <a:pt x="612" y="84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2" name="Freeform 63"/>
                  <p:cNvSpPr>
                    <a:spLocks/>
                  </p:cNvSpPr>
                  <p:nvPr/>
                </p:nvSpPr>
                <p:spPr bwMode="auto">
                  <a:xfrm>
                    <a:off x="2976" y="2184"/>
                    <a:ext cx="544" cy="52"/>
                  </a:xfrm>
                  <a:custGeom>
                    <a:avLst/>
                    <a:gdLst>
                      <a:gd name="T0" fmla="*/ 0 w 544"/>
                      <a:gd name="T1" fmla="*/ 3 h 52"/>
                      <a:gd name="T2" fmla="*/ 164 w 544"/>
                      <a:gd name="T3" fmla="*/ 0 h 52"/>
                      <a:gd name="T4" fmla="*/ 368 w 544"/>
                      <a:gd name="T5" fmla="*/ 12 h 52"/>
                      <a:gd name="T6" fmla="*/ 544 w 544"/>
                      <a:gd name="T7" fmla="*/ 52 h 5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44"/>
                      <a:gd name="T13" fmla="*/ 0 h 52"/>
                      <a:gd name="T14" fmla="*/ 544 w 544"/>
                      <a:gd name="T15" fmla="*/ 52 h 5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44" h="52">
                        <a:moveTo>
                          <a:pt x="0" y="3"/>
                        </a:moveTo>
                        <a:lnTo>
                          <a:pt x="164" y="0"/>
                        </a:lnTo>
                        <a:lnTo>
                          <a:pt x="368" y="12"/>
                        </a:lnTo>
                        <a:lnTo>
                          <a:pt x="544" y="52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3" name="Freeform 64"/>
                  <p:cNvSpPr>
                    <a:spLocks/>
                  </p:cNvSpPr>
                  <p:nvPr/>
                </p:nvSpPr>
                <p:spPr bwMode="auto">
                  <a:xfrm>
                    <a:off x="2976" y="2304"/>
                    <a:ext cx="480" cy="12"/>
                  </a:xfrm>
                  <a:custGeom>
                    <a:avLst/>
                    <a:gdLst>
                      <a:gd name="T0" fmla="*/ 0 w 480"/>
                      <a:gd name="T1" fmla="*/ 9 h 12"/>
                      <a:gd name="T2" fmla="*/ 144 w 480"/>
                      <a:gd name="T3" fmla="*/ 0 h 12"/>
                      <a:gd name="T4" fmla="*/ 480 w 480"/>
                      <a:gd name="T5" fmla="*/ 12 h 12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12"/>
                      <a:gd name="T11" fmla="*/ 480 w 480"/>
                      <a:gd name="T12" fmla="*/ 12 h 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12">
                        <a:moveTo>
                          <a:pt x="0" y="9"/>
                        </a:moveTo>
                        <a:lnTo>
                          <a:pt x="144" y="0"/>
                        </a:lnTo>
                        <a:lnTo>
                          <a:pt x="480" y="12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4" name="Freeform 65"/>
                  <p:cNvSpPr>
                    <a:spLocks/>
                  </p:cNvSpPr>
                  <p:nvPr/>
                </p:nvSpPr>
                <p:spPr bwMode="auto">
                  <a:xfrm>
                    <a:off x="2972" y="2684"/>
                    <a:ext cx="1924" cy="136"/>
                  </a:xfrm>
                  <a:custGeom>
                    <a:avLst/>
                    <a:gdLst>
                      <a:gd name="T0" fmla="*/ 0 w 1924"/>
                      <a:gd name="T1" fmla="*/ 128 h 136"/>
                      <a:gd name="T2" fmla="*/ 172 w 1924"/>
                      <a:gd name="T3" fmla="*/ 124 h 136"/>
                      <a:gd name="T4" fmla="*/ 360 w 1924"/>
                      <a:gd name="T5" fmla="*/ 112 h 136"/>
                      <a:gd name="T6" fmla="*/ 580 w 1924"/>
                      <a:gd name="T7" fmla="*/ 88 h 136"/>
                      <a:gd name="T8" fmla="*/ 752 w 1924"/>
                      <a:gd name="T9" fmla="*/ 52 h 136"/>
                      <a:gd name="T10" fmla="*/ 880 w 1924"/>
                      <a:gd name="T11" fmla="*/ 24 h 136"/>
                      <a:gd name="T12" fmla="*/ 956 w 1924"/>
                      <a:gd name="T13" fmla="*/ 0 h 136"/>
                      <a:gd name="T14" fmla="*/ 1032 w 1924"/>
                      <a:gd name="T15" fmla="*/ 8 h 136"/>
                      <a:gd name="T16" fmla="*/ 1124 w 1924"/>
                      <a:gd name="T17" fmla="*/ 44 h 136"/>
                      <a:gd name="T18" fmla="*/ 1268 w 1924"/>
                      <a:gd name="T19" fmla="*/ 72 h 136"/>
                      <a:gd name="T20" fmla="*/ 1532 w 1924"/>
                      <a:gd name="T21" fmla="*/ 100 h 136"/>
                      <a:gd name="T22" fmla="*/ 1924 w 1924"/>
                      <a:gd name="T23" fmla="*/ 136 h 1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924"/>
                      <a:gd name="T37" fmla="*/ 0 h 136"/>
                      <a:gd name="T38" fmla="*/ 1924 w 1924"/>
                      <a:gd name="T39" fmla="*/ 136 h 1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924" h="136">
                        <a:moveTo>
                          <a:pt x="0" y="128"/>
                        </a:moveTo>
                        <a:lnTo>
                          <a:pt x="172" y="124"/>
                        </a:lnTo>
                        <a:lnTo>
                          <a:pt x="360" y="112"/>
                        </a:lnTo>
                        <a:lnTo>
                          <a:pt x="580" y="88"/>
                        </a:lnTo>
                        <a:lnTo>
                          <a:pt x="752" y="52"/>
                        </a:lnTo>
                        <a:lnTo>
                          <a:pt x="880" y="24"/>
                        </a:lnTo>
                        <a:lnTo>
                          <a:pt x="956" y="0"/>
                        </a:lnTo>
                        <a:lnTo>
                          <a:pt x="1032" y="8"/>
                        </a:lnTo>
                        <a:lnTo>
                          <a:pt x="1124" y="44"/>
                        </a:lnTo>
                        <a:lnTo>
                          <a:pt x="1268" y="72"/>
                        </a:lnTo>
                        <a:lnTo>
                          <a:pt x="1532" y="100"/>
                        </a:lnTo>
                        <a:lnTo>
                          <a:pt x="1924" y="136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5" name="Freeform 66"/>
                  <p:cNvSpPr>
                    <a:spLocks/>
                  </p:cNvSpPr>
                  <p:nvPr/>
                </p:nvSpPr>
                <p:spPr bwMode="auto">
                  <a:xfrm>
                    <a:off x="2976" y="2888"/>
                    <a:ext cx="1920" cy="59"/>
                  </a:xfrm>
                  <a:custGeom>
                    <a:avLst/>
                    <a:gdLst>
                      <a:gd name="T0" fmla="*/ 0 w 1920"/>
                      <a:gd name="T1" fmla="*/ 58 h 59"/>
                      <a:gd name="T2" fmla="*/ 592 w 1920"/>
                      <a:gd name="T3" fmla="*/ 28 h 59"/>
                      <a:gd name="T4" fmla="*/ 844 w 1920"/>
                      <a:gd name="T5" fmla="*/ 12 h 59"/>
                      <a:gd name="T6" fmla="*/ 964 w 1920"/>
                      <a:gd name="T7" fmla="*/ 0 h 59"/>
                      <a:gd name="T8" fmla="*/ 1072 w 1920"/>
                      <a:gd name="T9" fmla="*/ 12 h 59"/>
                      <a:gd name="T10" fmla="*/ 1208 w 1920"/>
                      <a:gd name="T11" fmla="*/ 24 h 59"/>
                      <a:gd name="T12" fmla="*/ 1408 w 1920"/>
                      <a:gd name="T13" fmla="*/ 36 h 59"/>
                      <a:gd name="T14" fmla="*/ 1920 w 1920"/>
                      <a:gd name="T15" fmla="*/ 59 h 5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920"/>
                      <a:gd name="T25" fmla="*/ 0 h 59"/>
                      <a:gd name="T26" fmla="*/ 1920 w 1920"/>
                      <a:gd name="T27" fmla="*/ 59 h 5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920" h="59">
                        <a:moveTo>
                          <a:pt x="0" y="58"/>
                        </a:moveTo>
                        <a:lnTo>
                          <a:pt x="592" y="28"/>
                        </a:lnTo>
                        <a:lnTo>
                          <a:pt x="844" y="12"/>
                        </a:lnTo>
                        <a:lnTo>
                          <a:pt x="964" y="0"/>
                        </a:lnTo>
                        <a:lnTo>
                          <a:pt x="1072" y="12"/>
                        </a:lnTo>
                        <a:lnTo>
                          <a:pt x="1208" y="24"/>
                        </a:lnTo>
                        <a:lnTo>
                          <a:pt x="1408" y="36"/>
                        </a:lnTo>
                        <a:lnTo>
                          <a:pt x="1920" y="59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6" name="Freeform 67"/>
                  <p:cNvSpPr>
                    <a:spLocks/>
                  </p:cNvSpPr>
                  <p:nvPr/>
                </p:nvSpPr>
                <p:spPr bwMode="auto">
                  <a:xfrm>
                    <a:off x="4176" y="1664"/>
                    <a:ext cx="720" cy="160"/>
                  </a:xfrm>
                  <a:custGeom>
                    <a:avLst/>
                    <a:gdLst>
                      <a:gd name="T0" fmla="*/ 0 w 836"/>
                      <a:gd name="T1" fmla="*/ 64 h 192"/>
                      <a:gd name="T2" fmla="*/ 33 w 836"/>
                      <a:gd name="T3" fmla="*/ 45 h 192"/>
                      <a:gd name="T4" fmla="*/ 62 w 836"/>
                      <a:gd name="T5" fmla="*/ 33 h 192"/>
                      <a:gd name="T6" fmla="*/ 109 w 836"/>
                      <a:gd name="T7" fmla="*/ 23 h 192"/>
                      <a:gd name="T8" fmla="*/ 150 w 836"/>
                      <a:gd name="T9" fmla="*/ 16 h 192"/>
                      <a:gd name="T10" fmla="*/ 197 w 836"/>
                      <a:gd name="T11" fmla="*/ 10 h 192"/>
                      <a:gd name="T12" fmla="*/ 341 w 836"/>
                      <a:gd name="T13" fmla="*/ 0 h 19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6"/>
                      <a:gd name="T22" fmla="*/ 0 h 192"/>
                      <a:gd name="T23" fmla="*/ 836 w 836"/>
                      <a:gd name="T24" fmla="*/ 192 h 19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6" h="192">
                        <a:moveTo>
                          <a:pt x="0" y="192"/>
                        </a:moveTo>
                        <a:lnTo>
                          <a:pt x="80" y="136"/>
                        </a:lnTo>
                        <a:lnTo>
                          <a:pt x="152" y="100"/>
                        </a:lnTo>
                        <a:lnTo>
                          <a:pt x="264" y="68"/>
                        </a:lnTo>
                        <a:lnTo>
                          <a:pt x="368" y="48"/>
                        </a:lnTo>
                        <a:lnTo>
                          <a:pt x="484" y="32"/>
                        </a:lnTo>
                        <a:lnTo>
                          <a:pt x="836" y="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7" name="Freeform 68"/>
                  <p:cNvSpPr>
                    <a:spLocks/>
                  </p:cNvSpPr>
                  <p:nvPr/>
                </p:nvSpPr>
                <p:spPr bwMode="auto">
                  <a:xfrm>
                    <a:off x="4320" y="1784"/>
                    <a:ext cx="572" cy="88"/>
                  </a:xfrm>
                  <a:custGeom>
                    <a:avLst/>
                    <a:gdLst>
                      <a:gd name="T0" fmla="*/ 0 w 668"/>
                      <a:gd name="T1" fmla="*/ 47 h 100"/>
                      <a:gd name="T2" fmla="*/ 39 w 668"/>
                      <a:gd name="T3" fmla="*/ 29 h 100"/>
                      <a:gd name="T4" fmla="*/ 89 w 668"/>
                      <a:gd name="T5" fmla="*/ 17 h 100"/>
                      <a:gd name="T6" fmla="*/ 264 w 668"/>
                      <a:gd name="T7" fmla="*/ 0 h 1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68"/>
                      <a:gd name="T13" fmla="*/ 0 h 100"/>
                      <a:gd name="T14" fmla="*/ 668 w 668"/>
                      <a:gd name="T15" fmla="*/ 100 h 1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68" h="100">
                        <a:moveTo>
                          <a:pt x="0" y="100"/>
                        </a:moveTo>
                        <a:lnTo>
                          <a:pt x="100" y="64"/>
                        </a:lnTo>
                        <a:lnTo>
                          <a:pt x="228" y="36"/>
                        </a:lnTo>
                        <a:lnTo>
                          <a:pt x="668" y="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8" name="Freeform 69"/>
                  <p:cNvSpPr>
                    <a:spLocks/>
                  </p:cNvSpPr>
                  <p:nvPr/>
                </p:nvSpPr>
                <p:spPr bwMode="auto">
                  <a:xfrm>
                    <a:off x="4368" y="1904"/>
                    <a:ext cx="528" cy="64"/>
                  </a:xfrm>
                  <a:custGeom>
                    <a:avLst/>
                    <a:gdLst>
                      <a:gd name="T0" fmla="*/ 0 w 604"/>
                      <a:gd name="T1" fmla="*/ 21 h 80"/>
                      <a:gd name="T2" fmla="*/ 46 w 604"/>
                      <a:gd name="T3" fmla="*/ 14 h 80"/>
                      <a:gd name="T4" fmla="*/ 94 w 604"/>
                      <a:gd name="T5" fmla="*/ 9 h 80"/>
                      <a:gd name="T6" fmla="*/ 270 w 604"/>
                      <a:gd name="T7" fmla="*/ 0 h 8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604"/>
                      <a:gd name="T13" fmla="*/ 0 h 80"/>
                      <a:gd name="T14" fmla="*/ 604 w 604"/>
                      <a:gd name="T15" fmla="*/ 80 h 8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604" h="80">
                        <a:moveTo>
                          <a:pt x="0" y="80"/>
                        </a:moveTo>
                        <a:lnTo>
                          <a:pt x="104" y="52"/>
                        </a:lnTo>
                        <a:lnTo>
                          <a:pt x="212" y="36"/>
                        </a:lnTo>
                        <a:lnTo>
                          <a:pt x="604" y="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49" name="Freeform 70"/>
                  <p:cNvSpPr>
                    <a:spLocks/>
                  </p:cNvSpPr>
                  <p:nvPr/>
                </p:nvSpPr>
                <p:spPr bwMode="auto">
                  <a:xfrm>
                    <a:off x="4368" y="2028"/>
                    <a:ext cx="524" cy="47"/>
                  </a:xfrm>
                  <a:custGeom>
                    <a:avLst/>
                    <a:gdLst>
                      <a:gd name="T0" fmla="*/ 0 w 620"/>
                      <a:gd name="T1" fmla="*/ 5 h 72"/>
                      <a:gd name="T2" fmla="*/ 94 w 620"/>
                      <a:gd name="T3" fmla="*/ 3 h 72"/>
                      <a:gd name="T4" fmla="*/ 226 w 620"/>
                      <a:gd name="T5" fmla="*/ 0 h 72"/>
                      <a:gd name="T6" fmla="*/ 0 60000 65536"/>
                      <a:gd name="T7" fmla="*/ 0 60000 65536"/>
                      <a:gd name="T8" fmla="*/ 0 60000 65536"/>
                      <a:gd name="T9" fmla="*/ 0 w 620"/>
                      <a:gd name="T10" fmla="*/ 0 h 72"/>
                      <a:gd name="T11" fmla="*/ 620 w 620"/>
                      <a:gd name="T12" fmla="*/ 72 h 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20" h="72">
                        <a:moveTo>
                          <a:pt x="0" y="72"/>
                        </a:moveTo>
                        <a:lnTo>
                          <a:pt x="256" y="32"/>
                        </a:lnTo>
                        <a:lnTo>
                          <a:pt x="620" y="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0" name="Freeform 71"/>
                  <p:cNvSpPr>
                    <a:spLocks/>
                  </p:cNvSpPr>
                  <p:nvPr/>
                </p:nvSpPr>
                <p:spPr bwMode="auto">
                  <a:xfrm>
                    <a:off x="4332" y="2160"/>
                    <a:ext cx="560" cy="20"/>
                  </a:xfrm>
                  <a:custGeom>
                    <a:avLst/>
                    <a:gdLst>
                      <a:gd name="T0" fmla="*/ 0 w 560"/>
                      <a:gd name="T1" fmla="*/ 20 h 20"/>
                      <a:gd name="T2" fmla="*/ 560 w 560"/>
                      <a:gd name="T3" fmla="*/ 0 h 20"/>
                      <a:gd name="T4" fmla="*/ 0 60000 65536"/>
                      <a:gd name="T5" fmla="*/ 0 60000 65536"/>
                      <a:gd name="T6" fmla="*/ 0 w 560"/>
                      <a:gd name="T7" fmla="*/ 0 h 20"/>
                      <a:gd name="T8" fmla="*/ 560 w 560"/>
                      <a:gd name="T9" fmla="*/ 20 h 2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560" h="20">
                        <a:moveTo>
                          <a:pt x="0" y="20"/>
                        </a:moveTo>
                        <a:lnTo>
                          <a:pt x="560" y="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1" name="Freeform 72"/>
                  <p:cNvSpPr>
                    <a:spLocks/>
                  </p:cNvSpPr>
                  <p:nvPr/>
                </p:nvSpPr>
                <p:spPr bwMode="auto">
                  <a:xfrm>
                    <a:off x="4272" y="2256"/>
                    <a:ext cx="624" cy="48"/>
                  </a:xfrm>
                  <a:custGeom>
                    <a:avLst/>
                    <a:gdLst>
                      <a:gd name="T0" fmla="*/ 0 w 712"/>
                      <a:gd name="T1" fmla="*/ 0 h 36"/>
                      <a:gd name="T2" fmla="*/ 61 w 712"/>
                      <a:gd name="T3" fmla="*/ 87 h 36"/>
                      <a:gd name="T4" fmla="*/ 128 w 712"/>
                      <a:gd name="T5" fmla="*/ 155 h 36"/>
                      <a:gd name="T6" fmla="*/ 194 w 712"/>
                      <a:gd name="T7" fmla="*/ 180 h 36"/>
                      <a:gd name="T8" fmla="*/ 323 w 712"/>
                      <a:gd name="T9" fmla="*/ 201 h 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12"/>
                      <a:gd name="T16" fmla="*/ 0 h 36"/>
                      <a:gd name="T17" fmla="*/ 712 w 712"/>
                      <a:gd name="T18" fmla="*/ 36 h 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12" h="36">
                        <a:moveTo>
                          <a:pt x="0" y="0"/>
                        </a:moveTo>
                        <a:lnTo>
                          <a:pt x="136" y="16"/>
                        </a:lnTo>
                        <a:lnTo>
                          <a:pt x="284" y="28"/>
                        </a:lnTo>
                        <a:lnTo>
                          <a:pt x="428" y="32"/>
                        </a:lnTo>
                        <a:lnTo>
                          <a:pt x="712" y="36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2" name="Freeform 73"/>
                  <p:cNvSpPr>
                    <a:spLocks/>
                  </p:cNvSpPr>
                  <p:nvPr/>
                </p:nvSpPr>
                <p:spPr bwMode="auto">
                  <a:xfrm>
                    <a:off x="4208" y="2348"/>
                    <a:ext cx="684" cy="100"/>
                  </a:xfrm>
                  <a:custGeom>
                    <a:avLst/>
                    <a:gdLst>
                      <a:gd name="T0" fmla="*/ 0 w 684"/>
                      <a:gd name="T1" fmla="*/ 0 h 100"/>
                      <a:gd name="T2" fmla="*/ 142 w 684"/>
                      <a:gd name="T3" fmla="*/ 30 h 100"/>
                      <a:gd name="T4" fmla="*/ 282 w 684"/>
                      <a:gd name="T5" fmla="*/ 54 h 100"/>
                      <a:gd name="T6" fmla="*/ 460 w 684"/>
                      <a:gd name="T7" fmla="*/ 77 h 100"/>
                      <a:gd name="T8" fmla="*/ 684 w 684"/>
                      <a:gd name="T9" fmla="*/ 100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84"/>
                      <a:gd name="T16" fmla="*/ 0 h 100"/>
                      <a:gd name="T17" fmla="*/ 684 w 684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84" h="100">
                        <a:moveTo>
                          <a:pt x="0" y="0"/>
                        </a:moveTo>
                        <a:lnTo>
                          <a:pt x="142" y="30"/>
                        </a:lnTo>
                        <a:lnTo>
                          <a:pt x="282" y="54"/>
                        </a:lnTo>
                        <a:lnTo>
                          <a:pt x="460" y="77"/>
                        </a:lnTo>
                        <a:lnTo>
                          <a:pt x="684" y="10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3" name="Freeform 74"/>
                  <p:cNvSpPr>
                    <a:spLocks/>
                  </p:cNvSpPr>
                  <p:nvPr/>
                </p:nvSpPr>
                <p:spPr bwMode="auto">
                  <a:xfrm>
                    <a:off x="4132" y="2432"/>
                    <a:ext cx="764" cy="124"/>
                  </a:xfrm>
                  <a:custGeom>
                    <a:avLst/>
                    <a:gdLst>
                      <a:gd name="T0" fmla="*/ 0 w 764"/>
                      <a:gd name="T1" fmla="*/ 0 h 124"/>
                      <a:gd name="T2" fmla="*/ 80 w 764"/>
                      <a:gd name="T3" fmla="*/ 28 h 124"/>
                      <a:gd name="T4" fmla="*/ 240 w 764"/>
                      <a:gd name="T5" fmla="*/ 60 h 124"/>
                      <a:gd name="T6" fmla="*/ 420 w 764"/>
                      <a:gd name="T7" fmla="*/ 84 h 124"/>
                      <a:gd name="T8" fmla="*/ 764 w 764"/>
                      <a:gd name="T9" fmla="*/ 124 h 1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64"/>
                      <a:gd name="T16" fmla="*/ 0 h 124"/>
                      <a:gd name="T17" fmla="*/ 764 w 764"/>
                      <a:gd name="T18" fmla="*/ 124 h 1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64" h="124">
                        <a:moveTo>
                          <a:pt x="0" y="0"/>
                        </a:moveTo>
                        <a:lnTo>
                          <a:pt x="80" y="28"/>
                        </a:lnTo>
                        <a:lnTo>
                          <a:pt x="240" y="60"/>
                        </a:lnTo>
                        <a:lnTo>
                          <a:pt x="420" y="84"/>
                        </a:lnTo>
                        <a:lnTo>
                          <a:pt x="764" y="124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4" name="Freeform 75"/>
                  <p:cNvSpPr>
                    <a:spLocks/>
                  </p:cNvSpPr>
                  <p:nvPr/>
                </p:nvSpPr>
                <p:spPr bwMode="auto">
                  <a:xfrm>
                    <a:off x="4056" y="2512"/>
                    <a:ext cx="836" cy="180"/>
                  </a:xfrm>
                  <a:custGeom>
                    <a:avLst/>
                    <a:gdLst>
                      <a:gd name="T0" fmla="*/ 0 w 836"/>
                      <a:gd name="T1" fmla="*/ 0 h 180"/>
                      <a:gd name="T2" fmla="*/ 68 w 836"/>
                      <a:gd name="T3" fmla="*/ 32 h 180"/>
                      <a:gd name="T4" fmla="*/ 164 w 836"/>
                      <a:gd name="T5" fmla="*/ 68 h 180"/>
                      <a:gd name="T6" fmla="*/ 259 w 836"/>
                      <a:gd name="T7" fmla="*/ 89 h 180"/>
                      <a:gd name="T8" fmla="*/ 421 w 836"/>
                      <a:gd name="T9" fmla="*/ 121 h 180"/>
                      <a:gd name="T10" fmla="*/ 580 w 836"/>
                      <a:gd name="T11" fmla="*/ 145 h 180"/>
                      <a:gd name="T12" fmla="*/ 836 w 836"/>
                      <a:gd name="T13" fmla="*/ 180 h 1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6"/>
                      <a:gd name="T22" fmla="*/ 0 h 180"/>
                      <a:gd name="T23" fmla="*/ 836 w 836"/>
                      <a:gd name="T24" fmla="*/ 180 h 1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6" h="180">
                        <a:moveTo>
                          <a:pt x="0" y="0"/>
                        </a:moveTo>
                        <a:lnTo>
                          <a:pt x="68" y="32"/>
                        </a:lnTo>
                        <a:lnTo>
                          <a:pt x="164" y="68"/>
                        </a:lnTo>
                        <a:lnTo>
                          <a:pt x="259" y="89"/>
                        </a:lnTo>
                        <a:lnTo>
                          <a:pt x="421" y="121"/>
                        </a:lnTo>
                        <a:lnTo>
                          <a:pt x="580" y="145"/>
                        </a:lnTo>
                        <a:lnTo>
                          <a:pt x="836" y="180"/>
                        </a:lnTo>
                      </a:path>
                    </a:pathLst>
                  </a:custGeom>
                  <a:noFill/>
                  <a:ln w="15875" cmpd="sng">
                    <a:solidFill>
                      <a:srgbClr val="009900"/>
                    </a:solidFill>
                    <a:round/>
                    <a:headEnd type="none" w="med" len="med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5" name="Freeform 76"/>
                  <p:cNvSpPr>
                    <a:spLocks/>
                  </p:cNvSpPr>
                  <p:nvPr/>
                </p:nvSpPr>
                <p:spPr bwMode="auto">
                  <a:xfrm>
                    <a:off x="2976" y="2641"/>
                    <a:ext cx="481" cy="57"/>
                  </a:xfrm>
                  <a:custGeom>
                    <a:avLst/>
                    <a:gdLst>
                      <a:gd name="T0" fmla="*/ 0 w 480"/>
                      <a:gd name="T1" fmla="*/ 54 h 56"/>
                      <a:gd name="T2" fmla="*/ 246 w 480"/>
                      <a:gd name="T3" fmla="*/ 54 h 56"/>
                      <a:gd name="T4" fmla="*/ 486 w 480"/>
                      <a:gd name="T5" fmla="*/ 0 h 56"/>
                      <a:gd name="T6" fmla="*/ 0 60000 65536"/>
                      <a:gd name="T7" fmla="*/ 0 60000 65536"/>
                      <a:gd name="T8" fmla="*/ 0 60000 65536"/>
                      <a:gd name="T9" fmla="*/ 0 w 480"/>
                      <a:gd name="T10" fmla="*/ 0 h 56"/>
                      <a:gd name="T11" fmla="*/ 480 w 480"/>
                      <a:gd name="T12" fmla="*/ 56 h 5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0" h="56">
                        <a:moveTo>
                          <a:pt x="0" y="48"/>
                        </a:moveTo>
                        <a:cubicBezTo>
                          <a:pt x="80" y="52"/>
                          <a:pt x="160" y="56"/>
                          <a:pt x="240" y="48"/>
                        </a:cubicBezTo>
                        <a:cubicBezTo>
                          <a:pt x="320" y="40"/>
                          <a:pt x="400" y="20"/>
                          <a:pt x="480" y="0"/>
                        </a:cubicBezTo>
                      </a:path>
                    </a:pathLst>
                  </a:custGeom>
                  <a:noFill/>
                  <a:ln w="15875" cap="flat" cmpd="sng">
                    <a:solidFill>
                      <a:srgbClr val="009900"/>
                    </a:solidFill>
                    <a:prstDash val="solid"/>
                    <a:round/>
                    <a:headEnd type="non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6" name="Freeform 77"/>
                  <p:cNvSpPr>
                    <a:spLocks/>
                  </p:cNvSpPr>
                  <p:nvPr/>
                </p:nvSpPr>
                <p:spPr bwMode="auto">
                  <a:xfrm>
                    <a:off x="2976" y="2544"/>
                    <a:ext cx="432" cy="8"/>
                  </a:xfrm>
                  <a:custGeom>
                    <a:avLst/>
                    <a:gdLst>
                      <a:gd name="T0" fmla="*/ 0 w 432"/>
                      <a:gd name="T1" fmla="*/ 0 h 8"/>
                      <a:gd name="T2" fmla="*/ 200 w 432"/>
                      <a:gd name="T3" fmla="*/ 8 h 8"/>
                      <a:gd name="T4" fmla="*/ 432 w 432"/>
                      <a:gd name="T5" fmla="*/ 0 h 8"/>
                      <a:gd name="T6" fmla="*/ 0 60000 65536"/>
                      <a:gd name="T7" fmla="*/ 0 60000 65536"/>
                      <a:gd name="T8" fmla="*/ 0 60000 65536"/>
                      <a:gd name="T9" fmla="*/ 0 w 432"/>
                      <a:gd name="T10" fmla="*/ 0 h 8"/>
                      <a:gd name="T11" fmla="*/ 432 w 432"/>
                      <a:gd name="T12" fmla="*/ 8 h 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" h="8">
                        <a:moveTo>
                          <a:pt x="0" y="0"/>
                        </a:moveTo>
                        <a:cubicBezTo>
                          <a:pt x="33" y="1"/>
                          <a:pt x="128" y="8"/>
                          <a:pt x="200" y="8"/>
                        </a:cubicBezTo>
                        <a:cubicBezTo>
                          <a:pt x="272" y="8"/>
                          <a:pt x="384" y="2"/>
                          <a:pt x="432" y="0"/>
                        </a:cubicBezTo>
                      </a:path>
                    </a:pathLst>
                  </a:custGeom>
                  <a:noFill/>
                  <a:ln w="15875" cap="flat" cmpd="sng">
                    <a:solidFill>
                      <a:srgbClr val="009900"/>
                    </a:solidFill>
                    <a:prstDash val="solid"/>
                    <a:round/>
                    <a:headEnd type="non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7857" name="Freeform 78"/>
                  <p:cNvSpPr>
                    <a:spLocks/>
                  </p:cNvSpPr>
                  <p:nvPr/>
                </p:nvSpPr>
                <p:spPr bwMode="auto">
                  <a:xfrm>
                    <a:off x="2980" y="2428"/>
                    <a:ext cx="448" cy="12"/>
                  </a:xfrm>
                  <a:custGeom>
                    <a:avLst/>
                    <a:gdLst>
                      <a:gd name="T0" fmla="*/ 0 w 448"/>
                      <a:gd name="T1" fmla="*/ 8 h 12"/>
                      <a:gd name="T2" fmla="*/ 128 w 448"/>
                      <a:gd name="T3" fmla="*/ 12 h 12"/>
                      <a:gd name="T4" fmla="*/ 256 w 448"/>
                      <a:gd name="T5" fmla="*/ 8 h 12"/>
                      <a:gd name="T6" fmla="*/ 448 w 448"/>
                      <a:gd name="T7" fmla="*/ 0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48"/>
                      <a:gd name="T13" fmla="*/ 0 h 12"/>
                      <a:gd name="T14" fmla="*/ 448 w 448"/>
                      <a:gd name="T15" fmla="*/ 12 h 1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48" h="12">
                        <a:moveTo>
                          <a:pt x="0" y="8"/>
                        </a:moveTo>
                        <a:cubicBezTo>
                          <a:pt x="21" y="9"/>
                          <a:pt x="85" y="12"/>
                          <a:pt x="128" y="12"/>
                        </a:cubicBezTo>
                        <a:cubicBezTo>
                          <a:pt x="171" y="12"/>
                          <a:pt x="203" y="10"/>
                          <a:pt x="256" y="8"/>
                        </a:cubicBezTo>
                        <a:cubicBezTo>
                          <a:pt x="309" y="6"/>
                          <a:pt x="408" y="2"/>
                          <a:pt x="448" y="0"/>
                        </a:cubicBezTo>
                      </a:path>
                    </a:pathLst>
                  </a:custGeom>
                  <a:noFill/>
                  <a:ln w="15875" cap="flat" cmpd="sng">
                    <a:solidFill>
                      <a:srgbClr val="009900"/>
                    </a:solidFill>
                    <a:prstDash val="solid"/>
                    <a:round/>
                    <a:headEnd type="none" w="sm" len="lg"/>
                    <a:tailEnd type="triangl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algn="just"/>
                    <a:endParaRPr lang="zh-CN" altLang="en-US" sz="2800" dirty="0">
                      <a:latin typeface="+mn-lt"/>
                      <a:ea typeface="+mn-ea"/>
                    </a:endParaRPr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6615988" y="2023798"/>
                  <a:ext cx="522515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CN" sz="28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988" y="2023798"/>
                  <a:ext cx="522515" cy="57547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0339165" y="2023798"/>
                  <a:ext cx="522515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altLang="zh-CN" sz="28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165" y="2023798"/>
                  <a:ext cx="522515" cy="5754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92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78" grpId="0" animBg="1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230598" y="1179123"/>
            <a:ext cx="3911600" cy="4391025"/>
            <a:chOff x="7230598" y="1179123"/>
            <a:chExt cx="3911600" cy="4391025"/>
          </a:xfrm>
        </p:grpSpPr>
        <p:grpSp>
          <p:nvGrpSpPr>
            <p:cNvPr id="78854" name="Group 80"/>
            <p:cNvGrpSpPr>
              <a:grpSpLocks/>
            </p:cNvGrpSpPr>
            <p:nvPr/>
          </p:nvGrpSpPr>
          <p:grpSpPr bwMode="auto">
            <a:xfrm>
              <a:off x="7230598" y="1179123"/>
              <a:ext cx="3911600" cy="4391025"/>
              <a:chOff x="2352" y="528"/>
              <a:chExt cx="3264" cy="3504"/>
            </a:xfrm>
          </p:grpSpPr>
          <p:sp>
            <p:nvSpPr>
              <p:cNvPr id="78905" name="Rectangle 81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3264" cy="350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800" dirty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2050" name="AutoShape 82"/>
              <p:cNvSpPr>
                <a:spLocks noChangeArrowheads="1"/>
              </p:cNvSpPr>
              <p:nvPr/>
            </p:nvSpPr>
            <p:spPr bwMode="auto">
              <a:xfrm>
                <a:off x="2736" y="1199"/>
                <a:ext cx="2304" cy="2208"/>
              </a:xfrm>
              <a:custGeom>
                <a:avLst/>
                <a:gdLst>
                  <a:gd name="G0" fmla="+- 4669 0 0"/>
                  <a:gd name="G1" fmla="+- 21600 0 4669"/>
                  <a:gd name="G2" fmla="+- 21600 0 4669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669" y="10800"/>
                    </a:moveTo>
                    <a:cubicBezTo>
                      <a:pt x="4669" y="14186"/>
                      <a:pt x="7414" y="16931"/>
                      <a:pt x="10800" y="16931"/>
                    </a:cubicBezTo>
                    <a:cubicBezTo>
                      <a:pt x="14186" y="16931"/>
                      <a:pt x="16931" y="14186"/>
                      <a:pt x="16931" y="10800"/>
                    </a:cubicBezTo>
                    <a:cubicBezTo>
                      <a:pt x="16931" y="7414"/>
                      <a:pt x="14186" y="4669"/>
                      <a:pt x="10800" y="4669"/>
                    </a:cubicBezTo>
                    <a:cubicBezTo>
                      <a:pt x="7414" y="4669"/>
                      <a:pt x="4669" y="7414"/>
                      <a:pt x="4669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189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dirty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78855" name="Group 83"/>
            <p:cNvGrpSpPr>
              <a:grpSpLocks/>
            </p:cNvGrpSpPr>
            <p:nvPr/>
          </p:nvGrpSpPr>
          <p:grpSpPr bwMode="auto">
            <a:xfrm>
              <a:off x="8266022" y="2622748"/>
              <a:ext cx="1610659" cy="1563927"/>
              <a:chOff x="960" y="1968"/>
              <a:chExt cx="1344" cy="1248"/>
            </a:xfrm>
          </p:grpSpPr>
          <p:sp>
            <p:nvSpPr>
              <p:cNvPr id="78897" name="Line 84"/>
              <p:cNvSpPr>
                <a:spLocks noChangeShapeType="1"/>
              </p:cNvSpPr>
              <p:nvPr/>
            </p:nvSpPr>
            <p:spPr bwMode="auto">
              <a:xfrm flipV="1">
                <a:off x="1632" y="1968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8" name="Line 85"/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9" name="Line 86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900" name="Line 87"/>
              <p:cNvSpPr>
                <a:spLocks noChangeShapeType="1"/>
              </p:cNvSpPr>
              <p:nvPr/>
            </p:nvSpPr>
            <p:spPr bwMode="auto">
              <a:xfrm flipH="1">
                <a:off x="960" y="259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901" name="Line 88"/>
              <p:cNvSpPr>
                <a:spLocks noChangeShapeType="1"/>
              </p:cNvSpPr>
              <p:nvPr/>
            </p:nvSpPr>
            <p:spPr bwMode="auto">
              <a:xfrm flipV="1">
                <a:off x="1632" y="2160"/>
                <a:ext cx="480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902" name="Line 89"/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903" name="Line 90"/>
              <p:cNvSpPr>
                <a:spLocks noChangeShapeType="1"/>
              </p:cNvSpPr>
              <p:nvPr/>
            </p:nvSpPr>
            <p:spPr bwMode="auto">
              <a:xfrm flipH="1" flipV="1">
                <a:off x="1152" y="2160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904" name="Line 91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78888" name="Group 94"/>
            <p:cNvGrpSpPr>
              <a:grpSpLocks/>
            </p:cNvGrpSpPr>
            <p:nvPr/>
          </p:nvGrpSpPr>
          <p:grpSpPr bwMode="auto">
            <a:xfrm>
              <a:off x="8093451" y="2562597"/>
              <a:ext cx="1898276" cy="1684229"/>
              <a:chOff x="3456" y="1632"/>
              <a:chExt cx="1536" cy="1344"/>
            </a:xfrm>
          </p:grpSpPr>
          <p:sp>
            <p:nvSpPr>
              <p:cNvPr id="78889" name="Line 95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0" name="Line 96"/>
              <p:cNvSpPr>
                <a:spLocks noChangeShapeType="1"/>
              </p:cNvSpPr>
              <p:nvPr/>
            </p:nvSpPr>
            <p:spPr bwMode="auto">
              <a:xfrm>
                <a:off x="3648" y="187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1" name="Line 97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2" name="Line 98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3" name="Line 99"/>
              <p:cNvSpPr>
                <a:spLocks noChangeShapeType="1"/>
              </p:cNvSpPr>
              <p:nvPr/>
            </p:nvSpPr>
            <p:spPr bwMode="auto">
              <a:xfrm>
                <a:off x="4704" y="187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4" name="Line 100"/>
              <p:cNvSpPr>
                <a:spLocks noChangeShapeType="1"/>
              </p:cNvSpPr>
              <p:nvPr/>
            </p:nvSpPr>
            <p:spPr bwMode="auto">
              <a:xfrm>
                <a:off x="3696" y="275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5" name="Line 101"/>
              <p:cNvSpPr>
                <a:spLocks noChangeShapeType="1"/>
              </p:cNvSpPr>
              <p:nvPr/>
            </p:nvSpPr>
            <p:spPr bwMode="auto">
              <a:xfrm>
                <a:off x="4176" y="297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78896" name="Line 102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5045E5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78880" name="Oval 112"/>
            <p:cNvSpPr>
              <a:spLocks noChangeArrowheads="1"/>
            </p:cNvSpPr>
            <p:nvPr/>
          </p:nvSpPr>
          <p:spPr bwMode="auto">
            <a:xfrm>
              <a:off x="8982669" y="3344560"/>
              <a:ext cx="172571" cy="18045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grpSp>
          <p:nvGrpSpPr>
            <p:cNvPr id="78863" name="Group 126"/>
            <p:cNvGrpSpPr>
              <a:grpSpLocks/>
            </p:cNvGrpSpPr>
            <p:nvPr/>
          </p:nvGrpSpPr>
          <p:grpSpPr bwMode="auto">
            <a:xfrm>
              <a:off x="7654835" y="1883391"/>
              <a:ext cx="2921716" cy="3068956"/>
              <a:chOff x="2706" y="1090"/>
              <a:chExt cx="2438" cy="2449"/>
            </a:xfrm>
          </p:grpSpPr>
          <p:sp>
            <p:nvSpPr>
              <p:cNvPr id="78864" name="Text Box 127"/>
              <p:cNvSpPr txBox="1">
                <a:spLocks noChangeArrowheads="1"/>
              </p:cNvSpPr>
              <p:nvPr/>
            </p:nvSpPr>
            <p:spPr bwMode="auto">
              <a:xfrm>
                <a:off x="3766" y="3121"/>
                <a:ext cx="38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65" name="Rectangle 128"/>
              <p:cNvSpPr>
                <a:spLocks noChangeArrowheads="1"/>
              </p:cNvSpPr>
              <p:nvPr/>
            </p:nvSpPr>
            <p:spPr bwMode="auto">
              <a:xfrm>
                <a:off x="3719" y="1090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66" name="Rectangle 129"/>
              <p:cNvSpPr>
                <a:spLocks noChangeArrowheads="1"/>
              </p:cNvSpPr>
              <p:nvPr/>
            </p:nvSpPr>
            <p:spPr bwMode="auto">
              <a:xfrm>
                <a:off x="4533" y="1426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67" name="Rectangle 130"/>
              <p:cNvSpPr>
                <a:spLocks noChangeArrowheads="1"/>
              </p:cNvSpPr>
              <p:nvPr/>
            </p:nvSpPr>
            <p:spPr bwMode="auto">
              <a:xfrm>
                <a:off x="2949" y="1426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68" name="Rectangle 131"/>
              <p:cNvSpPr>
                <a:spLocks noChangeArrowheads="1"/>
              </p:cNvSpPr>
              <p:nvPr/>
            </p:nvSpPr>
            <p:spPr bwMode="auto">
              <a:xfrm>
                <a:off x="2706" y="2145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69" name="Rectangle 132"/>
              <p:cNvSpPr>
                <a:spLocks noChangeArrowheads="1"/>
              </p:cNvSpPr>
              <p:nvPr/>
            </p:nvSpPr>
            <p:spPr bwMode="auto">
              <a:xfrm>
                <a:off x="2993" y="2866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70" name="Rectangle 133"/>
              <p:cNvSpPr>
                <a:spLocks noChangeArrowheads="1"/>
              </p:cNvSpPr>
              <p:nvPr/>
            </p:nvSpPr>
            <p:spPr bwMode="auto">
              <a:xfrm>
                <a:off x="4821" y="2145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  <p:sp>
            <p:nvSpPr>
              <p:cNvPr id="78871" name="Rectangle 134"/>
              <p:cNvSpPr>
                <a:spLocks noChangeArrowheads="1"/>
              </p:cNvSpPr>
              <p:nvPr/>
            </p:nvSpPr>
            <p:spPr bwMode="auto">
              <a:xfrm>
                <a:off x="4486" y="2866"/>
                <a:ext cx="323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+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132385" y="3203252"/>
                  <a:ext cx="4889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385" y="3203252"/>
                  <a:ext cx="48891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9444423" y="2872422"/>
                  <a:ext cx="7566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423" y="2872422"/>
                  <a:ext cx="75661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10252398" y="2469504"/>
                  <a:ext cx="4889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398" y="2469504"/>
                  <a:ext cx="48891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2077" name="Text Box 109"/>
          <p:cNvSpPr txBox="1">
            <a:spLocks noChangeArrowheads="1"/>
          </p:cNvSpPr>
          <p:nvPr/>
        </p:nvSpPr>
        <p:spPr bwMode="auto">
          <a:xfrm>
            <a:off x="2537551" y="1904427"/>
            <a:ext cx="3352800" cy="138499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接地空腔导体将使外部空间不受空腔内的电场影响。</a:t>
            </a:r>
            <a:endParaRPr lang="en-US" altLang="zh-CN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212078" name="Text Box 110"/>
          <p:cNvSpPr txBox="1">
            <a:spLocks noChangeArrowheads="1"/>
          </p:cNvSpPr>
          <p:nvPr/>
        </p:nvSpPr>
        <p:spPr bwMode="auto">
          <a:xfrm>
            <a:off x="2537551" y="4162960"/>
            <a:ext cx="3352800" cy="52863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接地导体电势为零</a:t>
            </a:r>
          </a:p>
        </p:txBody>
      </p:sp>
      <p:sp>
        <p:nvSpPr>
          <p:cNvPr id="16391" name="Text Box 114"/>
          <p:cNvSpPr txBox="1">
            <a:spLocks noChangeArrowheads="1"/>
          </p:cNvSpPr>
          <p:nvPr/>
        </p:nvSpPr>
        <p:spPr bwMode="auto">
          <a:xfrm>
            <a:off x="1774826" y="762001"/>
            <a:ext cx="3787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屏蔽腔内电场</a:t>
            </a:r>
          </a:p>
        </p:txBody>
      </p:sp>
      <p:grpSp>
        <p:nvGrpSpPr>
          <p:cNvPr id="78857" name="Group 103"/>
          <p:cNvGrpSpPr>
            <a:grpSpLocks/>
          </p:cNvGrpSpPr>
          <p:nvPr/>
        </p:nvGrpSpPr>
        <p:grpSpPr bwMode="auto">
          <a:xfrm>
            <a:off x="10336869" y="3946070"/>
            <a:ext cx="747806" cy="1142870"/>
            <a:chOff x="2784" y="2736"/>
            <a:chExt cx="624" cy="912"/>
          </a:xfrm>
        </p:grpSpPr>
        <p:sp>
          <p:nvSpPr>
            <p:cNvPr id="78882" name="Line 104"/>
            <p:cNvSpPr>
              <a:spLocks noChangeShapeType="1"/>
            </p:cNvSpPr>
            <p:nvPr/>
          </p:nvSpPr>
          <p:spPr bwMode="auto">
            <a:xfrm>
              <a:off x="278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83" name="Line 105"/>
            <p:cNvSpPr>
              <a:spLocks noChangeShapeType="1"/>
            </p:cNvSpPr>
            <p:nvPr/>
          </p:nvSpPr>
          <p:spPr bwMode="auto">
            <a:xfrm>
              <a:off x="3216" y="2736"/>
              <a:ext cx="0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84" name="Line 106"/>
            <p:cNvSpPr>
              <a:spLocks noChangeShapeType="1"/>
            </p:cNvSpPr>
            <p:nvPr/>
          </p:nvSpPr>
          <p:spPr bwMode="auto">
            <a:xfrm>
              <a:off x="3024" y="3456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85" name="Line 107"/>
            <p:cNvSpPr>
              <a:spLocks noChangeShapeType="1"/>
            </p:cNvSpPr>
            <p:nvPr/>
          </p:nvSpPr>
          <p:spPr bwMode="auto">
            <a:xfrm>
              <a:off x="3072" y="355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86" name="Line 108"/>
            <p:cNvSpPr>
              <a:spLocks noChangeShapeType="1"/>
            </p:cNvSpPr>
            <p:nvPr/>
          </p:nvSpPr>
          <p:spPr bwMode="auto">
            <a:xfrm>
              <a:off x="3120" y="364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78862" name="Group 117"/>
          <p:cNvGrpSpPr>
            <a:grpSpLocks/>
          </p:cNvGrpSpPr>
          <p:nvPr/>
        </p:nvGrpSpPr>
        <p:grpSpPr bwMode="auto">
          <a:xfrm>
            <a:off x="7288122" y="1419727"/>
            <a:ext cx="3681506" cy="3909817"/>
            <a:chOff x="2400" y="720"/>
            <a:chExt cx="3072" cy="3120"/>
          </a:xfrm>
        </p:grpSpPr>
        <p:sp>
          <p:nvSpPr>
            <p:cNvPr id="78872" name="Line 118"/>
            <p:cNvSpPr>
              <a:spLocks noChangeShapeType="1"/>
            </p:cNvSpPr>
            <p:nvPr/>
          </p:nvSpPr>
          <p:spPr bwMode="auto">
            <a:xfrm>
              <a:off x="3888" y="3408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3" name="Line 119"/>
            <p:cNvSpPr>
              <a:spLocks noChangeShapeType="1"/>
            </p:cNvSpPr>
            <p:nvPr/>
          </p:nvSpPr>
          <p:spPr bwMode="auto">
            <a:xfrm flipV="1">
              <a:off x="3840" y="720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4" name="Line 120"/>
            <p:cNvSpPr>
              <a:spLocks noChangeShapeType="1"/>
            </p:cNvSpPr>
            <p:nvPr/>
          </p:nvSpPr>
          <p:spPr bwMode="auto">
            <a:xfrm>
              <a:off x="5040" y="2352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5" name="Line 121"/>
            <p:cNvSpPr>
              <a:spLocks noChangeShapeType="1"/>
            </p:cNvSpPr>
            <p:nvPr/>
          </p:nvSpPr>
          <p:spPr bwMode="auto">
            <a:xfrm flipH="1">
              <a:off x="2400" y="2352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6" name="Line 122"/>
            <p:cNvSpPr>
              <a:spLocks noChangeShapeType="1"/>
            </p:cNvSpPr>
            <p:nvPr/>
          </p:nvSpPr>
          <p:spPr bwMode="auto">
            <a:xfrm flipH="1">
              <a:off x="2736" y="3120"/>
              <a:ext cx="33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7" name="Line 123"/>
            <p:cNvSpPr>
              <a:spLocks noChangeShapeType="1"/>
            </p:cNvSpPr>
            <p:nvPr/>
          </p:nvSpPr>
          <p:spPr bwMode="auto">
            <a:xfrm flipV="1">
              <a:off x="4704" y="1296"/>
              <a:ext cx="33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8" name="Line 124"/>
            <p:cNvSpPr>
              <a:spLocks noChangeShapeType="1"/>
            </p:cNvSpPr>
            <p:nvPr/>
          </p:nvSpPr>
          <p:spPr bwMode="auto">
            <a:xfrm>
              <a:off x="4656" y="3120"/>
              <a:ext cx="33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78879" name="Line 125"/>
            <p:cNvSpPr>
              <a:spLocks noChangeShapeType="1"/>
            </p:cNvSpPr>
            <p:nvPr/>
          </p:nvSpPr>
          <p:spPr bwMode="auto">
            <a:xfrm flipH="1" flipV="1">
              <a:off x="2688" y="1344"/>
              <a:ext cx="336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69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77" grpId="0" animBg="1"/>
      <p:bldP spid="212078" grpId="0" animBg="1"/>
      <p:bldP spid="163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48" name="矩形 47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006007" y="3061934"/>
              <a:ext cx="416652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电容  电容器</a:t>
              </a:r>
            </a:p>
          </p:txBody>
        </p:sp>
        <p:grpSp>
          <p:nvGrpSpPr>
            <p:cNvPr id="55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59" name="圆角矩形 58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5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7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AD1C2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24562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75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158">
            <a:off x="1326610" y="2180291"/>
            <a:ext cx="406176" cy="406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158">
            <a:off x="2052129" y="3030856"/>
            <a:ext cx="406176" cy="4061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158">
            <a:off x="2739131" y="3867714"/>
            <a:ext cx="406176" cy="4061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158">
            <a:off x="3500052" y="4719088"/>
            <a:ext cx="406176" cy="40617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30882" y="510638"/>
            <a:ext cx="1654059" cy="865821"/>
            <a:chOff x="630882" y="510638"/>
            <a:chExt cx="1654059" cy="865821"/>
          </a:xfrm>
        </p:grpSpPr>
        <p:sp>
          <p:nvSpPr>
            <p:cNvPr id="7" name="文本框 6"/>
            <p:cNvSpPr txBox="1"/>
            <p:nvPr/>
          </p:nvSpPr>
          <p:spPr>
            <a:xfrm>
              <a:off x="673794" y="510638"/>
              <a:ext cx="16111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Freeform 192"/>
            <p:cNvSpPr>
              <a:spLocks noEditPoints="1"/>
            </p:cNvSpPr>
            <p:nvPr/>
          </p:nvSpPr>
          <p:spPr bwMode="auto">
            <a:xfrm>
              <a:off x="630882" y="1146853"/>
              <a:ext cx="1426832" cy="229606"/>
            </a:xfrm>
            <a:custGeom>
              <a:avLst/>
              <a:gdLst>
                <a:gd name="T0" fmla="*/ 460 w 478"/>
                <a:gd name="T1" fmla="*/ 10 h 77"/>
                <a:gd name="T2" fmla="*/ 130 w 478"/>
                <a:gd name="T3" fmla="*/ 3 h 77"/>
                <a:gd name="T4" fmla="*/ 95 w 478"/>
                <a:gd name="T5" fmla="*/ 2 h 77"/>
                <a:gd name="T6" fmla="*/ 5 w 478"/>
                <a:gd name="T7" fmla="*/ 5 h 77"/>
                <a:gd name="T8" fmla="*/ 0 w 478"/>
                <a:gd name="T9" fmla="*/ 9 h 77"/>
                <a:gd name="T10" fmla="*/ 1 w 478"/>
                <a:gd name="T11" fmla="*/ 17 h 77"/>
                <a:gd name="T12" fmla="*/ 2 w 478"/>
                <a:gd name="T13" fmla="*/ 20 h 77"/>
                <a:gd name="T14" fmla="*/ 2 w 478"/>
                <a:gd name="T15" fmla="*/ 25 h 77"/>
                <a:gd name="T16" fmla="*/ 11 w 478"/>
                <a:gd name="T17" fmla="*/ 26 h 77"/>
                <a:gd name="T18" fmla="*/ 14 w 478"/>
                <a:gd name="T19" fmla="*/ 35 h 77"/>
                <a:gd name="T20" fmla="*/ 12 w 478"/>
                <a:gd name="T21" fmla="*/ 40 h 77"/>
                <a:gd name="T22" fmla="*/ 18 w 478"/>
                <a:gd name="T23" fmla="*/ 41 h 77"/>
                <a:gd name="T24" fmla="*/ 20 w 478"/>
                <a:gd name="T25" fmla="*/ 46 h 77"/>
                <a:gd name="T26" fmla="*/ 16 w 478"/>
                <a:gd name="T27" fmla="*/ 49 h 77"/>
                <a:gd name="T28" fmla="*/ 30 w 478"/>
                <a:gd name="T29" fmla="*/ 59 h 77"/>
                <a:gd name="T30" fmla="*/ 17 w 478"/>
                <a:gd name="T31" fmla="*/ 63 h 77"/>
                <a:gd name="T32" fmla="*/ 161 w 478"/>
                <a:gd name="T33" fmla="*/ 76 h 77"/>
                <a:gd name="T34" fmla="*/ 311 w 478"/>
                <a:gd name="T35" fmla="*/ 74 h 77"/>
                <a:gd name="T36" fmla="*/ 401 w 478"/>
                <a:gd name="T37" fmla="*/ 73 h 77"/>
                <a:gd name="T38" fmla="*/ 368 w 478"/>
                <a:gd name="T39" fmla="*/ 70 h 77"/>
                <a:gd name="T40" fmla="*/ 372 w 478"/>
                <a:gd name="T41" fmla="*/ 68 h 77"/>
                <a:gd name="T42" fmla="*/ 372 w 478"/>
                <a:gd name="T43" fmla="*/ 66 h 77"/>
                <a:gd name="T44" fmla="*/ 412 w 478"/>
                <a:gd name="T45" fmla="*/ 66 h 77"/>
                <a:gd name="T46" fmla="*/ 429 w 478"/>
                <a:gd name="T47" fmla="*/ 66 h 77"/>
                <a:gd name="T48" fmla="*/ 415 w 478"/>
                <a:gd name="T49" fmla="*/ 65 h 77"/>
                <a:gd name="T50" fmla="*/ 393 w 478"/>
                <a:gd name="T51" fmla="*/ 64 h 77"/>
                <a:gd name="T52" fmla="*/ 330 w 478"/>
                <a:gd name="T53" fmla="*/ 63 h 77"/>
                <a:gd name="T54" fmla="*/ 378 w 478"/>
                <a:gd name="T55" fmla="*/ 60 h 77"/>
                <a:gd name="T56" fmla="*/ 406 w 478"/>
                <a:gd name="T57" fmla="*/ 60 h 77"/>
                <a:gd name="T58" fmla="*/ 403 w 478"/>
                <a:gd name="T59" fmla="*/ 59 h 77"/>
                <a:gd name="T60" fmla="*/ 399 w 478"/>
                <a:gd name="T61" fmla="*/ 56 h 77"/>
                <a:gd name="T62" fmla="*/ 381 w 478"/>
                <a:gd name="T63" fmla="*/ 54 h 77"/>
                <a:gd name="T64" fmla="*/ 388 w 478"/>
                <a:gd name="T65" fmla="*/ 54 h 77"/>
                <a:gd name="T66" fmla="*/ 367 w 478"/>
                <a:gd name="T67" fmla="*/ 49 h 77"/>
                <a:gd name="T68" fmla="*/ 383 w 478"/>
                <a:gd name="T69" fmla="*/ 49 h 77"/>
                <a:gd name="T70" fmla="*/ 368 w 478"/>
                <a:gd name="T71" fmla="*/ 46 h 77"/>
                <a:gd name="T72" fmla="*/ 400 w 478"/>
                <a:gd name="T73" fmla="*/ 44 h 77"/>
                <a:gd name="T74" fmla="*/ 408 w 478"/>
                <a:gd name="T75" fmla="*/ 42 h 77"/>
                <a:gd name="T76" fmla="*/ 451 w 478"/>
                <a:gd name="T77" fmla="*/ 42 h 77"/>
                <a:gd name="T78" fmla="*/ 373 w 478"/>
                <a:gd name="T79" fmla="*/ 38 h 77"/>
                <a:gd name="T80" fmla="*/ 435 w 478"/>
                <a:gd name="T81" fmla="*/ 34 h 77"/>
                <a:gd name="T82" fmla="*/ 445 w 478"/>
                <a:gd name="T83" fmla="*/ 31 h 77"/>
                <a:gd name="T84" fmla="*/ 449 w 478"/>
                <a:gd name="T85" fmla="*/ 29 h 77"/>
                <a:gd name="T86" fmla="*/ 464 w 478"/>
                <a:gd name="T87" fmla="*/ 25 h 77"/>
                <a:gd name="T88" fmla="*/ 443 w 478"/>
                <a:gd name="T89" fmla="*/ 20 h 77"/>
                <a:gd name="T90" fmla="*/ 455 w 478"/>
                <a:gd name="T91" fmla="*/ 15 h 77"/>
                <a:gd name="T92" fmla="*/ 22 w 478"/>
                <a:gd name="T93" fmla="*/ 46 h 77"/>
                <a:gd name="T94" fmla="*/ 212 w 478"/>
                <a:gd name="T95" fmla="*/ 74 h 77"/>
                <a:gd name="T96" fmla="*/ 234 w 478"/>
                <a:gd name="T97" fmla="*/ 73 h 77"/>
                <a:gd name="T98" fmla="*/ 367 w 478"/>
                <a:gd name="T99" fmla="*/ 70 h 77"/>
                <a:gd name="T100" fmla="*/ 415 w 478"/>
                <a:gd name="T101" fmla="*/ 11 h 77"/>
                <a:gd name="T102" fmla="*/ 422 w 478"/>
                <a:gd name="T103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78" h="77">
                  <a:moveTo>
                    <a:pt x="478" y="13"/>
                  </a:moveTo>
                  <a:cubicBezTo>
                    <a:pt x="472" y="13"/>
                    <a:pt x="468" y="13"/>
                    <a:pt x="462" y="12"/>
                  </a:cubicBezTo>
                  <a:cubicBezTo>
                    <a:pt x="461" y="11"/>
                    <a:pt x="465" y="12"/>
                    <a:pt x="464" y="11"/>
                  </a:cubicBezTo>
                  <a:cubicBezTo>
                    <a:pt x="434" y="9"/>
                    <a:pt x="403" y="9"/>
                    <a:pt x="373" y="7"/>
                  </a:cubicBezTo>
                  <a:cubicBezTo>
                    <a:pt x="402" y="6"/>
                    <a:pt x="431" y="10"/>
                    <a:pt x="460" y="10"/>
                  </a:cubicBezTo>
                  <a:cubicBezTo>
                    <a:pt x="436" y="6"/>
                    <a:pt x="407" y="7"/>
                    <a:pt x="381" y="5"/>
                  </a:cubicBezTo>
                  <a:cubicBezTo>
                    <a:pt x="288" y="3"/>
                    <a:pt x="288" y="3"/>
                    <a:pt x="288" y="3"/>
                  </a:cubicBezTo>
                  <a:cubicBezTo>
                    <a:pt x="222" y="3"/>
                    <a:pt x="222" y="3"/>
                    <a:pt x="222" y="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27" y="2"/>
                    <a:pt x="125" y="3"/>
                    <a:pt x="123" y="3"/>
                  </a:cubicBezTo>
                  <a:cubicBezTo>
                    <a:pt x="124" y="3"/>
                    <a:pt x="125" y="3"/>
                    <a:pt x="125" y="4"/>
                  </a:cubicBezTo>
                  <a:cubicBezTo>
                    <a:pt x="122" y="4"/>
                    <a:pt x="118" y="3"/>
                    <a:pt x="115" y="4"/>
                  </a:cubicBezTo>
                  <a:cubicBezTo>
                    <a:pt x="112" y="3"/>
                    <a:pt x="107" y="4"/>
                    <a:pt x="102" y="3"/>
                  </a:cubicBezTo>
                  <a:cubicBezTo>
                    <a:pt x="100" y="2"/>
                    <a:pt x="98" y="2"/>
                    <a:pt x="95" y="2"/>
                  </a:cubicBezTo>
                  <a:cubicBezTo>
                    <a:pt x="70" y="2"/>
                    <a:pt x="50" y="0"/>
                    <a:pt x="24" y="1"/>
                  </a:cubicBezTo>
                  <a:cubicBezTo>
                    <a:pt x="18" y="2"/>
                    <a:pt x="10" y="1"/>
                    <a:pt x="6" y="4"/>
                  </a:cubicBezTo>
                  <a:cubicBezTo>
                    <a:pt x="6" y="5"/>
                    <a:pt x="8" y="5"/>
                    <a:pt x="8" y="5"/>
                  </a:cubicBezTo>
                  <a:cubicBezTo>
                    <a:pt x="7" y="5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0" y="11"/>
                    <a:pt x="0" y="13"/>
                    <a:pt x="3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2" y="15"/>
                    <a:pt x="3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1" y="19"/>
                    <a:pt x="1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1"/>
                    <a:pt x="2" y="20"/>
                    <a:pt x="2" y="20"/>
                  </a:cubicBezTo>
                  <a:cubicBezTo>
                    <a:pt x="3" y="21"/>
                    <a:pt x="5" y="21"/>
                    <a:pt x="6" y="21"/>
                  </a:cubicBezTo>
                  <a:cubicBezTo>
                    <a:pt x="5" y="22"/>
                    <a:pt x="3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4"/>
                    <a:pt x="6" y="24"/>
                    <a:pt x="10" y="24"/>
                  </a:cubicBezTo>
                  <a:cubicBezTo>
                    <a:pt x="7" y="25"/>
                    <a:pt x="5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5" y="26"/>
                    <a:pt x="5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10" y="26"/>
                    <a:pt x="11" y="26"/>
                  </a:cubicBezTo>
                  <a:cubicBezTo>
                    <a:pt x="15" y="26"/>
                    <a:pt x="12" y="30"/>
                    <a:pt x="14" y="30"/>
                  </a:cubicBezTo>
                  <a:cubicBezTo>
                    <a:pt x="12" y="32"/>
                    <a:pt x="9" y="30"/>
                    <a:pt x="6" y="31"/>
                  </a:cubicBezTo>
                  <a:cubicBezTo>
                    <a:pt x="9" y="32"/>
                    <a:pt x="12" y="31"/>
                    <a:pt x="16" y="3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6"/>
                  </a:cubicBezTo>
                  <a:cubicBezTo>
                    <a:pt x="23" y="37"/>
                    <a:pt x="22" y="37"/>
                    <a:pt x="21" y="37"/>
                  </a:cubicBezTo>
                  <a:cubicBezTo>
                    <a:pt x="18" y="41"/>
                    <a:pt x="11" y="37"/>
                    <a:pt x="6" y="38"/>
                  </a:cubicBezTo>
                  <a:cubicBezTo>
                    <a:pt x="7" y="39"/>
                    <a:pt x="10" y="39"/>
                    <a:pt x="12" y="40"/>
                  </a:cubicBezTo>
                  <a:cubicBezTo>
                    <a:pt x="16" y="39"/>
                    <a:pt x="18" y="38"/>
                    <a:pt x="21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1" y="40"/>
                    <a:pt x="21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1" y="42"/>
                    <a:pt x="22" y="41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0" y="44"/>
                    <a:pt x="22" y="46"/>
                    <a:pt x="19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2" y="44"/>
                    <a:pt x="9" y="46"/>
                  </a:cubicBezTo>
                  <a:cubicBezTo>
                    <a:pt x="13" y="47"/>
                    <a:pt x="19" y="46"/>
                    <a:pt x="23" y="48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9" y="48"/>
                    <a:pt x="17" y="49"/>
                    <a:pt x="16" y="49"/>
                  </a:cubicBezTo>
                  <a:cubicBezTo>
                    <a:pt x="17" y="49"/>
                    <a:pt x="19" y="49"/>
                    <a:pt x="20" y="49"/>
                  </a:cubicBezTo>
                  <a:cubicBezTo>
                    <a:pt x="22" y="50"/>
                    <a:pt x="25" y="51"/>
                    <a:pt x="24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5" y="57"/>
                    <a:pt x="29" y="58"/>
                    <a:pt x="30" y="59"/>
                  </a:cubicBezTo>
                  <a:cubicBezTo>
                    <a:pt x="29" y="60"/>
                    <a:pt x="27" y="59"/>
                    <a:pt x="26" y="60"/>
                  </a:cubicBezTo>
                  <a:cubicBezTo>
                    <a:pt x="22" y="61"/>
                    <a:pt x="28" y="62"/>
                    <a:pt x="26" y="64"/>
                  </a:cubicBezTo>
                  <a:cubicBezTo>
                    <a:pt x="27" y="64"/>
                    <a:pt x="29" y="64"/>
                    <a:pt x="30" y="65"/>
                  </a:cubicBezTo>
                  <a:cubicBezTo>
                    <a:pt x="30" y="65"/>
                    <a:pt x="29" y="66"/>
                    <a:pt x="29" y="66"/>
                  </a:cubicBezTo>
                  <a:cubicBezTo>
                    <a:pt x="25" y="64"/>
                    <a:pt x="21" y="63"/>
                    <a:pt x="17" y="6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0" y="66"/>
                    <a:pt x="36" y="70"/>
                    <a:pt x="44" y="70"/>
                  </a:cubicBezTo>
                  <a:cubicBezTo>
                    <a:pt x="51" y="73"/>
                    <a:pt x="61" y="73"/>
                    <a:pt x="70" y="75"/>
                  </a:cubicBezTo>
                  <a:cubicBezTo>
                    <a:pt x="82" y="75"/>
                    <a:pt x="93" y="77"/>
                    <a:pt x="104" y="77"/>
                  </a:cubicBezTo>
                  <a:cubicBezTo>
                    <a:pt x="123" y="76"/>
                    <a:pt x="142" y="76"/>
                    <a:pt x="161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86" y="75"/>
                    <a:pt x="315" y="77"/>
                    <a:pt x="341" y="75"/>
                  </a:cubicBezTo>
                  <a:cubicBezTo>
                    <a:pt x="336" y="75"/>
                    <a:pt x="331" y="74"/>
                    <a:pt x="326" y="75"/>
                  </a:cubicBezTo>
                  <a:cubicBezTo>
                    <a:pt x="323" y="75"/>
                    <a:pt x="321" y="74"/>
                    <a:pt x="319" y="75"/>
                  </a:cubicBezTo>
                  <a:cubicBezTo>
                    <a:pt x="316" y="75"/>
                    <a:pt x="313" y="75"/>
                    <a:pt x="311" y="74"/>
                  </a:cubicBezTo>
                  <a:cubicBezTo>
                    <a:pt x="280" y="74"/>
                    <a:pt x="280" y="74"/>
                    <a:pt x="280" y="74"/>
                  </a:cubicBezTo>
                  <a:cubicBezTo>
                    <a:pt x="279" y="74"/>
                    <a:pt x="279" y="74"/>
                    <a:pt x="279" y="74"/>
                  </a:cubicBezTo>
                  <a:cubicBezTo>
                    <a:pt x="276" y="74"/>
                    <a:pt x="272" y="75"/>
                    <a:pt x="270" y="74"/>
                  </a:cubicBezTo>
                  <a:cubicBezTo>
                    <a:pt x="271" y="73"/>
                    <a:pt x="271" y="73"/>
                    <a:pt x="271" y="73"/>
                  </a:cubicBezTo>
                  <a:cubicBezTo>
                    <a:pt x="401" y="73"/>
                    <a:pt x="401" y="73"/>
                    <a:pt x="401" y="73"/>
                  </a:cubicBezTo>
                  <a:cubicBezTo>
                    <a:pt x="415" y="72"/>
                    <a:pt x="415" y="72"/>
                    <a:pt x="415" y="72"/>
                  </a:cubicBezTo>
                  <a:cubicBezTo>
                    <a:pt x="384" y="72"/>
                    <a:pt x="352" y="72"/>
                    <a:pt x="320" y="71"/>
                  </a:cubicBezTo>
                  <a:cubicBezTo>
                    <a:pt x="309" y="71"/>
                    <a:pt x="297" y="72"/>
                    <a:pt x="286" y="70"/>
                  </a:cubicBezTo>
                  <a:cubicBezTo>
                    <a:pt x="312" y="70"/>
                    <a:pt x="341" y="71"/>
                    <a:pt x="368" y="70"/>
                  </a:cubicBezTo>
                  <a:cubicBezTo>
                    <a:pt x="368" y="70"/>
                    <a:pt x="368" y="70"/>
                    <a:pt x="368" y="70"/>
                  </a:cubicBezTo>
                  <a:cubicBezTo>
                    <a:pt x="369" y="69"/>
                    <a:pt x="369" y="69"/>
                    <a:pt x="369" y="69"/>
                  </a:cubicBezTo>
                  <a:cubicBezTo>
                    <a:pt x="370" y="70"/>
                    <a:pt x="371" y="69"/>
                    <a:pt x="372" y="69"/>
                  </a:cubicBezTo>
                  <a:cubicBezTo>
                    <a:pt x="376" y="69"/>
                    <a:pt x="383" y="71"/>
                    <a:pt x="387" y="69"/>
                  </a:cubicBezTo>
                  <a:cubicBezTo>
                    <a:pt x="373" y="68"/>
                    <a:pt x="373" y="68"/>
                    <a:pt x="373" y="68"/>
                  </a:cubicBezTo>
                  <a:cubicBezTo>
                    <a:pt x="372" y="68"/>
                    <a:pt x="372" y="68"/>
                    <a:pt x="372" y="68"/>
                  </a:cubicBezTo>
                  <a:cubicBezTo>
                    <a:pt x="374" y="67"/>
                    <a:pt x="374" y="67"/>
                    <a:pt x="374" y="67"/>
                  </a:cubicBezTo>
                  <a:cubicBezTo>
                    <a:pt x="371" y="67"/>
                    <a:pt x="371" y="67"/>
                    <a:pt x="371" y="67"/>
                  </a:cubicBezTo>
                  <a:cubicBezTo>
                    <a:pt x="371" y="67"/>
                    <a:pt x="370" y="67"/>
                    <a:pt x="370" y="66"/>
                  </a:cubicBezTo>
                  <a:cubicBezTo>
                    <a:pt x="371" y="66"/>
                    <a:pt x="373" y="65"/>
                    <a:pt x="374" y="66"/>
                  </a:cubicBezTo>
                  <a:cubicBezTo>
                    <a:pt x="374" y="66"/>
                    <a:pt x="372" y="66"/>
                    <a:pt x="372" y="66"/>
                  </a:cubicBezTo>
                  <a:cubicBezTo>
                    <a:pt x="378" y="66"/>
                    <a:pt x="387" y="67"/>
                    <a:pt x="395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8" y="68"/>
                    <a:pt x="405" y="68"/>
                    <a:pt x="408" y="67"/>
                  </a:cubicBezTo>
                  <a:cubicBezTo>
                    <a:pt x="410" y="66"/>
                    <a:pt x="410" y="67"/>
                    <a:pt x="410" y="67"/>
                  </a:cubicBezTo>
                  <a:cubicBezTo>
                    <a:pt x="412" y="68"/>
                    <a:pt x="411" y="67"/>
                    <a:pt x="412" y="66"/>
                  </a:cubicBezTo>
                  <a:cubicBezTo>
                    <a:pt x="429" y="66"/>
                    <a:pt x="429" y="66"/>
                    <a:pt x="429" y="66"/>
                  </a:cubicBezTo>
                  <a:cubicBezTo>
                    <a:pt x="429" y="67"/>
                    <a:pt x="429" y="67"/>
                    <a:pt x="429" y="67"/>
                  </a:cubicBezTo>
                  <a:cubicBezTo>
                    <a:pt x="424" y="67"/>
                    <a:pt x="419" y="67"/>
                    <a:pt x="414" y="67"/>
                  </a:cubicBezTo>
                  <a:cubicBezTo>
                    <a:pt x="421" y="68"/>
                    <a:pt x="431" y="68"/>
                    <a:pt x="436" y="67"/>
                  </a:cubicBezTo>
                  <a:cubicBezTo>
                    <a:pt x="434" y="67"/>
                    <a:pt x="431" y="67"/>
                    <a:pt x="429" y="66"/>
                  </a:cubicBezTo>
                  <a:cubicBezTo>
                    <a:pt x="440" y="66"/>
                    <a:pt x="453" y="66"/>
                    <a:pt x="465" y="66"/>
                  </a:cubicBezTo>
                  <a:cubicBezTo>
                    <a:pt x="463" y="65"/>
                    <a:pt x="459" y="66"/>
                    <a:pt x="456" y="65"/>
                  </a:cubicBezTo>
                  <a:cubicBezTo>
                    <a:pt x="457" y="65"/>
                    <a:pt x="457" y="65"/>
                    <a:pt x="457" y="65"/>
                  </a:cubicBezTo>
                  <a:cubicBezTo>
                    <a:pt x="455" y="66"/>
                    <a:pt x="453" y="64"/>
                    <a:pt x="451" y="65"/>
                  </a:cubicBezTo>
                  <a:cubicBezTo>
                    <a:pt x="441" y="65"/>
                    <a:pt x="428" y="65"/>
                    <a:pt x="415" y="65"/>
                  </a:cubicBezTo>
                  <a:cubicBezTo>
                    <a:pt x="414" y="64"/>
                    <a:pt x="414" y="64"/>
                    <a:pt x="414" y="64"/>
                  </a:cubicBezTo>
                  <a:cubicBezTo>
                    <a:pt x="413" y="64"/>
                    <a:pt x="413" y="65"/>
                    <a:pt x="411" y="65"/>
                  </a:cubicBezTo>
                  <a:cubicBezTo>
                    <a:pt x="410" y="63"/>
                    <a:pt x="409" y="66"/>
                    <a:pt x="407" y="64"/>
                  </a:cubicBezTo>
                  <a:cubicBezTo>
                    <a:pt x="407" y="64"/>
                    <a:pt x="407" y="64"/>
                    <a:pt x="407" y="64"/>
                  </a:cubicBezTo>
                  <a:cubicBezTo>
                    <a:pt x="403" y="65"/>
                    <a:pt x="397" y="65"/>
                    <a:pt x="393" y="64"/>
                  </a:cubicBezTo>
                  <a:cubicBezTo>
                    <a:pt x="373" y="64"/>
                    <a:pt x="373" y="64"/>
                    <a:pt x="373" y="64"/>
                  </a:cubicBezTo>
                  <a:cubicBezTo>
                    <a:pt x="371" y="65"/>
                    <a:pt x="367" y="65"/>
                    <a:pt x="365" y="64"/>
                  </a:cubicBezTo>
                  <a:cubicBezTo>
                    <a:pt x="367" y="64"/>
                    <a:pt x="367" y="64"/>
                    <a:pt x="367" y="64"/>
                  </a:cubicBezTo>
                  <a:cubicBezTo>
                    <a:pt x="363" y="64"/>
                    <a:pt x="359" y="63"/>
                    <a:pt x="356" y="64"/>
                  </a:cubicBezTo>
                  <a:cubicBezTo>
                    <a:pt x="347" y="64"/>
                    <a:pt x="338" y="65"/>
                    <a:pt x="330" y="63"/>
                  </a:cubicBezTo>
                  <a:cubicBezTo>
                    <a:pt x="344" y="62"/>
                    <a:pt x="354" y="64"/>
                    <a:pt x="368" y="62"/>
                  </a:cubicBezTo>
                  <a:cubicBezTo>
                    <a:pt x="335" y="62"/>
                    <a:pt x="335" y="62"/>
                    <a:pt x="335" y="62"/>
                  </a:cubicBezTo>
                  <a:cubicBezTo>
                    <a:pt x="345" y="61"/>
                    <a:pt x="357" y="61"/>
                    <a:pt x="368" y="61"/>
                  </a:cubicBezTo>
                  <a:cubicBezTo>
                    <a:pt x="369" y="61"/>
                    <a:pt x="369" y="60"/>
                    <a:pt x="370" y="61"/>
                  </a:cubicBezTo>
                  <a:cubicBezTo>
                    <a:pt x="371" y="59"/>
                    <a:pt x="375" y="60"/>
                    <a:pt x="378" y="60"/>
                  </a:cubicBezTo>
                  <a:cubicBezTo>
                    <a:pt x="375" y="61"/>
                    <a:pt x="375" y="61"/>
                    <a:pt x="375" y="61"/>
                  </a:cubicBezTo>
                  <a:cubicBezTo>
                    <a:pt x="382" y="61"/>
                    <a:pt x="391" y="61"/>
                    <a:pt x="399" y="61"/>
                  </a:cubicBezTo>
                  <a:cubicBezTo>
                    <a:pt x="400" y="60"/>
                    <a:pt x="400" y="60"/>
                    <a:pt x="400" y="60"/>
                  </a:cubicBezTo>
                  <a:cubicBezTo>
                    <a:pt x="402" y="59"/>
                    <a:pt x="404" y="61"/>
                    <a:pt x="406" y="60"/>
                  </a:cubicBezTo>
                  <a:cubicBezTo>
                    <a:pt x="406" y="60"/>
                    <a:pt x="406" y="60"/>
                    <a:pt x="406" y="60"/>
                  </a:cubicBezTo>
                  <a:cubicBezTo>
                    <a:pt x="426" y="61"/>
                    <a:pt x="450" y="60"/>
                    <a:pt x="471" y="60"/>
                  </a:cubicBezTo>
                  <a:cubicBezTo>
                    <a:pt x="453" y="59"/>
                    <a:pt x="433" y="59"/>
                    <a:pt x="415" y="59"/>
                  </a:cubicBezTo>
                  <a:cubicBezTo>
                    <a:pt x="415" y="59"/>
                    <a:pt x="415" y="59"/>
                    <a:pt x="415" y="59"/>
                  </a:cubicBezTo>
                  <a:cubicBezTo>
                    <a:pt x="414" y="59"/>
                    <a:pt x="414" y="59"/>
                    <a:pt x="414" y="59"/>
                  </a:cubicBezTo>
                  <a:cubicBezTo>
                    <a:pt x="410" y="57"/>
                    <a:pt x="407" y="61"/>
                    <a:pt x="403" y="59"/>
                  </a:cubicBezTo>
                  <a:cubicBezTo>
                    <a:pt x="396" y="61"/>
                    <a:pt x="390" y="57"/>
                    <a:pt x="383" y="59"/>
                  </a:cubicBezTo>
                  <a:cubicBezTo>
                    <a:pt x="381" y="58"/>
                    <a:pt x="381" y="58"/>
                    <a:pt x="381" y="58"/>
                  </a:cubicBezTo>
                  <a:cubicBezTo>
                    <a:pt x="393" y="57"/>
                    <a:pt x="403" y="59"/>
                    <a:pt x="414" y="58"/>
                  </a:cubicBezTo>
                  <a:cubicBezTo>
                    <a:pt x="404" y="57"/>
                    <a:pt x="404" y="57"/>
                    <a:pt x="404" y="57"/>
                  </a:cubicBezTo>
                  <a:cubicBezTo>
                    <a:pt x="403" y="57"/>
                    <a:pt x="399" y="58"/>
                    <a:pt x="399" y="56"/>
                  </a:cubicBezTo>
                  <a:cubicBezTo>
                    <a:pt x="381" y="55"/>
                    <a:pt x="381" y="55"/>
                    <a:pt x="381" y="55"/>
                  </a:cubicBezTo>
                  <a:cubicBezTo>
                    <a:pt x="380" y="55"/>
                    <a:pt x="379" y="55"/>
                    <a:pt x="379" y="54"/>
                  </a:cubicBezTo>
                  <a:cubicBezTo>
                    <a:pt x="380" y="54"/>
                    <a:pt x="381" y="54"/>
                    <a:pt x="382" y="54"/>
                  </a:cubicBezTo>
                  <a:cubicBezTo>
                    <a:pt x="382" y="54"/>
                    <a:pt x="382" y="54"/>
                    <a:pt x="382" y="54"/>
                  </a:cubicBezTo>
                  <a:cubicBezTo>
                    <a:pt x="382" y="54"/>
                    <a:pt x="381" y="54"/>
                    <a:pt x="381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3" y="54"/>
                    <a:pt x="383" y="54"/>
                    <a:pt x="382" y="54"/>
                  </a:cubicBezTo>
                  <a:cubicBezTo>
                    <a:pt x="383" y="54"/>
                    <a:pt x="383" y="54"/>
                    <a:pt x="383" y="54"/>
                  </a:cubicBezTo>
                  <a:cubicBezTo>
                    <a:pt x="384" y="54"/>
                    <a:pt x="387" y="53"/>
                    <a:pt x="388" y="54"/>
                  </a:cubicBezTo>
                  <a:cubicBezTo>
                    <a:pt x="388" y="54"/>
                    <a:pt x="388" y="54"/>
                    <a:pt x="388" y="54"/>
                  </a:cubicBezTo>
                  <a:cubicBezTo>
                    <a:pt x="426" y="54"/>
                    <a:pt x="426" y="54"/>
                    <a:pt x="426" y="54"/>
                  </a:cubicBezTo>
                  <a:cubicBezTo>
                    <a:pt x="425" y="53"/>
                    <a:pt x="425" y="53"/>
                    <a:pt x="425" y="53"/>
                  </a:cubicBezTo>
                  <a:cubicBezTo>
                    <a:pt x="407" y="52"/>
                    <a:pt x="386" y="52"/>
                    <a:pt x="368" y="51"/>
                  </a:cubicBezTo>
                  <a:cubicBezTo>
                    <a:pt x="366" y="51"/>
                    <a:pt x="360" y="51"/>
                    <a:pt x="362" y="49"/>
                  </a:cubicBezTo>
                  <a:cubicBezTo>
                    <a:pt x="364" y="50"/>
                    <a:pt x="365" y="48"/>
                    <a:pt x="367" y="49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7" y="49"/>
                    <a:pt x="367" y="49"/>
                    <a:pt x="367" y="49"/>
                  </a:cubicBezTo>
                  <a:cubicBezTo>
                    <a:pt x="368" y="49"/>
                    <a:pt x="368" y="49"/>
                    <a:pt x="368" y="49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7" y="48"/>
                    <a:pt x="387" y="48"/>
                    <a:pt x="387" y="48"/>
                  </a:cubicBezTo>
                  <a:cubicBezTo>
                    <a:pt x="381" y="48"/>
                    <a:pt x="375" y="48"/>
                    <a:pt x="369" y="48"/>
                  </a:cubicBezTo>
                  <a:cubicBezTo>
                    <a:pt x="368" y="47"/>
                    <a:pt x="368" y="47"/>
                    <a:pt x="368" y="47"/>
                  </a:cubicBezTo>
                  <a:cubicBezTo>
                    <a:pt x="372" y="46"/>
                    <a:pt x="378" y="47"/>
                    <a:pt x="381" y="46"/>
                  </a:cubicBezTo>
                  <a:cubicBezTo>
                    <a:pt x="376" y="45"/>
                    <a:pt x="373" y="46"/>
                    <a:pt x="368" y="46"/>
                  </a:cubicBezTo>
                  <a:cubicBezTo>
                    <a:pt x="368" y="45"/>
                    <a:pt x="368" y="45"/>
                    <a:pt x="368" y="45"/>
                  </a:cubicBezTo>
                  <a:cubicBezTo>
                    <a:pt x="368" y="45"/>
                    <a:pt x="369" y="45"/>
                    <a:pt x="370" y="45"/>
                  </a:cubicBezTo>
                  <a:cubicBezTo>
                    <a:pt x="372" y="43"/>
                    <a:pt x="375" y="44"/>
                    <a:pt x="378" y="44"/>
                  </a:cubicBezTo>
                  <a:cubicBezTo>
                    <a:pt x="382" y="44"/>
                    <a:pt x="385" y="44"/>
                    <a:pt x="388" y="44"/>
                  </a:cubicBezTo>
                  <a:cubicBezTo>
                    <a:pt x="391" y="43"/>
                    <a:pt x="397" y="44"/>
                    <a:pt x="400" y="44"/>
                  </a:cubicBezTo>
                  <a:cubicBezTo>
                    <a:pt x="400" y="44"/>
                    <a:pt x="399" y="44"/>
                    <a:pt x="399" y="44"/>
                  </a:cubicBezTo>
                  <a:cubicBezTo>
                    <a:pt x="400" y="43"/>
                    <a:pt x="400" y="42"/>
                    <a:pt x="402" y="42"/>
                  </a:cubicBezTo>
                  <a:cubicBezTo>
                    <a:pt x="403" y="42"/>
                    <a:pt x="404" y="42"/>
                    <a:pt x="404" y="43"/>
                  </a:cubicBezTo>
                  <a:cubicBezTo>
                    <a:pt x="405" y="43"/>
                    <a:pt x="407" y="43"/>
                    <a:pt x="408" y="43"/>
                  </a:cubicBezTo>
                  <a:cubicBezTo>
                    <a:pt x="408" y="42"/>
                    <a:pt x="408" y="42"/>
                    <a:pt x="408" y="42"/>
                  </a:cubicBezTo>
                  <a:cubicBezTo>
                    <a:pt x="409" y="43"/>
                    <a:pt x="411" y="42"/>
                    <a:pt x="412" y="43"/>
                  </a:cubicBezTo>
                  <a:cubicBezTo>
                    <a:pt x="412" y="43"/>
                    <a:pt x="412" y="43"/>
                    <a:pt x="412" y="43"/>
                  </a:cubicBezTo>
                  <a:cubicBezTo>
                    <a:pt x="419" y="43"/>
                    <a:pt x="428" y="44"/>
                    <a:pt x="435" y="43"/>
                  </a:cubicBezTo>
                  <a:cubicBezTo>
                    <a:pt x="437" y="43"/>
                    <a:pt x="445" y="43"/>
                    <a:pt x="450" y="43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35" y="42"/>
                    <a:pt x="435" y="42"/>
                    <a:pt x="435" y="42"/>
                  </a:cubicBezTo>
                  <a:cubicBezTo>
                    <a:pt x="434" y="42"/>
                    <a:pt x="434" y="42"/>
                    <a:pt x="434" y="42"/>
                  </a:cubicBezTo>
                  <a:cubicBezTo>
                    <a:pt x="424" y="42"/>
                    <a:pt x="424" y="42"/>
                    <a:pt x="424" y="42"/>
                  </a:cubicBezTo>
                  <a:cubicBezTo>
                    <a:pt x="414" y="40"/>
                    <a:pt x="402" y="40"/>
                    <a:pt x="391" y="40"/>
                  </a:cubicBezTo>
                  <a:cubicBezTo>
                    <a:pt x="385" y="39"/>
                    <a:pt x="379" y="39"/>
                    <a:pt x="373" y="38"/>
                  </a:cubicBezTo>
                  <a:cubicBezTo>
                    <a:pt x="380" y="36"/>
                    <a:pt x="388" y="37"/>
                    <a:pt x="396" y="36"/>
                  </a:cubicBezTo>
                  <a:cubicBezTo>
                    <a:pt x="390" y="35"/>
                    <a:pt x="382" y="36"/>
                    <a:pt x="376" y="35"/>
                  </a:cubicBezTo>
                  <a:cubicBezTo>
                    <a:pt x="402" y="35"/>
                    <a:pt x="431" y="37"/>
                    <a:pt x="459" y="36"/>
                  </a:cubicBezTo>
                  <a:cubicBezTo>
                    <a:pt x="460" y="35"/>
                    <a:pt x="460" y="35"/>
                    <a:pt x="460" y="35"/>
                  </a:cubicBezTo>
                  <a:cubicBezTo>
                    <a:pt x="452" y="34"/>
                    <a:pt x="443" y="35"/>
                    <a:pt x="435" y="34"/>
                  </a:cubicBezTo>
                  <a:cubicBezTo>
                    <a:pt x="435" y="33"/>
                    <a:pt x="435" y="33"/>
                    <a:pt x="435" y="33"/>
                  </a:cubicBezTo>
                  <a:cubicBezTo>
                    <a:pt x="445" y="33"/>
                    <a:pt x="445" y="33"/>
                    <a:pt x="445" y="33"/>
                  </a:cubicBezTo>
                  <a:cubicBezTo>
                    <a:pt x="429" y="32"/>
                    <a:pt x="414" y="31"/>
                    <a:pt x="397" y="32"/>
                  </a:cubicBezTo>
                  <a:cubicBezTo>
                    <a:pt x="395" y="31"/>
                    <a:pt x="393" y="31"/>
                    <a:pt x="391" y="30"/>
                  </a:cubicBezTo>
                  <a:cubicBezTo>
                    <a:pt x="410" y="30"/>
                    <a:pt x="428" y="32"/>
                    <a:pt x="445" y="31"/>
                  </a:cubicBezTo>
                  <a:cubicBezTo>
                    <a:pt x="439" y="31"/>
                    <a:pt x="434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8" y="29"/>
                    <a:pt x="428" y="29"/>
                    <a:pt x="428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49" y="29"/>
                    <a:pt x="449" y="29"/>
                    <a:pt x="449" y="29"/>
                  </a:cubicBezTo>
                  <a:cubicBezTo>
                    <a:pt x="432" y="28"/>
                    <a:pt x="415" y="28"/>
                    <a:pt x="398" y="27"/>
                  </a:cubicBezTo>
                  <a:cubicBezTo>
                    <a:pt x="399" y="26"/>
                    <a:pt x="399" y="26"/>
                    <a:pt x="399" y="26"/>
                  </a:cubicBezTo>
                  <a:cubicBezTo>
                    <a:pt x="417" y="24"/>
                    <a:pt x="432" y="30"/>
                    <a:pt x="449" y="27"/>
                  </a:cubicBezTo>
                  <a:cubicBezTo>
                    <a:pt x="444" y="26"/>
                    <a:pt x="440" y="27"/>
                    <a:pt x="436" y="26"/>
                  </a:cubicBezTo>
                  <a:cubicBezTo>
                    <a:pt x="445" y="26"/>
                    <a:pt x="455" y="25"/>
                    <a:pt x="464" y="25"/>
                  </a:cubicBezTo>
                  <a:cubicBezTo>
                    <a:pt x="463" y="23"/>
                    <a:pt x="471" y="25"/>
                    <a:pt x="474" y="23"/>
                  </a:cubicBezTo>
                  <a:cubicBezTo>
                    <a:pt x="461" y="23"/>
                    <a:pt x="447" y="23"/>
                    <a:pt x="435" y="22"/>
                  </a:cubicBezTo>
                  <a:cubicBezTo>
                    <a:pt x="438" y="21"/>
                    <a:pt x="441" y="21"/>
                    <a:pt x="444" y="21"/>
                  </a:cubicBezTo>
                  <a:cubicBezTo>
                    <a:pt x="443" y="21"/>
                    <a:pt x="443" y="21"/>
                    <a:pt x="443" y="20"/>
                  </a:cubicBezTo>
                  <a:cubicBezTo>
                    <a:pt x="443" y="20"/>
                    <a:pt x="443" y="20"/>
                    <a:pt x="443" y="20"/>
                  </a:cubicBezTo>
                  <a:cubicBezTo>
                    <a:pt x="452" y="20"/>
                    <a:pt x="460" y="21"/>
                    <a:pt x="468" y="19"/>
                  </a:cubicBezTo>
                  <a:cubicBezTo>
                    <a:pt x="464" y="19"/>
                    <a:pt x="460" y="19"/>
                    <a:pt x="457" y="18"/>
                  </a:cubicBezTo>
                  <a:cubicBezTo>
                    <a:pt x="457" y="18"/>
                    <a:pt x="458" y="17"/>
                    <a:pt x="458" y="17"/>
                  </a:cubicBezTo>
                  <a:cubicBezTo>
                    <a:pt x="457" y="17"/>
                    <a:pt x="455" y="17"/>
                    <a:pt x="454" y="1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9" y="17"/>
                    <a:pt x="463" y="15"/>
                    <a:pt x="467" y="15"/>
                  </a:cubicBezTo>
                  <a:cubicBezTo>
                    <a:pt x="446" y="13"/>
                    <a:pt x="446" y="13"/>
                    <a:pt x="446" y="13"/>
                  </a:cubicBezTo>
                  <a:cubicBezTo>
                    <a:pt x="457" y="13"/>
                    <a:pt x="467" y="13"/>
                    <a:pt x="478" y="13"/>
                  </a:cubicBezTo>
                  <a:close/>
                  <a:moveTo>
                    <a:pt x="20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lnTo>
                    <a:pt x="20" y="46"/>
                  </a:lnTo>
                  <a:close/>
                  <a:moveTo>
                    <a:pt x="224" y="74"/>
                  </a:moveTo>
                  <a:cubicBezTo>
                    <a:pt x="214" y="74"/>
                    <a:pt x="214" y="74"/>
                    <a:pt x="214" y="74"/>
                  </a:cubicBezTo>
                  <a:cubicBezTo>
                    <a:pt x="213" y="74"/>
                    <a:pt x="213" y="74"/>
                    <a:pt x="212" y="74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4"/>
                    <a:pt x="217" y="73"/>
                    <a:pt x="218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4" y="73"/>
                    <a:pt x="234" y="73"/>
                    <a:pt x="235" y="73"/>
                  </a:cubicBezTo>
                  <a:cubicBezTo>
                    <a:pt x="234" y="73"/>
                    <a:pt x="234" y="73"/>
                    <a:pt x="234" y="73"/>
                  </a:cubicBezTo>
                  <a:cubicBezTo>
                    <a:pt x="230" y="73"/>
                    <a:pt x="227" y="73"/>
                    <a:pt x="224" y="74"/>
                  </a:cubicBezTo>
                  <a:close/>
                  <a:moveTo>
                    <a:pt x="380" y="69"/>
                  </a:moveTo>
                  <a:cubicBezTo>
                    <a:pt x="379" y="69"/>
                    <a:pt x="378" y="69"/>
                    <a:pt x="377" y="69"/>
                  </a:cubicBezTo>
                  <a:cubicBezTo>
                    <a:pt x="377" y="69"/>
                    <a:pt x="379" y="69"/>
                    <a:pt x="380" y="69"/>
                  </a:cubicBezTo>
                  <a:close/>
                  <a:moveTo>
                    <a:pt x="367" y="70"/>
                  </a:move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4" y="70"/>
                    <a:pt x="364" y="70"/>
                    <a:pt x="364" y="70"/>
                  </a:cubicBezTo>
                  <a:cubicBezTo>
                    <a:pt x="365" y="70"/>
                    <a:pt x="366" y="69"/>
                    <a:pt x="367" y="70"/>
                  </a:cubicBezTo>
                  <a:close/>
                  <a:moveTo>
                    <a:pt x="415" y="11"/>
                  </a:moveTo>
                  <a:cubicBezTo>
                    <a:pt x="410" y="11"/>
                    <a:pt x="410" y="11"/>
                    <a:pt x="410" y="11"/>
                  </a:cubicBezTo>
                  <a:cubicBezTo>
                    <a:pt x="411" y="11"/>
                    <a:pt x="413" y="11"/>
                    <a:pt x="415" y="11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7" y="12"/>
                    <a:pt x="416" y="11"/>
                    <a:pt x="415" y="11"/>
                  </a:cubicBezTo>
                  <a:close/>
                  <a:moveTo>
                    <a:pt x="422" y="12"/>
                  </a:moveTo>
                  <a:cubicBezTo>
                    <a:pt x="428" y="12"/>
                    <a:pt x="433" y="12"/>
                    <a:pt x="439" y="13"/>
                  </a:cubicBezTo>
                  <a:cubicBezTo>
                    <a:pt x="433" y="12"/>
                    <a:pt x="428" y="12"/>
                    <a:pt x="422" y="12"/>
                  </a:cubicBezTo>
                  <a:close/>
                </a:path>
              </a:pathLst>
            </a:custGeom>
            <a:solidFill>
              <a:srgbClr val="D32F2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39132" y="1961766"/>
            <a:ext cx="3753135" cy="677256"/>
            <a:chOff x="1968160" y="1961766"/>
            <a:chExt cx="3753135" cy="677256"/>
          </a:xfrm>
        </p:grpSpPr>
        <p:sp>
          <p:nvSpPr>
            <p:cNvPr id="10" name="文本框 9"/>
            <p:cNvSpPr txBox="1"/>
            <p:nvPr/>
          </p:nvSpPr>
          <p:spPr>
            <a:xfrm>
              <a:off x="1968160" y="1961766"/>
              <a:ext cx="3753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静电场中的导体</a:t>
              </a:r>
            </a:p>
          </p:txBody>
        </p:sp>
        <p:sp>
          <p:nvSpPr>
            <p:cNvPr id="11" name="Freeform 304"/>
            <p:cNvSpPr>
              <a:spLocks noEditPoints="1"/>
            </p:cNvSpPr>
            <p:nvPr/>
          </p:nvSpPr>
          <p:spPr bwMode="auto">
            <a:xfrm>
              <a:off x="2104635" y="2458047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664651" y="2841476"/>
            <a:ext cx="3753135" cy="640991"/>
            <a:chOff x="2715904" y="3066480"/>
            <a:chExt cx="3753135" cy="640991"/>
          </a:xfrm>
        </p:grpSpPr>
        <p:sp>
          <p:nvSpPr>
            <p:cNvPr id="13" name="文本框 12"/>
            <p:cNvSpPr txBox="1"/>
            <p:nvPr/>
          </p:nvSpPr>
          <p:spPr>
            <a:xfrm>
              <a:off x="2715904" y="3066480"/>
              <a:ext cx="3753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静电场中的电介质</a:t>
              </a:r>
            </a:p>
          </p:txBody>
        </p:sp>
        <p:sp>
          <p:nvSpPr>
            <p:cNvPr id="14" name="Freeform 304"/>
            <p:cNvSpPr>
              <a:spLocks noEditPoints="1"/>
            </p:cNvSpPr>
            <p:nvPr/>
          </p:nvSpPr>
          <p:spPr bwMode="auto">
            <a:xfrm>
              <a:off x="2822528" y="3526496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51653" y="3692965"/>
            <a:ext cx="4493555" cy="639107"/>
            <a:chOff x="3844727" y="4171194"/>
            <a:chExt cx="4493555" cy="639107"/>
          </a:xfrm>
        </p:grpSpPr>
        <p:sp>
          <p:nvSpPr>
            <p:cNvPr id="16" name="文本框 15"/>
            <p:cNvSpPr txBox="1"/>
            <p:nvPr/>
          </p:nvSpPr>
          <p:spPr>
            <a:xfrm>
              <a:off x="3844727" y="4171194"/>
              <a:ext cx="4493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电容  电容器</a:t>
              </a:r>
            </a:p>
          </p:txBody>
        </p:sp>
        <p:sp>
          <p:nvSpPr>
            <p:cNvPr id="17" name="Freeform 304"/>
            <p:cNvSpPr>
              <a:spLocks noEditPoints="1"/>
            </p:cNvSpPr>
            <p:nvPr/>
          </p:nvSpPr>
          <p:spPr bwMode="auto">
            <a:xfrm>
              <a:off x="3996241" y="4629326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12574" y="4544454"/>
            <a:ext cx="5611997" cy="639154"/>
            <a:chOff x="5371789" y="5275906"/>
            <a:chExt cx="5611997" cy="639154"/>
          </a:xfrm>
        </p:grpSpPr>
        <p:sp>
          <p:nvSpPr>
            <p:cNvPr id="19" name="文本框 18"/>
            <p:cNvSpPr txBox="1"/>
            <p:nvPr/>
          </p:nvSpPr>
          <p:spPr>
            <a:xfrm>
              <a:off x="5371789" y="5275906"/>
              <a:ext cx="5611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电场的能量</a:t>
              </a:r>
            </a:p>
          </p:txBody>
        </p:sp>
        <p:sp>
          <p:nvSpPr>
            <p:cNvPr id="20" name="Freeform 304"/>
            <p:cNvSpPr>
              <a:spLocks noEditPoints="1"/>
            </p:cNvSpPr>
            <p:nvPr/>
          </p:nvSpPr>
          <p:spPr bwMode="auto">
            <a:xfrm>
              <a:off x="5537506" y="5734085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158">
            <a:off x="4230651" y="5570577"/>
            <a:ext cx="406176" cy="406176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843173" y="5395943"/>
            <a:ext cx="4881398" cy="639154"/>
            <a:chOff x="5371789" y="5275906"/>
            <a:chExt cx="4881398" cy="639154"/>
          </a:xfrm>
        </p:grpSpPr>
        <p:sp>
          <p:nvSpPr>
            <p:cNvPr id="23" name="文本框 22"/>
            <p:cNvSpPr txBox="1"/>
            <p:nvPr/>
          </p:nvSpPr>
          <p:spPr>
            <a:xfrm>
              <a:off x="5371789" y="5275906"/>
              <a:ext cx="48813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静电的一些应用</a:t>
              </a:r>
            </a:p>
          </p:txBody>
        </p:sp>
        <p:sp>
          <p:nvSpPr>
            <p:cNvPr id="24" name="Freeform 304"/>
            <p:cNvSpPr>
              <a:spLocks noEditPoints="1"/>
            </p:cNvSpPr>
            <p:nvPr/>
          </p:nvSpPr>
          <p:spPr bwMode="auto">
            <a:xfrm>
              <a:off x="5537506" y="5734085"/>
              <a:ext cx="2836318" cy="180975"/>
            </a:xfrm>
            <a:custGeom>
              <a:avLst/>
              <a:gdLst>
                <a:gd name="T0" fmla="*/ 329 w 391"/>
                <a:gd name="T1" fmla="*/ 15 h 48"/>
                <a:gd name="T2" fmla="*/ 332 w 391"/>
                <a:gd name="T3" fmla="*/ 16 h 48"/>
                <a:gd name="T4" fmla="*/ 344 w 391"/>
                <a:gd name="T5" fmla="*/ 16 h 48"/>
                <a:gd name="T6" fmla="*/ 354 w 391"/>
                <a:gd name="T7" fmla="*/ 14 h 48"/>
                <a:gd name="T8" fmla="*/ 368 w 391"/>
                <a:gd name="T9" fmla="*/ 13 h 48"/>
                <a:gd name="T10" fmla="*/ 340 w 391"/>
                <a:gd name="T11" fmla="*/ 11 h 48"/>
                <a:gd name="T12" fmla="*/ 336 w 391"/>
                <a:gd name="T13" fmla="*/ 8 h 48"/>
                <a:gd name="T14" fmla="*/ 334 w 391"/>
                <a:gd name="T15" fmla="*/ 7 h 48"/>
                <a:gd name="T16" fmla="*/ 318 w 391"/>
                <a:gd name="T17" fmla="*/ 5 h 48"/>
                <a:gd name="T18" fmla="*/ 259 w 391"/>
                <a:gd name="T19" fmla="*/ 3 h 48"/>
                <a:gd name="T20" fmla="*/ 253 w 391"/>
                <a:gd name="T21" fmla="*/ 2 h 48"/>
                <a:gd name="T22" fmla="*/ 242 w 391"/>
                <a:gd name="T23" fmla="*/ 2 h 48"/>
                <a:gd name="T24" fmla="*/ 31 w 391"/>
                <a:gd name="T25" fmla="*/ 16 h 48"/>
                <a:gd name="T26" fmla="*/ 13 w 391"/>
                <a:gd name="T27" fmla="*/ 43 h 48"/>
                <a:gd name="T28" fmla="*/ 138 w 391"/>
                <a:gd name="T29" fmla="*/ 42 h 48"/>
                <a:gd name="T30" fmla="*/ 156 w 391"/>
                <a:gd name="T31" fmla="*/ 41 h 48"/>
                <a:gd name="T32" fmla="*/ 211 w 391"/>
                <a:gd name="T33" fmla="*/ 35 h 48"/>
                <a:gd name="T34" fmla="*/ 291 w 391"/>
                <a:gd name="T35" fmla="*/ 30 h 48"/>
                <a:gd name="T36" fmla="*/ 300 w 391"/>
                <a:gd name="T37" fmla="*/ 28 h 48"/>
                <a:gd name="T38" fmla="*/ 322 w 391"/>
                <a:gd name="T39" fmla="*/ 26 h 48"/>
                <a:gd name="T40" fmla="*/ 391 w 391"/>
                <a:gd name="T41" fmla="*/ 17 h 48"/>
                <a:gd name="T42" fmla="*/ 269 w 391"/>
                <a:gd name="T43" fmla="*/ 12 h 48"/>
                <a:gd name="T44" fmla="*/ 266 w 391"/>
                <a:gd name="T45" fmla="*/ 10 h 48"/>
                <a:gd name="T46" fmla="*/ 276 w 391"/>
                <a:gd name="T47" fmla="*/ 12 h 48"/>
                <a:gd name="T48" fmla="*/ 277 w 391"/>
                <a:gd name="T49" fmla="*/ 12 h 48"/>
                <a:gd name="T50" fmla="*/ 288 w 391"/>
                <a:gd name="T51" fmla="*/ 13 h 48"/>
                <a:gd name="T52" fmla="*/ 292 w 391"/>
                <a:gd name="T53" fmla="*/ 18 h 48"/>
                <a:gd name="T54" fmla="*/ 290 w 391"/>
                <a:gd name="T55" fmla="*/ 17 h 48"/>
                <a:gd name="T56" fmla="*/ 292 w 391"/>
                <a:gd name="T57" fmla="*/ 18 h 48"/>
                <a:gd name="T58" fmla="*/ 294 w 391"/>
                <a:gd name="T59" fmla="*/ 12 h 48"/>
                <a:gd name="T60" fmla="*/ 332 w 391"/>
                <a:gd name="T61" fmla="*/ 11 h 48"/>
                <a:gd name="T62" fmla="*/ 327 w 391"/>
                <a:gd name="T63" fmla="*/ 11 h 48"/>
                <a:gd name="T64" fmla="*/ 322 w 391"/>
                <a:gd name="T65" fmla="*/ 9 h 48"/>
                <a:gd name="T66" fmla="*/ 325 w 391"/>
                <a:gd name="T67" fmla="*/ 6 h 48"/>
                <a:gd name="T68" fmla="*/ 325 w 391"/>
                <a:gd name="T69" fmla="*/ 6 h 48"/>
                <a:gd name="T70" fmla="*/ 317 w 391"/>
                <a:gd name="T71" fmla="*/ 12 h 48"/>
                <a:gd name="T72" fmla="*/ 316 w 391"/>
                <a:gd name="T73" fmla="*/ 5 h 48"/>
                <a:gd name="T74" fmla="*/ 316 w 391"/>
                <a:gd name="T75" fmla="*/ 6 h 48"/>
                <a:gd name="T76" fmla="*/ 316 w 391"/>
                <a:gd name="T77" fmla="*/ 6 h 48"/>
                <a:gd name="T78" fmla="*/ 303 w 391"/>
                <a:gd name="T79" fmla="*/ 18 h 48"/>
                <a:gd name="T80" fmla="*/ 301 w 391"/>
                <a:gd name="T81" fmla="*/ 13 h 48"/>
                <a:gd name="T82" fmla="*/ 304 w 391"/>
                <a:gd name="T83" fmla="*/ 12 h 48"/>
                <a:gd name="T84" fmla="*/ 307 w 391"/>
                <a:gd name="T85" fmla="*/ 5 h 48"/>
                <a:gd name="T86" fmla="*/ 307 w 391"/>
                <a:gd name="T87" fmla="*/ 18 h 48"/>
                <a:gd name="T88" fmla="*/ 313 w 391"/>
                <a:gd name="T89" fmla="*/ 17 h 48"/>
                <a:gd name="T90" fmla="*/ 313 w 391"/>
                <a:gd name="T91" fmla="*/ 12 h 48"/>
                <a:gd name="T92" fmla="*/ 315 w 391"/>
                <a:gd name="T93" fmla="*/ 11 h 48"/>
                <a:gd name="T94" fmla="*/ 316 w 391"/>
                <a:gd name="T9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1" h="48">
                  <a:moveTo>
                    <a:pt x="324" y="19"/>
                  </a:moveTo>
                  <a:cubicBezTo>
                    <a:pt x="320" y="17"/>
                    <a:pt x="320" y="17"/>
                    <a:pt x="320" y="17"/>
                  </a:cubicBezTo>
                  <a:cubicBezTo>
                    <a:pt x="323" y="15"/>
                    <a:pt x="326" y="18"/>
                    <a:pt x="329" y="15"/>
                  </a:cubicBezTo>
                  <a:cubicBezTo>
                    <a:pt x="329" y="16"/>
                    <a:pt x="330" y="17"/>
                    <a:pt x="331" y="16"/>
                  </a:cubicBezTo>
                  <a:cubicBezTo>
                    <a:pt x="330" y="16"/>
                    <a:pt x="331" y="15"/>
                    <a:pt x="331" y="15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33" y="16"/>
                    <a:pt x="335" y="17"/>
                    <a:pt x="336" y="15"/>
                  </a:cubicBezTo>
                  <a:cubicBezTo>
                    <a:pt x="338" y="16"/>
                    <a:pt x="343" y="17"/>
                    <a:pt x="342" y="14"/>
                  </a:cubicBezTo>
                  <a:cubicBezTo>
                    <a:pt x="344" y="16"/>
                    <a:pt x="344" y="16"/>
                    <a:pt x="344" y="16"/>
                  </a:cubicBezTo>
                  <a:cubicBezTo>
                    <a:pt x="344" y="15"/>
                    <a:pt x="344" y="15"/>
                    <a:pt x="344" y="14"/>
                  </a:cubicBezTo>
                  <a:cubicBezTo>
                    <a:pt x="347" y="14"/>
                    <a:pt x="351" y="18"/>
                    <a:pt x="352" y="13"/>
                  </a:cubicBezTo>
                  <a:cubicBezTo>
                    <a:pt x="353" y="13"/>
                    <a:pt x="354" y="14"/>
                    <a:pt x="354" y="14"/>
                  </a:cubicBezTo>
                  <a:cubicBezTo>
                    <a:pt x="356" y="15"/>
                    <a:pt x="363" y="17"/>
                    <a:pt x="362" y="13"/>
                  </a:cubicBezTo>
                  <a:cubicBezTo>
                    <a:pt x="365" y="14"/>
                    <a:pt x="365" y="14"/>
                    <a:pt x="365" y="14"/>
                  </a:cubicBezTo>
                  <a:cubicBezTo>
                    <a:pt x="364" y="13"/>
                    <a:pt x="367" y="13"/>
                    <a:pt x="368" y="13"/>
                  </a:cubicBezTo>
                  <a:cubicBezTo>
                    <a:pt x="339" y="13"/>
                    <a:pt x="339" y="13"/>
                    <a:pt x="339" y="13"/>
                  </a:cubicBezTo>
                  <a:cubicBezTo>
                    <a:pt x="338" y="12"/>
                    <a:pt x="338" y="12"/>
                    <a:pt x="338" y="12"/>
                  </a:cubicBezTo>
                  <a:cubicBezTo>
                    <a:pt x="339" y="11"/>
                    <a:pt x="340" y="11"/>
                    <a:pt x="340" y="11"/>
                  </a:cubicBezTo>
                  <a:cubicBezTo>
                    <a:pt x="339" y="10"/>
                    <a:pt x="336" y="11"/>
                    <a:pt x="335" y="9"/>
                  </a:cubicBezTo>
                  <a:cubicBezTo>
                    <a:pt x="339" y="8"/>
                    <a:pt x="345" y="8"/>
                    <a:pt x="350" y="8"/>
                  </a:cubicBezTo>
                  <a:cubicBezTo>
                    <a:pt x="336" y="8"/>
                    <a:pt x="336" y="8"/>
                    <a:pt x="336" y="8"/>
                  </a:cubicBezTo>
                  <a:cubicBezTo>
                    <a:pt x="336" y="5"/>
                    <a:pt x="340" y="7"/>
                    <a:pt x="341" y="6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3" y="8"/>
                    <a:pt x="332" y="7"/>
                    <a:pt x="332" y="8"/>
                  </a:cubicBezTo>
                  <a:cubicBezTo>
                    <a:pt x="331" y="8"/>
                    <a:pt x="330" y="7"/>
                    <a:pt x="330" y="6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24" y="4"/>
                    <a:pt x="333" y="4"/>
                    <a:pt x="341" y="4"/>
                  </a:cubicBezTo>
                  <a:cubicBezTo>
                    <a:pt x="316" y="4"/>
                    <a:pt x="286" y="2"/>
                    <a:pt x="259" y="3"/>
                  </a:cubicBezTo>
                  <a:cubicBezTo>
                    <a:pt x="258" y="2"/>
                    <a:pt x="258" y="2"/>
                    <a:pt x="258" y="2"/>
                  </a:cubicBezTo>
                  <a:cubicBezTo>
                    <a:pt x="257" y="3"/>
                    <a:pt x="254" y="3"/>
                    <a:pt x="253" y="3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1" y="4"/>
                    <a:pt x="245" y="0"/>
                    <a:pt x="244" y="3"/>
                  </a:cubicBezTo>
                  <a:cubicBezTo>
                    <a:pt x="243" y="3"/>
                    <a:pt x="242" y="4"/>
                    <a:pt x="241" y="3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30" y="2"/>
                    <a:pt x="214" y="3"/>
                    <a:pt x="201" y="3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20" y="18"/>
                    <a:pt x="8" y="19"/>
                    <a:pt x="0" y="27"/>
                  </a:cubicBezTo>
                  <a:cubicBezTo>
                    <a:pt x="0" y="32"/>
                    <a:pt x="3" y="35"/>
                    <a:pt x="6" y="38"/>
                  </a:cubicBezTo>
                  <a:cubicBezTo>
                    <a:pt x="8" y="40"/>
                    <a:pt x="11" y="41"/>
                    <a:pt x="13" y="43"/>
                  </a:cubicBezTo>
                  <a:cubicBezTo>
                    <a:pt x="15" y="37"/>
                    <a:pt x="19" y="47"/>
                    <a:pt x="20" y="42"/>
                  </a:cubicBezTo>
                  <a:cubicBezTo>
                    <a:pt x="23" y="46"/>
                    <a:pt x="27" y="45"/>
                    <a:pt x="30" y="48"/>
                  </a:cubicBezTo>
                  <a:cubicBezTo>
                    <a:pt x="67" y="47"/>
                    <a:pt x="105" y="46"/>
                    <a:pt x="138" y="42"/>
                  </a:cubicBezTo>
                  <a:cubicBezTo>
                    <a:pt x="140" y="41"/>
                    <a:pt x="142" y="43"/>
                    <a:pt x="144" y="41"/>
                  </a:cubicBezTo>
                  <a:cubicBezTo>
                    <a:pt x="147" y="40"/>
                    <a:pt x="152" y="42"/>
                    <a:pt x="155" y="40"/>
                  </a:cubicBezTo>
                  <a:cubicBezTo>
                    <a:pt x="156" y="39"/>
                    <a:pt x="156" y="40"/>
                    <a:pt x="156" y="41"/>
                  </a:cubicBezTo>
                  <a:cubicBezTo>
                    <a:pt x="161" y="40"/>
                    <a:pt x="165" y="38"/>
                    <a:pt x="169" y="39"/>
                  </a:cubicBezTo>
                  <a:cubicBezTo>
                    <a:pt x="171" y="38"/>
                    <a:pt x="174" y="40"/>
                    <a:pt x="176" y="38"/>
                  </a:cubicBezTo>
                  <a:cubicBezTo>
                    <a:pt x="187" y="40"/>
                    <a:pt x="200" y="34"/>
                    <a:pt x="211" y="35"/>
                  </a:cubicBezTo>
                  <a:cubicBezTo>
                    <a:pt x="211" y="34"/>
                    <a:pt x="213" y="35"/>
                    <a:pt x="214" y="35"/>
                  </a:cubicBezTo>
                  <a:cubicBezTo>
                    <a:pt x="227" y="33"/>
                    <a:pt x="240" y="32"/>
                    <a:pt x="253" y="32"/>
                  </a:cubicBezTo>
                  <a:cubicBezTo>
                    <a:pt x="265" y="30"/>
                    <a:pt x="278" y="30"/>
                    <a:pt x="291" y="30"/>
                  </a:cubicBezTo>
                  <a:cubicBezTo>
                    <a:pt x="293" y="27"/>
                    <a:pt x="293" y="27"/>
                    <a:pt x="293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29"/>
                    <a:pt x="299" y="30"/>
                    <a:pt x="300" y="28"/>
                  </a:cubicBezTo>
                  <a:cubicBezTo>
                    <a:pt x="300" y="28"/>
                    <a:pt x="300" y="29"/>
                    <a:pt x="300" y="29"/>
                  </a:cubicBezTo>
                  <a:cubicBezTo>
                    <a:pt x="304" y="28"/>
                    <a:pt x="307" y="29"/>
                    <a:pt x="311" y="29"/>
                  </a:cubicBezTo>
                  <a:cubicBezTo>
                    <a:pt x="314" y="25"/>
                    <a:pt x="320" y="31"/>
                    <a:pt x="322" y="26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36" y="27"/>
                    <a:pt x="346" y="23"/>
                    <a:pt x="359" y="23"/>
                  </a:cubicBezTo>
                  <a:cubicBezTo>
                    <a:pt x="370" y="23"/>
                    <a:pt x="382" y="19"/>
                    <a:pt x="391" y="17"/>
                  </a:cubicBezTo>
                  <a:cubicBezTo>
                    <a:pt x="369" y="17"/>
                    <a:pt x="343" y="18"/>
                    <a:pt x="324" y="19"/>
                  </a:cubicBezTo>
                  <a:close/>
                  <a:moveTo>
                    <a:pt x="266" y="10"/>
                  </a:moveTo>
                  <a:cubicBezTo>
                    <a:pt x="268" y="10"/>
                    <a:pt x="268" y="13"/>
                    <a:pt x="269" y="12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8" y="14"/>
                    <a:pt x="266" y="12"/>
                    <a:pt x="266" y="10"/>
                  </a:cubicBezTo>
                  <a:close/>
                  <a:moveTo>
                    <a:pt x="274" y="12"/>
                  </a:moveTo>
                  <a:cubicBezTo>
                    <a:pt x="274" y="10"/>
                    <a:pt x="274" y="10"/>
                    <a:pt x="274" y="10"/>
                  </a:cubicBezTo>
                  <a:cubicBezTo>
                    <a:pt x="275" y="10"/>
                    <a:pt x="275" y="12"/>
                    <a:pt x="276" y="12"/>
                  </a:cubicBezTo>
                  <a:lnTo>
                    <a:pt x="274" y="12"/>
                  </a:lnTo>
                  <a:close/>
                  <a:moveTo>
                    <a:pt x="280" y="12"/>
                  </a:moveTo>
                  <a:cubicBezTo>
                    <a:pt x="277" y="12"/>
                    <a:pt x="277" y="12"/>
                    <a:pt x="277" y="12"/>
                  </a:cubicBezTo>
                  <a:cubicBezTo>
                    <a:pt x="280" y="11"/>
                    <a:pt x="280" y="11"/>
                    <a:pt x="280" y="11"/>
                  </a:cubicBezTo>
                  <a:lnTo>
                    <a:pt x="280" y="12"/>
                  </a:lnTo>
                  <a:close/>
                  <a:moveTo>
                    <a:pt x="288" y="13"/>
                  </a:moveTo>
                  <a:cubicBezTo>
                    <a:pt x="287" y="12"/>
                    <a:pt x="287" y="12"/>
                    <a:pt x="287" y="12"/>
                  </a:cubicBezTo>
                  <a:cubicBezTo>
                    <a:pt x="288" y="13"/>
                    <a:pt x="288" y="13"/>
                    <a:pt x="288" y="13"/>
                  </a:cubicBezTo>
                  <a:close/>
                  <a:moveTo>
                    <a:pt x="292" y="18"/>
                  </a:moveTo>
                  <a:cubicBezTo>
                    <a:pt x="291" y="18"/>
                    <a:pt x="291" y="17"/>
                    <a:pt x="290" y="17"/>
                  </a:cubicBezTo>
                  <a:cubicBezTo>
                    <a:pt x="289" y="17"/>
                    <a:pt x="289" y="18"/>
                    <a:pt x="289" y="18"/>
                  </a:cubicBezTo>
                  <a:cubicBezTo>
                    <a:pt x="289" y="18"/>
                    <a:pt x="289" y="17"/>
                    <a:pt x="290" y="17"/>
                  </a:cubicBezTo>
                  <a:cubicBezTo>
                    <a:pt x="291" y="17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lose/>
                  <a:moveTo>
                    <a:pt x="294" y="13"/>
                  </a:moveTo>
                  <a:cubicBezTo>
                    <a:pt x="293" y="11"/>
                    <a:pt x="293" y="11"/>
                    <a:pt x="293" y="11"/>
                  </a:cubicBezTo>
                  <a:cubicBezTo>
                    <a:pt x="294" y="12"/>
                    <a:pt x="294" y="12"/>
                    <a:pt x="294" y="12"/>
                  </a:cubicBezTo>
                  <a:lnTo>
                    <a:pt x="294" y="13"/>
                  </a:lnTo>
                  <a:close/>
                  <a:moveTo>
                    <a:pt x="334" y="9"/>
                  </a:moveTo>
                  <a:cubicBezTo>
                    <a:pt x="334" y="12"/>
                    <a:pt x="333" y="9"/>
                    <a:pt x="332" y="11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27" y="12"/>
                    <a:pt x="327" y="12"/>
                    <a:pt x="327" y="12"/>
                  </a:cubicBezTo>
                  <a:cubicBezTo>
                    <a:pt x="327" y="12"/>
                    <a:pt x="328" y="12"/>
                    <a:pt x="327" y="11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2" y="9"/>
                    <a:pt x="322" y="9"/>
                    <a:pt x="322" y="9"/>
                  </a:cubicBezTo>
                  <a:cubicBezTo>
                    <a:pt x="322" y="10"/>
                    <a:pt x="321" y="10"/>
                    <a:pt x="321" y="10"/>
                  </a:cubicBezTo>
                  <a:cubicBezTo>
                    <a:pt x="325" y="7"/>
                    <a:pt x="330" y="10"/>
                    <a:pt x="334" y="9"/>
                  </a:cubicBezTo>
                  <a:close/>
                  <a:moveTo>
                    <a:pt x="325" y="6"/>
                  </a:moveTo>
                  <a:cubicBezTo>
                    <a:pt x="329" y="7"/>
                    <a:pt x="329" y="7"/>
                    <a:pt x="329" y="7"/>
                  </a:cubicBezTo>
                  <a:cubicBezTo>
                    <a:pt x="323" y="7"/>
                    <a:pt x="323" y="7"/>
                    <a:pt x="323" y="7"/>
                  </a:cubicBezTo>
                  <a:lnTo>
                    <a:pt x="325" y="6"/>
                  </a:lnTo>
                  <a:close/>
                  <a:moveTo>
                    <a:pt x="319" y="12"/>
                  </a:moveTo>
                  <a:cubicBezTo>
                    <a:pt x="322" y="12"/>
                    <a:pt x="322" y="12"/>
                    <a:pt x="322" y="12"/>
                  </a:cubicBezTo>
                  <a:cubicBezTo>
                    <a:pt x="317" y="12"/>
                    <a:pt x="317" y="12"/>
                    <a:pt x="317" y="12"/>
                  </a:cubicBezTo>
                  <a:lnTo>
                    <a:pt x="319" y="12"/>
                  </a:lnTo>
                  <a:close/>
                  <a:moveTo>
                    <a:pt x="315" y="5"/>
                  </a:moveTo>
                  <a:cubicBezTo>
                    <a:pt x="316" y="5"/>
                    <a:pt x="316" y="5"/>
                    <a:pt x="316" y="5"/>
                  </a:cubicBezTo>
                  <a:cubicBezTo>
                    <a:pt x="313" y="5"/>
                    <a:pt x="313" y="5"/>
                    <a:pt x="313" y="5"/>
                  </a:cubicBezTo>
                  <a:lnTo>
                    <a:pt x="315" y="5"/>
                  </a:lnTo>
                  <a:close/>
                  <a:moveTo>
                    <a:pt x="316" y="6"/>
                  </a:moveTo>
                  <a:cubicBezTo>
                    <a:pt x="316" y="7"/>
                    <a:pt x="316" y="7"/>
                    <a:pt x="316" y="7"/>
                  </a:cubicBezTo>
                  <a:cubicBezTo>
                    <a:pt x="313" y="7"/>
                    <a:pt x="313" y="7"/>
                    <a:pt x="313" y="7"/>
                  </a:cubicBezTo>
                  <a:lnTo>
                    <a:pt x="316" y="6"/>
                  </a:lnTo>
                  <a:close/>
                  <a:moveTo>
                    <a:pt x="301" y="18"/>
                  </a:moveTo>
                  <a:cubicBezTo>
                    <a:pt x="302" y="17"/>
                    <a:pt x="302" y="17"/>
                    <a:pt x="302" y="17"/>
                  </a:cubicBezTo>
                  <a:cubicBezTo>
                    <a:pt x="303" y="18"/>
                    <a:pt x="303" y="18"/>
                    <a:pt x="303" y="18"/>
                  </a:cubicBezTo>
                  <a:lnTo>
                    <a:pt x="301" y="18"/>
                  </a:lnTo>
                  <a:close/>
                  <a:moveTo>
                    <a:pt x="304" y="12"/>
                  </a:moveTo>
                  <a:cubicBezTo>
                    <a:pt x="301" y="13"/>
                    <a:pt x="301" y="13"/>
                    <a:pt x="301" y="13"/>
                  </a:cubicBezTo>
                  <a:cubicBezTo>
                    <a:pt x="300" y="11"/>
                    <a:pt x="302" y="8"/>
                    <a:pt x="304" y="10"/>
                  </a:cubicBezTo>
                  <a:cubicBezTo>
                    <a:pt x="303" y="12"/>
                    <a:pt x="301" y="8"/>
                    <a:pt x="301" y="11"/>
                  </a:cubicBezTo>
                  <a:cubicBezTo>
                    <a:pt x="302" y="13"/>
                    <a:pt x="303" y="12"/>
                    <a:pt x="304" y="12"/>
                  </a:cubicBezTo>
                  <a:close/>
                  <a:moveTo>
                    <a:pt x="303" y="4"/>
                  </a:moveTo>
                  <a:cubicBezTo>
                    <a:pt x="304" y="5"/>
                    <a:pt x="305" y="5"/>
                    <a:pt x="306" y="5"/>
                  </a:cubicBezTo>
                  <a:cubicBezTo>
                    <a:pt x="306" y="4"/>
                    <a:pt x="307" y="4"/>
                    <a:pt x="307" y="5"/>
                  </a:cubicBezTo>
                  <a:cubicBezTo>
                    <a:pt x="307" y="5"/>
                    <a:pt x="306" y="5"/>
                    <a:pt x="306" y="5"/>
                  </a:cubicBezTo>
                  <a:cubicBezTo>
                    <a:pt x="305" y="5"/>
                    <a:pt x="304" y="6"/>
                    <a:pt x="303" y="4"/>
                  </a:cubicBezTo>
                  <a:close/>
                  <a:moveTo>
                    <a:pt x="307" y="18"/>
                  </a:moveTo>
                  <a:cubicBezTo>
                    <a:pt x="307" y="18"/>
                    <a:pt x="307" y="17"/>
                    <a:pt x="306" y="17"/>
                  </a:cubicBezTo>
                  <a:cubicBezTo>
                    <a:pt x="307" y="17"/>
                    <a:pt x="307" y="17"/>
                    <a:pt x="307" y="18"/>
                  </a:cubicBezTo>
                  <a:cubicBezTo>
                    <a:pt x="310" y="18"/>
                    <a:pt x="311" y="16"/>
                    <a:pt x="313" y="17"/>
                  </a:cubicBezTo>
                  <a:cubicBezTo>
                    <a:pt x="312" y="20"/>
                    <a:pt x="309" y="18"/>
                    <a:pt x="307" y="18"/>
                  </a:cubicBezTo>
                  <a:close/>
                  <a:moveTo>
                    <a:pt x="315" y="11"/>
                  </a:moveTo>
                  <a:cubicBezTo>
                    <a:pt x="314" y="11"/>
                    <a:pt x="314" y="11"/>
                    <a:pt x="313" y="12"/>
                  </a:cubicBezTo>
                  <a:cubicBezTo>
                    <a:pt x="313" y="9"/>
                    <a:pt x="313" y="9"/>
                    <a:pt x="313" y="9"/>
                  </a:cubicBezTo>
                  <a:cubicBezTo>
                    <a:pt x="314" y="9"/>
                    <a:pt x="314" y="10"/>
                    <a:pt x="315" y="9"/>
                  </a:cubicBezTo>
                  <a:lnTo>
                    <a:pt x="315" y="11"/>
                  </a:lnTo>
                  <a:close/>
                  <a:moveTo>
                    <a:pt x="316" y="17"/>
                  </a:moveTo>
                  <a:cubicBezTo>
                    <a:pt x="317" y="17"/>
                    <a:pt x="318" y="17"/>
                    <a:pt x="319" y="17"/>
                  </a:cubicBezTo>
                  <a:lnTo>
                    <a:pt x="3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5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179187" y="543234"/>
            <a:ext cx="52562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</a:rPr>
              <a:t>一、电容器及其电容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179187" y="1246432"/>
            <a:ext cx="5569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1. 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孤立导体的电容（</a:t>
            </a: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capacitance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8068" name="Rectangle 11"/>
          <p:cNvSpPr>
            <a:spLocks noChangeArrowheads="1"/>
          </p:cNvSpPr>
          <p:nvPr/>
        </p:nvSpPr>
        <p:spPr bwMode="auto">
          <a:xfrm>
            <a:off x="8703017" y="53846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2800" dirty="0">
              <a:solidFill>
                <a:srgbClr val="0000FF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2179187" y="3411705"/>
            <a:ext cx="4412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例：真空中孤立导体球</a:t>
            </a:r>
          </a:p>
        </p:txBody>
      </p:sp>
      <p:sp>
        <p:nvSpPr>
          <p:cNvPr id="22540" name="Text Box 21"/>
          <p:cNvSpPr txBox="1">
            <a:spLocks noChangeArrowheads="1"/>
          </p:cNvSpPr>
          <p:nvPr/>
        </p:nvSpPr>
        <p:spPr bwMode="auto">
          <a:xfrm>
            <a:off x="8109246" y="3407875"/>
            <a:ext cx="1368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电容：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070895" y="4749115"/>
            <a:ext cx="5445125" cy="1079500"/>
            <a:chOff x="1565" y="3385"/>
            <a:chExt cx="3430" cy="680"/>
          </a:xfrm>
        </p:grpSpPr>
        <p:sp>
          <p:nvSpPr>
            <p:cNvPr id="88107" name="AutoShape 24" descr="胡桃"/>
            <p:cNvSpPr>
              <a:spLocks noChangeArrowheads="1"/>
            </p:cNvSpPr>
            <p:nvPr/>
          </p:nvSpPr>
          <p:spPr bwMode="auto">
            <a:xfrm>
              <a:off x="1565" y="3385"/>
              <a:ext cx="3430" cy="6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8108" name="Rectangle 22" descr="胡桃"/>
            <p:cNvSpPr>
              <a:spLocks noChangeArrowheads="1"/>
            </p:cNvSpPr>
            <p:nvPr/>
          </p:nvSpPr>
          <p:spPr bwMode="auto">
            <a:xfrm>
              <a:off x="1620" y="3420"/>
              <a:ext cx="333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电容只与导体的几何因素和介质有关，与导体是否带电无关。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8342656" y="754368"/>
            <a:ext cx="3081337" cy="2268538"/>
            <a:chOff x="3606" y="255"/>
            <a:chExt cx="1941" cy="1429"/>
          </a:xfrm>
        </p:grpSpPr>
        <p:sp>
          <p:nvSpPr>
            <p:cNvPr id="88084" name="Line 13"/>
            <p:cNvSpPr>
              <a:spLocks noChangeShapeType="1"/>
            </p:cNvSpPr>
            <p:nvPr/>
          </p:nvSpPr>
          <p:spPr bwMode="auto">
            <a:xfrm flipH="1">
              <a:off x="4406" y="1204"/>
              <a:ext cx="240" cy="4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triangle" w="sm" len="lg"/>
                </a14:hiddenLine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8085" name="Object 14"/>
                <p:cNvGraphicFramePr>
                  <a:graphicFrameLocks noChangeAspect="1"/>
                </p:cNvGraphicFramePr>
                <p:nvPr/>
              </p:nvGraphicFramePr>
              <p:xfrm>
                <a:off x="4171" y="1012"/>
                <a:ext cx="318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503" name="Equation" r:id="rId4" imgW="209609" imgH="219220" progId="Equation.3">
                        <p:embed/>
                      </p:oleObj>
                    </mc:Choice>
                    <mc:Fallback>
                      <p:oleObj name="Equation" r:id="rId4" imgW="209609" imgH="219220" progId="Equation.3">
                        <p:embed/>
                        <p:pic>
                          <p:nvPicPr>
                            <p:cNvPr id="88085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1" y="1012"/>
                              <a:ext cx="318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8085" name="Object 14"/>
                <p:cNvGraphicFramePr>
                  <a:graphicFrameLocks noChangeAspect="1"/>
                </p:cNvGraphicFramePr>
                <p:nvPr/>
              </p:nvGraphicFramePr>
              <p:xfrm>
                <a:off x="4171" y="1012"/>
                <a:ext cx="318" cy="33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2978" name="Equation" r:id="rId6" imgW="209609" imgH="219220" progId="Equation.3">
                        <p:embed/>
                      </p:oleObj>
                    </mc:Choice>
                    <mc:Fallback>
                      <p:oleObj name="Equation" r:id="rId6" imgW="209609" imgH="219220" progId="Equation.3">
                        <p:embed/>
                        <p:pic>
                          <p:nvPicPr>
                            <p:cNvPr id="88085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1" y="1012"/>
                              <a:ext cx="318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8086" name="Oval 26"/>
            <p:cNvSpPr>
              <a:spLocks noChangeArrowheads="1"/>
            </p:cNvSpPr>
            <p:nvPr/>
          </p:nvSpPr>
          <p:spPr bwMode="auto">
            <a:xfrm>
              <a:off x="3969" y="572"/>
              <a:ext cx="1578" cy="10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8087" name="Text Box 28"/>
            <p:cNvSpPr txBox="1">
              <a:spLocks noChangeArrowheads="1"/>
            </p:cNvSpPr>
            <p:nvPr/>
          </p:nvSpPr>
          <p:spPr bwMode="auto">
            <a:xfrm>
              <a:off x="4548" y="533"/>
              <a:ext cx="3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  +</a:t>
              </a:r>
            </a:p>
          </p:txBody>
        </p:sp>
        <p:sp>
          <p:nvSpPr>
            <p:cNvPr id="88088" name="Text Box 29"/>
            <p:cNvSpPr txBox="1">
              <a:spLocks noChangeArrowheads="1"/>
            </p:cNvSpPr>
            <p:nvPr/>
          </p:nvSpPr>
          <p:spPr bwMode="auto">
            <a:xfrm>
              <a:off x="4519" y="1340"/>
              <a:ext cx="4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   +</a:t>
              </a:r>
            </a:p>
          </p:txBody>
        </p:sp>
        <p:sp>
          <p:nvSpPr>
            <p:cNvPr id="88089" name="Text Box 30"/>
            <p:cNvSpPr txBox="1">
              <a:spLocks noChangeArrowheads="1"/>
            </p:cNvSpPr>
            <p:nvPr/>
          </p:nvSpPr>
          <p:spPr bwMode="auto">
            <a:xfrm>
              <a:off x="5293" y="922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0" name="Text Box 31"/>
            <p:cNvSpPr txBox="1">
              <a:spLocks noChangeArrowheads="1"/>
            </p:cNvSpPr>
            <p:nvPr/>
          </p:nvSpPr>
          <p:spPr bwMode="auto">
            <a:xfrm>
              <a:off x="3947" y="935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1" name="Text Box 32"/>
            <p:cNvSpPr txBox="1">
              <a:spLocks noChangeArrowheads="1"/>
            </p:cNvSpPr>
            <p:nvPr/>
          </p:nvSpPr>
          <p:spPr bwMode="auto">
            <a:xfrm>
              <a:off x="4138" y="1241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2" name="Text Box 33"/>
            <p:cNvSpPr txBox="1">
              <a:spLocks noChangeArrowheads="1"/>
            </p:cNvSpPr>
            <p:nvPr/>
          </p:nvSpPr>
          <p:spPr bwMode="auto">
            <a:xfrm>
              <a:off x="4103" y="648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3" name="Text Box 34"/>
            <p:cNvSpPr txBox="1">
              <a:spLocks noChangeArrowheads="1"/>
            </p:cNvSpPr>
            <p:nvPr/>
          </p:nvSpPr>
          <p:spPr bwMode="auto">
            <a:xfrm>
              <a:off x="5126" y="1196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4" name="Text Box 35"/>
            <p:cNvSpPr txBox="1">
              <a:spLocks noChangeArrowheads="1"/>
            </p:cNvSpPr>
            <p:nvPr/>
          </p:nvSpPr>
          <p:spPr bwMode="auto">
            <a:xfrm>
              <a:off x="5128" y="648"/>
              <a:ext cx="2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5" name="Text Box 37"/>
            <p:cNvSpPr txBox="1">
              <a:spLocks noChangeArrowheads="1"/>
            </p:cNvSpPr>
            <p:nvPr/>
          </p:nvSpPr>
          <p:spPr bwMode="auto">
            <a:xfrm>
              <a:off x="4345" y="580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6" name="Text Box 38"/>
            <p:cNvSpPr txBox="1">
              <a:spLocks noChangeArrowheads="1"/>
            </p:cNvSpPr>
            <p:nvPr/>
          </p:nvSpPr>
          <p:spPr bwMode="auto">
            <a:xfrm>
              <a:off x="4345" y="1302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7" name="Text Box 39"/>
            <p:cNvSpPr txBox="1">
              <a:spLocks noChangeArrowheads="1"/>
            </p:cNvSpPr>
            <p:nvPr/>
          </p:nvSpPr>
          <p:spPr bwMode="auto">
            <a:xfrm>
              <a:off x="4956" y="565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8" name="Text Box 40"/>
            <p:cNvSpPr txBox="1">
              <a:spLocks noChangeArrowheads="1"/>
            </p:cNvSpPr>
            <p:nvPr/>
          </p:nvSpPr>
          <p:spPr bwMode="auto">
            <a:xfrm>
              <a:off x="4956" y="1287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099" name="Text Box 41"/>
            <p:cNvSpPr txBox="1">
              <a:spLocks noChangeArrowheads="1"/>
            </p:cNvSpPr>
            <p:nvPr/>
          </p:nvSpPr>
          <p:spPr bwMode="auto">
            <a:xfrm>
              <a:off x="5218" y="763"/>
              <a:ext cx="3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100" name="Text Box 42"/>
            <p:cNvSpPr txBox="1">
              <a:spLocks noChangeArrowheads="1"/>
            </p:cNvSpPr>
            <p:nvPr/>
          </p:nvSpPr>
          <p:spPr bwMode="auto">
            <a:xfrm>
              <a:off x="5281" y="1131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101" name="Text Box 43"/>
            <p:cNvSpPr txBox="1">
              <a:spLocks noChangeArrowheads="1"/>
            </p:cNvSpPr>
            <p:nvPr/>
          </p:nvSpPr>
          <p:spPr bwMode="auto">
            <a:xfrm>
              <a:off x="3987" y="767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8102" name="Text Box 44"/>
            <p:cNvSpPr txBox="1">
              <a:spLocks noChangeArrowheads="1"/>
            </p:cNvSpPr>
            <p:nvPr/>
          </p:nvSpPr>
          <p:spPr bwMode="auto">
            <a:xfrm>
              <a:off x="4014" y="1131"/>
              <a:ext cx="1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103" name="Rectangle 45"/>
                <p:cNvSpPr>
                  <a:spLocks noChangeArrowheads="1"/>
                </p:cNvSpPr>
                <p:nvPr/>
              </p:nvSpPr>
              <p:spPr bwMode="auto">
                <a:xfrm>
                  <a:off x="3969" y="300"/>
                  <a:ext cx="22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kumimoji="1" lang="en-US" altLang="zh-CN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8103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9" y="300"/>
                  <a:ext cx="226" cy="32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104" name="Rectangle 46"/>
                <p:cNvSpPr>
                  <a:spLocks noChangeArrowheads="1"/>
                </p:cNvSpPr>
                <p:nvPr/>
              </p:nvSpPr>
              <p:spPr bwMode="auto">
                <a:xfrm>
                  <a:off x="3606" y="754"/>
                  <a:ext cx="58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𝑈</m:t>
                      </m:r>
                    </m:oMath>
                  </a14:m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+mn-lt"/>
                      <a:ea typeface="微软雅黑" panose="020B0503020204020204" pitchFamily="34" charset="-122"/>
                    </a:rPr>
                    <a:t>↑</a:t>
                  </a:r>
                </a:p>
              </p:txBody>
            </p:sp>
          </mc:Choice>
          <mc:Fallback xmlns="">
            <p:sp>
              <p:nvSpPr>
                <p:cNvPr id="88104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6" y="754"/>
                  <a:ext cx="589" cy="330"/>
                </a:xfrm>
                <a:prstGeom prst="rect">
                  <a:avLst/>
                </a:prstGeom>
                <a:blipFill>
                  <a:blip r:embed="rId9"/>
                  <a:stretch>
                    <a:fillRect t="-12791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105" name="Rectangle 47"/>
                <p:cNvSpPr>
                  <a:spLocks noChangeArrowheads="1"/>
                </p:cNvSpPr>
                <p:nvPr/>
              </p:nvSpPr>
              <p:spPr bwMode="auto">
                <a:xfrm>
                  <a:off x="4875" y="291"/>
                  <a:ext cx="323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kumimoji="1" lang="en-US" altLang="zh-CN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8105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75" y="291"/>
                  <a:ext cx="323" cy="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106" name="Rectangle 48"/>
            <p:cNvSpPr>
              <a:spLocks noChangeArrowheads="1"/>
            </p:cNvSpPr>
            <p:nvPr/>
          </p:nvSpPr>
          <p:spPr bwMode="auto">
            <a:xfrm>
              <a:off x="4144" y="2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↑</a:t>
              </a:r>
            </a:p>
          </p:txBody>
        </p:sp>
      </p:grpSp>
      <p:sp>
        <p:nvSpPr>
          <p:cNvPr id="88073" name="Rectangle 54"/>
          <p:cNvSpPr>
            <a:spLocks noChangeArrowheads="1"/>
          </p:cNvSpPr>
          <p:nvPr/>
        </p:nvSpPr>
        <p:spPr bwMode="auto">
          <a:xfrm>
            <a:off x="6475755" y="2493475"/>
            <a:ext cx="14652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2800" dirty="0">
              <a:solidFill>
                <a:srgbClr val="0000FF"/>
              </a:solidFill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768070" y="4405422"/>
            <a:ext cx="1757363" cy="1752600"/>
            <a:chOff x="292" y="2523"/>
            <a:chExt cx="1107" cy="1104"/>
          </a:xfrm>
        </p:grpSpPr>
        <p:sp>
          <p:nvSpPr>
            <p:cNvPr id="191500" name="Oval 12"/>
            <p:cNvSpPr>
              <a:spLocks noChangeArrowheads="1"/>
            </p:cNvSpPr>
            <p:nvPr/>
          </p:nvSpPr>
          <p:spPr bwMode="auto">
            <a:xfrm>
              <a:off x="295" y="2523"/>
              <a:ext cx="1104" cy="110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just">
                <a:defRPr/>
              </a:pPr>
              <a:endPara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88082" name="Line 16"/>
            <p:cNvSpPr>
              <a:spLocks noChangeShapeType="1"/>
            </p:cNvSpPr>
            <p:nvPr/>
          </p:nvSpPr>
          <p:spPr bwMode="auto">
            <a:xfrm flipH="1" flipV="1">
              <a:off x="477" y="2659"/>
              <a:ext cx="408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8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92" y="2811"/>
                  <a:ext cx="49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zh-CN" sz="2800" i="1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8083" name="Text 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" y="2811"/>
                  <a:ext cx="499" cy="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545" name="Rectangle 51"/>
          <p:cNvSpPr>
            <a:spLocks noChangeArrowheads="1"/>
          </p:cNvSpPr>
          <p:nvPr/>
        </p:nvSpPr>
        <p:spPr bwMode="auto">
          <a:xfrm>
            <a:off x="2179187" y="2614780"/>
            <a:ext cx="1708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定义电容：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872234" y="1818682"/>
                <a:ext cx="1193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234" y="1818682"/>
                <a:ext cx="119398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065931" y="2478915"/>
                <a:ext cx="1235723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31" y="2478915"/>
                <a:ext cx="1235723" cy="8304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949666" y="3263924"/>
                <a:ext cx="1783437" cy="81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66" y="3263924"/>
                <a:ext cx="1783437" cy="8111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9077668" y="3229961"/>
                <a:ext cx="2686761" cy="830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</m:t>
                      </m:r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kumimoji="1"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𝑈</m:t>
                          </m:r>
                        </m:den>
                      </m:f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=4</m:t>
                      </m:r>
                      <m:r>
                        <a:rPr kumimoji="1" lang="zh-CN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𝜋</m:t>
                      </m:r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𝑅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668" y="3229961"/>
                <a:ext cx="2686761" cy="8304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577300" y="4503700"/>
                <a:ext cx="488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00" y="4503700"/>
                <a:ext cx="48891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3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/>
      <p:bldP spid="191506" grpId="0"/>
      <p:bldP spid="22540" grpId="0"/>
      <p:bldP spid="22545" grpId="0"/>
      <p:bldP spid="45" grpId="0"/>
      <p:bldP spid="46" grpId="0"/>
      <p:bldP spid="47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17"/>
          <p:cNvGrpSpPr>
            <a:grpSpLocks/>
          </p:cNvGrpSpPr>
          <p:nvPr/>
        </p:nvGrpSpPr>
        <p:grpSpPr bwMode="auto">
          <a:xfrm>
            <a:off x="4564088" y="2233345"/>
            <a:ext cx="6640513" cy="4062413"/>
            <a:chOff x="1020" y="1460"/>
            <a:chExt cx="4183" cy="2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92" name="Oval 8"/>
                <p:cNvSpPr>
                  <a:spLocks noChangeArrowheads="1"/>
                </p:cNvSpPr>
                <p:nvPr/>
              </p:nvSpPr>
              <p:spPr bwMode="auto">
                <a:xfrm>
                  <a:off x="1020" y="1460"/>
                  <a:ext cx="2660" cy="244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  <a:p>
                  <a:pPr algn="ctr" eaLnBrk="1" hangingPunct="1"/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  <a:p>
                  <a:pPr algn="ctr" eaLnBrk="1" hangingPunct="1"/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  <a:p>
                  <a:pPr algn="ctr" eaLnBrk="1" hangingPunct="1"/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  <a:p>
                  <a:pPr algn="ctr" eaLnBrk="1" hangingPunct="1"/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  <m:r>
                          <a:rPr kumimoji="1"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=1×</m:t>
                        </m:r>
                        <m:sSup>
                          <m:sSupPr>
                            <m:ctrlPr>
                              <a:rPr kumimoji="1"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kumimoji="1"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𝜇</m:t>
                        </m:r>
                        <m:r>
                          <a:rPr kumimoji="1"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oMath>
                    </m:oMathPara>
                  </a14:m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9092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0" y="1460"/>
                  <a:ext cx="2660" cy="24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9093" name="Picture 9" descr="BS02044_"/>
            <p:cNvPicPr>
              <a:picLocks noChangeAspect="1" noChangeArrowheads="1"/>
            </p:cNvPicPr>
            <p:nvPr/>
          </p:nvPicPr>
          <p:blipFill>
            <a:blip r:embed="rId6">
              <a:lum bright="30000" contras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" y="3430"/>
              <a:ext cx="48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4" name="AutoShape 10"/>
            <p:cNvSpPr>
              <a:spLocks noChangeArrowheads="1"/>
            </p:cNvSpPr>
            <p:nvPr/>
          </p:nvSpPr>
          <p:spPr bwMode="auto">
            <a:xfrm>
              <a:off x="3683" y="1460"/>
              <a:ext cx="1520" cy="1030"/>
            </a:xfrm>
            <a:prstGeom prst="cloudCallout">
              <a:avLst>
                <a:gd name="adj1" fmla="val -50163"/>
                <a:gd name="adj2" fmla="val 13248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啊，体积还这么大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!</a:t>
              </a:r>
            </a:p>
          </p:txBody>
        </p:sp>
        <p:sp>
          <p:nvSpPr>
            <p:cNvPr id="89095" name="Line 11"/>
            <p:cNvSpPr>
              <a:spLocks noChangeShapeType="1"/>
            </p:cNvSpPr>
            <p:nvPr/>
          </p:nvSpPr>
          <p:spPr bwMode="auto">
            <a:xfrm>
              <a:off x="3848" y="3430"/>
              <a:ext cx="50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89096" name="Rectangle 12" descr="宽上对角线"/>
            <p:cNvSpPr>
              <a:spLocks noChangeArrowheads="1"/>
            </p:cNvSpPr>
            <p:nvPr/>
          </p:nvSpPr>
          <p:spPr bwMode="auto">
            <a:xfrm>
              <a:off x="1527" y="3903"/>
              <a:ext cx="3104" cy="116"/>
            </a:xfrm>
            <a:prstGeom prst="rect">
              <a:avLst/>
            </a:prstGeom>
            <a:pattFill prst="wdUpDiag">
              <a:fgClr>
                <a:srgbClr val="FFFF00"/>
              </a:fgClr>
              <a:bgClr>
                <a:schemeClr val="accent1"/>
              </a:bgClr>
            </a:patt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11" y="3518"/>
                  <a:ext cx="813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1.8</m:t>
                        </m:r>
                        <m:r>
                          <a:rPr kumimoji="1"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oMath>
                    </m:oMathPara>
                  </a14:m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9097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1" y="3518"/>
                  <a:ext cx="813" cy="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098" name="Line 14"/>
            <p:cNvSpPr>
              <a:spLocks noChangeShapeType="1"/>
            </p:cNvSpPr>
            <p:nvPr/>
          </p:nvSpPr>
          <p:spPr bwMode="auto">
            <a:xfrm flipH="1">
              <a:off x="3985" y="3450"/>
              <a:ext cx="12" cy="4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89099" name="Line 15"/>
            <p:cNvSpPr>
              <a:spLocks noChangeShapeType="1"/>
            </p:cNvSpPr>
            <p:nvPr/>
          </p:nvSpPr>
          <p:spPr bwMode="auto">
            <a:xfrm flipV="1">
              <a:off x="2320" y="1715"/>
              <a:ext cx="823" cy="9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0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73" y="2160"/>
                  <a:ext cx="492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9</m:t>
                        </m:r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oMath>
                    </m:oMathPara>
                  </a14:m>
                  <a:endParaRPr kumimoji="1" lang="en-US" altLang="zh-CN" sz="2800" i="1" dirty="0">
                    <a:solidFill>
                      <a:srgbClr val="0000FF"/>
                    </a:solidFill>
                    <a:latin typeface="+mn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9100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3" y="2160"/>
                  <a:ext cx="492" cy="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4450286" y="613995"/>
                <a:ext cx="4081739" cy="523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r>
                      <a:rPr kumimoji="1"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kumimoji="1"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=714</m:t>
                    </m:r>
                    <m:r>
                      <a:rPr kumimoji="1" lang="zh-C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kumimoji="1"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endParaRPr kumimoji="1" lang="en-US" altLang="zh-CN" sz="2800" dirty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0286" y="613995"/>
                <a:ext cx="4081739" cy="523383"/>
              </a:xfrm>
              <a:prstGeom prst="rect">
                <a:avLst/>
              </a:prstGeom>
              <a:blipFill>
                <a:blip r:embed="rId9"/>
                <a:stretch>
                  <a:fillRect l="-2537" t="-12791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450286" y="1338108"/>
                <a:ext cx="5095875" cy="523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kumimoji="1"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=1×</m:t>
                    </m:r>
                    <m:sSup>
                      <m:sSupPr>
                        <m:ctrlPr>
                          <a:rPr kumimoji="1" lang="en-US" altLang="zh-CN" sz="28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kumimoji="1"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𝜇</m:t>
                    </m:r>
                    <m:r>
                      <a:rPr kumimoji="1"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</m:t>
                    </m:r>
                    <m:r>
                      <a:rPr kumimoji="1"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kumimoji="1"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 ?</a:t>
                </a:r>
              </a:p>
            </p:txBody>
          </p:sp>
        </mc:Choice>
        <mc:Fallback xmlns="">
          <p:sp>
            <p:nvSpPr>
              <p:cNvPr id="20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0286" y="1338108"/>
                <a:ext cx="5095875" cy="523383"/>
              </a:xfrm>
              <a:prstGeom prst="rect">
                <a:avLst/>
              </a:prstGeom>
              <a:blipFill>
                <a:blip r:embed="rId10"/>
                <a:stretch>
                  <a:fillRect l="-2392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标注 1"/>
          <p:cNvSpPr/>
          <p:nvPr/>
        </p:nvSpPr>
        <p:spPr>
          <a:xfrm>
            <a:off x="9546161" y="613995"/>
            <a:ext cx="2064030" cy="728209"/>
          </a:xfrm>
          <a:prstGeom prst="wedgeRectCallout">
            <a:avLst>
              <a:gd name="adj1" fmla="val -100328"/>
              <a:gd name="adj2" fmla="val -92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000099"/>
                </a:solidFill>
              </a:rPr>
              <a:t>地球的电容</a:t>
            </a:r>
          </a:p>
        </p:txBody>
      </p:sp>
    </p:spTree>
    <p:extLst>
      <p:ext uri="{BB962C8B-B14F-4D97-AF65-F5344CB8AC3E}">
        <p14:creationId xmlns:p14="http://schemas.microsoft.com/office/powerpoint/2010/main" val="14249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56" name="Text Box 20"/>
          <p:cNvSpPr txBox="1">
            <a:spLocks noChangeArrowheads="1"/>
          </p:cNvSpPr>
          <p:nvPr/>
        </p:nvSpPr>
        <p:spPr bwMode="auto">
          <a:xfrm>
            <a:off x="2222109" y="1302702"/>
            <a:ext cx="732155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由彼此绝缘相距很近的两导体构成电容器。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092881" y="2456198"/>
            <a:ext cx="3111500" cy="2212974"/>
            <a:chOff x="3243" y="2736"/>
            <a:chExt cx="1960" cy="1394"/>
          </a:xfrm>
        </p:grpSpPr>
        <p:sp>
          <p:nvSpPr>
            <p:cNvPr id="90124" name="AutoShape 17"/>
            <p:cNvSpPr>
              <a:spLocks noChangeArrowheads="1"/>
            </p:cNvSpPr>
            <p:nvPr/>
          </p:nvSpPr>
          <p:spPr bwMode="auto">
            <a:xfrm>
              <a:off x="3243" y="3385"/>
              <a:ext cx="1440" cy="3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0125" name="Oval 18"/>
            <p:cNvSpPr>
              <a:spLocks noChangeArrowheads="1"/>
            </p:cNvSpPr>
            <p:nvPr/>
          </p:nvSpPr>
          <p:spPr bwMode="auto">
            <a:xfrm>
              <a:off x="3264" y="3375"/>
              <a:ext cx="1440" cy="192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0126" name="AutoShape 19" descr="粉色砂纸"/>
            <p:cNvSpPr>
              <a:spLocks noChangeArrowheads="1"/>
            </p:cNvSpPr>
            <p:nvPr/>
          </p:nvSpPr>
          <p:spPr bwMode="auto">
            <a:xfrm>
              <a:off x="3264" y="3279"/>
              <a:ext cx="1432" cy="288"/>
            </a:xfrm>
            <a:prstGeom prst="can">
              <a:avLst>
                <a:gd name="adj" fmla="val 5000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0127" name="AutoShape 21"/>
            <p:cNvSpPr>
              <a:spLocks noChangeArrowheads="1"/>
            </p:cNvSpPr>
            <p:nvPr/>
          </p:nvSpPr>
          <p:spPr bwMode="auto">
            <a:xfrm>
              <a:off x="3264" y="3111"/>
              <a:ext cx="1440" cy="3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0128" name="AutoShape 22"/>
            <p:cNvSpPr>
              <a:spLocks noChangeArrowheads="1"/>
            </p:cNvSpPr>
            <p:nvPr/>
          </p:nvSpPr>
          <p:spPr bwMode="auto">
            <a:xfrm>
              <a:off x="3600" y="2736"/>
              <a:ext cx="832" cy="362"/>
            </a:xfrm>
            <a:prstGeom prst="wedgeRoundRectCallout">
              <a:avLst>
                <a:gd name="adj1" fmla="val -10986"/>
                <a:gd name="adj2" fmla="val 112963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极板</a:t>
              </a:r>
            </a:p>
          </p:txBody>
        </p:sp>
        <p:sp>
          <p:nvSpPr>
            <p:cNvPr id="90129" name="AutoShape 23"/>
            <p:cNvSpPr>
              <a:spLocks noChangeArrowheads="1"/>
            </p:cNvSpPr>
            <p:nvPr/>
          </p:nvSpPr>
          <p:spPr bwMode="auto">
            <a:xfrm>
              <a:off x="3243" y="3793"/>
              <a:ext cx="901" cy="337"/>
            </a:xfrm>
            <a:prstGeom prst="wedgeRoundRectCallout">
              <a:avLst>
                <a:gd name="adj1" fmla="val -9847"/>
                <a:gd name="adj2" fmla="val -106250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极板</a:t>
              </a:r>
            </a:p>
          </p:txBody>
        </p:sp>
        <p:sp>
          <p:nvSpPr>
            <p:cNvPr id="90130" name="Rectangle 25"/>
            <p:cNvSpPr>
              <a:spLocks noChangeArrowheads="1"/>
            </p:cNvSpPr>
            <p:nvPr/>
          </p:nvSpPr>
          <p:spPr bwMode="auto">
            <a:xfrm>
              <a:off x="3807" y="3190"/>
              <a:ext cx="3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+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+mn-lt"/>
                  <a:ea typeface="+mn-ea"/>
                </a:rPr>
                <a:t>q</a:t>
              </a:r>
            </a:p>
          </p:txBody>
        </p:sp>
        <p:sp>
          <p:nvSpPr>
            <p:cNvPr id="90131" name="Rectangle 26"/>
            <p:cNvSpPr>
              <a:spLocks noChangeArrowheads="1"/>
            </p:cNvSpPr>
            <p:nvPr/>
          </p:nvSpPr>
          <p:spPr bwMode="auto">
            <a:xfrm>
              <a:off x="3839" y="3446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+mn-ea"/>
                </a:rPr>
                <a:t>-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+mn-lt"/>
                  <a:ea typeface="+mn-ea"/>
                </a:rPr>
                <a:t>q</a:t>
              </a:r>
            </a:p>
          </p:txBody>
        </p:sp>
        <p:sp>
          <p:nvSpPr>
            <p:cNvPr id="90132" name="Line 28"/>
            <p:cNvSpPr>
              <a:spLocks noChangeShapeType="1"/>
            </p:cNvSpPr>
            <p:nvPr/>
          </p:nvSpPr>
          <p:spPr bwMode="auto">
            <a:xfrm>
              <a:off x="4752" y="3380"/>
              <a:ext cx="12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0133" name="Line 29"/>
            <p:cNvSpPr>
              <a:spLocks noChangeShapeType="1"/>
            </p:cNvSpPr>
            <p:nvPr/>
          </p:nvSpPr>
          <p:spPr bwMode="auto">
            <a:xfrm>
              <a:off x="4752" y="3478"/>
              <a:ext cx="12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0134" name="Line 30"/>
            <p:cNvSpPr>
              <a:spLocks noChangeShapeType="1"/>
            </p:cNvSpPr>
            <p:nvPr/>
          </p:nvSpPr>
          <p:spPr bwMode="auto">
            <a:xfrm>
              <a:off x="4792" y="3207"/>
              <a:ext cx="0" cy="17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0135" name="Line 31"/>
            <p:cNvSpPr>
              <a:spLocks noChangeShapeType="1"/>
            </p:cNvSpPr>
            <p:nvPr/>
          </p:nvSpPr>
          <p:spPr bwMode="auto">
            <a:xfrm flipV="1">
              <a:off x="4792" y="3478"/>
              <a:ext cx="0" cy="2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0136" name="Rectangle 32"/>
            <p:cNvSpPr>
              <a:spLocks noChangeArrowheads="1"/>
            </p:cNvSpPr>
            <p:nvPr/>
          </p:nvSpPr>
          <p:spPr bwMode="auto">
            <a:xfrm>
              <a:off x="4615" y="3260"/>
              <a:ext cx="5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   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U</a:t>
              </a:r>
              <a:endParaRPr kumimoji="1" lang="en-US" altLang="zh-CN" sz="2800" i="1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3573" name="Text Box 37"/>
          <p:cNvSpPr txBox="1">
            <a:spLocks noChangeArrowheads="1"/>
          </p:cNvSpPr>
          <p:nvPr/>
        </p:nvSpPr>
        <p:spPr bwMode="auto">
          <a:xfrm>
            <a:off x="2222109" y="430824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2.</a:t>
            </a:r>
            <a:r>
              <a:rPr kumimoji="1" lang="zh-CN" altLang="en-US" sz="2800">
                <a:solidFill>
                  <a:srgbClr val="0000FF"/>
                </a:solidFill>
                <a:latin typeface="+mn-lt"/>
                <a:ea typeface="+mn-ea"/>
              </a:rPr>
              <a:t>电容器的电容</a:t>
            </a:r>
          </a:p>
        </p:txBody>
      </p:sp>
      <p:sp>
        <p:nvSpPr>
          <p:cNvPr id="193582" name="Text Box 46"/>
          <p:cNvSpPr txBox="1">
            <a:spLocks noChangeArrowheads="1"/>
          </p:cNvSpPr>
          <p:nvPr/>
        </p:nvSpPr>
        <p:spPr bwMode="auto">
          <a:xfrm>
            <a:off x="2222109" y="2194588"/>
            <a:ext cx="40802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电容器电容的定义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222109" y="2749920"/>
            <a:ext cx="4505325" cy="1366838"/>
            <a:chOff x="2426" y="1480"/>
            <a:chExt cx="2838" cy="861"/>
          </a:xfrm>
        </p:grpSpPr>
        <p:sp>
          <p:nvSpPr>
            <p:cNvPr id="90122" name="AutoShape 48" descr="褐色大理石"/>
            <p:cNvSpPr>
              <a:spLocks noChangeArrowheads="1"/>
            </p:cNvSpPr>
            <p:nvPr/>
          </p:nvSpPr>
          <p:spPr bwMode="auto">
            <a:xfrm>
              <a:off x="2426" y="1480"/>
              <a:ext cx="2838" cy="861"/>
            </a:xfrm>
            <a:prstGeom prst="horizontalScroll">
              <a:avLst>
                <a:gd name="adj" fmla="val 12500"/>
              </a:avLst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0123" name="Text Box 47" descr="褐色大理石"/>
            <p:cNvSpPr txBox="1">
              <a:spLocks noChangeArrowheads="1"/>
            </p:cNvSpPr>
            <p:nvPr/>
          </p:nvSpPr>
          <p:spPr bwMode="auto">
            <a:xfrm>
              <a:off x="2680" y="1616"/>
              <a:ext cx="2460" cy="601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升高单位电势差所需要的电量称电容器的电容</a:t>
              </a:r>
            </a:p>
          </p:txBody>
        </p:sp>
      </p:grpSp>
      <p:sp>
        <p:nvSpPr>
          <p:cNvPr id="23561" name="矩形 24"/>
          <p:cNvSpPr>
            <a:spLocks noChangeArrowheads="1"/>
          </p:cNvSpPr>
          <p:nvPr/>
        </p:nvSpPr>
        <p:spPr bwMode="auto">
          <a:xfrm>
            <a:off x="2222109" y="5037774"/>
            <a:ext cx="8581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意义：描述电容器容纳电荷本领大小的物理量</a:t>
            </a:r>
            <a:endParaRPr lang="zh-CN" altLang="en-US" sz="2800" dirty="0"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466565" y="4029966"/>
                <a:ext cx="2222788" cy="903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65" y="4029966"/>
                <a:ext cx="2222788" cy="903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9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6" grpId="0"/>
      <p:bldP spid="193573" grpId="0"/>
      <p:bldP spid="193582" grpId="0"/>
      <p:bldP spid="23561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2135188" y="692151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（</a:t>
            </a:r>
            <a:r>
              <a:rPr kumimoji="1" lang="en-US" altLang="zh-CN" sz="2800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2</a:t>
            </a:r>
            <a:r>
              <a:rPr kumimoji="1" lang="zh-CN" altLang="en-US" sz="2800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）</a:t>
            </a:r>
            <a:r>
              <a:rPr kumimoji="1" lang="zh-CN" altLang="en-US" sz="2800">
                <a:solidFill>
                  <a:srgbClr val="0000FF"/>
                </a:solidFill>
                <a:latin typeface="+mn-lt"/>
                <a:ea typeface="+mn-ea"/>
              </a:rPr>
              <a:t>电容器的分类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011487" y="1692329"/>
            <a:ext cx="6996114" cy="1222375"/>
            <a:chOff x="1338" y="1071"/>
            <a:chExt cx="4407" cy="770"/>
          </a:xfrm>
        </p:grpSpPr>
        <p:sp>
          <p:nvSpPr>
            <p:cNvPr id="91151" name="AutoShape 11" descr="胡桃"/>
            <p:cNvSpPr>
              <a:spLocks noChangeArrowheads="1"/>
            </p:cNvSpPr>
            <p:nvPr/>
          </p:nvSpPr>
          <p:spPr bwMode="auto">
            <a:xfrm>
              <a:off x="1338" y="1071"/>
              <a:ext cx="4407" cy="77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91152" name="Rectangle 12"/>
            <p:cNvSpPr>
              <a:spLocks noChangeArrowheads="1"/>
            </p:cNvSpPr>
            <p:nvPr/>
          </p:nvSpPr>
          <p:spPr bwMode="auto">
            <a:xfrm>
              <a:off x="1429" y="1104"/>
              <a:ext cx="4203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电容器电容的大小取决于极板的形状、大小、相对位置以及极板间介质。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82889" y="3284538"/>
            <a:ext cx="8543924" cy="2682875"/>
            <a:chOff x="793" y="2069"/>
            <a:chExt cx="5382" cy="1690"/>
          </a:xfrm>
        </p:grpSpPr>
        <p:grpSp>
          <p:nvGrpSpPr>
            <p:cNvPr id="91142" name="Group 17"/>
            <p:cNvGrpSpPr>
              <a:grpSpLocks/>
            </p:cNvGrpSpPr>
            <p:nvPr/>
          </p:nvGrpSpPr>
          <p:grpSpPr bwMode="auto">
            <a:xfrm>
              <a:off x="793" y="2069"/>
              <a:ext cx="5159" cy="330"/>
              <a:chOff x="884" y="2296"/>
              <a:chExt cx="5159" cy="330"/>
            </a:xfrm>
          </p:grpSpPr>
          <p:sp>
            <p:nvSpPr>
              <p:cNvPr id="91149" name="Text Box 6"/>
              <p:cNvSpPr txBox="1">
                <a:spLocks noChangeArrowheads="1"/>
              </p:cNvSpPr>
              <p:nvPr/>
            </p:nvSpPr>
            <p:spPr bwMode="auto">
              <a:xfrm>
                <a:off x="1156" y="2296"/>
                <a:ext cx="488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anose="05050102010706020507" pitchFamily="18" charset="2"/>
                  </a:rPr>
                  <a:t>按形状分类：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平行板、柱形、球形电容器等</a:t>
                </a:r>
              </a:p>
            </p:txBody>
          </p:sp>
          <p:pic>
            <p:nvPicPr>
              <p:cNvPr id="91150" name="Picture 13" descr="BD15059_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2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1143" name="Group 18"/>
            <p:cNvGrpSpPr>
              <a:grpSpLocks/>
            </p:cNvGrpSpPr>
            <p:nvPr/>
          </p:nvGrpSpPr>
          <p:grpSpPr bwMode="auto">
            <a:xfrm>
              <a:off x="793" y="2496"/>
              <a:ext cx="5382" cy="601"/>
              <a:chOff x="884" y="2677"/>
              <a:chExt cx="5382" cy="601"/>
            </a:xfrm>
          </p:grpSpPr>
          <p:sp>
            <p:nvSpPr>
              <p:cNvPr id="91147" name="Text Box 7"/>
              <p:cNvSpPr txBox="1">
                <a:spLocks noChangeArrowheads="1"/>
              </p:cNvSpPr>
              <p:nvPr/>
            </p:nvSpPr>
            <p:spPr bwMode="auto">
              <a:xfrm>
                <a:off x="1156" y="2677"/>
                <a:ext cx="5110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anose="05050102010706020507" pitchFamily="18" charset="2"/>
                  </a:rPr>
                  <a:t>按介质分类：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空气、陶瓷、涤纶、云母、电解电容器等</a:t>
                </a:r>
              </a:p>
            </p:txBody>
          </p:sp>
          <p:pic>
            <p:nvPicPr>
              <p:cNvPr id="91148" name="Picture 14" descr="BD15059_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270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1144" name="Group 19"/>
            <p:cNvGrpSpPr>
              <a:grpSpLocks/>
            </p:cNvGrpSpPr>
            <p:nvPr/>
          </p:nvGrpSpPr>
          <p:grpSpPr bwMode="auto">
            <a:xfrm>
              <a:off x="793" y="3158"/>
              <a:ext cx="5382" cy="601"/>
              <a:chOff x="884" y="3294"/>
              <a:chExt cx="5382" cy="601"/>
            </a:xfrm>
          </p:grpSpPr>
          <p:sp>
            <p:nvSpPr>
              <p:cNvPr id="91145" name="Rectangle 8"/>
              <p:cNvSpPr>
                <a:spLocks noChangeArrowheads="1"/>
              </p:cNvSpPr>
              <p:nvPr/>
            </p:nvSpPr>
            <p:spPr bwMode="auto">
              <a:xfrm>
                <a:off x="1111" y="3294"/>
                <a:ext cx="5155" cy="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anose="05050102010706020507" pitchFamily="18" charset="2"/>
                  </a:rPr>
                  <a:t>按用途分类：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储能、振荡、滤波、移相、旁路、耦合电容器等。</a:t>
                </a:r>
                <a:endPara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endParaRPr>
              </a:p>
            </p:txBody>
          </p:sp>
          <p:pic>
            <p:nvPicPr>
              <p:cNvPr id="91146" name="Picture 15" descr="BD15059_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3294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91141" name="Picture 16" descr="电容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601" y="475457"/>
            <a:ext cx="14636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5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4"/>
          <p:cNvGrpSpPr>
            <a:grpSpLocks/>
          </p:cNvGrpSpPr>
          <p:nvPr/>
        </p:nvGrpSpPr>
        <p:grpSpPr bwMode="auto">
          <a:xfrm>
            <a:off x="2778615" y="296595"/>
            <a:ext cx="9066217" cy="6364288"/>
            <a:chOff x="170" y="240"/>
            <a:chExt cx="5711" cy="4009"/>
          </a:xfrm>
        </p:grpSpPr>
        <p:sp>
          <p:nvSpPr>
            <p:cNvPr id="93187" name="Line 5"/>
            <p:cNvSpPr>
              <a:spLocks noChangeShapeType="1"/>
            </p:cNvSpPr>
            <p:nvPr/>
          </p:nvSpPr>
          <p:spPr bwMode="auto">
            <a:xfrm>
              <a:off x="576" y="288"/>
              <a:ext cx="0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188" name="Line 6"/>
            <p:cNvSpPr>
              <a:spLocks noChangeShapeType="1"/>
            </p:cNvSpPr>
            <p:nvPr/>
          </p:nvSpPr>
          <p:spPr bwMode="auto">
            <a:xfrm>
              <a:off x="528" y="2351"/>
              <a:ext cx="1" cy="1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189" name="Text Box 7"/>
            <p:cNvSpPr txBox="1">
              <a:spLocks noChangeArrowheads="1"/>
            </p:cNvSpPr>
            <p:nvPr/>
          </p:nvSpPr>
          <p:spPr bwMode="auto">
            <a:xfrm>
              <a:off x="170" y="2631"/>
              <a:ext cx="586" cy="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2.5</a:t>
              </a:r>
            </a:p>
            <a:p>
              <a:pPr algn="just" eaLnBrk="1" hangingPunct="1">
                <a:spcBef>
                  <a:spcPts val="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厘米</a:t>
              </a:r>
            </a:p>
          </p:txBody>
        </p:sp>
        <p:pic>
          <p:nvPicPr>
            <p:cNvPr id="93190" name="Picture 8" descr="电解电容4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304"/>
              <a:ext cx="115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191" name="Picture 9" descr="250v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" y="2304"/>
              <a:ext cx="1200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2" name="Rectangle 10"/>
            <p:cNvSpPr>
              <a:spLocks noChangeArrowheads="1"/>
            </p:cNvSpPr>
            <p:nvPr/>
          </p:nvSpPr>
          <p:spPr bwMode="auto">
            <a:xfrm>
              <a:off x="720" y="1680"/>
              <a:ext cx="283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高压电容器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(20kV 5~21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  <a:sym typeface="Symbol" panose="05050102010706020507" pitchFamily="18" charset="2"/>
                </a:rPr>
                <a:t>F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)</a:t>
              </a:r>
            </a:p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提高功率因数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93193" name="Rectangle 11"/>
            <p:cNvSpPr>
              <a:spLocks noChangeArrowheads="1"/>
            </p:cNvSpPr>
            <p:nvPr/>
          </p:nvSpPr>
          <p:spPr bwMode="auto">
            <a:xfrm>
              <a:off x="3952" y="1728"/>
              <a:ext cx="192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聚丙烯电容器</a:t>
              </a:r>
            </a:p>
            <a:p>
              <a:pPr algn="ctr" eaLnBrk="1" hangingPunct="1"/>
              <a:r>
                <a:rPr kumimoji="1" lang="en-US" altLang="zh-CN" sz="20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单相电机起动和连续运转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93194" name="Rectangle 12"/>
            <p:cNvSpPr>
              <a:spLocks noChangeArrowheads="1"/>
            </p:cNvSpPr>
            <p:nvPr/>
          </p:nvSpPr>
          <p:spPr bwMode="auto">
            <a:xfrm>
              <a:off x="2175" y="3638"/>
              <a:ext cx="169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陶瓷电容器</a:t>
              </a:r>
            </a:p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(20000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V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1000pF)</a:t>
              </a:r>
            </a:p>
          </p:txBody>
        </p:sp>
        <p:sp>
          <p:nvSpPr>
            <p:cNvPr id="93195" name="Rectangle 13"/>
            <p:cNvSpPr>
              <a:spLocks noChangeArrowheads="1"/>
            </p:cNvSpPr>
            <p:nvPr/>
          </p:nvSpPr>
          <p:spPr bwMode="auto">
            <a:xfrm>
              <a:off x="620" y="3648"/>
              <a:ext cx="158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涤纶电容</a:t>
              </a:r>
            </a:p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(250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V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0.47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F)</a:t>
              </a:r>
            </a:p>
          </p:txBody>
        </p:sp>
        <p:sp>
          <p:nvSpPr>
            <p:cNvPr id="93196" name="Rectangle 14"/>
            <p:cNvSpPr>
              <a:spLocks noChangeArrowheads="1"/>
            </p:cNvSpPr>
            <p:nvPr/>
          </p:nvSpPr>
          <p:spPr bwMode="auto">
            <a:xfrm>
              <a:off x="4080" y="3648"/>
              <a:ext cx="145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电解电容器</a:t>
              </a:r>
            </a:p>
            <a:p>
              <a:pPr algn="ctr" eaLnBrk="1" hangingPunct="1"/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(160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V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470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 F)</a:t>
              </a:r>
            </a:p>
          </p:txBody>
        </p:sp>
        <p:sp>
          <p:nvSpPr>
            <p:cNvPr id="93197" name="Line 15"/>
            <p:cNvSpPr>
              <a:spLocks noChangeShapeType="1"/>
            </p:cNvSpPr>
            <p:nvPr/>
          </p:nvSpPr>
          <p:spPr bwMode="auto">
            <a:xfrm>
              <a:off x="480" y="28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198" name="Line 16"/>
            <p:cNvSpPr>
              <a:spLocks noChangeShapeType="1"/>
            </p:cNvSpPr>
            <p:nvPr/>
          </p:nvSpPr>
          <p:spPr bwMode="auto">
            <a:xfrm>
              <a:off x="480" y="1584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pic>
          <p:nvPicPr>
            <p:cNvPr id="93199" name="Picture 17" descr="ckaiyua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40"/>
              <a:ext cx="2496" cy="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Line 18"/>
            <p:cNvSpPr>
              <a:spLocks noChangeShapeType="1"/>
            </p:cNvSpPr>
            <p:nvPr/>
          </p:nvSpPr>
          <p:spPr bwMode="auto">
            <a:xfrm>
              <a:off x="3822" y="336"/>
              <a:ext cx="25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01" name="Line 19"/>
            <p:cNvSpPr>
              <a:spLocks noChangeShapeType="1"/>
            </p:cNvSpPr>
            <p:nvPr/>
          </p:nvSpPr>
          <p:spPr bwMode="auto">
            <a:xfrm>
              <a:off x="3822" y="1632"/>
              <a:ext cx="25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02" name="Line 20"/>
            <p:cNvSpPr>
              <a:spLocks noChangeShapeType="1"/>
            </p:cNvSpPr>
            <p:nvPr/>
          </p:nvSpPr>
          <p:spPr bwMode="auto">
            <a:xfrm>
              <a:off x="3918" y="336"/>
              <a:ext cx="1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03" name="Text Box 21"/>
            <p:cNvSpPr txBox="1">
              <a:spLocks noChangeArrowheads="1"/>
            </p:cNvSpPr>
            <p:nvPr/>
          </p:nvSpPr>
          <p:spPr bwMode="auto">
            <a:xfrm>
              <a:off x="3623" y="624"/>
              <a:ext cx="626" cy="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12</a:t>
              </a:r>
            </a:p>
            <a:p>
              <a:pPr algn="just" eaLnBrk="1" hangingPunct="1">
                <a:spcBef>
                  <a:spcPts val="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厘米</a:t>
              </a:r>
            </a:p>
          </p:txBody>
        </p:sp>
        <p:pic>
          <p:nvPicPr>
            <p:cNvPr id="93204" name="Picture 22" descr="cbb60qw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" y="240"/>
              <a:ext cx="960" cy="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5" name="Line 23"/>
            <p:cNvSpPr>
              <a:spLocks noChangeShapeType="1"/>
            </p:cNvSpPr>
            <p:nvPr/>
          </p:nvSpPr>
          <p:spPr bwMode="auto">
            <a:xfrm>
              <a:off x="414" y="2351"/>
              <a:ext cx="25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06" name="Line 24"/>
            <p:cNvSpPr>
              <a:spLocks noChangeShapeType="1"/>
            </p:cNvSpPr>
            <p:nvPr/>
          </p:nvSpPr>
          <p:spPr bwMode="auto">
            <a:xfrm>
              <a:off x="414" y="3551"/>
              <a:ext cx="25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07" name="Line 25"/>
            <p:cNvSpPr>
              <a:spLocks noChangeShapeType="1"/>
            </p:cNvSpPr>
            <p:nvPr/>
          </p:nvSpPr>
          <p:spPr bwMode="auto">
            <a:xfrm>
              <a:off x="3840" y="2351"/>
              <a:ext cx="1" cy="1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08" name="Text Box 26"/>
            <p:cNvSpPr txBox="1">
              <a:spLocks noChangeArrowheads="1"/>
            </p:cNvSpPr>
            <p:nvPr/>
          </p:nvSpPr>
          <p:spPr bwMode="auto">
            <a:xfrm>
              <a:off x="3566" y="2631"/>
              <a:ext cx="610" cy="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2.5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厘米</a:t>
              </a:r>
            </a:p>
          </p:txBody>
        </p:sp>
        <p:sp>
          <p:nvSpPr>
            <p:cNvPr id="93209" name="Line 27"/>
            <p:cNvSpPr>
              <a:spLocks noChangeShapeType="1"/>
            </p:cNvSpPr>
            <p:nvPr/>
          </p:nvSpPr>
          <p:spPr bwMode="auto">
            <a:xfrm>
              <a:off x="3726" y="2351"/>
              <a:ext cx="25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3210" name="Line 28"/>
            <p:cNvSpPr>
              <a:spLocks noChangeShapeType="1"/>
            </p:cNvSpPr>
            <p:nvPr/>
          </p:nvSpPr>
          <p:spPr bwMode="auto">
            <a:xfrm>
              <a:off x="3726" y="3551"/>
              <a:ext cx="258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pic>
          <p:nvPicPr>
            <p:cNvPr id="93211" name="Picture 29" descr="2000v1000p瓷介电容器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2304"/>
              <a:ext cx="1152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12" name="Text Box 30"/>
            <p:cNvSpPr txBox="1">
              <a:spLocks noChangeArrowheads="1"/>
            </p:cNvSpPr>
            <p:nvPr/>
          </p:nvSpPr>
          <p:spPr bwMode="auto">
            <a:xfrm>
              <a:off x="179" y="624"/>
              <a:ext cx="598" cy="6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70</a:t>
              </a:r>
            </a:p>
            <a:p>
              <a:pPr algn="just" eaLnBrk="1" hangingPunct="1">
                <a:spcBef>
                  <a:spcPts val="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厘米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22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748029" y="626183"/>
            <a:ext cx="1016000" cy="2209800"/>
            <a:chOff x="4544" y="2242"/>
            <a:chExt cx="640" cy="1392"/>
          </a:xfrm>
        </p:grpSpPr>
        <p:sp>
          <p:nvSpPr>
            <p:cNvPr id="94241" name="Rectangle 8"/>
            <p:cNvSpPr>
              <a:spLocks noChangeArrowheads="1"/>
            </p:cNvSpPr>
            <p:nvPr/>
          </p:nvSpPr>
          <p:spPr bwMode="auto">
            <a:xfrm>
              <a:off x="5088" y="2242"/>
              <a:ext cx="96" cy="13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grpSp>
          <p:nvGrpSpPr>
            <p:cNvPr id="94242" name="Group 9"/>
            <p:cNvGrpSpPr>
              <a:grpSpLocks/>
            </p:cNvGrpSpPr>
            <p:nvPr/>
          </p:nvGrpSpPr>
          <p:grpSpPr bwMode="auto">
            <a:xfrm flipH="1">
              <a:off x="4669" y="2376"/>
              <a:ext cx="384" cy="1026"/>
              <a:chOff x="1008" y="2112"/>
              <a:chExt cx="448" cy="1200"/>
            </a:xfrm>
          </p:grpSpPr>
          <p:sp>
            <p:nvSpPr>
              <p:cNvPr id="94246" name="Line 10"/>
              <p:cNvSpPr>
                <a:spLocks noChangeShapeType="1"/>
              </p:cNvSpPr>
              <p:nvPr/>
            </p:nvSpPr>
            <p:spPr bwMode="auto">
              <a:xfrm flipH="1">
                <a:off x="1024" y="312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4247" name="Line 11"/>
              <p:cNvSpPr>
                <a:spLocks noChangeShapeType="1"/>
              </p:cNvSpPr>
              <p:nvPr/>
            </p:nvSpPr>
            <p:spPr bwMode="auto">
              <a:xfrm flipH="1">
                <a:off x="1024" y="3312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4248" name="Line 12"/>
              <p:cNvSpPr>
                <a:spLocks noChangeShapeType="1"/>
              </p:cNvSpPr>
              <p:nvPr/>
            </p:nvSpPr>
            <p:spPr bwMode="auto">
              <a:xfrm flipH="1">
                <a:off x="1008" y="2112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4249" name="Line 13"/>
              <p:cNvSpPr>
                <a:spLocks noChangeShapeType="1"/>
              </p:cNvSpPr>
              <p:nvPr/>
            </p:nvSpPr>
            <p:spPr bwMode="auto">
              <a:xfrm flipH="1">
                <a:off x="1008" y="2304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4250" name="Line 14"/>
              <p:cNvSpPr>
                <a:spLocks noChangeShapeType="1"/>
              </p:cNvSpPr>
              <p:nvPr/>
            </p:nvSpPr>
            <p:spPr bwMode="auto">
              <a:xfrm flipH="1">
                <a:off x="1008" y="2496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4251" name="Line 15"/>
              <p:cNvSpPr>
                <a:spLocks noChangeShapeType="1"/>
              </p:cNvSpPr>
              <p:nvPr/>
            </p:nvSpPr>
            <p:spPr bwMode="auto">
              <a:xfrm flipH="1">
                <a:off x="1008" y="2688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4252" name="Line 16"/>
              <p:cNvSpPr>
                <a:spLocks noChangeShapeType="1"/>
              </p:cNvSpPr>
              <p:nvPr/>
            </p:nvSpPr>
            <p:spPr bwMode="auto">
              <a:xfrm flipH="1">
                <a:off x="1008" y="2880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just"/>
                <a:endParaRPr lang="zh-CN" altLang="en-US" sz="28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4245" name="Rectangle 19"/>
            <p:cNvSpPr>
              <a:spLocks noChangeArrowheads="1"/>
            </p:cNvSpPr>
            <p:nvPr/>
          </p:nvSpPr>
          <p:spPr bwMode="auto">
            <a:xfrm>
              <a:off x="4544" y="2242"/>
              <a:ext cx="96" cy="13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2012267" y="1143998"/>
            <a:ext cx="3207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(1)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平行板电容器：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2009092" y="1962320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平行板电容器间无电介质时：</a:t>
            </a:r>
          </a:p>
        </p:txBody>
      </p:sp>
      <p:sp>
        <p:nvSpPr>
          <p:cNvPr id="94217" name="Text Box 26"/>
          <p:cNvSpPr txBox="1">
            <a:spLocks noChangeArrowheads="1"/>
          </p:cNvSpPr>
          <p:nvPr/>
        </p:nvSpPr>
        <p:spPr bwMode="auto">
          <a:xfrm>
            <a:off x="2012267" y="406175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6600CC"/>
                </a:solidFill>
                <a:latin typeface="+mn-lt"/>
                <a:ea typeface="+mn-ea"/>
              </a:rPr>
              <a:t>3.</a:t>
            </a:r>
            <a:r>
              <a:rPr kumimoji="1" lang="zh-CN" altLang="en-US" sz="2800" dirty="0">
                <a:solidFill>
                  <a:srgbClr val="6600CC"/>
                </a:solidFill>
                <a:latin typeface="+mn-lt"/>
                <a:ea typeface="+mn-ea"/>
              </a:rPr>
              <a:t>电容的计算 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009092" y="4392063"/>
            <a:ext cx="482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平行板电容器间有电介质时：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10651442" y="556333"/>
            <a:ext cx="685800" cy="2286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kumimoji="1" lang="zh-CN" altLang="en-US" sz="2800" dirty="0">
              <a:solidFill>
                <a:srgbClr val="3333CC"/>
              </a:solidFill>
              <a:latin typeface="+mn-lt"/>
              <a:ea typeface="+mn-ea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0680017" y="999246"/>
            <a:ext cx="609600" cy="1628775"/>
            <a:chOff x="4704" y="2688"/>
            <a:chExt cx="384" cy="1026"/>
          </a:xfrm>
        </p:grpSpPr>
        <p:sp>
          <p:nvSpPr>
            <p:cNvPr id="94231" name="Line 34"/>
            <p:cNvSpPr>
              <a:spLocks noChangeShapeType="1"/>
            </p:cNvSpPr>
            <p:nvPr/>
          </p:nvSpPr>
          <p:spPr bwMode="auto">
            <a:xfrm>
              <a:off x="4704" y="3550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4232" name="Line 35"/>
            <p:cNvSpPr>
              <a:spLocks noChangeShapeType="1"/>
            </p:cNvSpPr>
            <p:nvPr/>
          </p:nvSpPr>
          <p:spPr bwMode="auto">
            <a:xfrm>
              <a:off x="4704" y="3714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4233" name="Line 36"/>
            <p:cNvSpPr>
              <a:spLocks noChangeShapeType="1"/>
            </p:cNvSpPr>
            <p:nvPr/>
          </p:nvSpPr>
          <p:spPr bwMode="auto">
            <a:xfrm>
              <a:off x="4718" y="2688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4234" name="Line 37"/>
            <p:cNvSpPr>
              <a:spLocks noChangeShapeType="1"/>
            </p:cNvSpPr>
            <p:nvPr/>
          </p:nvSpPr>
          <p:spPr bwMode="auto">
            <a:xfrm>
              <a:off x="4718" y="2852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4235" name="Line 38"/>
            <p:cNvSpPr>
              <a:spLocks noChangeShapeType="1"/>
            </p:cNvSpPr>
            <p:nvPr/>
          </p:nvSpPr>
          <p:spPr bwMode="auto">
            <a:xfrm>
              <a:off x="4718" y="3016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4236" name="Line 39"/>
            <p:cNvSpPr>
              <a:spLocks noChangeShapeType="1"/>
            </p:cNvSpPr>
            <p:nvPr/>
          </p:nvSpPr>
          <p:spPr bwMode="auto">
            <a:xfrm>
              <a:off x="4718" y="3180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4237" name="Line 40"/>
            <p:cNvSpPr>
              <a:spLocks noChangeShapeType="1"/>
            </p:cNvSpPr>
            <p:nvPr/>
          </p:nvSpPr>
          <p:spPr bwMode="auto">
            <a:xfrm>
              <a:off x="4718" y="3345"/>
              <a:ext cx="3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0481579" y="607133"/>
            <a:ext cx="1016000" cy="2209800"/>
            <a:chOff x="5071" y="639"/>
            <a:chExt cx="640" cy="1392"/>
          </a:xfrm>
        </p:grpSpPr>
        <p:sp>
          <p:nvSpPr>
            <p:cNvPr id="94228" name="Rectangle 46"/>
            <p:cNvSpPr>
              <a:spLocks noChangeArrowheads="1"/>
            </p:cNvSpPr>
            <p:nvPr/>
          </p:nvSpPr>
          <p:spPr bwMode="auto">
            <a:xfrm>
              <a:off x="5615" y="639"/>
              <a:ext cx="96" cy="13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sp>
          <p:nvSpPr>
            <p:cNvPr id="94230" name="Rectangle 48"/>
            <p:cNvSpPr>
              <a:spLocks noChangeArrowheads="1"/>
            </p:cNvSpPr>
            <p:nvPr/>
          </p:nvSpPr>
          <p:spPr bwMode="auto">
            <a:xfrm>
              <a:off x="5071" y="639"/>
              <a:ext cx="96" cy="13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166302" y="2538914"/>
                <a:ext cx="1776192" cy="900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02" y="2538914"/>
                <a:ext cx="1776192" cy="900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929904" y="2495893"/>
                <a:ext cx="1230465" cy="983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04" y="2495893"/>
                <a:ext cx="1230465" cy="983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900754" y="1138552"/>
                <a:ext cx="1388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754" y="1138552"/>
                <a:ext cx="13889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166302" y="3654098"/>
                <a:ext cx="19114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02" y="3654098"/>
                <a:ext cx="19114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005971" y="3412941"/>
                <a:ext cx="1173655" cy="98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𝑞𝑑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71" y="3412941"/>
                <a:ext cx="1173655" cy="983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841325" y="3412941"/>
                <a:ext cx="2017860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25" y="3412941"/>
                <a:ext cx="2017860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57644" y="5313479"/>
                <a:ext cx="19114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644" y="5313479"/>
                <a:ext cx="191142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797313" y="5083320"/>
                <a:ext cx="1493486" cy="98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𝑞𝑑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13" y="5083320"/>
                <a:ext cx="1493486" cy="9835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839450" y="5124197"/>
                <a:ext cx="2128788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450" y="5124197"/>
                <a:ext cx="2128788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9422897" y="5313479"/>
                <a:ext cx="19675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897" y="5313479"/>
                <a:ext cx="196759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8572814" y="153817"/>
                <a:ext cx="5028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814" y="153817"/>
                <a:ext cx="50283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9188760" y="165551"/>
                <a:ext cx="7705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60" y="165551"/>
                <a:ext cx="77053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0288318" y="127277"/>
                <a:ext cx="5028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318" y="127277"/>
                <a:ext cx="50283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0984409" y="127277"/>
                <a:ext cx="7705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409" y="127277"/>
                <a:ext cx="77053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8468796" y="2786830"/>
                <a:ext cx="16332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796" y="2786830"/>
                <a:ext cx="163320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10252576" y="2792482"/>
                <a:ext cx="16332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576" y="2792482"/>
                <a:ext cx="163320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8970721" y="1327552"/>
                <a:ext cx="522515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721" y="1327552"/>
                <a:ext cx="522515" cy="5754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0733084" y="1259596"/>
                <a:ext cx="522515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FFFF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84" y="1259596"/>
                <a:ext cx="522515" cy="5754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775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4" grpId="0" autoUpdateAnimBg="0"/>
      <p:bldP spid="88085" grpId="0" autoUpdateAnimBg="0"/>
      <p:bldP spid="88093" grpId="0" autoUpdateAnimBg="0"/>
      <p:bldP spid="88096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911497" y="300377"/>
            <a:ext cx="2848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(2)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球形电容器：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911497" y="947079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两个同心的金属球壳带有等量异号电荷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872368" y="1111936"/>
            <a:ext cx="2270125" cy="2270125"/>
            <a:chOff x="730" y="2592"/>
            <a:chExt cx="1430" cy="1430"/>
          </a:xfrm>
        </p:grpSpPr>
        <p:sp>
          <p:nvSpPr>
            <p:cNvPr id="95244" name="Oval 11"/>
            <p:cNvSpPr>
              <a:spLocks noChangeArrowheads="1"/>
            </p:cNvSpPr>
            <p:nvPr/>
          </p:nvSpPr>
          <p:spPr bwMode="auto">
            <a:xfrm>
              <a:off x="986" y="2880"/>
              <a:ext cx="886" cy="886"/>
            </a:xfrm>
            <a:prstGeom prst="ellipse">
              <a:avLst/>
            </a:prstGeom>
            <a:noFill/>
            <a:ln w="1143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sp>
          <p:nvSpPr>
            <p:cNvPr id="95245" name="Oval 12"/>
            <p:cNvSpPr>
              <a:spLocks noChangeArrowheads="1"/>
            </p:cNvSpPr>
            <p:nvPr/>
          </p:nvSpPr>
          <p:spPr bwMode="auto">
            <a:xfrm>
              <a:off x="730" y="2592"/>
              <a:ext cx="1430" cy="1430"/>
            </a:xfrm>
            <a:prstGeom prst="ellipse">
              <a:avLst/>
            </a:prstGeom>
            <a:noFill/>
            <a:ln w="1047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sp>
          <p:nvSpPr>
            <p:cNvPr id="95246" name="Line 13"/>
            <p:cNvSpPr>
              <a:spLocks noChangeShapeType="1"/>
            </p:cNvSpPr>
            <p:nvPr/>
          </p:nvSpPr>
          <p:spPr bwMode="auto">
            <a:xfrm flipH="1">
              <a:off x="1274" y="33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5247" name="Line 14"/>
            <p:cNvSpPr>
              <a:spLocks noChangeShapeType="1"/>
            </p:cNvSpPr>
            <p:nvPr/>
          </p:nvSpPr>
          <p:spPr bwMode="auto">
            <a:xfrm flipH="1" flipV="1">
              <a:off x="1082" y="2720"/>
              <a:ext cx="3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696790" y="2114788"/>
                <a:ext cx="13225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90" y="2114788"/>
                <a:ext cx="13225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124851" y="2690848"/>
                <a:ext cx="2329227" cy="90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851" y="2690848"/>
                <a:ext cx="2329227" cy="903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27747" y="1481414"/>
                <a:ext cx="1188530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7" y="1481414"/>
                <a:ext cx="1188530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700666" y="1475207"/>
                <a:ext cx="1314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666" y="1475207"/>
                <a:ext cx="13142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/>
          <p:cNvSpPr/>
          <p:nvPr/>
        </p:nvSpPr>
        <p:spPr>
          <a:xfrm>
            <a:off x="1980471" y="1698031"/>
            <a:ext cx="163928" cy="1410891"/>
          </a:xfrm>
          <a:prstGeom prst="leftBrace">
            <a:avLst>
              <a:gd name="adj1" fmla="val 5758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144398" y="2086131"/>
                <a:ext cx="1188530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398" y="2086131"/>
                <a:ext cx="1188530" cy="575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696790" y="2880964"/>
                <a:ext cx="2173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90" y="2880964"/>
                <a:ext cx="21733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980470" y="3751517"/>
                <a:ext cx="3284682" cy="1019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70" y="3751517"/>
                <a:ext cx="3284682" cy="10197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261017" y="3820093"/>
                <a:ext cx="3133550" cy="81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17" y="3820093"/>
                <a:ext cx="3133550" cy="8111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04255" y="4989701"/>
                <a:ext cx="2647070" cy="90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55" y="4989701"/>
                <a:ext cx="2647070" cy="9007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014937" y="4989701"/>
                <a:ext cx="2881623" cy="970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37" y="4989701"/>
                <a:ext cx="2881623" cy="970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9354968" y="2167157"/>
                <a:ext cx="66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968" y="2167157"/>
                <a:ext cx="66601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9702009" y="1531867"/>
                <a:ext cx="674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09" y="1531867"/>
                <a:ext cx="67428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173383" y="1849512"/>
                <a:ext cx="488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383" y="1849512"/>
                <a:ext cx="48891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10968932" y="1507543"/>
                <a:ext cx="75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8932" y="1507543"/>
                <a:ext cx="7566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5487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  <p:bldP spid="3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2036031" y="4466957"/>
            <a:ext cx="192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特别是当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2035176" y="571066"/>
            <a:ext cx="4520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若两球壳间有电介质则，</a:t>
            </a:r>
          </a:p>
        </p:txBody>
      </p:sp>
      <p:sp>
        <p:nvSpPr>
          <p:cNvPr id="90125" name="Oval 13"/>
          <p:cNvSpPr>
            <a:spLocks noChangeArrowheads="1"/>
          </p:cNvSpPr>
          <p:nvPr/>
        </p:nvSpPr>
        <p:spPr bwMode="auto">
          <a:xfrm>
            <a:off x="8932057" y="3194580"/>
            <a:ext cx="1900238" cy="1900238"/>
          </a:xfrm>
          <a:prstGeom prst="ellipse">
            <a:avLst/>
          </a:prstGeom>
          <a:noFill/>
          <a:ln w="3810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en-US" sz="2800" dirty="0">
              <a:solidFill>
                <a:srgbClr val="3333CC"/>
              </a:solidFill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743145" y="2970744"/>
            <a:ext cx="2298671" cy="2270125"/>
            <a:chOff x="730" y="2592"/>
            <a:chExt cx="1430" cy="1430"/>
          </a:xfrm>
        </p:grpSpPr>
        <p:sp>
          <p:nvSpPr>
            <p:cNvPr id="96269" name="Oval 15"/>
            <p:cNvSpPr>
              <a:spLocks noChangeArrowheads="1"/>
            </p:cNvSpPr>
            <p:nvPr/>
          </p:nvSpPr>
          <p:spPr bwMode="auto">
            <a:xfrm>
              <a:off x="986" y="2880"/>
              <a:ext cx="886" cy="886"/>
            </a:xfrm>
            <a:prstGeom prst="ellipse">
              <a:avLst/>
            </a:prstGeom>
            <a:noFill/>
            <a:ln w="1143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6270" name="Oval 16"/>
            <p:cNvSpPr>
              <a:spLocks noChangeArrowheads="1"/>
            </p:cNvSpPr>
            <p:nvPr/>
          </p:nvSpPr>
          <p:spPr bwMode="auto">
            <a:xfrm>
              <a:off x="730" y="2592"/>
              <a:ext cx="1430" cy="1430"/>
            </a:xfrm>
            <a:prstGeom prst="ellipse">
              <a:avLst/>
            </a:prstGeom>
            <a:noFill/>
            <a:ln w="1047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6271" name="Line 17"/>
            <p:cNvSpPr>
              <a:spLocks noChangeShapeType="1"/>
            </p:cNvSpPr>
            <p:nvPr/>
          </p:nvSpPr>
          <p:spPr bwMode="auto">
            <a:xfrm flipH="1">
              <a:off x="1274" y="33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6272" name="Line 18"/>
            <p:cNvSpPr>
              <a:spLocks noChangeShapeType="1"/>
            </p:cNvSpPr>
            <p:nvPr/>
          </p:nvSpPr>
          <p:spPr bwMode="auto">
            <a:xfrm flipH="1" flipV="1">
              <a:off x="1082" y="2720"/>
              <a:ext cx="3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966478" y="398069"/>
                <a:ext cx="2649059" cy="90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78" y="398069"/>
                <a:ext cx="2649059" cy="903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034746" y="1448301"/>
                <a:ext cx="3604513" cy="1019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746" y="1448301"/>
                <a:ext cx="3604513" cy="1019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738607" y="1516877"/>
                <a:ext cx="3773212" cy="811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607" y="1516877"/>
                <a:ext cx="3773212" cy="811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020626" y="3030469"/>
                <a:ext cx="2647070" cy="90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26" y="3030469"/>
                <a:ext cx="2647070" cy="900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50609" y="2995490"/>
                <a:ext cx="3201453" cy="970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09" y="2995490"/>
                <a:ext cx="3201453" cy="970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256085" y="3976614"/>
                <a:ext cx="6660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085" y="3976614"/>
                <a:ext cx="6660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589093" y="3384660"/>
                <a:ext cx="674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093" y="3384660"/>
                <a:ext cx="67428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106719" y="3634529"/>
                <a:ext cx="488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719" y="3634529"/>
                <a:ext cx="48891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0832295" y="3231095"/>
                <a:ext cx="7566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295" y="3231095"/>
                <a:ext cx="7566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508141" y="4456620"/>
                <a:ext cx="14813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41" y="4456620"/>
                <a:ext cx="148136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751989" y="5243622"/>
                <a:ext cx="268676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</m:t>
                      </m:r>
                      <m:r>
                        <a:rPr kumimoji="1"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=4</m:t>
                      </m:r>
                      <m:r>
                        <a:rPr kumimoji="1" lang="zh-CN" altLang="en-US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𝜋</m:t>
                      </m:r>
                      <m:sSub>
                        <m:sSubPr>
                          <m:ctrlPr>
                            <a:rPr kumimoji="1"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kumimoji="1"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𝜀</m:t>
                          </m:r>
                        </m:e>
                        <m:sub>
                          <m:r>
                            <a:rPr kumimoji="1"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89" y="5243622"/>
                <a:ext cx="268676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967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1" grpId="0" autoUpdateAnimBg="0"/>
      <p:bldP spid="90124" grpId="0" autoUpdateAnimBg="0"/>
      <p:bldP spid="90125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085243" y="414764"/>
            <a:ext cx="53623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(3)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圆柱形电容器（同轴电缆）：</a:t>
            </a:r>
            <a:endParaRPr kumimoji="1" lang="zh-CN" altLang="en-US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885703" y="2479774"/>
            <a:ext cx="2997200" cy="2355850"/>
            <a:chOff x="3440" y="1444"/>
            <a:chExt cx="1888" cy="1484"/>
          </a:xfrm>
        </p:grpSpPr>
        <p:sp>
          <p:nvSpPr>
            <p:cNvPr id="97294" name="Oval 11"/>
            <p:cNvSpPr>
              <a:spLocks noChangeArrowheads="1"/>
            </p:cNvSpPr>
            <p:nvPr/>
          </p:nvSpPr>
          <p:spPr bwMode="auto">
            <a:xfrm>
              <a:off x="3552" y="1776"/>
              <a:ext cx="192" cy="528"/>
            </a:xfrm>
            <a:prstGeom prst="ellips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sp>
          <p:nvSpPr>
            <p:cNvPr id="97295" name="Oval 12"/>
            <p:cNvSpPr>
              <a:spLocks noChangeArrowheads="1"/>
            </p:cNvSpPr>
            <p:nvPr/>
          </p:nvSpPr>
          <p:spPr bwMode="auto">
            <a:xfrm>
              <a:off x="3440" y="1456"/>
              <a:ext cx="416" cy="1104"/>
            </a:xfrm>
            <a:prstGeom prst="ellips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3333CC"/>
                </a:solidFill>
                <a:latin typeface="+mn-lt"/>
                <a:ea typeface="+mn-ea"/>
              </a:endParaRPr>
            </a:p>
          </p:txBody>
        </p:sp>
        <p:sp>
          <p:nvSpPr>
            <p:cNvPr id="97296" name="Line 13"/>
            <p:cNvSpPr>
              <a:spLocks noChangeShapeType="1"/>
            </p:cNvSpPr>
            <p:nvPr/>
          </p:nvSpPr>
          <p:spPr bwMode="auto">
            <a:xfrm>
              <a:off x="3648" y="1776"/>
              <a:ext cx="1149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297" name="Line 14"/>
            <p:cNvSpPr>
              <a:spLocks noChangeShapeType="1"/>
            </p:cNvSpPr>
            <p:nvPr/>
          </p:nvSpPr>
          <p:spPr bwMode="auto">
            <a:xfrm>
              <a:off x="3648" y="2288"/>
              <a:ext cx="1127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298" name="Line 15"/>
            <p:cNvSpPr>
              <a:spLocks noChangeShapeType="1"/>
            </p:cNvSpPr>
            <p:nvPr/>
          </p:nvSpPr>
          <p:spPr bwMode="auto">
            <a:xfrm>
              <a:off x="3632" y="1456"/>
              <a:ext cx="1296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299" name="Line 16"/>
            <p:cNvSpPr>
              <a:spLocks noChangeShapeType="1"/>
            </p:cNvSpPr>
            <p:nvPr/>
          </p:nvSpPr>
          <p:spPr bwMode="auto">
            <a:xfrm>
              <a:off x="3664" y="2560"/>
              <a:ext cx="1296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0" name="Freeform 17"/>
            <p:cNvSpPr>
              <a:spLocks/>
            </p:cNvSpPr>
            <p:nvPr/>
          </p:nvSpPr>
          <p:spPr bwMode="auto">
            <a:xfrm>
              <a:off x="4915" y="1444"/>
              <a:ext cx="308" cy="1119"/>
            </a:xfrm>
            <a:custGeom>
              <a:avLst/>
              <a:gdLst>
                <a:gd name="T0" fmla="*/ 16 w 308"/>
                <a:gd name="T1" fmla="*/ 0 h 1119"/>
                <a:gd name="T2" fmla="*/ 0 w 308"/>
                <a:gd name="T3" fmla="*/ 1119 h 1119"/>
                <a:gd name="T4" fmla="*/ 0 60000 65536"/>
                <a:gd name="T5" fmla="*/ 0 60000 65536"/>
                <a:gd name="T6" fmla="*/ 0 w 308"/>
                <a:gd name="T7" fmla="*/ 0 h 1119"/>
                <a:gd name="T8" fmla="*/ 308 w 308"/>
                <a:gd name="T9" fmla="*/ 1119 h 11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" h="1119">
                  <a:moveTo>
                    <a:pt x="16" y="0"/>
                  </a:moveTo>
                  <a:cubicBezTo>
                    <a:pt x="308" y="389"/>
                    <a:pt x="227" y="892"/>
                    <a:pt x="0" y="1119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1" name="Freeform 18"/>
            <p:cNvSpPr>
              <a:spLocks/>
            </p:cNvSpPr>
            <p:nvPr/>
          </p:nvSpPr>
          <p:spPr bwMode="auto">
            <a:xfrm>
              <a:off x="4801" y="1768"/>
              <a:ext cx="162" cy="519"/>
            </a:xfrm>
            <a:custGeom>
              <a:avLst/>
              <a:gdLst>
                <a:gd name="T0" fmla="*/ 21 w 162"/>
                <a:gd name="T1" fmla="*/ 0 h 519"/>
                <a:gd name="T2" fmla="*/ 0 w 162"/>
                <a:gd name="T3" fmla="*/ 519 h 519"/>
                <a:gd name="T4" fmla="*/ 0 60000 65536"/>
                <a:gd name="T5" fmla="*/ 0 60000 65536"/>
                <a:gd name="T6" fmla="*/ 0 w 162"/>
                <a:gd name="T7" fmla="*/ 0 h 519"/>
                <a:gd name="T8" fmla="*/ 162 w 162"/>
                <a:gd name="T9" fmla="*/ 519 h 5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" h="519">
                  <a:moveTo>
                    <a:pt x="21" y="0"/>
                  </a:moveTo>
                  <a:cubicBezTo>
                    <a:pt x="130" y="146"/>
                    <a:pt x="162" y="276"/>
                    <a:pt x="0" y="519"/>
                  </a:cubicBezTo>
                </a:path>
              </a:pathLst>
            </a:custGeom>
            <a:noFill/>
            <a:ln w="412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2" name="Line 19"/>
            <p:cNvSpPr>
              <a:spLocks noChangeShapeType="1"/>
            </p:cNvSpPr>
            <p:nvPr/>
          </p:nvSpPr>
          <p:spPr bwMode="auto">
            <a:xfrm>
              <a:off x="3888" y="2064"/>
              <a:ext cx="1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6" name="Line 23"/>
            <p:cNvSpPr>
              <a:spLocks noChangeShapeType="1"/>
            </p:cNvSpPr>
            <p:nvPr/>
          </p:nvSpPr>
          <p:spPr bwMode="auto">
            <a:xfrm>
              <a:off x="3648" y="257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7" name="Line 24"/>
            <p:cNvSpPr>
              <a:spLocks noChangeShapeType="1"/>
            </p:cNvSpPr>
            <p:nvPr/>
          </p:nvSpPr>
          <p:spPr bwMode="auto">
            <a:xfrm>
              <a:off x="4944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8" name="Line 25"/>
            <p:cNvSpPr>
              <a:spLocks noChangeShapeType="1"/>
            </p:cNvSpPr>
            <p:nvPr/>
          </p:nvSpPr>
          <p:spPr bwMode="auto">
            <a:xfrm>
              <a:off x="4464" y="27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  <p:sp>
          <p:nvSpPr>
            <p:cNvPr id="97309" name="Line 26"/>
            <p:cNvSpPr>
              <a:spLocks noChangeShapeType="1"/>
            </p:cNvSpPr>
            <p:nvPr/>
          </p:nvSpPr>
          <p:spPr bwMode="auto">
            <a:xfrm flipH="1">
              <a:off x="3680" y="27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293" name="Text Box 29"/>
              <p:cNvSpPr txBox="1">
                <a:spLocks noChangeArrowheads="1"/>
              </p:cNvSpPr>
              <p:nvPr/>
            </p:nvSpPr>
            <p:spPr bwMode="auto">
              <a:xfrm>
                <a:off x="2085243" y="1063724"/>
                <a:ext cx="9195665" cy="1384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两个长为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的圆柱体，圆柱面上带有等量异号的电荷，其间距离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anose="05050102010706020507" pitchFamily="18" charset="2"/>
                  </a:rPr>
                  <a:t>，充有相对电容率为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anose="05050102010706020507" pitchFamily="18" charset="2"/>
                  </a:rPr>
                  <a:t>的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anose="05050102010706020507" pitchFamily="18" charset="2"/>
                  </a:rPr>
                  <a:t>介质，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线电荷密度为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。</a:t>
                </a:r>
                <a:endPara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9729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5243" y="1063724"/>
                <a:ext cx="9195665" cy="1384300"/>
              </a:xfrm>
              <a:prstGeom prst="rect">
                <a:avLst/>
              </a:prstGeom>
              <a:blipFill>
                <a:blip r:embed="rId3"/>
                <a:stretch>
                  <a:fillRect l="-1325" t="-4386" r="-1325" b="-109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085243" y="2665442"/>
                <a:ext cx="2173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43" y="2665442"/>
                <a:ext cx="21733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762114" y="2435187"/>
                <a:ext cx="2233047" cy="983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114" y="2435187"/>
                <a:ext cx="2233047" cy="983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151311" y="3417757"/>
                <a:ext cx="3427733" cy="1019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defRPr sz="2800" i="1">
                    <a:solidFill>
                      <a:srgbClr val="0000FF"/>
                    </a:solidFill>
                    <a:latin typeface="Cambria Math" panose="02040503050406030204" pitchFamily="18" charset="0"/>
                    <a:ea typeface="+mn-ea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11" y="3417757"/>
                <a:ext cx="3427733" cy="1019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555347" y="3417097"/>
                <a:ext cx="2515176" cy="1012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347" y="3417097"/>
                <a:ext cx="2515176" cy="1012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651831" y="4901651"/>
                <a:ext cx="2647070" cy="900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831" y="4901651"/>
                <a:ext cx="2647070" cy="9007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452656" y="4912949"/>
                <a:ext cx="1901483" cy="981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656" y="4912949"/>
                <a:ext cx="1901483" cy="9810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219217" y="4912949"/>
                <a:ext cx="1913537" cy="1317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17" y="4912949"/>
                <a:ext cx="1913537" cy="13174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0003513" y="4345414"/>
                <a:ext cx="4821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513" y="4345414"/>
                <a:ext cx="48218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15201" y="2943186"/>
                <a:ext cx="6660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201" y="2943186"/>
                <a:ext cx="66601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1365985" y="2470904"/>
                <a:ext cx="674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985" y="2470904"/>
                <a:ext cx="67428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072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  <p:bldP spid="97293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5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5"/>
          <p:cNvSpPr txBox="1">
            <a:spLocks noChangeArrowheads="1"/>
          </p:cNvSpPr>
          <p:nvPr/>
        </p:nvSpPr>
        <p:spPr bwMode="auto">
          <a:xfrm>
            <a:off x="2245409" y="430078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+mn-lt"/>
                <a:ea typeface="+mn-ea"/>
              </a:rPr>
              <a:t>二、电容器的串联和并联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245409" y="1366703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0000FF"/>
                </a:solidFill>
                <a:latin typeface="+mn-lt"/>
                <a:ea typeface="+mn-ea"/>
              </a:rPr>
              <a:t>电容器的并联</a:t>
            </a:r>
            <a:endParaRPr lang="zh-CN" altLang="en-US" sz="2800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222403" y="3632859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电容器的串联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82053" y="2374299"/>
                <a:ext cx="2217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53" y="2374299"/>
                <a:ext cx="221765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6969809" y="4394860"/>
            <a:ext cx="4572000" cy="1550988"/>
            <a:chOff x="6969809" y="4394860"/>
            <a:chExt cx="4572000" cy="1550988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6969809" y="4394860"/>
              <a:ext cx="4572000" cy="1550988"/>
              <a:chOff x="2640" y="2880"/>
              <a:chExt cx="2880" cy="977"/>
            </a:xfrm>
          </p:grpSpPr>
          <p:sp>
            <p:nvSpPr>
              <p:cNvPr id="98313" name="Rectangle 29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880" cy="977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2800" dirty="0">
                  <a:solidFill>
                    <a:srgbClr val="3333CC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314" name="Line 30"/>
              <p:cNvSpPr>
                <a:spLocks noChangeShapeType="1"/>
              </p:cNvSpPr>
              <p:nvPr/>
            </p:nvSpPr>
            <p:spPr bwMode="auto">
              <a:xfrm>
                <a:off x="3722" y="3140"/>
                <a:ext cx="0" cy="32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15" name="Line 31"/>
              <p:cNvSpPr>
                <a:spLocks noChangeShapeType="1"/>
              </p:cNvSpPr>
              <p:nvPr/>
            </p:nvSpPr>
            <p:spPr bwMode="auto">
              <a:xfrm>
                <a:off x="3825" y="3140"/>
                <a:ext cx="0" cy="32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16" name="Freeform 32"/>
              <p:cNvSpPr>
                <a:spLocks/>
              </p:cNvSpPr>
              <p:nvPr/>
            </p:nvSpPr>
            <p:spPr bwMode="auto">
              <a:xfrm>
                <a:off x="3120" y="3310"/>
                <a:ext cx="600" cy="2"/>
              </a:xfrm>
              <a:custGeom>
                <a:avLst/>
                <a:gdLst>
                  <a:gd name="T0" fmla="*/ 0 w 600"/>
                  <a:gd name="T1" fmla="*/ 0 h 2"/>
                  <a:gd name="T2" fmla="*/ 600 w 600"/>
                  <a:gd name="T3" fmla="*/ 2 h 2"/>
                  <a:gd name="T4" fmla="*/ 0 60000 65536"/>
                  <a:gd name="T5" fmla="*/ 0 60000 65536"/>
                  <a:gd name="T6" fmla="*/ 0 w 600"/>
                  <a:gd name="T7" fmla="*/ 0 h 2"/>
                  <a:gd name="T8" fmla="*/ 600 w 600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0" h="2">
                    <a:moveTo>
                      <a:pt x="0" y="0"/>
                    </a:moveTo>
                    <a:lnTo>
                      <a:pt x="600" y="2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18" name="Line 34"/>
              <p:cNvSpPr>
                <a:spLocks noChangeShapeType="1"/>
              </p:cNvSpPr>
              <p:nvPr/>
            </p:nvSpPr>
            <p:spPr bwMode="auto">
              <a:xfrm>
                <a:off x="4409" y="3140"/>
                <a:ext cx="0" cy="32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19" name="Line 35"/>
              <p:cNvSpPr>
                <a:spLocks noChangeShapeType="1"/>
              </p:cNvSpPr>
              <p:nvPr/>
            </p:nvSpPr>
            <p:spPr bwMode="auto">
              <a:xfrm>
                <a:off x="4512" y="3140"/>
                <a:ext cx="0" cy="32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20" name="Line 36"/>
              <p:cNvSpPr>
                <a:spLocks noChangeShapeType="1"/>
              </p:cNvSpPr>
              <p:nvPr/>
            </p:nvSpPr>
            <p:spPr bwMode="auto">
              <a:xfrm>
                <a:off x="4512" y="3302"/>
                <a:ext cx="506" cy="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22" name="Oval 38"/>
              <p:cNvSpPr>
                <a:spLocks noChangeArrowheads="1"/>
              </p:cNvSpPr>
              <p:nvPr/>
            </p:nvSpPr>
            <p:spPr bwMode="auto">
              <a:xfrm>
                <a:off x="3024" y="326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2800" dirty="0">
                  <a:solidFill>
                    <a:srgbClr val="3333CC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323" name="Oval 39"/>
              <p:cNvSpPr>
                <a:spLocks noChangeArrowheads="1"/>
              </p:cNvSpPr>
              <p:nvPr/>
            </p:nvSpPr>
            <p:spPr bwMode="auto">
              <a:xfrm>
                <a:off x="5016" y="326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2800" dirty="0">
                  <a:solidFill>
                    <a:srgbClr val="3333CC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324" name="Text Box 40"/>
              <p:cNvSpPr txBox="1">
                <a:spLocks noChangeArrowheads="1"/>
              </p:cNvSpPr>
              <p:nvPr/>
            </p:nvSpPr>
            <p:spPr bwMode="auto">
              <a:xfrm>
                <a:off x="2688" y="3116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1C1C1C"/>
                    </a:solidFill>
                    <a:latin typeface="+mn-lt"/>
                    <a:ea typeface="+mn-ea"/>
                  </a:rPr>
                  <a:t>＋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8325" name="Object 41"/>
                  <p:cNvGraphicFramePr>
                    <a:graphicFrameLocks noChangeAspect="1"/>
                  </p:cNvGraphicFramePr>
                  <p:nvPr/>
                </p:nvGraphicFramePr>
                <p:xfrm>
                  <a:off x="5096" y="3208"/>
                  <a:ext cx="328" cy="1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532" name="Equation" r:id="rId8" imgW="126670" imgH="76002" progId="Equation.3">
                          <p:embed/>
                        </p:oleObj>
                      </mc:Choice>
                      <mc:Fallback>
                        <p:oleObj name="Equation" r:id="rId8" imgW="126670" imgH="76002" progId="Equation.3">
                          <p:embed/>
                          <p:pic>
                            <p:nvPicPr>
                              <p:cNvPr id="98325" name="Object 4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6" y="3208"/>
                                <a:ext cx="328" cy="1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8325" name="Object 41"/>
                  <p:cNvGraphicFramePr>
                    <a:graphicFrameLocks noChangeAspect="1"/>
                  </p:cNvGraphicFramePr>
                  <p:nvPr/>
                </p:nvGraphicFramePr>
                <p:xfrm>
                  <a:off x="5096" y="3208"/>
                  <a:ext cx="328" cy="1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9157" name="Equation" r:id="rId10" imgW="126670" imgH="76002" progId="Equation.3">
                          <p:embed/>
                        </p:oleObj>
                      </mc:Choice>
                      <mc:Fallback>
                        <p:oleObj name="Equation" r:id="rId10" imgW="126670" imgH="76002" progId="Equation.3">
                          <p:embed/>
                          <p:pic>
                            <p:nvPicPr>
                              <p:cNvPr id="98325" name="Object 4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6" y="3208"/>
                                <a:ext cx="328" cy="1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98326" name="Freeform 42"/>
              <p:cNvSpPr>
                <a:spLocks/>
              </p:cNvSpPr>
              <p:nvPr/>
            </p:nvSpPr>
            <p:spPr bwMode="auto">
              <a:xfrm>
                <a:off x="3840" y="3312"/>
                <a:ext cx="568" cy="2"/>
              </a:xfrm>
              <a:custGeom>
                <a:avLst/>
                <a:gdLst>
                  <a:gd name="T0" fmla="*/ 0 w 568"/>
                  <a:gd name="T1" fmla="*/ 2 h 2"/>
                  <a:gd name="T2" fmla="*/ 568 w 568"/>
                  <a:gd name="T3" fmla="*/ 0 h 2"/>
                  <a:gd name="T4" fmla="*/ 0 60000 65536"/>
                  <a:gd name="T5" fmla="*/ 0 60000 65536"/>
                  <a:gd name="T6" fmla="*/ 0 w 568"/>
                  <a:gd name="T7" fmla="*/ 0 h 2"/>
                  <a:gd name="T8" fmla="*/ 568 w 568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68" h="2">
                    <a:moveTo>
                      <a:pt x="0" y="2"/>
                    </a:moveTo>
                    <a:lnTo>
                      <a:pt x="568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/>
                <p:cNvSpPr/>
                <p:nvPr/>
              </p:nvSpPr>
              <p:spPr>
                <a:xfrm>
                  <a:off x="9588026" y="5284732"/>
                  <a:ext cx="6531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026" y="5284732"/>
                  <a:ext cx="65319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8496590" y="5289979"/>
                  <a:ext cx="64492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90" y="5289979"/>
                  <a:ext cx="644920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6969809" y="1270659"/>
            <a:ext cx="4572000" cy="2819400"/>
            <a:chOff x="6969809" y="1270659"/>
            <a:chExt cx="4572000" cy="2819400"/>
          </a:xfrm>
        </p:grpSpPr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6969809" y="1270659"/>
              <a:ext cx="4572000" cy="2819400"/>
              <a:chOff x="2640" y="912"/>
              <a:chExt cx="2880" cy="1776"/>
            </a:xfrm>
          </p:grpSpPr>
          <p:sp>
            <p:nvSpPr>
              <p:cNvPr id="98327" name="Rectangle 13"/>
              <p:cNvSpPr>
                <a:spLocks noChangeArrowheads="1"/>
              </p:cNvSpPr>
              <p:nvPr/>
            </p:nvSpPr>
            <p:spPr bwMode="auto">
              <a:xfrm>
                <a:off x="2640" y="912"/>
                <a:ext cx="2880" cy="1776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2800" dirty="0">
                  <a:solidFill>
                    <a:srgbClr val="3333CC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328" name="Line 14"/>
              <p:cNvSpPr>
                <a:spLocks noChangeShapeType="1"/>
              </p:cNvSpPr>
              <p:nvPr/>
            </p:nvSpPr>
            <p:spPr bwMode="auto">
              <a:xfrm>
                <a:off x="4128" y="1248"/>
                <a:ext cx="0" cy="35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29" name="Line 15"/>
              <p:cNvSpPr>
                <a:spLocks noChangeShapeType="1"/>
              </p:cNvSpPr>
              <p:nvPr/>
            </p:nvSpPr>
            <p:spPr bwMode="auto">
              <a:xfrm>
                <a:off x="4495" y="1872"/>
                <a:ext cx="4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32" name="Freeform 18"/>
              <p:cNvSpPr>
                <a:spLocks/>
              </p:cNvSpPr>
              <p:nvPr/>
            </p:nvSpPr>
            <p:spPr bwMode="auto">
              <a:xfrm>
                <a:off x="4128" y="1440"/>
                <a:ext cx="384" cy="768"/>
              </a:xfrm>
              <a:custGeom>
                <a:avLst/>
                <a:gdLst>
                  <a:gd name="T0" fmla="*/ 0 w 384"/>
                  <a:gd name="T1" fmla="*/ 0 h 768"/>
                  <a:gd name="T2" fmla="*/ 384 w 384"/>
                  <a:gd name="T3" fmla="*/ 0 h 768"/>
                  <a:gd name="T4" fmla="*/ 384 w 384"/>
                  <a:gd name="T5" fmla="*/ 768 h 768"/>
                  <a:gd name="T6" fmla="*/ 0 w 384"/>
                  <a:gd name="T7" fmla="*/ 768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768"/>
                  <a:gd name="T14" fmla="*/ 384 w 384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768">
                    <a:moveTo>
                      <a:pt x="0" y="0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76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33" name="Line 19"/>
              <p:cNvSpPr>
                <a:spLocks noChangeShapeType="1"/>
              </p:cNvSpPr>
              <p:nvPr/>
            </p:nvSpPr>
            <p:spPr bwMode="auto">
              <a:xfrm>
                <a:off x="4128" y="2048"/>
                <a:ext cx="0" cy="35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34" name="Line 20"/>
              <p:cNvSpPr>
                <a:spLocks noChangeShapeType="1"/>
              </p:cNvSpPr>
              <p:nvPr/>
            </p:nvSpPr>
            <p:spPr bwMode="auto">
              <a:xfrm>
                <a:off x="3055" y="1872"/>
                <a:ext cx="4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35" name="Freeform 21"/>
              <p:cNvSpPr>
                <a:spLocks/>
              </p:cNvSpPr>
              <p:nvPr/>
            </p:nvSpPr>
            <p:spPr bwMode="auto">
              <a:xfrm flipH="1">
                <a:off x="3552" y="1440"/>
                <a:ext cx="432" cy="768"/>
              </a:xfrm>
              <a:custGeom>
                <a:avLst/>
                <a:gdLst>
                  <a:gd name="T0" fmla="*/ 0 w 384"/>
                  <a:gd name="T1" fmla="*/ 0 h 768"/>
                  <a:gd name="T2" fmla="*/ 1578 w 384"/>
                  <a:gd name="T3" fmla="*/ 0 h 768"/>
                  <a:gd name="T4" fmla="*/ 1578 w 384"/>
                  <a:gd name="T5" fmla="*/ 768 h 768"/>
                  <a:gd name="T6" fmla="*/ 0 w 384"/>
                  <a:gd name="T7" fmla="*/ 768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768"/>
                  <a:gd name="T14" fmla="*/ 384 w 384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768">
                    <a:moveTo>
                      <a:pt x="0" y="0"/>
                    </a:moveTo>
                    <a:lnTo>
                      <a:pt x="384" y="0"/>
                    </a:lnTo>
                    <a:lnTo>
                      <a:pt x="384" y="768"/>
                    </a:lnTo>
                    <a:lnTo>
                      <a:pt x="0" y="76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36" name="Oval 22"/>
              <p:cNvSpPr>
                <a:spLocks noChangeArrowheads="1"/>
              </p:cNvSpPr>
              <p:nvPr/>
            </p:nvSpPr>
            <p:spPr bwMode="auto">
              <a:xfrm>
                <a:off x="2976" y="182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2800" dirty="0">
                  <a:solidFill>
                    <a:srgbClr val="3333CC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337" name="Oval 23"/>
              <p:cNvSpPr>
                <a:spLocks noChangeArrowheads="1"/>
              </p:cNvSpPr>
              <p:nvPr/>
            </p:nvSpPr>
            <p:spPr bwMode="auto">
              <a:xfrm>
                <a:off x="4992" y="182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2800" dirty="0">
                  <a:solidFill>
                    <a:srgbClr val="3333CC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338" name="Text Box 24"/>
              <p:cNvSpPr txBox="1">
                <a:spLocks noChangeArrowheads="1"/>
              </p:cNvSpPr>
              <p:nvPr/>
            </p:nvSpPr>
            <p:spPr bwMode="auto">
              <a:xfrm>
                <a:off x="2640" y="168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1C1C1C"/>
                    </a:solidFill>
                    <a:latin typeface="+mn-lt"/>
                    <a:ea typeface="+mn-ea"/>
                  </a:rPr>
                  <a:t>＋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8339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5096" y="1772"/>
                  <a:ext cx="328" cy="1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7533" name="Equation" r:id="rId14" imgW="126670" imgH="76002" progId="Equation.3">
                          <p:embed/>
                        </p:oleObj>
                      </mc:Choice>
                      <mc:Fallback>
                        <p:oleObj name="Equation" r:id="rId14" imgW="126670" imgH="76002" progId="Equation.3">
                          <p:embed/>
                          <p:pic>
                            <p:nvPicPr>
                              <p:cNvPr id="98339" name="Object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6" y="1772"/>
                                <a:ext cx="328" cy="1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8339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5096" y="1772"/>
                  <a:ext cx="328" cy="1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9158" name="Equation" r:id="rId15" imgW="126670" imgH="76002" progId="Equation.3">
                          <p:embed/>
                        </p:oleObj>
                      </mc:Choice>
                      <mc:Fallback>
                        <p:oleObj name="Equation" r:id="rId15" imgW="126670" imgH="76002" progId="Equation.3">
                          <p:embed/>
                          <p:pic>
                            <p:nvPicPr>
                              <p:cNvPr id="98339" name="Object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96" y="1772"/>
                                <a:ext cx="328" cy="1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98340" name="Line 26"/>
              <p:cNvSpPr>
                <a:spLocks noChangeShapeType="1"/>
              </p:cNvSpPr>
              <p:nvPr/>
            </p:nvSpPr>
            <p:spPr bwMode="auto">
              <a:xfrm>
                <a:off x="3984" y="1248"/>
                <a:ext cx="0" cy="35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  <p:sp>
            <p:nvSpPr>
              <p:cNvPr id="98341" name="Line 27"/>
              <p:cNvSpPr>
                <a:spLocks noChangeShapeType="1"/>
              </p:cNvSpPr>
              <p:nvPr/>
            </p:nvSpPr>
            <p:spPr bwMode="auto">
              <a:xfrm>
                <a:off x="3984" y="2048"/>
                <a:ext cx="0" cy="35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dirty="0">
                  <a:latin typeface="+mn-lt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9313503" y="3270909"/>
                  <a:ext cx="65319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503" y="3270909"/>
                  <a:ext cx="653191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9321774" y="1580549"/>
                  <a:ext cx="64492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1774" y="1580549"/>
                  <a:ext cx="64492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921326" y="4644562"/>
                <a:ext cx="2139112" cy="97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26" y="4644562"/>
                <a:ext cx="2139112" cy="9722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5651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2168" grpId="0"/>
      <p:bldP spid="92170" grpId="0"/>
      <p:bldP spid="38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48" name="矩形 47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139185" y="3075186"/>
              <a:ext cx="5032143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静电场中的导体</a:t>
              </a:r>
            </a:p>
          </p:txBody>
        </p:sp>
        <p:grpSp>
          <p:nvGrpSpPr>
            <p:cNvPr id="55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59" name="圆角矩形 58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5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7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AD1C2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8765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750">
        <p15:prstTrans prst="curtains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2312457" y="1450252"/>
                <a:ext cx="8109592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Wingdings" panose="05000000000000000000" pitchFamily="2" charset="2"/>
                  </a:rPr>
                  <a:t>（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+mn-lt"/>
                    <a:ea typeface="+mn-ea"/>
                    <a:sym typeface="Wingdings" panose="05000000000000000000" pitchFamily="2" charset="2"/>
                  </a:rPr>
                  <a:t>1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Wingdings" panose="05000000000000000000" pitchFamily="2" charset="2"/>
                  </a:rPr>
                  <a:t>）设正极带电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Wingdings" panose="05000000000000000000" pitchFamily="2" charset="2"/>
                  </a:rPr>
                  <a:t>，写出两极间的电场强度表达式</a:t>
                </a:r>
              </a:p>
              <a:p>
                <a:pPr algn="just"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Wingdings" panose="05000000000000000000" pitchFamily="2" charset="2"/>
                  </a:rPr>
                  <a:t>（一般由高斯定理求出）。</a:t>
                </a: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2457" y="1450252"/>
                <a:ext cx="8109592" cy="1169551"/>
              </a:xfrm>
              <a:prstGeom prst="rect">
                <a:avLst/>
              </a:prstGeom>
              <a:blipFill>
                <a:blip r:embed="rId3"/>
                <a:stretch>
                  <a:fillRect l="-1503" t="-5729" r="-150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312457" y="638438"/>
            <a:ext cx="8263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  <a:sym typeface="Wingdings" panose="05000000000000000000" pitchFamily="2" charset="2"/>
              </a:rPr>
              <a:t>电容器的计算过程如下：                                            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12457" y="2798857"/>
            <a:ext cx="8166916" cy="1058688"/>
            <a:chOff x="2312457" y="2798857"/>
            <a:chExt cx="8166916" cy="105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35" name="Rectangle 5"/>
                <p:cNvSpPr>
                  <a:spLocks noChangeArrowheads="1"/>
                </p:cNvSpPr>
                <p:nvPr/>
              </p:nvSpPr>
              <p:spPr bwMode="auto">
                <a:xfrm>
                  <a:off x="2312457" y="3066591"/>
                  <a:ext cx="8166916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（</a:t>
                  </a:r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2</a:t>
                  </a:r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）由公式                                     ，求出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99335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2457" y="3066591"/>
                  <a:ext cx="8166916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493" t="-11628" r="-44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412719" y="2798857"/>
                  <a:ext cx="3319562" cy="10586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⃑"/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zh-CN" alt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⃑"/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719" y="2798857"/>
                  <a:ext cx="3319562" cy="10586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2312457" y="3903353"/>
            <a:ext cx="6788782" cy="900759"/>
            <a:chOff x="2312457" y="3903353"/>
            <a:chExt cx="6788782" cy="90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33" name="Rectangle 6"/>
                <p:cNvSpPr>
                  <a:spLocks noChangeArrowheads="1"/>
                </p:cNvSpPr>
                <p:nvPr/>
              </p:nvSpPr>
              <p:spPr bwMode="auto">
                <a:xfrm>
                  <a:off x="2312457" y="4091796"/>
                  <a:ext cx="678878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（</a:t>
                  </a:r>
                  <a:r>
                    <a:rPr kumimoji="1" lang="en-US" altLang="zh-CN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3</a:t>
                  </a:r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）由公式                         ，求出电容</a:t>
                  </a:r>
                  <a14:m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kumimoji="1" lang="zh-CN" altLang="en-US" sz="2800" dirty="0">
                      <a:solidFill>
                        <a:srgbClr val="0000FF"/>
                      </a:solidFill>
                      <a:latin typeface="+mn-lt"/>
                      <a:ea typeface="+mn-ea"/>
                      <a:sym typeface="Wingdings" panose="05000000000000000000" pitchFamily="2" charset="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99333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12457" y="4091796"/>
                  <a:ext cx="6788782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795" t="-11628" r="-628" b="-3139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4412719" y="3903353"/>
                  <a:ext cx="2231508" cy="900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719" y="3903353"/>
                  <a:ext cx="2231508" cy="9007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59492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48" name="矩形 47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536095" y="3061934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电场的能量</a:t>
              </a:r>
            </a:p>
          </p:txBody>
        </p:sp>
        <p:grpSp>
          <p:nvGrpSpPr>
            <p:cNvPr id="55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59" name="圆角矩形 58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圆角矩形 59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圆角矩形 61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5" name="组 27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7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9" name="圆角矩形 68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AD1C21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349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750">
        <p15:prstTrans prst="curtains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2552507" y="4544965"/>
            <a:ext cx="5532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所以储存在电容器中的能量为：</a:t>
            </a:r>
          </a:p>
        </p:txBody>
      </p:sp>
      <p:grpSp>
        <p:nvGrpSpPr>
          <p:cNvPr id="100375" name="Group 78"/>
          <p:cNvGrpSpPr>
            <a:grpSpLocks/>
          </p:cNvGrpSpPr>
          <p:nvPr/>
        </p:nvGrpSpPr>
        <p:grpSpPr bwMode="auto">
          <a:xfrm>
            <a:off x="7666892" y="1611923"/>
            <a:ext cx="3962400" cy="2743200"/>
            <a:chOff x="3072" y="1104"/>
            <a:chExt cx="2496" cy="1728"/>
          </a:xfrm>
        </p:grpSpPr>
        <p:sp>
          <p:nvSpPr>
            <p:cNvPr id="100377" name="Rectangle 66"/>
            <p:cNvSpPr>
              <a:spLocks noChangeArrowheads="1"/>
            </p:cNvSpPr>
            <p:nvPr/>
          </p:nvSpPr>
          <p:spPr bwMode="auto">
            <a:xfrm>
              <a:off x="3072" y="1104"/>
              <a:ext cx="2496" cy="17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0378" name="Rectangle 48" descr="20%"/>
            <p:cNvSpPr>
              <a:spLocks noChangeArrowheads="1"/>
            </p:cNvSpPr>
            <p:nvPr/>
          </p:nvSpPr>
          <p:spPr bwMode="auto">
            <a:xfrm>
              <a:off x="3504" y="1632"/>
              <a:ext cx="1507" cy="624"/>
            </a:xfrm>
            <a:prstGeom prst="rect">
              <a:avLst/>
            </a:prstGeom>
            <a:pattFill prst="pct20">
              <a:fgClr>
                <a:srgbClr val="996633"/>
              </a:fgClr>
              <a:bgClr>
                <a:srgbClr val="FFFFE1"/>
              </a:bgClr>
            </a:pattFill>
            <a:ln w="19050">
              <a:solidFill>
                <a:srgbClr val="CC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0379" name="Rectangle 49"/>
            <p:cNvSpPr>
              <a:spLocks noChangeArrowheads="1"/>
            </p:cNvSpPr>
            <p:nvPr/>
          </p:nvSpPr>
          <p:spPr bwMode="auto">
            <a:xfrm>
              <a:off x="3504" y="1248"/>
              <a:ext cx="1514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0380" name="Rectangle 50"/>
            <p:cNvSpPr>
              <a:spLocks noChangeArrowheads="1"/>
            </p:cNvSpPr>
            <p:nvPr/>
          </p:nvSpPr>
          <p:spPr bwMode="auto">
            <a:xfrm>
              <a:off x="3504" y="2256"/>
              <a:ext cx="1507" cy="38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0381" name="Rectangle 51"/>
            <p:cNvSpPr>
              <a:spLocks noChangeArrowheads="1"/>
            </p:cNvSpPr>
            <p:nvPr/>
          </p:nvSpPr>
          <p:spPr bwMode="auto">
            <a:xfrm>
              <a:off x="3512" y="1395"/>
              <a:ext cx="17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dirty="0">
                  <a:solidFill>
                    <a:srgbClr val="CC0000"/>
                  </a:solidFill>
                  <a:latin typeface="+mn-lt"/>
                  <a:ea typeface="微软雅黑" panose="020B0503020204020204" pitchFamily="34" charset="-122"/>
                </a:rPr>
                <a:t>+ + + + + + + + </a:t>
              </a:r>
            </a:p>
          </p:txBody>
        </p:sp>
        <p:sp>
          <p:nvSpPr>
            <p:cNvPr id="100382" name="Rectangle 52"/>
            <p:cNvSpPr>
              <a:spLocks noChangeArrowheads="1"/>
            </p:cNvSpPr>
            <p:nvPr/>
          </p:nvSpPr>
          <p:spPr bwMode="auto">
            <a:xfrm>
              <a:off x="3534" y="2128"/>
              <a:ext cx="14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dirty="0">
                  <a:solidFill>
                    <a:srgbClr val="0000FF"/>
                  </a:solidFill>
                  <a:latin typeface="+mn-lt"/>
                  <a:ea typeface="微软雅黑" panose="020B0503020204020204" pitchFamily="34" charset="-122"/>
                </a:rPr>
                <a:t>- - - - - - - - -</a:t>
              </a:r>
            </a:p>
          </p:txBody>
        </p:sp>
        <p:grpSp>
          <p:nvGrpSpPr>
            <p:cNvPr id="100383" name="Group 57"/>
            <p:cNvGrpSpPr>
              <a:grpSpLocks/>
            </p:cNvGrpSpPr>
            <p:nvPr/>
          </p:nvGrpSpPr>
          <p:grpSpPr bwMode="auto">
            <a:xfrm>
              <a:off x="3780" y="1755"/>
              <a:ext cx="990" cy="432"/>
              <a:chOff x="4802" y="1055"/>
              <a:chExt cx="990" cy="1008"/>
            </a:xfrm>
          </p:grpSpPr>
          <p:sp>
            <p:nvSpPr>
              <p:cNvPr id="100384" name="Line 58"/>
              <p:cNvSpPr>
                <a:spLocks noChangeShapeType="1"/>
              </p:cNvSpPr>
              <p:nvPr/>
            </p:nvSpPr>
            <p:spPr bwMode="auto">
              <a:xfrm>
                <a:off x="5792" y="1055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just"/>
                <a:endParaRPr lang="zh-CN" altLang="en-US" sz="28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385" name="Line 59"/>
              <p:cNvSpPr>
                <a:spLocks noChangeShapeType="1"/>
              </p:cNvSpPr>
              <p:nvPr/>
            </p:nvSpPr>
            <p:spPr bwMode="auto">
              <a:xfrm>
                <a:off x="5522" y="1055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just"/>
                <a:endParaRPr lang="zh-CN" altLang="en-US" sz="28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386" name="Line 60"/>
              <p:cNvSpPr>
                <a:spLocks noChangeShapeType="1"/>
              </p:cNvSpPr>
              <p:nvPr/>
            </p:nvSpPr>
            <p:spPr bwMode="auto">
              <a:xfrm>
                <a:off x="5117" y="1055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just"/>
                <a:endParaRPr lang="zh-CN" altLang="en-US" sz="28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387" name="Line 61"/>
              <p:cNvSpPr>
                <a:spLocks noChangeShapeType="1"/>
              </p:cNvSpPr>
              <p:nvPr/>
            </p:nvSpPr>
            <p:spPr bwMode="auto">
              <a:xfrm>
                <a:off x="4802" y="1055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just"/>
                <a:endParaRPr lang="zh-CN" altLang="en-US" sz="2800" dirty="0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7819292" y="2431073"/>
            <a:ext cx="533400" cy="1009650"/>
            <a:chOff x="3168" y="1620"/>
            <a:chExt cx="336" cy="636"/>
          </a:xfrm>
        </p:grpSpPr>
        <p:sp>
          <p:nvSpPr>
            <p:cNvPr id="100371" name="Line 28"/>
            <p:cNvSpPr>
              <a:spLocks noChangeShapeType="1"/>
            </p:cNvSpPr>
            <p:nvPr/>
          </p:nvSpPr>
          <p:spPr bwMode="auto">
            <a:xfrm>
              <a:off x="3168" y="1632"/>
              <a:ext cx="33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0372" name="Line 29"/>
            <p:cNvSpPr>
              <a:spLocks noChangeShapeType="1"/>
            </p:cNvSpPr>
            <p:nvPr/>
          </p:nvSpPr>
          <p:spPr bwMode="auto">
            <a:xfrm flipV="1">
              <a:off x="3168" y="2256"/>
              <a:ext cx="33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0373" name="Line 30"/>
            <p:cNvSpPr>
              <a:spLocks noChangeShapeType="1"/>
            </p:cNvSpPr>
            <p:nvPr/>
          </p:nvSpPr>
          <p:spPr bwMode="auto">
            <a:xfrm>
              <a:off x="3420" y="1620"/>
              <a:ext cx="0" cy="62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0756168" y="2221523"/>
            <a:ext cx="492125" cy="1447800"/>
            <a:chOff x="5018" y="1488"/>
            <a:chExt cx="310" cy="912"/>
          </a:xfrm>
        </p:grpSpPr>
        <p:sp>
          <p:nvSpPr>
            <p:cNvPr id="100366" name="Freeform 5"/>
            <p:cNvSpPr>
              <a:spLocks/>
            </p:cNvSpPr>
            <p:nvPr/>
          </p:nvSpPr>
          <p:spPr bwMode="auto">
            <a:xfrm>
              <a:off x="5018" y="1488"/>
              <a:ext cx="214" cy="912"/>
            </a:xfrm>
            <a:custGeom>
              <a:avLst/>
              <a:gdLst>
                <a:gd name="T0" fmla="*/ 0 w 214"/>
                <a:gd name="T1" fmla="*/ 274 h 1008"/>
                <a:gd name="T2" fmla="*/ 176 w 214"/>
                <a:gd name="T3" fmla="*/ 173 h 1008"/>
                <a:gd name="T4" fmla="*/ 206 w 214"/>
                <a:gd name="T5" fmla="*/ 105 h 1008"/>
                <a:gd name="T6" fmla="*/ 126 w 214"/>
                <a:gd name="T7" fmla="*/ 51 h 1008"/>
                <a:gd name="T8" fmla="*/ 0 w 214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008"/>
                <a:gd name="T17" fmla="*/ 214 w 214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008">
                  <a:moveTo>
                    <a:pt x="0" y="1008"/>
                  </a:moveTo>
                  <a:cubicBezTo>
                    <a:pt x="29" y="945"/>
                    <a:pt x="142" y="736"/>
                    <a:pt x="176" y="632"/>
                  </a:cubicBezTo>
                  <a:cubicBezTo>
                    <a:pt x="210" y="528"/>
                    <a:pt x="214" y="458"/>
                    <a:pt x="206" y="384"/>
                  </a:cubicBezTo>
                  <a:cubicBezTo>
                    <a:pt x="198" y="310"/>
                    <a:pt x="160" y="250"/>
                    <a:pt x="126" y="186"/>
                  </a:cubicBezTo>
                  <a:cubicBezTo>
                    <a:pt x="92" y="122"/>
                    <a:pt x="26" y="39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grpSp>
          <p:nvGrpSpPr>
            <p:cNvPr id="100368" name="Group 65"/>
            <p:cNvGrpSpPr>
              <a:grpSpLocks/>
            </p:cNvGrpSpPr>
            <p:nvPr/>
          </p:nvGrpSpPr>
          <p:grpSpPr bwMode="auto">
            <a:xfrm>
              <a:off x="5102" y="1680"/>
              <a:ext cx="226" cy="330"/>
              <a:chOff x="5198" y="1200"/>
              <a:chExt cx="226" cy="330"/>
            </a:xfrm>
          </p:grpSpPr>
          <p:sp>
            <p:nvSpPr>
              <p:cNvPr id="100369" name="Oval 63"/>
              <p:cNvSpPr>
                <a:spLocks noChangeArrowheads="1"/>
              </p:cNvSpPr>
              <p:nvPr/>
            </p:nvSpPr>
            <p:spPr bwMode="auto">
              <a:xfrm>
                <a:off x="5232" y="1287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CCC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endParaRPr lang="zh-CN" altLang="en-US" sz="2800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370" name="Text Box 64"/>
              <p:cNvSpPr txBox="1">
                <a:spLocks noChangeArrowheads="1"/>
              </p:cNvSpPr>
              <p:nvPr/>
            </p:nvSpPr>
            <p:spPr bwMode="auto">
              <a:xfrm>
                <a:off x="5198" y="1200"/>
                <a:ext cx="22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dirty="0">
                    <a:solidFill>
                      <a:srgbClr val="FF3300"/>
                    </a:solidFill>
                    <a:latin typeface="+mn-lt"/>
                    <a:ea typeface="微软雅黑" panose="020B0503020204020204" pitchFamily="34" charset="-122"/>
                  </a:rPr>
                  <a:t>+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52507" y="1418579"/>
                <a:ext cx="19752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𝑈𝑑𝑞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07" y="1418579"/>
                <a:ext cx="19752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377785" y="1260397"/>
                <a:ext cx="1355179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85" y="1260397"/>
                <a:ext cx="1355179" cy="830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552507" y="2268370"/>
                <a:ext cx="2483821" cy="1063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07" y="2268370"/>
                <a:ext cx="2483821" cy="10638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923931" y="2309795"/>
                <a:ext cx="1080873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2309795"/>
                <a:ext cx="1080873" cy="956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444033" y="3402623"/>
                <a:ext cx="1235723" cy="901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33" y="3402623"/>
                <a:ext cx="1235723" cy="901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683026" y="2732604"/>
                <a:ext cx="5379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026" y="2732604"/>
                <a:ext cx="53790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373540" y="5280222"/>
                <a:ext cx="1536126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40" y="5280222"/>
                <a:ext cx="1536126" cy="9569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725899" y="5309204"/>
                <a:ext cx="1567865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899" y="5309204"/>
                <a:ext cx="1567865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6079960" y="5309204"/>
                <a:ext cx="1406026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𝑄𝑈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960" y="5309204"/>
                <a:ext cx="1406026" cy="898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825025" y="3220783"/>
                <a:ext cx="6973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025" y="3220783"/>
                <a:ext cx="69730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9359763" y="2729485"/>
                <a:ext cx="522514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763" y="2729485"/>
                <a:ext cx="522514" cy="5754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1761572" y="627624"/>
            <a:ext cx="5532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、电容器的电能</a:t>
            </a:r>
          </a:p>
        </p:txBody>
      </p:sp>
    </p:spTree>
    <p:extLst>
      <p:ext uri="{BB962C8B-B14F-4D97-AF65-F5344CB8AC3E}">
        <p14:creationId xmlns:p14="http://schemas.microsoft.com/office/powerpoint/2010/main" val="27572176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8" grpId="0" autoUpdateAnimBg="0"/>
      <p:bldP spid="2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144736" y="447705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、静电场的能量  能量密度</a:t>
            </a:r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2327767" y="2563114"/>
            <a:ext cx="2368438" cy="762000"/>
          </a:xfrm>
          <a:prstGeom prst="cloudCallout">
            <a:avLst>
              <a:gd name="adj1" fmla="val 58897"/>
              <a:gd name="adj2" fmla="val 96616"/>
            </a:avLst>
          </a:prstGeom>
          <a:solidFill>
            <a:srgbClr val="FFFFCC"/>
          </a:solidFill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结果讨论：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92" name="Text Box 10"/>
              <p:cNvSpPr txBox="1">
                <a:spLocks noChangeArrowheads="1"/>
              </p:cNvSpPr>
              <p:nvPr/>
            </p:nvSpPr>
            <p:spPr bwMode="auto">
              <a:xfrm>
                <a:off x="2149564" y="3592759"/>
                <a:ext cx="9273402" cy="1436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电容器所具有的能量与极板间电场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有关，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是极板间每一点电场大小的物理量，所以能量与电场存在的空间有关，电场携带了能量。</a:t>
                </a:r>
              </a:p>
            </p:txBody>
          </p:sp>
        </mc:Choice>
        <mc:Fallback xmlns="">
          <p:sp>
            <p:nvSpPr>
              <p:cNvPr id="10139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9564" y="3592759"/>
                <a:ext cx="9273402" cy="1436688"/>
              </a:xfrm>
              <a:prstGeom prst="rect">
                <a:avLst/>
              </a:prstGeom>
              <a:blipFill>
                <a:blip r:embed="rId3"/>
                <a:stretch>
                  <a:fillRect l="-1381" t="-424" r="-1315" b="-110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144736" y="5025807"/>
            <a:ext cx="9278229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电容器所具有的能量还与极板间体积成正比，于是可定义能量的体密度，它虽然是从电容器间有均匀场而来但有其普遍性。</a:t>
            </a: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H="1" flipV="1">
            <a:off x="4455143" y="1691014"/>
            <a:ext cx="737704" cy="933809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/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7404009" y="1703539"/>
            <a:ext cx="1626146" cy="921283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/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83988" name="AutoShape 20"/>
          <p:cNvSpPr>
            <a:spLocks noChangeArrowheads="1"/>
          </p:cNvSpPr>
          <p:nvPr/>
        </p:nvSpPr>
        <p:spPr bwMode="auto">
          <a:xfrm>
            <a:off x="9219140" y="1799025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2800" dirty="0"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767611" y="1026945"/>
                <a:ext cx="1536126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11" y="1026945"/>
                <a:ext cx="1536126" cy="956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205329" y="1028019"/>
                <a:ext cx="1692258" cy="103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329" y="1028019"/>
                <a:ext cx="1692258" cy="103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999960" y="2312302"/>
                <a:ext cx="1823833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60" y="2312302"/>
                <a:ext cx="1823833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914857" y="2355793"/>
                <a:ext cx="1633973" cy="983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57" y="2355793"/>
                <a:ext cx="1633973" cy="9837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711751" y="953426"/>
                <a:ext cx="3247107" cy="1145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sz="2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𝑆𝑑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51" y="953426"/>
                <a:ext cx="3247107" cy="1145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8844127" y="1149252"/>
                <a:ext cx="2171748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𝑆𝑑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127" y="1149252"/>
                <a:ext cx="2171748" cy="827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737815" y="2375271"/>
                <a:ext cx="282122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5" y="2375271"/>
                <a:ext cx="2821222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4347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 autoUpdateAnimBg="0"/>
      <p:bldP spid="83975" grpId="0" animBg="1" autoUpdateAnimBg="0"/>
      <p:bldP spid="101392" grpId="0"/>
      <p:bldP spid="83983" grpId="0" autoUpdateAnimBg="0"/>
      <p:bldP spid="83988" grpId="0" animBg="1"/>
      <p:bldP spid="21" grpId="0"/>
      <p:bldP spid="24" grpId="0"/>
      <p:bldP spid="25" grpId="0"/>
      <p:bldP spid="26" grpId="0"/>
      <p:bldP spid="27" grpId="0"/>
      <p:bldP spid="28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3024725" y="1046233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电场的能量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024725" y="2036833"/>
            <a:ext cx="2667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场能密度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4893212" y="2043183"/>
            <a:ext cx="373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单位体积内的电能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3024725" y="3027433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电场能量密度为</a:t>
            </a: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3024725" y="4035495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在真空中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893212" y="865736"/>
                <a:ext cx="2821222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12" y="865736"/>
                <a:ext cx="2821222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855012" y="1754682"/>
                <a:ext cx="1727909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012" y="1754682"/>
                <a:ext cx="1727909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691725" y="2764824"/>
                <a:ext cx="2180597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25" y="2764824"/>
                <a:ext cx="2180597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160474" y="4562253"/>
                <a:ext cx="2300502" cy="975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4" y="4562253"/>
                <a:ext cx="2300502" cy="975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27979" y="4549686"/>
                <a:ext cx="2508892" cy="100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979" y="4549686"/>
                <a:ext cx="2508892" cy="100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528481" y="4522114"/>
                <a:ext cx="2601994" cy="105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481" y="4522114"/>
                <a:ext cx="2601994" cy="10560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77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  <p:bldP spid="85000" grpId="0"/>
      <p:bldP spid="85001" grpId="0"/>
      <p:bldP spid="85008" grpId="0"/>
      <p:bldP spid="850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Text Box 5"/>
              <p:cNvSpPr txBox="1">
                <a:spLocks noChangeArrowheads="1"/>
              </p:cNvSpPr>
              <p:nvPr/>
            </p:nvSpPr>
            <p:spPr bwMode="auto">
              <a:xfrm>
                <a:off x="2099135" y="369896"/>
                <a:ext cx="9309764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rPr>
                  <a:t>例：一个球半径为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rPr>
                  <a:t>，体电荷密度为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+mn-lt"/>
                    <a:ea typeface="微软雅黑" panose="020B0503020204020204" pitchFamily="34" charset="-122"/>
                  </a:rPr>
                  <a:t>试利用电场能量公式求此带电球体系统的静电能。</a:t>
                </a:r>
              </a:p>
            </p:txBody>
          </p:sp>
        </mc:Choice>
        <mc:Fallback xmlns="">
          <p:sp>
            <p:nvSpPr>
              <p:cNvPr id="8602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9135" y="369896"/>
                <a:ext cx="9309764" cy="954107"/>
              </a:xfrm>
              <a:prstGeom prst="rect">
                <a:avLst/>
              </a:prstGeom>
              <a:blipFill>
                <a:blip r:embed="rId3"/>
                <a:stretch>
                  <a:fillRect l="-1309" t="-7051" r="-1309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871513" y="1801019"/>
            <a:ext cx="1878012" cy="1878013"/>
            <a:chOff x="4095" y="1008"/>
            <a:chExt cx="1183" cy="1183"/>
          </a:xfrm>
        </p:grpSpPr>
        <p:sp>
          <p:nvSpPr>
            <p:cNvPr id="103435" name="Oval 7"/>
            <p:cNvSpPr>
              <a:spLocks noChangeArrowheads="1"/>
            </p:cNvSpPr>
            <p:nvPr/>
          </p:nvSpPr>
          <p:spPr bwMode="auto">
            <a:xfrm>
              <a:off x="4095" y="1008"/>
              <a:ext cx="1183" cy="1183"/>
            </a:xfrm>
            <a:prstGeom prst="ellipse">
              <a:avLst/>
            </a:prstGeom>
            <a:solidFill>
              <a:srgbClr val="CC99FF"/>
            </a:solidFill>
            <a:ln w="3175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03437" name="Line 9"/>
            <p:cNvSpPr>
              <a:spLocks noChangeShapeType="1"/>
            </p:cNvSpPr>
            <p:nvPr/>
          </p:nvSpPr>
          <p:spPr bwMode="auto">
            <a:xfrm>
              <a:off x="4671" y="158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just"/>
              <a:endParaRPr lang="zh-CN" altLang="en-US" dirty="0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3620672" y="5830888"/>
            <a:ext cx="1143000" cy="609600"/>
          </a:xfrm>
          <a:prstGeom prst="wedgeEllipseCallout">
            <a:avLst>
              <a:gd name="adj1" fmla="val -14060"/>
              <a:gd name="adj2" fmla="val -143231"/>
            </a:avLst>
          </a:prstGeom>
          <a:solidFill>
            <a:srgbClr val="FFFFFF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球内</a:t>
            </a:r>
          </a:p>
        </p:txBody>
      </p:sp>
      <p:sp>
        <p:nvSpPr>
          <p:cNvPr id="86032" name="AutoShape 16"/>
          <p:cNvSpPr>
            <a:spLocks noChangeArrowheads="1"/>
          </p:cNvSpPr>
          <p:nvPr/>
        </p:nvSpPr>
        <p:spPr bwMode="auto">
          <a:xfrm>
            <a:off x="6363872" y="5830888"/>
            <a:ext cx="2052638" cy="609600"/>
          </a:xfrm>
          <a:prstGeom prst="wedgeEllipseCallout">
            <a:avLst>
              <a:gd name="adj1" fmla="val 754"/>
              <a:gd name="adj2" fmla="val -151997"/>
            </a:avLst>
          </a:prstGeom>
          <a:solidFill>
            <a:srgbClr val="FFFFFF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球外空间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324101" y="3445408"/>
                <a:ext cx="2300502" cy="975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1" y="3445408"/>
                <a:ext cx="2300502" cy="975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29475" y="3346513"/>
                <a:ext cx="2601994" cy="105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475" y="3346513"/>
                <a:ext cx="2601994" cy="1056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324101" y="1493605"/>
                <a:ext cx="2197525" cy="903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1" y="1493605"/>
                <a:ext cx="2197525" cy="903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683214" y="2627741"/>
                <a:ext cx="1172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214" y="2627741"/>
                <a:ext cx="117205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648112" y="1690495"/>
                <a:ext cx="11720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12" y="1690495"/>
                <a:ext cx="11720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324101" y="2374306"/>
                <a:ext cx="2561983" cy="103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zh-CN" altLang="en-US" sz="28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101" y="2374306"/>
                <a:ext cx="2561983" cy="10300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58515" y="4472770"/>
                <a:ext cx="3453766" cy="10625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8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15" y="4472770"/>
                <a:ext cx="3453766" cy="10625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984777" y="4454699"/>
                <a:ext cx="3514744" cy="1096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80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777" y="4454699"/>
                <a:ext cx="3514744" cy="10965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9810519" y="2900757"/>
                <a:ext cx="5237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519" y="2900757"/>
                <a:ext cx="52379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959817" y="1867954"/>
                <a:ext cx="4903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817" y="1867954"/>
                <a:ext cx="49039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7932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  <p:bldP spid="86031" grpId="0" animBg="1" autoUpdateAnimBg="0"/>
      <p:bldP spid="86032" grpId="0" animBg="1" autoUpdateAnimBg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26143" y="610763"/>
                <a:ext cx="2300502" cy="975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43" y="610763"/>
                <a:ext cx="2300502" cy="975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003122" y="570624"/>
                <a:ext cx="2601994" cy="105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122" y="570624"/>
                <a:ext cx="2601994" cy="105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64554" y="1690690"/>
                <a:ext cx="4530151" cy="1145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54" y="1690690"/>
                <a:ext cx="4530151" cy="1145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590015" y="1666821"/>
                <a:ext cx="4908973" cy="1154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15" y="1666821"/>
                <a:ext cx="4908973" cy="1154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64554" y="3069553"/>
                <a:ext cx="2308068" cy="1036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5×18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54" y="3069553"/>
                <a:ext cx="2308068" cy="1036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72596" y="3069552"/>
                <a:ext cx="1815176" cy="1036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3069552"/>
                <a:ext cx="1815176" cy="1036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364554" y="4339092"/>
                <a:ext cx="1892056" cy="1036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54" y="4339092"/>
                <a:ext cx="1892056" cy="1036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8986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3426" name="Text Box 2"/>
              <p:cNvSpPr txBox="1">
                <a:spLocks noChangeArrowheads="1"/>
              </p:cNvSpPr>
              <p:nvPr/>
            </p:nvSpPr>
            <p:spPr bwMode="auto">
              <a:xfrm>
                <a:off x="2487197" y="597438"/>
                <a:ext cx="6996114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例：求一圆柱形电容器的储能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？</a:t>
                </a:r>
              </a:p>
            </p:txBody>
          </p:sp>
        </mc:Choice>
        <mc:Fallback xmlns="">
          <p:sp>
            <p:nvSpPr>
              <p:cNvPr id="1034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7197" y="597438"/>
                <a:ext cx="6996114" cy="523875"/>
              </a:xfrm>
              <a:prstGeom prst="rect">
                <a:avLst/>
              </a:prstGeom>
              <a:blipFill>
                <a:blip r:embed="rId3"/>
                <a:stretch>
                  <a:fillRect l="-1742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27" name="Text Box 3"/>
              <p:cNvSpPr txBox="1">
                <a:spLocks noChangeArrowheads="1"/>
              </p:cNvSpPr>
              <p:nvPr/>
            </p:nvSpPr>
            <p:spPr bwMode="auto">
              <a:xfrm>
                <a:off x="2487197" y="1311214"/>
                <a:ext cx="8977972" cy="954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解：设电容器极板半径分别为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itchFamily="18" charset="2"/>
                  </a:rPr>
                  <a:t>，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</a:rPr>
                  <a:t>带电线密度分别为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itchFamily="18" charset="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zh-CN" altLang="en-US" sz="2800" dirty="0">
                    <a:solidFill>
                      <a:srgbClr val="0000FF"/>
                    </a:solidFill>
                    <a:latin typeface="+mn-lt"/>
                    <a:ea typeface="+mn-ea"/>
                    <a:sym typeface="Symbol" pitchFamily="18" charset="2"/>
                  </a:rPr>
                  <a:t>，</a:t>
                </a:r>
              </a:p>
            </p:txBody>
          </p:sp>
        </mc:Choice>
        <mc:Fallback xmlns="">
          <p:sp>
            <p:nvSpPr>
              <p:cNvPr id="1034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7197" y="1311214"/>
                <a:ext cx="8977972" cy="954087"/>
              </a:xfrm>
              <a:prstGeom prst="rect">
                <a:avLst/>
              </a:prstGeom>
              <a:blipFill>
                <a:blip r:embed="rId4"/>
                <a:stretch>
                  <a:fillRect l="-1358" t="-6369" r="-1426" b="-165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487197" y="2453420"/>
            <a:ext cx="3529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则两极板间的电场为：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78511" y="2824895"/>
            <a:ext cx="1524000" cy="1752600"/>
            <a:chOff x="3456" y="1248"/>
            <a:chExt cx="960" cy="1104"/>
          </a:xfrm>
        </p:grpSpPr>
        <p:sp>
          <p:nvSpPr>
            <p:cNvPr id="24601" name="AutoShape 14"/>
            <p:cNvSpPr>
              <a:spLocks noChangeArrowheads="1"/>
            </p:cNvSpPr>
            <p:nvPr/>
          </p:nvSpPr>
          <p:spPr bwMode="auto">
            <a:xfrm>
              <a:off x="3456" y="1248"/>
              <a:ext cx="960" cy="1104"/>
            </a:xfrm>
            <a:prstGeom prst="can">
              <a:avLst>
                <a:gd name="adj" fmla="val 37082"/>
              </a:avLst>
            </a:prstGeom>
            <a:gradFill rotWithShape="0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>
                <a:defRPr/>
              </a:pPr>
              <a:endParaRPr lang="zh-CN" altLang="en-US" sz="280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24602" name="Oval 15"/>
            <p:cNvSpPr>
              <a:spLocks noChangeArrowheads="1"/>
            </p:cNvSpPr>
            <p:nvPr/>
          </p:nvSpPr>
          <p:spPr bwMode="auto">
            <a:xfrm>
              <a:off x="3648" y="1344"/>
              <a:ext cx="576" cy="144"/>
            </a:xfrm>
            <a:prstGeom prst="ellipse">
              <a:avLst/>
            </a:prstGeom>
            <a:gradFill rotWithShape="0">
              <a:gsLst>
                <a:gs pos="0">
                  <a:srgbClr val="762F00"/>
                </a:gs>
                <a:gs pos="50000">
                  <a:srgbClr val="FF6600"/>
                </a:gs>
                <a:gs pos="100000">
                  <a:srgbClr val="762F00"/>
                </a:gs>
              </a:gsLst>
              <a:lin ang="0" scaled="1"/>
            </a:gra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>
                <a:defRPr/>
              </a:pPr>
              <a:endParaRPr lang="zh-CN" altLang="en-US" sz="280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600" name="Line 18"/>
          <p:cNvSpPr>
            <a:spLocks noChangeShapeType="1"/>
          </p:cNvSpPr>
          <p:nvPr/>
        </p:nvSpPr>
        <p:spPr bwMode="auto">
          <a:xfrm flipH="1">
            <a:off x="10716799" y="3726590"/>
            <a:ext cx="50482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just">
              <a:defRPr/>
            </a:pPr>
            <a:endParaRPr lang="zh-CN" altLang="en-US" sz="2800">
              <a:latin typeface="+mn-lt"/>
              <a:ea typeface="+mn-ea"/>
            </a:endParaRPr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>
            <a:off x="10314750" y="2383571"/>
            <a:ext cx="329029" cy="746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just">
              <a:defRPr/>
            </a:pPr>
            <a:endParaRPr lang="zh-CN" altLang="en-US" sz="2800">
              <a:latin typeface="+mn-lt"/>
              <a:ea typeface="+mn-ea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813387" y="3129695"/>
            <a:ext cx="381000" cy="1219200"/>
            <a:chOff x="4080" y="912"/>
            <a:chExt cx="240" cy="768"/>
          </a:xfrm>
        </p:grpSpPr>
        <p:sp>
          <p:nvSpPr>
            <p:cNvPr id="24593" name="Line 23"/>
            <p:cNvSpPr>
              <a:spLocks noChangeShapeType="1"/>
            </p:cNvSpPr>
            <p:nvPr/>
          </p:nvSpPr>
          <p:spPr bwMode="auto">
            <a:xfrm>
              <a:off x="4080" y="9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4594" name="Line 24"/>
            <p:cNvSpPr>
              <a:spLocks noChangeShapeType="1"/>
            </p:cNvSpPr>
            <p:nvPr/>
          </p:nvSpPr>
          <p:spPr bwMode="auto">
            <a:xfrm>
              <a:off x="4080" y="16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endParaRPr lang="zh-CN" altLang="en-US" sz="2800">
                <a:latin typeface="+mn-lt"/>
                <a:ea typeface="+mn-ea"/>
              </a:endParaRPr>
            </a:p>
          </p:txBody>
        </p:sp>
        <p:sp>
          <p:nvSpPr>
            <p:cNvPr id="24595" name="Line 25"/>
            <p:cNvSpPr>
              <a:spLocks noChangeShapeType="1"/>
            </p:cNvSpPr>
            <p:nvPr/>
          </p:nvSpPr>
          <p:spPr bwMode="auto">
            <a:xfrm>
              <a:off x="4176" y="91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just">
                <a:defRPr/>
              </a:pPr>
              <a:endParaRPr lang="zh-CN" altLang="en-US" sz="2800"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136845" y="3007976"/>
                <a:ext cx="2233047" cy="983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45" y="3007976"/>
                <a:ext cx="2233047" cy="983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136845" y="4161274"/>
                <a:ext cx="2300502" cy="975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45" y="4161274"/>
                <a:ext cx="2300502" cy="975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342219" y="4121135"/>
                <a:ext cx="2601994" cy="1056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19" y="4121135"/>
                <a:ext cx="2601994" cy="10560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802276" y="5460475"/>
                <a:ext cx="23655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𝑟h𝑑𝑟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76" y="5460475"/>
                <a:ext cx="23655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643216" y="5207040"/>
                <a:ext cx="2971005" cy="1030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216" y="5207040"/>
                <a:ext cx="2971005" cy="10300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651882" y="2100403"/>
                <a:ext cx="4761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882" y="2100403"/>
                <a:ext cx="47615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554873" y="3499841"/>
                <a:ext cx="4889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73" y="3499841"/>
                <a:ext cx="48898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1192951" y="3439585"/>
                <a:ext cx="7438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951" y="3439585"/>
                <a:ext cx="74385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285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utoUpdateAnimBg="0"/>
      <p:bldP spid="103427" grpId="0" autoUpdateAnimBg="0"/>
      <p:bldP spid="103428" grpId="0" autoUpdateAnimBg="0"/>
      <p:bldP spid="24600" grpId="0" animBg="1"/>
      <p:bldP spid="24597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686058" y="622279"/>
            <a:ext cx="3954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7030A0"/>
                </a:solidFill>
                <a:latin typeface="+mn-lt"/>
                <a:ea typeface="+mn-ea"/>
              </a:rPr>
              <a:t>一、静电感应  静电平衡</a:t>
            </a:r>
          </a:p>
        </p:txBody>
      </p:sp>
      <p:grpSp>
        <p:nvGrpSpPr>
          <p:cNvPr id="63491" name="Group 9"/>
          <p:cNvGrpSpPr>
            <a:grpSpLocks/>
          </p:cNvGrpSpPr>
          <p:nvPr/>
        </p:nvGrpSpPr>
        <p:grpSpPr bwMode="auto">
          <a:xfrm>
            <a:off x="3903374" y="2232748"/>
            <a:ext cx="4824412" cy="3024187"/>
            <a:chOff x="1429" y="1389"/>
            <a:chExt cx="3039" cy="1905"/>
          </a:xfrm>
        </p:grpSpPr>
        <p:sp>
          <p:nvSpPr>
            <p:cNvPr id="63494" name="AutoShape 8"/>
            <p:cNvSpPr>
              <a:spLocks noChangeArrowheads="1"/>
            </p:cNvSpPr>
            <p:nvPr/>
          </p:nvSpPr>
          <p:spPr bwMode="auto">
            <a:xfrm>
              <a:off x="1429" y="1389"/>
              <a:ext cx="3039" cy="190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pic>
          <p:nvPicPr>
            <p:cNvPr id="63495" name="Picture 5" descr="导体电荷分布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1480"/>
              <a:ext cx="2295" cy="166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2134899" y="1375687"/>
            <a:ext cx="8172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1. 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导体的基本特征（</a:t>
            </a: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The characteristic of conductor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3795785" y="5401397"/>
            <a:ext cx="515389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Plenty of free electrons is the basic characteristic of conductor .</a:t>
            </a:r>
          </a:p>
        </p:txBody>
      </p:sp>
    </p:spTree>
    <p:extLst>
      <p:ext uri="{BB962C8B-B14F-4D97-AF65-F5344CB8AC3E}">
        <p14:creationId xmlns:p14="http://schemas.microsoft.com/office/powerpoint/2010/main" val="31591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2" grpId="0"/>
      <p:bldP spid="634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98"/>
          <p:cNvSpPr>
            <a:spLocks noChangeArrowheads="1"/>
          </p:cNvSpPr>
          <p:nvPr/>
        </p:nvSpPr>
        <p:spPr bwMode="auto">
          <a:xfrm>
            <a:off x="2940148" y="593971"/>
            <a:ext cx="5040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静电场中的导体</a:t>
            </a:r>
          </a:p>
        </p:txBody>
      </p:sp>
      <p:grpSp>
        <p:nvGrpSpPr>
          <p:cNvPr id="97" name="Group 32"/>
          <p:cNvGrpSpPr>
            <a:grpSpLocks/>
          </p:cNvGrpSpPr>
          <p:nvPr/>
        </p:nvGrpSpPr>
        <p:grpSpPr bwMode="auto">
          <a:xfrm>
            <a:off x="2837342" y="1378646"/>
            <a:ext cx="8534400" cy="4419600"/>
            <a:chOff x="192" y="1008"/>
            <a:chExt cx="5376" cy="2784"/>
          </a:xfrm>
        </p:grpSpPr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192" y="1008"/>
              <a:ext cx="5376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9" name="Group 34"/>
            <p:cNvGrpSpPr>
              <a:grpSpLocks/>
            </p:cNvGrpSpPr>
            <p:nvPr/>
          </p:nvGrpSpPr>
          <p:grpSpPr bwMode="auto">
            <a:xfrm>
              <a:off x="336" y="1200"/>
              <a:ext cx="2103" cy="2160"/>
              <a:chOff x="576" y="1611"/>
              <a:chExt cx="2103" cy="2160"/>
            </a:xfrm>
          </p:grpSpPr>
          <p:grpSp>
            <p:nvGrpSpPr>
              <p:cNvPr id="100" name="Group 35"/>
              <p:cNvGrpSpPr>
                <a:grpSpLocks/>
              </p:cNvGrpSpPr>
              <p:nvPr/>
            </p:nvGrpSpPr>
            <p:grpSpPr bwMode="auto">
              <a:xfrm>
                <a:off x="576" y="1611"/>
                <a:ext cx="2103" cy="2160"/>
                <a:chOff x="3264" y="1872"/>
                <a:chExt cx="2103" cy="2160"/>
              </a:xfrm>
            </p:grpSpPr>
            <p:sp>
              <p:nvSpPr>
                <p:cNvPr id="104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21" y="2993"/>
                  <a:ext cx="1989" cy="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37"/>
                <p:cNvSpPr>
                  <a:spLocks/>
                </p:cNvSpPr>
                <p:nvPr/>
              </p:nvSpPr>
              <p:spPr bwMode="auto">
                <a:xfrm>
                  <a:off x="5282" y="2964"/>
                  <a:ext cx="85" cy="59"/>
                </a:xfrm>
                <a:custGeom>
                  <a:avLst/>
                  <a:gdLst>
                    <a:gd name="T0" fmla="*/ 0 w 99"/>
                    <a:gd name="T1" fmla="*/ 15 h 67"/>
                    <a:gd name="T2" fmla="*/ 15 w 99"/>
                    <a:gd name="T3" fmla="*/ 8 h 67"/>
                    <a:gd name="T4" fmla="*/ 0 w 99"/>
                    <a:gd name="T5" fmla="*/ 0 h 67"/>
                    <a:gd name="T6" fmla="*/ 5 w 99"/>
                    <a:gd name="T7" fmla="*/ 8 h 67"/>
                    <a:gd name="T8" fmla="*/ 0 w 99"/>
                    <a:gd name="T9" fmla="*/ 15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38"/>
                <p:cNvSpPr>
                  <a:spLocks/>
                </p:cNvSpPr>
                <p:nvPr/>
              </p:nvSpPr>
              <p:spPr bwMode="auto">
                <a:xfrm>
                  <a:off x="3264" y="2963"/>
                  <a:ext cx="85" cy="59"/>
                </a:xfrm>
                <a:custGeom>
                  <a:avLst/>
                  <a:gdLst>
                    <a:gd name="T0" fmla="*/ 15 w 99"/>
                    <a:gd name="T1" fmla="*/ 0 h 67"/>
                    <a:gd name="T2" fmla="*/ 0 w 99"/>
                    <a:gd name="T3" fmla="*/ 8 h 67"/>
                    <a:gd name="T4" fmla="*/ 15 w 99"/>
                    <a:gd name="T5" fmla="*/ 15 h 67"/>
                    <a:gd name="T6" fmla="*/ 11 w 99"/>
                    <a:gd name="T7" fmla="*/ 8 h 67"/>
                    <a:gd name="T8" fmla="*/ 15 w 99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67"/>
                    <a:gd name="T17" fmla="*/ 99 w 99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3341" y="2613"/>
                  <a:ext cx="1846" cy="76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0"/>
                <p:cNvSpPr>
                  <a:spLocks/>
                </p:cNvSpPr>
                <p:nvPr/>
              </p:nvSpPr>
              <p:spPr bwMode="auto">
                <a:xfrm>
                  <a:off x="5172" y="3343"/>
                  <a:ext cx="90" cy="59"/>
                </a:xfrm>
                <a:custGeom>
                  <a:avLst/>
                  <a:gdLst>
                    <a:gd name="T0" fmla="*/ 0 w 105"/>
                    <a:gd name="T1" fmla="*/ 14 h 67"/>
                    <a:gd name="T2" fmla="*/ 17 w 105"/>
                    <a:gd name="T3" fmla="*/ 15 h 67"/>
                    <a:gd name="T4" fmla="*/ 3 w 105"/>
                    <a:gd name="T5" fmla="*/ 0 h 67"/>
                    <a:gd name="T6" fmla="*/ 7 w 105"/>
                    <a:gd name="T7" fmla="*/ 10 h 67"/>
                    <a:gd name="T8" fmla="*/ 0 w 105"/>
                    <a:gd name="T9" fmla="*/ 14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"/>
                <p:cNvSpPr>
                  <a:spLocks/>
                </p:cNvSpPr>
                <p:nvPr/>
              </p:nvSpPr>
              <p:spPr bwMode="auto">
                <a:xfrm>
                  <a:off x="3312" y="2592"/>
                  <a:ext cx="90" cy="59"/>
                </a:xfrm>
                <a:custGeom>
                  <a:avLst/>
                  <a:gdLst>
                    <a:gd name="T0" fmla="*/ 17 w 105"/>
                    <a:gd name="T1" fmla="*/ 4 h 67"/>
                    <a:gd name="T2" fmla="*/ 0 w 105"/>
                    <a:gd name="T3" fmla="*/ 0 h 67"/>
                    <a:gd name="T4" fmla="*/ 13 w 105"/>
                    <a:gd name="T5" fmla="*/ 15 h 67"/>
                    <a:gd name="T6" fmla="*/ 9 w 105"/>
                    <a:gd name="T7" fmla="*/ 5 h 67"/>
                    <a:gd name="T8" fmla="*/ 17 w 105"/>
                    <a:gd name="T9" fmla="*/ 4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67"/>
                    <a:gd name="T17" fmla="*/ 105 w 105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3544" y="2296"/>
                  <a:ext cx="1460" cy="14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3"/>
                <p:cNvSpPr>
                  <a:spLocks/>
                </p:cNvSpPr>
                <p:nvPr/>
              </p:nvSpPr>
              <p:spPr bwMode="auto">
                <a:xfrm>
                  <a:off x="4962" y="3666"/>
                  <a:ext cx="82" cy="81"/>
                </a:xfrm>
                <a:custGeom>
                  <a:avLst/>
                  <a:gdLst>
                    <a:gd name="T0" fmla="*/ 0 w 95"/>
                    <a:gd name="T1" fmla="*/ 11 h 92"/>
                    <a:gd name="T2" fmla="*/ 16 w 95"/>
                    <a:gd name="T3" fmla="*/ 20 h 92"/>
                    <a:gd name="T4" fmla="*/ 8 w 95"/>
                    <a:gd name="T5" fmla="*/ 0 h 92"/>
                    <a:gd name="T6" fmla="*/ 8 w 95"/>
                    <a:gd name="T7" fmla="*/ 10 h 92"/>
                    <a:gd name="T8" fmla="*/ 0 w 95"/>
                    <a:gd name="T9" fmla="*/ 11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2"/>
                    <a:gd name="T17" fmla="*/ 95 w 95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2">
                      <a:moveTo>
                        <a:pt x="0" y="48"/>
                      </a:moveTo>
                      <a:lnTo>
                        <a:pt x="95" y="92"/>
                      </a:lnTo>
                      <a:lnTo>
                        <a:pt x="46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4"/>
                <p:cNvSpPr>
                  <a:spLocks/>
                </p:cNvSpPr>
                <p:nvPr/>
              </p:nvSpPr>
              <p:spPr bwMode="auto">
                <a:xfrm>
                  <a:off x="3504" y="2256"/>
                  <a:ext cx="82" cy="81"/>
                </a:xfrm>
                <a:custGeom>
                  <a:avLst/>
                  <a:gdLst>
                    <a:gd name="T0" fmla="*/ 16 w 95"/>
                    <a:gd name="T1" fmla="*/ 10 h 92"/>
                    <a:gd name="T2" fmla="*/ 0 w 95"/>
                    <a:gd name="T3" fmla="*/ 0 h 92"/>
                    <a:gd name="T4" fmla="*/ 8 w 95"/>
                    <a:gd name="T5" fmla="*/ 20 h 92"/>
                    <a:gd name="T6" fmla="*/ 8 w 95"/>
                    <a:gd name="T7" fmla="*/ 10 h 92"/>
                    <a:gd name="T8" fmla="*/ 16 w 95"/>
                    <a:gd name="T9" fmla="*/ 10 h 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92"/>
                    <a:gd name="T17" fmla="*/ 95 w 95"/>
                    <a:gd name="T18" fmla="*/ 92 h 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92">
                      <a:moveTo>
                        <a:pt x="95" y="44"/>
                      </a:moveTo>
                      <a:lnTo>
                        <a:pt x="0" y="0"/>
                      </a:lnTo>
                      <a:lnTo>
                        <a:pt x="49" y="92"/>
                      </a:lnTo>
                      <a:lnTo>
                        <a:pt x="49" y="47"/>
                      </a:lnTo>
                      <a:lnTo>
                        <a:pt x="95" y="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911" y="2027"/>
                  <a:ext cx="785" cy="185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6"/>
                <p:cNvSpPr>
                  <a:spLocks/>
                </p:cNvSpPr>
                <p:nvPr/>
              </p:nvSpPr>
              <p:spPr bwMode="auto">
                <a:xfrm>
                  <a:off x="4659" y="1974"/>
                  <a:ext cx="60" cy="92"/>
                </a:xfrm>
                <a:custGeom>
                  <a:avLst/>
                  <a:gdLst>
                    <a:gd name="T0" fmla="*/ 9 w 70"/>
                    <a:gd name="T1" fmla="*/ 24 h 104"/>
                    <a:gd name="T2" fmla="*/ 11 w 70"/>
                    <a:gd name="T3" fmla="*/ 0 h 104"/>
                    <a:gd name="T4" fmla="*/ 0 w 70"/>
                    <a:gd name="T5" fmla="*/ 18 h 104"/>
                    <a:gd name="T6" fmla="*/ 7 w 70"/>
                    <a:gd name="T7" fmla="*/ 15 h 104"/>
                    <a:gd name="T8" fmla="*/ 9 w 70"/>
                    <a:gd name="T9" fmla="*/ 2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4"/>
                    <a:gd name="T17" fmla="*/ 70 w 7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4">
                      <a:moveTo>
                        <a:pt x="62" y="104"/>
                      </a:move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43" y="62"/>
                      </a:lnTo>
                      <a:lnTo>
                        <a:pt x="62" y="10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7"/>
                <p:cNvSpPr>
                  <a:spLocks/>
                </p:cNvSpPr>
                <p:nvPr/>
              </p:nvSpPr>
              <p:spPr bwMode="auto">
                <a:xfrm>
                  <a:off x="3888" y="3846"/>
                  <a:ext cx="60" cy="92"/>
                </a:xfrm>
                <a:custGeom>
                  <a:avLst/>
                  <a:gdLst>
                    <a:gd name="T0" fmla="*/ 3 w 70"/>
                    <a:gd name="T1" fmla="*/ 0 h 104"/>
                    <a:gd name="T2" fmla="*/ 0 w 70"/>
                    <a:gd name="T3" fmla="*/ 24 h 104"/>
                    <a:gd name="T4" fmla="*/ 11 w 70"/>
                    <a:gd name="T5" fmla="*/ 6 h 104"/>
                    <a:gd name="T6" fmla="*/ 4 w 70"/>
                    <a:gd name="T7" fmla="*/ 10 h 104"/>
                    <a:gd name="T8" fmla="*/ 3 w 7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4"/>
                    <a:gd name="T17" fmla="*/ 70 w 70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4">
                      <a:moveTo>
                        <a:pt x="8" y="0"/>
                      </a:moveTo>
                      <a:lnTo>
                        <a:pt x="0" y="104"/>
                      </a:lnTo>
                      <a:lnTo>
                        <a:pt x="70" y="26"/>
                      </a:lnTo>
                      <a:lnTo>
                        <a:pt x="27" y="42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381" y="2645"/>
                  <a:ext cx="1870" cy="69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9"/>
                <p:cNvSpPr>
                  <a:spLocks/>
                </p:cNvSpPr>
                <p:nvPr/>
              </p:nvSpPr>
              <p:spPr bwMode="auto">
                <a:xfrm>
                  <a:off x="5215" y="2625"/>
                  <a:ext cx="89" cy="57"/>
                </a:xfrm>
                <a:custGeom>
                  <a:avLst/>
                  <a:gdLst>
                    <a:gd name="T0" fmla="*/ 3 w 104"/>
                    <a:gd name="T1" fmla="*/ 14 h 65"/>
                    <a:gd name="T2" fmla="*/ 16 w 104"/>
                    <a:gd name="T3" fmla="*/ 0 h 65"/>
                    <a:gd name="T4" fmla="*/ 0 w 104"/>
                    <a:gd name="T5" fmla="*/ 2 h 65"/>
                    <a:gd name="T6" fmla="*/ 6 w 104"/>
                    <a:gd name="T7" fmla="*/ 5 h 65"/>
                    <a:gd name="T8" fmla="*/ 3 w 104"/>
                    <a:gd name="T9" fmla="*/ 14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22" y="65"/>
                      </a:moveTo>
                      <a:lnTo>
                        <a:pt x="104" y="0"/>
                      </a:lnTo>
                      <a:lnTo>
                        <a:pt x="0" y="2"/>
                      </a:lnTo>
                      <a:lnTo>
                        <a:pt x="40" y="23"/>
                      </a:lnTo>
                      <a:lnTo>
                        <a:pt x="22" y="6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50"/>
                <p:cNvSpPr>
                  <a:spLocks/>
                </p:cNvSpPr>
                <p:nvPr/>
              </p:nvSpPr>
              <p:spPr bwMode="auto">
                <a:xfrm>
                  <a:off x="3328" y="3305"/>
                  <a:ext cx="89" cy="57"/>
                </a:xfrm>
                <a:custGeom>
                  <a:avLst/>
                  <a:gdLst>
                    <a:gd name="T0" fmla="*/ 13 w 104"/>
                    <a:gd name="T1" fmla="*/ 0 h 65"/>
                    <a:gd name="T2" fmla="*/ 0 w 104"/>
                    <a:gd name="T3" fmla="*/ 14 h 65"/>
                    <a:gd name="T4" fmla="*/ 16 w 104"/>
                    <a:gd name="T5" fmla="*/ 13 h 65"/>
                    <a:gd name="T6" fmla="*/ 9 w 104"/>
                    <a:gd name="T7" fmla="*/ 9 h 65"/>
                    <a:gd name="T8" fmla="*/ 13 w 104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65"/>
                    <a:gd name="T17" fmla="*/ 104 w 104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2241"/>
                  <a:ext cx="1433" cy="142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52"/>
                <p:cNvSpPr>
                  <a:spLocks/>
                </p:cNvSpPr>
                <p:nvPr/>
              </p:nvSpPr>
              <p:spPr bwMode="auto">
                <a:xfrm>
                  <a:off x="3560" y="3619"/>
                  <a:ext cx="81" cy="82"/>
                </a:xfrm>
                <a:custGeom>
                  <a:avLst/>
                  <a:gdLst>
                    <a:gd name="T0" fmla="*/ 8 w 94"/>
                    <a:gd name="T1" fmla="*/ 0 h 93"/>
                    <a:gd name="T2" fmla="*/ 0 w 94"/>
                    <a:gd name="T3" fmla="*/ 20 h 93"/>
                    <a:gd name="T4" fmla="*/ 16 w 94"/>
                    <a:gd name="T5" fmla="*/ 11 h 93"/>
                    <a:gd name="T6" fmla="*/ 8 w 94"/>
                    <a:gd name="T7" fmla="*/ 10 h 93"/>
                    <a:gd name="T8" fmla="*/ 8 w 94"/>
                    <a:gd name="T9" fmla="*/ 0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3"/>
                    <a:gd name="T17" fmla="*/ 94 w 9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3">
                      <a:moveTo>
                        <a:pt x="48" y="0"/>
                      </a:moveTo>
                      <a:lnTo>
                        <a:pt x="0" y="93"/>
                      </a:lnTo>
                      <a:lnTo>
                        <a:pt x="94" y="48"/>
                      </a:lnTo>
                      <a:lnTo>
                        <a:pt x="49" y="46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53"/>
                <p:cNvSpPr>
                  <a:spLocks/>
                </p:cNvSpPr>
                <p:nvPr/>
              </p:nvSpPr>
              <p:spPr bwMode="auto">
                <a:xfrm>
                  <a:off x="4992" y="2201"/>
                  <a:ext cx="81" cy="82"/>
                </a:xfrm>
                <a:custGeom>
                  <a:avLst/>
                  <a:gdLst>
                    <a:gd name="T0" fmla="*/ 8 w 94"/>
                    <a:gd name="T1" fmla="*/ 20 h 93"/>
                    <a:gd name="T2" fmla="*/ 16 w 94"/>
                    <a:gd name="T3" fmla="*/ 0 h 93"/>
                    <a:gd name="T4" fmla="*/ 0 w 94"/>
                    <a:gd name="T5" fmla="*/ 10 h 93"/>
                    <a:gd name="T6" fmla="*/ 8 w 94"/>
                    <a:gd name="T7" fmla="*/ 10 h 93"/>
                    <a:gd name="T8" fmla="*/ 8 w 94"/>
                    <a:gd name="T9" fmla="*/ 20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93"/>
                    <a:gd name="T17" fmla="*/ 94 w 94"/>
                    <a:gd name="T18" fmla="*/ 93 h 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93">
                      <a:moveTo>
                        <a:pt x="46" y="93"/>
                      </a:moveTo>
                      <a:lnTo>
                        <a:pt x="94" y="0"/>
                      </a:lnTo>
                      <a:lnTo>
                        <a:pt x="0" y="45"/>
                      </a:lnTo>
                      <a:lnTo>
                        <a:pt x="45" y="47"/>
                      </a:lnTo>
                      <a:lnTo>
                        <a:pt x="46" y="9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274" y="1930"/>
                  <a:ext cx="1" cy="20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5"/>
                <p:cNvSpPr>
                  <a:spLocks/>
                </p:cNvSpPr>
                <p:nvPr/>
              </p:nvSpPr>
              <p:spPr bwMode="auto">
                <a:xfrm>
                  <a:off x="4245" y="3945"/>
                  <a:ext cx="57" cy="87"/>
                </a:xfrm>
                <a:custGeom>
                  <a:avLst/>
                  <a:gdLst>
                    <a:gd name="T0" fmla="*/ 0 w 67"/>
                    <a:gd name="T1" fmla="*/ 0 h 99"/>
                    <a:gd name="T2" fmla="*/ 5 w 67"/>
                    <a:gd name="T3" fmla="*/ 21 h 99"/>
                    <a:gd name="T4" fmla="*/ 10 w 67"/>
                    <a:gd name="T5" fmla="*/ 0 h 99"/>
                    <a:gd name="T6" fmla="*/ 5 w 67"/>
                    <a:gd name="T7" fmla="*/ 7 h 99"/>
                    <a:gd name="T8" fmla="*/ 0 w 6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6"/>
                <p:cNvSpPr>
                  <a:spLocks/>
                </p:cNvSpPr>
                <p:nvPr/>
              </p:nvSpPr>
              <p:spPr bwMode="auto">
                <a:xfrm>
                  <a:off x="4246" y="1872"/>
                  <a:ext cx="57" cy="87"/>
                </a:xfrm>
                <a:custGeom>
                  <a:avLst/>
                  <a:gdLst>
                    <a:gd name="T0" fmla="*/ 10 w 67"/>
                    <a:gd name="T1" fmla="*/ 21 h 99"/>
                    <a:gd name="T2" fmla="*/ 5 w 67"/>
                    <a:gd name="T3" fmla="*/ 0 h 99"/>
                    <a:gd name="T4" fmla="*/ 0 w 67"/>
                    <a:gd name="T5" fmla="*/ 21 h 99"/>
                    <a:gd name="T6" fmla="*/ 5 w 67"/>
                    <a:gd name="T7" fmla="*/ 15 h 99"/>
                    <a:gd name="T8" fmla="*/ 10 w 67"/>
                    <a:gd name="T9" fmla="*/ 21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7"/>
                    <a:gd name="T16" fmla="*/ 0 h 99"/>
                    <a:gd name="T17" fmla="*/ 67 w 6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3871" y="2018"/>
                  <a:ext cx="808" cy="186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8"/>
                <p:cNvSpPr>
                  <a:spLocks/>
                </p:cNvSpPr>
                <p:nvPr/>
              </p:nvSpPr>
              <p:spPr bwMode="auto">
                <a:xfrm>
                  <a:off x="4641" y="3846"/>
                  <a:ext cx="62" cy="92"/>
                </a:xfrm>
                <a:custGeom>
                  <a:avLst/>
                  <a:gdLst>
                    <a:gd name="T0" fmla="*/ 0 w 72"/>
                    <a:gd name="T1" fmla="*/ 7 h 104"/>
                    <a:gd name="T2" fmla="*/ 12 w 72"/>
                    <a:gd name="T3" fmla="*/ 24 h 104"/>
                    <a:gd name="T4" fmla="*/ 10 w 72"/>
                    <a:gd name="T5" fmla="*/ 0 h 104"/>
                    <a:gd name="T6" fmla="*/ 8 w 72"/>
                    <a:gd name="T7" fmla="*/ 10 h 104"/>
                    <a:gd name="T8" fmla="*/ 0 w 72"/>
                    <a:gd name="T9" fmla="*/ 7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04"/>
                    <a:gd name="T17" fmla="*/ 72 w 7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04">
                      <a:moveTo>
                        <a:pt x="0" y="28"/>
                      </a:moveTo>
                      <a:lnTo>
                        <a:pt x="72" y="104"/>
                      </a:lnTo>
                      <a:lnTo>
                        <a:pt x="61" y="0"/>
                      </a:lnTo>
                      <a:lnTo>
                        <a:pt x="44" y="42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59"/>
                <p:cNvSpPr>
                  <a:spLocks/>
                </p:cNvSpPr>
                <p:nvPr/>
              </p:nvSpPr>
              <p:spPr bwMode="auto">
                <a:xfrm>
                  <a:off x="3847" y="1965"/>
                  <a:ext cx="62" cy="92"/>
                </a:xfrm>
                <a:custGeom>
                  <a:avLst/>
                  <a:gdLst>
                    <a:gd name="T0" fmla="*/ 12 w 72"/>
                    <a:gd name="T1" fmla="*/ 17 h 104"/>
                    <a:gd name="T2" fmla="*/ 0 w 72"/>
                    <a:gd name="T3" fmla="*/ 0 h 104"/>
                    <a:gd name="T4" fmla="*/ 3 w 72"/>
                    <a:gd name="T5" fmla="*/ 24 h 104"/>
                    <a:gd name="T6" fmla="*/ 5 w 72"/>
                    <a:gd name="T7" fmla="*/ 15 h 104"/>
                    <a:gd name="T8" fmla="*/ 12 w 72"/>
                    <a:gd name="T9" fmla="*/ 17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104"/>
                    <a:gd name="T17" fmla="*/ 72 w 72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104">
                      <a:moveTo>
                        <a:pt x="72" y="76"/>
                      </a:moveTo>
                      <a:lnTo>
                        <a:pt x="0" y="0"/>
                      </a:lnTo>
                      <a:lnTo>
                        <a:pt x="11" y="104"/>
                      </a:lnTo>
                      <a:lnTo>
                        <a:pt x="28" y="62"/>
                      </a:lnTo>
                      <a:lnTo>
                        <a:pt x="72" y="7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" name="Group 60"/>
              <p:cNvGrpSpPr>
                <a:grpSpLocks/>
              </p:cNvGrpSpPr>
              <p:nvPr/>
            </p:nvGrpSpPr>
            <p:grpSpPr bwMode="auto">
              <a:xfrm>
                <a:off x="1462" y="2561"/>
                <a:ext cx="242" cy="346"/>
                <a:chOff x="4176" y="528"/>
                <a:chExt cx="242" cy="346"/>
              </a:xfrm>
            </p:grpSpPr>
            <p:sp>
              <p:nvSpPr>
                <p:cNvPr id="102" name="Oval 61"/>
                <p:cNvSpPr>
                  <a:spLocks noChangeArrowheads="1"/>
                </p:cNvSpPr>
                <p:nvPr/>
              </p:nvSpPr>
              <p:spPr bwMode="auto">
                <a:xfrm>
                  <a:off x="4176" y="575"/>
                  <a:ext cx="242" cy="248"/>
                </a:xfrm>
                <a:prstGeom prst="ellipse">
                  <a:avLst/>
                </a:prstGeom>
                <a:solidFill>
                  <a:schemeClr val="folHlink"/>
                </a:solidFill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" name="Rectangle 62"/>
                <p:cNvSpPr>
                  <a:spLocks noChangeArrowheads="1"/>
                </p:cNvSpPr>
                <p:nvPr/>
              </p:nvSpPr>
              <p:spPr bwMode="auto">
                <a:xfrm>
                  <a:off x="4212" y="528"/>
                  <a:ext cx="173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r>
                    <a:rPr lang="en-US" altLang="zh-CN" sz="3600" b="1">
                      <a:solidFill>
                        <a:srgbClr val="CC0000"/>
                      </a:solidFill>
                      <a:latin typeface="Bookman Old Style" panose="02050604050505020204" pitchFamily="18" charset="0"/>
                    </a:rPr>
                    <a:t>+</a:t>
                  </a:r>
                  <a:endParaRPr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28" name="Group 63"/>
          <p:cNvGrpSpPr>
            <a:grpSpLocks/>
          </p:cNvGrpSpPr>
          <p:nvPr/>
        </p:nvGrpSpPr>
        <p:grpSpPr bwMode="auto">
          <a:xfrm>
            <a:off x="8323742" y="3283646"/>
            <a:ext cx="2895600" cy="1828800"/>
            <a:chOff x="3648" y="2208"/>
            <a:chExt cx="1824" cy="1152"/>
          </a:xfrm>
        </p:grpSpPr>
        <p:grpSp>
          <p:nvGrpSpPr>
            <p:cNvPr id="129" name="Group 64"/>
            <p:cNvGrpSpPr>
              <a:grpSpLocks/>
            </p:cNvGrpSpPr>
            <p:nvPr/>
          </p:nvGrpSpPr>
          <p:grpSpPr bwMode="auto">
            <a:xfrm>
              <a:off x="3648" y="2208"/>
              <a:ext cx="1824" cy="1152"/>
              <a:chOff x="3744" y="2448"/>
              <a:chExt cx="1824" cy="1152"/>
            </a:xfrm>
          </p:grpSpPr>
          <p:sp>
            <p:nvSpPr>
              <p:cNvPr id="154" name="Oval 65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824" cy="432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5" name="Oval 66"/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720" cy="24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6" name="Rectangle 67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44" cy="576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0" name="Group 68"/>
            <p:cNvGrpSpPr>
              <a:grpSpLocks/>
            </p:cNvGrpSpPr>
            <p:nvPr/>
          </p:nvGrpSpPr>
          <p:grpSpPr bwMode="auto">
            <a:xfrm>
              <a:off x="4992" y="2304"/>
              <a:ext cx="192" cy="192"/>
              <a:chOff x="5088" y="2592"/>
              <a:chExt cx="192" cy="192"/>
            </a:xfrm>
          </p:grpSpPr>
          <p:sp>
            <p:nvSpPr>
              <p:cNvPr id="152" name="Oval 69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" name="Line 70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1" name="Group 71"/>
            <p:cNvGrpSpPr>
              <a:grpSpLocks/>
            </p:cNvGrpSpPr>
            <p:nvPr/>
          </p:nvGrpSpPr>
          <p:grpSpPr bwMode="auto">
            <a:xfrm>
              <a:off x="5088" y="2256"/>
              <a:ext cx="225" cy="288"/>
              <a:chOff x="5295" y="2784"/>
              <a:chExt cx="225" cy="288"/>
            </a:xfrm>
          </p:grpSpPr>
          <p:sp>
            <p:nvSpPr>
              <p:cNvPr id="150" name="Oval 72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1" name="Text Box 73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132" name="Group 74"/>
            <p:cNvGrpSpPr>
              <a:grpSpLocks/>
            </p:cNvGrpSpPr>
            <p:nvPr/>
          </p:nvGrpSpPr>
          <p:grpSpPr bwMode="auto">
            <a:xfrm>
              <a:off x="4623" y="2304"/>
              <a:ext cx="192" cy="192"/>
              <a:chOff x="5088" y="2592"/>
              <a:chExt cx="192" cy="192"/>
            </a:xfrm>
          </p:grpSpPr>
          <p:sp>
            <p:nvSpPr>
              <p:cNvPr id="148" name="Oval 75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" name="Group 77"/>
            <p:cNvGrpSpPr>
              <a:grpSpLocks/>
            </p:cNvGrpSpPr>
            <p:nvPr/>
          </p:nvGrpSpPr>
          <p:grpSpPr bwMode="auto">
            <a:xfrm>
              <a:off x="4719" y="2256"/>
              <a:ext cx="225" cy="288"/>
              <a:chOff x="5295" y="2784"/>
              <a:chExt cx="225" cy="288"/>
            </a:xfrm>
          </p:grpSpPr>
          <p:sp>
            <p:nvSpPr>
              <p:cNvPr id="146" name="Oval 78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7" name="Text Box 79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134" name="Group 80"/>
            <p:cNvGrpSpPr>
              <a:grpSpLocks/>
            </p:cNvGrpSpPr>
            <p:nvPr/>
          </p:nvGrpSpPr>
          <p:grpSpPr bwMode="auto">
            <a:xfrm>
              <a:off x="4239" y="2304"/>
              <a:ext cx="192" cy="192"/>
              <a:chOff x="5088" y="2592"/>
              <a:chExt cx="192" cy="192"/>
            </a:xfrm>
          </p:grpSpPr>
          <p:sp>
            <p:nvSpPr>
              <p:cNvPr id="144" name="Oval 81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" name="Line 82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5" name="Group 83"/>
            <p:cNvGrpSpPr>
              <a:grpSpLocks/>
            </p:cNvGrpSpPr>
            <p:nvPr/>
          </p:nvGrpSpPr>
          <p:grpSpPr bwMode="auto">
            <a:xfrm>
              <a:off x="4335" y="2256"/>
              <a:ext cx="225" cy="288"/>
              <a:chOff x="5295" y="2784"/>
              <a:chExt cx="225" cy="288"/>
            </a:xfrm>
          </p:grpSpPr>
          <p:sp>
            <p:nvSpPr>
              <p:cNvPr id="142" name="Oval 84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" name="Text Box 85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136" name="Group 86"/>
            <p:cNvGrpSpPr>
              <a:grpSpLocks/>
            </p:cNvGrpSpPr>
            <p:nvPr/>
          </p:nvGrpSpPr>
          <p:grpSpPr bwMode="auto">
            <a:xfrm>
              <a:off x="3840" y="2304"/>
              <a:ext cx="192" cy="192"/>
              <a:chOff x="5088" y="2592"/>
              <a:chExt cx="192" cy="192"/>
            </a:xfrm>
          </p:grpSpPr>
          <p:sp>
            <p:nvSpPr>
              <p:cNvPr id="140" name="Oval 87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1" name="Line 88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7" name="Group 89"/>
            <p:cNvGrpSpPr>
              <a:grpSpLocks/>
            </p:cNvGrpSpPr>
            <p:nvPr/>
          </p:nvGrpSpPr>
          <p:grpSpPr bwMode="auto">
            <a:xfrm>
              <a:off x="3936" y="2256"/>
              <a:ext cx="225" cy="288"/>
              <a:chOff x="5295" y="2784"/>
              <a:chExt cx="225" cy="288"/>
            </a:xfrm>
          </p:grpSpPr>
          <p:sp>
            <p:nvSpPr>
              <p:cNvPr id="138" name="Oval 90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9" name="Text Box 91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</p:grpSp>
      <p:grpSp>
        <p:nvGrpSpPr>
          <p:cNvPr id="157" name="Group 92"/>
          <p:cNvGrpSpPr>
            <a:grpSpLocks/>
          </p:cNvGrpSpPr>
          <p:nvPr/>
        </p:nvGrpSpPr>
        <p:grpSpPr bwMode="auto">
          <a:xfrm>
            <a:off x="6494942" y="3283646"/>
            <a:ext cx="2895600" cy="1828800"/>
            <a:chOff x="2496" y="2208"/>
            <a:chExt cx="1824" cy="1152"/>
          </a:xfrm>
        </p:grpSpPr>
        <p:grpSp>
          <p:nvGrpSpPr>
            <p:cNvPr id="158" name="Group 93"/>
            <p:cNvGrpSpPr>
              <a:grpSpLocks/>
            </p:cNvGrpSpPr>
            <p:nvPr/>
          </p:nvGrpSpPr>
          <p:grpSpPr bwMode="auto">
            <a:xfrm>
              <a:off x="2496" y="2208"/>
              <a:ext cx="1824" cy="1152"/>
              <a:chOff x="3744" y="2448"/>
              <a:chExt cx="1824" cy="1152"/>
            </a:xfrm>
          </p:grpSpPr>
          <p:sp>
            <p:nvSpPr>
              <p:cNvPr id="183" name="Oval 94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824" cy="432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" name="Oval 95"/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720" cy="24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5" name="Rectangle 96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44" cy="576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59" name="Group 97"/>
            <p:cNvGrpSpPr>
              <a:grpSpLocks/>
            </p:cNvGrpSpPr>
            <p:nvPr/>
          </p:nvGrpSpPr>
          <p:grpSpPr bwMode="auto">
            <a:xfrm>
              <a:off x="2688" y="2400"/>
              <a:ext cx="192" cy="192"/>
              <a:chOff x="5088" y="2592"/>
              <a:chExt cx="192" cy="192"/>
            </a:xfrm>
          </p:grpSpPr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2" name="Line 99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0" name="Group 100"/>
            <p:cNvGrpSpPr>
              <a:grpSpLocks/>
            </p:cNvGrpSpPr>
            <p:nvPr/>
          </p:nvGrpSpPr>
          <p:grpSpPr bwMode="auto">
            <a:xfrm>
              <a:off x="2832" y="2352"/>
              <a:ext cx="192" cy="192"/>
              <a:chOff x="5088" y="2592"/>
              <a:chExt cx="192" cy="192"/>
            </a:xfrm>
          </p:grpSpPr>
          <p:sp>
            <p:nvSpPr>
              <p:cNvPr id="179" name="Oval 101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0" name="Line 102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1" name="Group 103"/>
            <p:cNvGrpSpPr>
              <a:grpSpLocks/>
            </p:cNvGrpSpPr>
            <p:nvPr/>
          </p:nvGrpSpPr>
          <p:grpSpPr bwMode="auto">
            <a:xfrm>
              <a:off x="3744" y="2304"/>
              <a:ext cx="225" cy="288"/>
              <a:chOff x="5295" y="2784"/>
              <a:chExt cx="225" cy="288"/>
            </a:xfrm>
          </p:grpSpPr>
          <p:sp>
            <p:nvSpPr>
              <p:cNvPr id="177" name="Oval 104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Text Box 105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162" name="Group 106"/>
            <p:cNvGrpSpPr>
              <a:grpSpLocks/>
            </p:cNvGrpSpPr>
            <p:nvPr/>
          </p:nvGrpSpPr>
          <p:grpSpPr bwMode="auto">
            <a:xfrm>
              <a:off x="2736" y="2256"/>
              <a:ext cx="192" cy="192"/>
              <a:chOff x="5088" y="2592"/>
              <a:chExt cx="192" cy="192"/>
            </a:xfrm>
          </p:grpSpPr>
          <p:sp>
            <p:nvSpPr>
              <p:cNvPr id="175" name="Oval 107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Line 108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" name="Group 109"/>
            <p:cNvGrpSpPr>
              <a:grpSpLocks/>
            </p:cNvGrpSpPr>
            <p:nvPr/>
          </p:nvGrpSpPr>
          <p:grpSpPr bwMode="auto">
            <a:xfrm>
              <a:off x="4047" y="2256"/>
              <a:ext cx="225" cy="288"/>
              <a:chOff x="5295" y="2784"/>
              <a:chExt cx="225" cy="288"/>
            </a:xfrm>
          </p:grpSpPr>
          <p:sp>
            <p:nvSpPr>
              <p:cNvPr id="173" name="Oval 110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" name="Text Box 111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164" name="Group 112"/>
            <p:cNvGrpSpPr>
              <a:grpSpLocks/>
            </p:cNvGrpSpPr>
            <p:nvPr/>
          </p:nvGrpSpPr>
          <p:grpSpPr bwMode="auto">
            <a:xfrm>
              <a:off x="2592" y="2304"/>
              <a:ext cx="192" cy="192"/>
              <a:chOff x="5088" y="2592"/>
              <a:chExt cx="192" cy="192"/>
            </a:xfrm>
          </p:grpSpPr>
          <p:sp>
            <p:nvSpPr>
              <p:cNvPr id="171" name="Oval 113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2" name="Line 114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5" name="Group 115"/>
            <p:cNvGrpSpPr>
              <a:grpSpLocks/>
            </p:cNvGrpSpPr>
            <p:nvPr/>
          </p:nvGrpSpPr>
          <p:grpSpPr bwMode="auto">
            <a:xfrm>
              <a:off x="3873" y="2208"/>
              <a:ext cx="225" cy="288"/>
              <a:chOff x="5295" y="2784"/>
              <a:chExt cx="225" cy="288"/>
            </a:xfrm>
          </p:grpSpPr>
          <p:sp>
            <p:nvSpPr>
              <p:cNvPr id="169" name="Oval 116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0" name="Text Box 117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  <p:grpSp>
          <p:nvGrpSpPr>
            <p:cNvPr id="166" name="Group 118"/>
            <p:cNvGrpSpPr>
              <a:grpSpLocks/>
            </p:cNvGrpSpPr>
            <p:nvPr/>
          </p:nvGrpSpPr>
          <p:grpSpPr bwMode="auto">
            <a:xfrm>
              <a:off x="3903" y="2352"/>
              <a:ext cx="225" cy="288"/>
              <a:chOff x="5295" y="2784"/>
              <a:chExt cx="225" cy="288"/>
            </a:xfrm>
          </p:grpSpPr>
          <p:sp>
            <p:nvSpPr>
              <p:cNvPr id="167" name="Oval 119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8" name="Text Box 120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</a:rPr>
                  <a:t>+</a:t>
                </a:r>
              </a:p>
            </p:txBody>
          </p:sp>
        </p:grpSp>
      </p:grpSp>
      <p:grpSp>
        <p:nvGrpSpPr>
          <p:cNvPr id="186" name="Group 121"/>
          <p:cNvGrpSpPr>
            <a:grpSpLocks/>
          </p:cNvGrpSpPr>
          <p:nvPr/>
        </p:nvGrpSpPr>
        <p:grpSpPr bwMode="auto">
          <a:xfrm>
            <a:off x="7333142" y="3740846"/>
            <a:ext cx="3733800" cy="1595438"/>
            <a:chOff x="3024" y="2496"/>
            <a:chExt cx="2352" cy="1005"/>
          </a:xfrm>
        </p:grpSpPr>
        <p:sp>
          <p:nvSpPr>
            <p:cNvPr id="187" name="Text Box 122"/>
            <p:cNvSpPr txBox="1">
              <a:spLocks noChangeArrowheads="1"/>
            </p:cNvSpPr>
            <p:nvPr/>
          </p:nvSpPr>
          <p:spPr bwMode="auto">
            <a:xfrm>
              <a:off x="4234" y="3168"/>
              <a:ext cx="1142" cy="3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感应电荷</a:t>
              </a:r>
            </a:p>
          </p:txBody>
        </p:sp>
        <p:sp>
          <p:nvSpPr>
            <p:cNvPr id="188" name="Line 123"/>
            <p:cNvSpPr>
              <a:spLocks noChangeShapeType="1"/>
            </p:cNvSpPr>
            <p:nvPr/>
          </p:nvSpPr>
          <p:spPr bwMode="auto">
            <a:xfrm flipH="1" flipV="1">
              <a:off x="4128" y="2544"/>
              <a:ext cx="576" cy="6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124"/>
            <p:cNvSpPr>
              <a:spLocks noChangeShapeType="1"/>
            </p:cNvSpPr>
            <p:nvPr/>
          </p:nvSpPr>
          <p:spPr bwMode="auto">
            <a:xfrm flipH="1" flipV="1">
              <a:off x="3024" y="2496"/>
              <a:ext cx="1680" cy="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3" name="Text Box 36"/>
          <p:cNvSpPr txBox="1">
            <a:spLocks noChangeArrowheads="1"/>
          </p:cNvSpPr>
          <p:nvPr/>
        </p:nvSpPr>
        <p:spPr bwMode="auto">
          <a:xfrm>
            <a:off x="6242530" y="5488684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solidFill>
                  <a:srgbClr val="0000FF"/>
                </a:solidFill>
                <a:latin typeface="+mn-ea"/>
                <a:ea typeface="+mn-ea"/>
              </a:rPr>
              <a:t>静电感应 </a:t>
            </a:r>
          </a:p>
        </p:txBody>
      </p:sp>
    </p:spTree>
    <p:extLst>
      <p:ext uri="{BB962C8B-B14F-4D97-AF65-F5344CB8AC3E}">
        <p14:creationId xmlns:p14="http://schemas.microsoft.com/office/powerpoint/2010/main" val="355500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  <p:bldP spid="1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/>
              <p:cNvSpPr/>
              <p:nvPr/>
            </p:nvSpPr>
            <p:spPr>
              <a:xfrm>
                <a:off x="4501662" y="2589005"/>
                <a:ext cx="656334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CC00CC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CC00CC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7" name="矩形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2" y="2589005"/>
                <a:ext cx="656334" cy="575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10582054" y="2653297"/>
                <a:ext cx="656334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rgbClr val="CC00CC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CC00CC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054" y="2653297"/>
                <a:ext cx="656334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Group 2"/>
          <p:cNvGrpSpPr>
            <a:grpSpLocks/>
          </p:cNvGrpSpPr>
          <p:nvPr/>
        </p:nvGrpSpPr>
        <p:grpSpPr bwMode="auto">
          <a:xfrm>
            <a:off x="601077" y="1082879"/>
            <a:ext cx="4722813" cy="3303588"/>
            <a:chOff x="1261" y="1328"/>
            <a:chExt cx="2975" cy="2081"/>
          </a:xfrm>
        </p:grpSpPr>
        <p:sp>
          <p:nvSpPr>
            <p:cNvPr id="197" name="Rectangle 3"/>
            <p:cNvSpPr>
              <a:spLocks noChangeArrowheads="1"/>
            </p:cNvSpPr>
            <p:nvPr/>
          </p:nvSpPr>
          <p:spPr bwMode="auto">
            <a:xfrm>
              <a:off x="1261" y="1328"/>
              <a:ext cx="2975" cy="2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8" name="Group 4"/>
            <p:cNvGrpSpPr>
              <a:grpSpLocks/>
            </p:cNvGrpSpPr>
            <p:nvPr/>
          </p:nvGrpSpPr>
          <p:grpSpPr bwMode="auto">
            <a:xfrm>
              <a:off x="1920" y="1440"/>
              <a:ext cx="1680" cy="1872"/>
              <a:chOff x="1920" y="1440"/>
              <a:chExt cx="1680" cy="1872"/>
            </a:xfrm>
          </p:grpSpPr>
          <p:sp>
            <p:nvSpPr>
              <p:cNvPr id="199" name="Rectangle 5"/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1680" cy="1872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00" name="Group 6"/>
              <p:cNvGrpSpPr>
                <a:grpSpLocks/>
              </p:cNvGrpSpPr>
              <p:nvPr/>
            </p:nvGrpSpPr>
            <p:grpSpPr bwMode="auto">
              <a:xfrm>
                <a:off x="1983" y="1632"/>
                <a:ext cx="192" cy="192"/>
                <a:chOff x="5088" y="2592"/>
                <a:chExt cx="192" cy="192"/>
              </a:xfrm>
            </p:grpSpPr>
            <p:sp>
              <p:nvSpPr>
                <p:cNvPr id="270" name="Oval 7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1" name="Line 8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1" name="Group 9"/>
              <p:cNvGrpSpPr>
                <a:grpSpLocks/>
              </p:cNvGrpSpPr>
              <p:nvPr/>
            </p:nvGrpSpPr>
            <p:grpSpPr bwMode="auto">
              <a:xfrm>
                <a:off x="2079" y="1584"/>
                <a:ext cx="225" cy="288"/>
                <a:chOff x="5295" y="2784"/>
                <a:chExt cx="225" cy="288"/>
              </a:xfrm>
            </p:grpSpPr>
            <p:sp>
              <p:nvSpPr>
                <p:cNvPr id="268" name="Oval 10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2" name="Group 12"/>
              <p:cNvGrpSpPr>
                <a:grpSpLocks/>
              </p:cNvGrpSpPr>
              <p:nvPr/>
            </p:nvGrpSpPr>
            <p:grpSpPr bwMode="auto">
              <a:xfrm>
                <a:off x="2607" y="1632"/>
                <a:ext cx="192" cy="192"/>
                <a:chOff x="5088" y="2592"/>
                <a:chExt cx="192" cy="192"/>
              </a:xfrm>
            </p:grpSpPr>
            <p:sp>
              <p:nvSpPr>
                <p:cNvPr id="266" name="Oval 13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7" name="Line 14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3" name="Group 15"/>
              <p:cNvGrpSpPr>
                <a:grpSpLocks/>
              </p:cNvGrpSpPr>
              <p:nvPr/>
            </p:nvGrpSpPr>
            <p:grpSpPr bwMode="auto">
              <a:xfrm>
                <a:off x="2703" y="1584"/>
                <a:ext cx="225" cy="288"/>
                <a:chOff x="5295" y="2784"/>
                <a:chExt cx="225" cy="288"/>
              </a:xfrm>
            </p:grpSpPr>
            <p:sp>
              <p:nvSpPr>
                <p:cNvPr id="264" name="Oval 16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4" name="Group 18"/>
              <p:cNvGrpSpPr>
                <a:grpSpLocks/>
              </p:cNvGrpSpPr>
              <p:nvPr/>
            </p:nvGrpSpPr>
            <p:grpSpPr bwMode="auto">
              <a:xfrm>
                <a:off x="3231" y="1632"/>
                <a:ext cx="192" cy="192"/>
                <a:chOff x="5088" y="2592"/>
                <a:chExt cx="192" cy="192"/>
              </a:xfrm>
            </p:grpSpPr>
            <p:sp>
              <p:nvSpPr>
                <p:cNvPr id="262" name="Oval 19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3" name="Line 20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" name="Group 21"/>
              <p:cNvGrpSpPr>
                <a:grpSpLocks/>
              </p:cNvGrpSpPr>
              <p:nvPr/>
            </p:nvGrpSpPr>
            <p:grpSpPr bwMode="auto">
              <a:xfrm>
                <a:off x="3327" y="1584"/>
                <a:ext cx="225" cy="288"/>
                <a:chOff x="5295" y="2784"/>
                <a:chExt cx="225" cy="288"/>
              </a:xfrm>
            </p:grpSpPr>
            <p:sp>
              <p:nvSpPr>
                <p:cNvPr id="260" name="Oval 22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6" name="Group 24"/>
              <p:cNvGrpSpPr>
                <a:grpSpLocks/>
              </p:cNvGrpSpPr>
              <p:nvPr/>
            </p:nvGrpSpPr>
            <p:grpSpPr bwMode="auto">
              <a:xfrm>
                <a:off x="1983" y="2112"/>
                <a:ext cx="192" cy="192"/>
                <a:chOff x="5088" y="2592"/>
                <a:chExt cx="192" cy="192"/>
              </a:xfrm>
            </p:grpSpPr>
            <p:sp>
              <p:nvSpPr>
                <p:cNvPr id="258" name="Oval 25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9" name="Line 26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" name="Group 27"/>
              <p:cNvGrpSpPr>
                <a:grpSpLocks/>
              </p:cNvGrpSpPr>
              <p:nvPr/>
            </p:nvGrpSpPr>
            <p:grpSpPr bwMode="auto">
              <a:xfrm>
                <a:off x="2079" y="2064"/>
                <a:ext cx="225" cy="288"/>
                <a:chOff x="5295" y="2784"/>
                <a:chExt cx="225" cy="288"/>
              </a:xfrm>
            </p:grpSpPr>
            <p:sp>
              <p:nvSpPr>
                <p:cNvPr id="256" name="Oval 28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8" name="Group 30"/>
              <p:cNvGrpSpPr>
                <a:grpSpLocks/>
              </p:cNvGrpSpPr>
              <p:nvPr/>
            </p:nvGrpSpPr>
            <p:grpSpPr bwMode="auto">
              <a:xfrm>
                <a:off x="2607" y="2112"/>
                <a:ext cx="192" cy="192"/>
                <a:chOff x="5088" y="2592"/>
                <a:chExt cx="192" cy="192"/>
              </a:xfrm>
            </p:grpSpPr>
            <p:sp>
              <p:nvSpPr>
                <p:cNvPr id="254" name="Oval 31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5" name="Line 32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" name="Group 33"/>
              <p:cNvGrpSpPr>
                <a:grpSpLocks/>
              </p:cNvGrpSpPr>
              <p:nvPr/>
            </p:nvGrpSpPr>
            <p:grpSpPr bwMode="auto">
              <a:xfrm>
                <a:off x="2703" y="2064"/>
                <a:ext cx="225" cy="288"/>
                <a:chOff x="5295" y="2784"/>
                <a:chExt cx="225" cy="288"/>
              </a:xfrm>
            </p:grpSpPr>
            <p:sp>
              <p:nvSpPr>
                <p:cNvPr id="252" name="Oval 34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10" name="Group 36"/>
              <p:cNvGrpSpPr>
                <a:grpSpLocks/>
              </p:cNvGrpSpPr>
              <p:nvPr/>
            </p:nvGrpSpPr>
            <p:grpSpPr bwMode="auto">
              <a:xfrm>
                <a:off x="3231" y="2112"/>
                <a:ext cx="192" cy="192"/>
                <a:chOff x="5088" y="2592"/>
                <a:chExt cx="192" cy="192"/>
              </a:xfrm>
            </p:grpSpPr>
            <p:sp>
              <p:nvSpPr>
                <p:cNvPr id="250" name="Oval 37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1" name="Line 38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1" name="Group 39"/>
              <p:cNvGrpSpPr>
                <a:grpSpLocks/>
              </p:cNvGrpSpPr>
              <p:nvPr/>
            </p:nvGrpSpPr>
            <p:grpSpPr bwMode="auto">
              <a:xfrm>
                <a:off x="3327" y="2064"/>
                <a:ext cx="225" cy="288"/>
                <a:chOff x="5295" y="2784"/>
                <a:chExt cx="225" cy="288"/>
              </a:xfrm>
            </p:grpSpPr>
            <p:sp>
              <p:nvSpPr>
                <p:cNvPr id="248" name="Oval 40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12" name="Group 42"/>
              <p:cNvGrpSpPr>
                <a:grpSpLocks/>
              </p:cNvGrpSpPr>
              <p:nvPr/>
            </p:nvGrpSpPr>
            <p:grpSpPr bwMode="auto">
              <a:xfrm>
                <a:off x="1968" y="2544"/>
                <a:ext cx="192" cy="192"/>
                <a:chOff x="5088" y="2592"/>
                <a:chExt cx="192" cy="192"/>
              </a:xfrm>
            </p:grpSpPr>
            <p:sp>
              <p:nvSpPr>
                <p:cNvPr id="246" name="Oval 43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7" name="Line 44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3" name="Group 45"/>
              <p:cNvGrpSpPr>
                <a:grpSpLocks/>
              </p:cNvGrpSpPr>
              <p:nvPr/>
            </p:nvGrpSpPr>
            <p:grpSpPr bwMode="auto">
              <a:xfrm>
                <a:off x="2064" y="2496"/>
                <a:ext cx="225" cy="288"/>
                <a:chOff x="5295" y="2784"/>
                <a:chExt cx="225" cy="288"/>
              </a:xfrm>
            </p:grpSpPr>
            <p:sp>
              <p:nvSpPr>
                <p:cNvPr id="244" name="Oval 46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14" name="Group 48"/>
              <p:cNvGrpSpPr>
                <a:grpSpLocks/>
              </p:cNvGrpSpPr>
              <p:nvPr/>
            </p:nvGrpSpPr>
            <p:grpSpPr bwMode="auto">
              <a:xfrm>
                <a:off x="2592" y="2544"/>
                <a:ext cx="192" cy="192"/>
                <a:chOff x="5088" y="2592"/>
                <a:chExt cx="192" cy="192"/>
              </a:xfrm>
            </p:grpSpPr>
            <p:sp>
              <p:nvSpPr>
                <p:cNvPr id="242" name="Oval 49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3" name="Line 50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Group 51"/>
              <p:cNvGrpSpPr>
                <a:grpSpLocks/>
              </p:cNvGrpSpPr>
              <p:nvPr/>
            </p:nvGrpSpPr>
            <p:grpSpPr bwMode="auto">
              <a:xfrm>
                <a:off x="2688" y="2496"/>
                <a:ext cx="225" cy="288"/>
                <a:chOff x="5295" y="2784"/>
                <a:chExt cx="225" cy="288"/>
              </a:xfrm>
            </p:grpSpPr>
            <p:sp>
              <p:nvSpPr>
                <p:cNvPr id="240" name="Oval 52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16" name="Group 54"/>
              <p:cNvGrpSpPr>
                <a:grpSpLocks/>
              </p:cNvGrpSpPr>
              <p:nvPr/>
            </p:nvGrpSpPr>
            <p:grpSpPr bwMode="auto">
              <a:xfrm>
                <a:off x="3216" y="2544"/>
                <a:ext cx="192" cy="192"/>
                <a:chOff x="5088" y="2592"/>
                <a:chExt cx="192" cy="192"/>
              </a:xfrm>
            </p:grpSpPr>
            <p:sp>
              <p:nvSpPr>
                <p:cNvPr id="238" name="Oval 55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9" name="Line 56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57"/>
              <p:cNvGrpSpPr>
                <a:grpSpLocks/>
              </p:cNvGrpSpPr>
              <p:nvPr/>
            </p:nvGrpSpPr>
            <p:grpSpPr bwMode="auto">
              <a:xfrm>
                <a:off x="3312" y="2496"/>
                <a:ext cx="225" cy="288"/>
                <a:chOff x="5295" y="2784"/>
                <a:chExt cx="225" cy="288"/>
              </a:xfrm>
            </p:grpSpPr>
            <p:sp>
              <p:nvSpPr>
                <p:cNvPr id="236" name="Oval 58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18" name="Group 60"/>
              <p:cNvGrpSpPr>
                <a:grpSpLocks/>
              </p:cNvGrpSpPr>
              <p:nvPr/>
            </p:nvGrpSpPr>
            <p:grpSpPr bwMode="auto">
              <a:xfrm>
                <a:off x="1968" y="2976"/>
                <a:ext cx="192" cy="192"/>
                <a:chOff x="5088" y="2592"/>
                <a:chExt cx="192" cy="192"/>
              </a:xfrm>
            </p:grpSpPr>
            <p:sp>
              <p:nvSpPr>
                <p:cNvPr id="234" name="Oval 61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5" name="Line 62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63"/>
              <p:cNvGrpSpPr>
                <a:grpSpLocks/>
              </p:cNvGrpSpPr>
              <p:nvPr/>
            </p:nvGrpSpPr>
            <p:grpSpPr bwMode="auto">
              <a:xfrm>
                <a:off x="2064" y="2928"/>
                <a:ext cx="225" cy="288"/>
                <a:chOff x="5295" y="2784"/>
                <a:chExt cx="225" cy="288"/>
              </a:xfrm>
            </p:grpSpPr>
            <p:sp>
              <p:nvSpPr>
                <p:cNvPr id="232" name="Oval 64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20" name="Group 66"/>
              <p:cNvGrpSpPr>
                <a:grpSpLocks/>
              </p:cNvGrpSpPr>
              <p:nvPr/>
            </p:nvGrpSpPr>
            <p:grpSpPr bwMode="auto">
              <a:xfrm>
                <a:off x="2592" y="2976"/>
                <a:ext cx="192" cy="192"/>
                <a:chOff x="5088" y="2592"/>
                <a:chExt cx="192" cy="192"/>
              </a:xfrm>
            </p:grpSpPr>
            <p:sp>
              <p:nvSpPr>
                <p:cNvPr id="230" name="Oval 67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1" name="Line 68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1" name="Group 69"/>
              <p:cNvGrpSpPr>
                <a:grpSpLocks/>
              </p:cNvGrpSpPr>
              <p:nvPr/>
            </p:nvGrpSpPr>
            <p:grpSpPr bwMode="auto">
              <a:xfrm>
                <a:off x="2688" y="2928"/>
                <a:ext cx="225" cy="288"/>
                <a:chOff x="5295" y="2784"/>
                <a:chExt cx="225" cy="288"/>
              </a:xfrm>
            </p:grpSpPr>
            <p:sp>
              <p:nvSpPr>
                <p:cNvPr id="228" name="Oval 70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22" name="Group 72"/>
              <p:cNvGrpSpPr>
                <a:grpSpLocks/>
              </p:cNvGrpSpPr>
              <p:nvPr/>
            </p:nvGrpSpPr>
            <p:grpSpPr bwMode="auto">
              <a:xfrm>
                <a:off x="3216" y="2976"/>
                <a:ext cx="192" cy="192"/>
                <a:chOff x="5088" y="2592"/>
                <a:chExt cx="192" cy="192"/>
              </a:xfrm>
            </p:grpSpPr>
            <p:sp>
              <p:nvSpPr>
                <p:cNvPr id="226" name="Oval 73"/>
                <p:cNvSpPr>
                  <a:spLocks noChangeArrowheads="1"/>
                </p:cNvSpPr>
                <p:nvPr/>
              </p:nvSpPr>
              <p:spPr bwMode="auto"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7" name="Line 74"/>
                <p:cNvSpPr>
                  <a:spLocks noChangeShapeType="1"/>
                </p:cNvSpPr>
                <p:nvPr/>
              </p:nvSpPr>
              <p:spPr bwMode="auto">
                <a:xfrm>
                  <a:off x="5121" y="2688"/>
                  <a:ext cx="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3" name="Group 75"/>
              <p:cNvGrpSpPr>
                <a:grpSpLocks/>
              </p:cNvGrpSpPr>
              <p:nvPr/>
            </p:nvGrpSpPr>
            <p:grpSpPr bwMode="auto">
              <a:xfrm>
                <a:off x="3312" y="2928"/>
                <a:ext cx="225" cy="288"/>
                <a:chOff x="5295" y="2784"/>
                <a:chExt cx="225" cy="288"/>
              </a:xfrm>
            </p:grpSpPr>
            <p:sp>
              <p:nvSpPr>
                <p:cNvPr id="224" name="Oval 76"/>
                <p:cNvSpPr>
                  <a:spLocks noChangeArrowheads="1"/>
                </p:cNvSpPr>
                <p:nvPr/>
              </p:nvSpPr>
              <p:spPr bwMode="auto"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5295" y="2784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40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</p:grpSp>
      </p:grpSp>
      <p:grpSp>
        <p:nvGrpSpPr>
          <p:cNvPr id="274" name="Group 80"/>
          <p:cNvGrpSpPr>
            <a:grpSpLocks/>
          </p:cNvGrpSpPr>
          <p:nvPr/>
        </p:nvGrpSpPr>
        <p:grpSpPr bwMode="auto">
          <a:xfrm>
            <a:off x="771733" y="1146379"/>
            <a:ext cx="4386263" cy="3200400"/>
            <a:chOff x="816" y="864"/>
            <a:chExt cx="2763" cy="2016"/>
          </a:xfrm>
        </p:grpSpPr>
        <p:sp>
          <p:nvSpPr>
            <p:cNvPr id="275" name="Line 81"/>
            <p:cNvSpPr>
              <a:spLocks noChangeShapeType="1"/>
            </p:cNvSpPr>
            <p:nvPr/>
          </p:nvSpPr>
          <p:spPr bwMode="auto">
            <a:xfrm>
              <a:off x="816" y="110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82"/>
            <p:cNvSpPr>
              <a:spLocks noChangeShapeType="1"/>
            </p:cNvSpPr>
            <p:nvPr/>
          </p:nvSpPr>
          <p:spPr bwMode="auto">
            <a:xfrm>
              <a:off x="816" y="86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83"/>
            <p:cNvSpPr>
              <a:spLocks noChangeShapeType="1"/>
            </p:cNvSpPr>
            <p:nvPr/>
          </p:nvSpPr>
          <p:spPr bwMode="auto">
            <a:xfrm>
              <a:off x="816" y="134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Line 84"/>
            <p:cNvSpPr>
              <a:spLocks noChangeShapeType="1"/>
            </p:cNvSpPr>
            <p:nvPr/>
          </p:nvSpPr>
          <p:spPr bwMode="auto">
            <a:xfrm>
              <a:off x="816" y="158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9" name="Line 85"/>
            <p:cNvSpPr>
              <a:spLocks noChangeShapeType="1"/>
            </p:cNvSpPr>
            <p:nvPr/>
          </p:nvSpPr>
          <p:spPr bwMode="auto">
            <a:xfrm>
              <a:off x="816" y="182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86"/>
            <p:cNvSpPr>
              <a:spLocks noChangeShapeType="1"/>
            </p:cNvSpPr>
            <p:nvPr/>
          </p:nvSpPr>
          <p:spPr bwMode="auto">
            <a:xfrm>
              <a:off x="816" y="206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Line 87"/>
            <p:cNvSpPr>
              <a:spLocks noChangeShapeType="1"/>
            </p:cNvSpPr>
            <p:nvPr/>
          </p:nvSpPr>
          <p:spPr bwMode="auto">
            <a:xfrm>
              <a:off x="816" y="2304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89"/>
            <p:cNvSpPr>
              <a:spLocks noChangeShapeType="1"/>
            </p:cNvSpPr>
            <p:nvPr/>
          </p:nvSpPr>
          <p:spPr bwMode="auto">
            <a:xfrm>
              <a:off x="816" y="2592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4" name="Line 90"/>
            <p:cNvSpPr>
              <a:spLocks noChangeShapeType="1"/>
            </p:cNvSpPr>
            <p:nvPr/>
          </p:nvSpPr>
          <p:spPr bwMode="auto">
            <a:xfrm>
              <a:off x="816" y="2880"/>
              <a:ext cx="2763" cy="0"/>
            </a:xfrm>
            <a:prstGeom prst="line">
              <a:avLst/>
            </a:prstGeom>
            <a:noFill/>
            <a:ln w="1778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" name="Group 91"/>
          <p:cNvGrpSpPr>
            <a:grpSpLocks/>
          </p:cNvGrpSpPr>
          <p:nvPr/>
        </p:nvGrpSpPr>
        <p:grpSpPr bwMode="auto">
          <a:xfrm>
            <a:off x="2256839" y="1717879"/>
            <a:ext cx="1447800" cy="0"/>
            <a:chOff x="3471834" y="3300402"/>
            <a:chExt cx="1447800" cy="0"/>
          </a:xfrm>
        </p:grpSpPr>
        <p:sp>
          <p:nvSpPr>
            <p:cNvPr id="286" name="Line 92"/>
            <p:cNvSpPr>
              <a:spLocks noChangeShapeType="1"/>
            </p:cNvSpPr>
            <p:nvPr/>
          </p:nvSpPr>
          <p:spPr bwMode="auto">
            <a:xfrm>
              <a:off x="2880" y="172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Line 93"/>
            <p:cNvSpPr>
              <a:spLocks noChangeShapeType="1"/>
            </p:cNvSpPr>
            <p:nvPr/>
          </p:nvSpPr>
          <p:spPr bwMode="auto">
            <a:xfrm flipH="1">
              <a:off x="2304" y="1728"/>
              <a:ext cx="3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" name="Line 92"/>
          <p:cNvSpPr>
            <a:spLocks noChangeShapeType="1"/>
          </p:cNvSpPr>
          <p:nvPr/>
        </p:nvSpPr>
        <p:spPr bwMode="auto">
          <a:xfrm>
            <a:off x="3158539" y="1717879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9" name="Line 93"/>
          <p:cNvSpPr>
            <a:spLocks noChangeShapeType="1"/>
          </p:cNvSpPr>
          <p:nvPr/>
        </p:nvSpPr>
        <p:spPr bwMode="auto">
          <a:xfrm flipH="1">
            <a:off x="2244139" y="1717879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" name="Group 3"/>
          <p:cNvGrpSpPr>
            <a:grpSpLocks/>
          </p:cNvGrpSpPr>
          <p:nvPr/>
        </p:nvGrpSpPr>
        <p:grpSpPr bwMode="auto">
          <a:xfrm>
            <a:off x="6370053" y="1071223"/>
            <a:ext cx="4494213" cy="3405188"/>
            <a:chOff x="1412" y="639"/>
            <a:chExt cx="2831" cy="2145"/>
          </a:xfrm>
        </p:grpSpPr>
        <p:sp>
          <p:nvSpPr>
            <p:cNvPr id="381" name="Rectangle 4"/>
            <p:cNvSpPr>
              <a:spLocks noChangeArrowheads="1"/>
            </p:cNvSpPr>
            <p:nvPr/>
          </p:nvSpPr>
          <p:spPr bwMode="auto">
            <a:xfrm>
              <a:off x="1412" y="639"/>
              <a:ext cx="2831" cy="2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83" name="Group 6"/>
            <p:cNvGrpSpPr>
              <a:grpSpLocks/>
            </p:cNvGrpSpPr>
            <p:nvPr/>
          </p:nvGrpSpPr>
          <p:grpSpPr bwMode="auto">
            <a:xfrm>
              <a:off x="1450" y="720"/>
              <a:ext cx="2667" cy="1928"/>
              <a:chOff x="1450" y="768"/>
              <a:chExt cx="2667" cy="1928"/>
            </a:xfrm>
          </p:grpSpPr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1450" y="1008"/>
                <a:ext cx="2651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34" name="Line 8"/>
              <p:cNvSpPr>
                <a:spLocks noChangeShapeType="1"/>
              </p:cNvSpPr>
              <p:nvPr/>
            </p:nvSpPr>
            <p:spPr bwMode="auto">
              <a:xfrm>
                <a:off x="1450" y="768"/>
                <a:ext cx="2667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35" name="Line 9"/>
              <p:cNvSpPr>
                <a:spLocks noChangeShapeType="1"/>
              </p:cNvSpPr>
              <p:nvPr/>
            </p:nvSpPr>
            <p:spPr bwMode="auto">
              <a:xfrm>
                <a:off x="1450" y="1248"/>
                <a:ext cx="2651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36" name="Line 10"/>
              <p:cNvSpPr>
                <a:spLocks noChangeShapeType="1"/>
              </p:cNvSpPr>
              <p:nvPr/>
            </p:nvSpPr>
            <p:spPr bwMode="auto">
              <a:xfrm>
                <a:off x="1450" y="1488"/>
                <a:ext cx="2651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37" name="Line 11"/>
              <p:cNvSpPr>
                <a:spLocks noChangeShapeType="1"/>
              </p:cNvSpPr>
              <p:nvPr/>
            </p:nvSpPr>
            <p:spPr bwMode="auto">
              <a:xfrm>
                <a:off x="1450" y="1728"/>
                <a:ext cx="2643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38" name="Line 12"/>
              <p:cNvSpPr>
                <a:spLocks noChangeShapeType="1"/>
              </p:cNvSpPr>
              <p:nvPr/>
            </p:nvSpPr>
            <p:spPr bwMode="auto">
              <a:xfrm>
                <a:off x="1450" y="1968"/>
                <a:ext cx="2659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39" name="Line 13"/>
              <p:cNvSpPr>
                <a:spLocks noChangeShapeType="1"/>
              </p:cNvSpPr>
              <p:nvPr/>
            </p:nvSpPr>
            <p:spPr bwMode="auto">
              <a:xfrm>
                <a:off x="1450" y="2208"/>
                <a:ext cx="2651" cy="7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1" name="Line 15"/>
              <p:cNvSpPr>
                <a:spLocks noChangeShapeType="1"/>
              </p:cNvSpPr>
              <p:nvPr/>
            </p:nvSpPr>
            <p:spPr bwMode="auto">
              <a:xfrm>
                <a:off x="1450" y="2448"/>
                <a:ext cx="2667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2" name="Line 16"/>
              <p:cNvSpPr>
                <a:spLocks noChangeShapeType="1"/>
              </p:cNvSpPr>
              <p:nvPr/>
            </p:nvSpPr>
            <p:spPr bwMode="auto">
              <a:xfrm>
                <a:off x="1450" y="2688"/>
                <a:ext cx="2667" cy="8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3" name="Line 17"/>
              <p:cNvSpPr>
                <a:spLocks noChangeShapeType="1"/>
              </p:cNvSpPr>
              <p:nvPr/>
            </p:nvSpPr>
            <p:spPr bwMode="auto">
              <a:xfrm>
                <a:off x="1824" y="2448"/>
                <a:ext cx="96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4" name="Line 18"/>
              <p:cNvSpPr>
                <a:spLocks noChangeShapeType="1"/>
              </p:cNvSpPr>
              <p:nvPr/>
            </p:nvSpPr>
            <p:spPr bwMode="auto">
              <a:xfrm>
                <a:off x="1776" y="2208"/>
                <a:ext cx="144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5" name="Line 19"/>
              <p:cNvSpPr>
                <a:spLocks noChangeShapeType="1"/>
              </p:cNvSpPr>
              <p:nvPr/>
            </p:nvSpPr>
            <p:spPr bwMode="auto">
              <a:xfrm>
                <a:off x="1776" y="1968"/>
                <a:ext cx="144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6" name="Line 20"/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96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7" name="Line 21"/>
              <p:cNvSpPr>
                <a:spLocks noChangeShapeType="1"/>
              </p:cNvSpPr>
              <p:nvPr/>
            </p:nvSpPr>
            <p:spPr bwMode="auto">
              <a:xfrm>
                <a:off x="1824" y="1488"/>
                <a:ext cx="96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8" name="Line 22"/>
              <p:cNvSpPr>
                <a:spLocks noChangeShapeType="1"/>
              </p:cNvSpPr>
              <p:nvPr/>
            </p:nvSpPr>
            <p:spPr bwMode="auto">
              <a:xfrm>
                <a:off x="1776" y="1248"/>
                <a:ext cx="144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49" name="Line 23"/>
              <p:cNvSpPr>
                <a:spLocks noChangeShapeType="1"/>
              </p:cNvSpPr>
              <p:nvPr/>
            </p:nvSpPr>
            <p:spPr bwMode="auto">
              <a:xfrm>
                <a:off x="1776" y="1008"/>
                <a:ext cx="144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  <p:sp>
            <p:nvSpPr>
              <p:cNvPr id="450" name="Line 24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96" cy="0"/>
              </a:xfrm>
              <a:prstGeom prst="line">
                <a:avLst/>
              </a:prstGeom>
              <a:noFill/>
              <a:ln w="1778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sp>
          <p:nvSpPr>
            <p:cNvPr id="384" name="Rectangle 26"/>
            <p:cNvSpPr>
              <a:spLocks noChangeArrowheads="1"/>
            </p:cNvSpPr>
            <p:nvPr/>
          </p:nvSpPr>
          <p:spPr bwMode="auto">
            <a:xfrm>
              <a:off x="1920" y="816"/>
              <a:ext cx="1680" cy="1872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85" name="Group 27"/>
            <p:cNvGrpSpPr>
              <a:grpSpLocks/>
            </p:cNvGrpSpPr>
            <p:nvPr/>
          </p:nvGrpSpPr>
          <p:grpSpPr bwMode="auto">
            <a:xfrm>
              <a:off x="1983" y="1062"/>
              <a:ext cx="192" cy="192"/>
              <a:chOff x="5088" y="2592"/>
              <a:chExt cx="192" cy="192"/>
            </a:xfrm>
          </p:grpSpPr>
          <p:sp>
            <p:nvSpPr>
              <p:cNvPr id="431" name="Oval 28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2" name="Line 29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86" name="Group 30"/>
            <p:cNvGrpSpPr>
              <a:grpSpLocks/>
            </p:cNvGrpSpPr>
            <p:nvPr/>
          </p:nvGrpSpPr>
          <p:grpSpPr bwMode="auto">
            <a:xfrm>
              <a:off x="1983" y="822"/>
              <a:ext cx="192" cy="192"/>
              <a:chOff x="5088" y="2592"/>
              <a:chExt cx="192" cy="192"/>
            </a:xfrm>
          </p:grpSpPr>
          <p:sp>
            <p:nvSpPr>
              <p:cNvPr id="429" name="Oval 31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30" name="Line 32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87" name="Group 33"/>
            <p:cNvGrpSpPr>
              <a:grpSpLocks/>
            </p:cNvGrpSpPr>
            <p:nvPr/>
          </p:nvGrpSpPr>
          <p:grpSpPr bwMode="auto">
            <a:xfrm>
              <a:off x="3327" y="774"/>
              <a:ext cx="284" cy="330"/>
              <a:chOff x="5295" y="2784"/>
              <a:chExt cx="284" cy="330"/>
            </a:xfrm>
          </p:grpSpPr>
          <p:sp>
            <p:nvSpPr>
              <p:cNvPr id="427" name="Oval 34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8" name="Text Box 35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388" name="Group 36"/>
            <p:cNvGrpSpPr>
              <a:grpSpLocks/>
            </p:cNvGrpSpPr>
            <p:nvPr/>
          </p:nvGrpSpPr>
          <p:grpSpPr bwMode="auto">
            <a:xfrm>
              <a:off x="3327" y="1014"/>
              <a:ext cx="284" cy="330"/>
              <a:chOff x="5295" y="2784"/>
              <a:chExt cx="284" cy="330"/>
            </a:xfrm>
          </p:grpSpPr>
          <p:sp>
            <p:nvSpPr>
              <p:cNvPr id="425" name="Oval 37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6" name="Text Box 38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389" name="Group 39"/>
            <p:cNvGrpSpPr>
              <a:grpSpLocks/>
            </p:cNvGrpSpPr>
            <p:nvPr/>
          </p:nvGrpSpPr>
          <p:grpSpPr bwMode="auto">
            <a:xfrm>
              <a:off x="1983" y="1542"/>
              <a:ext cx="192" cy="192"/>
              <a:chOff x="5088" y="2592"/>
              <a:chExt cx="192" cy="192"/>
            </a:xfrm>
          </p:grpSpPr>
          <p:sp>
            <p:nvSpPr>
              <p:cNvPr id="423" name="Oval 40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4" name="Line 41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90" name="Group 42"/>
            <p:cNvGrpSpPr>
              <a:grpSpLocks/>
            </p:cNvGrpSpPr>
            <p:nvPr/>
          </p:nvGrpSpPr>
          <p:grpSpPr bwMode="auto">
            <a:xfrm>
              <a:off x="1983" y="1302"/>
              <a:ext cx="192" cy="192"/>
              <a:chOff x="5088" y="2592"/>
              <a:chExt cx="192" cy="192"/>
            </a:xfrm>
          </p:grpSpPr>
          <p:sp>
            <p:nvSpPr>
              <p:cNvPr id="421" name="Oval 43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2" name="Line 44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91" name="Group 45"/>
            <p:cNvGrpSpPr>
              <a:grpSpLocks/>
            </p:cNvGrpSpPr>
            <p:nvPr/>
          </p:nvGrpSpPr>
          <p:grpSpPr bwMode="auto">
            <a:xfrm>
              <a:off x="3327" y="1254"/>
              <a:ext cx="284" cy="330"/>
              <a:chOff x="5295" y="2784"/>
              <a:chExt cx="284" cy="330"/>
            </a:xfrm>
          </p:grpSpPr>
          <p:sp>
            <p:nvSpPr>
              <p:cNvPr id="419" name="Oval 46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20" name="Text Box 47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392" name="Group 48"/>
            <p:cNvGrpSpPr>
              <a:grpSpLocks/>
            </p:cNvGrpSpPr>
            <p:nvPr/>
          </p:nvGrpSpPr>
          <p:grpSpPr bwMode="auto">
            <a:xfrm>
              <a:off x="3327" y="1494"/>
              <a:ext cx="284" cy="330"/>
              <a:chOff x="5295" y="2784"/>
              <a:chExt cx="284" cy="330"/>
            </a:xfrm>
          </p:grpSpPr>
          <p:sp>
            <p:nvSpPr>
              <p:cNvPr id="417" name="Oval 49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18" name="Text Box 50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393" name="Group 51"/>
            <p:cNvGrpSpPr>
              <a:grpSpLocks/>
            </p:cNvGrpSpPr>
            <p:nvPr/>
          </p:nvGrpSpPr>
          <p:grpSpPr bwMode="auto">
            <a:xfrm>
              <a:off x="1983" y="2022"/>
              <a:ext cx="192" cy="192"/>
              <a:chOff x="5088" y="2592"/>
              <a:chExt cx="192" cy="192"/>
            </a:xfrm>
          </p:grpSpPr>
          <p:sp>
            <p:nvSpPr>
              <p:cNvPr id="415" name="Oval 52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16" name="Line 53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94" name="Group 54"/>
            <p:cNvGrpSpPr>
              <a:grpSpLocks/>
            </p:cNvGrpSpPr>
            <p:nvPr/>
          </p:nvGrpSpPr>
          <p:grpSpPr bwMode="auto">
            <a:xfrm>
              <a:off x="1983" y="1782"/>
              <a:ext cx="192" cy="192"/>
              <a:chOff x="5088" y="2592"/>
              <a:chExt cx="192" cy="192"/>
            </a:xfrm>
          </p:grpSpPr>
          <p:sp>
            <p:nvSpPr>
              <p:cNvPr id="413" name="Oval 55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14" name="Line 56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95" name="Group 57"/>
            <p:cNvGrpSpPr>
              <a:grpSpLocks/>
            </p:cNvGrpSpPr>
            <p:nvPr/>
          </p:nvGrpSpPr>
          <p:grpSpPr bwMode="auto">
            <a:xfrm>
              <a:off x="3327" y="1734"/>
              <a:ext cx="284" cy="330"/>
              <a:chOff x="5295" y="2784"/>
              <a:chExt cx="284" cy="330"/>
            </a:xfrm>
          </p:grpSpPr>
          <p:sp>
            <p:nvSpPr>
              <p:cNvPr id="411" name="Oval 58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12" name="Text Box 59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396" name="Group 60"/>
            <p:cNvGrpSpPr>
              <a:grpSpLocks/>
            </p:cNvGrpSpPr>
            <p:nvPr/>
          </p:nvGrpSpPr>
          <p:grpSpPr bwMode="auto">
            <a:xfrm>
              <a:off x="3327" y="1974"/>
              <a:ext cx="284" cy="330"/>
              <a:chOff x="5295" y="2784"/>
              <a:chExt cx="284" cy="330"/>
            </a:xfrm>
          </p:grpSpPr>
          <p:sp>
            <p:nvSpPr>
              <p:cNvPr id="409" name="Oval 61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10" name="Text Box 62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397" name="Group 63"/>
            <p:cNvGrpSpPr>
              <a:grpSpLocks/>
            </p:cNvGrpSpPr>
            <p:nvPr/>
          </p:nvGrpSpPr>
          <p:grpSpPr bwMode="auto">
            <a:xfrm>
              <a:off x="1983" y="2502"/>
              <a:ext cx="192" cy="192"/>
              <a:chOff x="5088" y="2592"/>
              <a:chExt cx="192" cy="192"/>
            </a:xfrm>
          </p:grpSpPr>
          <p:sp>
            <p:nvSpPr>
              <p:cNvPr id="407" name="Oval 64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08" name="Line 65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98" name="Group 66"/>
            <p:cNvGrpSpPr>
              <a:grpSpLocks/>
            </p:cNvGrpSpPr>
            <p:nvPr/>
          </p:nvGrpSpPr>
          <p:grpSpPr bwMode="auto">
            <a:xfrm>
              <a:off x="1983" y="2262"/>
              <a:ext cx="192" cy="192"/>
              <a:chOff x="5088" y="2592"/>
              <a:chExt cx="192" cy="192"/>
            </a:xfrm>
          </p:grpSpPr>
          <p:sp>
            <p:nvSpPr>
              <p:cNvPr id="405" name="Oval 67"/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06" name="Line 68"/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ea"/>
                  <a:ea typeface="+mn-ea"/>
                </a:endParaRPr>
              </a:p>
            </p:txBody>
          </p:sp>
        </p:grpSp>
        <p:grpSp>
          <p:nvGrpSpPr>
            <p:cNvPr id="399" name="Group 69"/>
            <p:cNvGrpSpPr>
              <a:grpSpLocks/>
            </p:cNvGrpSpPr>
            <p:nvPr/>
          </p:nvGrpSpPr>
          <p:grpSpPr bwMode="auto">
            <a:xfrm>
              <a:off x="3327" y="2214"/>
              <a:ext cx="284" cy="330"/>
              <a:chOff x="5295" y="2784"/>
              <a:chExt cx="284" cy="330"/>
            </a:xfrm>
          </p:grpSpPr>
          <p:sp>
            <p:nvSpPr>
              <p:cNvPr id="403" name="Oval 70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04" name="Text Box 71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  <p:grpSp>
          <p:nvGrpSpPr>
            <p:cNvPr id="400" name="Group 72"/>
            <p:cNvGrpSpPr>
              <a:grpSpLocks/>
            </p:cNvGrpSpPr>
            <p:nvPr/>
          </p:nvGrpSpPr>
          <p:grpSpPr bwMode="auto">
            <a:xfrm>
              <a:off x="3327" y="2454"/>
              <a:ext cx="284" cy="330"/>
              <a:chOff x="5295" y="2784"/>
              <a:chExt cx="284" cy="330"/>
            </a:xfrm>
          </p:grpSpPr>
          <p:sp>
            <p:nvSpPr>
              <p:cNvPr id="401" name="Oval 73"/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402" name="Text Box 74"/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chemeClr val="tx1"/>
                    </a:solidFill>
                    <a:latin typeface="+mn-ea"/>
                    <a:ea typeface="+mn-ea"/>
                  </a:rPr>
                  <a:t>+</a:t>
                </a:r>
              </a:p>
            </p:txBody>
          </p:sp>
        </p:grpSp>
      </p:grpSp>
      <p:sp>
        <p:nvSpPr>
          <p:cNvPr id="453" name="Line 76"/>
          <p:cNvSpPr>
            <a:spLocks noChangeShapeType="1"/>
          </p:cNvSpPr>
          <p:nvPr/>
        </p:nvSpPr>
        <p:spPr bwMode="auto">
          <a:xfrm>
            <a:off x="7646404" y="2692604"/>
            <a:ext cx="1676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sp>
        <p:nvSpPr>
          <p:cNvPr id="456" name="Line 79"/>
          <p:cNvSpPr>
            <a:spLocks noChangeShapeType="1"/>
          </p:cNvSpPr>
          <p:nvPr/>
        </p:nvSpPr>
        <p:spPr bwMode="auto">
          <a:xfrm>
            <a:off x="7671803" y="2362426"/>
            <a:ext cx="1676400" cy="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>
              <a:latin typeface="+mn-ea"/>
              <a:ea typeface="+mn-ea"/>
            </a:endParaRPr>
          </a:p>
        </p:txBody>
      </p:sp>
      <p:grpSp>
        <p:nvGrpSpPr>
          <p:cNvPr id="459" name="Group 82"/>
          <p:cNvGrpSpPr>
            <a:grpSpLocks/>
          </p:cNvGrpSpPr>
          <p:nvPr/>
        </p:nvGrpSpPr>
        <p:grpSpPr bwMode="auto">
          <a:xfrm>
            <a:off x="3891966" y="5832323"/>
            <a:ext cx="2743200" cy="533400"/>
            <a:chOff x="336" y="3744"/>
            <a:chExt cx="1728" cy="336"/>
          </a:xfrm>
        </p:grpSpPr>
        <p:sp>
          <p:nvSpPr>
            <p:cNvPr id="460" name="AutoShape 83"/>
            <p:cNvSpPr>
              <a:spLocks noChangeArrowheads="1"/>
            </p:cNvSpPr>
            <p:nvPr/>
          </p:nvSpPr>
          <p:spPr bwMode="auto">
            <a:xfrm>
              <a:off x="336" y="3744"/>
              <a:ext cx="1680" cy="336"/>
            </a:xfrm>
            <a:prstGeom prst="wedgeRectCallout">
              <a:avLst>
                <a:gd name="adj1" fmla="val 40477"/>
                <a:gd name="adj2" fmla="val -130356"/>
              </a:avLst>
            </a:prstGeom>
            <a:noFill/>
            <a:ln w="19050">
              <a:solidFill>
                <a:srgbClr val="CC00CC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  <p:sp>
          <p:nvSpPr>
            <p:cNvPr id="461" name="Text Box 84"/>
            <p:cNvSpPr txBox="1">
              <a:spLocks noChangeArrowheads="1"/>
            </p:cNvSpPr>
            <p:nvPr/>
          </p:nvSpPr>
          <p:spPr bwMode="auto">
            <a:xfrm>
              <a:off x="336" y="3744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导体内电场强度</a:t>
              </a:r>
            </a:p>
          </p:txBody>
        </p:sp>
      </p:grpSp>
      <p:grpSp>
        <p:nvGrpSpPr>
          <p:cNvPr id="462" name="Group 85"/>
          <p:cNvGrpSpPr>
            <a:grpSpLocks/>
          </p:cNvGrpSpPr>
          <p:nvPr/>
        </p:nvGrpSpPr>
        <p:grpSpPr bwMode="auto">
          <a:xfrm>
            <a:off x="6711352" y="5832330"/>
            <a:ext cx="2895600" cy="533400"/>
            <a:chOff x="2112" y="3744"/>
            <a:chExt cx="1824" cy="336"/>
          </a:xfrm>
          <a:noFill/>
        </p:grpSpPr>
        <p:sp>
          <p:nvSpPr>
            <p:cNvPr id="463" name="AutoShape 86"/>
            <p:cNvSpPr>
              <a:spLocks noChangeArrowheads="1"/>
            </p:cNvSpPr>
            <p:nvPr/>
          </p:nvSpPr>
          <p:spPr bwMode="auto">
            <a:xfrm>
              <a:off x="2112" y="3744"/>
              <a:ext cx="1296" cy="336"/>
            </a:xfrm>
            <a:prstGeom prst="wedgeRectCallout">
              <a:avLst>
                <a:gd name="adj1" fmla="val -31228"/>
                <a:gd name="adj2" fmla="val -139423"/>
              </a:avLst>
            </a:prstGeom>
            <a:grpFill/>
            <a:ln w="19050">
              <a:solidFill>
                <a:srgbClr val="CC9900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  <p:sp>
          <p:nvSpPr>
            <p:cNvPr id="464" name="Rectangle 87"/>
            <p:cNvSpPr>
              <a:spLocks noChangeArrowheads="1"/>
            </p:cNvSpPr>
            <p:nvPr/>
          </p:nvSpPr>
          <p:spPr bwMode="auto">
            <a:xfrm>
              <a:off x="2112" y="3753"/>
              <a:ext cx="182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+mn-ea"/>
                  <a:ea typeface="+mn-ea"/>
                </a:rPr>
                <a:t>外电场强度</a:t>
              </a:r>
            </a:p>
          </p:txBody>
        </p:sp>
      </p:grpSp>
      <p:grpSp>
        <p:nvGrpSpPr>
          <p:cNvPr id="465" name="Group 88"/>
          <p:cNvGrpSpPr>
            <a:grpSpLocks/>
          </p:cNvGrpSpPr>
          <p:nvPr/>
        </p:nvGrpSpPr>
        <p:grpSpPr bwMode="auto">
          <a:xfrm>
            <a:off x="8921152" y="5832330"/>
            <a:ext cx="3054350" cy="533400"/>
            <a:chOff x="3504" y="3744"/>
            <a:chExt cx="1924" cy="336"/>
          </a:xfrm>
          <a:noFill/>
        </p:grpSpPr>
        <p:sp>
          <p:nvSpPr>
            <p:cNvPr id="466" name="AutoShape 89"/>
            <p:cNvSpPr>
              <a:spLocks noChangeArrowheads="1"/>
            </p:cNvSpPr>
            <p:nvPr/>
          </p:nvSpPr>
          <p:spPr bwMode="auto">
            <a:xfrm>
              <a:off x="3504" y="3744"/>
              <a:ext cx="1920" cy="336"/>
            </a:xfrm>
            <a:prstGeom prst="wedgeRectCallout">
              <a:avLst>
                <a:gd name="adj1" fmla="val -76387"/>
                <a:gd name="adj2" fmla="val -143886"/>
              </a:avLst>
            </a:prstGeom>
            <a:grpFill/>
            <a:ln w="19050">
              <a:solidFill>
                <a:srgbClr val="CC00CC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rgbClr val="1C1C1C"/>
                </a:solidFill>
                <a:latin typeface="+mn-ea"/>
                <a:ea typeface="+mn-ea"/>
              </a:endParaRPr>
            </a:p>
          </p:txBody>
        </p:sp>
        <p:sp>
          <p:nvSpPr>
            <p:cNvPr id="467" name="Rectangle 90"/>
            <p:cNvSpPr>
              <a:spLocks noChangeArrowheads="1"/>
            </p:cNvSpPr>
            <p:nvPr/>
          </p:nvSpPr>
          <p:spPr bwMode="auto">
            <a:xfrm>
              <a:off x="3504" y="3753"/>
              <a:ext cx="192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0000FF"/>
                  </a:solidFill>
                  <a:latin typeface="+mn-ea"/>
                  <a:ea typeface="+mn-ea"/>
                </a:rPr>
                <a:t>感应电荷电场强度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矩形 467"/>
              <p:cNvSpPr/>
              <p:nvPr/>
            </p:nvSpPr>
            <p:spPr>
              <a:xfrm>
                <a:off x="6119551" y="4857597"/>
                <a:ext cx="2801601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68" name="矩形 4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51" y="4857597"/>
                <a:ext cx="2801601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/>
              <p:cNvSpPr/>
              <p:nvPr/>
            </p:nvSpPr>
            <p:spPr>
              <a:xfrm>
                <a:off x="8164388" y="2738175"/>
                <a:ext cx="615490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0" name="矩形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388" y="2738175"/>
                <a:ext cx="615490" cy="57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/>
              <p:cNvSpPr/>
              <p:nvPr/>
            </p:nvSpPr>
            <p:spPr>
              <a:xfrm>
                <a:off x="7922754" y="3514526"/>
                <a:ext cx="1188530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矩形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754" y="3514526"/>
                <a:ext cx="1188530" cy="575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/>
              <p:cNvSpPr/>
              <p:nvPr/>
            </p:nvSpPr>
            <p:spPr>
              <a:xfrm>
                <a:off x="8112083" y="1727319"/>
                <a:ext cx="656334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CC00CC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CC00CC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76" name="矩形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083" y="1727319"/>
                <a:ext cx="656334" cy="575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8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  <p:bldP spid="453" grpId="0" animBg="1"/>
      <p:bldP spid="456" grpId="0" animBg="1"/>
      <p:bldP spid="468" grpId="0"/>
      <p:bldP spid="180" grpId="0"/>
      <p:bldP spid="179" grpId="0"/>
      <p:bldP spid="1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3452594" y="2357439"/>
            <a:ext cx="728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>
                <a:solidFill>
                  <a:srgbClr val="0000FF"/>
                </a:solidFill>
                <a:latin typeface="+mn-lt"/>
                <a:ea typeface="+mn-ea"/>
              </a:rPr>
              <a:t>处于静电场中的导体将达到静电平衡状态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3566894" y="3000376"/>
            <a:ext cx="7129463" cy="1654175"/>
            <a:chOff x="1114425" y="3000375"/>
            <a:chExt cx="7129463" cy="1654175"/>
          </a:xfrm>
        </p:grpSpPr>
        <p:sp>
          <p:nvSpPr>
            <p:cNvPr id="67597" name="AutoShape 16" descr="褐色大理石"/>
            <p:cNvSpPr>
              <a:spLocks noChangeArrowheads="1"/>
            </p:cNvSpPr>
            <p:nvPr/>
          </p:nvSpPr>
          <p:spPr bwMode="auto">
            <a:xfrm>
              <a:off x="1114425" y="3000375"/>
              <a:ext cx="7129463" cy="1654175"/>
            </a:xfrm>
            <a:prstGeom prst="horizontalScroll">
              <a:avLst>
                <a:gd name="adj" fmla="val 12500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zh-CN" altLang="en-US" sz="2800" dirty="0">
                <a:solidFill>
                  <a:srgbClr val="0000FF"/>
                </a:solidFill>
                <a:latin typeface="+mn-lt"/>
                <a:ea typeface="+mn-ea"/>
              </a:endParaRPr>
            </a:p>
          </p:txBody>
        </p:sp>
        <p:sp>
          <p:nvSpPr>
            <p:cNvPr id="67598" name="Rectangle 18"/>
            <p:cNvSpPr>
              <a:spLocks noChangeArrowheads="1"/>
            </p:cNvSpPr>
            <p:nvPr/>
          </p:nvSpPr>
          <p:spPr bwMode="auto">
            <a:xfrm>
              <a:off x="1330325" y="3273425"/>
              <a:ext cx="67691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导体内部和表面上任何一部分都没有宏观电荷运动的状态称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+mn-lt"/>
                  <a:ea typeface="+mn-ea"/>
                </a:rPr>
                <a:t>静电平衡状态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。 </a:t>
              </a:r>
            </a:p>
          </p:txBody>
        </p:sp>
      </p:grpSp>
      <p:sp>
        <p:nvSpPr>
          <p:cNvPr id="9222" name="Text Box 19"/>
          <p:cNvSpPr txBox="1">
            <a:spLocks noChangeArrowheads="1"/>
          </p:cNvSpPr>
          <p:nvPr/>
        </p:nvSpPr>
        <p:spPr bwMode="auto">
          <a:xfrm>
            <a:off x="3568482" y="4724401"/>
            <a:ext cx="4687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导体静电平衡的条件</a:t>
            </a:r>
            <a:r>
              <a:rPr kumimoji="1"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：</a:t>
            </a:r>
          </a:p>
        </p:txBody>
      </p:sp>
      <p:sp>
        <p:nvSpPr>
          <p:cNvPr id="9223" name="Text Box 20"/>
          <p:cNvSpPr txBox="1">
            <a:spLocks noChangeArrowheads="1"/>
          </p:cNvSpPr>
          <p:nvPr/>
        </p:nvSpPr>
        <p:spPr bwMode="auto">
          <a:xfrm>
            <a:off x="3711356" y="5229226"/>
            <a:ext cx="547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+mn-lt"/>
                <a:ea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+mn-lt"/>
                <a:ea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+mn-lt"/>
                <a:ea typeface="+mn-ea"/>
              </a:rPr>
              <a:t>）导体内部的场强处处为零</a:t>
            </a:r>
          </a:p>
        </p:txBody>
      </p:sp>
      <p:sp>
        <p:nvSpPr>
          <p:cNvPr id="9224" name="Text Box 21"/>
          <p:cNvSpPr txBox="1">
            <a:spLocks noChangeArrowheads="1"/>
          </p:cNvSpPr>
          <p:nvPr/>
        </p:nvSpPr>
        <p:spPr bwMode="auto">
          <a:xfrm>
            <a:off x="3711356" y="5805489"/>
            <a:ext cx="652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+mn-lt"/>
                <a:ea typeface="+mn-ea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+mn-lt"/>
                <a:ea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+mn-lt"/>
                <a:ea typeface="+mn-ea"/>
              </a:rPr>
              <a:t>）导体表面的场强与表面处处垂直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952531" y="1500188"/>
            <a:ext cx="2743200" cy="533400"/>
            <a:chOff x="336" y="3744"/>
            <a:chExt cx="1728" cy="336"/>
          </a:xfrm>
        </p:grpSpPr>
        <p:sp>
          <p:nvSpPr>
            <p:cNvPr id="67595" name="AutoShape 83"/>
            <p:cNvSpPr>
              <a:spLocks noChangeArrowheads="1"/>
            </p:cNvSpPr>
            <p:nvPr/>
          </p:nvSpPr>
          <p:spPr bwMode="auto">
            <a:xfrm>
              <a:off x="336" y="3744"/>
              <a:ext cx="1680" cy="336"/>
            </a:xfrm>
            <a:prstGeom prst="wedgeRectCallout">
              <a:avLst>
                <a:gd name="adj1" fmla="val 39965"/>
                <a:gd name="adj2" fmla="val -163618"/>
              </a:avLst>
            </a:prstGeom>
            <a:noFill/>
            <a:ln w="19050">
              <a:solidFill>
                <a:srgbClr val="CC00CC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kumimoji="1" lang="zh-CN" altLang="en-US" sz="2800" dirty="0">
                <a:solidFill>
                  <a:srgbClr val="1C1C1C"/>
                </a:solidFill>
                <a:latin typeface="+mn-lt"/>
                <a:ea typeface="+mn-ea"/>
              </a:endParaRPr>
            </a:p>
          </p:txBody>
        </p:sp>
        <p:sp>
          <p:nvSpPr>
            <p:cNvPr id="67596" name="Text Box 84"/>
            <p:cNvSpPr txBox="1">
              <a:spLocks noChangeArrowheads="1"/>
            </p:cNvSpPr>
            <p:nvPr/>
          </p:nvSpPr>
          <p:spPr bwMode="auto">
            <a:xfrm>
              <a:off x="336" y="3744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导体内电场强度</a:t>
              </a:r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5771888" y="1500181"/>
            <a:ext cx="2895600" cy="533400"/>
            <a:chOff x="2112" y="3744"/>
            <a:chExt cx="1824" cy="336"/>
          </a:xfrm>
          <a:noFill/>
        </p:grpSpPr>
        <p:sp>
          <p:nvSpPr>
            <p:cNvPr id="53" name="AutoShape 86"/>
            <p:cNvSpPr>
              <a:spLocks noChangeArrowheads="1"/>
            </p:cNvSpPr>
            <p:nvPr/>
          </p:nvSpPr>
          <p:spPr bwMode="auto">
            <a:xfrm>
              <a:off x="2112" y="3744"/>
              <a:ext cx="1296" cy="336"/>
            </a:xfrm>
            <a:prstGeom prst="wedgeRectCallout">
              <a:avLst>
                <a:gd name="adj1" fmla="val -30210"/>
                <a:gd name="adj2" fmla="val -168619"/>
              </a:avLst>
            </a:prstGeom>
            <a:grpFill/>
            <a:ln w="19050">
              <a:solidFill>
                <a:srgbClr val="CC9900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just">
                <a:spcBef>
                  <a:spcPct val="50000"/>
                </a:spcBef>
                <a:defRPr/>
              </a:pPr>
              <a:endParaRPr kumimoji="1" lang="zh-CN" altLang="en-US" sz="2800" dirty="0">
                <a:solidFill>
                  <a:srgbClr val="1C1C1C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Rectangle 87"/>
            <p:cNvSpPr>
              <a:spLocks noChangeArrowheads="1"/>
            </p:cNvSpPr>
            <p:nvPr/>
          </p:nvSpPr>
          <p:spPr bwMode="auto">
            <a:xfrm>
              <a:off x="2112" y="3753"/>
              <a:ext cx="182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外电场强度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7981688" y="1500181"/>
            <a:ext cx="3054350" cy="533400"/>
            <a:chOff x="3504" y="3744"/>
            <a:chExt cx="1924" cy="336"/>
          </a:xfrm>
          <a:noFill/>
        </p:grpSpPr>
        <p:sp>
          <p:nvSpPr>
            <p:cNvPr id="56" name="AutoShape 89"/>
            <p:cNvSpPr>
              <a:spLocks noChangeArrowheads="1"/>
            </p:cNvSpPr>
            <p:nvPr/>
          </p:nvSpPr>
          <p:spPr bwMode="auto">
            <a:xfrm>
              <a:off x="3504" y="3744"/>
              <a:ext cx="1920" cy="336"/>
            </a:xfrm>
            <a:prstGeom prst="wedgeRectCallout">
              <a:avLst>
                <a:gd name="adj1" fmla="val -78307"/>
                <a:gd name="adj2" fmla="val -162848"/>
              </a:avLst>
            </a:prstGeom>
            <a:grpFill/>
            <a:ln w="19050">
              <a:solidFill>
                <a:srgbClr val="CC00CC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just">
                <a:spcBef>
                  <a:spcPct val="50000"/>
                </a:spcBef>
                <a:defRPr/>
              </a:pPr>
              <a:endParaRPr kumimoji="1" lang="zh-CN" altLang="en-US" sz="2800" dirty="0">
                <a:solidFill>
                  <a:srgbClr val="1C1C1C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90"/>
            <p:cNvSpPr>
              <a:spLocks noChangeArrowheads="1"/>
            </p:cNvSpPr>
            <p:nvPr/>
          </p:nvSpPr>
          <p:spPr bwMode="auto">
            <a:xfrm>
              <a:off x="3504" y="3753"/>
              <a:ext cx="192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感应电荷电场强度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180087" y="398838"/>
                <a:ext cx="2801601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87" y="398838"/>
                <a:ext cx="2801601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9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3" grpId="0"/>
      <p:bldP spid="922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ar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998" y="726263"/>
            <a:ext cx="5466965" cy="5401582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8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4" descr="静电场中的导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56" y="934772"/>
            <a:ext cx="32035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8611" name="Group 89"/>
          <p:cNvGrpSpPr>
            <a:grpSpLocks/>
          </p:cNvGrpSpPr>
          <p:nvPr/>
        </p:nvGrpSpPr>
        <p:grpSpPr bwMode="auto">
          <a:xfrm>
            <a:off x="2351088" y="1466584"/>
            <a:ext cx="6019799" cy="523875"/>
            <a:chOff x="521" y="981"/>
            <a:chExt cx="3792" cy="330"/>
          </a:xfrm>
        </p:grpSpPr>
        <p:pic>
          <p:nvPicPr>
            <p:cNvPr id="68621" name="Picture 12" descr="BD15059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22" name="Rectangle 13"/>
            <p:cNvSpPr>
              <a:spLocks noChangeArrowheads="1"/>
            </p:cNvSpPr>
            <p:nvPr/>
          </p:nvSpPr>
          <p:spPr bwMode="auto">
            <a:xfrm>
              <a:off x="793" y="981"/>
              <a:ext cx="35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导体是等势体，表面是等势面。</a:t>
              </a:r>
            </a:p>
          </p:txBody>
        </p:sp>
      </p:grpSp>
      <p:grpSp>
        <p:nvGrpSpPr>
          <p:cNvPr id="68612" name="Group 90"/>
          <p:cNvGrpSpPr>
            <a:grpSpLocks/>
          </p:cNvGrpSpPr>
          <p:nvPr/>
        </p:nvGrpSpPr>
        <p:grpSpPr bwMode="auto">
          <a:xfrm>
            <a:off x="2351089" y="2142420"/>
            <a:ext cx="5794374" cy="523875"/>
            <a:chOff x="521" y="1389"/>
            <a:chExt cx="3650" cy="330"/>
          </a:xfrm>
        </p:grpSpPr>
        <p:pic>
          <p:nvPicPr>
            <p:cNvPr id="68619" name="Picture 15" descr="BD15059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89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20" name="Text Box 16"/>
            <p:cNvSpPr txBox="1">
              <a:spLocks noChangeArrowheads="1"/>
            </p:cNvSpPr>
            <p:nvPr/>
          </p:nvSpPr>
          <p:spPr bwMode="auto">
            <a:xfrm>
              <a:off x="793" y="1389"/>
              <a:ext cx="3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+mn-lt"/>
                  <a:ea typeface="+mn-ea"/>
                </a:rPr>
                <a:t>净余电荷分布在导体的外表面</a:t>
              </a:r>
            </a:p>
          </p:txBody>
        </p:sp>
      </p:grp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2351088" y="576592"/>
            <a:ext cx="5653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6600CC"/>
                </a:solidFill>
                <a:latin typeface="+mn-lt"/>
                <a:ea typeface="+mn-ea"/>
              </a:rPr>
              <a:t>二、静电平衡时导体上电荷的分布</a:t>
            </a:r>
          </a:p>
        </p:txBody>
      </p:sp>
    </p:spTree>
    <p:extLst>
      <p:ext uri="{BB962C8B-B14F-4D97-AF65-F5344CB8AC3E}">
        <p14:creationId xmlns:p14="http://schemas.microsoft.com/office/powerpoint/2010/main" val="277294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/>
    </p:bldLst>
  </p:timing>
</p:sld>
</file>

<file path=ppt/theme/theme1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defRPr sz="2800" dirty="0" smtClean="0">
            <a:solidFill>
              <a:srgbClr val="0000FF"/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主题2" id="{C3AC7DD7-08CD-4528-B442-3C16D95B7B79}" vid="{73EA3633-563A-4D69-8A83-1689627CFE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3148</Words>
  <Application>Microsoft Office PowerPoint</Application>
  <PresentationFormat>自定义</PresentationFormat>
  <Paragraphs>425</Paragraphs>
  <Slides>37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1_主题2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戴占海</dc:creator>
  <cp:lastModifiedBy>Cici</cp:lastModifiedBy>
  <cp:revision>336</cp:revision>
  <dcterms:created xsi:type="dcterms:W3CDTF">2016-10-12T23:56:00Z</dcterms:created>
  <dcterms:modified xsi:type="dcterms:W3CDTF">2018-09-03T07:58:48Z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