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82" r:id="rId5"/>
    <p:sldId id="283" r:id="rId6"/>
    <p:sldId id="284" r:id="rId7"/>
    <p:sldId id="267" r:id="rId8"/>
    <p:sldId id="268" r:id="rId9"/>
    <p:sldId id="269" r:id="rId10"/>
    <p:sldId id="270" r:id="rId11"/>
    <p:sldId id="271" r:id="rId12"/>
    <p:sldId id="272" r:id="rId13"/>
    <p:sldId id="281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B43E8-5F43-4678-B237-0C1DCF8A4D24}" type="datetimeFigureOut">
              <a:rPr lang="zh-CN" altLang="en-US"/>
              <a:pPr>
                <a:defRPr/>
              </a:pPr>
              <a:t>2019-5-6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313A9-6653-4BF1-83BE-9AD3B34EAF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09810-4143-4CD7-AF79-B04D8F5CF5BA}" type="datetimeFigureOut">
              <a:rPr lang="zh-CN" altLang="en-US"/>
              <a:pPr>
                <a:defRPr/>
              </a:pPr>
              <a:t>2019-5-6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5EA07-5950-4EDB-97BA-4589B9FFC2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B7474-C8DE-4093-943E-778F3628AA42}" type="datetimeFigureOut">
              <a:rPr lang="zh-CN" altLang="en-US"/>
              <a:pPr>
                <a:defRPr/>
              </a:pPr>
              <a:t>2019-5-6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B9B7-E422-4EE6-80B3-AD8F411B65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52E68-0641-49B9-9388-07909D300B81}" type="datetimeFigureOut">
              <a:rPr lang="zh-CN" altLang="en-US"/>
              <a:pPr>
                <a:defRPr/>
              </a:pPr>
              <a:t>2019-5-6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85A78-825A-4C3D-BFAA-7E1DA3FA7C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17A43-57DE-4F2C-9548-1CA55B501E2C}" type="datetimeFigureOut">
              <a:rPr lang="zh-CN" altLang="en-US"/>
              <a:pPr>
                <a:defRPr/>
              </a:pPr>
              <a:t>2019-5-6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D23DB-5B2C-4ED1-A402-BD30022A1B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23B94-7127-4A41-ADCF-91C66E95B332}" type="datetimeFigureOut">
              <a:rPr lang="zh-CN" altLang="en-US"/>
              <a:pPr>
                <a:defRPr/>
              </a:pPr>
              <a:t>2019-5-6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BF401-5DBD-4F38-9BA3-1E755300CB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3CF48-9946-4D81-A53C-A6EB3C16AF62}" type="datetimeFigureOut">
              <a:rPr lang="zh-CN" altLang="en-US"/>
              <a:pPr>
                <a:defRPr/>
              </a:pPr>
              <a:t>2019-5-6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66816-B5B3-4AB7-BDD8-B2E0766499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BE59F-8D55-4676-8238-BD2E96611DAC}" type="datetimeFigureOut">
              <a:rPr lang="zh-CN" altLang="en-US"/>
              <a:pPr>
                <a:defRPr/>
              </a:pPr>
              <a:t>2019-5-6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3015C-EFC9-4584-8864-985C9F4CC5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4544C-6054-49E1-AC33-7DFCE13D3F23}" type="datetimeFigureOut">
              <a:rPr lang="zh-CN" altLang="en-US"/>
              <a:pPr>
                <a:defRPr/>
              </a:pPr>
              <a:t>2019-5-6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1F196-BDD2-4708-861C-CA1892AD0A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386B9-252C-4747-A27D-C8C7EB91A990}" type="datetimeFigureOut">
              <a:rPr lang="zh-CN" altLang="en-US"/>
              <a:pPr>
                <a:defRPr/>
              </a:pPr>
              <a:t>2019-5-6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2AED5-832E-4173-8BDB-7BC30F8948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D29E8-877B-4A57-9861-31991B863F68}" type="datetimeFigureOut">
              <a:rPr lang="zh-CN" altLang="en-US"/>
              <a:pPr>
                <a:defRPr/>
              </a:pPr>
              <a:t>2019-5-6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CF894-9D2A-47EE-B39F-8156587E39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51AD397-7E1A-44A5-8546-83E220D4E06D}" type="datetimeFigureOut">
              <a:rPr lang="zh-CN" altLang="en-US"/>
              <a:pPr>
                <a:defRPr/>
              </a:pPr>
              <a:t>2019-5-6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F6EFA0C-956F-47D2-9132-E29FAC0D76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ChangeArrowheads="1"/>
          </p:cNvSpPr>
          <p:nvPr/>
        </p:nvSpPr>
        <p:spPr bwMode="auto">
          <a:xfrm>
            <a:off x="609600" y="1752600"/>
            <a:ext cx="7924800" cy="335280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750" y="404813"/>
            <a:ext cx="7772400" cy="1470025"/>
          </a:xfrm>
        </p:spPr>
        <p:txBody>
          <a:bodyPr/>
          <a:lstStyle/>
          <a:p>
            <a:r>
              <a:rPr lang="en-US" altLang="zh-CN" b="1" smtClean="0">
                <a:solidFill>
                  <a:srgbClr val="0000CC"/>
                </a:solidFill>
              </a:rPr>
              <a:t>§11.2 </a:t>
            </a:r>
            <a:r>
              <a:rPr lang="zh-CN" altLang="en-US" b="1" smtClean="0">
                <a:solidFill>
                  <a:srgbClr val="0000CC"/>
                </a:solidFill>
              </a:rPr>
              <a:t>可分离变量的微分方程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611188" y="1844675"/>
            <a:ext cx="7924800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一阶微分方程有时也写成如下对称形式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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      </a:t>
            </a:r>
          </a:p>
          <a:p>
            <a:pPr algn="ctr">
              <a:lnSpc>
                <a:spcPct val="12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dx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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</a:t>
            </a:r>
            <a:r>
              <a:rPr kumimoji="1" lang="en-US" altLang="zh-CN" sz="2800" b="1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dy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在这种方程中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变量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是对称的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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685800" y="3429000"/>
            <a:ext cx="7924800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如果一个一阶微分方程能写成</a:t>
            </a:r>
          </a:p>
          <a:p>
            <a:pPr algn="ctr">
              <a:lnSpc>
                <a:spcPct val="12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dy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dx</a:t>
            </a:r>
            <a:endParaRPr kumimoji="1" lang="en-US" altLang="zh-CN" sz="2800" b="1">
              <a:solidFill>
                <a:srgbClr val="000000"/>
              </a:solidFill>
              <a:latin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的形式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那么原方程就称为可分离变量的微分方程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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180498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kumimoji="1" lang="zh-CN" altLang="en-US" sz="26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齐次方程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28600" y="2286000"/>
            <a:ext cx="15875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600" b="1">
                <a:solidFill>
                  <a:srgbClr val="0000CC"/>
                </a:solidFill>
                <a:latin typeface="Times New Roman" pitchFamily="18" charset="0"/>
              </a:rPr>
              <a:t>例如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   </a:t>
            </a:r>
          </a:p>
        </p:txBody>
      </p:sp>
      <p:grpSp>
        <p:nvGrpSpPr>
          <p:cNvPr id="50179" name="Group 5"/>
          <p:cNvGrpSpPr>
            <a:grpSpLocks/>
          </p:cNvGrpSpPr>
          <p:nvPr/>
        </p:nvGrpSpPr>
        <p:grpSpPr bwMode="auto">
          <a:xfrm>
            <a:off x="228600" y="685800"/>
            <a:ext cx="8686800" cy="1619250"/>
            <a:chOff x="144" y="432"/>
            <a:chExt cx="5472" cy="1020"/>
          </a:xfrm>
        </p:grpSpPr>
        <p:pic>
          <p:nvPicPr>
            <p:cNvPr id="50186" name="Picture 6"/>
            <p:cNvPicPr>
              <a:picLocks noChangeAspect="1" noChangeArrowheads="1"/>
            </p:cNvPicPr>
            <p:nvPr/>
          </p:nvPicPr>
          <p:blipFill>
            <a:blip r:embed="rId2"/>
            <a:srcRect r="21889"/>
            <a:stretch>
              <a:fillRect/>
            </a:stretch>
          </p:blipFill>
          <p:spPr bwMode="auto">
            <a:xfrm>
              <a:off x="144" y="432"/>
              <a:ext cx="5472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7" name="Picture 7"/>
            <p:cNvPicPr>
              <a:picLocks noChangeAspect="1" noChangeArrowheads="1"/>
            </p:cNvPicPr>
            <p:nvPr/>
          </p:nvPicPr>
          <p:blipFill>
            <a:blip r:embed="rId3"/>
            <a:srcRect r="22568"/>
            <a:stretch>
              <a:fillRect/>
            </a:stretch>
          </p:blipFill>
          <p:spPr bwMode="auto">
            <a:xfrm>
              <a:off x="144" y="912"/>
              <a:ext cx="5472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4"/>
          <a:srcRect r="51096"/>
          <a:stretch>
            <a:fillRect/>
          </a:stretch>
        </p:blipFill>
        <p:spPr bwMode="auto">
          <a:xfrm>
            <a:off x="228600" y="2724150"/>
            <a:ext cx="5486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5"/>
          <a:srcRect r="49738"/>
          <a:stretch>
            <a:fillRect/>
          </a:stretch>
        </p:blipFill>
        <p:spPr bwMode="auto">
          <a:xfrm>
            <a:off x="228600" y="3500438"/>
            <a:ext cx="5638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28600" y="4468813"/>
            <a:ext cx="3430588" cy="4381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</a:rPr>
              <a:t>        (3)(</a:t>
            </a:r>
            <a:r>
              <a:rPr kumimoji="1" lang="en-US" altLang="zh-CN" sz="26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600" baseline="3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</a:t>
            </a:r>
            <a:r>
              <a:rPr kumimoji="1" lang="en-US" altLang="zh-CN" sz="2600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600" baseline="3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600" i="1">
                <a:solidFill>
                  <a:srgbClr val="000000"/>
                </a:solidFill>
                <a:latin typeface="Times New Roman" pitchFamily="18" charset="0"/>
              </a:rPr>
              <a:t>dx</a:t>
            </a: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600" i="1">
                <a:solidFill>
                  <a:srgbClr val="000000"/>
                </a:solidFill>
                <a:latin typeface="Times New Roman" pitchFamily="18" charset="0"/>
              </a:rPr>
              <a:t>xydy</a:t>
            </a: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kumimoji="1" lang="zh-CN" altLang="en-US" sz="2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228600" y="5213350"/>
            <a:ext cx="4645025" cy="43656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</a:rPr>
              <a:t>        (4)(2</a:t>
            </a:r>
            <a:r>
              <a:rPr kumimoji="1" lang="en-US" altLang="zh-CN" sz="26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</a:t>
            </a:r>
            <a:r>
              <a:rPr kumimoji="1" lang="en-US" altLang="zh-CN" sz="2600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</a:rPr>
              <a:t>4)</a:t>
            </a:r>
            <a:r>
              <a:rPr kumimoji="1" lang="en-US" altLang="zh-CN" sz="2600" i="1">
                <a:solidFill>
                  <a:srgbClr val="000000"/>
                </a:solidFill>
                <a:latin typeface="Times New Roman" pitchFamily="18" charset="0"/>
              </a:rPr>
              <a:t>dx</a:t>
            </a: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</a:t>
            </a: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</a:t>
            </a:r>
            <a:r>
              <a:rPr kumimoji="1" lang="en-US" altLang="zh-CN" sz="2600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</a:rPr>
              <a:t>1)</a:t>
            </a:r>
            <a:r>
              <a:rPr kumimoji="1" lang="en-US" altLang="zh-CN" sz="2600" i="1">
                <a:solidFill>
                  <a:srgbClr val="000000"/>
                </a:solidFill>
                <a:latin typeface="Times New Roman" pitchFamily="18" charset="0"/>
              </a:rPr>
              <a:t>dy</a:t>
            </a: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zh-CN" altLang="en-US" sz="26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716463" y="5240338"/>
            <a:ext cx="2184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>
                <a:solidFill>
                  <a:srgbClr val="000000"/>
                </a:solidFill>
                <a:latin typeface="Times New Roman" pitchFamily="18" charset="0"/>
              </a:rPr>
              <a:t>不是齐次方程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635375" y="4521200"/>
            <a:ext cx="2019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>
                <a:solidFill>
                  <a:srgbClr val="000000"/>
                </a:solidFill>
                <a:latin typeface="Times New Roman" pitchFamily="18" charset="0"/>
              </a:rPr>
              <a:t>是齐次方程</a:t>
            </a:r>
            <a:r>
              <a:rPr kumimoji="1" lang="zh-CN" altLang="en-US" sz="26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</a:t>
            </a:r>
            <a:r>
              <a:rPr kumimoji="1" lang="zh-CN" altLang="en-US" sz="26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  <p:bldP spid="31754" grpId="0" build="p" autoUpdateAnimBg="0"/>
      <p:bldP spid="31755" grpId="0" build="p" autoUpdateAnimBg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28600" y="2343150"/>
            <a:ext cx="28098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kumimoji="1" lang="zh-CN" altLang="en-US" sz="26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齐次方程的解法 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28600" y="3098800"/>
            <a:ext cx="1611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变量代换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 </a:t>
            </a:r>
            <a:endParaRPr kumimoji="1" lang="zh-CN" altLang="en-US" sz="2600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28600" y="3954463"/>
            <a:ext cx="1611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分离变量</a:t>
            </a:r>
            <a:r>
              <a:rPr kumimoji="1" lang="zh-CN" altLang="en-US" sz="26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 </a:t>
            </a:r>
            <a:endParaRPr kumimoji="1" lang="zh-CN" altLang="en-US" sz="260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28600" y="4830763"/>
            <a:ext cx="1611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两端积分</a:t>
            </a:r>
            <a:r>
              <a:rPr kumimoji="1" lang="zh-CN" altLang="en-US" sz="26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 </a:t>
            </a:r>
            <a:endParaRPr kumimoji="1" lang="zh-CN" altLang="en-US" sz="260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228600" y="5668963"/>
            <a:ext cx="16113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还原变量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</a:t>
            </a:r>
            <a:r>
              <a:rPr kumimoji="1" lang="zh-CN" altLang="en-US" sz="26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endParaRPr kumimoji="1" lang="zh-CN" altLang="en-US" sz="260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51206" name="Text Box 8"/>
          <p:cNvSpPr txBox="1">
            <a:spLocks noChangeArrowheads="1"/>
          </p:cNvSpPr>
          <p:nvPr/>
        </p:nvSpPr>
        <p:spPr bwMode="auto">
          <a:xfrm>
            <a:off x="228600" y="228600"/>
            <a:ext cx="18034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kumimoji="1" lang="zh-CN" altLang="en-US" sz="2600" b="1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齐次方程</a:t>
            </a:r>
            <a:r>
              <a:rPr kumimoji="1" lang="zh-CN" altLang="en-US" sz="26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51207" name="Group 9"/>
          <p:cNvGrpSpPr>
            <a:grpSpLocks/>
          </p:cNvGrpSpPr>
          <p:nvPr/>
        </p:nvGrpSpPr>
        <p:grpSpPr bwMode="auto">
          <a:xfrm>
            <a:off x="228600" y="685800"/>
            <a:ext cx="8686800" cy="1619250"/>
            <a:chOff x="144" y="432"/>
            <a:chExt cx="5472" cy="1020"/>
          </a:xfrm>
        </p:grpSpPr>
        <p:pic>
          <p:nvPicPr>
            <p:cNvPr id="51213" name="Picture 10"/>
            <p:cNvPicPr>
              <a:picLocks noChangeAspect="1" noChangeArrowheads="1"/>
            </p:cNvPicPr>
            <p:nvPr/>
          </p:nvPicPr>
          <p:blipFill>
            <a:blip r:embed="rId2"/>
            <a:srcRect r="21889"/>
            <a:stretch>
              <a:fillRect/>
            </a:stretch>
          </p:blipFill>
          <p:spPr bwMode="auto">
            <a:xfrm>
              <a:off x="144" y="432"/>
              <a:ext cx="5472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14" name="Picture 11"/>
            <p:cNvPicPr>
              <a:picLocks noChangeAspect="1" noChangeArrowheads="1"/>
            </p:cNvPicPr>
            <p:nvPr/>
          </p:nvPicPr>
          <p:blipFill>
            <a:blip r:embed="rId3"/>
            <a:srcRect r="22568"/>
            <a:stretch>
              <a:fillRect/>
            </a:stretch>
          </p:blipFill>
          <p:spPr bwMode="auto">
            <a:xfrm>
              <a:off x="144" y="912"/>
              <a:ext cx="5472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2780" name="Picture 12"/>
          <p:cNvPicPr>
            <a:picLocks noChangeAspect="1" noChangeArrowheads="1"/>
          </p:cNvPicPr>
          <p:nvPr/>
        </p:nvPicPr>
        <p:blipFill>
          <a:blip r:embed="rId4"/>
          <a:srcRect r="77585"/>
          <a:stretch>
            <a:fillRect/>
          </a:stretch>
        </p:blipFill>
        <p:spPr bwMode="auto">
          <a:xfrm>
            <a:off x="1905000" y="2965450"/>
            <a:ext cx="2514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1" name="Picture 13"/>
          <p:cNvPicPr>
            <a:picLocks noChangeAspect="1" noChangeArrowheads="1"/>
          </p:cNvPicPr>
          <p:nvPr/>
        </p:nvPicPr>
        <p:blipFill>
          <a:blip r:embed="rId5"/>
          <a:srcRect r="83018"/>
          <a:stretch>
            <a:fillRect/>
          </a:stretch>
        </p:blipFill>
        <p:spPr bwMode="auto">
          <a:xfrm>
            <a:off x="1905000" y="3810000"/>
            <a:ext cx="1905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2" name="Picture 14"/>
          <p:cNvPicPr>
            <a:picLocks noChangeAspect="1" noChangeArrowheads="1"/>
          </p:cNvPicPr>
          <p:nvPr/>
        </p:nvPicPr>
        <p:blipFill>
          <a:blip r:embed="rId6"/>
          <a:srcRect r="80302"/>
          <a:stretch>
            <a:fillRect/>
          </a:stretch>
        </p:blipFill>
        <p:spPr bwMode="auto">
          <a:xfrm>
            <a:off x="1905000" y="4705350"/>
            <a:ext cx="2209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3" name="Picture 15"/>
          <p:cNvPicPr>
            <a:picLocks noChangeAspect="1" noChangeArrowheads="1"/>
          </p:cNvPicPr>
          <p:nvPr/>
        </p:nvPicPr>
        <p:blipFill>
          <a:blip r:embed="rId7"/>
          <a:srcRect r="64001"/>
          <a:stretch>
            <a:fillRect/>
          </a:stretch>
        </p:blipFill>
        <p:spPr bwMode="auto">
          <a:xfrm>
            <a:off x="1905000" y="5543550"/>
            <a:ext cx="4038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4" name="Picture 16"/>
          <p:cNvPicPr>
            <a:picLocks noChangeAspect="1" noChangeArrowheads="1"/>
          </p:cNvPicPr>
          <p:nvPr/>
        </p:nvPicPr>
        <p:blipFill>
          <a:blip r:embed="rId8"/>
          <a:srcRect l="22415" r="55171"/>
          <a:stretch>
            <a:fillRect/>
          </a:stretch>
        </p:blipFill>
        <p:spPr bwMode="auto">
          <a:xfrm>
            <a:off x="4419600" y="2965450"/>
            <a:ext cx="2514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autoUpdateAnimBg="0"/>
      <p:bldP spid="32771" grpId="0" build="p" autoUpdateAnimBg="0"/>
      <p:bldP spid="32772" grpId="0" build="p" autoUpdateAnimBg="0"/>
      <p:bldP spid="32773" grpId="0" build="p" autoUpdateAnimBg="0"/>
      <p:bldP spid="3277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447800" y="1066800"/>
            <a:ext cx="2063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原方程可写成 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8600" y="1066800"/>
            <a:ext cx="1155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 b="1">
                <a:solidFill>
                  <a:srgbClr val="CC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600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2600" b="1">
                <a:solidFill>
                  <a:srgbClr val="CC0000"/>
                </a:solidFill>
                <a:latin typeface="Symbol" pitchFamily="18" charset="2"/>
              </a:rPr>
              <a:t>  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 t="15422" r="77975" b="11325"/>
          <a:stretch>
            <a:fillRect/>
          </a:stretch>
        </p:blipFill>
        <p:spPr bwMode="auto">
          <a:xfrm>
            <a:off x="1219200" y="1600200"/>
            <a:ext cx="28495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/>
          <a:srcRect t="7396" r="73532" b="7396"/>
          <a:stretch>
            <a:fillRect/>
          </a:stretch>
        </p:blipFill>
        <p:spPr bwMode="auto">
          <a:xfrm>
            <a:off x="228600" y="3048000"/>
            <a:ext cx="34147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/>
          <a:srcRect t="7384" r="82350" b="7544"/>
          <a:stretch>
            <a:fillRect/>
          </a:stretch>
        </p:blipFill>
        <p:spPr bwMode="auto">
          <a:xfrm>
            <a:off x="1219200" y="3883025"/>
            <a:ext cx="227806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5"/>
          <a:srcRect t="7692" r="77975" b="7692"/>
          <a:stretch>
            <a:fillRect/>
          </a:stretch>
        </p:blipFill>
        <p:spPr bwMode="auto">
          <a:xfrm>
            <a:off x="228600" y="4724400"/>
            <a:ext cx="28495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572000" y="1066800"/>
            <a:ext cx="1898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分离变量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 得</a:t>
            </a:r>
            <a:r>
              <a:rPr kumimoji="1" lang="zh-CN" altLang="en-US" sz="26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4419600" y="1219200"/>
            <a:ext cx="0" cy="5181600"/>
          </a:xfrm>
          <a:prstGeom prst="line">
            <a:avLst/>
          </a:prstGeom>
          <a:noFill/>
          <a:ln w="38100" cmpd="dbl">
            <a:solidFill>
              <a:srgbClr val="CC0000"/>
            </a:solidFill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zh-CN" altLang="en-US"/>
          </a:p>
        </p:txBody>
      </p:sp>
      <p:pic>
        <p:nvPicPr>
          <p:cNvPr id="33802" name="Picture 10"/>
          <p:cNvPicPr>
            <a:picLocks noChangeAspect="1" noChangeArrowheads="1"/>
          </p:cNvPicPr>
          <p:nvPr/>
        </p:nvPicPr>
        <p:blipFill>
          <a:blip r:embed="rId6"/>
          <a:srcRect t="7085" r="83807" b="7246"/>
          <a:stretch>
            <a:fillRect/>
          </a:stretch>
        </p:blipFill>
        <p:spPr bwMode="auto">
          <a:xfrm>
            <a:off x="5791200" y="1593850"/>
            <a:ext cx="2087563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572000" y="2409825"/>
            <a:ext cx="4343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两边积分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 得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                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ln|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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ln|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或写成    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ln|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xu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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</a:t>
            </a:r>
            <a:endParaRPr kumimoji="1" lang="en-US" altLang="zh-CN" sz="2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3804" name="Picture 12"/>
          <p:cNvPicPr>
            <a:picLocks noChangeAspect="1" noChangeArrowheads="1"/>
          </p:cNvPicPr>
          <p:nvPr/>
        </p:nvPicPr>
        <p:blipFill>
          <a:blip r:embed="rId7"/>
          <a:srcRect t="7384" r="74989" b="7544"/>
          <a:stretch>
            <a:fillRect/>
          </a:stretch>
        </p:blipFill>
        <p:spPr bwMode="auto">
          <a:xfrm>
            <a:off x="4572000" y="3810000"/>
            <a:ext cx="3228975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5" name="Picture 13"/>
          <p:cNvPicPr>
            <a:picLocks noChangeAspect="1" noChangeArrowheads="1"/>
          </p:cNvPicPr>
          <p:nvPr/>
        </p:nvPicPr>
        <p:blipFill>
          <a:blip r:embed="rId8"/>
          <a:srcRect t="7085" r="83807" b="7246"/>
          <a:stretch>
            <a:fillRect/>
          </a:stretch>
        </p:blipFill>
        <p:spPr bwMode="auto">
          <a:xfrm>
            <a:off x="5837238" y="4489450"/>
            <a:ext cx="2087562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7" name="Picture 15"/>
          <p:cNvPicPr>
            <a:picLocks noChangeAspect="1" noChangeArrowheads="1"/>
          </p:cNvPicPr>
          <p:nvPr/>
        </p:nvPicPr>
        <p:blipFill>
          <a:blip r:embed="rId9"/>
          <a:srcRect r="55850"/>
          <a:stretch>
            <a:fillRect/>
          </a:stretch>
        </p:blipFill>
        <p:spPr bwMode="auto">
          <a:xfrm>
            <a:off x="228600" y="228600"/>
            <a:ext cx="4953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autoUpdateAnimBg="0"/>
      <p:bldP spid="33795" grpId="0" build="p" autoUpdateAnimBg="0"/>
      <p:bldP spid="33800" grpId="0" build="p" autoUpdateAnimBg="0"/>
      <p:bldP spid="33801" grpId="0" animBg="1"/>
      <p:bldP spid="3380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2" descr="BIN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11430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0" name="Picture 3" descr="PENCIL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133600"/>
            <a:ext cx="24384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3124200" y="609600"/>
            <a:ext cx="3124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5400" b="1">
                <a:solidFill>
                  <a:srgbClr val="FF0000"/>
                </a:solidFill>
                <a:latin typeface="方正舒体"/>
                <a:ea typeface="方正舒体"/>
                <a:cs typeface="方正舒体"/>
              </a:rPr>
              <a:t>作      业</a:t>
            </a:r>
            <a:r>
              <a:rPr kumimoji="1" lang="zh-CN" altLang="en-US" sz="5400" b="1">
                <a:solidFill>
                  <a:srgbClr val="FF0000"/>
                </a:solidFill>
                <a:latin typeface="宋体" charset="-122"/>
                <a:ea typeface="华文新魏"/>
                <a:cs typeface="华文新魏"/>
              </a:rPr>
              <a:t>  </a:t>
            </a:r>
            <a:endParaRPr kumimoji="1" lang="zh-CN" altLang="en-US" sz="5400">
              <a:latin typeface="Times New Roman" pitchFamily="18" charset="0"/>
              <a:ea typeface="华文新魏"/>
              <a:cs typeface="华文新魏"/>
            </a:endParaRP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3203575" y="1700213"/>
            <a:ext cx="2552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4000" b="1">
                <a:solidFill>
                  <a:srgbClr val="0000FF"/>
                </a:solidFill>
                <a:latin typeface="宋体" charset="-122"/>
              </a:rPr>
              <a:t>习 题 </a:t>
            </a:r>
            <a:r>
              <a:rPr kumimoji="1" lang="en-US" altLang="zh-CN" sz="4000" b="1">
                <a:solidFill>
                  <a:srgbClr val="0000FF"/>
                </a:solidFill>
                <a:latin typeface="宋体" charset="-122"/>
              </a:rPr>
              <a:t>11-2</a:t>
            </a:r>
            <a:endParaRPr kumimoji="1" lang="en-US" altLang="zh-CN" sz="4000">
              <a:latin typeface="华文新魏"/>
              <a:ea typeface="华文新魏"/>
              <a:cs typeface="华文新魏"/>
            </a:endParaRPr>
          </a:p>
        </p:txBody>
      </p:sp>
      <p:pic>
        <p:nvPicPr>
          <p:cNvPr id="53253" name="Picture 6" descr="FLOWERS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4572000"/>
            <a:ext cx="17526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3132138" y="2492375"/>
            <a:ext cx="4535487" cy="277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1. </a:t>
            </a:r>
            <a:r>
              <a:rPr kumimoji="1" lang="zh-CN" altLang="en-US" sz="3200" b="1">
                <a:latin typeface="Times New Roman" pitchFamily="18" charset="0"/>
              </a:rPr>
              <a:t>（</a:t>
            </a:r>
            <a:r>
              <a:rPr kumimoji="1" lang="en-US" altLang="zh-CN" sz="3200" b="1">
                <a:latin typeface="Times New Roman" pitchFamily="18" charset="0"/>
              </a:rPr>
              <a:t>3</a:t>
            </a:r>
            <a:r>
              <a:rPr kumimoji="1" lang="zh-CN" altLang="en-US" sz="3200" b="1">
                <a:latin typeface="Times New Roman" pitchFamily="18" charset="0"/>
              </a:rPr>
              <a:t>）（</a:t>
            </a:r>
            <a:r>
              <a:rPr kumimoji="1" lang="en-US" altLang="zh-CN" sz="3200" b="1">
                <a:latin typeface="Times New Roman" pitchFamily="18" charset="0"/>
              </a:rPr>
              <a:t>4</a:t>
            </a:r>
            <a:r>
              <a:rPr kumimoji="1" lang="zh-CN" altLang="en-US" sz="3200" b="1">
                <a:latin typeface="Times New Roman" pitchFamily="18" charset="0"/>
              </a:rPr>
              <a:t>）（</a:t>
            </a:r>
            <a:r>
              <a:rPr kumimoji="1" lang="en-US" altLang="zh-CN" sz="3200" b="1">
                <a:latin typeface="Times New Roman" pitchFamily="18" charset="0"/>
              </a:rPr>
              <a:t>5</a:t>
            </a:r>
            <a:r>
              <a:rPr kumimoji="1" lang="zh-CN" altLang="en-US" sz="3200" b="1">
                <a:latin typeface="Times New Roman" pitchFamily="18" charset="0"/>
              </a:rPr>
              <a:t>）（</a:t>
            </a:r>
            <a:r>
              <a:rPr kumimoji="1" lang="en-US" altLang="zh-CN" sz="3200" b="1">
                <a:latin typeface="Times New Roman" pitchFamily="18" charset="0"/>
              </a:rPr>
              <a:t>6</a:t>
            </a:r>
            <a:r>
              <a:rPr kumimoji="1" lang="zh-CN" altLang="en-US" sz="3200" b="1">
                <a:latin typeface="Times New Roman" pitchFamily="18" charset="0"/>
              </a:rPr>
              <a:t>）</a:t>
            </a:r>
            <a:endParaRPr kumimoji="1" lang="en-US" altLang="zh-CN" sz="3200" b="1"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4</a:t>
            </a:r>
            <a:r>
              <a:rPr kumimoji="1" lang="zh-CN" altLang="en-US" sz="3200" b="1">
                <a:latin typeface="Times New Roman" pitchFamily="18" charset="0"/>
              </a:rPr>
              <a:t>（</a:t>
            </a:r>
            <a:r>
              <a:rPr kumimoji="1" lang="en-US" altLang="zh-CN" sz="3200" b="1">
                <a:latin typeface="Times New Roman" pitchFamily="18" charset="0"/>
              </a:rPr>
              <a:t>3</a:t>
            </a:r>
            <a:r>
              <a:rPr kumimoji="1" lang="zh-CN" altLang="en-US" sz="3200" b="1">
                <a:latin typeface="Times New Roman" pitchFamily="18" charset="0"/>
              </a:rPr>
              <a:t>）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2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0A607B80-1CE8-47C0-9737-5AA0CC7C5CAB}" type="slidenum">
              <a:rPr lang="en-US" altLang="zh-CN">
                <a:solidFill>
                  <a:srgbClr val="00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5602" name="Group 2"/>
          <p:cNvGraphicFramePr>
            <a:graphicFrameLocks noGrp="1"/>
          </p:cNvGraphicFramePr>
          <p:nvPr/>
        </p:nvGraphicFramePr>
        <p:xfrm>
          <a:off x="685800" y="2743200"/>
          <a:ext cx="7772400" cy="3733800"/>
        </p:xfrm>
        <a:graphic>
          <a:graphicData uri="http://schemas.openxmlformats.org/drawingml/2006/table">
            <a:tbl>
              <a:tblPr/>
              <a:tblGrid>
                <a:gridCol w="2789238"/>
                <a:gridCol w="2201862"/>
                <a:gridCol w="27813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微分方程</a:t>
                      </a:r>
                    </a:p>
                  </a:txBody>
                  <a:tcPr marL="0" marR="0" marT="0" marB="0" anchor="ctr" horzOverflow="overflow">
                    <a:lnL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分离变量</a:t>
                      </a:r>
                    </a:p>
                  </a:txBody>
                  <a:tcPr marL="0" marR="0" marT="0" marB="0" anchor="ctr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是否可分离变量</a:t>
                      </a:r>
                    </a:p>
                  </a:txBody>
                  <a:tcPr marL="0" marR="0" marT="0" marB="0" anchor="ctr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y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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xy</a:t>
                      </a:r>
                      <a:endParaRPr kumimoji="0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0" marR="0" marT="0" marB="0" anchor="ctr" horzOverflow="overflow">
                    <a:lnL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3</a:t>
                      </a:r>
                      <a:r>
                        <a:rPr kumimoji="0" lang="en-US" altLang="zh-CN" sz="2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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2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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endParaRPr kumimoji="0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0" marR="0" marT="0" marB="0" anchor="ctr" horzOverflow="overflow">
                    <a:lnL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(</a:t>
                      </a:r>
                      <a:r>
                        <a:rPr kumimoji="0" lang="en-US" altLang="zh-CN" sz="2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</a:t>
                      </a:r>
                      <a:r>
                        <a:rPr kumimoji="0" lang="en-US" altLang="zh-CN" sz="2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)</a:t>
                      </a:r>
                      <a:r>
                        <a:rPr kumimoji="0" lang="en-US" altLang="zh-CN" sz="2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dx</a:t>
                      </a:r>
                      <a:r>
                        <a:rPr kumimoji="0" lang="en-US" altLang="zh-CN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xydy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=0</a:t>
                      </a:r>
                      <a:endParaRPr kumimoji="0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0" marR="0" marT="0" marB="0" anchor="ctr" horzOverflow="overflow">
                    <a:lnL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y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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</a:t>
                      </a:r>
                      <a:r>
                        <a:rPr kumimoji="0" lang="en-US" altLang="zh-CN" sz="2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</a:t>
                      </a:r>
                      <a:r>
                        <a:rPr kumimoji="0" lang="en-US" altLang="zh-CN" sz="2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</a:t>
                      </a:r>
                      <a:r>
                        <a:rPr kumimoji="0" lang="en-US" altLang="zh-CN" sz="2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xy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0" marR="0" marT="0" marB="0" anchor="ctr" horzOverflow="overflow">
                    <a:lnL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y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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0" lang="en-US" altLang="zh-CN" sz="26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</a:t>
                      </a:r>
                      <a:r>
                        <a:rPr kumimoji="0" lang="en-US" altLang="zh-CN" sz="26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  <a:endParaRPr kumimoji="0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0" marR="0" marT="0" marB="0" anchor="ctr" horzOverflow="overflow">
                    <a:lnL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0" marB="0" anchor="ctr" horzOverflow="overflow">
                    <a:lnL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44" name="Text Box 36"/>
          <p:cNvSpPr txBox="1">
            <a:spLocks noChangeArrowheads="1"/>
          </p:cNvSpPr>
          <p:nvPr/>
        </p:nvSpPr>
        <p:spPr bwMode="auto">
          <a:xfrm>
            <a:off x="228600" y="762000"/>
            <a:ext cx="86868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如果一个一阶微分方程能写成</a:t>
            </a:r>
          </a:p>
          <a:p>
            <a:pPr algn="ctr">
              <a:lnSpc>
                <a:spcPct val="120000"/>
              </a:lnSpc>
            </a:pP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dy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dx</a:t>
            </a:r>
            <a:endParaRPr kumimoji="1" lang="en-US" altLang="zh-CN" sz="2600" b="1">
              <a:solidFill>
                <a:srgbClr val="000000"/>
              </a:solidFill>
              <a:latin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的形式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 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那么原方程就称为可分离变量的微分方程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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   </a:t>
            </a:r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203200" y="228600"/>
            <a:ext cx="364648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v"/>
            </a:pPr>
            <a:r>
              <a:rPr kumimoji="1" lang="zh-CN" altLang="en-US" sz="26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可分离变量的微分方程</a:t>
            </a:r>
          </a:p>
        </p:txBody>
      </p:sp>
      <p:sp>
        <p:nvSpPr>
          <p:cNvPr id="43046" name="Text Box 39"/>
          <p:cNvSpPr txBox="1">
            <a:spLocks noChangeArrowheads="1"/>
          </p:cNvSpPr>
          <p:nvPr/>
        </p:nvSpPr>
        <p:spPr bwMode="auto">
          <a:xfrm>
            <a:off x="223838" y="2209800"/>
            <a:ext cx="927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60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讨论</a:t>
            </a:r>
            <a:r>
              <a:rPr kumimoji="1" lang="en-US" altLang="zh-CN" sz="2600">
                <a:solidFill>
                  <a:srgbClr val="0000CC"/>
                </a:solidFill>
                <a:latin typeface="Symbol" pitchFamily="18" charset="2"/>
              </a:rPr>
              <a:t>:  </a:t>
            </a:r>
          </a:p>
        </p:txBody>
      </p:sp>
      <p:pic>
        <p:nvPicPr>
          <p:cNvPr id="25640" name="Picture 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3" y="5638800"/>
            <a:ext cx="1309687" cy="8461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25641" name="Rectangle 41"/>
          <p:cNvSpPr>
            <a:spLocks noChangeArrowheads="1"/>
          </p:cNvSpPr>
          <p:nvPr/>
        </p:nvSpPr>
        <p:spPr bwMode="auto">
          <a:xfrm>
            <a:off x="6946900" y="3200400"/>
            <a:ext cx="334963" cy="43497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是</a:t>
            </a:r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6781800" y="4191000"/>
            <a:ext cx="669925" cy="43497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不是</a:t>
            </a:r>
          </a:p>
        </p:txBody>
      </p:sp>
      <p:sp>
        <p:nvSpPr>
          <p:cNvPr id="25643" name="Rectangle 43"/>
          <p:cNvSpPr>
            <a:spLocks noChangeArrowheads="1"/>
          </p:cNvSpPr>
          <p:nvPr/>
        </p:nvSpPr>
        <p:spPr bwMode="auto">
          <a:xfrm>
            <a:off x="6781800" y="5867400"/>
            <a:ext cx="669925" cy="43497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不是</a:t>
            </a:r>
          </a:p>
        </p:txBody>
      </p:sp>
      <p:sp>
        <p:nvSpPr>
          <p:cNvPr id="25644" name="Rectangle 44"/>
          <p:cNvSpPr>
            <a:spLocks noChangeArrowheads="1"/>
          </p:cNvSpPr>
          <p:nvPr/>
        </p:nvSpPr>
        <p:spPr bwMode="auto">
          <a:xfrm>
            <a:off x="6946900" y="3695700"/>
            <a:ext cx="334963" cy="43497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是</a:t>
            </a:r>
          </a:p>
        </p:txBody>
      </p:sp>
      <p:sp>
        <p:nvSpPr>
          <p:cNvPr id="25645" name="Rectangle 45"/>
          <p:cNvSpPr>
            <a:spLocks noChangeArrowheads="1"/>
          </p:cNvSpPr>
          <p:nvPr/>
        </p:nvSpPr>
        <p:spPr bwMode="auto">
          <a:xfrm>
            <a:off x="6946900" y="4686300"/>
            <a:ext cx="334963" cy="43497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是</a:t>
            </a:r>
          </a:p>
        </p:txBody>
      </p:sp>
      <p:sp>
        <p:nvSpPr>
          <p:cNvPr id="25646" name="Rectangle 46"/>
          <p:cNvSpPr>
            <a:spLocks noChangeArrowheads="1"/>
          </p:cNvSpPr>
          <p:nvPr/>
        </p:nvSpPr>
        <p:spPr bwMode="auto">
          <a:xfrm>
            <a:off x="6946900" y="5181600"/>
            <a:ext cx="334963" cy="43497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是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3657600" y="3257550"/>
            <a:ext cx="1543050" cy="43656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 b="1" i="1">
                <a:latin typeface="Times New Roman" pitchFamily="18" charset="0"/>
              </a:rPr>
              <a:t>y</a:t>
            </a:r>
            <a:r>
              <a:rPr kumimoji="1" lang="en-US" altLang="zh-CN" sz="2600" b="1" baseline="30000"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600" b="1" baseline="30000">
                <a:latin typeface="Times New Roman" pitchFamily="18" charset="0"/>
              </a:rPr>
              <a:t>1</a:t>
            </a:r>
            <a:r>
              <a:rPr kumimoji="1" lang="en-US" altLang="zh-CN" sz="2600" b="1" i="1">
                <a:latin typeface="Times New Roman" pitchFamily="18" charset="0"/>
              </a:rPr>
              <a:t>dy</a:t>
            </a:r>
            <a:r>
              <a:rPr kumimoji="1" lang="en-US" altLang="zh-CN" sz="2600" b="1"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600" b="1">
                <a:latin typeface="Times New Roman" pitchFamily="18" charset="0"/>
              </a:rPr>
              <a:t>2</a:t>
            </a:r>
            <a:r>
              <a:rPr kumimoji="1" lang="en-US" altLang="zh-CN" sz="2600" b="1" i="1">
                <a:latin typeface="Times New Roman" pitchFamily="18" charset="0"/>
              </a:rPr>
              <a:t>xdx</a:t>
            </a:r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3581400" y="3733800"/>
            <a:ext cx="2011363" cy="43656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dy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(3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600" b="1" baseline="3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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dx</a:t>
            </a:r>
          </a:p>
        </p:txBody>
      </p:sp>
      <p:sp>
        <p:nvSpPr>
          <p:cNvPr id="25649" name="Rectangle 49"/>
          <p:cNvSpPr>
            <a:spLocks noChangeArrowheads="1"/>
          </p:cNvSpPr>
          <p:nvPr/>
        </p:nvSpPr>
        <p:spPr bwMode="auto">
          <a:xfrm>
            <a:off x="3657600" y="4724400"/>
            <a:ext cx="1978025" cy="43656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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(1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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)(1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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600" b="1" baseline="3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5650" name="Rectangle 50"/>
          <p:cNvSpPr>
            <a:spLocks noChangeArrowheads="1"/>
          </p:cNvSpPr>
          <p:nvPr/>
        </p:nvSpPr>
        <p:spPr bwMode="auto">
          <a:xfrm>
            <a:off x="3581400" y="5238750"/>
            <a:ext cx="1828800" cy="43656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kumimoji="1" lang="en-US" altLang="zh-CN" sz="2600" b="1" baseline="30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600" b="1" i="1" baseline="3000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dy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kumimoji="1" lang="en-US" altLang="zh-CN" sz="2600" b="1" i="1" baseline="3000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dx</a:t>
            </a:r>
          </a:p>
        </p:txBody>
      </p:sp>
      <p:sp>
        <p:nvSpPr>
          <p:cNvPr id="25651" name="Text Box 51"/>
          <p:cNvSpPr txBox="1">
            <a:spLocks noChangeArrowheads="1"/>
          </p:cNvSpPr>
          <p:nvPr/>
        </p:nvSpPr>
        <p:spPr bwMode="auto">
          <a:xfrm>
            <a:off x="3733800" y="4191000"/>
            <a:ext cx="1320800" cy="476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</a:rPr>
              <a:t>————</a:t>
            </a:r>
          </a:p>
        </p:txBody>
      </p:sp>
      <p:sp>
        <p:nvSpPr>
          <p:cNvPr id="25652" name="Text Box 52"/>
          <p:cNvSpPr txBox="1">
            <a:spLocks noChangeArrowheads="1"/>
          </p:cNvSpPr>
          <p:nvPr/>
        </p:nvSpPr>
        <p:spPr bwMode="auto">
          <a:xfrm>
            <a:off x="3733800" y="5791200"/>
            <a:ext cx="1320800" cy="476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</a:rPr>
              <a:t>————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41" grpId="0" build="p" autoUpdateAnimBg="0"/>
      <p:bldP spid="25642" grpId="0" build="p" autoUpdateAnimBg="0"/>
      <p:bldP spid="25643" grpId="0" build="p" autoUpdateAnimBg="0"/>
      <p:bldP spid="25644" grpId="0" build="p" autoUpdateAnimBg="0"/>
      <p:bldP spid="25645" grpId="0" build="p" autoUpdateAnimBg="0"/>
      <p:bldP spid="25646" grpId="0" build="p" autoUpdateAnimBg="0"/>
      <p:bldP spid="25647" grpId="0" build="p" autoUpdateAnimBg="0"/>
      <p:bldP spid="25648" grpId="0" build="p" autoUpdateAnimBg="0"/>
      <p:bldP spid="25649" grpId="0" build="p" autoUpdateAnimBg="0"/>
      <p:bldP spid="25650" grpId="0" build="p" autoUpdateAnimBg="0"/>
      <p:bldP spid="25651" grpId="0" build="p" autoUpdateAnimBg="0"/>
      <p:bldP spid="2565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1979613" y="3716338"/>
            <a:ext cx="4464050" cy="865187"/>
          </a:xfrm>
          <a:prstGeom prst="rect">
            <a:avLst/>
          </a:prstGeom>
          <a:solidFill>
            <a:srgbClr val="FFFFCC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6443663" y="1844675"/>
            <a:ext cx="2376487" cy="1296988"/>
          </a:xfrm>
          <a:prstGeom prst="rect">
            <a:avLst/>
          </a:prstGeom>
          <a:solidFill>
            <a:srgbClr val="FFFFCC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3" name="Rectangle 2"/>
          <p:cNvSpPr>
            <a:spLocks noChangeArrowheads="1"/>
          </p:cNvSpPr>
          <p:nvPr/>
        </p:nvSpPr>
        <p:spPr bwMode="auto">
          <a:xfrm>
            <a:off x="195263" y="463550"/>
            <a:ext cx="465296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v"/>
            </a:pPr>
            <a:r>
              <a:rPr kumimoji="1" lang="zh-CN" altLang="en-US" sz="26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可分离变量的微分方程的解法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28600" y="1914525"/>
            <a:ext cx="16938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  <a:buFontTx/>
              <a:buChar char="•"/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两端积分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</a:t>
            </a:r>
            <a:r>
              <a:rPr kumimoji="1" lang="zh-CN" altLang="en-US" sz="26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28600" y="4464050"/>
            <a:ext cx="86868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600" i="1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方程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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 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600" b="1" i="1">
                <a:solidFill>
                  <a:srgbClr val="000000"/>
                </a:solidFill>
                <a:latin typeface="Symbol" pitchFamily="18" charset="2"/>
              </a:rPr>
              <a:t>F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或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600" b="1" i="1">
                <a:solidFill>
                  <a:srgbClr val="000000"/>
                </a:solidFill>
                <a:latin typeface="Symbol" pitchFamily="18" charset="2"/>
              </a:rPr>
              <a:t>Y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都是方程的通解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 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其中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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称为</a:t>
            </a:r>
            <a:r>
              <a:rPr kumimoji="1" lang="zh-CN" altLang="en-US" sz="2600" b="1">
                <a:solidFill>
                  <a:srgbClr val="0000CC"/>
                </a:solidFill>
                <a:latin typeface="Times New Roman" pitchFamily="18" charset="0"/>
              </a:rPr>
              <a:t>隐式</a:t>
            </a:r>
            <a:r>
              <a:rPr kumimoji="1" lang="en-US" altLang="zh-CN" sz="2600" b="1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kumimoji="1" lang="zh-CN" altLang="en-US" sz="2600" b="1">
                <a:solidFill>
                  <a:srgbClr val="0000CC"/>
                </a:solidFill>
                <a:latin typeface="Times New Roman" pitchFamily="18" charset="0"/>
              </a:rPr>
              <a:t>通</a:t>
            </a:r>
            <a:r>
              <a:rPr kumimoji="1" lang="en-US" altLang="zh-CN" sz="2600" b="1">
                <a:solidFill>
                  <a:srgbClr val="0000CC"/>
                </a:solidFill>
                <a:latin typeface="Times New Roman" pitchFamily="18" charset="0"/>
              </a:rPr>
              <a:t>)</a:t>
            </a:r>
            <a:r>
              <a:rPr kumimoji="1" lang="zh-CN" altLang="en-US" sz="2600" b="1">
                <a:solidFill>
                  <a:srgbClr val="0000CC"/>
                </a:solidFill>
                <a:latin typeface="Times New Roman" pitchFamily="18" charset="0"/>
              </a:rPr>
              <a:t>解</a:t>
            </a:r>
            <a:r>
              <a:rPr kumimoji="1" lang="zh-CN" altLang="en-US" sz="2600" b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 </a:t>
            </a:r>
            <a:r>
              <a:rPr kumimoji="1" lang="zh-CN" altLang="en-US" sz="2600" b="1">
                <a:solidFill>
                  <a:srgbClr val="0000CC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17488" y="3213100"/>
            <a:ext cx="1700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  <a:buFontTx/>
              <a:buChar char="•"/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求</a:t>
            </a:r>
            <a:r>
              <a:rPr kumimoji="1" lang="zh-CN" altLang="en-US" sz="2600" b="1">
                <a:latin typeface="Times New Roman" pitchFamily="18" charset="0"/>
              </a:rPr>
              <a:t>显式解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</a:t>
            </a:r>
            <a:r>
              <a:rPr kumimoji="1" lang="zh-CN" altLang="en-US" sz="26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917700" y="3224213"/>
            <a:ext cx="5588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求方程由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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所确定的隐函数  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133600" y="3889375"/>
            <a:ext cx="251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6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600" b="1" i="1">
                <a:solidFill>
                  <a:srgbClr val="000000"/>
                </a:solidFill>
                <a:latin typeface="Symbol" pitchFamily="18" charset="2"/>
              </a:rPr>
              <a:t>F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或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600" b="1" i="1">
                <a:solidFill>
                  <a:srgbClr val="000000"/>
                </a:solidFill>
                <a:latin typeface="Symbol" pitchFamily="18" charset="2"/>
              </a:rPr>
              <a:t>Y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 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28600" y="1125538"/>
            <a:ext cx="1611313" cy="476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分离变量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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1917700" y="1125538"/>
            <a:ext cx="4827588" cy="476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将方程写成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dy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dx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的形式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  </a:t>
            </a:r>
          </a:p>
        </p:txBody>
      </p:sp>
      <p:pic>
        <p:nvPicPr>
          <p:cNvPr id="26637" name="Picture 13"/>
          <p:cNvPicPr>
            <a:picLocks noChangeAspect="1" noChangeArrowheads="1"/>
          </p:cNvPicPr>
          <p:nvPr/>
        </p:nvPicPr>
        <p:blipFill>
          <a:blip r:embed="rId2"/>
          <a:srcRect r="76227"/>
          <a:stretch>
            <a:fillRect/>
          </a:stretch>
        </p:blipFill>
        <p:spPr bwMode="auto">
          <a:xfrm>
            <a:off x="1763713" y="1700213"/>
            <a:ext cx="31369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8" name="Picture 14"/>
          <p:cNvPicPr>
            <a:picLocks noChangeAspect="1" noChangeArrowheads="1"/>
          </p:cNvPicPr>
          <p:nvPr/>
        </p:nvPicPr>
        <p:blipFill>
          <a:blip r:embed="rId3"/>
          <a:srcRect l="23773" r="42944"/>
          <a:stretch>
            <a:fillRect/>
          </a:stretch>
        </p:blipFill>
        <p:spPr bwMode="auto">
          <a:xfrm>
            <a:off x="4799013" y="1819275"/>
            <a:ext cx="3733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659563" y="2505075"/>
            <a:ext cx="17462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solidFill>
                  <a:srgbClr val="0000CC"/>
                </a:solidFill>
                <a:latin typeface="Times New Roman" pitchFamily="18" charset="0"/>
              </a:rPr>
              <a:t>隐式</a:t>
            </a:r>
            <a:r>
              <a:rPr kumimoji="1" lang="en-US" altLang="zh-CN" sz="2600" b="1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kumimoji="1" lang="zh-CN" altLang="en-US" sz="2600" b="1">
                <a:solidFill>
                  <a:srgbClr val="0000CC"/>
                </a:solidFill>
                <a:latin typeface="Times New Roman" pitchFamily="18" charset="0"/>
              </a:rPr>
              <a:t>通</a:t>
            </a:r>
            <a:r>
              <a:rPr kumimoji="1" lang="en-US" altLang="zh-CN" sz="2600" b="1">
                <a:solidFill>
                  <a:srgbClr val="0000CC"/>
                </a:solidFill>
                <a:latin typeface="Times New Roman" pitchFamily="18" charset="0"/>
              </a:rPr>
              <a:t>)</a:t>
            </a:r>
            <a:r>
              <a:rPr kumimoji="1" lang="zh-CN" altLang="en-US" sz="2600" b="1">
                <a:solidFill>
                  <a:srgbClr val="0000CC"/>
                </a:solidFill>
                <a:latin typeface="Times New Roman" pitchFamily="18" charset="0"/>
              </a:rPr>
              <a:t>解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4643438" y="3860800"/>
            <a:ext cx="2160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CC"/>
                </a:solidFill>
                <a:ea typeface="楷体_GB2312" pitchFamily="49" charset="-122"/>
              </a:rPr>
              <a:t>显式</a:t>
            </a:r>
            <a:r>
              <a:rPr kumimoji="1" lang="en-US" altLang="zh-CN" sz="2600" b="1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kumimoji="1" lang="zh-CN" altLang="en-US" sz="2600" b="1">
                <a:solidFill>
                  <a:srgbClr val="0000CC"/>
                </a:solidFill>
                <a:latin typeface="Times New Roman" pitchFamily="18" charset="0"/>
              </a:rPr>
              <a:t>通</a:t>
            </a:r>
            <a:r>
              <a:rPr kumimoji="1" lang="en-US" altLang="zh-CN" sz="2600" b="1">
                <a:solidFill>
                  <a:srgbClr val="0000CC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>
                <a:solidFill>
                  <a:srgbClr val="0000CC"/>
                </a:solidFill>
                <a:ea typeface="楷体_GB2312" pitchFamily="49" charset="-122"/>
              </a:rPr>
              <a:t>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8" grpId="0" animBg="1"/>
      <p:bldP spid="44045" grpId="0" animBg="1"/>
      <p:bldP spid="26627" grpId="0" build="p" autoUpdateAnimBg="0"/>
      <p:bldP spid="26628" grpId="0" build="p" autoUpdateAnimBg="0"/>
      <p:bldP spid="26629" grpId="0" build="p" autoUpdateAnimBg="0"/>
      <p:bldP spid="26630" grpId="0" build="p" autoUpdateAnimBg="0"/>
      <p:bldP spid="26631" grpId="0" build="p" autoUpdateAnimBg="0"/>
      <p:bldP spid="26635" grpId="0" build="p" autoUpdateAnimBg="0"/>
      <p:bldP spid="26636" grpId="0" build="p" autoUpdateAnimBg="0"/>
      <p:bldP spid="14" grpId="0"/>
      <p:bldP spid="440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74675" y="304800"/>
            <a:ext cx="3048000" cy="609600"/>
          </a:xfrm>
        </p:spPr>
        <p:txBody>
          <a:bodyPr/>
          <a:lstStyle/>
          <a:p>
            <a:pPr algn="l"/>
            <a:r>
              <a:rPr lang="zh-CN" altLang="en-US" sz="2800" b="1" smtClean="0">
                <a:solidFill>
                  <a:srgbClr val="0000CC"/>
                </a:solidFill>
                <a:ea typeface="楷体_GB2312" pitchFamily="49" charset="-122"/>
              </a:rPr>
              <a:t>例</a:t>
            </a:r>
            <a:r>
              <a:rPr lang="en-US" altLang="zh-CN" sz="2800" b="1" smtClean="0">
                <a:solidFill>
                  <a:srgbClr val="0000CC"/>
                </a:solidFill>
                <a:ea typeface="楷体_GB2312" pitchFamily="49" charset="-122"/>
              </a:rPr>
              <a:t>1.</a:t>
            </a:r>
            <a:r>
              <a:rPr lang="en-US" altLang="zh-CN" sz="2800" b="1" smtClean="0">
                <a:ea typeface="楷体_GB2312" pitchFamily="49" charset="-122"/>
              </a:rPr>
              <a:t> </a:t>
            </a:r>
            <a:r>
              <a:rPr lang="zh-CN" altLang="en-US" sz="2800" b="1" smtClean="0">
                <a:ea typeface="楷体_GB2312" pitchFamily="49" charset="-122"/>
              </a:rPr>
              <a:t>求微分方程</a:t>
            </a: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3327400" y="215900"/>
          <a:ext cx="1549400" cy="927100"/>
        </p:xfrm>
        <a:graphic>
          <a:graphicData uri="http://schemas.openxmlformats.org/presentationml/2006/ole">
            <p:oleObj spid="_x0000_s54275" name="Equation" r:id="rId3" imgW="1549080" imgH="927000" progId="Equation.3">
              <p:embed/>
            </p:oleObj>
          </a:graphicData>
        </a:graphic>
      </p:graphicFrame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800600" y="3190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的通解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74675" y="1233488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分离变量得</a:t>
            </a: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3352800" y="1054100"/>
          <a:ext cx="1778000" cy="927100"/>
        </p:xfrm>
        <a:graphic>
          <a:graphicData uri="http://schemas.openxmlformats.org/presentationml/2006/ole">
            <p:oleObj spid="_x0000_s54278" name="Equation" r:id="rId4" imgW="1777680" imgH="927000" progId="Equation.3">
              <p:embed/>
            </p:oleObj>
          </a:graphicData>
        </a:graphic>
      </p:graphicFrame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574675" y="210185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两边积分</a:t>
            </a: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2273300" y="1968500"/>
          <a:ext cx="2222500" cy="927100"/>
        </p:xfrm>
        <a:graphic>
          <a:graphicData uri="http://schemas.openxmlformats.org/presentationml/2006/ole">
            <p:oleObj spid="_x0000_s54280" name="Equation" r:id="rId5" imgW="2222280" imgH="927000" progId="Equation.3">
              <p:embed/>
            </p:oleObj>
          </a:graphicData>
        </a:graphic>
      </p:graphicFrame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574675" y="29860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1612900" y="2971800"/>
          <a:ext cx="2197100" cy="533400"/>
        </p:xfrm>
        <a:graphic>
          <a:graphicData uri="http://schemas.openxmlformats.org/presentationml/2006/ole">
            <p:oleObj spid="_x0000_s54282" name="Equation" r:id="rId6" imgW="2197080" imgH="533160" progId="Equation.3">
              <p:embed/>
            </p:oleObj>
          </a:graphicData>
        </a:graphic>
      </p:graphicFrame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5638800" y="3810000"/>
            <a:ext cx="3048000" cy="762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6572" name="Object 12"/>
          <p:cNvGraphicFramePr>
            <a:graphicFrameLocks noChangeAspect="1"/>
          </p:cNvGraphicFramePr>
          <p:nvPr/>
        </p:nvGraphicFramePr>
        <p:xfrm>
          <a:off x="5940425" y="4005263"/>
          <a:ext cx="2232025" cy="485775"/>
        </p:xfrm>
        <a:graphic>
          <a:graphicData uri="http://schemas.openxmlformats.org/presentationml/2006/ole">
            <p:oleObj spid="_x0000_s54284" name="Equation" r:id="rId7" imgW="1168200" imgH="253800" progId="Equation.DSMT4">
              <p:embed/>
            </p:oleObj>
          </a:graphicData>
        </a:graphic>
      </p:graphicFrame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574675" y="3748088"/>
            <a:ext cx="644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66574" name="Object 14"/>
          <p:cNvGraphicFramePr>
            <a:graphicFrameLocks noChangeAspect="1"/>
          </p:cNvGraphicFramePr>
          <p:nvPr/>
        </p:nvGraphicFramePr>
        <p:xfrm>
          <a:off x="1765300" y="3602038"/>
          <a:ext cx="1841500" cy="609600"/>
        </p:xfrm>
        <a:graphic>
          <a:graphicData uri="http://schemas.openxmlformats.org/presentationml/2006/ole">
            <p:oleObj spid="_x0000_s54286" name="Equation" r:id="rId8" imgW="1841400" imgH="609480" progId="Equation.3">
              <p:embed/>
            </p:oleObj>
          </a:graphicData>
        </a:graphic>
      </p:graphicFrame>
      <p:graphicFrame>
        <p:nvGraphicFramePr>
          <p:cNvPr id="66575" name="Object 15"/>
          <p:cNvGraphicFramePr>
            <a:graphicFrameLocks noChangeAspect="1"/>
          </p:cNvGraphicFramePr>
          <p:nvPr/>
        </p:nvGraphicFramePr>
        <p:xfrm>
          <a:off x="3651250" y="3595688"/>
          <a:ext cx="1562100" cy="596900"/>
        </p:xfrm>
        <a:graphic>
          <a:graphicData uri="http://schemas.openxmlformats.org/presentationml/2006/ole">
            <p:oleObj spid="_x0000_s54287" name="Equation" r:id="rId9" imgW="1562040" imgH="596880" progId="Equation.3">
              <p:embed/>
            </p:oleObj>
          </a:graphicData>
        </a:graphic>
      </p:graphicFrame>
      <p:graphicFrame>
        <p:nvGraphicFramePr>
          <p:cNvPr id="66576" name="Object 16"/>
          <p:cNvGraphicFramePr>
            <a:graphicFrameLocks noChangeAspect="1"/>
          </p:cNvGraphicFramePr>
          <p:nvPr/>
        </p:nvGraphicFramePr>
        <p:xfrm>
          <a:off x="1828800" y="4953000"/>
          <a:ext cx="1422400" cy="596900"/>
        </p:xfrm>
        <a:graphic>
          <a:graphicData uri="http://schemas.openxmlformats.org/presentationml/2006/ole">
            <p:oleObj spid="_x0000_s54288" name="Equation" r:id="rId10" imgW="1422360" imgH="596880" progId="Equation.3">
              <p:embed/>
            </p:oleObj>
          </a:graphicData>
        </a:graphic>
      </p:graphicFrame>
      <p:graphicFrame>
        <p:nvGraphicFramePr>
          <p:cNvPr id="66577" name="Object 17"/>
          <p:cNvGraphicFramePr>
            <a:graphicFrameLocks noChangeAspect="1"/>
          </p:cNvGraphicFramePr>
          <p:nvPr/>
        </p:nvGraphicFramePr>
        <p:xfrm>
          <a:off x="2286000" y="4260850"/>
          <a:ext cx="1841500" cy="584200"/>
        </p:xfrm>
        <a:graphic>
          <a:graphicData uri="http://schemas.openxmlformats.org/presentationml/2006/ole">
            <p:oleObj spid="_x0000_s54289" name="Equation" r:id="rId11" imgW="1841400" imgH="583920" progId="Equation.3">
              <p:embed/>
            </p:oleObj>
          </a:graphicData>
        </a:graphic>
      </p:graphicFrame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4648200" y="50292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为任意常数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54291" name="AutoShape 19"/>
          <p:cNvSpPr>
            <a:spLocks noChangeArrowheads="1"/>
          </p:cNvSpPr>
          <p:nvPr/>
        </p:nvSpPr>
        <p:spPr bwMode="auto">
          <a:xfrm rot="-3591964">
            <a:off x="4627563" y="2216150"/>
            <a:ext cx="179388" cy="1995487"/>
          </a:xfrm>
          <a:prstGeom prst="downArrow">
            <a:avLst>
              <a:gd name="adj1" fmla="val 50000"/>
              <a:gd name="adj2" fmla="val 278097"/>
            </a:avLst>
          </a:prstGeom>
          <a:solidFill>
            <a:srgbClr val="0000CC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54292" name="AutoShape 20"/>
          <p:cNvSpPr>
            <a:spLocks noChangeArrowheads="1"/>
          </p:cNvSpPr>
          <p:nvPr/>
        </p:nvSpPr>
        <p:spPr bwMode="auto">
          <a:xfrm rot="4093804">
            <a:off x="4383881" y="3717132"/>
            <a:ext cx="179387" cy="2197100"/>
          </a:xfrm>
          <a:prstGeom prst="downArrow">
            <a:avLst>
              <a:gd name="adj1" fmla="val 50000"/>
              <a:gd name="adj2" fmla="val 306196"/>
            </a:avLst>
          </a:prstGeom>
          <a:solidFill>
            <a:srgbClr val="0000CC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4648200" y="2743200"/>
            <a:ext cx="86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或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5943600" y="1524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6172200" y="160020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80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6584" name="Oval 24"/>
          <p:cNvSpPr>
            <a:spLocks noChangeArrowheads="1"/>
          </p:cNvSpPr>
          <p:nvPr/>
        </p:nvSpPr>
        <p:spPr bwMode="auto">
          <a:xfrm>
            <a:off x="3276600" y="1577975"/>
            <a:ext cx="533400" cy="4572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7" name="Rectangle 25"/>
          <p:cNvSpPr>
            <a:spLocks noChangeArrowheads="1"/>
          </p:cNvSpPr>
          <p:nvPr/>
        </p:nvSpPr>
        <p:spPr bwMode="auto">
          <a:xfrm>
            <a:off x="5257800" y="1143000"/>
            <a:ext cx="3505200" cy="1828800"/>
          </a:xfrm>
          <a:prstGeom prst="rect">
            <a:avLst/>
          </a:prstGeom>
          <a:solidFill>
            <a:srgbClr val="FFFFCC"/>
          </a:solidFill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5334000" y="1143000"/>
            <a:ext cx="3505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说明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在求解过程中每一步不一定是同解变形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6324600" y="2081213"/>
            <a:ext cx="24384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因此可能增、</a:t>
            </a: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5375275" y="2514600"/>
            <a:ext cx="2286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减解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>
            <a:off x="2209800" y="42672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574675" y="5653088"/>
            <a:ext cx="594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此式在分离变量时丢失的解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= 0 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6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6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utoUpdateAnimBg="0"/>
      <p:bldP spid="66567" grpId="0" autoUpdateAnimBg="0"/>
      <p:bldP spid="66569" grpId="0" autoUpdateAnimBg="0"/>
      <p:bldP spid="54283" grpId="0" animBg="1"/>
      <p:bldP spid="66573" grpId="0" autoUpdateAnimBg="0"/>
      <p:bldP spid="66578" grpId="0" autoUpdateAnimBg="0"/>
      <p:bldP spid="54291" grpId="0" animBg="1"/>
      <p:bldP spid="54292" grpId="0" animBg="1"/>
      <p:bldP spid="66581" grpId="0" build="p" autoUpdateAnimBg="0"/>
      <p:bldP spid="66584" grpId="0" animBg="1"/>
      <p:bldP spid="54297" grpId="0" animBg="1"/>
      <p:bldP spid="66586" grpId="0" autoUpdateAnimBg="0"/>
      <p:bldP spid="66587" grpId="0" autoUpdateAnimBg="0"/>
      <p:bldP spid="66588" grpId="0" autoUpdateAnimBg="0"/>
      <p:bldP spid="66589" grpId="0" animBg="1"/>
      <p:bldP spid="6659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84213" y="476250"/>
            <a:ext cx="3386137" cy="685800"/>
          </a:xfrm>
        </p:spPr>
        <p:txBody>
          <a:bodyPr/>
          <a:lstStyle/>
          <a:p>
            <a:pPr algn="l"/>
            <a:r>
              <a:rPr lang="zh-CN" altLang="en-US" sz="2800" b="1" smtClean="0">
                <a:solidFill>
                  <a:srgbClr val="0000CC"/>
                </a:solidFill>
                <a:ea typeface="楷体_GB2312" pitchFamily="49" charset="-122"/>
              </a:rPr>
              <a:t>例</a:t>
            </a:r>
            <a:r>
              <a:rPr lang="en-US" altLang="zh-CN" sz="2800" b="1" smtClean="0">
                <a:solidFill>
                  <a:srgbClr val="0000CC"/>
                </a:solidFill>
                <a:ea typeface="楷体_GB2312" pitchFamily="49" charset="-122"/>
              </a:rPr>
              <a:t>2.</a:t>
            </a:r>
            <a:r>
              <a:rPr lang="en-US" altLang="zh-CN" sz="2800" b="1" smtClean="0">
                <a:ea typeface="楷体_GB2312" pitchFamily="49" charset="-122"/>
              </a:rPr>
              <a:t> </a:t>
            </a:r>
            <a:r>
              <a:rPr lang="zh-CN" altLang="en-US" sz="2800" smtClean="0">
                <a:ea typeface="楷体_GB2312" pitchFamily="49" charset="-122"/>
              </a:rPr>
              <a:t>解初值问题</a:t>
            </a: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695700" y="419100"/>
          <a:ext cx="3200400" cy="482600"/>
        </p:xfrm>
        <a:graphic>
          <a:graphicData uri="http://schemas.openxmlformats.org/presentationml/2006/ole">
            <p:oleObj spid="_x0000_s55299" name="Equation" r:id="rId3" imgW="3200400" imgH="482400" progId="Equation.3">
              <p:embed/>
            </p:oleObj>
          </a:graphicData>
        </a:graphic>
      </p:graphicFrame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609600" y="1800225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: 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分离变量得</a:t>
            </a: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3454400" y="1676400"/>
          <a:ext cx="2336800" cy="927100"/>
        </p:xfrm>
        <a:graphic>
          <a:graphicData uri="http://schemas.openxmlformats.org/presentationml/2006/ole">
            <p:oleObj spid="_x0000_s55301" name="Equation" r:id="rId4" imgW="2336760" imgH="927000" progId="Equation.3">
              <p:embed/>
            </p:oleObj>
          </a:graphicData>
        </a:graphic>
      </p:graphicFrame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609600" y="2905125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两边积分得</a:t>
            </a:r>
          </a:p>
        </p:txBody>
      </p:sp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2730500" y="2743200"/>
          <a:ext cx="3746500" cy="927100"/>
        </p:xfrm>
        <a:graphic>
          <a:graphicData uri="http://schemas.openxmlformats.org/presentationml/2006/ole">
            <p:oleObj spid="_x0000_s55303" name="Equation" r:id="rId5" imgW="3746160" imgH="927000" progId="Equation.3">
              <p:embed/>
            </p:oleObj>
          </a:graphicData>
        </a:graphic>
      </p:graphicFrame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609600" y="38862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2208213" y="3886200"/>
          <a:ext cx="2044700" cy="546100"/>
        </p:xfrm>
        <a:graphic>
          <a:graphicData uri="http://schemas.openxmlformats.org/presentationml/2006/ole">
            <p:oleObj spid="_x0000_s55305" name="Equation" r:id="rId6" imgW="2044440" imgH="545760" progId="Equation.3">
              <p:embed/>
            </p:oleObj>
          </a:graphicData>
        </a:graphic>
      </p:graphicFrame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609600" y="45720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由初始条件得 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 = 1,</a:t>
            </a:r>
          </a:p>
        </p:txBody>
      </p:sp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2819400" y="5321300"/>
          <a:ext cx="1905000" cy="546100"/>
        </p:xfrm>
        <a:graphic>
          <a:graphicData uri="http://schemas.openxmlformats.org/presentationml/2006/ole">
            <p:oleObj spid="_x0000_s55307" name="Equation" r:id="rId7" imgW="1904760" imgH="545760" progId="Equation.3">
              <p:embed/>
            </p:oleObj>
          </a:graphicData>
        </a:graphic>
      </p:graphicFrame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4572000" y="390048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为任意常数 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3886200" y="45720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故所求特解为</a:t>
            </a:r>
          </a:p>
        </p:txBody>
      </p:sp>
      <p:graphicFrame>
        <p:nvGraphicFramePr>
          <p:cNvPr id="55310" name="Object 14"/>
          <p:cNvGraphicFramePr>
            <a:graphicFrameLocks noChangeAspect="1"/>
          </p:cNvGraphicFramePr>
          <p:nvPr/>
        </p:nvGraphicFramePr>
        <p:xfrm>
          <a:off x="3708400" y="1068388"/>
          <a:ext cx="1244600" cy="406400"/>
        </p:xfrm>
        <a:graphic>
          <a:graphicData uri="http://schemas.openxmlformats.org/presentationml/2006/ole">
            <p:oleObj spid="_x0000_s55310" name="Equation" r:id="rId8" imgW="1244520" imgH="406080" progId="Equation.3">
              <p:embed/>
            </p:oleObj>
          </a:graphicData>
        </a:graphic>
      </p:graphicFrame>
      <p:sp>
        <p:nvSpPr>
          <p:cNvPr id="55311" name="AutoShape 15"/>
          <p:cNvSpPr>
            <a:spLocks/>
          </p:cNvSpPr>
          <p:nvPr/>
        </p:nvSpPr>
        <p:spPr bwMode="auto">
          <a:xfrm>
            <a:off x="3429000" y="584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3721100" y="1524000"/>
            <a:ext cx="12319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utoUpdateAnimBg="0"/>
      <p:bldP spid="67590" grpId="0" autoUpdateAnimBg="0"/>
      <p:bldP spid="67592" grpId="0" autoUpdateAnimBg="0"/>
      <p:bldP spid="67594" grpId="0" autoUpdateAnimBg="0"/>
      <p:bldP spid="67596" grpId="0" autoUpdateAnimBg="0"/>
      <p:bldP spid="67597" grpId="0" autoUpdateAnimBg="0"/>
      <p:bldP spid="676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09600" y="381000"/>
            <a:ext cx="5029200" cy="609600"/>
          </a:xfrm>
        </p:spPr>
        <p:txBody>
          <a:bodyPr/>
          <a:lstStyle/>
          <a:p>
            <a:pPr algn="l"/>
            <a:r>
              <a:rPr lang="zh-CN" altLang="en-US" sz="2800" b="1" smtClean="0">
                <a:solidFill>
                  <a:srgbClr val="0000CC"/>
                </a:solidFill>
                <a:ea typeface="楷体_GB2312" pitchFamily="49" charset="-122"/>
              </a:rPr>
              <a:t>例</a:t>
            </a:r>
            <a:r>
              <a:rPr lang="en-US" altLang="zh-CN" sz="2800" b="1" smtClean="0">
                <a:solidFill>
                  <a:srgbClr val="0000CC"/>
                </a:solidFill>
                <a:ea typeface="楷体_GB2312" pitchFamily="49" charset="-122"/>
              </a:rPr>
              <a:t>3.</a:t>
            </a:r>
            <a:r>
              <a:rPr lang="en-US" altLang="zh-CN" sz="2800" b="1" smtClean="0">
                <a:ea typeface="楷体_GB2312" pitchFamily="49" charset="-122"/>
              </a:rPr>
              <a:t> 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b="1" smtClean="0">
                <a:ea typeface="楷体_GB2312" pitchFamily="49" charset="-122"/>
              </a:rPr>
              <a:t>求下述微分方程的通解</a:t>
            </a:r>
            <a:r>
              <a:rPr lang="en-US" altLang="zh-CN" sz="2800" smtClean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2517775" y="939800"/>
          <a:ext cx="2882900" cy="508000"/>
        </p:xfrm>
        <a:graphic>
          <a:graphicData uri="http://schemas.openxmlformats.org/presentationml/2006/ole">
            <p:oleObj spid="_x0000_s59395" name="Equation" r:id="rId3" imgW="2882880" imgH="507960" progId="Equation.3">
              <p:embed/>
            </p:oleObj>
          </a:graphicData>
        </a:graphic>
      </p:graphicFrame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08013" y="1462088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: 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令 </a:t>
            </a: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1835150" y="1555750"/>
          <a:ext cx="1866900" cy="393700"/>
        </p:xfrm>
        <a:graphic>
          <a:graphicData uri="http://schemas.openxmlformats.org/presentationml/2006/ole">
            <p:oleObj spid="_x0000_s59397" name="Equation" r:id="rId4" imgW="1866600" imgH="393480" progId="Equation.3">
              <p:embed/>
            </p:oleObj>
          </a:graphicData>
        </a:graphic>
      </p:graphicFrame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3657600" y="14478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2517775" y="2095500"/>
          <a:ext cx="1422400" cy="419100"/>
        </p:xfrm>
        <a:graphic>
          <a:graphicData uri="http://schemas.openxmlformats.org/presentationml/2006/ole">
            <p:oleObj spid="_x0000_s59399" name="Equation" r:id="rId5" imgW="1422360" imgH="419040" progId="Equation.3">
              <p:embed/>
            </p:oleObj>
          </a:graphicData>
        </a:graphic>
      </p:graphicFrame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608013" y="2771775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故有</a:t>
            </a:r>
          </a:p>
        </p:txBody>
      </p:sp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2517775" y="2743200"/>
          <a:ext cx="1981200" cy="431800"/>
        </p:xfrm>
        <a:graphic>
          <a:graphicData uri="http://schemas.openxmlformats.org/presentationml/2006/ole">
            <p:oleObj spid="_x0000_s59401" name="Equation" r:id="rId6" imgW="1981080" imgH="431640" progId="Equation.3">
              <p:embed/>
            </p:oleObj>
          </a:graphicData>
        </a:graphic>
      </p:graphicFrame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608013" y="3552825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2517775" y="3454400"/>
          <a:ext cx="2070100" cy="508000"/>
        </p:xfrm>
        <a:graphic>
          <a:graphicData uri="http://schemas.openxmlformats.org/presentationml/2006/ole">
            <p:oleObj spid="_x0000_s59403" name="Equation" r:id="rId7" imgW="2070000" imgH="507960" progId="Equation.3">
              <p:embed/>
            </p:oleObj>
          </a:graphicData>
        </a:graphic>
      </p:graphicFrame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2517775" y="4314825"/>
          <a:ext cx="1892300" cy="317500"/>
        </p:xfrm>
        <a:graphic>
          <a:graphicData uri="http://schemas.openxmlformats.org/presentationml/2006/ole">
            <p:oleObj spid="_x0000_s59404" name="Equation" r:id="rId8" imgW="1892160" imgH="317160" progId="Equation.3">
              <p:embed/>
            </p:oleObj>
          </a:graphicData>
        </a:graphic>
      </p:graphicFrame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608013" y="42672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解得</a:t>
            </a:r>
          </a:p>
        </p:txBody>
      </p:sp>
      <p:graphicFrame>
        <p:nvGraphicFramePr>
          <p:cNvPr id="68622" name="Object 14"/>
          <p:cNvGraphicFramePr>
            <a:graphicFrameLocks noChangeAspect="1"/>
          </p:cNvGraphicFramePr>
          <p:nvPr/>
        </p:nvGraphicFramePr>
        <p:xfrm>
          <a:off x="2540000" y="5080000"/>
          <a:ext cx="3098800" cy="406400"/>
        </p:xfrm>
        <a:graphic>
          <a:graphicData uri="http://schemas.openxmlformats.org/presentationml/2006/ole">
            <p:oleObj spid="_x0000_s59406" name="Equation" r:id="rId9" imgW="3098520" imgH="406080" progId="Equation.3">
              <p:embed/>
            </p:oleObj>
          </a:graphicData>
        </a:graphic>
      </p:graphicFrame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5791200" y="4953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1" lang="en-US" altLang="zh-CN" sz="2800" i="1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>
                <a:latin typeface="Times New Roman" pitchFamily="18" charset="0"/>
                <a:ea typeface="仿宋_GB2312" pitchFamily="49" charset="-122"/>
              </a:rPr>
              <a:t>C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为任意常数</a:t>
            </a:r>
            <a:r>
              <a:rPr kumimoji="1" lang="zh-CN" altLang="en-US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仿宋_GB2312" pitchFamily="49" charset="-122"/>
              </a:rPr>
              <a:t>)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608013" y="50292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所求通解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  <p:bldP spid="68614" grpId="0" autoUpdateAnimBg="0"/>
      <p:bldP spid="68616" grpId="0" autoUpdateAnimBg="0"/>
      <p:bldP spid="68618" grpId="0" autoUpdateAnimBg="0"/>
      <p:bldP spid="68621" grpId="0" autoUpdateAnimBg="0"/>
      <p:bldP spid="68623" grpId="0" autoUpdateAnimBg="0"/>
      <p:bldP spid="6862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Line 2"/>
          <p:cNvSpPr>
            <a:spLocks noChangeShapeType="1"/>
          </p:cNvSpPr>
          <p:nvPr/>
        </p:nvSpPr>
        <p:spPr bwMode="auto">
          <a:xfrm>
            <a:off x="4572000" y="228600"/>
            <a:ext cx="0" cy="6248400"/>
          </a:xfrm>
          <a:prstGeom prst="line">
            <a:avLst/>
          </a:prstGeom>
          <a:noFill/>
          <a:ln w="38100" cmpd="dbl">
            <a:solidFill>
              <a:srgbClr val="CC0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228600" y="5038725"/>
            <a:ext cx="8686800" cy="1485900"/>
          </a:xfrm>
          <a:prstGeom prst="rect">
            <a:avLst/>
          </a:prstGeom>
          <a:solidFill>
            <a:schemeClr val="bg1"/>
          </a:solidFill>
          <a:ln w="57150">
            <a:solidFill>
              <a:srgbClr val="CC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6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提示</a:t>
            </a:r>
            <a:r>
              <a:rPr kumimoji="1" lang="zh-CN" altLang="en-US" sz="260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</a:t>
            </a:r>
          </a:p>
          <a:p>
            <a:pPr algn="just">
              <a:lnSpc>
                <a:spcPct val="120000"/>
              </a:lnSpc>
            </a:pPr>
            <a:endParaRPr kumimoji="1" lang="zh-CN" altLang="en-US" sz="2600">
              <a:solidFill>
                <a:srgbClr val="CC0000"/>
              </a:solidFill>
              <a:latin typeface="Symbol" pitchFamily="18" charset="2"/>
            </a:endParaRPr>
          </a:p>
          <a:p>
            <a:pPr algn="just">
              <a:lnSpc>
                <a:spcPct val="120000"/>
              </a:lnSpc>
            </a:pPr>
            <a:endParaRPr kumimoji="1" lang="en-US" altLang="zh-CN" sz="2600">
              <a:solidFill>
                <a:srgbClr val="CC0000"/>
              </a:solidFill>
              <a:latin typeface="Symbol" pitchFamily="18" charset="2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28600" y="5486400"/>
            <a:ext cx="8686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</a:rPr>
              <a:t>           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降落伞所受外力为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mg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kv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为比例系数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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           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牛顿第二运动定律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ma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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28600" y="2620963"/>
            <a:ext cx="4343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</a:rPr>
              <a:t>              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设降落伞下落速度为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</a:t>
            </a:r>
            <a:endParaRPr kumimoji="1" lang="en-US" altLang="zh-CN" sz="2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/>
          <a:srcRect t="7089" r="80891" b="7196"/>
          <a:stretch>
            <a:fillRect/>
          </a:stretch>
        </p:blipFill>
        <p:spPr bwMode="auto">
          <a:xfrm>
            <a:off x="914400" y="3686175"/>
            <a:ext cx="2465388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228600" y="2620963"/>
            <a:ext cx="1155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600" b="1">
                <a:solidFill>
                  <a:srgbClr val="CC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600" b="1"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2600" b="1">
                <a:solidFill>
                  <a:srgbClr val="CC0000"/>
                </a:solidFill>
                <a:latin typeface="Symbol" pitchFamily="18" charset="2"/>
              </a:rPr>
              <a:t>  </a:t>
            </a: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3">
            <a:lum bright="6000"/>
          </a:blip>
          <a:srcRect/>
          <a:stretch>
            <a:fillRect/>
          </a:stretch>
        </p:blipFill>
        <p:spPr bwMode="auto">
          <a:xfrm>
            <a:off x="5943600" y="914400"/>
            <a:ext cx="2151063" cy="31051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46088" name="Text Box 10"/>
          <p:cNvSpPr txBox="1">
            <a:spLocks noChangeArrowheads="1"/>
          </p:cNvSpPr>
          <p:nvPr/>
        </p:nvSpPr>
        <p:spPr bwMode="auto">
          <a:xfrm>
            <a:off x="228600" y="228600"/>
            <a:ext cx="4191000" cy="2381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6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        </a:t>
            </a:r>
            <a:r>
              <a:rPr kumimoji="1" lang="zh-CN" altLang="en-US" sz="26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6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kumimoji="1" lang="en-US" altLang="zh-CN" sz="2600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设降落伞从跳伞塔下落后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 所受空气阻力与速度成正比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 并设降落伞离开跳伞塔时速度为零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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 求降落伞下落速度与时间的函数关系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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914400" y="3097213"/>
            <a:ext cx="3136900" cy="476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>
                <a:solidFill>
                  <a:srgbClr val="000000"/>
                </a:solidFill>
                <a:latin typeface="Times New Roman" pitchFamily="18" charset="0"/>
              </a:rPr>
              <a:t>根据题意得初值问题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nimBg="1" autoUpdateAnimBg="0"/>
      <p:bldP spid="28676" grpId="0" build="p" autoUpdateAnimBg="0"/>
      <p:bldP spid="28677" grpId="0" build="p" autoUpdateAnimBg="0"/>
      <p:bldP spid="28679" grpId="0" build="p" autoUpdateAnimBg="0"/>
      <p:bldP spid="2868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DB6240F-5B02-4937-A065-475A13BA17B3}" type="slidenum">
              <a:rPr lang="en-US" altLang="zh-CN">
                <a:solidFill>
                  <a:srgbClr val="000000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28600" y="4953000"/>
            <a:ext cx="2724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将方程分离变量得 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 t="7085" r="83807" b="7246"/>
          <a:stretch>
            <a:fillRect/>
          </a:stretch>
        </p:blipFill>
        <p:spPr bwMode="auto">
          <a:xfrm>
            <a:off x="990600" y="5480050"/>
            <a:ext cx="2087563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4572000" y="228600"/>
            <a:ext cx="0" cy="6248400"/>
          </a:xfrm>
          <a:prstGeom prst="line">
            <a:avLst/>
          </a:prstGeom>
          <a:noFill/>
          <a:ln w="38100" cmpd="dbl">
            <a:solidFill>
              <a:srgbClr val="CC0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572000" y="228600"/>
            <a:ext cx="1787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400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两边积分得</a:t>
            </a:r>
            <a:r>
              <a:rPr kumimoji="1" lang="zh-CN" altLang="en-US" sz="26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572000" y="3333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将初始条件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kumimoji="1" lang="en-US" altLang="zh-CN" sz="2600" b="1" i="1" baseline="-300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600" b="1" baseline="-30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600" b="1" baseline="-30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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zh-CN" altLang="en-US" sz="2600" b="1">
                <a:solidFill>
                  <a:srgbClr val="000000"/>
                </a:solidFill>
                <a:latin typeface="Symbol" pitchFamily="18" charset="2"/>
              </a:rPr>
              <a:t>代入上式得</a:t>
            </a:r>
            <a:endParaRPr kumimoji="1" lang="zh-CN" altLang="en-US" sz="2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/>
          <a:srcRect t="8174" r="86794" b="8174"/>
          <a:stretch>
            <a:fillRect/>
          </a:stretch>
        </p:blipFill>
        <p:spPr bwMode="auto">
          <a:xfrm>
            <a:off x="5616575" y="3883025"/>
            <a:ext cx="16986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572000" y="4686300"/>
            <a:ext cx="4343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于是降落伞下落速度与时间的函数关系为 </a:t>
            </a:r>
          </a:p>
        </p:txBody>
      </p:sp>
      <p:pic>
        <p:nvPicPr>
          <p:cNvPr id="47113" name="Picture 10"/>
          <p:cNvPicPr>
            <a:picLocks noChangeAspect="1" noChangeArrowheads="1"/>
          </p:cNvPicPr>
          <p:nvPr/>
        </p:nvPicPr>
        <p:blipFill>
          <a:blip r:embed="rId4"/>
          <a:srcRect t="7089" r="80891" b="7196"/>
          <a:stretch>
            <a:fillRect/>
          </a:stretch>
        </p:blipFill>
        <p:spPr bwMode="auto">
          <a:xfrm>
            <a:off x="914400" y="3686175"/>
            <a:ext cx="2465388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4" name="Text Box 11"/>
          <p:cNvSpPr txBox="1">
            <a:spLocks noChangeArrowheads="1"/>
          </p:cNvSpPr>
          <p:nvPr/>
        </p:nvSpPr>
        <p:spPr bwMode="auto">
          <a:xfrm>
            <a:off x="228600" y="228600"/>
            <a:ext cx="4191000" cy="2381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6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        </a:t>
            </a:r>
            <a:r>
              <a:rPr kumimoji="1" lang="zh-CN" altLang="en-US" sz="26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6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设降落伞从跳伞塔下落后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 所受空气阻力与速度成正比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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 并设降落伞离开跳伞塔时速度为零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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 求降落伞下落速度与时间的函数关系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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5"/>
          <a:srcRect r="79623"/>
          <a:stretch>
            <a:fillRect/>
          </a:stretch>
        </p:blipFill>
        <p:spPr bwMode="auto">
          <a:xfrm>
            <a:off x="5562600" y="742950"/>
            <a:ext cx="2286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6"/>
          <a:srcRect r="64001"/>
          <a:stretch>
            <a:fillRect/>
          </a:stretch>
        </p:blipFill>
        <p:spPr bwMode="auto">
          <a:xfrm>
            <a:off x="4648200" y="1600200"/>
            <a:ext cx="4038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7"/>
          <a:srcRect t="17036" r="62642" b="17036"/>
          <a:stretch>
            <a:fillRect/>
          </a:stretch>
        </p:blipFill>
        <p:spPr bwMode="auto">
          <a:xfrm>
            <a:off x="4648200" y="2438400"/>
            <a:ext cx="41910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1" name="Picture 15"/>
          <p:cNvPicPr>
            <a:picLocks noChangeAspect="1" noChangeArrowheads="1"/>
          </p:cNvPicPr>
          <p:nvPr/>
        </p:nvPicPr>
        <p:blipFill>
          <a:blip r:embed="rId8"/>
          <a:srcRect t="17036" r="79623" b="17036"/>
          <a:stretch>
            <a:fillRect/>
          </a:stretch>
        </p:blipFill>
        <p:spPr bwMode="auto">
          <a:xfrm>
            <a:off x="5616575" y="5629275"/>
            <a:ext cx="22860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9" name="Rectangle 16"/>
          <p:cNvSpPr>
            <a:spLocks noChangeArrowheads="1"/>
          </p:cNvSpPr>
          <p:nvPr/>
        </p:nvSpPr>
        <p:spPr bwMode="auto">
          <a:xfrm>
            <a:off x="228600" y="2620963"/>
            <a:ext cx="4343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</a:rPr>
              <a:t>              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设降落伞下落速度为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600" b="1" i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</a:t>
            </a:r>
            <a:endParaRPr kumimoji="1" lang="en-US" altLang="zh-CN" sz="2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0" name="Rectangle 17"/>
          <p:cNvSpPr>
            <a:spLocks noChangeArrowheads="1"/>
          </p:cNvSpPr>
          <p:nvPr/>
        </p:nvSpPr>
        <p:spPr bwMode="auto">
          <a:xfrm>
            <a:off x="228600" y="2620963"/>
            <a:ext cx="1155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600" b="1">
                <a:solidFill>
                  <a:srgbClr val="CC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600" b="1"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2600" b="1">
                <a:latin typeface="Symbol" pitchFamily="18" charset="2"/>
              </a:rPr>
              <a:t>  </a:t>
            </a:r>
          </a:p>
        </p:txBody>
      </p:sp>
      <p:sp>
        <p:nvSpPr>
          <p:cNvPr id="47121" name="Rectangle 18"/>
          <p:cNvSpPr>
            <a:spLocks noChangeArrowheads="1"/>
          </p:cNvSpPr>
          <p:nvPr/>
        </p:nvSpPr>
        <p:spPr bwMode="auto">
          <a:xfrm>
            <a:off x="914400" y="3097213"/>
            <a:ext cx="3136900" cy="476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根据题意得初值问题</a:t>
            </a:r>
            <a:r>
              <a:rPr kumimoji="1" lang="zh-CN" altLang="en-US" sz="26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 autoUpdateAnimBg="0"/>
      <p:bldP spid="29701" grpId="0" build="p" autoUpdateAnimBg="0"/>
      <p:bldP spid="29702" grpId="0" build="p" autoUpdateAnimBg="0"/>
      <p:bldP spid="2970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ChangeArrowheads="1"/>
          </p:cNvSpPr>
          <p:nvPr/>
        </p:nvSpPr>
        <p:spPr bwMode="auto">
          <a:xfrm>
            <a:off x="838200" y="1828800"/>
            <a:ext cx="7391400" cy="289560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C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 sz="28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260350"/>
            <a:ext cx="7772400" cy="1470025"/>
          </a:xfrm>
        </p:spPr>
        <p:txBody>
          <a:bodyPr/>
          <a:lstStyle/>
          <a:p>
            <a:r>
              <a:rPr lang="en-US" altLang="zh-CN" b="1" smtClean="0">
                <a:solidFill>
                  <a:srgbClr val="0000CC"/>
                </a:solidFill>
              </a:rPr>
              <a:t>§11.2</a:t>
            </a:r>
            <a:r>
              <a:rPr lang="zh-CN" altLang="en-US" b="1" smtClean="0">
                <a:solidFill>
                  <a:srgbClr val="0000CC"/>
                </a:solidFill>
              </a:rPr>
              <a:t>齐次方程</a:t>
            </a:r>
          </a:p>
        </p:txBody>
      </p:sp>
      <p:sp>
        <p:nvSpPr>
          <p:cNvPr id="49155" name="Text Box 11"/>
          <p:cNvSpPr txBox="1">
            <a:spLocks noChangeArrowheads="1"/>
          </p:cNvSpPr>
          <p:nvPr/>
        </p:nvSpPr>
        <p:spPr bwMode="auto">
          <a:xfrm>
            <a:off x="1009650" y="1981200"/>
            <a:ext cx="3384550" cy="476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如果一阶微分方程 </a:t>
            </a:r>
          </a:p>
        </p:txBody>
      </p:sp>
      <p:pic>
        <p:nvPicPr>
          <p:cNvPr id="49156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475" y="2420938"/>
            <a:ext cx="1562100" cy="8223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pic>
        <p:nvPicPr>
          <p:cNvPr id="49157" name="Picture 13"/>
          <p:cNvPicPr>
            <a:picLocks noChangeAspect="1" noChangeArrowheads="1"/>
          </p:cNvPicPr>
          <p:nvPr/>
        </p:nvPicPr>
        <p:blipFill>
          <a:blip r:embed="rId3"/>
          <a:srcRect r="36153"/>
          <a:stretch>
            <a:fillRect/>
          </a:stretch>
        </p:blipFill>
        <p:spPr bwMode="auto">
          <a:xfrm>
            <a:off x="1009650" y="3276600"/>
            <a:ext cx="7162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8" name="Text Box 14"/>
          <p:cNvSpPr txBox="1">
            <a:spLocks noChangeArrowheads="1"/>
          </p:cNvSpPr>
          <p:nvPr/>
        </p:nvSpPr>
        <p:spPr bwMode="auto">
          <a:xfrm>
            <a:off x="1009650" y="4114800"/>
            <a:ext cx="3467100" cy="476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则称这方程为齐次方程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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761</Words>
  <Application>Microsoft Office PowerPoint</Application>
  <PresentationFormat>全屏显示(4:3)</PresentationFormat>
  <Paragraphs>112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演示文稿设计模板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Calibri</vt:lpstr>
      <vt:lpstr>宋体</vt:lpstr>
      <vt:lpstr>Arial</vt:lpstr>
      <vt:lpstr>Times New Roman</vt:lpstr>
      <vt:lpstr>楷体_GB2312</vt:lpstr>
      <vt:lpstr>Symbol</vt:lpstr>
      <vt:lpstr>黑体</vt:lpstr>
      <vt:lpstr>Wingdings</vt:lpstr>
      <vt:lpstr>仿宋_GB2312</vt:lpstr>
      <vt:lpstr>方正舒体</vt:lpstr>
      <vt:lpstr>华文新魏</vt:lpstr>
      <vt:lpstr>Office 主题</vt:lpstr>
      <vt:lpstr>Microsoft 公式 3.0</vt:lpstr>
      <vt:lpstr>MathType 5.0 Equation</vt:lpstr>
      <vt:lpstr>§11.2 可分离变量的微分方程</vt:lpstr>
      <vt:lpstr>幻灯片 2</vt:lpstr>
      <vt:lpstr>幻灯片 3</vt:lpstr>
      <vt:lpstr>例1. 求微分方程</vt:lpstr>
      <vt:lpstr>例2. 解初值问题</vt:lpstr>
      <vt:lpstr>例3.  求下述微分方程的通解:</vt:lpstr>
      <vt:lpstr>幻灯片 7</vt:lpstr>
      <vt:lpstr>幻灯片 8</vt:lpstr>
      <vt:lpstr>§11.2齐次方程</vt:lpstr>
      <vt:lpstr>幻灯片 10</vt:lpstr>
      <vt:lpstr>幻灯片 11</vt:lpstr>
      <vt:lpstr>幻灯片 12</vt:lpstr>
      <vt:lpstr>幻灯片 13</vt:lpstr>
    </vt:vector>
  </TitlesOfParts>
  <Company>http:/sdwm.org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SDWM</dc:creator>
  <cp:lastModifiedBy>微软用户</cp:lastModifiedBy>
  <cp:revision>70</cp:revision>
  <dcterms:created xsi:type="dcterms:W3CDTF">2018-05-27T12:17:50Z</dcterms:created>
  <dcterms:modified xsi:type="dcterms:W3CDTF">2019-05-06T13:03:14Z</dcterms:modified>
</cp:coreProperties>
</file>