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6" r:id="rId4"/>
    <p:sldId id="259" r:id="rId5"/>
    <p:sldId id="260" r:id="rId6"/>
    <p:sldId id="261" r:id="rId7"/>
    <p:sldId id="291" r:id="rId8"/>
    <p:sldId id="284" r:id="rId9"/>
    <p:sldId id="287" r:id="rId10"/>
    <p:sldId id="28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89" r:id="rId25"/>
    <p:sldId id="29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94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95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5.wmf"/><Relationship Id="rId5" Type="http://schemas.openxmlformats.org/officeDocument/2006/relationships/image" Target="../media/image150.wmf"/><Relationship Id="rId10" Type="http://schemas.openxmlformats.org/officeDocument/2006/relationships/image" Target="../media/image154.wmf"/><Relationship Id="rId4" Type="http://schemas.openxmlformats.org/officeDocument/2006/relationships/image" Target="../media/image149.wmf"/><Relationship Id="rId9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1.wmf"/><Relationship Id="rId1" Type="http://schemas.openxmlformats.org/officeDocument/2006/relationships/image" Target="../media/image168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12.wmf"/><Relationship Id="rId7" Type="http://schemas.openxmlformats.org/officeDocument/2006/relationships/image" Target="../media/image39.wmf"/><Relationship Id="rId2" Type="http://schemas.openxmlformats.org/officeDocument/2006/relationships/image" Target="../media/image35.wmf"/><Relationship Id="rId1" Type="http://schemas.openxmlformats.org/officeDocument/2006/relationships/image" Target="../media/image18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35.wmf"/><Relationship Id="rId1" Type="http://schemas.openxmlformats.org/officeDocument/2006/relationships/image" Target="../media/image18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C2A2E-D4CE-496D-A2D4-B204D9A50DE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FA56F-2217-48FD-8C05-423A14D6AFA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3FF0B-C679-4002-974A-CD821D2BB91E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B312-62B0-4DCF-B133-EA4E4930DBA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216DE-2506-4CEB-8AED-9BE4348D0067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B5083-CF03-4077-9BB3-375068CB89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6088" y="404813"/>
            <a:ext cx="8240712" cy="5721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06CCC-C9EB-4C5C-987F-950B6F66599B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77A4F-F485-4760-B9D0-E2E087F526D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14F9-BA49-47F5-AFB8-34EB54DEDEB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1B06E-9D90-4F0F-B7A1-4BB08A4C15F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1A0E8-5D39-46DE-BA3D-72A7AD795313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EDD59-39E7-4671-BD2F-956C6058D3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F5963-73A3-4D5A-80DC-D801503AC24B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5834-BE09-4533-B5C8-C3ABC03866D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C8E72-4826-4AA3-9920-8FA0CAB4AD4A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CEFEB-7FAD-480D-B57A-F0DF68B6BE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A8EEF-A231-4D90-BA19-C3BF0602F21E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2D902-B402-4D13-A5D2-C03CC0DD3B3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D9F6-B17A-4101-AEE7-AA9FA9B5131B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26433-5203-4F3E-BA57-19E9496FF5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44404-02F2-4E31-A009-55E3E66EAA6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AF09C-2DF3-4D1E-9D79-7EA4D5A6EEA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4B949-1E9B-407E-A214-645BEB69E784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26709-FBA6-4CAA-9D26-70370B24EBE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7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9519E8-2159-4E11-A506-9FAAF35C1355}" type="datetime3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2019年2月28日星期四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7F7B9-05A9-4A7E-85B4-35E29625E4F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</a:rPr>
              <a:t>下页</a:t>
            </a:r>
          </a:p>
        </p:txBody>
      </p:sp>
      <p:sp>
        <p:nvSpPr>
          <p:cNvPr id="1032" name="Oval 8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22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69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87.bin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99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1.bin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0.bin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09.bin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12.png"/><Relationship Id="rId4" Type="http://schemas.openxmlformats.org/officeDocument/2006/relationships/oleObject" Target="../embeddings/oleObject1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12" Type="http://schemas.openxmlformats.org/officeDocument/2006/relationships/oleObject" Target="../embeddings/oleObject1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6.bin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5.bin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Relationship Id="rId14" Type="http://schemas.openxmlformats.org/officeDocument/2006/relationships/oleObject" Target="../embeddings/oleObject13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8.bin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47.bin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5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8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Relationship Id="rId14" Type="http://schemas.openxmlformats.org/officeDocument/2006/relationships/oleObject" Target="../embeddings/oleObject16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6.bin"/><Relationship Id="rId5" Type="http://schemas.openxmlformats.org/officeDocument/2006/relationships/oleObject" Target="../embeddings/oleObject175.bin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4" Type="http://schemas.openxmlformats.org/officeDocument/2006/relationships/oleObject" Target="../embeddings/oleObject18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D9EA8-EBBA-4DB0-B6F1-BC4C1D60C3B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4" y="549275"/>
            <a:ext cx="8857555" cy="10080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4400" dirty="0" smtClean="0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第三节    </a:t>
            </a:r>
            <a:r>
              <a:rPr lang="zh-CN" altLang="en-US" sz="4400" dirty="0" smtClean="0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空</a:t>
            </a:r>
            <a:r>
              <a:rPr lang="zh-CN" altLang="en-US" sz="4400" dirty="0" smtClean="0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间的平面与直线直线</a:t>
            </a:r>
            <a:endParaRPr lang="zh-CN" altLang="en-US" sz="4400" dirty="0" smtClean="0">
              <a:solidFill>
                <a:srgbClr val="008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519988" y="188913"/>
            <a:ext cx="1443037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第六章 </a:t>
            </a:r>
          </a:p>
        </p:txBody>
      </p:sp>
      <p:sp>
        <p:nvSpPr>
          <p:cNvPr id="41990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4221163"/>
            <a:ext cx="5688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四、直线与平面的夹角</a:t>
            </a:r>
          </a:p>
        </p:txBody>
      </p:sp>
      <p:sp>
        <p:nvSpPr>
          <p:cNvPr id="41991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133600"/>
            <a:ext cx="7164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一、空间直线方程的一般方程 </a:t>
            </a:r>
          </a:p>
        </p:txBody>
      </p:sp>
      <p:sp>
        <p:nvSpPr>
          <p:cNvPr id="41992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781300"/>
            <a:ext cx="8172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二、空间直线方程的对称式方程和参数方程</a:t>
            </a:r>
          </a:p>
        </p:txBody>
      </p:sp>
      <p:sp>
        <p:nvSpPr>
          <p:cNvPr id="41993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500438"/>
            <a:ext cx="4392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三、两直线的夹角</a:t>
            </a:r>
          </a:p>
        </p:txBody>
      </p:sp>
      <p:sp>
        <p:nvSpPr>
          <p:cNvPr id="41994" name="Text Box 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4941888"/>
            <a:ext cx="3240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五、平面束</a:t>
            </a:r>
          </a:p>
        </p:txBody>
      </p:sp>
      <p:sp>
        <p:nvSpPr>
          <p:cNvPr id="41995" name="Text Box 1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5589588"/>
            <a:ext cx="4537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六、小结与思考练习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D1B06E-9D90-4F0F-B7A1-4BB08A4C15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950" y="571034"/>
            <a:ext cx="2161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 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求直线</a:t>
            </a:r>
            <a:r>
              <a:rPr kumimoji="1" lang="zh-CN" altLang="en-US" sz="2800" b="1" u="sng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979613" y="404813"/>
          <a:ext cx="2674937" cy="815975"/>
        </p:xfrm>
        <a:graphic>
          <a:graphicData uri="http://schemas.openxmlformats.org/presentationml/2006/ole">
            <p:oleObj spid="_x0000_s83970" name="Equation" r:id="rId3" imgW="1282680" imgH="393480" progId="Equation.DSMT4">
              <p:embed/>
            </p:oleObj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00563" y="557213"/>
            <a:ext cx="532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与平面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6=0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的交点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2800" u="sng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7544" y="1196752"/>
            <a:ext cx="715488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解法二：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先把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直线方程化为参数方程，再和平面方程联立</a:t>
            </a:r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2843808" y="2492896"/>
          <a:ext cx="1377981" cy="1512168"/>
        </p:xfrm>
        <a:graphic>
          <a:graphicData uri="http://schemas.openxmlformats.org/presentationml/2006/ole">
            <p:oleObj spid="_x0000_s83971" name="Equation" r:id="rId4" imgW="609480" imgH="672840" progId="Equation.DSMT4">
              <p:embed/>
            </p:oleObj>
          </a:graphicData>
        </a:graphic>
      </p:graphicFrame>
      <p:graphicFrame>
        <p:nvGraphicFramePr>
          <p:cNvPr id="83974" name="Object 3"/>
          <p:cNvGraphicFramePr>
            <a:graphicFrameLocks noChangeAspect="1"/>
          </p:cNvGraphicFramePr>
          <p:nvPr/>
        </p:nvGraphicFramePr>
        <p:xfrm>
          <a:off x="2924547" y="4077072"/>
          <a:ext cx="2295525" cy="457200"/>
        </p:xfrm>
        <a:graphic>
          <a:graphicData uri="http://schemas.openxmlformats.org/presentationml/2006/ole">
            <p:oleObj spid="_x0000_s83974" name="Equation" r:id="rId5" imgW="1015920" imgH="203040" progId="Equation.DSMT4">
              <p:embed/>
            </p:oleObj>
          </a:graphicData>
        </a:graphic>
      </p:graphicFrame>
      <p:sp>
        <p:nvSpPr>
          <p:cNvPr id="14" name="左大括号 13"/>
          <p:cNvSpPr/>
          <p:nvPr/>
        </p:nvSpPr>
        <p:spPr>
          <a:xfrm>
            <a:off x="2483768" y="2492896"/>
            <a:ext cx="432048" cy="194421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39552" y="4797152"/>
            <a:ext cx="8670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解得参数 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t=-1,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从而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=2,  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=2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就是所求交点的坐标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 u="sng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8BBC47-3886-43A2-A722-392F6F5FC0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53138" y="2030413"/>
            <a:ext cx="2767012" cy="2443162"/>
            <a:chOff x="3873" y="1344"/>
            <a:chExt cx="1743" cy="1539"/>
          </a:xfrm>
        </p:grpSpPr>
        <p:sp>
          <p:nvSpPr>
            <p:cNvPr id="8231" name="Line 3"/>
            <p:cNvSpPr>
              <a:spLocks noChangeShapeType="1"/>
            </p:cNvSpPr>
            <p:nvPr/>
          </p:nvSpPr>
          <p:spPr bwMode="auto">
            <a:xfrm rot="3215520">
              <a:off x="4108" y="1445"/>
              <a:ext cx="873" cy="13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203" name="Object 4"/>
            <p:cNvGraphicFramePr>
              <a:graphicFrameLocks noChangeAspect="1"/>
            </p:cNvGraphicFramePr>
            <p:nvPr/>
          </p:nvGraphicFramePr>
          <p:xfrm>
            <a:off x="5318" y="1814"/>
            <a:ext cx="298" cy="336"/>
          </p:xfrm>
          <a:graphic>
            <a:graphicData uri="http://schemas.openxmlformats.org/presentationml/2006/ole">
              <p:oleObj spid="_x0000_s32779" name="公式" r:id="rId3" imgW="190440" imgH="215640" progId="Equation.3">
                <p:embed/>
              </p:oleObj>
            </a:graphicData>
          </a:graphic>
        </p:graphicFrame>
        <p:graphicFrame>
          <p:nvGraphicFramePr>
            <p:cNvPr id="8204" name="Object 5"/>
            <p:cNvGraphicFramePr>
              <a:graphicFrameLocks noChangeAspect="1"/>
            </p:cNvGraphicFramePr>
            <p:nvPr/>
          </p:nvGraphicFramePr>
          <p:xfrm>
            <a:off x="4847" y="1344"/>
            <a:ext cx="257" cy="336"/>
          </p:xfrm>
          <a:graphic>
            <a:graphicData uri="http://schemas.openxmlformats.org/presentationml/2006/ole">
              <p:oleObj spid="_x0000_s32780" name="公式" r:id="rId4" imgW="164880" imgH="215640" progId="Equation.3">
                <p:embed/>
              </p:oleObj>
            </a:graphicData>
          </a:graphic>
        </p:graphicFrame>
        <p:sp>
          <p:nvSpPr>
            <p:cNvPr id="8232" name="Line 6"/>
            <p:cNvSpPr>
              <a:spLocks noChangeShapeType="1"/>
            </p:cNvSpPr>
            <p:nvPr/>
          </p:nvSpPr>
          <p:spPr bwMode="auto">
            <a:xfrm rot="1964077" flipH="1">
              <a:off x="4224" y="1674"/>
              <a:ext cx="740" cy="120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33" name="Arc 7"/>
            <p:cNvSpPr>
              <a:spLocks/>
            </p:cNvSpPr>
            <p:nvPr/>
          </p:nvSpPr>
          <p:spPr bwMode="auto">
            <a:xfrm rot="-3102590">
              <a:off x="4524" y="2178"/>
              <a:ext cx="67" cy="103"/>
            </a:xfrm>
            <a:custGeom>
              <a:avLst/>
              <a:gdLst>
                <a:gd name="T0" fmla="*/ 0 w 21600"/>
                <a:gd name="T1" fmla="*/ 0 h 33492"/>
                <a:gd name="T2" fmla="*/ 0 w 21600"/>
                <a:gd name="T3" fmla="*/ 0 h 33492"/>
                <a:gd name="T4" fmla="*/ 0 w 21600"/>
                <a:gd name="T5" fmla="*/ 0 h 334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492"/>
                <a:gd name="T11" fmla="*/ 21600 w 21600"/>
                <a:gd name="T12" fmla="*/ 33492 h 33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492" fill="none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</a:path>
                <a:path w="21600" h="33492" stroke="0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  <a:lnTo>
                    <a:pt x="0" y="11892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205" name="Object 8"/>
            <p:cNvGraphicFramePr>
              <a:graphicFrameLocks noChangeAspect="1"/>
            </p:cNvGraphicFramePr>
            <p:nvPr/>
          </p:nvGraphicFramePr>
          <p:xfrm>
            <a:off x="4593" y="2064"/>
            <a:ext cx="159" cy="190"/>
          </p:xfrm>
          <a:graphic>
            <a:graphicData uri="http://schemas.openxmlformats.org/presentationml/2006/ole">
              <p:oleObj spid="_x0000_s32781" name="Equation" r:id="rId5" imgW="266400" imgH="317160" progId="Equation.3">
                <p:embed/>
              </p:oleObj>
            </a:graphicData>
          </a:graphic>
        </p:graphicFrame>
      </p:grp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09550" y="3167063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则两直线夹角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满足</a:t>
            </a:r>
            <a:endParaRPr kumimoji="1" lang="zh-CN" altLang="en-US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657350" y="1998663"/>
          <a:ext cx="1093788" cy="558800"/>
        </p:xfrm>
        <a:graphic>
          <a:graphicData uri="http://schemas.openxmlformats.org/presentationml/2006/ole">
            <p:oleObj spid="_x0000_s32770" name="公式" r:id="rId6" imgW="419040" imgH="215640" progId="Equation.3">
              <p:embed/>
            </p:oleObj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14350" y="195421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设直线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2081213" y="5078413"/>
          <a:ext cx="5519737" cy="927100"/>
        </p:xfrm>
        <a:graphic>
          <a:graphicData uri="http://schemas.openxmlformats.org/presentationml/2006/ole">
            <p:oleObj spid="_x0000_s32771" name="Equation" r:id="rId7" imgW="5524200" imgH="927000" progId="Equation.3">
              <p:embed/>
            </p:oleObj>
          </a:graphicData>
        </a:graphic>
      </p:graphicFrame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14350" y="1420813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两直线的夹角指其方向向量间的夹角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通常取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锐角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647950" y="1971675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的方向向量分别为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233738" y="5002213"/>
          <a:ext cx="3071812" cy="469900"/>
        </p:xfrm>
        <a:graphic>
          <a:graphicData uri="http://schemas.openxmlformats.org/presentationml/2006/ole">
            <p:oleObj spid="_x0000_s32772" name="Equation" r:id="rId8" imgW="3073320" imgH="469800" progId="Equation.3">
              <p:embed/>
            </p:oleObj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2343150" y="5572125"/>
          <a:ext cx="2500313" cy="584200"/>
        </p:xfrm>
        <a:graphic>
          <a:graphicData uri="http://schemas.openxmlformats.org/presentationml/2006/ole">
            <p:oleObj spid="_x0000_s32773" name="Equation" r:id="rId9" imgW="2501640" imgH="583920" progId="Equation.3">
              <p:embed/>
            </p:oleObj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4895850" y="5572125"/>
          <a:ext cx="2652713" cy="584200"/>
        </p:xfrm>
        <a:graphic>
          <a:graphicData uri="http://schemas.openxmlformats.org/presentationml/2006/ole">
            <p:oleObj spid="_x0000_s32774" name="Equation" r:id="rId10" imgW="2654280" imgH="583920" progId="Equation.3">
              <p:embed/>
            </p:oleObj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87425" y="2640013"/>
            <a:ext cx="5241925" cy="444500"/>
            <a:chOff x="564" y="1745"/>
            <a:chExt cx="3302" cy="280"/>
          </a:xfrm>
        </p:grpSpPr>
        <p:graphicFrame>
          <p:nvGraphicFramePr>
            <p:cNvPr id="8202" name="Object 19"/>
            <p:cNvGraphicFramePr>
              <a:graphicFrameLocks noChangeAspect="1"/>
            </p:cNvGraphicFramePr>
            <p:nvPr/>
          </p:nvGraphicFramePr>
          <p:xfrm>
            <a:off x="564" y="1745"/>
            <a:ext cx="3302" cy="280"/>
          </p:xfrm>
          <a:graphic>
            <a:graphicData uri="http://schemas.openxmlformats.org/presentationml/2006/ole">
              <p:oleObj spid="_x0000_s32778" name="Equation" r:id="rId11" imgW="5244840" imgH="444240" progId="Equation.3">
                <p:embed/>
              </p:oleObj>
            </a:graphicData>
          </a:graphic>
        </p:graphicFrame>
        <p:sp>
          <p:nvSpPr>
            <p:cNvPr id="8229" name="Line 20"/>
            <p:cNvSpPr>
              <a:spLocks noChangeShapeType="1"/>
            </p:cNvSpPr>
            <p:nvPr/>
          </p:nvSpPr>
          <p:spPr bwMode="auto">
            <a:xfrm>
              <a:off x="576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30" name="Line 21"/>
            <p:cNvSpPr>
              <a:spLocks noChangeShapeType="1"/>
            </p:cNvSpPr>
            <p:nvPr/>
          </p:nvSpPr>
          <p:spPr bwMode="auto">
            <a:xfrm>
              <a:off x="2244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200150" y="3859213"/>
            <a:ext cx="2489200" cy="990600"/>
            <a:chOff x="816" y="2496"/>
            <a:chExt cx="1568" cy="624"/>
          </a:xfrm>
        </p:grpSpPr>
        <p:graphicFrame>
          <p:nvGraphicFramePr>
            <p:cNvPr id="8201" name="Object 23"/>
            <p:cNvGraphicFramePr>
              <a:graphicFrameLocks noChangeAspect="1"/>
            </p:cNvGraphicFramePr>
            <p:nvPr/>
          </p:nvGraphicFramePr>
          <p:xfrm>
            <a:off x="816" y="2496"/>
            <a:ext cx="1568" cy="624"/>
          </p:xfrm>
          <a:graphic>
            <a:graphicData uri="http://schemas.openxmlformats.org/presentationml/2006/ole">
              <p:oleObj spid="_x0000_s32777" name="Equation" r:id="rId12" imgW="2489040" imgH="990360" progId="Equation.3">
                <p:embed/>
              </p:oleObj>
            </a:graphicData>
          </a:graphic>
        </p:graphicFrame>
        <p:sp>
          <p:nvSpPr>
            <p:cNvPr id="8225" name="Line 24"/>
            <p:cNvSpPr>
              <a:spLocks noChangeShapeType="1"/>
            </p:cNvSpPr>
            <p:nvPr/>
          </p:nvSpPr>
          <p:spPr bwMode="auto">
            <a:xfrm>
              <a:off x="1680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26" name="Line 25"/>
            <p:cNvSpPr>
              <a:spLocks noChangeShapeType="1"/>
            </p:cNvSpPr>
            <p:nvPr/>
          </p:nvSpPr>
          <p:spPr bwMode="auto">
            <a:xfrm>
              <a:off x="2016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27" name="Line 26"/>
            <p:cNvSpPr>
              <a:spLocks noChangeShapeType="1"/>
            </p:cNvSpPr>
            <p:nvPr/>
          </p:nvSpPr>
          <p:spPr bwMode="auto">
            <a:xfrm>
              <a:off x="1680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28" name="Line 27"/>
            <p:cNvSpPr>
              <a:spLocks noChangeShapeType="1"/>
            </p:cNvSpPr>
            <p:nvPr/>
          </p:nvSpPr>
          <p:spPr bwMode="auto">
            <a:xfrm>
              <a:off x="2049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924675" y="2533650"/>
            <a:ext cx="471488" cy="533400"/>
            <a:chOff x="4416" y="1680"/>
            <a:chExt cx="297" cy="336"/>
          </a:xfrm>
        </p:grpSpPr>
        <p:sp>
          <p:nvSpPr>
            <p:cNvPr id="8222" name="Line 29"/>
            <p:cNvSpPr>
              <a:spLocks noChangeShapeType="1"/>
            </p:cNvSpPr>
            <p:nvPr/>
          </p:nvSpPr>
          <p:spPr bwMode="auto">
            <a:xfrm flipV="1">
              <a:off x="4579" y="1680"/>
              <a:ext cx="134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416" y="1688"/>
              <a:ext cx="192" cy="280"/>
              <a:chOff x="4368" y="1559"/>
              <a:chExt cx="192" cy="280"/>
            </a:xfrm>
          </p:grpSpPr>
          <p:graphicFrame>
            <p:nvGraphicFramePr>
              <p:cNvPr id="8200" name="Object 31"/>
              <p:cNvGraphicFramePr>
                <a:graphicFrameLocks noChangeAspect="1"/>
              </p:cNvGraphicFramePr>
              <p:nvPr/>
            </p:nvGraphicFramePr>
            <p:xfrm>
              <a:off x="4384" y="1559"/>
              <a:ext cx="176" cy="280"/>
            </p:xfrm>
            <a:graphic>
              <a:graphicData uri="http://schemas.openxmlformats.org/presentationml/2006/ole">
                <p:oleObj spid="_x0000_s32776" name="Equation" r:id="rId13" imgW="279360" imgH="444240" progId="Equation.3">
                  <p:embed/>
                </p:oleObj>
              </a:graphicData>
            </a:graphic>
          </p:graphicFrame>
          <p:sp>
            <p:nvSpPr>
              <p:cNvPr id="8224" name="Line 32"/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1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7519988" y="3084513"/>
            <a:ext cx="557212" cy="673100"/>
            <a:chOff x="4785" y="2016"/>
            <a:chExt cx="351" cy="424"/>
          </a:xfrm>
        </p:grpSpPr>
        <p:sp>
          <p:nvSpPr>
            <p:cNvPr id="8219" name="Line 34"/>
            <p:cNvSpPr>
              <a:spLocks noChangeShapeType="1"/>
            </p:cNvSpPr>
            <p:nvPr/>
          </p:nvSpPr>
          <p:spPr bwMode="auto">
            <a:xfrm flipV="1">
              <a:off x="4785" y="2016"/>
              <a:ext cx="351" cy="1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4927" y="2160"/>
              <a:ext cx="209" cy="280"/>
              <a:chOff x="4800" y="2232"/>
              <a:chExt cx="209" cy="280"/>
            </a:xfrm>
          </p:grpSpPr>
          <p:graphicFrame>
            <p:nvGraphicFramePr>
              <p:cNvPr id="8199" name="Object 36"/>
              <p:cNvGraphicFramePr>
                <a:graphicFrameLocks noChangeAspect="1"/>
              </p:cNvGraphicFramePr>
              <p:nvPr/>
            </p:nvGraphicFramePr>
            <p:xfrm>
              <a:off x="4809" y="2232"/>
              <a:ext cx="200" cy="280"/>
            </p:xfrm>
            <a:graphic>
              <a:graphicData uri="http://schemas.openxmlformats.org/presentationml/2006/ole">
                <p:oleObj spid="_x0000_s32775" name="Equation" r:id="rId14" imgW="317160" imgH="444240" progId="Equation.3">
                  <p:embed/>
                </p:oleObj>
              </a:graphicData>
            </a:graphic>
          </p:graphicFrame>
          <p:sp>
            <p:nvSpPr>
              <p:cNvPr id="8221" name="Line 37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1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8217" name="Rectangle 38"/>
          <p:cNvSpPr>
            <a:spLocks noChangeArrowheads="1"/>
          </p:cNvSpPr>
          <p:nvPr/>
        </p:nvSpPr>
        <p:spPr bwMode="auto">
          <a:xfrm>
            <a:off x="2700338" y="908050"/>
            <a:ext cx="586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The Angle between Two Straight Lines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8218" name="Rectangle 39"/>
          <p:cNvSpPr>
            <a:spLocks noGrp="1" noChangeArrowheads="1"/>
          </p:cNvSpPr>
          <p:nvPr>
            <p:ph type="title"/>
          </p:nvPr>
        </p:nvSpPr>
        <p:spPr>
          <a:xfrm>
            <a:off x="468313" y="261938"/>
            <a:ext cx="4125912" cy="863600"/>
          </a:xfrm>
        </p:spPr>
        <p:txBody>
          <a:bodyPr/>
          <a:lstStyle/>
          <a:p>
            <a:pPr algn="l" eaLnBrk="1" hangingPunct="1"/>
            <a:r>
              <a:rPr kumimoji="1" lang="zh-CN" altLang="en-US" smtClean="0"/>
              <a:t>三、两直线的夹角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utoUpdateAnimBg="0"/>
      <p:bldP spid="12299" grpId="0" autoUpdateAnimBg="0"/>
      <p:bldP spid="12301" grpId="0" autoUpdateAnimBg="0"/>
      <p:bldP spid="1230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8DF822-AE44-48F6-BF2C-8AD03F7AAD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26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2878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特别地有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762000" y="1520825"/>
          <a:ext cx="1701800" cy="444500"/>
        </p:xfrm>
        <a:graphic>
          <a:graphicData uri="http://schemas.openxmlformats.org/presentationml/2006/ole">
            <p:oleObj spid="_x0000_s33794" name="Equation" r:id="rId3" imgW="1701720" imgH="444240" progId="Equation.3">
              <p:embed/>
            </p:oleObj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825500" y="3455988"/>
          <a:ext cx="1651000" cy="444500"/>
        </p:xfrm>
        <a:graphic>
          <a:graphicData uri="http://schemas.openxmlformats.org/presentationml/2006/ole">
            <p:oleObj spid="_x0000_s33795" name="Equation" r:id="rId4" imgW="1650960" imgH="444240" progId="Equation.3">
              <p:embed/>
            </p:oleObj>
          </a:graphicData>
        </a:graphic>
      </p:graphicFrame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590800" y="1660525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590800" y="2352675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654300" y="3613150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2654300" y="4398963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733800" y="2193925"/>
          <a:ext cx="3478213" cy="444500"/>
        </p:xfrm>
        <a:graphic>
          <a:graphicData uri="http://schemas.openxmlformats.org/presentationml/2006/ole">
            <p:oleObj spid="_x0000_s33796" name="Equation" r:id="rId5" imgW="3479760" imgH="444240" progId="Equation.3">
              <p:embed/>
            </p:oleObj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3797300" y="3989388"/>
          <a:ext cx="2070100" cy="952500"/>
        </p:xfrm>
        <a:graphic>
          <a:graphicData uri="http://schemas.openxmlformats.org/presentationml/2006/ole">
            <p:oleObj spid="_x0000_s33797" name="Equation" r:id="rId6" imgW="2070000" imgH="952200" progId="Equation.3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709988" y="1508125"/>
            <a:ext cx="1001712" cy="444500"/>
            <a:chOff x="2337" y="768"/>
            <a:chExt cx="631" cy="280"/>
          </a:xfrm>
        </p:grpSpPr>
        <p:graphicFrame>
          <p:nvGraphicFramePr>
            <p:cNvPr id="9223" name="Object 12"/>
            <p:cNvGraphicFramePr>
              <a:graphicFrameLocks noChangeAspect="1"/>
            </p:cNvGraphicFramePr>
            <p:nvPr/>
          </p:nvGraphicFramePr>
          <p:xfrm>
            <a:off x="2352" y="768"/>
            <a:ext cx="616" cy="280"/>
          </p:xfrm>
          <a:graphic>
            <a:graphicData uri="http://schemas.openxmlformats.org/presentationml/2006/ole">
              <p:oleObj spid="_x0000_s33799" name="Equation" r:id="rId7" imgW="977760" imgH="444240" progId="Equation.3">
                <p:embed/>
              </p:oleObj>
            </a:graphicData>
          </a:graphic>
        </p:graphicFrame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>
              <a:off x="2337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>
              <a:off x="2736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721100" y="3522663"/>
            <a:ext cx="914400" cy="444500"/>
            <a:chOff x="2304" y="1736"/>
            <a:chExt cx="576" cy="280"/>
          </a:xfrm>
        </p:grpSpPr>
        <p:graphicFrame>
          <p:nvGraphicFramePr>
            <p:cNvPr id="9222" name="Object 16"/>
            <p:cNvGraphicFramePr>
              <a:graphicFrameLocks noChangeAspect="1"/>
            </p:cNvGraphicFramePr>
            <p:nvPr/>
          </p:nvGraphicFramePr>
          <p:xfrm>
            <a:off x="2304" y="1736"/>
            <a:ext cx="576" cy="280"/>
          </p:xfrm>
          <a:graphic>
            <a:graphicData uri="http://schemas.openxmlformats.org/presentationml/2006/ole">
              <p:oleObj spid="_x0000_s33798" name="Equation" r:id="rId8" imgW="914400" imgH="444240" progId="Equation.3">
                <p:embed/>
              </p:oleObj>
            </a:graphicData>
          </a:graphic>
        </p:graphicFrame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304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2688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 animBg="1"/>
      <p:bldP spid="133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26DE8C-0D47-489C-A67C-69519AA334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67544" y="3212976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二直线夹角</a:t>
            </a:r>
            <a:r>
              <a:rPr kumimoji="1" lang="zh-CN" altLang="en-US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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的余弦为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387475" y="854075"/>
          <a:ext cx="3275013" cy="850900"/>
        </p:xfrm>
        <a:graphic>
          <a:graphicData uri="http://schemas.openxmlformats.org/presentationml/2006/ole">
            <p:oleObj spid="_x0000_s34818" name="Equation" r:id="rId3" imgW="3276360" imgH="850680" progId="Equation.DSMT4">
              <p:embed/>
            </p:oleObj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5004048" y="692696"/>
          <a:ext cx="2616200" cy="944563"/>
        </p:xfrm>
        <a:graphic>
          <a:graphicData uri="http://schemas.openxmlformats.org/presentationml/2006/ole">
            <p:oleObj spid="_x0000_s34819" name="Equation" r:id="rId4" imgW="1091880" imgH="393480" progId="Equation.DSMT4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777875" y="4009256"/>
          <a:ext cx="6740525" cy="927100"/>
        </p:xfrm>
        <a:graphic>
          <a:graphicData uri="http://schemas.openxmlformats.org/presentationml/2006/ole">
            <p:oleObj spid="_x0000_s34820" name="Equation" r:id="rId5" imgW="6743520" imgH="927000" progId="Equation.3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7620000" y="3971156"/>
          <a:ext cx="901700" cy="965200"/>
        </p:xfrm>
        <a:graphic>
          <a:graphicData uri="http://schemas.openxmlformats.org/presentationml/2006/ole">
            <p:oleObj spid="_x0000_s34821" name="Equation" r:id="rId6" imgW="901440" imgH="965160" progId="Equation.3">
              <p:embed/>
            </p:oleObj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57200" y="5309592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752600" y="5157192"/>
          <a:ext cx="1219200" cy="927100"/>
        </p:xfrm>
        <a:graphic>
          <a:graphicData uri="http://schemas.openxmlformats.org/presentationml/2006/ole">
            <p:oleObj spid="_x0000_s34822" name="Equation" r:id="rId7" imgW="1218960" imgH="927000" progId="Equation.3">
              <p:embed/>
            </p:oleObj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286000" y="17668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的方向向量为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057400" y="1828800"/>
          <a:ext cx="330200" cy="444500"/>
        </p:xfrm>
        <a:graphic>
          <a:graphicData uri="http://schemas.openxmlformats.org/presentationml/2006/ole">
            <p:oleObj spid="_x0000_s34823" name="Equation" r:id="rId8" imgW="330120" imgH="444240" progId="Equation.3">
              <p:embed/>
            </p:oleObj>
          </a:graphicData>
        </a:graphic>
      </p:graphicFrame>
      <p:grpSp>
        <p:nvGrpSpPr>
          <p:cNvPr id="2" name="组合 30"/>
          <p:cNvGrpSpPr/>
          <p:nvPr/>
        </p:nvGrpSpPr>
        <p:grpSpPr>
          <a:xfrm>
            <a:off x="304800" y="2492896"/>
            <a:ext cx="4114800" cy="533400"/>
            <a:chOff x="304800" y="2895600"/>
            <a:chExt cx="4114800" cy="533400"/>
          </a:xfrm>
        </p:grpSpPr>
        <p:sp>
          <p:nvSpPr>
            <p:cNvPr id="14339" name="Text Box 3"/>
            <p:cNvSpPr txBox="1">
              <a:spLocks noChangeArrowheads="1"/>
            </p:cNvSpPr>
            <p:nvPr/>
          </p:nvSpPr>
          <p:spPr bwMode="auto">
            <a:xfrm>
              <a:off x="304800" y="2895600"/>
              <a:ext cx="1066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直线</a:t>
              </a: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1600200" y="2895600"/>
              <a:ext cx="2819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的方向向量为</a:t>
              </a:r>
            </a:p>
          </p:txBody>
        </p:sp>
        <p:graphicFrame>
          <p:nvGraphicFramePr>
            <p:cNvPr id="14350" name="Object 14"/>
            <p:cNvGraphicFramePr>
              <a:graphicFrameLocks noChangeAspect="1"/>
            </p:cNvGraphicFramePr>
            <p:nvPr/>
          </p:nvGraphicFramePr>
          <p:xfrm>
            <a:off x="1219200" y="2984500"/>
            <a:ext cx="381000" cy="444500"/>
          </p:xfrm>
          <a:graphic>
            <a:graphicData uri="http://schemas.openxmlformats.org/presentationml/2006/ole">
              <p:oleObj spid="_x0000_s34824" name="Equation" r:id="rId9" imgW="380880" imgH="444240" progId="Equation.3">
                <p:embed/>
              </p:oleObj>
            </a:graphicData>
          </a:graphic>
        </p:graphicFrame>
      </p:grp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3995936" y="2492896"/>
          <a:ext cx="2620289" cy="576064"/>
        </p:xfrm>
        <a:graphic>
          <a:graphicData uri="http://schemas.openxmlformats.org/presentationml/2006/ole">
            <p:oleObj spid="_x0000_s34825" name="Equation" r:id="rId10" imgW="1041120" imgH="228600" progId="Equation.DSMT4">
              <p:embed/>
            </p:oleObj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362200" y="3933056"/>
          <a:ext cx="4049713" cy="469900"/>
        </p:xfrm>
        <a:graphic>
          <a:graphicData uri="http://schemas.openxmlformats.org/presentationml/2006/ole">
            <p:oleObj spid="_x0000_s34826" name="Equation" r:id="rId11" imgW="4051080" imgH="469800" progId="Equation.3">
              <p:embed/>
            </p:oleObj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1828800" y="4526781"/>
          <a:ext cx="2487613" cy="558800"/>
        </p:xfrm>
        <a:graphic>
          <a:graphicData uri="http://schemas.openxmlformats.org/presentationml/2006/ole">
            <p:oleObj spid="_x0000_s34827" name="Equation" r:id="rId12" imgW="2489040" imgH="558720" progId="Equation.3">
              <p:embed/>
            </p:oleObj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4343400" y="4539481"/>
          <a:ext cx="3046413" cy="558800"/>
        </p:xfrm>
        <a:graphic>
          <a:graphicData uri="http://schemas.openxmlformats.org/presentationml/2006/ole">
            <p:oleObj spid="_x0000_s34828" name="Equation" r:id="rId13" imgW="3047760" imgH="558720" progId="Equation.3">
              <p:embed/>
            </p:oleObj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572000" y="1844824"/>
            <a:ext cx="2032000" cy="444500"/>
            <a:chOff x="2928" y="1183"/>
            <a:chExt cx="1280" cy="280"/>
          </a:xfrm>
        </p:grpSpPr>
        <p:graphicFrame>
          <p:nvGraphicFramePr>
            <p:cNvPr id="10254" name="Object 20"/>
            <p:cNvGraphicFramePr>
              <a:graphicFrameLocks noChangeAspect="1"/>
            </p:cNvGraphicFramePr>
            <p:nvPr/>
          </p:nvGraphicFramePr>
          <p:xfrm>
            <a:off x="2928" y="1183"/>
            <a:ext cx="1280" cy="280"/>
          </p:xfrm>
          <a:graphic>
            <a:graphicData uri="http://schemas.openxmlformats.org/presentationml/2006/ole">
              <p:oleObj spid="_x0000_s34829" name="Equation" r:id="rId14" imgW="2031840" imgH="444240" progId="Equation.3">
                <p:embed/>
              </p:oleObj>
            </a:graphicData>
          </a:graphic>
        </p:graphicFrame>
        <p:sp>
          <p:nvSpPr>
            <p:cNvPr id="10270" name="Line 21"/>
            <p:cNvSpPr>
              <a:spLocks noChangeShapeType="1"/>
            </p:cNvSpPr>
            <p:nvPr/>
          </p:nvSpPr>
          <p:spPr bwMode="auto">
            <a:xfrm>
              <a:off x="2928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265" name="Rectangle 28"/>
          <p:cNvSpPr>
            <a:spLocks noChangeArrowheads="1"/>
          </p:cNvSpPr>
          <p:nvPr/>
        </p:nvSpPr>
        <p:spPr bwMode="auto">
          <a:xfrm>
            <a:off x="468313" y="260350"/>
            <a:ext cx="86756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（课本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求以下两直线的夹角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 autoUpdateAnimBg="0"/>
      <p:bldP spid="14345" grpId="0" autoUpdateAnimBg="0"/>
      <p:bldP spid="1434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E257B2-B3D3-4459-B6AE-5A47C5E6E8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78" name="Rectangle 2"/>
          <p:cNvSpPr>
            <a:spLocks noChangeArrowheads="1"/>
          </p:cNvSpPr>
          <p:nvPr/>
        </p:nvSpPr>
        <p:spPr bwMode="auto">
          <a:xfrm>
            <a:off x="1763713" y="811213"/>
            <a:ext cx="736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The Angle between a Straight Lines and a Plane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12750" y="2484438"/>
            <a:ext cx="556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当直线与平面垂直时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规定其夹角</a:t>
            </a:r>
            <a:endParaRPr kumimoji="1" lang="zh-CN" altLang="en-US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7950" y="193675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线所夹锐角</a:t>
            </a:r>
            <a:r>
              <a:rPr kumimoji="1" lang="zh-CN" altLang="en-US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称为直线与平面间的夹角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03950" y="2470150"/>
            <a:ext cx="2590800" cy="2438400"/>
            <a:chOff x="4032" y="1728"/>
            <a:chExt cx="1632" cy="1536"/>
          </a:xfrm>
        </p:grpSpPr>
        <p:graphicFrame>
          <p:nvGraphicFramePr>
            <p:cNvPr id="11275" name="Object 6"/>
            <p:cNvGraphicFramePr>
              <a:graphicFrameLocks noChangeAspect="1"/>
            </p:cNvGraphicFramePr>
            <p:nvPr/>
          </p:nvGraphicFramePr>
          <p:xfrm>
            <a:off x="5211" y="1728"/>
            <a:ext cx="213" cy="250"/>
          </p:xfrm>
          <a:graphic>
            <a:graphicData uri="http://schemas.openxmlformats.org/presentationml/2006/ole">
              <p:oleObj spid="_x0000_s35851" name="公式" r:id="rId3" imgW="139680" imgH="164880" progId="Equation.3">
                <p:embed/>
              </p:oleObj>
            </a:graphicData>
          </a:graphic>
        </p:graphicFrame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032" y="1824"/>
              <a:ext cx="1632" cy="1440"/>
              <a:chOff x="4032" y="1824"/>
              <a:chExt cx="1632" cy="1440"/>
            </a:xfrm>
          </p:grpSpPr>
          <p:sp>
            <p:nvSpPr>
              <p:cNvPr id="11310" name="Line 8"/>
              <p:cNvSpPr>
                <a:spLocks noChangeShapeType="1"/>
              </p:cNvSpPr>
              <p:nvPr/>
            </p:nvSpPr>
            <p:spPr bwMode="auto">
              <a:xfrm flipH="1">
                <a:off x="4080" y="2544"/>
                <a:ext cx="576" cy="7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311" name="AutoShape 9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1632" cy="624"/>
              </a:xfrm>
              <a:prstGeom prst="parallelogram">
                <a:avLst>
                  <a:gd name="adj" fmla="val 6538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312" name="Line 10"/>
              <p:cNvSpPr>
                <a:spLocks noChangeShapeType="1"/>
              </p:cNvSpPr>
              <p:nvPr/>
            </p:nvSpPr>
            <p:spPr bwMode="auto">
              <a:xfrm flipH="1">
                <a:off x="4656" y="1824"/>
                <a:ext cx="576" cy="7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313" name="Text Box 11"/>
              <p:cNvSpPr txBox="1">
                <a:spLocks noChangeArrowheads="1"/>
              </p:cNvSpPr>
              <p:nvPr/>
            </p:nvSpPr>
            <p:spPr bwMode="auto">
              <a:xfrm>
                <a:off x="4944" y="2621"/>
                <a:ext cx="5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</a:t>
                </a:r>
              </a:p>
            </p:txBody>
          </p:sp>
        </p:grpSp>
      </p:grp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88950" y="1341438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当直线与平面不垂直时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44500" y="3079750"/>
            <a:ext cx="408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设直线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的方向向量为   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825500" y="3711575"/>
            <a:ext cx="339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平面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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的法向量为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07950" y="4313238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则直线与平面夹角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满足</a:t>
            </a:r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5708650" y="2393950"/>
          <a:ext cx="635000" cy="622300"/>
        </p:xfrm>
        <a:graphic>
          <a:graphicData uri="http://schemas.openxmlformats.org/presentationml/2006/ole">
            <p:oleObj spid="_x0000_s35842" name="Equation" r:id="rId4" imgW="634680" imgH="622080" progId="Equation.3">
              <p:embed/>
            </p:oleObj>
          </a:graphicData>
        </a:graphic>
      </p:graphicFrame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6661150" y="3460750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378" name="Arc 18"/>
          <p:cNvSpPr>
            <a:spLocks/>
          </p:cNvSpPr>
          <p:nvPr/>
        </p:nvSpPr>
        <p:spPr bwMode="auto">
          <a:xfrm rot="3385627">
            <a:off x="7225506" y="3455194"/>
            <a:ext cx="192088" cy="457200"/>
          </a:xfrm>
          <a:custGeom>
            <a:avLst/>
            <a:gdLst>
              <a:gd name="T0" fmla="*/ 0 w 15466"/>
              <a:gd name="T1" fmla="*/ 47943 h 21600"/>
              <a:gd name="T2" fmla="*/ 2385737 w 15466"/>
              <a:gd name="T3" fmla="*/ 2059136 h 21600"/>
              <a:gd name="T4" fmla="*/ 331031 w 15466"/>
              <a:gd name="T5" fmla="*/ 9677399 h 21600"/>
              <a:gd name="T6" fmla="*/ 0 60000 65536"/>
              <a:gd name="T7" fmla="*/ 0 60000 65536"/>
              <a:gd name="T8" fmla="*/ 0 60000 65536"/>
              <a:gd name="T9" fmla="*/ 0 w 15466"/>
              <a:gd name="T10" fmla="*/ 0 h 21600"/>
              <a:gd name="T11" fmla="*/ 15466 w 154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66" h="21600" fill="none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</a:path>
              <a:path w="15466" h="21600" stroke="0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  <a:lnTo>
                  <a:pt x="2146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7194550" y="292735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7194550" y="307975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7499350" y="3375025"/>
          <a:ext cx="261938" cy="314325"/>
        </p:xfrm>
        <a:graphic>
          <a:graphicData uri="http://schemas.openxmlformats.org/presentationml/2006/ole">
            <p:oleObj spid="_x0000_s35843" name="Equation" r:id="rId5" imgW="266400" imgH="317160" progId="Equation.3">
              <p:embed/>
            </p:oleObj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4114800" y="5040313"/>
          <a:ext cx="4849813" cy="1054100"/>
        </p:xfrm>
        <a:graphic>
          <a:graphicData uri="http://schemas.openxmlformats.org/presentationml/2006/ole">
            <p:oleObj spid="_x0000_s35844" name="Equation" r:id="rId6" imgW="4851360" imgH="1054080" progId="Equation.3">
              <p:embed/>
            </p:oleObj>
          </a:graphicData>
        </a:graphic>
      </p:graphicFrame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298950" y="1341438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直线和它在平面上的投影直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222750" y="3206750"/>
            <a:ext cx="1854200" cy="406400"/>
            <a:chOff x="2736" y="1808"/>
            <a:chExt cx="1168" cy="256"/>
          </a:xfrm>
        </p:grpSpPr>
        <p:graphicFrame>
          <p:nvGraphicFramePr>
            <p:cNvPr id="11274" name="Object 25"/>
            <p:cNvGraphicFramePr>
              <a:graphicFrameLocks noChangeAspect="1"/>
            </p:cNvGraphicFramePr>
            <p:nvPr/>
          </p:nvGraphicFramePr>
          <p:xfrm>
            <a:off x="2736" y="1808"/>
            <a:ext cx="1168" cy="256"/>
          </p:xfrm>
          <a:graphic>
            <a:graphicData uri="http://schemas.openxmlformats.org/presentationml/2006/ole">
              <p:oleObj spid="_x0000_s35850" name="Equation" r:id="rId7" imgW="1854000" imgH="406080" progId="Equation.3">
                <p:embed/>
              </p:oleObj>
            </a:graphicData>
          </a:graphic>
        </p:graphicFrame>
        <p:sp>
          <p:nvSpPr>
            <p:cNvPr id="11308" name="Line 26"/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962400" y="3816350"/>
            <a:ext cx="1981200" cy="406400"/>
            <a:chOff x="2572" y="2192"/>
            <a:chExt cx="1248" cy="256"/>
          </a:xfrm>
        </p:grpSpPr>
        <p:graphicFrame>
          <p:nvGraphicFramePr>
            <p:cNvPr id="11273" name="Object 28"/>
            <p:cNvGraphicFramePr>
              <a:graphicFrameLocks noChangeAspect="1"/>
            </p:cNvGraphicFramePr>
            <p:nvPr/>
          </p:nvGraphicFramePr>
          <p:xfrm>
            <a:off x="2572" y="2192"/>
            <a:ext cx="1248" cy="256"/>
          </p:xfrm>
          <a:graphic>
            <a:graphicData uri="http://schemas.openxmlformats.org/presentationml/2006/ole">
              <p:oleObj spid="_x0000_s35849" name="Equation" r:id="rId8" imgW="1981080" imgH="406080" progId="Equation.3">
                <p:embed/>
              </p:oleObj>
            </a:graphicData>
          </a:graphic>
        </p:graphicFrame>
        <p:sp>
          <p:nvSpPr>
            <p:cNvPr id="11307" name="Line 29"/>
            <p:cNvSpPr>
              <a:spLocks noChangeShapeType="1"/>
            </p:cNvSpPr>
            <p:nvPr/>
          </p:nvSpPr>
          <p:spPr bwMode="auto">
            <a:xfrm>
              <a:off x="2577" y="22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27013" y="4941888"/>
            <a:ext cx="2652712" cy="833437"/>
            <a:chOff x="461" y="2691"/>
            <a:chExt cx="1671" cy="525"/>
          </a:xfrm>
        </p:grpSpPr>
        <p:sp>
          <p:nvSpPr>
            <p:cNvPr id="11304" name="Text Box 31"/>
            <p:cNvSpPr txBox="1">
              <a:spLocks noChangeArrowheads="1"/>
            </p:cNvSpPr>
            <p:nvPr/>
          </p:nvSpPr>
          <p:spPr bwMode="auto">
            <a:xfrm>
              <a:off x="1644" y="269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︿</a:t>
              </a:r>
            </a:p>
          </p:txBody>
        </p:sp>
        <p:graphicFrame>
          <p:nvGraphicFramePr>
            <p:cNvPr id="11272" name="Object 32"/>
            <p:cNvGraphicFramePr>
              <a:graphicFrameLocks noChangeAspect="1"/>
            </p:cNvGraphicFramePr>
            <p:nvPr/>
          </p:nvGraphicFramePr>
          <p:xfrm>
            <a:off x="461" y="2960"/>
            <a:ext cx="1671" cy="256"/>
          </p:xfrm>
          <a:graphic>
            <a:graphicData uri="http://schemas.openxmlformats.org/presentationml/2006/ole">
              <p:oleObj spid="_x0000_s35848" name="Equation" r:id="rId9" imgW="2654280" imgH="406080" progId="Equation.3">
                <p:embed/>
              </p:oleObj>
            </a:graphicData>
          </a:graphic>
        </p:graphicFrame>
        <p:sp>
          <p:nvSpPr>
            <p:cNvPr id="11305" name="Line 33"/>
            <p:cNvSpPr>
              <a:spLocks noChangeShapeType="1"/>
            </p:cNvSpPr>
            <p:nvPr/>
          </p:nvSpPr>
          <p:spPr bwMode="auto">
            <a:xfrm>
              <a:off x="1591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306" name="Line 34"/>
            <p:cNvSpPr>
              <a:spLocks noChangeShapeType="1"/>
            </p:cNvSpPr>
            <p:nvPr/>
          </p:nvSpPr>
          <p:spPr bwMode="auto">
            <a:xfrm>
              <a:off x="1872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819400" y="5035550"/>
            <a:ext cx="1333500" cy="990600"/>
            <a:chOff x="860" y="3285"/>
            <a:chExt cx="840" cy="624"/>
          </a:xfrm>
        </p:grpSpPr>
        <p:graphicFrame>
          <p:nvGraphicFramePr>
            <p:cNvPr id="11271" name="Object 36"/>
            <p:cNvGraphicFramePr>
              <a:graphicFrameLocks noChangeAspect="1"/>
            </p:cNvGraphicFramePr>
            <p:nvPr/>
          </p:nvGraphicFramePr>
          <p:xfrm>
            <a:off x="860" y="3285"/>
            <a:ext cx="840" cy="624"/>
          </p:xfrm>
          <a:graphic>
            <a:graphicData uri="http://schemas.openxmlformats.org/presentationml/2006/ole">
              <p:oleObj spid="_x0000_s35847" name="Equation" r:id="rId10" imgW="1333440" imgH="990360" progId="Equation.3">
                <p:embed/>
              </p:oleObj>
            </a:graphicData>
          </a:graphic>
        </p:graphicFrame>
        <p:sp>
          <p:nvSpPr>
            <p:cNvPr id="11300" name="Line 37"/>
            <p:cNvSpPr>
              <a:spLocks noChangeShapeType="1"/>
            </p:cNvSpPr>
            <p:nvPr/>
          </p:nvSpPr>
          <p:spPr bwMode="auto">
            <a:xfrm>
              <a:off x="1152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301" name="Line 38"/>
            <p:cNvSpPr>
              <a:spLocks noChangeShapeType="1"/>
            </p:cNvSpPr>
            <p:nvPr/>
          </p:nvSpPr>
          <p:spPr bwMode="auto">
            <a:xfrm>
              <a:off x="1440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302" name="Line 39"/>
            <p:cNvSpPr>
              <a:spLocks noChangeShapeType="1"/>
            </p:cNvSpPr>
            <p:nvPr/>
          </p:nvSpPr>
          <p:spPr bwMode="auto">
            <a:xfrm>
              <a:off x="1137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303" name="Line 40"/>
            <p:cNvSpPr>
              <a:spLocks noChangeShapeType="1"/>
            </p:cNvSpPr>
            <p:nvPr/>
          </p:nvSpPr>
          <p:spPr bwMode="auto">
            <a:xfrm>
              <a:off x="1440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7499350" y="2774950"/>
            <a:ext cx="252413" cy="304800"/>
            <a:chOff x="4800" y="1536"/>
            <a:chExt cx="159" cy="192"/>
          </a:xfrm>
        </p:grpSpPr>
        <p:graphicFrame>
          <p:nvGraphicFramePr>
            <p:cNvPr id="11270" name="Object 42"/>
            <p:cNvGraphicFramePr>
              <a:graphicFrameLocks noChangeAspect="1"/>
            </p:cNvGraphicFramePr>
            <p:nvPr/>
          </p:nvGraphicFramePr>
          <p:xfrm>
            <a:off x="4800" y="1577"/>
            <a:ext cx="120" cy="151"/>
          </p:xfrm>
          <a:graphic>
            <a:graphicData uri="http://schemas.openxmlformats.org/presentationml/2006/ole">
              <p:oleObj spid="_x0000_s35846" name="Equation" r:id="rId11" imgW="190440" imgH="241200" progId="Equation.3">
                <p:embed/>
              </p:oleObj>
            </a:graphicData>
          </a:graphic>
        </p:graphicFrame>
        <p:sp>
          <p:nvSpPr>
            <p:cNvPr id="11299" name="Line 43"/>
            <p:cNvSpPr>
              <a:spLocks noChangeShapeType="1"/>
            </p:cNvSpPr>
            <p:nvPr/>
          </p:nvSpPr>
          <p:spPr bwMode="auto">
            <a:xfrm>
              <a:off x="4800" y="1536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7118350" y="2622550"/>
            <a:ext cx="252413" cy="304800"/>
            <a:chOff x="4560" y="1440"/>
            <a:chExt cx="159" cy="192"/>
          </a:xfrm>
        </p:grpSpPr>
        <p:graphicFrame>
          <p:nvGraphicFramePr>
            <p:cNvPr id="11269" name="Object 45"/>
            <p:cNvGraphicFramePr>
              <a:graphicFrameLocks noChangeAspect="1"/>
            </p:cNvGraphicFramePr>
            <p:nvPr/>
          </p:nvGraphicFramePr>
          <p:xfrm>
            <a:off x="4561" y="1480"/>
            <a:ext cx="143" cy="152"/>
          </p:xfrm>
          <a:graphic>
            <a:graphicData uri="http://schemas.openxmlformats.org/presentationml/2006/ole">
              <p:oleObj spid="_x0000_s35845" name="Equation" r:id="rId12" imgW="228600" imgH="241200" progId="Equation.3">
                <p:embed/>
              </p:oleObj>
            </a:graphicData>
          </a:graphic>
        </p:graphicFrame>
        <p:sp>
          <p:nvSpPr>
            <p:cNvPr id="11298" name="Line 46"/>
            <p:cNvSpPr>
              <a:spLocks noChangeShapeType="1"/>
            </p:cNvSpPr>
            <p:nvPr/>
          </p:nvSpPr>
          <p:spPr bwMode="auto">
            <a:xfrm>
              <a:off x="4560" y="1440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1297" name="Rectangle 47"/>
          <p:cNvSpPr>
            <a:spLocks noGrp="1" noChangeArrowheads="1"/>
          </p:cNvSpPr>
          <p:nvPr>
            <p:ph type="title"/>
          </p:nvPr>
        </p:nvSpPr>
        <p:spPr>
          <a:xfrm>
            <a:off x="446088" y="115888"/>
            <a:ext cx="5349875" cy="863600"/>
          </a:xfrm>
        </p:spPr>
        <p:txBody>
          <a:bodyPr/>
          <a:lstStyle/>
          <a:p>
            <a:pPr algn="l" eaLnBrk="1" hangingPunct="1"/>
            <a:r>
              <a:rPr kumimoji="1" lang="zh-CN" altLang="en-US" smtClean="0"/>
              <a:t>四、直线与平面的夹角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73" grpId="0" autoUpdateAnimBg="0"/>
      <p:bldP spid="15374" grpId="0" autoUpdateAnimBg="0"/>
      <p:bldP spid="15375" grpId="0" autoUpdateAnimBg="0"/>
      <p:bldP spid="15377" grpId="0" animBg="1"/>
      <p:bldP spid="15378" grpId="0" animBg="1"/>
      <p:bldP spid="15379" grpId="0" animBg="1"/>
      <p:bldP spid="15380" grpId="0" animBg="1"/>
      <p:bldP spid="153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BA128-57FB-4582-9AC5-DA5AA66D48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303" name="Text Box 2"/>
          <p:cNvSpPr txBox="1">
            <a:spLocks noChangeArrowheads="1"/>
          </p:cNvSpPr>
          <p:nvPr/>
        </p:nvSpPr>
        <p:spPr bwMode="auto">
          <a:xfrm>
            <a:off x="685800" y="4445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特别有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762000" y="1096963"/>
          <a:ext cx="1417638" cy="406400"/>
        </p:xfrm>
        <a:graphic>
          <a:graphicData uri="http://schemas.openxmlformats.org/presentationml/2006/ole">
            <p:oleObj spid="_x0000_s36866" name="Equation" r:id="rId3" imgW="1409400" imgH="406080" progId="Equation.3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49300" y="1955800"/>
          <a:ext cx="1384300" cy="406400"/>
        </p:xfrm>
        <a:graphic>
          <a:graphicData uri="http://schemas.openxmlformats.org/presentationml/2006/ole">
            <p:oleObj spid="_x0000_s36867" name="Equation" r:id="rId4" imgW="1384200" imgH="406080" progId="Equation.3">
              <p:embed/>
            </p:oleObj>
          </a:graphicData>
        </a:graphic>
      </p:graphicFrame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286000" y="12192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343400" y="12192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2286000" y="20447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4343400" y="20447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410200" y="1957388"/>
          <a:ext cx="2805113" cy="393700"/>
        </p:xfrm>
        <a:graphic>
          <a:graphicData uri="http://schemas.openxmlformats.org/presentationml/2006/ole">
            <p:oleObj spid="_x0000_s36868" name="Equation" r:id="rId5" imgW="2806560" imgH="393480" progId="Equation.3">
              <p:embed/>
            </p:oleObj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5486400" y="825500"/>
          <a:ext cx="1625600" cy="927100"/>
        </p:xfrm>
        <a:graphic>
          <a:graphicData uri="http://schemas.openxmlformats.org/presentationml/2006/ole">
            <p:oleObj spid="_x0000_s36869" name="Equation" r:id="rId6" imgW="1625400" imgH="927000" progId="Equation.3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05188" y="1096963"/>
            <a:ext cx="733425" cy="330200"/>
            <a:chOff x="2145" y="960"/>
            <a:chExt cx="462" cy="208"/>
          </a:xfrm>
        </p:grpSpPr>
        <p:graphicFrame>
          <p:nvGraphicFramePr>
            <p:cNvPr id="12300" name="Object 12"/>
            <p:cNvGraphicFramePr>
              <a:graphicFrameLocks noChangeAspect="1"/>
            </p:cNvGraphicFramePr>
            <p:nvPr/>
          </p:nvGraphicFramePr>
          <p:xfrm>
            <a:off x="2160" y="960"/>
            <a:ext cx="440" cy="208"/>
          </p:xfrm>
          <a:graphic>
            <a:graphicData uri="http://schemas.openxmlformats.org/presentationml/2006/ole">
              <p:oleObj spid="_x0000_s36876" name="Equation" r:id="rId7" imgW="698400" imgH="330120" progId="Equation.3">
                <p:embed/>
              </p:oleObj>
            </a:graphicData>
          </a:graphic>
        </p:graphicFrame>
        <p:sp>
          <p:nvSpPr>
            <p:cNvPr id="12328" name="Line 13"/>
            <p:cNvSpPr>
              <a:spLocks noChangeShapeType="1"/>
            </p:cNvSpPr>
            <p:nvPr/>
          </p:nvSpPr>
          <p:spPr bwMode="auto">
            <a:xfrm>
              <a:off x="2145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329" name="Line 14"/>
            <p:cNvSpPr>
              <a:spLocks noChangeShapeType="1"/>
            </p:cNvSpPr>
            <p:nvPr/>
          </p:nvSpPr>
          <p:spPr bwMode="auto">
            <a:xfrm>
              <a:off x="2448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379788" y="1905000"/>
            <a:ext cx="758825" cy="398463"/>
            <a:chOff x="2129" y="1584"/>
            <a:chExt cx="478" cy="251"/>
          </a:xfrm>
        </p:grpSpPr>
        <p:graphicFrame>
          <p:nvGraphicFramePr>
            <p:cNvPr id="12299" name="Object 16"/>
            <p:cNvGraphicFramePr>
              <a:graphicFrameLocks noChangeAspect="1"/>
            </p:cNvGraphicFramePr>
            <p:nvPr/>
          </p:nvGraphicFramePr>
          <p:xfrm>
            <a:off x="2129" y="1584"/>
            <a:ext cx="463" cy="251"/>
          </p:xfrm>
          <a:graphic>
            <a:graphicData uri="http://schemas.openxmlformats.org/presentationml/2006/ole">
              <p:oleObj spid="_x0000_s36875" name="Equation" r:id="rId8" imgW="723600" imgH="393480" progId="Equation.3">
                <p:embed/>
              </p:oleObj>
            </a:graphicData>
          </a:graphic>
        </p:graphicFrame>
        <p:sp>
          <p:nvSpPr>
            <p:cNvPr id="12326" name="Line 17"/>
            <p:cNvSpPr>
              <a:spLocks noChangeShapeType="1"/>
            </p:cNvSpPr>
            <p:nvPr/>
          </p:nvSpPr>
          <p:spPr bwMode="auto">
            <a:xfrm>
              <a:off x="2130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327" name="Line 18"/>
            <p:cNvSpPr>
              <a:spLocks noChangeShapeType="1"/>
            </p:cNvSpPr>
            <p:nvPr/>
          </p:nvSpPr>
          <p:spPr bwMode="auto">
            <a:xfrm>
              <a:off x="2448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609600" y="2492375"/>
            <a:ext cx="525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 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求过点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2 , 4)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且与平面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85800" y="36718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取已知平面的法向量</a:t>
            </a:r>
          </a:p>
        </p:txBody>
      </p:sp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2262188" y="5457825"/>
          <a:ext cx="2919412" cy="927100"/>
        </p:xfrm>
        <a:graphic>
          <a:graphicData uri="http://schemas.openxmlformats.org/presentationml/2006/ole">
            <p:oleObj spid="_x0000_s36870" name="Equation" r:id="rId9" imgW="2920680" imgH="927000" progId="Equation.3">
              <p:embed/>
            </p:oleObj>
          </a:graphicData>
        </a:graphic>
      </p:graphicFrame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762000" y="48768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则直线的对称式方程为</a:t>
            </a:r>
          </a:p>
        </p:txBody>
      </p:sp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5526088" y="2603500"/>
          <a:ext cx="2703512" cy="393700"/>
        </p:xfrm>
        <a:graphic>
          <a:graphicData uri="http://schemas.openxmlformats.org/presentationml/2006/ole">
            <p:oleObj spid="_x0000_s36871" name="Equation" r:id="rId10" imgW="2705040" imgH="393480" progId="Equation.3">
              <p:embed/>
            </p:oleObj>
          </a:graphicData>
        </a:graphic>
      </p:graphicFrame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304800" y="3124200"/>
            <a:ext cx="3114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直的直线方程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>
              <a:solidFill>
                <a:srgbClr val="3333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228600" y="42672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为所求直线的方向向量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 useBgFill="1">
        <p:nvSpPr>
          <p:cNvPr id="16410" name="AutoShape 26"/>
          <p:cNvSpPr>
            <a:spLocks noChangeArrowheads="1"/>
          </p:cNvSpPr>
          <p:nvPr/>
        </p:nvSpPr>
        <p:spPr bwMode="auto">
          <a:xfrm>
            <a:off x="6477000" y="4267200"/>
            <a:ext cx="2362200" cy="1143000"/>
          </a:xfrm>
          <a:prstGeom prst="parallelogram">
            <a:avLst>
              <a:gd name="adj" fmla="val 51667"/>
            </a:avLst>
          </a:prstGeom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V="1">
            <a:off x="8053388" y="3733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589838" y="3581400"/>
            <a:ext cx="0" cy="2514600"/>
            <a:chOff x="4512" y="1392"/>
            <a:chExt cx="0" cy="1584"/>
          </a:xfrm>
        </p:grpSpPr>
        <p:sp>
          <p:nvSpPr>
            <p:cNvPr id="12324" name="Line 29"/>
            <p:cNvSpPr>
              <a:spLocks noChangeShapeType="1"/>
            </p:cNvSpPr>
            <p:nvPr/>
          </p:nvSpPr>
          <p:spPr bwMode="auto">
            <a:xfrm>
              <a:off x="4512" y="139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325" name="Line 30"/>
            <p:cNvSpPr>
              <a:spLocks noChangeShapeType="1"/>
            </p:cNvSpPr>
            <p:nvPr/>
          </p:nvSpPr>
          <p:spPr bwMode="auto">
            <a:xfrm>
              <a:off x="4512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7566025" y="37338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2436813" y="6007100"/>
          <a:ext cx="2527300" cy="393700"/>
        </p:xfrm>
        <a:graphic>
          <a:graphicData uri="http://schemas.openxmlformats.org/presentationml/2006/ole">
            <p:oleObj spid="_x0000_s36872" name="Equation" r:id="rId11" imgW="2527200" imgH="393480" progId="Equation.3">
              <p:embed/>
            </p:oleObj>
          </a:graphicData>
        </a:graphic>
      </p:graphicFrame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8213725" y="2492375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垂 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800600" y="3810000"/>
            <a:ext cx="1993900" cy="406400"/>
            <a:chOff x="3024" y="2400"/>
            <a:chExt cx="1256" cy="256"/>
          </a:xfrm>
        </p:grpSpPr>
        <p:graphicFrame>
          <p:nvGraphicFramePr>
            <p:cNvPr id="12298" name="Object 35"/>
            <p:cNvGraphicFramePr>
              <a:graphicFrameLocks noChangeAspect="1"/>
            </p:cNvGraphicFramePr>
            <p:nvPr/>
          </p:nvGraphicFramePr>
          <p:xfrm>
            <a:off x="3024" y="2400"/>
            <a:ext cx="1256" cy="256"/>
          </p:xfrm>
          <a:graphic>
            <a:graphicData uri="http://schemas.openxmlformats.org/presentationml/2006/ole">
              <p:oleObj spid="_x0000_s36874" name="Equation" r:id="rId12" imgW="1993680" imgH="406080" progId="Equation.3">
                <p:embed/>
              </p:oleObj>
            </a:graphicData>
          </a:graphic>
        </p:graphicFrame>
        <p:sp>
          <p:nvSpPr>
            <p:cNvPr id="12323" name="Line 36"/>
            <p:cNvSpPr>
              <a:spLocks noChangeShapeType="1"/>
            </p:cNvSpPr>
            <p:nvPr/>
          </p:nvSpPr>
          <p:spPr bwMode="auto">
            <a:xfrm>
              <a:off x="3024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8129588" y="3657600"/>
            <a:ext cx="252412" cy="304800"/>
            <a:chOff x="4737" y="2256"/>
            <a:chExt cx="159" cy="192"/>
          </a:xfrm>
        </p:grpSpPr>
        <p:graphicFrame>
          <p:nvGraphicFramePr>
            <p:cNvPr id="12297" name="Object 38"/>
            <p:cNvGraphicFramePr>
              <a:graphicFrameLocks noChangeAspect="1"/>
            </p:cNvGraphicFramePr>
            <p:nvPr/>
          </p:nvGraphicFramePr>
          <p:xfrm>
            <a:off x="4753" y="2297"/>
            <a:ext cx="143" cy="151"/>
          </p:xfrm>
          <a:graphic>
            <a:graphicData uri="http://schemas.openxmlformats.org/presentationml/2006/ole">
              <p:oleObj spid="_x0000_s36873" name="Equation" r:id="rId13" imgW="228600" imgH="241200" progId="Equation.3">
                <p:embed/>
              </p:oleObj>
            </a:graphicData>
          </a:graphic>
        </p:graphicFrame>
        <p:sp>
          <p:nvSpPr>
            <p:cNvPr id="12322" name="Line 39"/>
            <p:cNvSpPr>
              <a:spLocks noChangeShapeType="1"/>
            </p:cNvSpPr>
            <p:nvPr/>
          </p:nvSpPr>
          <p:spPr bwMode="auto">
            <a:xfrm>
              <a:off x="4737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 animBg="1"/>
      <p:bldP spid="16392" grpId="0" animBg="1"/>
      <p:bldP spid="16403" grpId="0" build="p" autoUpdateAnimBg="0"/>
      <p:bldP spid="16404" grpId="0" autoUpdateAnimBg="0"/>
      <p:bldP spid="16406" grpId="0" autoUpdateAnimBg="0"/>
      <p:bldP spid="16408" grpId="0" build="p" autoUpdateAnimBg="0" advAuto="0"/>
      <p:bldP spid="16409" grpId="0" autoUpdateAnimBg="0"/>
      <p:bldP spid="16410" grpId="0" animBg="1"/>
      <p:bldP spid="16411" grpId="0" animBg="1"/>
      <p:bldP spid="16415" grpId="0" animBg="1"/>
      <p:bldP spid="1641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CBD50B-356E-40D8-8BB7-994F3C17A8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3117850" cy="863600"/>
          </a:xfrm>
        </p:spPr>
        <p:txBody>
          <a:bodyPr/>
          <a:lstStyle/>
          <a:p>
            <a:pPr algn="l" eaLnBrk="1" hangingPunct="1"/>
            <a:r>
              <a:rPr kumimoji="1" lang="zh-CN" altLang="en-US" smtClean="0"/>
              <a:t>五、平面束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95263" y="881063"/>
            <a:ext cx="83629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有时用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平面束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的方程解题比较方便，现在我们来介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绍它的方程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63613" y="1942634"/>
            <a:ext cx="3616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设直线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由方程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组给出</a:t>
            </a:r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339975" y="2492375"/>
          <a:ext cx="3752850" cy="1104900"/>
        </p:xfrm>
        <a:graphic>
          <a:graphicData uri="http://schemas.openxmlformats.org/presentationml/2006/ole">
            <p:oleObj spid="_x0000_s37890" name="Equation" r:id="rId3" imgW="1650960" imgH="482400" progId="Equation.DSMT4">
              <p:embed/>
            </p:oleObj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11560" y="3645024"/>
            <a:ext cx="418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我们建立三元一次方程：</a:t>
            </a:r>
            <a:r>
              <a:rPr kumimoji="1" lang="zh-CN" altLang="en-US" sz="2800" u="sng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755576" y="4293096"/>
          <a:ext cx="6777038" cy="579437"/>
        </p:xfrm>
        <a:graphic>
          <a:graphicData uri="http://schemas.openxmlformats.org/presentationml/2006/ole">
            <p:oleObj spid="_x0000_s37891" name="Equation" r:id="rId4" imgW="3288960" imgH="253800" progId="Equation.DSMT4">
              <p:embed/>
            </p:oleObj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596336" y="4293096"/>
            <a:ext cx="1079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III )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611560" y="5013176"/>
            <a:ext cx="7704856" cy="537834"/>
            <a:chOff x="755576" y="5013176"/>
            <a:chExt cx="7704856" cy="537834"/>
          </a:xfrm>
        </p:grpSpPr>
        <p:sp>
          <p:nvSpPr>
            <p:cNvPr id="13329" name="Rectangle 11"/>
            <p:cNvSpPr>
              <a:spLocks noChangeArrowheads="1"/>
            </p:cNvSpPr>
            <p:nvPr/>
          </p:nvSpPr>
          <p:spPr bwMode="auto">
            <a:xfrm>
              <a:off x="755576" y="5013176"/>
              <a:ext cx="984250" cy="519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其中</a:t>
              </a:r>
              <a:r>
                <a:rPr kumimoji="1" lang="zh-CN" altLang="en-US" sz="2800" u="sng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13316" name="Object 12"/>
            <p:cNvGraphicFramePr>
              <a:graphicFrameLocks noChangeAspect="1"/>
            </p:cNvGraphicFramePr>
            <p:nvPr/>
          </p:nvGraphicFramePr>
          <p:xfrm>
            <a:off x="1471513" y="5054451"/>
            <a:ext cx="1084263" cy="495299"/>
          </p:xfrm>
          <a:graphic>
            <a:graphicData uri="http://schemas.openxmlformats.org/presentationml/2006/ole">
              <p:oleObj spid="_x0000_s37892" name="Equation" r:id="rId5" imgW="368280" imgH="203040" progId="Equation.DSMT4">
                <p:embed/>
              </p:oleObj>
            </a:graphicData>
          </a:graphic>
        </p:graphicFrame>
        <p:sp>
          <p:nvSpPr>
            <p:cNvPr id="13330" name="Rectangle 13"/>
            <p:cNvSpPr>
              <a:spLocks noChangeArrowheads="1"/>
            </p:cNvSpPr>
            <p:nvPr/>
          </p:nvSpPr>
          <p:spPr bwMode="auto">
            <a:xfrm>
              <a:off x="1839709" y="5027790"/>
              <a:ext cx="6620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      为不全为零的任意常数，则方程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( III )</a:t>
              </a:r>
              <a:endParaRPr kumimoji="1" lang="zh-CN" altLang="en-US" sz="2800" u="sng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7453313" y="3111500"/>
            <a:ext cx="9271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II )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7451725" y="2565400"/>
            <a:ext cx="8080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I )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627313" y="317500"/>
            <a:ext cx="3529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Pencil of  Planes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95536" y="5661248"/>
            <a:ext cx="8703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表示过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的所有平面，称为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以直线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为轴的平面束方程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zh-CN" altLang="en-US" sz="2800" b="1" u="sng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2D902-B402-4D13-A5D2-C03CC0DD3B3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899592" y="2761764"/>
          <a:ext cx="6307138" cy="522287"/>
        </p:xfrm>
        <a:graphic>
          <a:graphicData uri="http://schemas.openxmlformats.org/presentationml/2006/ole">
            <p:oleObj spid="_x0000_s38914" name="Equation" r:id="rId3" imgW="3060360" imgH="228600" progId="Equation.DSMT4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99592" y="2111638"/>
            <a:ext cx="2348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特别地，方程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67544" y="3429000"/>
            <a:ext cx="86004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表示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除平面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II 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外过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的所有平面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，其中</a:t>
            </a:r>
            <a:r>
              <a:rPr kumimoji="1" lang="el-GR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为任意实数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zh-CN" altLang="en-US" sz="2800" b="1" u="sng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453313" y="3109447"/>
            <a:ext cx="27443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63613" y="476672"/>
            <a:ext cx="2871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设直线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由方程组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339975" y="1024359"/>
          <a:ext cx="3752850" cy="1104900"/>
        </p:xfrm>
        <a:graphic>
          <a:graphicData uri="http://schemas.openxmlformats.org/presentationml/2006/ole">
            <p:oleObj spid="_x0000_s38915" name="Equation" r:id="rId4" imgW="1650960" imgH="482400" progId="Equation.DSMT4">
              <p:embed/>
            </p:oleObj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453313" y="1643484"/>
            <a:ext cx="9271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II )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7451725" y="1097384"/>
            <a:ext cx="8080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I )</a:t>
            </a:r>
          </a:p>
        </p:txBody>
      </p:sp>
      <p:pic>
        <p:nvPicPr>
          <p:cNvPr id="13" name="Picture 45" descr="a27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4293096"/>
            <a:ext cx="2819400" cy="199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2DFBF-81D6-4D4D-87D6-83D7BE74D4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341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377" name="Rectangle 3"/>
          <p:cNvSpPr>
            <a:spLocks noChangeArrowheads="1"/>
          </p:cNvSpPr>
          <p:nvPr/>
        </p:nvSpPr>
        <p:spPr bwMode="auto">
          <a:xfrm>
            <a:off x="342900" y="299572"/>
            <a:ext cx="19816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求直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</a:t>
            </a:r>
            <a:endParaRPr kumimoji="1" lang="zh-CN" altLang="en-US" sz="28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162175" y="183106"/>
          <a:ext cx="1977777" cy="869630"/>
        </p:xfrm>
        <a:graphic>
          <a:graphicData uri="http://schemas.openxmlformats.org/presentationml/2006/ole">
            <p:oleObj spid="_x0000_s39938" name="Equation" r:id="rId3" imgW="1041120" imgH="457200" progId="Equation.DSMT4">
              <p:embed/>
            </p:oleObj>
          </a:graphicData>
        </a:graphic>
      </p:graphicFrame>
      <p:sp>
        <p:nvSpPr>
          <p:cNvPr id="15378" name="Rectangle 5"/>
          <p:cNvSpPr>
            <a:spLocks noChangeArrowheads="1"/>
          </p:cNvSpPr>
          <p:nvPr/>
        </p:nvSpPr>
        <p:spPr bwMode="auto">
          <a:xfrm>
            <a:off x="4173538" y="333375"/>
            <a:ext cx="5148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在平面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上的投影直线的</a:t>
            </a:r>
            <a:r>
              <a:rPr kumimoji="1" lang="zh-CN" altLang="en-US" sz="2800" u="sng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15379" name="Rectangle 6"/>
          <p:cNvSpPr>
            <a:spLocks noChangeArrowheads="1"/>
          </p:cNvSpPr>
          <p:nvPr/>
        </p:nvSpPr>
        <p:spPr bwMode="auto">
          <a:xfrm>
            <a:off x="69850" y="905997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8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341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79388" y="1539409"/>
            <a:ext cx="1983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过直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</a:t>
            </a:r>
            <a:endParaRPr kumimoji="1" lang="zh-CN" altLang="en-US" sz="28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090738" y="1358900"/>
          <a:ext cx="2224087" cy="979488"/>
        </p:xfrm>
        <a:graphic>
          <a:graphicData uri="http://schemas.openxmlformats.org/presentationml/2006/ole">
            <p:oleObj spid="_x0000_s39939" name="Equation" r:id="rId4" imgW="1041120" imgH="457200" progId="Equation.DSMT4">
              <p:embed/>
            </p:oleObj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211638" y="151923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的平面束的方程为</a:t>
            </a:r>
            <a:r>
              <a:rPr kumimoji="1" lang="zh-CN" altLang="en-US" sz="28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50988" y="2205038"/>
            <a:ext cx="4359275" cy="530225"/>
            <a:chOff x="977" y="1379"/>
            <a:chExt cx="2746" cy="334"/>
          </a:xfrm>
        </p:grpSpPr>
        <p:sp>
          <p:nvSpPr>
            <p:cNvPr id="15400" name="Rectangle 12"/>
            <p:cNvSpPr>
              <a:spLocks noChangeArrowheads="1"/>
            </p:cNvSpPr>
            <p:nvPr/>
          </p:nvSpPr>
          <p:spPr bwMode="auto">
            <a:xfrm>
              <a:off x="977" y="1386"/>
              <a:ext cx="13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(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x 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- 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-1) +</a:t>
              </a:r>
              <a:r>
                <a:rPr kumimoji="1" lang="en-US" altLang="zh-CN" sz="2800" u="sng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2200" y="1439"/>
            <a:ext cx="188" cy="238"/>
          </p:xfrm>
          <a:graphic>
            <a:graphicData uri="http://schemas.openxmlformats.org/presentationml/2006/ole">
              <p:oleObj spid="_x0000_s39949" name="Equation" r:id="rId5" imgW="139680" imgH="177480" progId="Equation.DSMT4">
                <p:embed/>
              </p:oleObj>
            </a:graphicData>
          </a:graphic>
        </p:graphicFrame>
        <p:sp>
          <p:nvSpPr>
            <p:cNvPr id="15401" name="Rectangle 14"/>
            <p:cNvSpPr>
              <a:spLocks noChangeArrowheads="1"/>
            </p:cNvSpPr>
            <p:nvPr/>
          </p:nvSpPr>
          <p:spPr bwMode="auto">
            <a:xfrm>
              <a:off x="2290" y="1379"/>
              <a:ext cx="14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－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+1)=0,</a:t>
              </a:r>
            </a:p>
          </p:txBody>
        </p:sp>
      </p:grp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0" y="3554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0" y="3554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0" y="3554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0" y="3554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1895475" y="2708275"/>
            <a:ext cx="5124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(1+  )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+(1-  )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+(-1+  )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+(-1+  )=0,</a:t>
            </a:r>
            <a:r>
              <a:rPr kumimoji="1" lang="en-US" altLang="zh-CN" sz="2800" u="sng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1116013" y="2706222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endParaRPr kumimoji="1" lang="zh-CN" altLang="en-US" sz="28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6011863" y="2779713"/>
          <a:ext cx="298450" cy="377825"/>
        </p:xfrm>
        <a:graphic>
          <a:graphicData uri="http://schemas.openxmlformats.org/presentationml/2006/ole">
            <p:oleObj spid="_x0000_s39940" name="Equation" r:id="rId6" imgW="139680" imgH="177480" progId="Equation.DSMT4">
              <p:embed/>
            </p:oleObj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4791075" y="2851150"/>
          <a:ext cx="284163" cy="360363"/>
        </p:xfrm>
        <a:graphic>
          <a:graphicData uri="http://schemas.openxmlformats.org/presentationml/2006/ole">
            <p:oleObj spid="_x0000_s39941" name="Equation" r:id="rId7" imgW="139680" imgH="177480" progId="Equation.DSMT4">
              <p:embed/>
            </p:oleObj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3495675" y="2851150"/>
          <a:ext cx="284163" cy="360363"/>
        </p:xfrm>
        <a:graphic>
          <a:graphicData uri="http://schemas.openxmlformats.org/presentationml/2006/ole">
            <p:oleObj spid="_x0000_s39942" name="Equation" r:id="rId8" imgW="139680" imgH="177480" progId="Equation.DSMT4">
              <p:embed/>
            </p:oleObj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2411413" y="2852738"/>
          <a:ext cx="282575" cy="358775"/>
        </p:xfrm>
        <a:graphic>
          <a:graphicData uri="http://schemas.openxmlformats.org/presentationml/2006/ole">
            <p:oleObj spid="_x0000_s39943" name="Equation" r:id="rId9" imgW="139680" imgH="177480" progId="Equation.DSMT4">
              <p:embed/>
            </p:oleObj>
          </a:graphicData>
        </a:graphic>
      </p:graphicFrame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7054850" y="2708275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(*)</a:t>
            </a:r>
            <a:r>
              <a:rPr kumimoji="1" lang="en-US" altLang="zh-CN" sz="2800" b="1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0" y="3554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111125" y="3282484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endParaRPr kumimoji="1" lang="zh-CN" altLang="en-US" sz="28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484" name="Object 28"/>
          <p:cNvGraphicFramePr>
            <a:graphicFrameLocks noChangeAspect="1"/>
          </p:cNvGraphicFramePr>
          <p:nvPr/>
        </p:nvGraphicFramePr>
        <p:xfrm>
          <a:off x="971550" y="3411538"/>
          <a:ext cx="298450" cy="377825"/>
        </p:xfrm>
        <a:graphic>
          <a:graphicData uri="http://schemas.openxmlformats.org/presentationml/2006/ole">
            <p:oleObj spid="_x0000_s39944" name="Equation" r:id="rId10" imgW="139680" imgH="177480" progId="Equation.DSMT4">
              <p:embed/>
            </p:oleObj>
          </a:graphicData>
        </a:graphic>
      </p:graphicFrame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1258888" y="3284538"/>
            <a:ext cx="7726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为待定常数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这平面与平面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垂直的条件是</a:t>
            </a:r>
            <a:r>
              <a:rPr kumimoji="1" lang="zh-CN" altLang="en-US" sz="2800" u="sng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9486" name="Object 30"/>
          <p:cNvGraphicFramePr>
            <a:graphicFrameLocks noChangeAspect="1"/>
          </p:cNvGraphicFramePr>
          <p:nvPr>
            <p:ph/>
          </p:nvPr>
        </p:nvGraphicFramePr>
        <p:xfrm>
          <a:off x="1817688" y="3919538"/>
          <a:ext cx="4808537" cy="446087"/>
        </p:xfrm>
        <a:graphic>
          <a:graphicData uri="http://schemas.openxmlformats.org/presentationml/2006/ole">
            <p:oleObj spid="_x0000_s39945" name="公式" r:id="rId11" imgW="2145960" imgH="203040" progId="Equation.3">
              <p:embed/>
            </p:oleObj>
          </a:graphicData>
        </a:graphic>
      </p:graphicFrame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6734175" y="3789363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1" lang="zh-CN" altLang="en-US" sz="2800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9488" name="Object 32"/>
          <p:cNvGraphicFramePr>
            <a:graphicFrameLocks noChangeAspect="1"/>
          </p:cNvGraphicFramePr>
          <p:nvPr/>
        </p:nvGraphicFramePr>
        <p:xfrm>
          <a:off x="7218363" y="3905250"/>
          <a:ext cx="1169987" cy="387350"/>
        </p:xfrm>
        <a:graphic>
          <a:graphicData uri="http://schemas.openxmlformats.org/presentationml/2006/ole">
            <p:oleObj spid="_x0000_s39946" name="Equation" r:id="rId12" imgW="545760" imgH="177480" progId="Equation.DSMT4">
              <p:embed/>
            </p:oleObj>
          </a:graphicData>
        </a:graphic>
      </p:graphicFrame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258763" y="4292134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由此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  <a:endParaRPr kumimoji="1" lang="zh-CN" altLang="en-US" sz="28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490" name="Object 34"/>
          <p:cNvGraphicFramePr>
            <a:graphicFrameLocks noChangeAspect="1"/>
          </p:cNvGraphicFramePr>
          <p:nvPr/>
        </p:nvGraphicFramePr>
        <p:xfrm>
          <a:off x="1331913" y="4365625"/>
          <a:ext cx="407987" cy="431800"/>
        </p:xfrm>
        <a:graphic>
          <a:graphicData uri="http://schemas.openxmlformats.org/presentationml/2006/ole">
            <p:oleObj spid="_x0000_s39947" name="Equation" r:id="rId13" imgW="139680" imgH="177480" progId="Equation.DSMT4">
              <p:embed/>
            </p:oleObj>
          </a:graphicData>
        </a:graphic>
      </p:graphicFrame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1547813" y="4292600"/>
            <a:ext cx="1039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=-1</a:t>
            </a:r>
            <a:r>
              <a:rPr kumimoji="1" lang="en-US" altLang="zh-CN" sz="2800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2124075" y="4349750"/>
            <a:ext cx="5522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代入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(*)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式，得投影平面的方程为</a:t>
            </a:r>
            <a:r>
              <a:rPr kumimoji="1" lang="zh-CN" altLang="en-US" sz="2800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1689100" y="4926013"/>
            <a:ext cx="5546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-2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-2 =0 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  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-1=0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95288" y="5589588"/>
            <a:ext cx="3917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所以投影直线的方程为</a:t>
            </a:r>
            <a:r>
              <a:rPr kumimoji="1" lang="zh-CN" altLang="en-US" sz="2800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9495" name="Object 39"/>
          <p:cNvGraphicFramePr>
            <a:graphicFrameLocks noChangeAspect="1"/>
          </p:cNvGraphicFramePr>
          <p:nvPr/>
        </p:nvGraphicFramePr>
        <p:xfrm>
          <a:off x="4068763" y="5499100"/>
          <a:ext cx="2016125" cy="1025525"/>
        </p:xfrm>
        <a:graphic>
          <a:graphicData uri="http://schemas.openxmlformats.org/presentationml/2006/ole">
            <p:oleObj spid="_x0000_s39948" name="Equation" r:id="rId14" imgW="90144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8" grpId="1" animBg="1"/>
      <p:bldP spid="19463" grpId="0" animBg="1"/>
      <p:bldP spid="19463" grpId="1" animBg="1"/>
      <p:bldP spid="19466" grpId="0"/>
      <p:bldP spid="19471" grpId="0" animBg="1"/>
      <p:bldP spid="19472" grpId="0" animBg="1"/>
      <p:bldP spid="19473" grpId="0" animBg="1"/>
      <p:bldP spid="19474" grpId="0" animBg="1"/>
      <p:bldP spid="19475" grpId="0"/>
      <p:bldP spid="19476" grpId="0"/>
      <p:bldP spid="19481" grpId="0"/>
      <p:bldP spid="19482" grpId="0" animBg="1"/>
      <p:bldP spid="19483" grpId="0"/>
      <p:bldP spid="19485" grpId="0"/>
      <p:bldP spid="19487" grpId="0"/>
      <p:bldP spid="19489" grpId="0"/>
      <p:bldP spid="19491" grpId="0"/>
      <p:bldP spid="19492" grpId="0"/>
      <p:bldP spid="19493" grpId="0"/>
      <p:bldP spid="194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2C999E-0105-4FEB-9698-96B8DD07A8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01613" y="188913"/>
          <a:ext cx="8618537" cy="1984375"/>
        </p:xfrm>
        <a:graphic>
          <a:graphicData uri="http://schemas.openxmlformats.org/presentationml/2006/ole">
            <p:oleObj spid="_x0000_s40962" name="文档" r:id="rId3" imgW="3450790" imgH="789154" progId="">
              <p:embed/>
            </p:oleObj>
          </a:graphicData>
        </a:graphic>
      </p:graphicFrame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07950" y="20605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2800" u="sng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869950" y="2178050"/>
          <a:ext cx="7265988" cy="660400"/>
        </p:xfrm>
        <a:graphic>
          <a:graphicData uri="http://schemas.openxmlformats.org/presentationml/2006/ole">
            <p:oleObj spid="_x0000_s40963" name="文档" r:id="rId4" imgW="2860957" imgH="259211" progId="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827088" y="2779713"/>
          <a:ext cx="6808787" cy="642937"/>
        </p:xfrm>
        <a:graphic>
          <a:graphicData uri="http://schemas.openxmlformats.org/presentationml/2006/ole">
            <p:oleObj spid="_x0000_s40964" name="文档" r:id="rId5" imgW="2693575" imgH="253091" progId="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827088" y="3482975"/>
          <a:ext cx="8424862" cy="1673225"/>
        </p:xfrm>
        <a:graphic>
          <a:graphicData uri="http://schemas.openxmlformats.org/presentationml/2006/ole">
            <p:oleObj spid="_x0000_s40965" name="文档" r:id="rId6" imgW="3365525" imgH="665309" progId="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61938" y="5162550"/>
          <a:ext cx="6615112" cy="642938"/>
        </p:xfrm>
        <a:graphic>
          <a:graphicData uri="http://schemas.openxmlformats.org/presentationml/2006/ole">
            <p:oleObj spid="_x0000_s40966" name="文档" r:id="rId7" imgW="2614114" imgH="253091" progId="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908175" y="5738813"/>
          <a:ext cx="5776913" cy="642937"/>
        </p:xfrm>
        <a:graphic>
          <a:graphicData uri="http://schemas.openxmlformats.org/presentationml/2006/ole">
            <p:oleObj spid="_x0000_s40967" name="文档" r:id="rId8" imgW="2290868" imgH="25309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0C9AF5-0951-4549-A85F-9E00A2C4E6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 useBgFill="1">
        <p:nvSpPr>
          <p:cNvPr id="5122" name="Rectangle 2"/>
          <p:cNvSpPr>
            <a:spLocks noChangeArrowheads="1"/>
          </p:cNvSpPr>
          <p:nvPr/>
        </p:nvSpPr>
        <p:spPr bwMode="auto">
          <a:xfrm>
            <a:off x="746125" y="2419350"/>
            <a:ext cx="5072063" cy="1350963"/>
          </a:xfrm>
          <a:prstGeom prst="rect">
            <a:avLst/>
          </a:prstGeom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87875" y="3889375"/>
            <a:ext cx="3321050" cy="2286000"/>
            <a:chOff x="2976" y="2784"/>
            <a:chExt cx="2092" cy="1440"/>
          </a:xfrm>
        </p:grpSpPr>
        <p:sp>
          <p:nvSpPr>
            <p:cNvPr id="1050" name="Line 4"/>
            <p:cNvSpPr>
              <a:spLocks noChangeShapeType="1"/>
            </p:cNvSpPr>
            <p:nvPr/>
          </p:nvSpPr>
          <p:spPr bwMode="auto">
            <a:xfrm>
              <a:off x="3600" y="379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51" name="Line 5"/>
            <p:cNvSpPr>
              <a:spLocks noChangeShapeType="1"/>
            </p:cNvSpPr>
            <p:nvPr/>
          </p:nvSpPr>
          <p:spPr bwMode="auto">
            <a:xfrm flipV="1">
              <a:off x="3600" y="278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52" name="Line 6"/>
            <p:cNvSpPr>
              <a:spLocks noChangeShapeType="1"/>
            </p:cNvSpPr>
            <p:nvPr/>
          </p:nvSpPr>
          <p:spPr bwMode="auto">
            <a:xfrm flipH="1">
              <a:off x="2976" y="3792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3120" y="3992"/>
            <a:ext cx="208" cy="232"/>
          </p:xfrm>
          <a:graphic>
            <a:graphicData uri="http://schemas.openxmlformats.org/presentationml/2006/ole">
              <p:oleObj spid="_x0000_s26631" name="公式" r:id="rId3" imgW="126720" imgH="139680" progId="Equation.3">
                <p:embed/>
              </p:oleObj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4836" y="3792"/>
            <a:ext cx="232" cy="271"/>
          </p:xfrm>
          <a:graphic>
            <a:graphicData uri="http://schemas.openxmlformats.org/presentationml/2006/ole">
              <p:oleObj spid="_x0000_s26632" name="公式" r:id="rId4" imgW="139680" imgH="164880" progId="Equation.3">
                <p:embed/>
              </p:oleObj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3632" y="2795"/>
            <a:ext cx="208" cy="209"/>
          </p:xfrm>
          <a:graphic>
            <a:graphicData uri="http://schemas.openxmlformats.org/presentationml/2006/ole">
              <p:oleObj spid="_x0000_s26633" name="公式" r:id="rId5" imgW="126720" imgH="126720" progId="Equation.3">
                <p:embed/>
              </p:oleObj>
            </a:graphicData>
          </a:graphic>
        </p:graphicFrame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3536" y="3792"/>
            <a:ext cx="208" cy="232"/>
          </p:xfrm>
          <a:graphic>
            <a:graphicData uri="http://schemas.openxmlformats.org/presentationml/2006/ole">
              <p:oleObj spid="_x0000_s26634" name="公式" r:id="rId6" imgW="126720" imgH="139680" progId="Equation.3">
                <p:embed/>
              </p:oleObj>
            </a:graphicData>
          </a:graphic>
        </p:graphicFrame>
      </p:grp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1292225" y="2622550"/>
          <a:ext cx="3771900" cy="495300"/>
        </p:xfrm>
        <a:graphic>
          <a:graphicData uri="http://schemas.openxmlformats.org/presentationml/2006/ole">
            <p:oleObj spid="_x0000_s26626" name="Equation" r:id="rId7" imgW="3771720" imgH="495000" progId="Equation.3">
              <p:embed/>
            </p:oleObj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1235075" y="3206750"/>
          <a:ext cx="3792538" cy="444500"/>
        </p:xfrm>
        <a:graphic>
          <a:graphicData uri="http://schemas.openxmlformats.org/presentationml/2006/ole">
            <p:oleObj spid="_x0000_s26627" name="Equation" r:id="rId8" imgW="3797280" imgH="444240" progId="Equation.3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272213" y="3927475"/>
            <a:ext cx="754062" cy="1871663"/>
            <a:chOff x="4037" y="1513"/>
            <a:chExt cx="475" cy="1134"/>
          </a:xfrm>
        </p:grpSpPr>
        <p:sp>
          <p:nvSpPr>
            <p:cNvPr id="1049" name="AutoShape 14"/>
            <p:cNvSpPr>
              <a:spLocks noChangeArrowheads="1"/>
            </p:cNvSpPr>
            <p:nvPr/>
          </p:nvSpPr>
          <p:spPr bwMode="auto">
            <a:xfrm rot="-3039119">
              <a:off x="3659" y="1891"/>
              <a:ext cx="1134" cy="377"/>
            </a:xfrm>
            <a:prstGeom prst="parallelogram">
              <a:avLst>
                <a:gd name="adj" fmla="val 26389"/>
              </a:avLst>
            </a:prstGeom>
            <a:solidFill>
              <a:srgbClr val="0000FF">
                <a:alpha val="54117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30" name="Object 15"/>
            <p:cNvGraphicFramePr>
              <a:graphicFrameLocks noChangeAspect="1"/>
            </p:cNvGraphicFramePr>
            <p:nvPr/>
          </p:nvGraphicFramePr>
          <p:xfrm>
            <a:off x="4320" y="1680"/>
            <a:ext cx="192" cy="192"/>
          </p:xfrm>
          <a:graphic>
            <a:graphicData uri="http://schemas.openxmlformats.org/presentationml/2006/ole">
              <p:oleObj spid="_x0000_s26630" name="公式" r:id="rId9" imgW="457200" imgH="457200" progId="Equation.3">
                <p:embed/>
              </p:oleObj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076950" y="4510088"/>
            <a:ext cx="2239963" cy="1055687"/>
            <a:chOff x="3914" y="1841"/>
            <a:chExt cx="1411" cy="665"/>
          </a:xfrm>
        </p:grpSpPr>
        <p:sp>
          <p:nvSpPr>
            <p:cNvPr id="1048" name="AutoShape 17"/>
            <p:cNvSpPr>
              <a:spLocks noChangeArrowheads="1"/>
            </p:cNvSpPr>
            <p:nvPr/>
          </p:nvSpPr>
          <p:spPr bwMode="auto">
            <a:xfrm rot="-719080">
              <a:off x="3914" y="1841"/>
              <a:ext cx="1411" cy="665"/>
            </a:xfrm>
            <a:prstGeom prst="parallelogram">
              <a:avLst>
                <a:gd name="adj" fmla="val 124518"/>
              </a:avLst>
            </a:prstGeom>
            <a:solidFill>
              <a:srgbClr val="FFCC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9" name="Object 18"/>
            <p:cNvGraphicFramePr>
              <a:graphicFrameLocks noChangeAspect="1"/>
            </p:cNvGraphicFramePr>
            <p:nvPr/>
          </p:nvGraphicFramePr>
          <p:xfrm>
            <a:off x="4411" y="2304"/>
            <a:ext cx="197" cy="192"/>
          </p:xfrm>
          <a:graphic>
            <a:graphicData uri="http://schemas.openxmlformats.org/presentationml/2006/ole">
              <p:oleObj spid="_x0000_s26629" name="公式" r:id="rId10" imgW="469800" imgH="457200" progId="Equation.3">
                <p:embed/>
              </p:oleObj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200775" y="3965575"/>
            <a:ext cx="1428750" cy="1817688"/>
            <a:chOff x="3992" y="2832"/>
            <a:chExt cx="900" cy="1145"/>
          </a:xfrm>
        </p:grpSpPr>
        <p:sp>
          <p:nvSpPr>
            <p:cNvPr id="1047" name="Line 20"/>
            <p:cNvSpPr>
              <a:spLocks noChangeShapeType="1"/>
            </p:cNvSpPr>
            <p:nvPr/>
          </p:nvSpPr>
          <p:spPr bwMode="auto">
            <a:xfrm flipV="1">
              <a:off x="3992" y="3153"/>
              <a:ext cx="700" cy="8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8" name="Object 21"/>
            <p:cNvGraphicFramePr>
              <a:graphicFrameLocks noChangeAspect="1"/>
            </p:cNvGraphicFramePr>
            <p:nvPr/>
          </p:nvGraphicFramePr>
          <p:xfrm>
            <a:off x="4656" y="2832"/>
            <a:ext cx="236" cy="275"/>
          </p:xfrm>
          <a:graphic>
            <a:graphicData uri="http://schemas.openxmlformats.org/presentationml/2006/ole">
              <p:oleObj spid="_x0000_s26628" name="公式" r:id="rId11" imgW="139680" imgH="164880" progId="Equation.3">
                <p:embed/>
              </p:oleObj>
            </a:graphicData>
          </a:graphic>
        </p:graphicFrame>
      </p:grpSp>
      <p:sp>
        <p:nvSpPr>
          <p:cNvPr id="1041" name="Text Box 22"/>
          <p:cNvSpPr txBox="1">
            <a:spLocks noChangeArrowheads="1"/>
          </p:cNvSpPr>
          <p:nvPr/>
        </p:nvSpPr>
        <p:spPr bwMode="auto">
          <a:xfrm>
            <a:off x="4506913" y="1755775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因此其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一般式方程</a:t>
            </a:r>
          </a:p>
        </p:txBody>
      </p:sp>
      <p:sp>
        <p:nvSpPr>
          <p:cNvPr id="1042" name="Text Box 23"/>
          <p:cNvSpPr txBox="1">
            <a:spLocks noChangeArrowheads="1"/>
          </p:cNvSpPr>
          <p:nvPr/>
        </p:nvSpPr>
        <p:spPr bwMode="auto">
          <a:xfrm>
            <a:off x="1754188" y="1098550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(General Equation  of  a Space Straight Line)</a:t>
            </a:r>
          </a:p>
        </p:txBody>
      </p:sp>
      <p:sp>
        <p:nvSpPr>
          <p:cNvPr id="1043" name="Text Box 24"/>
          <p:cNvSpPr txBox="1">
            <a:spLocks noChangeArrowheads="1"/>
          </p:cNvSpPr>
          <p:nvPr/>
        </p:nvSpPr>
        <p:spPr bwMode="auto">
          <a:xfrm>
            <a:off x="639763" y="1746250"/>
            <a:ext cx="409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直线可视为两平面交线，</a:t>
            </a:r>
          </a:p>
        </p:txBody>
      </p:sp>
      <p:sp>
        <p:nvSpPr>
          <p:cNvPr id="5145" name="AutoShape 25"/>
          <p:cNvSpPr>
            <a:spLocks/>
          </p:cNvSpPr>
          <p:nvPr/>
        </p:nvSpPr>
        <p:spPr bwMode="auto">
          <a:xfrm>
            <a:off x="1082675" y="26606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1874838" y="4349750"/>
            <a:ext cx="1614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不唯一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046" name="Rectangle 27"/>
          <p:cNvSpPr>
            <a:spLocks noGrp="1" noChangeArrowheads="1"/>
          </p:cNvSpPr>
          <p:nvPr>
            <p:ph type="title"/>
          </p:nvPr>
        </p:nvSpPr>
        <p:spPr>
          <a:xfrm>
            <a:off x="579438" y="260350"/>
            <a:ext cx="6070600" cy="8636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楷体_GB2312" pitchFamily="49" charset="-122"/>
              </a:rPr>
              <a:t>一、空间直线方程的一般方程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5" grpId="0" animBg="1"/>
      <p:bldP spid="514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E0BC95-952C-42B9-B510-7A8AF30717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40" name="Rectangle 2"/>
          <p:cNvSpPr>
            <a:spLocks noChangeArrowheads="1"/>
          </p:cNvSpPr>
          <p:nvPr/>
        </p:nvSpPr>
        <p:spPr bwMode="auto">
          <a:xfrm>
            <a:off x="684213" y="1196975"/>
            <a:ext cx="424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空间直线方程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27088" y="195421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一般式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27088" y="31877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对称式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27088" y="44831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参数式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187575" y="1801813"/>
          <a:ext cx="3959225" cy="990600"/>
        </p:xfrm>
        <a:graphic>
          <a:graphicData uri="http://schemas.openxmlformats.org/presentationml/2006/ole">
            <p:oleObj spid="_x0000_s43010" name="Equation" r:id="rId3" imgW="3962160" imgH="990360" progId="Equation.3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122488" y="4113213"/>
          <a:ext cx="2108200" cy="1346200"/>
        </p:xfrm>
        <a:graphic>
          <a:graphicData uri="http://schemas.openxmlformats.org/presentationml/2006/ole">
            <p:oleObj spid="_x0000_s43011" name="Equation" r:id="rId4" imgW="2108160" imgH="1346040" progId="Equation.3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198688" y="3071813"/>
          <a:ext cx="3721100" cy="939800"/>
        </p:xfrm>
        <a:graphic>
          <a:graphicData uri="http://schemas.openxmlformats.org/presentationml/2006/ole">
            <p:oleObj spid="_x0000_s43012" name="Equation" r:id="rId5" imgW="3720960" imgH="939600" progId="Equation.3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135188" y="5624513"/>
          <a:ext cx="2806700" cy="520700"/>
        </p:xfrm>
        <a:graphic>
          <a:graphicData uri="http://schemas.openxmlformats.org/presentationml/2006/ole">
            <p:oleObj spid="_x0000_s43013" name="Equation" r:id="rId6" imgW="2806560" imgH="520560" progId="Equation.3">
              <p:embed/>
            </p:oleObj>
          </a:graphicData>
        </a:graphic>
      </p:graphicFrame>
      <p:sp>
        <p:nvSpPr>
          <p:cNvPr id="18444" name="Rectangle 10"/>
          <p:cNvSpPr>
            <a:spLocks noGrp="1" noChangeArrowheads="1"/>
          </p:cNvSpPr>
          <p:nvPr>
            <p:ph type="title"/>
          </p:nvPr>
        </p:nvSpPr>
        <p:spPr>
          <a:xfrm>
            <a:off x="684213" y="406400"/>
            <a:ext cx="2016125" cy="719138"/>
          </a:xfrm>
          <a:noFill/>
          <a:ln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kumimoji="1" lang="zh-CN" altLang="en-US" smtClean="0"/>
              <a:t>内容小结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E9D612-C9C2-488C-B563-B0DF314D39D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476375" y="980728"/>
          <a:ext cx="4051300" cy="952500"/>
        </p:xfrm>
        <a:graphic>
          <a:graphicData uri="http://schemas.openxmlformats.org/presentationml/2006/ole">
            <p:oleObj spid="_x0000_s44034" name="Equation" r:id="rId3" imgW="4051080" imgH="952200" progId="Equation.3">
              <p:embed/>
            </p:oleObj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38175" y="11826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直线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284788" y="3276600"/>
          <a:ext cx="3478212" cy="444500"/>
        </p:xfrm>
        <a:graphic>
          <a:graphicData uri="http://schemas.openxmlformats.org/presentationml/2006/ole">
            <p:oleObj spid="_x0000_s44035" name="Equation" r:id="rId4" imgW="3479760" imgH="44424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449388" y="2044700"/>
          <a:ext cx="4240212" cy="952500"/>
        </p:xfrm>
        <a:graphic>
          <a:graphicData uri="http://schemas.openxmlformats.org/presentationml/2006/ole">
            <p:oleObj spid="_x0000_s44036" name="Equation" r:id="rId5" imgW="4241520" imgH="95220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486400" y="3962400"/>
          <a:ext cx="2055813" cy="952500"/>
        </p:xfrm>
        <a:graphic>
          <a:graphicData uri="http://schemas.openxmlformats.org/presentationml/2006/ole">
            <p:oleObj spid="_x0000_s44037" name="Equation" r:id="rId6" imgW="2057400" imgH="952200" progId="Equation.3">
              <p:embed/>
            </p:oleObj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11188" y="216535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09600" y="519588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夹角公式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4362450" y="34290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4495800" y="4371975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42000" y="1196752"/>
            <a:ext cx="2389188" cy="444500"/>
            <a:chOff x="3921" y="864"/>
            <a:chExt cx="1505" cy="280"/>
          </a:xfrm>
        </p:grpSpPr>
        <p:graphicFrame>
          <p:nvGraphicFramePr>
            <p:cNvPr id="19468" name="Object 12"/>
            <p:cNvGraphicFramePr>
              <a:graphicFrameLocks noChangeAspect="1"/>
            </p:cNvGraphicFramePr>
            <p:nvPr/>
          </p:nvGraphicFramePr>
          <p:xfrm>
            <a:off x="3923" y="864"/>
            <a:ext cx="1503" cy="280"/>
          </p:xfrm>
          <a:graphic>
            <a:graphicData uri="http://schemas.openxmlformats.org/presentationml/2006/ole">
              <p:oleObj spid="_x0000_s44044" name="Equation" r:id="rId7" imgW="2387520" imgH="444240" progId="Equation.3">
                <p:embed/>
              </p:oleObj>
            </a:graphicData>
          </a:graphic>
        </p:graphicFrame>
        <p:sp>
          <p:nvSpPr>
            <p:cNvPr id="19494" name="Line 13"/>
            <p:cNvSpPr>
              <a:spLocks noChangeShapeType="1"/>
            </p:cNvSpPr>
            <p:nvPr/>
          </p:nvSpPr>
          <p:spPr bwMode="auto">
            <a:xfrm>
              <a:off x="3921" y="8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92788" y="2247900"/>
            <a:ext cx="2590800" cy="444500"/>
            <a:chOff x="4080" y="1584"/>
            <a:chExt cx="1632" cy="280"/>
          </a:xfrm>
        </p:grpSpPr>
        <p:sp>
          <p:nvSpPr>
            <p:cNvPr id="19493" name="Line 15"/>
            <p:cNvSpPr>
              <a:spLocks noChangeShapeType="1"/>
            </p:cNvSpPr>
            <p:nvPr/>
          </p:nvSpPr>
          <p:spPr bwMode="auto">
            <a:xfrm>
              <a:off x="40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9467" name="Object 16"/>
            <p:cNvGraphicFramePr>
              <a:graphicFrameLocks noChangeAspect="1"/>
            </p:cNvGraphicFramePr>
            <p:nvPr/>
          </p:nvGraphicFramePr>
          <p:xfrm>
            <a:off x="4089" y="1584"/>
            <a:ext cx="1623" cy="280"/>
          </p:xfrm>
          <a:graphic>
            <a:graphicData uri="http://schemas.openxmlformats.org/presentationml/2006/ole">
              <p:oleObj spid="_x0000_s44043" name="Equation" r:id="rId8" imgW="2577960" imgH="444240" progId="Equation.3">
                <p:embed/>
              </p:oleObj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819400" y="3289300"/>
            <a:ext cx="1447800" cy="444500"/>
            <a:chOff x="1104" y="2099"/>
            <a:chExt cx="912" cy="280"/>
          </a:xfrm>
        </p:grpSpPr>
        <p:graphicFrame>
          <p:nvGraphicFramePr>
            <p:cNvPr id="19466" name="Object 18"/>
            <p:cNvGraphicFramePr>
              <a:graphicFrameLocks noChangeAspect="1"/>
            </p:cNvGraphicFramePr>
            <p:nvPr/>
          </p:nvGraphicFramePr>
          <p:xfrm>
            <a:off x="1144" y="2099"/>
            <a:ext cx="872" cy="280"/>
          </p:xfrm>
          <a:graphic>
            <a:graphicData uri="http://schemas.openxmlformats.org/presentationml/2006/ole">
              <p:oleObj spid="_x0000_s44042" name="Equation" r:id="rId9" imgW="1384200" imgH="444240" progId="Equation.3">
                <p:embed/>
              </p:oleObj>
            </a:graphicData>
          </a:graphic>
        </p:graphicFrame>
        <p:sp>
          <p:nvSpPr>
            <p:cNvPr id="19491" name="Line 19"/>
            <p:cNvSpPr>
              <a:spLocks noChangeShapeType="1"/>
            </p:cNvSpPr>
            <p:nvPr/>
          </p:nvSpPr>
          <p:spPr bwMode="auto">
            <a:xfrm>
              <a:off x="1104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92" name="Line 20"/>
            <p:cNvSpPr>
              <a:spLocks noChangeShapeType="1"/>
            </p:cNvSpPr>
            <p:nvPr/>
          </p:nvSpPr>
          <p:spPr bwMode="auto">
            <a:xfrm>
              <a:off x="1440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635000" y="3289300"/>
          <a:ext cx="1117600" cy="444500"/>
        </p:xfrm>
        <a:graphic>
          <a:graphicData uri="http://schemas.openxmlformats.org/presentationml/2006/ole">
            <p:oleObj spid="_x0000_s44038" name="Equation" r:id="rId10" imgW="1117440" imgH="444240" progId="Equation.3">
              <p:embed/>
            </p:oleObj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685800" y="4267200"/>
          <a:ext cx="1028700" cy="444500"/>
        </p:xfrm>
        <a:graphic>
          <a:graphicData uri="http://schemas.openxmlformats.org/presentationml/2006/ole">
            <p:oleObj spid="_x0000_s44039" name="Equation" r:id="rId11" imgW="1028520" imgH="444240" progId="Equation.3">
              <p:embed/>
            </p:oleObj>
          </a:graphicData>
        </a:graphic>
      </p:graphicFrame>
      <p:grpSp>
        <p:nvGrpSpPr>
          <p:cNvPr id="5" name="组合 38"/>
          <p:cNvGrpSpPr/>
          <p:nvPr/>
        </p:nvGrpSpPr>
        <p:grpSpPr>
          <a:xfrm>
            <a:off x="3059832" y="4199213"/>
            <a:ext cx="905769" cy="525931"/>
            <a:chOff x="3059832" y="4199213"/>
            <a:chExt cx="905769" cy="525931"/>
          </a:xfrm>
        </p:grpSpPr>
        <p:graphicFrame>
          <p:nvGraphicFramePr>
            <p:cNvPr id="19465" name="Object 25"/>
            <p:cNvGraphicFramePr>
              <a:graphicFrameLocks noChangeAspect="1"/>
            </p:cNvGraphicFramePr>
            <p:nvPr/>
          </p:nvGraphicFramePr>
          <p:xfrm>
            <a:off x="3059832" y="4199213"/>
            <a:ext cx="905769" cy="525931"/>
          </p:xfrm>
          <a:graphic>
            <a:graphicData uri="http://schemas.openxmlformats.org/presentationml/2006/ole">
              <p:oleObj spid="_x0000_s44041" name="Equation" r:id="rId12" imgW="393480" imgH="228600" progId="Equation.DSMT4">
                <p:embed/>
              </p:oleObj>
            </a:graphicData>
          </a:graphic>
        </p:graphicFrame>
        <p:sp>
          <p:nvSpPr>
            <p:cNvPr id="19488" name="Line 24"/>
            <p:cNvSpPr>
              <a:spLocks noChangeShapeType="1"/>
            </p:cNvSpPr>
            <p:nvPr/>
          </p:nvSpPr>
          <p:spPr bwMode="auto">
            <a:xfrm>
              <a:off x="3671515" y="4293096"/>
              <a:ext cx="252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89" name="Line 26"/>
            <p:cNvSpPr>
              <a:spLocks noChangeShapeType="1"/>
            </p:cNvSpPr>
            <p:nvPr/>
          </p:nvSpPr>
          <p:spPr bwMode="auto">
            <a:xfrm>
              <a:off x="3095451" y="4287838"/>
              <a:ext cx="252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3580" name="AutoShape 28"/>
          <p:cNvSpPr>
            <a:spLocks noChangeArrowheads="1"/>
          </p:cNvSpPr>
          <p:nvPr/>
        </p:nvSpPr>
        <p:spPr bwMode="auto">
          <a:xfrm>
            <a:off x="1905000" y="34290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581" name="AutoShape 29"/>
          <p:cNvSpPr>
            <a:spLocks noChangeArrowheads="1"/>
          </p:cNvSpPr>
          <p:nvPr/>
        </p:nvSpPr>
        <p:spPr bwMode="auto">
          <a:xfrm>
            <a:off x="1905000" y="44196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286000" y="5029200"/>
            <a:ext cx="2489200" cy="990600"/>
            <a:chOff x="1440" y="3168"/>
            <a:chExt cx="1568" cy="624"/>
          </a:xfrm>
        </p:grpSpPr>
        <p:graphicFrame>
          <p:nvGraphicFramePr>
            <p:cNvPr id="19464" name="Object 31"/>
            <p:cNvGraphicFramePr>
              <a:graphicFrameLocks noChangeAspect="1"/>
            </p:cNvGraphicFramePr>
            <p:nvPr/>
          </p:nvGraphicFramePr>
          <p:xfrm>
            <a:off x="1440" y="3168"/>
            <a:ext cx="1568" cy="624"/>
          </p:xfrm>
          <a:graphic>
            <a:graphicData uri="http://schemas.openxmlformats.org/presentationml/2006/ole">
              <p:oleObj spid="_x0000_s44040" name="Equation" r:id="rId13" imgW="2489040" imgH="990360" progId="Equation.3">
                <p:embed/>
              </p:oleObj>
            </a:graphicData>
          </a:graphic>
        </p:graphicFrame>
        <p:sp>
          <p:nvSpPr>
            <p:cNvPr id="19484" name="Line 32"/>
            <p:cNvSpPr>
              <a:spLocks noChangeShapeType="1"/>
            </p:cNvSpPr>
            <p:nvPr/>
          </p:nvSpPr>
          <p:spPr bwMode="auto">
            <a:xfrm>
              <a:off x="2316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85" name="Line 33"/>
            <p:cNvSpPr>
              <a:spLocks noChangeShapeType="1"/>
            </p:cNvSpPr>
            <p:nvPr/>
          </p:nvSpPr>
          <p:spPr bwMode="auto">
            <a:xfrm>
              <a:off x="2640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86" name="Line 34"/>
            <p:cNvSpPr>
              <a:spLocks noChangeShapeType="1"/>
            </p:cNvSpPr>
            <p:nvPr/>
          </p:nvSpPr>
          <p:spPr bwMode="auto">
            <a:xfrm>
              <a:off x="2304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87" name="Line 35"/>
            <p:cNvSpPr>
              <a:spLocks noChangeShapeType="1"/>
            </p:cNvSpPr>
            <p:nvPr/>
          </p:nvSpPr>
          <p:spPr bwMode="auto">
            <a:xfrm>
              <a:off x="2673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9483" name="Rectangle 36"/>
          <p:cNvSpPr>
            <a:spLocks noChangeArrowheads="1"/>
          </p:cNvSpPr>
          <p:nvPr/>
        </p:nvSpPr>
        <p:spPr bwMode="auto">
          <a:xfrm>
            <a:off x="684213" y="447675"/>
            <a:ext cx="3984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2.  </a:t>
            </a:r>
            <a:r>
              <a:rPr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线与线的关系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utoUpdateAnimBg="0"/>
      <p:bldP spid="23561" grpId="0" animBg="1"/>
      <p:bldP spid="23562" grpId="0" animBg="1"/>
      <p:bldP spid="23580" grpId="0" animBg="1"/>
      <p:bldP spid="235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84B1FB-BDD0-4BA6-A30F-E3A9EA6B7BC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160588" y="963613"/>
          <a:ext cx="3327400" cy="393700"/>
        </p:xfrm>
        <a:graphic>
          <a:graphicData uri="http://schemas.openxmlformats.org/presentationml/2006/ole">
            <p:oleObj spid="_x0000_s45058" name="Equation" r:id="rId3" imgW="3327120" imgH="39348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5403850" y="2305050"/>
          <a:ext cx="1727200" cy="850900"/>
        </p:xfrm>
        <a:graphic>
          <a:graphicData uri="http://schemas.openxmlformats.org/presentationml/2006/ole">
            <p:oleObj spid="_x0000_s45059" name="Equation" r:id="rId4" imgW="1726920" imgH="850680" progId="Equation.3">
              <p:embed/>
            </p:oleObj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1188" y="83661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平面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 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62000" y="250507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L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⊥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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55650" y="33289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//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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55650" y="4381500"/>
            <a:ext cx="288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夹角公式：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5329238" y="3454400"/>
          <a:ext cx="2844800" cy="393700"/>
        </p:xfrm>
        <a:graphic>
          <a:graphicData uri="http://schemas.openxmlformats.org/presentationml/2006/ole">
            <p:oleObj spid="_x0000_s45060" name="Equation" r:id="rId5" imgW="2844720" imgH="393480" progId="Equation.3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895600" y="4494213"/>
          <a:ext cx="749300" cy="406400"/>
        </p:xfrm>
        <a:graphic>
          <a:graphicData uri="http://schemas.openxmlformats.org/presentationml/2006/ole">
            <p:oleObj spid="_x0000_s45061" name="Equation" r:id="rId6" imgW="749160" imgH="40608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200275" y="1433513"/>
          <a:ext cx="3135313" cy="927100"/>
        </p:xfrm>
        <a:graphic>
          <a:graphicData uri="http://schemas.openxmlformats.org/presentationml/2006/ole">
            <p:oleObj spid="_x0000_s45062" name="Equation" r:id="rId7" imgW="3136680" imgH="927000" progId="Equation.3">
              <p:embed/>
            </p:oleObj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87388" y="15636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直线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: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4114800" y="2686050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589" name="AutoShape 13"/>
          <p:cNvSpPr>
            <a:spLocks noChangeArrowheads="1"/>
          </p:cNvSpPr>
          <p:nvPr/>
        </p:nvSpPr>
        <p:spPr bwMode="auto">
          <a:xfrm>
            <a:off x="4032250" y="3557588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640388" y="963613"/>
            <a:ext cx="1981200" cy="406400"/>
            <a:chOff x="3648" y="816"/>
            <a:chExt cx="1248" cy="256"/>
          </a:xfrm>
        </p:grpSpPr>
        <p:graphicFrame>
          <p:nvGraphicFramePr>
            <p:cNvPr id="20494" name="Object 15"/>
            <p:cNvGraphicFramePr>
              <a:graphicFrameLocks noChangeAspect="1"/>
            </p:cNvGraphicFramePr>
            <p:nvPr/>
          </p:nvGraphicFramePr>
          <p:xfrm>
            <a:off x="3648" y="816"/>
            <a:ext cx="1248" cy="256"/>
          </p:xfrm>
          <a:graphic>
            <a:graphicData uri="http://schemas.openxmlformats.org/presentationml/2006/ole">
              <p:oleObj spid="_x0000_s45070" name="Equation" r:id="rId8" imgW="1981080" imgH="406080" progId="Equation.3">
                <p:embed/>
              </p:oleObj>
            </a:graphicData>
          </a:graphic>
        </p:graphicFrame>
        <p:sp>
          <p:nvSpPr>
            <p:cNvPr id="20530" name="Line 16"/>
            <p:cNvSpPr>
              <a:spLocks noChangeShapeType="1"/>
            </p:cNvSpPr>
            <p:nvPr/>
          </p:nvSpPr>
          <p:spPr bwMode="auto">
            <a:xfrm>
              <a:off x="3653" y="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614988" y="1674813"/>
            <a:ext cx="1854200" cy="406400"/>
            <a:chOff x="2736" y="1808"/>
            <a:chExt cx="1168" cy="256"/>
          </a:xfrm>
        </p:grpSpPr>
        <p:graphicFrame>
          <p:nvGraphicFramePr>
            <p:cNvPr id="20493" name="Object 18"/>
            <p:cNvGraphicFramePr>
              <a:graphicFrameLocks noChangeAspect="1"/>
            </p:cNvGraphicFramePr>
            <p:nvPr/>
          </p:nvGraphicFramePr>
          <p:xfrm>
            <a:off x="2736" y="1808"/>
            <a:ext cx="1168" cy="256"/>
          </p:xfrm>
          <a:graphic>
            <a:graphicData uri="http://schemas.openxmlformats.org/presentationml/2006/ole">
              <p:oleObj spid="_x0000_s45069" name="Equation" r:id="rId9" imgW="1854000" imgH="406080" progId="Equation.3">
                <p:embed/>
              </p:oleObj>
            </a:graphicData>
          </a:graphic>
        </p:graphicFrame>
        <p:sp>
          <p:nvSpPr>
            <p:cNvPr id="20529" name="Line 19"/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组合 50"/>
          <p:cNvGrpSpPr/>
          <p:nvPr/>
        </p:nvGrpSpPr>
        <p:grpSpPr>
          <a:xfrm>
            <a:off x="2987824" y="2492896"/>
            <a:ext cx="787588" cy="504056"/>
            <a:chOff x="2987824" y="2708920"/>
            <a:chExt cx="787588" cy="504056"/>
          </a:xfrm>
        </p:grpSpPr>
        <p:graphicFrame>
          <p:nvGraphicFramePr>
            <p:cNvPr id="20492" name="Object 21"/>
            <p:cNvGraphicFramePr>
              <a:graphicFrameLocks noChangeAspect="1"/>
            </p:cNvGraphicFramePr>
            <p:nvPr/>
          </p:nvGraphicFramePr>
          <p:xfrm>
            <a:off x="2987824" y="2708920"/>
            <a:ext cx="787588" cy="504056"/>
          </p:xfrm>
          <a:graphic>
            <a:graphicData uri="http://schemas.openxmlformats.org/presentationml/2006/ole">
              <p:oleObj spid="_x0000_s45068" name="Equation" r:id="rId10" imgW="317160" imgH="203040" progId="Equation.DSMT4">
                <p:embed/>
              </p:oleObj>
            </a:graphicData>
          </a:graphic>
        </p:graphicFrame>
        <p:sp>
          <p:nvSpPr>
            <p:cNvPr id="20527" name="Line 23"/>
            <p:cNvSpPr>
              <a:spLocks noChangeShapeType="1"/>
            </p:cNvSpPr>
            <p:nvPr/>
          </p:nvSpPr>
          <p:spPr bwMode="auto">
            <a:xfrm>
              <a:off x="2987824" y="2780928"/>
              <a:ext cx="252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528" name="Line 24"/>
            <p:cNvSpPr>
              <a:spLocks noChangeShapeType="1"/>
            </p:cNvSpPr>
            <p:nvPr/>
          </p:nvSpPr>
          <p:spPr bwMode="auto">
            <a:xfrm>
              <a:off x="3491880" y="2780928"/>
              <a:ext cx="252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736850" y="3467100"/>
            <a:ext cx="1166813" cy="393700"/>
            <a:chOff x="1713" y="2448"/>
            <a:chExt cx="735" cy="248"/>
          </a:xfrm>
        </p:grpSpPr>
        <p:graphicFrame>
          <p:nvGraphicFramePr>
            <p:cNvPr id="20491" name="Object 26"/>
            <p:cNvGraphicFramePr>
              <a:graphicFrameLocks noChangeAspect="1"/>
            </p:cNvGraphicFramePr>
            <p:nvPr/>
          </p:nvGraphicFramePr>
          <p:xfrm>
            <a:off x="1720" y="2448"/>
            <a:ext cx="728" cy="248"/>
          </p:xfrm>
          <a:graphic>
            <a:graphicData uri="http://schemas.openxmlformats.org/presentationml/2006/ole">
              <p:oleObj spid="_x0000_s45067" name="Equation" r:id="rId11" imgW="1155600" imgH="393480" progId="Equation.3">
                <p:embed/>
              </p:oleObj>
            </a:graphicData>
          </a:graphic>
        </p:graphicFrame>
        <p:sp>
          <p:nvSpPr>
            <p:cNvPr id="20524" name="Line 27"/>
            <p:cNvSpPr>
              <a:spLocks noChangeShapeType="1"/>
            </p:cNvSpPr>
            <p:nvPr/>
          </p:nvSpPr>
          <p:spPr bwMode="auto">
            <a:xfrm>
              <a:off x="1713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525" name="Line 28"/>
            <p:cNvSpPr>
              <a:spLocks noChangeShapeType="1"/>
            </p:cNvSpPr>
            <p:nvPr/>
          </p:nvSpPr>
          <p:spPr bwMode="auto">
            <a:xfrm>
              <a:off x="1968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4605" name="AutoShape 29"/>
          <p:cNvSpPr>
            <a:spLocks noChangeArrowheads="1"/>
          </p:cNvSpPr>
          <p:nvPr/>
        </p:nvSpPr>
        <p:spPr bwMode="auto">
          <a:xfrm>
            <a:off x="1828800" y="2719388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606" name="AutoShape 30"/>
          <p:cNvSpPr>
            <a:spLocks noChangeArrowheads="1"/>
          </p:cNvSpPr>
          <p:nvPr/>
        </p:nvSpPr>
        <p:spPr bwMode="auto">
          <a:xfrm>
            <a:off x="1822450" y="35433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733800" y="4214813"/>
            <a:ext cx="1333500" cy="990600"/>
            <a:chOff x="2400" y="3024"/>
            <a:chExt cx="840" cy="624"/>
          </a:xfrm>
        </p:grpSpPr>
        <p:graphicFrame>
          <p:nvGraphicFramePr>
            <p:cNvPr id="20490" name="Object 32"/>
            <p:cNvGraphicFramePr>
              <a:graphicFrameLocks noChangeAspect="1"/>
            </p:cNvGraphicFramePr>
            <p:nvPr/>
          </p:nvGraphicFramePr>
          <p:xfrm>
            <a:off x="2400" y="3024"/>
            <a:ext cx="840" cy="624"/>
          </p:xfrm>
          <a:graphic>
            <a:graphicData uri="http://schemas.openxmlformats.org/presentationml/2006/ole">
              <p:oleObj spid="_x0000_s45066" name="Equation" r:id="rId12" imgW="1333440" imgH="990360" progId="Equation.3">
                <p:embed/>
              </p:oleObj>
            </a:graphicData>
          </a:graphic>
        </p:graphicFrame>
        <p:sp>
          <p:nvSpPr>
            <p:cNvPr id="20520" name="Line 33"/>
            <p:cNvSpPr>
              <a:spLocks noChangeShapeType="1"/>
            </p:cNvSpPr>
            <p:nvPr/>
          </p:nvSpPr>
          <p:spPr bwMode="auto">
            <a:xfrm>
              <a:off x="2692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521" name="Line 34"/>
            <p:cNvSpPr>
              <a:spLocks noChangeShapeType="1"/>
            </p:cNvSpPr>
            <p:nvPr/>
          </p:nvSpPr>
          <p:spPr bwMode="auto">
            <a:xfrm>
              <a:off x="2980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522" name="Line 35"/>
            <p:cNvSpPr>
              <a:spLocks noChangeShapeType="1"/>
            </p:cNvSpPr>
            <p:nvPr/>
          </p:nvSpPr>
          <p:spPr bwMode="auto">
            <a:xfrm>
              <a:off x="2677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523" name="Line 36"/>
            <p:cNvSpPr>
              <a:spLocks noChangeShapeType="1"/>
            </p:cNvSpPr>
            <p:nvPr/>
          </p:nvSpPr>
          <p:spPr bwMode="auto">
            <a:xfrm>
              <a:off x="2980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096000" y="3789363"/>
            <a:ext cx="2590800" cy="1905000"/>
            <a:chOff x="3840" y="2688"/>
            <a:chExt cx="1632" cy="1200"/>
          </a:xfrm>
        </p:grpSpPr>
        <p:sp>
          <p:nvSpPr>
            <p:cNvPr id="20514" name="Line 38"/>
            <p:cNvSpPr>
              <a:spLocks noChangeShapeType="1"/>
            </p:cNvSpPr>
            <p:nvPr/>
          </p:nvSpPr>
          <p:spPr bwMode="auto">
            <a:xfrm flipH="1">
              <a:off x="4080" y="3455"/>
              <a:ext cx="345" cy="4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3840" y="2688"/>
              <a:ext cx="1632" cy="1008"/>
              <a:chOff x="3840" y="2688"/>
              <a:chExt cx="1632" cy="1008"/>
            </a:xfrm>
          </p:grpSpPr>
          <p:graphicFrame>
            <p:nvGraphicFramePr>
              <p:cNvPr id="20487" name="Object 40"/>
              <p:cNvGraphicFramePr>
                <a:graphicFrameLocks noChangeAspect="1"/>
              </p:cNvGraphicFramePr>
              <p:nvPr/>
            </p:nvGraphicFramePr>
            <p:xfrm>
              <a:off x="4983" y="2736"/>
              <a:ext cx="160" cy="192"/>
            </p:xfrm>
            <a:graphic>
              <a:graphicData uri="http://schemas.openxmlformats.org/presentationml/2006/ole">
                <p:oleObj spid="_x0000_s45063" name="Equation" r:id="rId13" imgW="253800" imgH="304560" progId="Equation.3">
                  <p:embed/>
                </p:oleObj>
              </a:graphicData>
            </a:graphic>
          </p:graphicFrame>
          <p:sp useBgFill="1">
            <p:nvSpPr>
              <p:cNvPr id="20516" name="AutoShape 41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1632" cy="528"/>
              </a:xfrm>
              <a:prstGeom prst="parallelogram">
                <a:avLst>
                  <a:gd name="adj" fmla="val 77273"/>
                </a:avLst>
              </a:prstGeom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17" name="Line 42"/>
              <p:cNvSpPr>
                <a:spLocks noChangeShapeType="1"/>
              </p:cNvSpPr>
              <p:nvPr/>
            </p:nvSpPr>
            <p:spPr bwMode="auto">
              <a:xfrm flipH="1">
                <a:off x="4464" y="2688"/>
                <a:ext cx="576" cy="72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0488" name="Object 43"/>
              <p:cNvGraphicFramePr>
                <a:graphicFrameLocks noChangeAspect="1"/>
              </p:cNvGraphicFramePr>
              <p:nvPr/>
            </p:nvGraphicFramePr>
            <p:xfrm>
              <a:off x="4877" y="3455"/>
              <a:ext cx="211" cy="193"/>
            </p:xfrm>
            <a:graphic>
              <a:graphicData uri="http://schemas.openxmlformats.org/presentationml/2006/ole">
                <p:oleObj spid="_x0000_s45064" name="Equation" r:id="rId14" imgW="330120" imgH="304560" progId="Equation.3">
                  <p:embed/>
                </p:oleObj>
              </a:graphicData>
            </a:graphic>
          </p:graphicFrame>
          <p:sp>
            <p:nvSpPr>
              <p:cNvPr id="20518" name="Arc 44"/>
              <p:cNvSpPr>
                <a:spLocks/>
              </p:cNvSpPr>
              <p:nvPr/>
            </p:nvSpPr>
            <p:spPr bwMode="auto">
              <a:xfrm rot="3385627">
                <a:off x="4483" y="3213"/>
                <a:ext cx="121" cy="288"/>
              </a:xfrm>
              <a:custGeom>
                <a:avLst/>
                <a:gdLst>
                  <a:gd name="T0" fmla="*/ 0 w 15466"/>
                  <a:gd name="T1" fmla="*/ 0 h 21600"/>
                  <a:gd name="T2" fmla="*/ 1 w 15466"/>
                  <a:gd name="T3" fmla="*/ 1 h 21600"/>
                  <a:gd name="T4" fmla="*/ 0 w 15466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15466"/>
                  <a:gd name="T10" fmla="*/ 0 h 21600"/>
                  <a:gd name="T11" fmla="*/ 15466 w 1546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66" h="21600" fill="none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</a:path>
                  <a:path w="15466" h="21600" stroke="0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  <a:lnTo>
                      <a:pt x="2146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0489" name="Object 45"/>
              <p:cNvGraphicFramePr>
                <a:graphicFrameLocks noChangeAspect="1"/>
              </p:cNvGraphicFramePr>
              <p:nvPr/>
            </p:nvGraphicFramePr>
            <p:xfrm>
              <a:off x="4680" y="3112"/>
              <a:ext cx="168" cy="200"/>
            </p:xfrm>
            <a:graphic>
              <a:graphicData uri="http://schemas.openxmlformats.org/presentationml/2006/ole">
                <p:oleObj spid="_x0000_s45065" name="Equation" r:id="rId15" imgW="266400" imgH="317160" progId="Equation.3">
                  <p:embed/>
                </p:oleObj>
              </a:graphicData>
            </a:graphic>
          </p:graphicFrame>
          <p:sp>
            <p:nvSpPr>
              <p:cNvPr id="20519" name="Line 46"/>
              <p:cNvSpPr>
                <a:spLocks noChangeShapeType="1"/>
              </p:cNvSpPr>
              <p:nvPr/>
            </p:nvSpPr>
            <p:spPr bwMode="auto">
              <a:xfrm flipV="1">
                <a:off x="4128" y="3216"/>
                <a:ext cx="864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20512" name="Rectangle 47"/>
          <p:cNvSpPr>
            <a:spLocks noChangeArrowheads="1"/>
          </p:cNvSpPr>
          <p:nvPr/>
        </p:nvSpPr>
        <p:spPr bwMode="auto">
          <a:xfrm>
            <a:off x="609600" y="188913"/>
            <a:ext cx="34290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面与线间的关系</a:t>
            </a: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827088" y="5430838"/>
            <a:ext cx="1611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4.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平面束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2" grpId="0" autoUpdateAnimBg="0"/>
      <p:bldP spid="24583" grpId="0" autoUpdateAnimBg="0"/>
      <p:bldP spid="24588" grpId="0" animBg="1"/>
      <p:bldP spid="24589" grpId="0" animBg="1"/>
      <p:bldP spid="24605" grpId="0" animBg="1"/>
      <p:bldP spid="24606" grpId="0" animBg="1"/>
      <p:bldP spid="246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DE213B-869E-4DC1-AE39-B2BC61F2C51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1965325" cy="647700"/>
          </a:xfrm>
          <a:noFill/>
          <a:ln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作业</a:t>
            </a: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395288" y="1260475"/>
            <a:ext cx="8721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习题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4       2,  5,  7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8313" y="2524324"/>
            <a:ext cx="1935145" cy="61555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课后习题</a:t>
            </a:r>
            <a:endParaRPr lang="zh-CN" altLang="en-US" sz="3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6083" name="Object 18"/>
          <p:cNvGraphicFramePr>
            <a:graphicFrameLocks noChangeAspect="1"/>
          </p:cNvGraphicFramePr>
          <p:nvPr/>
        </p:nvGraphicFramePr>
        <p:xfrm>
          <a:off x="467544" y="3429000"/>
          <a:ext cx="7112001" cy="1562100"/>
        </p:xfrm>
        <a:graphic>
          <a:graphicData uri="http://schemas.openxmlformats.org/presentationml/2006/ole">
            <p:oleObj spid="_x0000_s46083" name="Equation" r:id="rId3" imgW="7111800" imgH="1562040" progId="Equation.DSMT4">
              <p:embed/>
            </p:oleObj>
          </a:graphicData>
        </a:graphic>
      </p:graphicFrame>
      <p:graphicFrame>
        <p:nvGraphicFramePr>
          <p:cNvPr id="46084" name="Object 18"/>
          <p:cNvGraphicFramePr>
            <a:graphicFrameLocks noChangeAspect="1"/>
          </p:cNvGraphicFramePr>
          <p:nvPr/>
        </p:nvGraphicFramePr>
        <p:xfrm>
          <a:off x="755576" y="5373216"/>
          <a:ext cx="5067300" cy="1003300"/>
        </p:xfrm>
        <a:graphic>
          <a:graphicData uri="http://schemas.openxmlformats.org/presentationml/2006/ole">
            <p:oleObj spid="_x0000_s46084" name="Equation" r:id="rId4" imgW="5067000" imgH="1002960" progId="Equation.DSMT4">
              <p:embed/>
            </p:oleObj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3995936" y="4437112"/>
            <a:ext cx="1512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96136" y="6093296"/>
            <a:ext cx="2376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085" name="Object 12"/>
          <p:cNvGraphicFramePr>
            <a:graphicFrameLocks noChangeAspect="1"/>
          </p:cNvGraphicFramePr>
          <p:nvPr/>
        </p:nvGraphicFramePr>
        <p:xfrm>
          <a:off x="4427984" y="3980929"/>
          <a:ext cx="382587" cy="384175"/>
        </p:xfrm>
        <a:graphic>
          <a:graphicData uri="http://schemas.openxmlformats.org/presentationml/2006/ole">
            <p:oleObj spid="_x0000_s46085" name="Equation" r:id="rId5" imgW="139680" imgH="139680" progId="Equation.DSMT4">
              <p:embed/>
            </p:oleObj>
          </a:graphicData>
        </a:graphic>
      </p:graphicFrame>
      <p:graphicFrame>
        <p:nvGraphicFramePr>
          <p:cNvPr id="46086" name="Object 12"/>
          <p:cNvGraphicFramePr>
            <a:graphicFrameLocks noChangeAspect="1"/>
          </p:cNvGraphicFramePr>
          <p:nvPr/>
        </p:nvGraphicFramePr>
        <p:xfrm>
          <a:off x="6084168" y="5517232"/>
          <a:ext cx="2001659" cy="648072"/>
        </p:xfrm>
        <a:graphic>
          <a:graphicData uri="http://schemas.openxmlformats.org/presentationml/2006/ole">
            <p:oleObj spid="_x0000_s46086" name="Equation" r:id="rId6" imgW="78732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2D902-B402-4D13-A5D2-C03CC0DD3B3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98306" name="Object 18"/>
          <p:cNvGraphicFramePr>
            <a:graphicFrameLocks noChangeAspect="1"/>
          </p:cNvGraphicFramePr>
          <p:nvPr/>
        </p:nvGraphicFramePr>
        <p:xfrm>
          <a:off x="395536" y="476672"/>
          <a:ext cx="8305800" cy="1397000"/>
        </p:xfrm>
        <a:graphic>
          <a:graphicData uri="http://schemas.openxmlformats.org/presentationml/2006/ole">
            <p:oleObj spid="_x0000_s98306" name="Equation" r:id="rId3" imgW="8305560" imgH="139680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23528" y="2082304"/>
          <a:ext cx="484188" cy="482600"/>
        </p:xfrm>
        <a:graphic>
          <a:graphicData uri="http://schemas.openxmlformats.org/presentationml/2006/ole">
            <p:oleObj spid="_x0000_s98307" name="Equation" r:id="rId4" imgW="203040" imgH="203040" progId="Equation.DSMT4">
              <p:embed/>
            </p:oleObj>
          </a:graphicData>
        </a:graphic>
      </p:graphicFrame>
      <p:graphicFrame>
        <p:nvGraphicFramePr>
          <p:cNvPr id="98308" name="Object 18"/>
          <p:cNvGraphicFramePr>
            <a:graphicFrameLocks noChangeAspect="1"/>
          </p:cNvGraphicFramePr>
          <p:nvPr/>
        </p:nvGraphicFramePr>
        <p:xfrm>
          <a:off x="827584" y="2141612"/>
          <a:ext cx="8051800" cy="495300"/>
        </p:xfrm>
        <a:graphic>
          <a:graphicData uri="http://schemas.openxmlformats.org/presentationml/2006/ole">
            <p:oleObj spid="_x0000_s98308" name="Equation" r:id="rId5" imgW="8051760" imgH="495000" progId="Equation.DSMT4">
              <p:embed/>
            </p:oleObj>
          </a:graphicData>
        </a:graphic>
      </p:graphicFrame>
      <p:graphicFrame>
        <p:nvGraphicFramePr>
          <p:cNvPr id="98309" name="Object 18"/>
          <p:cNvGraphicFramePr>
            <a:graphicFrameLocks noChangeAspect="1"/>
          </p:cNvGraphicFramePr>
          <p:nvPr/>
        </p:nvGraphicFramePr>
        <p:xfrm>
          <a:off x="539552" y="2852936"/>
          <a:ext cx="3987800" cy="393700"/>
        </p:xfrm>
        <a:graphic>
          <a:graphicData uri="http://schemas.openxmlformats.org/presentationml/2006/ole">
            <p:oleObj spid="_x0000_s98309" name="Equation" r:id="rId6" imgW="3987720" imgH="393480" progId="Equation.DSMT4">
              <p:embed/>
            </p:oleObj>
          </a:graphicData>
        </a:graphic>
      </p:graphicFrame>
      <p:graphicFrame>
        <p:nvGraphicFramePr>
          <p:cNvPr id="98310" name="Object 18"/>
          <p:cNvGraphicFramePr>
            <a:graphicFrameLocks noChangeAspect="1"/>
          </p:cNvGraphicFramePr>
          <p:nvPr/>
        </p:nvGraphicFramePr>
        <p:xfrm>
          <a:off x="2411760" y="3429000"/>
          <a:ext cx="2425700" cy="1003300"/>
        </p:xfrm>
        <a:graphic>
          <a:graphicData uri="http://schemas.openxmlformats.org/presentationml/2006/ole">
            <p:oleObj spid="_x0000_s98310" name="Equation" r:id="rId7" imgW="2425680" imgH="1002960" progId="Equation.DSMT4">
              <p:embed/>
            </p:oleObj>
          </a:graphicData>
        </a:graphic>
      </p:graphicFrame>
      <p:graphicFrame>
        <p:nvGraphicFramePr>
          <p:cNvPr id="98311" name="Object 18"/>
          <p:cNvGraphicFramePr>
            <a:graphicFrameLocks noChangeAspect="1"/>
          </p:cNvGraphicFramePr>
          <p:nvPr/>
        </p:nvGraphicFramePr>
        <p:xfrm>
          <a:off x="611560" y="4547468"/>
          <a:ext cx="3403601" cy="393700"/>
        </p:xfrm>
        <a:graphic>
          <a:graphicData uri="http://schemas.openxmlformats.org/presentationml/2006/ole">
            <p:oleObj spid="_x0000_s98311" name="Equation" r:id="rId8" imgW="3403440" imgH="393480" progId="Equation.DSMT4">
              <p:embed/>
            </p:oleObj>
          </a:graphicData>
        </a:graphic>
      </p:graphicFrame>
      <p:graphicFrame>
        <p:nvGraphicFramePr>
          <p:cNvPr id="98312" name="Object 18"/>
          <p:cNvGraphicFramePr>
            <a:graphicFrameLocks noChangeAspect="1"/>
          </p:cNvGraphicFramePr>
          <p:nvPr/>
        </p:nvGraphicFramePr>
        <p:xfrm>
          <a:off x="611560" y="5157192"/>
          <a:ext cx="5626100" cy="495300"/>
        </p:xfrm>
        <a:graphic>
          <a:graphicData uri="http://schemas.openxmlformats.org/presentationml/2006/ole">
            <p:oleObj spid="_x0000_s98312" name="Equation" r:id="rId9" imgW="5626080" imgH="495000" progId="Equation.DSMT4">
              <p:embed/>
            </p:oleObj>
          </a:graphicData>
        </a:graphic>
      </p:graphicFrame>
      <p:graphicFrame>
        <p:nvGraphicFramePr>
          <p:cNvPr id="98313" name="Object 18"/>
          <p:cNvGraphicFramePr>
            <a:graphicFrameLocks noChangeAspect="1"/>
          </p:cNvGraphicFramePr>
          <p:nvPr/>
        </p:nvGraphicFramePr>
        <p:xfrm>
          <a:off x="683568" y="5856288"/>
          <a:ext cx="5524500" cy="393700"/>
        </p:xfrm>
        <a:graphic>
          <a:graphicData uri="http://schemas.openxmlformats.org/presentationml/2006/ole">
            <p:oleObj spid="_x0000_s98313" name="Equation" r:id="rId10" imgW="55242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2D902-B402-4D13-A5D2-C03CC0DD3B3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99330" name="Object 18"/>
          <p:cNvGraphicFramePr>
            <a:graphicFrameLocks noChangeAspect="1"/>
          </p:cNvGraphicFramePr>
          <p:nvPr/>
        </p:nvGraphicFramePr>
        <p:xfrm>
          <a:off x="514672" y="620688"/>
          <a:ext cx="8305800" cy="1397000"/>
        </p:xfrm>
        <a:graphic>
          <a:graphicData uri="http://schemas.openxmlformats.org/presentationml/2006/ole">
            <p:oleObj spid="_x0000_s99330" name="Equation" r:id="rId3" imgW="8305560" imgH="139680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59420" y="2204864"/>
          <a:ext cx="484188" cy="482600"/>
        </p:xfrm>
        <a:graphic>
          <a:graphicData uri="http://schemas.openxmlformats.org/presentationml/2006/ole">
            <p:oleObj spid="_x0000_s99331" name="Equation" r:id="rId4" imgW="203040" imgH="203040" progId="Equation.DSMT4">
              <p:embed/>
            </p:oleObj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1403648" y="2252092"/>
          <a:ext cx="4394200" cy="1104900"/>
        </p:xfrm>
        <a:graphic>
          <a:graphicData uri="http://schemas.openxmlformats.org/presentationml/2006/ole">
            <p:oleObj spid="_x0000_s99332" name="Equation" r:id="rId5" imgW="4394160" imgH="1104840" progId="Equation.DSMT4">
              <p:embed/>
            </p:oleObj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1447552" y="3573016"/>
          <a:ext cx="2692400" cy="482600"/>
        </p:xfrm>
        <a:graphic>
          <a:graphicData uri="http://schemas.openxmlformats.org/presentationml/2006/ole">
            <p:oleObj spid="_x0000_s99333" name="Equation" r:id="rId6" imgW="2692080" imgH="482400" progId="Equation.DSMT4">
              <p:embed/>
            </p:oleObj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363216" y="4265613"/>
          <a:ext cx="3352800" cy="393700"/>
        </p:xfrm>
        <a:graphic>
          <a:graphicData uri="http://schemas.openxmlformats.org/presentationml/2006/ole">
            <p:oleObj spid="_x0000_s99334" name="Equation" r:id="rId7" imgW="33526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D1B06E-9D90-4F0F-B7A1-4BB08A4C15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6165800" y="2432447"/>
          <a:ext cx="2006600" cy="393700"/>
        </p:xfrm>
        <a:graphic>
          <a:graphicData uri="http://schemas.openxmlformats.org/presentationml/2006/ole">
            <p:oleObj spid="_x0000_s81924" name="Equation" r:id="rId3" imgW="2006280" imgH="393480" progId="Equation.3">
              <p:embed/>
            </p:oleObj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7050" y="2348880"/>
            <a:ext cx="3159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令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 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解方程组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480000" y="2333824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82149" y="3140968"/>
            <a:ext cx="4825955" cy="576761"/>
            <a:chOff x="682149" y="3140968"/>
            <a:chExt cx="4825955" cy="576761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41104" y="3140968"/>
              <a:ext cx="26670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是直线上一点 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;</a:t>
              </a:r>
              <a:endPara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682149" y="3212976"/>
            <a:ext cx="2250358" cy="504753"/>
          </p:xfrm>
          <a:graphic>
            <a:graphicData uri="http://schemas.openxmlformats.org/presentationml/2006/ole">
              <p:oleObj spid="_x0000_s81925" name="Equation" r:id="rId4" imgW="1015920" imgH="228600" progId="Equation.DSMT4">
                <p:embed/>
              </p:oleObj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3419872" y="2132856"/>
            <a:ext cx="2005880" cy="977659"/>
            <a:chOff x="3491880" y="2132856"/>
            <a:chExt cx="2005880" cy="977659"/>
          </a:xfrm>
        </p:grpSpPr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3635896" y="2132856"/>
            <a:ext cx="1861864" cy="977659"/>
          </p:xfrm>
          <a:graphic>
            <a:graphicData uri="http://schemas.openxmlformats.org/presentationml/2006/ole">
              <p:oleObj spid="_x0000_s81923" name="Equation" r:id="rId5" imgW="825480" imgH="431640" progId="Equation.DSMT4">
                <p:embed/>
              </p:oleObj>
            </a:graphicData>
          </a:graphic>
        </p:graphicFrame>
        <p:sp>
          <p:nvSpPr>
            <p:cNvPr id="15" name="AutoShape 12"/>
            <p:cNvSpPr>
              <a:spLocks/>
            </p:cNvSpPr>
            <p:nvPr/>
          </p:nvSpPr>
          <p:spPr bwMode="auto">
            <a:xfrm>
              <a:off x="3491880" y="2224609"/>
              <a:ext cx="152400" cy="838200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11560" y="3933056"/>
            <a:ext cx="3672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再令 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 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解方程组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888408" y="3739216"/>
            <a:ext cx="2084654" cy="913920"/>
            <a:chOff x="3888408" y="3861048"/>
            <a:chExt cx="2084654" cy="913920"/>
          </a:xfrm>
        </p:grpSpPr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4067944" y="3861048"/>
            <a:ext cx="1905118" cy="913920"/>
          </p:xfrm>
          <a:graphic>
            <a:graphicData uri="http://schemas.openxmlformats.org/presentationml/2006/ole">
              <p:oleObj spid="_x0000_s81926" name="Equation" r:id="rId6" imgW="901440" imgH="431640" progId="Equation.DSMT4">
                <p:embed/>
              </p:oleObj>
            </a:graphicData>
          </a:graphic>
        </p:graphicFrame>
        <p:sp>
          <p:nvSpPr>
            <p:cNvPr id="18" name="AutoShape 12"/>
            <p:cNvSpPr>
              <a:spLocks/>
            </p:cNvSpPr>
            <p:nvPr/>
          </p:nvSpPr>
          <p:spPr bwMode="auto">
            <a:xfrm>
              <a:off x="3888408" y="3899148"/>
              <a:ext cx="152400" cy="838200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894040" y="3845992"/>
            <a:ext cx="2782416" cy="519112"/>
            <a:chOff x="5894040" y="3845992"/>
            <a:chExt cx="2782416" cy="519112"/>
          </a:xfrm>
        </p:grpSpPr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6569075" y="3861048"/>
            <a:ext cx="2107381" cy="495747"/>
          </p:xfrm>
          <a:graphic>
            <a:graphicData uri="http://schemas.openxmlformats.org/presentationml/2006/ole">
              <p:oleObj spid="_x0000_s81927" name="Equation" r:id="rId7" imgW="863280" imgH="203040" progId="Equation.DSMT4">
                <p:embed/>
              </p:oleObj>
            </a:graphicData>
          </a:graphic>
        </p:graphicFrame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5894040" y="3845992"/>
              <a:ext cx="838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得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83568" y="4782096"/>
            <a:ext cx="4536504" cy="534887"/>
            <a:chOff x="828675" y="4911056"/>
            <a:chExt cx="4536504" cy="534887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2698179" y="4911056"/>
              <a:ext cx="26670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是直线上一点 ；</a:t>
              </a:r>
              <a:endPara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22" name="Object 11"/>
            <p:cNvGraphicFramePr>
              <a:graphicFrameLocks noChangeAspect="1"/>
            </p:cNvGraphicFramePr>
            <p:nvPr/>
          </p:nvGraphicFramePr>
          <p:xfrm>
            <a:off x="828675" y="4941888"/>
            <a:ext cx="1938548" cy="504055"/>
          </p:xfrm>
          <a:graphic>
            <a:graphicData uri="http://schemas.openxmlformats.org/presentationml/2006/ole">
              <p:oleObj spid="_x0000_s81928" name="Equation" r:id="rId8" imgW="876240" imgH="228600" progId="Equation.DSMT4">
                <p:embed/>
              </p:oleObj>
            </a:graphicData>
          </a:graphic>
        </p:graphicFrame>
      </p:grp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683568" y="5589240"/>
          <a:ext cx="5170487" cy="504825"/>
        </p:xfrm>
        <a:graphic>
          <a:graphicData uri="http://schemas.openxmlformats.org/presentationml/2006/ole">
            <p:oleObj spid="_x0000_s81929" name="Equation" r:id="rId9" imgW="2336760" imgH="228600" progId="Equation.DSMT4">
              <p:embed/>
            </p:oleObj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4355976" y="836712"/>
          <a:ext cx="2736850" cy="1025525"/>
        </p:xfrm>
        <a:graphic>
          <a:graphicData uri="http://schemas.openxmlformats.org/presentationml/2006/ole">
            <p:oleObj spid="_x0000_s81930" name="Equation" r:id="rId10" imgW="1218960" imgH="457200" progId="Equation.DSMT4">
              <p:embed/>
            </p:oleObj>
          </a:graphicData>
        </a:graphic>
      </p:graphicFrame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557782" y="222920"/>
            <a:ext cx="372618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关于直线的一般方程</a:t>
            </a:r>
            <a:endParaRPr lang="en-US" altLang="zh-CN" sz="28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9552" y="1196752"/>
            <a:ext cx="3954929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已知直线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的一般方程为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03A936-90BF-4FFE-8DEF-6B734C21950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63" name="Text Box 2"/>
          <p:cNvSpPr txBox="1">
            <a:spLocks noChangeArrowheads="1"/>
          </p:cNvSpPr>
          <p:nvPr/>
        </p:nvSpPr>
        <p:spPr bwMode="auto">
          <a:xfrm>
            <a:off x="5724525" y="1057275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(Symmetric Expression) </a:t>
            </a:r>
          </a:p>
        </p:txBody>
      </p:sp>
      <p:sp>
        <p:nvSpPr>
          <p:cNvPr id="2064" name="Rectangle 3"/>
          <p:cNvSpPr>
            <a:spLocks noChangeArrowheads="1"/>
          </p:cNvSpPr>
          <p:nvPr/>
        </p:nvSpPr>
        <p:spPr bwMode="auto">
          <a:xfrm>
            <a:off x="539750" y="981075"/>
            <a:ext cx="6337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对称式方程（点向式方程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395413" y="3355975"/>
            <a:ext cx="4348162" cy="10969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046913" y="2184400"/>
            <a:ext cx="2133600" cy="2209800"/>
            <a:chOff x="4272" y="1200"/>
            <a:chExt cx="1344" cy="1392"/>
          </a:xfrm>
        </p:grpSpPr>
        <p:sp>
          <p:nvSpPr>
            <p:cNvPr id="2086" name="Line 6"/>
            <p:cNvSpPr>
              <a:spLocks noChangeShapeType="1"/>
            </p:cNvSpPr>
            <p:nvPr/>
          </p:nvSpPr>
          <p:spPr bwMode="auto">
            <a:xfrm flipH="1">
              <a:off x="4272" y="1200"/>
              <a:ext cx="720" cy="13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61" name="Object 7"/>
            <p:cNvGraphicFramePr>
              <a:graphicFrameLocks noChangeAspect="1"/>
            </p:cNvGraphicFramePr>
            <p:nvPr/>
          </p:nvGraphicFramePr>
          <p:xfrm>
            <a:off x="4416" y="2256"/>
            <a:ext cx="1200" cy="296"/>
          </p:xfrm>
          <a:graphic>
            <a:graphicData uri="http://schemas.openxmlformats.org/presentationml/2006/ole">
              <p:oleObj spid="_x0000_s27661" name="公式" r:id="rId3" imgW="927000" imgH="228600" progId="Equation.3">
                <p:embed/>
              </p:oleObj>
            </a:graphicData>
          </a:graphic>
        </p:graphicFrame>
        <p:sp>
          <p:nvSpPr>
            <p:cNvPr id="2087" name="Oval 8"/>
            <p:cNvSpPr>
              <a:spLocks noChangeArrowheads="1"/>
            </p:cNvSpPr>
            <p:nvPr/>
          </p:nvSpPr>
          <p:spPr bwMode="auto">
            <a:xfrm>
              <a:off x="4341" y="2400"/>
              <a:ext cx="34" cy="34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52413" y="36464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故有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57213" y="5156200"/>
            <a:ext cx="7086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某些分母为零时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其分子也理解为零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1590675" y="3473450"/>
          <a:ext cx="1041400" cy="863600"/>
        </p:xfrm>
        <a:graphic>
          <a:graphicData uri="http://schemas.openxmlformats.org/presentationml/2006/ole">
            <p:oleObj spid="_x0000_s27650" name="Equation" r:id="rId4" imgW="1041120" imgH="863280" progId="Equation.3">
              <p:embed/>
            </p:oleObj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538413" y="219868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设直线上的动点为 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57213" y="27178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02538" y="3098800"/>
            <a:ext cx="1411287" cy="414338"/>
            <a:chOff x="4622" y="1776"/>
            <a:chExt cx="889" cy="261"/>
          </a:xfrm>
        </p:grpSpPr>
        <p:graphicFrame>
          <p:nvGraphicFramePr>
            <p:cNvPr id="2060" name="Object 15"/>
            <p:cNvGraphicFramePr>
              <a:graphicFrameLocks noChangeAspect="1"/>
            </p:cNvGraphicFramePr>
            <p:nvPr/>
          </p:nvGraphicFramePr>
          <p:xfrm>
            <a:off x="4656" y="1776"/>
            <a:ext cx="855" cy="261"/>
          </p:xfrm>
          <a:graphic>
            <a:graphicData uri="http://schemas.openxmlformats.org/presentationml/2006/ole">
              <p:oleObj spid="_x0000_s27660" name="公式" r:id="rId5" imgW="660240" imgH="203040" progId="Equation.3">
                <p:embed/>
              </p:oleObj>
            </a:graphicData>
          </a:graphic>
        </p:graphicFrame>
        <p:sp>
          <p:nvSpPr>
            <p:cNvPr id="2085" name="Oval 16"/>
            <p:cNvSpPr>
              <a:spLocks noChangeArrowheads="1"/>
            </p:cNvSpPr>
            <p:nvPr/>
          </p:nvSpPr>
          <p:spPr bwMode="auto">
            <a:xfrm>
              <a:off x="4622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2670175" y="3487738"/>
          <a:ext cx="1270000" cy="863600"/>
        </p:xfrm>
        <a:graphic>
          <a:graphicData uri="http://schemas.openxmlformats.org/presentationml/2006/ole">
            <p:oleObj spid="_x0000_s27651" name="Equation" r:id="rId6" imgW="1269720" imgH="863280" progId="Equation.3">
              <p:embed/>
            </p:oleObj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4049713" y="3479800"/>
          <a:ext cx="1308100" cy="939800"/>
        </p:xfrm>
        <a:graphic>
          <a:graphicData uri="http://schemas.openxmlformats.org/presentationml/2006/ole">
            <p:oleObj spid="_x0000_s27652" name="Equation" r:id="rId7" imgW="1307880" imgH="939600" progId="Equation.3">
              <p:embed/>
            </p:oleObj>
          </a:graphicData>
        </a:graphic>
      </p:graphicFrame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252413" y="4560888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此式称为直线的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对称式方程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也称为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点向式方程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976813" y="5689600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直线方程为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245350" y="2276475"/>
            <a:ext cx="515938" cy="749300"/>
            <a:chOff x="4392" y="824"/>
            <a:chExt cx="325" cy="472"/>
          </a:xfrm>
        </p:grpSpPr>
        <p:sp>
          <p:nvSpPr>
            <p:cNvPr id="2084" name="Line 22"/>
            <p:cNvSpPr>
              <a:spLocks noChangeShapeType="1"/>
            </p:cNvSpPr>
            <p:nvPr/>
          </p:nvSpPr>
          <p:spPr bwMode="auto">
            <a:xfrm flipV="1">
              <a:off x="4573" y="1008"/>
              <a:ext cx="144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59" name="Object 23"/>
            <p:cNvGraphicFramePr>
              <a:graphicFrameLocks noChangeAspect="1"/>
            </p:cNvGraphicFramePr>
            <p:nvPr/>
          </p:nvGraphicFramePr>
          <p:xfrm>
            <a:off x="4392" y="824"/>
            <a:ext cx="231" cy="416"/>
          </p:xfrm>
          <a:graphic>
            <a:graphicData uri="http://schemas.openxmlformats.org/presentationml/2006/ole">
              <p:oleObj spid="_x0000_s27659" name="公式" r:id="rId8" imgW="139680" imgH="253800" progId="Equation.3">
                <p:embed/>
              </p:oleObj>
            </a:graphicData>
          </a:graphic>
        </p:graphicFrame>
      </p:grp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57213" y="16652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已知直线上一点</a:t>
            </a:r>
          </a:p>
        </p:txBody>
      </p:sp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3213100" y="1739900"/>
          <a:ext cx="2144713" cy="444500"/>
        </p:xfrm>
        <a:graphic>
          <a:graphicData uri="http://schemas.openxmlformats.org/presentationml/2006/ole">
            <p:oleObj spid="_x0000_s27653" name="Equation" r:id="rId9" imgW="2145960" imgH="444240" progId="Equation.3">
              <p:embed/>
            </p:oleObj>
          </a:graphicData>
        </a:graphic>
      </p:graphicFrame>
      <p:graphicFrame>
        <p:nvGraphicFramePr>
          <p:cNvPr id="6170" name="Object 26"/>
          <p:cNvGraphicFramePr>
            <a:graphicFrameLocks noChangeAspect="1"/>
          </p:cNvGraphicFramePr>
          <p:nvPr/>
        </p:nvGraphicFramePr>
        <p:xfrm>
          <a:off x="5522913" y="2311400"/>
          <a:ext cx="1511300" cy="406400"/>
        </p:xfrm>
        <a:graphic>
          <a:graphicData uri="http://schemas.openxmlformats.org/presentationml/2006/ole">
            <p:oleObj spid="_x0000_s27654" name="Equation" r:id="rId10" imgW="1511280" imgH="406080" progId="Equation.3">
              <p:embed/>
            </p:oleObj>
          </a:graphicData>
        </a:graphic>
      </p:graphicFrame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633413" y="568960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endParaRPr kumimoji="1"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2005013" y="5702300"/>
          <a:ext cx="2895600" cy="444500"/>
        </p:xfrm>
        <a:graphic>
          <a:graphicData uri="http://schemas.openxmlformats.org/presentationml/2006/ole">
            <p:oleObj spid="_x0000_s27655" name="Equation" r:id="rId11" imgW="2895480" imgH="444240" progId="Equation.3">
              <p:embed/>
            </p:oleObj>
          </a:graphicData>
        </a:graphic>
      </p:graphicFrame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5281613" y="1695450"/>
            <a:ext cx="2851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和它的方向向量 </a:t>
            </a:r>
            <a:endParaRPr kumimoji="1"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61963" y="2300288"/>
            <a:ext cx="2055812" cy="406400"/>
            <a:chOff x="324" y="985"/>
            <a:chExt cx="1295" cy="256"/>
          </a:xfrm>
        </p:grpSpPr>
        <p:graphicFrame>
          <p:nvGraphicFramePr>
            <p:cNvPr id="2058" name="Object 31"/>
            <p:cNvGraphicFramePr>
              <a:graphicFrameLocks noChangeAspect="1"/>
            </p:cNvGraphicFramePr>
            <p:nvPr/>
          </p:nvGraphicFramePr>
          <p:xfrm>
            <a:off x="324" y="985"/>
            <a:ext cx="1295" cy="256"/>
          </p:xfrm>
          <a:graphic>
            <a:graphicData uri="http://schemas.openxmlformats.org/presentationml/2006/ole">
              <p:oleObj spid="_x0000_s27658" name="Equation" r:id="rId12" imgW="2057400" imgH="406080" progId="Equation.3">
                <p:embed/>
              </p:oleObj>
            </a:graphicData>
          </a:graphic>
        </p:graphicFrame>
        <p:sp>
          <p:nvSpPr>
            <p:cNvPr id="2083" name="Line 32"/>
            <p:cNvSpPr>
              <a:spLocks noChangeShapeType="1"/>
            </p:cNvSpPr>
            <p:nvPr/>
          </p:nvSpPr>
          <p:spPr bwMode="auto">
            <a:xfrm>
              <a:off x="326" y="99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487613" y="2794000"/>
            <a:ext cx="1498600" cy="457200"/>
            <a:chOff x="1600" y="1296"/>
            <a:chExt cx="944" cy="288"/>
          </a:xfrm>
        </p:grpSpPr>
        <p:graphicFrame>
          <p:nvGraphicFramePr>
            <p:cNvPr id="2057" name="Object 34"/>
            <p:cNvGraphicFramePr>
              <a:graphicFrameLocks noChangeAspect="1"/>
            </p:cNvGraphicFramePr>
            <p:nvPr/>
          </p:nvGraphicFramePr>
          <p:xfrm>
            <a:off x="1600" y="1304"/>
            <a:ext cx="896" cy="280"/>
          </p:xfrm>
          <a:graphic>
            <a:graphicData uri="http://schemas.openxmlformats.org/presentationml/2006/ole">
              <p:oleObj spid="_x0000_s27657" name="Equation" r:id="rId13" imgW="1422360" imgH="444240" progId="Equation.3">
                <p:embed/>
              </p:oleObj>
            </a:graphicData>
          </a:graphic>
        </p:graphicFrame>
        <p:sp>
          <p:nvSpPr>
            <p:cNvPr id="2081" name="Line 35"/>
            <p:cNvSpPr>
              <a:spLocks noChangeShapeType="1"/>
            </p:cNvSpPr>
            <p:nvPr/>
          </p:nvSpPr>
          <p:spPr bwMode="auto">
            <a:xfrm>
              <a:off x="163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82" name="Line 36"/>
            <p:cNvSpPr>
              <a:spLocks noChangeShapeType="1"/>
            </p:cNvSpPr>
            <p:nvPr/>
          </p:nvSpPr>
          <p:spPr bwMode="auto">
            <a:xfrm>
              <a:off x="2400" y="131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080" name="Rectangle 37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9072562" cy="8636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楷体_GB2312" pitchFamily="49" charset="-122"/>
              </a:rPr>
              <a:t>二、空间直线方程的对称式方程和参数方程</a:t>
            </a:r>
          </a:p>
        </p:txBody>
      </p:sp>
      <p:graphicFrame>
        <p:nvGraphicFramePr>
          <p:cNvPr id="6182" name="Object 38"/>
          <p:cNvGraphicFramePr>
            <a:graphicFrameLocks noGrp="1" noChangeAspect="1"/>
          </p:cNvGraphicFramePr>
          <p:nvPr>
            <p:ph idx="4294967295"/>
          </p:nvPr>
        </p:nvGraphicFramePr>
        <p:xfrm>
          <a:off x="6948488" y="5516563"/>
          <a:ext cx="1181100" cy="914400"/>
        </p:xfrm>
        <a:graphic>
          <a:graphicData uri="http://schemas.openxmlformats.org/presentationml/2006/ole">
            <p:oleObj spid="_x0000_s27656" name="Equation" r:id="rId14" imgW="1180800" imgH="9144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3" grpId="0" autoUpdateAnimBg="0"/>
      <p:bldP spid="6154" grpId="0" autoUpdateAnimBg="0"/>
      <p:bldP spid="6156" grpId="0" autoUpdateAnimBg="0"/>
      <p:bldP spid="6157" grpId="0" autoUpdateAnimBg="0"/>
      <p:bldP spid="6163" grpId="0" autoUpdateAnimBg="0"/>
      <p:bldP spid="6164" grpId="0" autoUpdateAnimBg="0"/>
      <p:bldP spid="6168" grpId="0" build="p" autoUpdateAnimBg="0"/>
      <p:bldP spid="6171" grpId="0" build="p" autoUpdateAnimBg="0"/>
      <p:bldP spid="617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7375F1-A7D9-42D3-8CD3-4E90478280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 useBgFill="1">
        <p:nvSpPr>
          <p:cNvPr id="7170" name="Rectangle 2"/>
          <p:cNvSpPr>
            <a:spLocks noChangeArrowheads="1"/>
          </p:cNvSpPr>
          <p:nvPr/>
        </p:nvSpPr>
        <p:spPr bwMode="auto">
          <a:xfrm>
            <a:off x="2701925" y="3678238"/>
            <a:ext cx="3387725" cy="1838325"/>
          </a:xfrm>
          <a:prstGeom prst="rect">
            <a:avLst/>
          </a:prstGeom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760413" y="209073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4213" y="3008313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得参数式方程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436688" y="1916113"/>
          <a:ext cx="4200525" cy="939800"/>
        </p:xfrm>
        <a:graphic>
          <a:graphicData uri="http://schemas.openxmlformats.org/presentationml/2006/ole">
            <p:oleObj spid="_x0000_s28674" name="Equation" r:id="rId3" imgW="4203360" imgH="93960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424238" y="3830638"/>
          <a:ext cx="1714500" cy="444500"/>
        </p:xfrm>
        <a:graphic>
          <a:graphicData uri="http://schemas.openxmlformats.org/presentationml/2006/ole">
            <p:oleObj spid="_x0000_s28675" name="Equation" r:id="rId4" imgW="1714320" imgH="44424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389313" y="4364038"/>
          <a:ext cx="1689100" cy="444500"/>
        </p:xfrm>
        <a:graphic>
          <a:graphicData uri="http://schemas.openxmlformats.org/presentationml/2006/ole">
            <p:oleObj spid="_x0000_s28676" name="Equation" r:id="rId5" imgW="1688760" imgH="444240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440113" y="4938713"/>
          <a:ext cx="1663700" cy="444500"/>
        </p:xfrm>
        <a:graphic>
          <a:graphicData uri="http://schemas.openxmlformats.org/presentationml/2006/ole">
            <p:oleObj spid="_x0000_s28677" name="Equation" r:id="rId6" imgW="1663560" imgH="444240" progId="Equation.3">
              <p:embed/>
            </p:oleObj>
          </a:graphicData>
        </a:graphic>
      </p:graphicFrame>
      <p:sp>
        <p:nvSpPr>
          <p:cNvPr id="7177" name="AutoShape 9"/>
          <p:cNvSpPr>
            <a:spLocks/>
          </p:cNvSpPr>
          <p:nvPr/>
        </p:nvSpPr>
        <p:spPr bwMode="auto">
          <a:xfrm>
            <a:off x="3059113" y="3906838"/>
            <a:ext cx="241300" cy="1447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746125" y="908050"/>
            <a:ext cx="4767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参数式方程</a:t>
            </a: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3497263" y="979488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(Parametric Form )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2" grpId="0" autoUpdateAnimBg="0"/>
      <p:bldP spid="71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C81813-CDF0-4C3B-A396-E76C5B9155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84188" y="1674813"/>
            <a:ext cx="434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先在直线上找一点</a:t>
            </a:r>
            <a:r>
              <a:rPr kumimoji="1"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979613" y="674688"/>
          <a:ext cx="2736850" cy="1025525"/>
        </p:xfrm>
        <a:graphic>
          <a:graphicData uri="http://schemas.openxmlformats.org/presentationml/2006/ole">
            <p:oleObj spid="_x0000_s29698" name="Equation" r:id="rId3" imgW="1218960" imgH="457200" progId="Equation.DSMT4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760788" y="2246313"/>
          <a:ext cx="1535112" cy="876300"/>
        </p:xfrm>
        <a:graphic>
          <a:graphicData uri="http://schemas.openxmlformats.org/presentationml/2006/ole">
            <p:oleObj spid="_x0000_s29699" name="Equation" r:id="rId4" imgW="1536480" imgH="876240" progId="Equation.3">
              <p:embed/>
            </p:oleObj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84188" y="3821113"/>
            <a:ext cx="45198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再求直线的一个方向向量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970588" y="2500313"/>
          <a:ext cx="2006600" cy="393700"/>
        </p:xfrm>
        <a:graphic>
          <a:graphicData uri="http://schemas.openxmlformats.org/presentationml/2006/ole">
            <p:oleObj spid="_x0000_s29700" name="Equation" r:id="rId5" imgW="2006280" imgH="393480" progId="Equation.3">
              <p:embed/>
            </p:oleObj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27050" y="2436813"/>
            <a:ext cx="3159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1,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解方程组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284788" y="236061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84188" y="4341813"/>
            <a:ext cx="525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交已知直线的两平面的法向量为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62150" y="3275013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是直线上一点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79388" y="3336925"/>
          <a:ext cx="1858962" cy="431800"/>
        </p:xfrm>
        <a:graphic>
          <a:graphicData uri="http://schemas.openxmlformats.org/presentationml/2006/ole">
            <p:oleObj spid="_x0000_s29701" name="Equation" r:id="rId6" imgW="1854000" imgH="431640" progId="Equation.3">
              <p:embed/>
            </p:oleObj>
          </a:graphicData>
        </a:graphic>
      </p:graphicFrame>
      <p:sp>
        <p:nvSpPr>
          <p:cNvPr id="8204" name="AutoShape 12"/>
          <p:cNvSpPr>
            <a:spLocks/>
          </p:cNvSpPr>
          <p:nvPr/>
        </p:nvSpPr>
        <p:spPr bwMode="auto">
          <a:xfrm>
            <a:off x="3532188" y="22844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4644008" y="3789040"/>
            <a:ext cx="1944216" cy="614969"/>
            <a:chOff x="3851920" y="3861047"/>
            <a:chExt cx="1944216" cy="614969"/>
          </a:xfrm>
        </p:grpSpPr>
        <p:graphicFrame>
          <p:nvGraphicFramePr>
            <p:cNvPr id="4106" name="Object 14"/>
            <p:cNvGraphicFramePr>
              <a:graphicFrameLocks noChangeAspect="1"/>
            </p:cNvGraphicFramePr>
            <p:nvPr/>
          </p:nvGraphicFramePr>
          <p:xfrm>
            <a:off x="3851920" y="3861047"/>
            <a:ext cx="1944216" cy="614969"/>
          </p:xfrm>
          <a:graphic>
            <a:graphicData uri="http://schemas.openxmlformats.org/presentationml/2006/ole">
              <p:oleObj spid="_x0000_s29705" name="Equation" r:id="rId7" imgW="799920" imgH="253800" progId="Equation.DSMT4">
                <p:embed/>
              </p:oleObj>
            </a:graphicData>
          </a:graphic>
        </p:graphicFrame>
        <p:sp>
          <p:nvSpPr>
            <p:cNvPr id="4130" name="Line 15"/>
            <p:cNvSpPr>
              <a:spLocks noChangeShapeType="1"/>
            </p:cNvSpPr>
            <p:nvPr/>
          </p:nvSpPr>
          <p:spPr bwMode="auto">
            <a:xfrm>
              <a:off x="3897313" y="4005064"/>
              <a:ext cx="25241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627188" y="4951413"/>
            <a:ext cx="1852612" cy="444500"/>
            <a:chOff x="993" y="2675"/>
            <a:chExt cx="1167" cy="280"/>
          </a:xfrm>
        </p:grpSpPr>
        <p:graphicFrame>
          <p:nvGraphicFramePr>
            <p:cNvPr id="4105" name="Object 17"/>
            <p:cNvGraphicFramePr>
              <a:graphicFrameLocks noChangeAspect="1"/>
            </p:cNvGraphicFramePr>
            <p:nvPr/>
          </p:nvGraphicFramePr>
          <p:xfrm>
            <a:off x="1001" y="2675"/>
            <a:ext cx="1159" cy="280"/>
          </p:xfrm>
          <a:graphic>
            <a:graphicData uri="http://schemas.openxmlformats.org/presentationml/2006/ole">
              <p:oleObj spid="_x0000_s29704" name="Equation" r:id="rId8" imgW="1841400" imgH="444240" progId="Equation.3">
                <p:embed/>
              </p:oleObj>
            </a:graphicData>
          </a:graphic>
        </p:graphicFrame>
        <p:sp>
          <p:nvSpPr>
            <p:cNvPr id="4129" name="Line 18"/>
            <p:cNvSpPr>
              <a:spLocks noChangeShapeType="1"/>
            </p:cNvSpPr>
            <p:nvPr/>
          </p:nvSpPr>
          <p:spPr bwMode="auto">
            <a:xfrm>
              <a:off x="99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079875" y="4986338"/>
            <a:ext cx="2119313" cy="444500"/>
            <a:chOff x="2418" y="2670"/>
            <a:chExt cx="1335" cy="280"/>
          </a:xfrm>
        </p:grpSpPr>
        <p:graphicFrame>
          <p:nvGraphicFramePr>
            <p:cNvPr id="4104" name="Object 20"/>
            <p:cNvGraphicFramePr>
              <a:graphicFrameLocks noChangeAspect="1"/>
            </p:cNvGraphicFramePr>
            <p:nvPr/>
          </p:nvGraphicFramePr>
          <p:xfrm>
            <a:off x="2418" y="2670"/>
            <a:ext cx="1335" cy="280"/>
          </p:xfrm>
          <a:graphic>
            <a:graphicData uri="http://schemas.openxmlformats.org/presentationml/2006/ole">
              <p:oleObj spid="_x0000_s29703" name="Equation" r:id="rId9" imgW="2120760" imgH="444240" progId="Equation.3">
                <p:embed/>
              </p:oleObj>
            </a:graphicData>
          </a:graphic>
        </p:graphicFrame>
        <p:sp>
          <p:nvSpPr>
            <p:cNvPr id="4128" name="Line 21"/>
            <p:cNvSpPr>
              <a:spLocks noChangeShapeType="1"/>
            </p:cNvSpPr>
            <p:nvPr/>
          </p:nvSpPr>
          <p:spPr bwMode="auto">
            <a:xfrm>
              <a:off x="243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187450" y="5637213"/>
            <a:ext cx="2565400" cy="444500"/>
            <a:chOff x="784" y="3298"/>
            <a:chExt cx="1616" cy="280"/>
          </a:xfrm>
        </p:grpSpPr>
        <p:graphicFrame>
          <p:nvGraphicFramePr>
            <p:cNvPr id="4103" name="Object 23"/>
            <p:cNvGraphicFramePr>
              <a:graphicFrameLocks noChangeAspect="1"/>
            </p:cNvGraphicFramePr>
            <p:nvPr/>
          </p:nvGraphicFramePr>
          <p:xfrm>
            <a:off x="784" y="3298"/>
            <a:ext cx="1616" cy="280"/>
          </p:xfrm>
          <a:graphic>
            <a:graphicData uri="http://schemas.openxmlformats.org/presentationml/2006/ole">
              <p:oleObj spid="_x0000_s29702" name="Equation" r:id="rId10" imgW="2565360" imgH="444240" progId="Equation.DSMT4">
                <p:embed/>
              </p:oleObj>
            </a:graphicData>
          </a:graphic>
        </p:graphicFrame>
        <p:sp>
          <p:nvSpPr>
            <p:cNvPr id="4124" name="Line 24"/>
            <p:cNvSpPr>
              <a:spLocks noChangeShapeType="1"/>
            </p:cNvSpPr>
            <p:nvPr/>
          </p:nvSpPr>
          <p:spPr bwMode="auto">
            <a:xfrm>
              <a:off x="11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25" name="Line 25"/>
            <p:cNvSpPr>
              <a:spLocks noChangeShapeType="1"/>
            </p:cNvSpPr>
            <p:nvPr/>
          </p:nvSpPr>
          <p:spPr bwMode="auto">
            <a:xfrm>
              <a:off x="1498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26" name="Line 26"/>
            <p:cNvSpPr>
              <a:spLocks noChangeShapeType="1"/>
            </p:cNvSpPr>
            <p:nvPr/>
          </p:nvSpPr>
          <p:spPr bwMode="auto">
            <a:xfrm>
              <a:off x="1824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27" name="Line 27"/>
            <p:cNvSpPr>
              <a:spLocks noChangeShapeType="1"/>
            </p:cNvSpPr>
            <p:nvPr/>
          </p:nvSpPr>
          <p:spPr bwMode="auto">
            <a:xfrm>
              <a:off x="219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4120" name="Rectangle 33"/>
          <p:cNvSpPr>
            <a:spLocks noChangeArrowheads="1"/>
          </p:cNvSpPr>
          <p:nvPr/>
        </p:nvSpPr>
        <p:spPr bwMode="auto">
          <a:xfrm>
            <a:off x="485774" y="150912"/>
            <a:ext cx="86582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把直线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的一般方程化为对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式方程和参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式方程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139952" y="5589240"/>
            <a:ext cx="2088232" cy="596638"/>
            <a:chOff x="4139952" y="5589240"/>
            <a:chExt cx="2088232" cy="596638"/>
          </a:xfrm>
        </p:grpSpPr>
        <p:graphicFrame>
          <p:nvGraphicFramePr>
            <p:cNvPr id="30" name="Object 23"/>
            <p:cNvGraphicFramePr>
              <a:graphicFrameLocks noChangeAspect="1"/>
            </p:cNvGraphicFramePr>
            <p:nvPr/>
          </p:nvGraphicFramePr>
          <p:xfrm>
            <a:off x="4139952" y="5589240"/>
            <a:ext cx="2088232" cy="596638"/>
          </p:xfrm>
          <a:graphic>
            <a:graphicData uri="http://schemas.openxmlformats.org/presentationml/2006/ole">
              <p:oleObj spid="_x0000_s29706" name="Equation" r:id="rId11" imgW="799920" imgH="228600" progId="Equation.DSMT4">
                <p:embed/>
              </p:oleObj>
            </a:graphicData>
          </a:graphic>
        </p:graphicFrame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4788024" y="5661248"/>
              <a:ext cx="252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5220072" y="5661248"/>
              <a:ext cx="252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5831755" y="5661248"/>
              <a:ext cx="252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7" grpId="0" autoUpdateAnimBg="0"/>
      <p:bldP spid="8199" grpId="0" autoUpdateAnimBg="0"/>
      <p:bldP spid="8200" grpId="0" autoUpdateAnimBg="0"/>
      <p:bldP spid="8201" grpId="0" autoUpdateAnimBg="0"/>
      <p:bldP spid="8202" grpId="0" autoUpdateAnimBg="0"/>
      <p:bldP spid="82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D1B06E-9D90-4F0F-B7A1-4BB08A4C15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15616" y="404664"/>
            <a:ext cx="2088232" cy="596638"/>
            <a:chOff x="4139952" y="5589240"/>
            <a:chExt cx="2088232" cy="596638"/>
          </a:xfrm>
        </p:grpSpPr>
        <p:graphicFrame>
          <p:nvGraphicFramePr>
            <p:cNvPr id="8" name="Object 23"/>
            <p:cNvGraphicFramePr>
              <a:graphicFrameLocks noChangeAspect="1"/>
            </p:cNvGraphicFramePr>
            <p:nvPr/>
          </p:nvGraphicFramePr>
          <p:xfrm>
            <a:off x="4139952" y="5589240"/>
            <a:ext cx="2088232" cy="596638"/>
          </p:xfrm>
          <a:graphic>
            <a:graphicData uri="http://schemas.openxmlformats.org/presentationml/2006/ole">
              <p:oleObj spid="_x0000_s100355" name="Equation" r:id="rId3" imgW="799920" imgH="228600" progId="Equation.DSMT4">
                <p:embed/>
              </p:oleObj>
            </a:graphicData>
          </a:graphic>
        </p:graphicFrame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4788024" y="5661248"/>
              <a:ext cx="252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5220072" y="5661248"/>
              <a:ext cx="252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5831755" y="5661248"/>
              <a:ext cx="252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872655" y="1147416"/>
            <a:ext cx="2019300" cy="1562100"/>
            <a:chOff x="548" y="1752"/>
            <a:chExt cx="1272" cy="984"/>
          </a:xfrm>
        </p:grpSpPr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548" y="1752"/>
            <a:ext cx="1272" cy="984"/>
          </p:xfrm>
          <a:graphic>
            <a:graphicData uri="http://schemas.openxmlformats.org/presentationml/2006/ole">
              <p:oleObj spid="_x0000_s100356" name="Equation" r:id="rId4" imgW="2019240" imgH="1562040" progId="Equation.DSMT4">
                <p:embed/>
              </p:oleObj>
            </a:graphicData>
          </a:graphic>
        </p:graphicFrame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793" y="175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1247" y="175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Line 40"/>
            <p:cNvSpPr>
              <a:spLocks noChangeShapeType="1"/>
            </p:cNvSpPr>
            <p:nvPr/>
          </p:nvSpPr>
          <p:spPr bwMode="auto">
            <a:xfrm>
              <a:off x="1564" y="175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1691680" y="2884141"/>
            <a:ext cx="4767262" cy="617537"/>
            <a:chOff x="431" y="2795"/>
            <a:chExt cx="3003" cy="389"/>
          </a:xfrm>
        </p:grpSpPr>
        <p:graphicFrame>
          <p:nvGraphicFramePr>
            <p:cNvPr id="18" name="Object 53"/>
            <p:cNvGraphicFramePr>
              <a:graphicFrameLocks noChangeAspect="1"/>
            </p:cNvGraphicFramePr>
            <p:nvPr/>
          </p:nvGraphicFramePr>
          <p:xfrm>
            <a:off x="431" y="2795"/>
            <a:ext cx="3003" cy="389"/>
          </p:xfrm>
          <a:graphic>
            <a:graphicData uri="http://schemas.openxmlformats.org/presentationml/2006/ole">
              <p:oleObj spid="_x0000_s100357" name="Equation" r:id="rId5" imgW="1892160" imgH="253800" progId="Equation.DSMT4">
                <p:embed/>
              </p:oleObj>
            </a:graphicData>
          </a:graphic>
        </p:graphicFrame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3198" y="279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1247" y="279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2245" y="279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" name="Oval 57"/>
          <p:cNvSpPr>
            <a:spLocks noChangeArrowheads="1"/>
          </p:cNvSpPr>
          <p:nvPr/>
        </p:nvSpPr>
        <p:spPr bwMode="auto">
          <a:xfrm>
            <a:off x="2123480" y="980728"/>
            <a:ext cx="576262" cy="649288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58"/>
          <p:cNvSpPr>
            <a:spLocks noChangeArrowheads="1"/>
          </p:cNvSpPr>
          <p:nvPr/>
        </p:nvSpPr>
        <p:spPr bwMode="auto">
          <a:xfrm>
            <a:off x="2842617" y="980728"/>
            <a:ext cx="576263" cy="649288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9"/>
          <p:cNvSpPr>
            <a:spLocks noChangeArrowheads="1"/>
          </p:cNvSpPr>
          <p:nvPr/>
        </p:nvSpPr>
        <p:spPr bwMode="auto">
          <a:xfrm>
            <a:off x="3418880" y="980728"/>
            <a:ext cx="576262" cy="649288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Object 60"/>
          <p:cNvGraphicFramePr>
            <a:graphicFrameLocks noChangeAspect="1"/>
          </p:cNvGraphicFramePr>
          <p:nvPr/>
        </p:nvGraphicFramePr>
        <p:xfrm>
          <a:off x="2338388" y="2800350"/>
          <a:ext cx="485775" cy="630238"/>
        </p:xfrm>
        <a:graphic>
          <a:graphicData uri="http://schemas.openxmlformats.org/presentationml/2006/ole">
            <p:oleObj spid="_x0000_s100358" name="Equation" r:id="rId6" imgW="126720" imgH="164880" progId="Equation.DSMT4">
              <p:embed/>
            </p:oleObj>
          </a:graphicData>
        </a:graphic>
      </p:graphicFrame>
      <p:graphicFrame>
        <p:nvGraphicFramePr>
          <p:cNvPr id="26" name="Object 61"/>
          <p:cNvGraphicFramePr>
            <a:graphicFrameLocks noChangeAspect="1"/>
          </p:cNvGraphicFramePr>
          <p:nvPr/>
        </p:nvGraphicFramePr>
        <p:xfrm>
          <a:off x="3795713" y="2800350"/>
          <a:ext cx="339725" cy="630238"/>
        </p:xfrm>
        <a:graphic>
          <a:graphicData uri="http://schemas.openxmlformats.org/presentationml/2006/ole">
            <p:oleObj spid="_x0000_s100359" name="Equation" r:id="rId7" imgW="88560" imgH="164880" progId="Equation.DSMT4">
              <p:embed/>
            </p:oleObj>
          </a:graphicData>
        </a:graphic>
      </p:graphicFrame>
      <p:graphicFrame>
        <p:nvGraphicFramePr>
          <p:cNvPr id="27" name="Object 62"/>
          <p:cNvGraphicFramePr>
            <a:graphicFrameLocks noChangeAspect="1"/>
          </p:cNvGraphicFramePr>
          <p:nvPr/>
        </p:nvGraphicFramePr>
        <p:xfrm>
          <a:off x="5430838" y="2776538"/>
          <a:ext cx="434975" cy="677862"/>
        </p:xfrm>
        <a:graphic>
          <a:graphicData uri="http://schemas.openxmlformats.org/presentationml/2006/ole">
            <p:oleObj spid="_x0000_s100360" name="Equation" r:id="rId8" imgW="114120" imgH="177480" progId="Equation.DSMT4">
              <p:embed/>
            </p:oleObj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6585024" y="2890838"/>
          <a:ext cx="1803400" cy="584200"/>
        </p:xfrm>
        <a:graphic>
          <a:graphicData uri="http://schemas.openxmlformats.org/presentationml/2006/ole">
            <p:oleObj spid="_x0000_s100361" name="Equation" r:id="rId9" imgW="1803240" imgH="583920" progId="Equation.DSMT4">
              <p:embed/>
            </p:oleObj>
          </a:graphicData>
        </a:graphic>
      </p:graphicFrame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893688" y="3872661"/>
            <a:ext cx="47609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600" dirty="0">
                <a:solidFill>
                  <a:srgbClr val="000000"/>
                </a:solidFill>
                <a:latin typeface="宋体" pitchFamily="2" charset="-122"/>
              </a:rPr>
              <a:t>故所给直线的对称式方程为</a:t>
            </a:r>
          </a:p>
        </p:txBody>
      </p:sp>
      <p:grpSp>
        <p:nvGrpSpPr>
          <p:cNvPr id="30" name="组合 25"/>
          <p:cNvGrpSpPr/>
          <p:nvPr/>
        </p:nvGrpSpPr>
        <p:grpSpPr>
          <a:xfrm>
            <a:off x="5070152" y="3717032"/>
            <a:ext cx="2664296" cy="864096"/>
            <a:chOff x="5145088" y="3861048"/>
            <a:chExt cx="2627312" cy="864096"/>
          </a:xfrm>
        </p:grpSpPr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5145088" y="3861048"/>
            <a:ext cx="698500" cy="850900"/>
          </p:xfrm>
          <a:graphic>
            <a:graphicData uri="http://schemas.openxmlformats.org/presentationml/2006/ole">
              <p:oleObj spid="_x0000_s100362" name="Equation" r:id="rId10" imgW="698400" imgH="850680" progId="Equation.3">
                <p:embed/>
              </p:oleObj>
            </a:graphicData>
          </a:graphic>
        </p:graphicFrame>
        <p:graphicFrame>
          <p:nvGraphicFramePr>
            <p:cNvPr id="32" name="Object 8"/>
            <p:cNvGraphicFramePr>
              <a:graphicFrameLocks noChangeAspect="1"/>
            </p:cNvGraphicFramePr>
            <p:nvPr/>
          </p:nvGraphicFramePr>
          <p:xfrm>
            <a:off x="5945188" y="3874244"/>
            <a:ext cx="736600" cy="850900"/>
          </p:xfrm>
          <a:graphic>
            <a:graphicData uri="http://schemas.openxmlformats.org/presentationml/2006/ole">
              <p:oleObj spid="_x0000_s100363" name="Equation" r:id="rId11" imgW="736560" imgH="850680" progId="Equation.3">
                <p:embed/>
              </p:oleObj>
            </a:graphicData>
          </a:graphic>
        </p:graphicFrame>
        <p:graphicFrame>
          <p:nvGraphicFramePr>
            <p:cNvPr id="33" name="Object 9"/>
            <p:cNvGraphicFramePr>
              <a:graphicFrameLocks noChangeAspect="1"/>
            </p:cNvGraphicFramePr>
            <p:nvPr/>
          </p:nvGraphicFramePr>
          <p:xfrm>
            <a:off x="6718300" y="3864223"/>
            <a:ext cx="1054100" cy="850900"/>
          </p:xfrm>
          <a:graphic>
            <a:graphicData uri="http://schemas.openxmlformats.org/presentationml/2006/ole">
              <p:oleObj spid="_x0000_s100364" name="Equation" r:id="rId12" imgW="1054080" imgH="850680" progId="Equation.3">
                <p:embed/>
              </p:oleObj>
            </a:graphicData>
          </a:graphic>
        </p:graphicFrame>
      </p:grp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1052884" y="4958680"/>
            <a:ext cx="2667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600" dirty="0">
                <a:solidFill>
                  <a:srgbClr val="000000"/>
                </a:solidFill>
                <a:latin typeface="宋体" pitchFamily="2" charset="-122"/>
              </a:rPr>
              <a:t>参数式方程为</a:t>
            </a: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341960" y="4603080"/>
          <a:ext cx="1866900" cy="1346200"/>
        </p:xfrm>
        <a:graphic>
          <a:graphicData uri="http://schemas.openxmlformats.org/presentationml/2006/ole">
            <p:oleObj spid="_x0000_s100365" name="Equation" r:id="rId13" imgW="1866600" imgH="1346040" progId="Equation.3">
              <p:embed/>
            </p:oleObj>
          </a:graphicData>
        </a:graphic>
      </p:graphicFrame>
      <p:grpSp>
        <p:nvGrpSpPr>
          <p:cNvPr id="36" name="组合 41"/>
          <p:cNvGrpSpPr/>
          <p:nvPr/>
        </p:nvGrpSpPr>
        <p:grpSpPr>
          <a:xfrm>
            <a:off x="749672" y="5877272"/>
            <a:ext cx="8502848" cy="720080"/>
            <a:chOff x="539552" y="5805264"/>
            <a:chExt cx="8502848" cy="720080"/>
          </a:xfrm>
        </p:grpSpPr>
        <p:sp>
          <p:nvSpPr>
            <p:cNvPr id="37" name="矩形 36"/>
            <p:cNvSpPr/>
            <p:nvPr/>
          </p:nvSpPr>
          <p:spPr>
            <a:xfrm>
              <a:off x="539552" y="5805264"/>
              <a:ext cx="7848872" cy="7200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FFFFFF"/>
                </a:solidFill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609600" y="5982419"/>
              <a:ext cx="1981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解题思路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: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2286000" y="5982419"/>
              <a:ext cx="3200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先找直线上一点</a:t>
              </a:r>
              <a:r>
                <a:rPr kumimoji="1"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;</a:t>
              </a: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5003800" y="6006232"/>
              <a:ext cx="40386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再找直线的方向向量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D1B06E-9D90-4F0F-B7A1-4BB08A4C15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979613" y="674688"/>
          <a:ext cx="2736850" cy="1025525"/>
        </p:xfrm>
        <a:graphic>
          <a:graphicData uri="http://schemas.openxmlformats.org/presentationml/2006/ole">
            <p:oleObj spid="_x0000_s66562" name="Equation" r:id="rId3" imgW="1218960" imgH="457200" progId="Equation.DSMT4">
              <p:embed/>
            </p:oleObj>
          </a:graphicData>
        </a:graphic>
      </p:graphicFrame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485774" y="150912"/>
            <a:ext cx="86582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把直线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的一般方程化为对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式方程和参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式方程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4188" y="1674813"/>
            <a:ext cx="5311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另解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线上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找出两个不同点</a:t>
            </a:r>
            <a:r>
              <a:rPr kumimoji="1"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760788" y="2246313"/>
          <a:ext cx="1535112" cy="876300"/>
        </p:xfrm>
        <a:graphic>
          <a:graphicData uri="http://schemas.openxmlformats.org/presentationml/2006/ole">
            <p:oleObj spid="_x0000_s66563" name="Equation" r:id="rId4" imgW="1536480" imgH="87624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970588" y="2500313"/>
          <a:ext cx="2006600" cy="393700"/>
        </p:xfrm>
        <a:graphic>
          <a:graphicData uri="http://schemas.openxmlformats.org/presentationml/2006/ole">
            <p:oleObj spid="_x0000_s66564" name="Equation" r:id="rId5" imgW="2006280" imgH="393480" progId="Equation.3">
              <p:embed/>
            </p:oleObj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7050" y="2436813"/>
            <a:ext cx="3159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1,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解方程组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284788" y="236061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771800" y="326992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是直线上一点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682149" y="3304181"/>
          <a:ext cx="2250358" cy="504753"/>
        </p:xfrm>
        <a:graphic>
          <a:graphicData uri="http://schemas.openxmlformats.org/presentationml/2006/ole">
            <p:oleObj spid="_x0000_s66565" name="Equation" r:id="rId6" imgW="1015920" imgH="228600" progId="Equation.DSMT4">
              <p:embed/>
            </p:oleObj>
          </a:graphicData>
        </a:graphic>
      </p:graphicFrame>
      <p:sp>
        <p:nvSpPr>
          <p:cNvPr id="15" name="AutoShape 12"/>
          <p:cNvSpPr>
            <a:spLocks/>
          </p:cNvSpPr>
          <p:nvPr/>
        </p:nvSpPr>
        <p:spPr bwMode="auto">
          <a:xfrm>
            <a:off x="3532188" y="22844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83568" y="4005064"/>
            <a:ext cx="3672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再令 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1,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解方程组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4067944" y="3861048"/>
          <a:ext cx="1905118" cy="913920"/>
        </p:xfrm>
        <a:graphic>
          <a:graphicData uri="http://schemas.openxmlformats.org/presentationml/2006/ole">
            <p:oleObj spid="_x0000_s66566" name="Equation" r:id="rId7" imgW="901440" imgH="431640" progId="Equation.DSMT4">
              <p:embed/>
            </p:oleObj>
          </a:graphicData>
        </a:graphic>
      </p:graphicFrame>
      <p:sp>
        <p:nvSpPr>
          <p:cNvPr id="18" name="AutoShape 12"/>
          <p:cNvSpPr>
            <a:spLocks/>
          </p:cNvSpPr>
          <p:nvPr/>
        </p:nvSpPr>
        <p:spPr bwMode="auto">
          <a:xfrm>
            <a:off x="3888408" y="3899148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6569075" y="4076700"/>
          <a:ext cx="2107381" cy="495747"/>
        </p:xfrm>
        <a:graphic>
          <a:graphicData uri="http://schemas.openxmlformats.org/presentationml/2006/ole">
            <p:oleObj spid="_x0000_s66567" name="Equation" r:id="rId8" imgW="863280" imgH="203040" progId="Equation.DSMT4">
              <p:embed/>
            </p:oleObj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24128" y="399000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625080" y="4869160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是直线上一点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/>
        </p:nvGraphicFramePr>
        <p:xfrm>
          <a:off x="828675" y="4941888"/>
          <a:ext cx="1938548" cy="504055"/>
        </p:xfrm>
        <a:graphic>
          <a:graphicData uri="http://schemas.openxmlformats.org/presentationml/2006/ole">
            <p:oleObj spid="_x0000_s66568" name="Equation" r:id="rId9" imgW="876240" imgH="228600" progId="Equation.DSMT4">
              <p:embed/>
            </p:oleObj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703535" y="5661025"/>
            <a:ext cx="7108825" cy="504825"/>
            <a:chOff x="703535" y="5661025"/>
            <a:chExt cx="7108825" cy="504825"/>
          </a:xfrm>
        </p:grpSpPr>
        <p:graphicFrame>
          <p:nvGraphicFramePr>
            <p:cNvPr id="8203" name="Object 11"/>
            <p:cNvGraphicFramePr>
              <a:graphicFrameLocks noChangeAspect="1"/>
            </p:cNvGraphicFramePr>
            <p:nvPr/>
          </p:nvGraphicFramePr>
          <p:xfrm>
            <a:off x="703535" y="5661025"/>
            <a:ext cx="7108825" cy="504825"/>
          </p:xfrm>
          <a:graphic>
            <a:graphicData uri="http://schemas.openxmlformats.org/presentationml/2006/ole">
              <p:oleObj spid="_x0000_s66569" name="Equation" r:id="rId10" imgW="3213000" imgH="228600" progId="Equation.DSMT4">
                <p:embed/>
              </p:oleObj>
            </a:graphicData>
          </a:graphic>
        </p:graphicFrame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1331640" y="5661248"/>
              <a:ext cx="576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1" grpId="0" autoUpdateAnimBg="0"/>
      <p:bldP spid="12" grpId="0" autoUpdateAnimBg="0"/>
      <p:bldP spid="13" grpId="0" autoUpdateAnimBg="0"/>
      <p:bldP spid="15" grpId="0" animBg="1"/>
      <p:bldP spid="16" grpId="0" autoUpdateAnimBg="0"/>
      <p:bldP spid="18" grpId="0" animBg="1"/>
      <p:bldP spid="20" grpId="0" autoUpdateAnimBg="0"/>
      <p:bldP spid="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285EE1-0BDC-43CA-9C6B-A7F8E059BB4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107950" y="571034"/>
            <a:ext cx="2161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 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求直线</a:t>
            </a:r>
            <a:r>
              <a:rPr kumimoji="1" lang="zh-CN" altLang="en-US" sz="2800" b="1" u="sng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979613" y="404813"/>
          <a:ext cx="2674937" cy="815975"/>
        </p:xfrm>
        <a:graphic>
          <a:graphicData uri="http://schemas.openxmlformats.org/presentationml/2006/ole">
            <p:oleObj spid="_x0000_s82946" name="Equation" r:id="rId3" imgW="1282680" imgH="393480" progId="Equation.DSMT4">
              <p:embed/>
            </p:oleObj>
          </a:graphicData>
        </a:graphic>
      </p:graphicFrame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4500563" y="557213"/>
            <a:ext cx="532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与平面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6=0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的交点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2800" u="sng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25424" y="1412776"/>
            <a:ext cx="7154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解法一：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联立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直线方程和平面方程</a:t>
            </a:r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827584" y="3645024"/>
            <a:ext cx="64540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解得 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=2,  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=2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就是所求交点的坐标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 u="sng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267744" y="2132856"/>
          <a:ext cx="2940050" cy="1316038"/>
        </p:xfrm>
        <a:graphic>
          <a:graphicData uri="http://schemas.openxmlformats.org/presentationml/2006/ole">
            <p:oleObj spid="_x0000_s82947" name="Equation" r:id="rId4" imgW="1409400" imgH="634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4" grpId="0"/>
    </p:bldLst>
  </p:timing>
</p:sld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1316</Words>
  <Application>Microsoft Office PowerPoint</Application>
  <PresentationFormat>全屏显示(4:3)</PresentationFormat>
  <Paragraphs>178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华南农业大学高等数学多媒体课件</vt:lpstr>
      <vt:lpstr>公式</vt:lpstr>
      <vt:lpstr>Equation</vt:lpstr>
      <vt:lpstr>MathType 6.0 Equation</vt:lpstr>
      <vt:lpstr>文档</vt:lpstr>
      <vt:lpstr>第三节    空间的平面与直线直线</vt:lpstr>
      <vt:lpstr>一、空间直线方程的一般方程</vt:lpstr>
      <vt:lpstr>幻灯片 3</vt:lpstr>
      <vt:lpstr>二、空间直线方程的对称式方程和参数方程</vt:lpstr>
      <vt:lpstr>幻灯片 5</vt:lpstr>
      <vt:lpstr>幻灯片 6</vt:lpstr>
      <vt:lpstr>幻灯片 7</vt:lpstr>
      <vt:lpstr>幻灯片 8</vt:lpstr>
      <vt:lpstr>幻灯片 9</vt:lpstr>
      <vt:lpstr>幻灯片 10</vt:lpstr>
      <vt:lpstr>三、两直线的夹角</vt:lpstr>
      <vt:lpstr>幻灯片 12</vt:lpstr>
      <vt:lpstr>幻灯片 13</vt:lpstr>
      <vt:lpstr>四、直线与平面的夹角</vt:lpstr>
      <vt:lpstr>幻灯片 15</vt:lpstr>
      <vt:lpstr>五、平面束</vt:lpstr>
      <vt:lpstr>幻灯片 17</vt:lpstr>
      <vt:lpstr>幻灯片 18</vt:lpstr>
      <vt:lpstr>幻灯片 19</vt:lpstr>
      <vt:lpstr>内容小结</vt:lpstr>
      <vt:lpstr>幻灯片 21</vt:lpstr>
      <vt:lpstr>幻灯片 22</vt:lpstr>
      <vt:lpstr>作业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   空间直线及其方程</dc:title>
  <dc:creator>Administrator</dc:creator>
  <cp:lastModifiedBy>Administrator</cp:lastModifiedBy>
  <cp:revision>32</cp:revision>
  <dcterms:created xsi:type="dcterms:W3CDTF">2018-03-09T06:32:42Z</dcterms:created>
  <dcterms:modified xsi:type="dcterms:W3CDTF">2019-02-28T07:50:36Z</dcterms:modified>
</cp:coreProperties>
</file>