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5" r:id="rId4"/>
  </p:sldMasterIdLst>
  <p:notesMasterIdLst>
    <p:notesMasterId r:id="rId48"/>
  </p:notesMasterIdLst>
  <p:sldIdLst>
    <p:sldId id="257" r:id="rId5"/>
    <p:sldId id="289" r:id="rId6"/>
    <p:sldId id="291" r:id="rId7"/>
    <p:sldId id="287" r:id="rId8"/>
    <p:sldId id="261" r:id="rId9"/>
    <p:sldId id="28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8" r:id="rId42"/>
    <p:sldId id="309" r:id="rId43"/>
    <p:sldId id="310" r:id="rId44"/>
    <p:sldId id="311" r:id="rId45"/>
    <p:sldId id="312" r:id="rId46"/>
    <p:sldId id="313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CCFF"/>
    <a:srgbClr val="CC0066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7.png"/><Relationship Id="rId3" Type="http://schemas.openxmlformats.org/officeDocument/2006/relationships/image" Target="../media/image93.wmf"/><Relationship Id="rId7" Type="http://schemas.openxmlformats.org/officeDocument/2006/relationships/image" Target="../media/image94.wmf"/><Relationship Id="rId12" Type="http://schemas.openxmlformats.org/officeDocument/2006/relationships/image" Target="../media/image96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62.wmf"/><Relationship Id="rId11" Type="http://schemas.openxmlformats.org/officeDocument/2006/relationships/image" Target="../media/image4.wmf"/><Relationship Id="rId5" Type="http://schemas.openxmlformats.org/officeDocument/2006/relationships/image" Target="../media/image61.wmf"/><Relationship Id="rId15" Type="http://schemas.openxmlformats.org/officeDocument/2006/relationships/image" Target="../media/image99.wmf"/><Relationship Id="rId10" Type="http://schemas.openxmlformats.org/officeDocument/2006/relationships/image" Target="../media/image5.wmf"/><Relationship Id="rId4" Type="http://schemas.openxmlformats.org/officeDocument/2006/relationships/image" Target="../media/image60.wmf"/><Relationship Id="rId9" Type="http://schemas.openxmlformats.org/officeDocument/2006/relationships/image" Target="../media/image6.wmf"/><Relationship Id="rId14" Type="http://schemas.openxmlformats.org/officeDocument/2006/relationships/image" Target="../media/image98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104.wmf"/><Relationship Id="rId7" Type="http://schemas.openxmlformats.org/officeDocument/2006/relationships/image" Target="../media/image60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6.png"/><Relationship Id="rId5" Type="http://schemas.openxmlformats.org/officeDocument/2006/relationships/image" Target="../media/image62.wmf"/><Relationship Id="rId10" Type="http://schemas.openxmlformats.org/officeDocument/2006/relationships/image" Target="../media/image107.wmf"/><Relationship Id="rId4" Type="http://schemas.openxmlformats.org/officeDocument/2006/relationships/image" Target="../media/image105.wmf"/><Relationship Id="rId9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110.wmf"/><Relationship Id="rId7" Type="http://schemas.openxmlformats.org/officeDocument/2006/relationships/image" Target="../media/image61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62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13.png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8.wmf"/><Relationship Id="rId7" Type="http://schemas.openxmlformats.org/officeDocument/2006/relationships/image" Target="../media/image67.png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10" Type="http://schemas.openxmlformats.org/officeDocument/2006/relationships/image" Target="../media/image134.wmf"/><Relationship Id="rId4" Type="http://schemas.openxmlformats.org/officeDocument/2006/relationships/image" Target="../media/image129.wmf"/><Relationship Id="rId9" Type="http://schemas.openxmlformats.org/officeDocument/2006/relationships/image" Target="../media/image13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60.wmf"/><Relationship Id="rId3" Type="http://schemas.openxmlformats.org/officeDocument/2006/relationships/image" Target="../media/image137.wmf"/><Relationship Id="rId7" Type="http://schemas.openxmlformats.org/officeDocument/2006/relationships/image" Target="../media/image141.png"/><Relationship Id="rId12" Type="http://schemas.openxmlformats.org/officeDocument/2006/relationships/image" Target="../media/image62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3.png"/><Relationship Id="rId5" Type="http://schemas.openxmlformats.org/officeDocument/2006/relationships/image" Target="../media/image139.wmf"/><Relationship Id="rId10" Type="http://schemas.openxmlformats.org/officeDocument/2006/relationships/image" Target="../media/image5.wmf"/><Relationship Id="rId4" Type="http://schemas.openxmlformats.org/officeDocument/2006/relationships/image" Target="../media/image138.wmf"/><Relationship Id="rId9" Type="http://schemas.openxmlformats.org/officeDocument/2006/relationships/image" Target="../media/image6.wmf"/><Relationship Id="rId14" Type="http://schemas.openxmlformats.org/officeDocument/2006/relationships/image" Target="../media/image14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47.wmf"/><Relationship Id="rId7" Type="http://schemas.openxmlformats.org/officeDocument/2006/relationships/image" Target="../media/image5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60.wmf"/><Relationship Id="rId5" Type="http://schemas.openxmlformats.org/officeDocument/2006/relationships/image" Target="../media/image62.wmf"/><Relationship Id="rId4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7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e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3.wmf"/><Relationship Id="rId3" Type="http://schemas.openxmlformats.org/officeDocument/2006/relationships/image" Target="../media/image2.w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186.wmf"/><Relationship Id="rId2" Type="http://schemas.openxmlformats.org/officeDocument/2006/relationships/image" Target="../media/image185.png"/><Relationship Id="rId1" Type="http://schemas.openxmlformats.org/officeDocument/2006/relationships/image" Target="../media/image184.wmf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22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12" Type="http://schemas.openxmlformats.org/officeDocument/2006/relationships/image" Target="../media/image7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6.wmf"/><Relationship Id="rId5" Type="http://schemas.openxmlformats.org/officeDocument/2006/relationships/image" Target="../media/image191.wmf"/><Relationship Id="rId15" Type="http://schemas.openxmlformats.org/officeDocument/2006/relationships/image" Target="../media/image20.wmf"/><Relationship Id="rId10" Type="http://schemas.openxmlformats.org/officeDocument/2006/relationships/image" Target="../media/image195.wmf"/><Relationship Id="rId4" Type="http://schemas.openxmlformats.org/officeDocument/2006/relationships/image" Target="../media/image190.wmf"/><Relationship Id="rId9" Type="http://schemas.openxmlformats.org/officeDocument/2006/relationships/image" Target="../media/image194.wmf"/><Relationship Id="rId14" Type="http://schemas.openxmlformats.org/officeDocument/2006/relationships/image" Target="../media/image2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9.wmf"/><Relationship Id="rId7" Type="http://schemas.openxmlformats.org/officeDocument/2006/relationships/image" Target="../media/image20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7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7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191.wmf"/><Relationship Id="rId5" Type="http://schemas.openxmlformats.org/officeDocument/2006/relationships/image" Target="../media/image194.wmf"/><Relationship Id="rId4" Type="http://schemas.openxmlformats.org/officeDocument/2006/relationships/image" Target="../media/image19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wmf"/><Relationship Id="rId10" Type="http://schemas.openxmlformats.org/officeDocument/2006/relationships/image" Target="../media/image227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12" Type="http://schemas.openxmlformats.org/officeDocument/2006/relationships/image" Target="../media/image240.wmf"/><Relationship Id="rId2" Type="http://schemas.openxmlformats.org/officeDocument/2006/relationships/image" Target="../media/image230.wmf"/><Relationship Id="rId1" Type="http://schemas.openxmlformats.org/officeDocument/2006/relationships/image" Target="../media/image229.e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5" Type="http://schemas.openxmlformats.org/officeDocument/2006/relationships/image" Target="../media/image233.wmf"/><Relationship Id="rId10" Type="http://schemas.openxmlformats.org/officeDocument/2006/relationships/image" Target="../media/image238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4" Type="http://schemas.openxmlformats.org/officeDocument/2006/relationships/image" Target="../media/image25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4" Type="http://schemas.openxmlformats.org/officeDocument/2006/relationships/image" Target="../media/image26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3.wmf"/><Relationship Id="rId6" Type="http://schemas.openxmlformats.org/officeDocument/2006/relationships/image" Target="../media/image283.wmf"/><Relationship Id="rId11" Type="http://schemas.openxmlformats.org/officeDocument/2006/relationships/image" Target="../media/image286.wmf"/><Relationship Id="rId5" Type="http://schemas.openxmlformats.org/officeDocument/2006/relationships/image" Target="../media/image282.wmf"/><Relationship Id="rId10" Type="http://schemas.openxmlformats.org/officeDocument/2006/relationships/image" Target="../media/image270.wmf"/><Relationship Id="rId4" Type="http://schemas.openxmlformats.org/officeDocument/2006/relationships/image" Target="../media/image281.wmf"/><Relationship Id="rId9" Type="http://schemas.openxmlformats.org/officeDocument/2006/relationships/image" Target="../media/image27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image" Target="../media/image299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12" Type="http://schemas.openxmlformats.org/officeDocument/2006/relationships/image" Target="../media/image298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11" Type="http://schemas.openxmlformats.org/officeDocument/2006/relationships/image" Target="../media/image297.wmf"/><Relationship Id="rId5" Type="http://schemas.openxmlformats.org/officeDocument/2006/relationships/image" Target="../media/image291.wmf"/><Relationship Id="rId10" Type="http://schemas.openxmlformats.org/officeDocument/2006/relationships/image" Target="../media/image296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Relationship Id="rId14" Type="http://schemas.openxmlformats.org/officeDocument/2006/relationships/image" Target="../media/image30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5.wmf"/><Relationship Id="rId2" Type="http://schemas.openxmlformats.org/officeDocument/2006/relationships/image" Target="../media/image33.wmf"/><Relationship Id="rId16" Type="http://schemas.openxmlformats.org/officeDocument/2006/relationships/image" Target="../media/image6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5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65.wmf"/><Relationship Id="rId7" Type="http://schemas.openxmlformats.org/officeDocument/2006/relationships/image" Target="../media/image68.png"/><Relationship Id="rId2" Type="http://schemas.openxmlformats.org/officeDocument/2006/relationships/image" Target="../media/image64.wmf"/><Relationship Id="rId1" Type="http://schemas.openxmlformats.org/officeDocument/2006/relationships/image" Target="../media/image63.png"/><Relationship Id="rId6" Type="http://schemas.openxmlformats.org/officeDocument/2006/relationships/image" Target="../media/image62.wmf"/><Relationship Id="rId5" Type="http://schemas.openxmlformats.org/officeDocument/2006/relationships/image" Target="../media/image67.png"/><Relationship Id="rId4" Type="http://schemas.openxmlformats.org/officeDocument/2006/relationships/image" Target="../media/image66.wmf"/><Relationship Id="rId9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6091DC-698E-4B54-8447-54E8CAF40509}" type="datetimeFigureOut">
              <a:rPr lang="zh-CN" altLang="en-US"/>
              <a:pPr>
                <a:defRPr/>
              </a:pPr>
              <a:t>2019-3-4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1BBA80-81F8-43FC-9869-1D85AF4A7D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A0933A-5BAB-4670-92E3-EE107F58043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3EA25-C7A3-4C11-ACBE-0C4FECD30A7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51745-6B42-40C7-910B-B356755C8EF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A97927-D069-45F4-AD89-EDEAF06959A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403DB8-DDB1-4FC3-BD7D-2E8128E57BE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点击“椭球面”</a:t>
            </a:r>
            <a:r>
              <a:rPr lang="en-US" altLang="zh-CN" smtClean="0"/>
              <a:t>,“</a:t>
            </a:r>
            <a:r>
              <a:rPr lang="zh-CN" altLang="en-US" smtClean="0"/>
              <a:t>抛物面”</a:t>
            </a:r>
            <a:r>
              <a:rPr lang="en-US" altLang="zh-CN" smtClean="0"/>
              <a:t>, “</a:t>
            </a:r>
            <a:r>
              <a:rPr lang="zh-CN" altLang="en-US" smtClean="0"/>
              <a:t>双曲面”</a:t>
            </a:r>
            <a:r>
              <a:rPr lang="en-US" altLang="zh-CN" smtClean="0"/>
              <a:t>, “</a:t>
            </a:r>
            <a:r>
              <a:rPr lang="zh-CN" altLang="en-US" smtClean="0"/>
              <a:t>椭圆锥面” 可显示有关内容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8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P411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8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P411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P411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P411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DCB2F5-9094-4366-993B-85423D4292CA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2B29932-CE42-42F5-9DEA-87E8875CD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66CBFC2-7613-464E-B422-5EB36543BC7B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D96B2B-AFF4-4107-8585-50869CB042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17ED6-C9B2-4785-9FE5-36FA15CDDA97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13C7F31-D772-4579-BDE1-B7183D52D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C4AD1-B0E8-469E-BC0C-3B03BFCD272F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EA38D-F636-4857-B193-CAB225CCF3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F732A-AD94-4953-A5ED-5A4127A31A28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CE587-1373-43E0-BF67-5DE64168C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32AAC-687B-4DF6-B670-BB73D7EAE20D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11632-A99B-4FD8-9092-6FEF419AF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47B78-953C-431E-9458-80630C8CEE11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57997-57A9-414D-80C4-A2FE91CDC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C4350-14AC-42E4-B05E-82E792AFA635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7780-EDD2-4FC4-A1C6-39B3928857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2C61B-0060-4A7E-B9D6-9658DE0CB175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808C-C1B3-47F7-AF72-94FAEF6411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5C2A4-3AC9-4B4F-82EA-831157ED193A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140AB-5C6F-4698-B190-156C35131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1F15C-23C9-4EC3-9166-C7E6DEB0A4B9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FB4B5-0802-44DD-9DA9-117B3F5C88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9A2F2B-C2DF-40A1-BF27-609A6D0D26CE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A18B57A-8FD9-41FB-9156-D79EEED99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ECE59-8F4B-4AE4-A44B-05D05DDFE905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11792-A817-4F93-98B8-7DBAE77717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A2D34-11F4-4164-996C-0B6D05E25B93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93942-81AC-40E3-9009-A3301D8EB1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8B2A8-2BD7-4393-AE5D-DD1886A2186A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D3BA-AD6D-468B-BDE1-D26A63853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4346B-398E-4EF8-8D2D-219D8BB105E7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EB5-4AD4-4441-9E14-7BC356F87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CF896-8221-4528-B46A-29BB3FA90F86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41D8C-8BEE-4D54-B804-286E849240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2FD72-67B5-4A08-A86C-05D593B67FF4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F8F9C-C382-43E6-9F55-D49310E17D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1F388-CE70-4AF4-B109-9C7FE241D77D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838F0-5254-4F86-8CB9-E2DB492279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7EC09-5876-4437-9EE8-64CBD7A6FABA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E1834-33F5-4A08-9F88-5295D0DFE3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A4F6E-7A06-4A42-829E-52130216B9B0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4381-87D5-4DAF-9606-5A002ADD2B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EBFC0-C621-4791-B470-B9B80176CF92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25482-DCC1-49F1-A3D7-C32BC46568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7C4026-A110-4654-889D-4F8CC38ED844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791F25-8FA8-4F4B-843D-4C5D02C1C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E5EC-573F-4A34-B6F6-2152D77F0698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A826D-804E-4873-BA99-8DA60FAC56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F6BC-803C-456C-B153-E74DCD26FA00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0C50D-52D1-4AB9-A619-19B220B32A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AAF75-6680-4E81-96C6-6D957F0B349F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256A-761D-41F3-869B-AB24EA0DB9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99241-2790-49D1-9B6D-1A62442A94AD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3058D-9D06-4F18-9E56-4635EA8981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6FBE3-423D-4F22-A207-EAA1E14C3B8A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207F9-E175-47BC-85AD-5B6B22E7B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F0FB-0B72-49AE-B34B-3A0B2950F2A2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6CE59-1D41-4940-A0F0-BD4A20ECF5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D4DE5-3C38-4A26-A6F0-33BC6DADD250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42F25-8903-4A1C-8709-51E27CDEC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55C5E-D7BD-41D9-81E1-C34DCA26F9FE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962AA-6F2A-4416-8DAC-1C0708BA1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8B023-8F75-4AC6-BBD5-1B960E4CFC58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1AE7-29C6-4F17-9858-E95C93933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1297F-9543-4649-87DA-26D2F66952AB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1851A-E278-4CB5-B3C8-5096DEC29B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8ADA0A-974B-4243-8334-82D70170C3C0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6A58B8-9835-48EB-B38D-1B2D29E3B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C7E38-8E9F-4B40-8446-E6159C4C944D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56956-DE45-4947-B28F-3CE516AE4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14A1-318F-4C66-A015-8BCCC0A6892B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A747-A9B3-4E09-B0C3-0B0FE6F6E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CA605-A89E-4498-BC02-FF8F5CED993F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A7054-C1FC-436A-B634-4930D03608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19ED7-F422-43D5-BB01-38B119A4D60D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1F528-52FC-4FDC-A5C9-1BC2D245E2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F2E58-55E9-4E17-A585-5A5E48CBE9A6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007E4-EC90-4608-8F66-EC7E39E358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5388B-54D6-4D66-9796-19A8E071963C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F1FBAA-D8A5-4791-B6B3-24ED62887F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EC2D77-4E6F-49B1-AE70-A42C7684CE55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87454DB-997D-4D08-8D1B-1EE577A44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1A6AEAC-6FEF-48CE-B650-39B99035034A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FDCDF2D-2492-4501-8BC3-0B479261B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99D3B3-5711-43A4-8B48-1B91EC160F9B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235753-CB91-4D5A-9384-B1BADF12A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0A15230-4516-4B45-AD11-65844FA8DBA9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8A23E80-AF85-44C8-B274-0EA7FCB67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" Target="../slides/slide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" Target="../slides/slide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73047722-88D8-4E30-A8B5-789396CB4FCD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6AC2AC68-C3E2-481A-9E9C-D44458B257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1" sz="20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01FDC54E-6D20-4C04-8F71-147DB3D919FD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0C546358-D12B-42AB-AD21-78BFBF38F0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>
                <a:latin typeface="+mn-ea"/>
              </a:defRPr>
            </a:lvl1pPr>
          </a:lstStyle>
          <a:p>
            <a:pPr>
              <a:defRPr/>
            </a:pPr>
            <a:fld id="{8C82880E-B920-4525-9DEE-B7CAE1636E36}" type="datetime3">
              <a:rPr lang="zh-CN" altLang="en-US"/>
              <a:pPr>
                <a:defRPr/>
              </a:pPr>
              <a:t>2019年3月4日星期一</a:t>
            </a:fld>
            <a:endParaRPr lang="zh-CN" alt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</a:defRPr>
            </a:lvl1pPr>
          </a:lstStyle>
          <a:p>
            <a:pPr>
              <a:defRPr/>
            </a:pPr>
            <a:fld id="{BA470D11-4E4C-41A0-8A93-1E07BF68F2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8005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charset="-122"/>
              </a:rPr>
              <a:t>返回</a:t>
            </a:r>
          </a:p>
        </p:txBody>
      </p:sp>
      <p:sp>
        <p:nvSpPr>
          <p:cNvPr id="128006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charset="-122"/>
              </a:rPr>
              <a:t>上页</a:t>
            </a:r>
          </a:p>
        </p:txBody>
      </p:sp>
      <p:sp>
        <p:nvSpPr>
          <p:cNvPr id="128007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charset="-122"/>
              </a:rPr>
              <a:t>下页</a:t>
            </a:r>
          </a:p>
        </p:txBody>
      </p:sp>
      <p:sp>
        <p:nvSpPr>
          <p:cNvPr id="128008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charset="-122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  <p:sp>
        <p:nvSpPr>
          <p:cNvPr id="1505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1" sz="20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51C1B99-2CFE-449F-AE14-807B4595EFBE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7FACFEDE-1F33-4946-BD86-41FD6C90E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27" r:id="rId3"/>
    <p:sldLayoutId id="2147483726" r:id="rId4"/>
    <p:sldLayoutId id="2147483725" r:id="rId5"/>
    <p:sldLayoutId id="2147483724" r:id="rId6"/>
    <p:sldLayoutId id="2147483723" r:id="rId7"/>
    <p:sldLayoutId id="2147483722" r:id="rId8"/>
    <p:sldLayoutId id="2147483721" r:id="rId9"/>
    <p:sldLayoutId id="2147483720" r:id="rId10"/>
    <p:sldLayoutId id="2147483719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4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9.bin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8.bin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100.bin"/><Relationship Id="rId18" Type="http://schemas.openxmlformats.org/officeDocument/2006/relationships/oleObject" Target="../embeddings/oleObject10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9.bin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102.bin"/><Relationship Id="rId10" Type="http://schemas.openxmlformats.org/officeDocument/2006/relationships/oleObject" Target="../embeddings/oleObject97.bin"/><Relationship Id="rId19" Type="http://schemas.openxmlformats.org/officeDocument/2006/relationships/oleObject" Target="../embeddings/oleObject106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10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7.bin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6.bin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9.bin"/><Relationship Id="rId10" Type="http://schemas.openxmlformats.org/officeDocument/2006/relationships/oleObject" Target="../embeddings/oleObject114.bin"/><Relationship Id="rId19" Type="http://schemas.openxmlformats.org/officeDocument/2006/relationships/oleObject" Target="../embeddings/oleObject123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29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4.png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oleObject" Target="../embeddings/oleObject16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62.bin"/><Relationship Id="rId12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1.bin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0.bin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oleObject" Target="../embeddings/oleObject178.bin"/><Relationship Id="rId18" Type="http://schemas.openxmlformats.org/officeDocument/2006/relationships/oleObject" Target="../embeddings/oleObject183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7.bin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80.bin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7.bin"/><Relationship Id="rId11" Type="http://schemas.openxmlformats.org/officeDocument/2006/relationships/slide" Target="slide23.xml"/><Relationship Id="rId5" Type="http://schemas.openxmlformats.org/officeDocument/2006/relationships/oleObject" Target="../embeddings/oleObject186.bin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5.bin"/><Relationship Id="rId9" Type="http://schemas.openxmlformats.org/officeDocument/2006/relationships/oleObject" Target="../embeddings/oleObject19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5.bin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oleObject" Target="../embeddings/oleObject204.bin"/><Relationship Id="rId3" Type="http://schemas.openxmlformats.org/officeDocument/2006/relationships/notesSlide" Target="../notesSlides/notesSlide5.xml"/><Relationship Id="rId7" Type="http://schemas.openxmlformats.org/officeDocument/2006/relationships/slide" Target="slide23.xml"/><Relationship Id="rId12" Type="http://schemas.openxmlformats.org/officeDocument/2006/relationships/oleObject" Target="../embeddings/oleObject2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98.bin"/><Relationship Id="rId11" Type="http://schemas.openxmlformats.org/officeDocument/2006/relationships/oleObject" Target="../embeddings/oleObject202.bin"/><Relationship Id="rId5" Type="http://schemas.openxmlformats.org/officeDocument/2006/relationships/slide" Target="slide21.xml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0.bin"/><Relationship Id="rId14" Type="http://schemas.openxmlformats.org/officeDocument/2006/relationships/oleObject" Target="../embeddings/oleObject20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208.bin"/><Relationship Id="rId4" Type="http://schemas.openxmlformats.org/officeDocument/2006/relationships/oleObject" Target="../embeddings/oleObject20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2.bin"/><Relationship Id="rId5" Type="http://schemas.openxmlformats.org/officeDocument/2006/relationships/oleObject" Target="../embeddings/oleObject211.bin"/><Relationship Id="rId4" Type="http://schemas.openxmlformats.org/officeDocument/2006/relationships/oleObject" Target="../embeddings/oleObject210.bin"/><Relationship Id="rId9" Type="http://schemas.openxmlformats.org/officeDocument/2006/relationships/oleObject" Target="../embeddings/oleObject2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36.xml"/><Relationship Id="rId4" Type="http://schemas.openxmlformats.org/officeDocument/2006/relationships/slide" Target="slide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oleObject" Target="../embeddings/oleObject22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19.bin"/><Relationship Id="rId12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8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8.bin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7.bin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6.bin"/><Relationship Id="rId9" Type="http://schemas.openxmlformats.org/officeDocument/2006/relationships/oleObject" Target="../embeddings/oleObject221.bin"/><Relationship Id="rId14" Type="http://schemas.openxmlformats.org/officeDocument/2006/relationships/oleObject" Target="../embeddings/oleObject22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2.bin"/><Relationship Id="rId5" Type="http://schemas.openxmlformats.org/officeDocument/2006/relationships/oleObject" Target="../embeddings/oleObject231.bin"/><Relationship Id="rId4" Type="http://schemas.openxmlformats.org/officeDocument/2006/relationships/oleObject" Target="../embeddings/oleObject230.bin"/><Relationship Id="rId9" Type="http://schemas.openxmlformats.org/officeDocument/2006/relationships/oleObject" Target="../embeddings/oleObject23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oleObject" Target="../embeddings/oleObject246.bin"/><Relationship Id="rId18" Type="http://schemas.openxmlformats.org/officeDocument/2006/relationships/oleObject" Target="../embeddings/oleObject25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40.bin"/><Relationship Id="rId12" Type="http://schemas.openxmlformats.org/officeDocument/2006/relationships/oleObject" Target="../embeddings/oleObject245.bin"/><Relationship Id="rId17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39.bin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8.bin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37.bin"/><Relationship Id="rId9" Type="http://schemas.openxmlformats.org/officeDocument/2006/relationships/oleObject" Target="../embeddings/oleObject242.bin"/><Relationship Id="rId14" Type="http://schemas.openxmlformats.org/officeDocument/2006/relationships/oleObject" Target="../embeddings/oleObject24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6.bin"/><Relationship Id="rId12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55.bin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4.bin"/><Relationship Id="rId10" Type="http://schemas.openxmlformats.org/officeDocument/2006/relationships/oleObject" Target="../embeddings/oleObject259.bin"/><Relationship Id="rId4" Type="http://schemas.openxmlformats.org/officeDocument/2006/relationships/oleObject" Target="../embeddings/oleObject253.bin"/><Relationship Id="rId9" Type="http://schemas.openxmlformats.org/officeDocument/2006/relationships/oleObject" Target="../embeddings/oleObject25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6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9.bin"/><Relationship Id="rId9" Type="http://schemas.openxmlformats.org/officeDocument/2006/relationships/slide" Target="slide11.xml"/><Relationship Id="rId14" Type="http://schemas.openxmlformats.org/officeDocument/2006/relationships/oleObject" Target="../embeddings/oleObject1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65.bin"/><Relationship Id="rId5" Type="http://schemas.openxmlformats.org/officeDocument/2006/relationships/oleObject" Target="../embeddings/oleObject264.bin"/><Relationship Id="rId4" Type="http://schemas.openxmlformats.org/officeDocument/2006/relationships/oleObject" Target="../embeddings/oleObject263.bin"/><Relationship Id="rId9" Type="http://schemas.openxmlformats.org/officeDocument/2006/relationships/oleObject" Target="../embeddings/oleObject26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72.bin"/><Relationship Id="rId5" Type="http://schemas.openxmlformats.org/officeDocument/2006/relationships/oleObject" Target="../embeddings/oleObject271.bin"/><Relationship Id="rId4" Type="http://schemas.openxmlformats.org/officeDocument/2006/relationships/oleObject" Target="../embeddings/oleObject270.bin"/><Relationship Id="rId9" Type="http://schemas.openxmlformats.org/officeDocument/2006/relationships/oleObject" Target="../embeddings/oleObject27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78.bin"/><Relationship Id="rId5" Type="http://schemas.openxmlformats.org/officeDocument/2006/relationships/oleObject" Target="../embeddings/oleObject277.bin"/><Relationship Id="rId4" Type="http://schemas.openxmlformats.org/officeDocument/2006/relationships/oleObject" Target="../embeddings/oleObject27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13" Type="http://schemas.openxmlformats.org/officeDocument/2006/relationships/oleObject" Target="../embeddings/oleObject290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84.bin"/><Relationship Id="rId12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83.bin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2.bin"/><Relationship Id="rId10" Type="http://schemas.openxmlformats.org/officeDocument/2006/relationships/oleObject" Target="../embeddings/oleObject287.bin"/><Relationship Id="rId4" Type="http://schemas.openxmlformats.org/officeDocument/2006/relationships/oleObject" Target="../embeddings/oleObject281.bin"/><Relationship Id="rId9" Type="http://schemas.openxmlformats.org/officeDocument/2006/relationships/oleObject" Target="../embeddings/oleObject286.bin"/><Relationship Id="rId14" Type="http://schemas.openxmlformats.org/officeDocument/2006/relationships/oleObject" Target="../embeddings/oleObject29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12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5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95.bin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304.bin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3.bin"/><Relationship Id="rId9" Type="http://schemas.openxmlformats.org/officeDocument/2006/relationships/oleObject" Target="../embeddings/oleObject298.bin"/><Relationship Id="rId14" Type="http://schemas.openxmlformats.org/officeDocument/2006/relationships/oleObject" Target="../embeddings/oleObject30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09.bin"/><Relationship Id="rId5" Type="http://schemas.openxmlformats.org/officeDocument/2006/relationships/oleObject" Target="../embeddings/oleObject308.bin"/><Relationship Id="rId10" Type="http://schemas.openxmlformats.org/officeDocument/2006/relationships/oleObject" Target="../embeddings/oleObject312.bin"/><Relationship Id="rId4" Type="http://schemas.openxmlformats.org/officeDocument/2006/relationships/oleObject" Target="../embeddings/oleObject307.bin"/><Relationship Id="rId9" Type="http://schemas.openxmlformats.org/officeDocument/2006/relationships/oleObject" Target="../embeddings/oleObject31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15.bin"/><Relationship Id="rId5" Type="http://schemas.openxmlformats.org/officeDocument/2006/relationships/oleObject" Target="../embeddings/oleObject314.bin"/><Relationship Id="rId4" Type="http://schemas.openxmlformats.org/officeDocument/2006/relationships/oleObject" Target="../embeddings/oleObject31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3" Type="http://schemas.openxmlformats.org/officeDocument/2006/relationships/image" Target="../media/image258.png"/><Relationship Id="rId7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16.bin"/><Relationship Id="rId5" Type="http://schemas.openxmlformats.org/officeDocument/2006/relationships/image" Target="../media/image260.png"/><Relationship Id="rId4" Type="http://schemas.openxmlformats.org/officeDocument/2006/relationships/image" Target="../media/image259.png"/><Relationship Id="rId9" Type="http://schemas.openxmlformats.org/officeDocument/2006/relationships/oleObject" Target="../embeddings/oleObject31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0.bin"/><Relationship Id="rId7" Type="http://schemas.openxmlformats.org/officeDocument/2006/relationships/image" Target="../media/image2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23.bin"/><Relationship Id="rId5" Type="http://schemas.openxmlformats.org/officeDocument/2006/relationships/oleObject" Target="../embeddings/oleObject322.bin"/><Relationship Id="rId4" Type="http://schemas.openxmlformats.org/officeDocument/2006/relationships/oleObject" Target="../embeddings/oleObject32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27.bin"/><Relationship Id="rId5" Type="http://schemas.openxmlformats.org/officeDocument/2006/relationships/oleObject" Target="../embeddings/oleObject326.bin"/><Relationship Id="rId10" Type="http://schemas.openxmlformats.org/officeDocument/2006/relationships/oleObject" Target="../embeddings/oleObject331.bin"/><Relationship Id="rId4" Type="http://schemas.openxmlformats.org/officeDocument/2006/relationships/oleObject" Target="../embeddings/oleObject325.bin"/><Relationship Id="rId9" Type="http://schemas.openxmlformats.org/officeDocument/2006/relationships/oleObject" Target="../embeddings/oleObject33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8.png"/><Relationship Id="rId5" Type="http://schemas.openxmlformats.org/officeDocument/2006/relationships/image" Target="../media/image277.png"/><Relationship Id="rId4" Type="http://schemas.openxmlformats.org/officeDocument/2006/relationships/image" Target="../media/image27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13" Type="http://schemas.openxmlformats.org/officeDocument/2006/relationships/oleObject" Target="../embeddings/oleObject343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7.bin"/><Relationship Id="rId12" Type="http://schemas.openxmlformats.org/officeDocument/2006/relationships/oleObject" Target="../embeddings/oleObject3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36.bin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5.bin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4.bin"/><Relationship Id="rId9" Type="http://schemas.openxmlformats.org/officeDocument/2006/relationships/oleObject" Target="../embeddings/oleObject339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oleObject" Target="../embeddings/oleObject354.bin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8.bin"/><Relationship Id="rId12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7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47.bin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6.bin"/><Relationship Id="rId10" Type="http://schemas.openxmlformats.org/officeDocument/2006/relationships/oleObject" Target="../embeddings/oleObject351.bin"/><Relationship Id="rId4" Type="http://schemas.openxmlformats.org/officeDocument/2006/relationships/oleObject" Target="../embeddings/oleObject345.bin"/><Relationship Id="rId9" Type="http://schemas.openxmlformats.org/officeDocument/2006/relationships/oleObject" Target="../embeddings/oleObject350.bin"/><Relationship Id="rId14" Type="http://schemas.openxmlformats.org/officeDocument/2006/relationships/oleObject" Target="../embeddings/oleObject35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8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4FCFC1-90FD-4A97-85DA-A79E408366BF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950" y="549275"/>
            <a:ext cx="8783638" cy="1223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48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第四节   曲面及其方程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7519988" y="188913"/>
            <a:ext cx="1443037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第六章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58888" y="1557338"/>
            <a:ext cx="68405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（</a:t>
            </a:r>
            <a:r>
              <a:rPr kumimoji="1" lang="en-US" altLang="en-US" sz="2800" b="1">
                <a:solidFill>
                  <a:srgbClr val="FF3300"/>
                </a:solidFill>
                <a:latin typeface="Times New Roman" pitchFamily="18" charset="0"/>
              </a:rPr>
              <a:t>Surface and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  Its</a:t>
            </a:r>
            <a:r>
              <a:rPr kumimoji="1" lang="en-US" altLang="en-US" sz="2800" b="1">
                <a:solidFill>
                  <a:srgbClr val="FF3300"/>
                </a:solidFill>
                <a:latin typeface="Times New Roman" pitchFamily="18" charset="0"/>
              </a:rPr>
              <a:t> Equation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51205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4552950"/>
            <a:ext cx="3838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四、二次曲面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068513" y="2349500"/>
            <a:ext cx="5616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一、曲面方程的概念</a:t>
            </a:r>
          </a:p>
        </p:txBody>
      </p:sp>
      <p:sp>
        <p:nvSpPr>
          <p:cNvPr id="51207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68513" y="3068638"/>
            <a:ext cx="4302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二、旋转曲面</a:t>
            </a:r>
          </a:p>
        </p:txBody>
      </p:sp>
      <p:sp>
        <p:nvSpPr>
          <p:cNvPr id="51208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068513" y="3798888"/>
            <a:ext cx="4591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三、柱  面</a:t>
            </a:r>
            <a:endParaRPr lang="zh-CN" altLang="en-US" sz="3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209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5273675"/>
            <a:ext cx="4084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五、小结与思考练习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81C671-B61A-451E-BE60-AF5D2018EF5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27875" y="692150"/>
            <a:ext cx="1981200" cy="2746375"/>
            <a:chOff x="4368" y="362"/>
            <a:chExt cx="1248" cy="1730"/>
          </a:xfrm>
        </p:grpSpPr>
        <p:sp>
          <p:nvSpPr>
            <p:cNvPr id="35895" name="Line 3"/>
            <p:cNvSpPr>
              <a:spLocks noChangeShapeType="1"/>
            </p:cNvSpPr>
            <p:nvPr/>
          </p:nvSpPr>
          <p:spPr bwMode="auto">
            <a:xfrm>
              <a:off x="4914" y="1450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6" name="Line 4"/>
            <p:cNvSpPr>
              <a:spLocks noChangeShapeType="1"/>
            </p:cNvSpPr>
            <p:nvPr/>
          </p:nvSpPr>
          <p:spPr bwMode="auto">
            <a:xfrm flipV="1">
              <a:off x="4914" y="36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7" name="Line 5"/>
            <p:cNvSpPr>
              <a:spLocks noChangeShapeType="1"/>
            </p:cNvSpPr>
            <p:nvPr/>
          </p:nvSpPr>
          <p:spPr bwMode="auto">
            <a:xfrm flipH="1">
              <a:off x="4483" y="1450"/>
              <a:ext cx="431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3" name="Object 6"/>
            <p:cNvGraphicFramePr>
              <a:graphicFrameLocks noChangeAspect="1"/>
            </p:cNvGraphicFramePr>
            <p:nvPr/>
          </p:nvGraphicFramePr>
          <p:xfrm>
            <a:off x="4368" y="1883"/>
            <a:ext cx="187" cy="209"/>
          </p:xfrm>
          <a:graphic>
            <a:graphicData uri="http://schemas.openxmlformats.org/presentationml/2006/ole">
              <p:oleObj spid="_x0000_s35853" name="公式" r:id="rId3" imgW="126720" imgH="139680" progId="Equation.3">
                <p:embed/>
              </p:oleObj>
            </a:graphicData>
          </a:graphic>
        </p:graphicFrame>
        <p:graphicFrame>
          <p:nvGraphicFramePr>
            <p:cNvPr id="35854" name="Object 7"/>
            <p:cNvGraphicFramePr>
              <a:graphicFrameLocks noChangeAspect="1"/>
            </p:cNvGraphicFramePr>
            <p:nvPr/>
          </p:nvGraphicFramePr>
          <p:xfrm>
            <a:off x="5408" y="1483"/>
            <a:ext cx="208" cy="245"/>
          </p:xfrm>
          <a:graphic>
            <a:graphicData uri="http://schemas.openxmlformats.org/presentationml/2006/ole">
              <p:oleObj spid="_x0000_s35854" name="公式" r:id="rId4" imgW="139680" imgH="164880" progId="Equation.3">
                <p:embed/>
              </p:oleObj>
            </a:graphicData>
          </a:graphic>
        </p:graphicFrame>
        <p:graphicFrame>
          <p:nvGraphicFramePr>
            <p:cNvPr id="35855" name="Object 8"/>
            <p:cNvGraphicFramePr>
              <a:graphicFrameLocks noChangeAspect="1"/>
            </p:cNvGraphicFramePr>
            <p:nvPr/>
          </p:nvGraphicFramePr>
          <p:xfrm>
            <a:off x="4717" y="384"/>
            <a:ext cx="168" cy="187"/>
          </p:xfrm>
          <a:graphic>
            <a:graphicData uri="http://schemas.openxmlformats.org/presentationml/2006/ole">
              <p:oleObj spid="_x0000_s35855" name="公式" r:id="rId5" imgW="114120" imgH="126720" progId="Equation.3">
                <p:embed/>
              </p:oleObj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418388" y="1031875"/>
            <a:ext cx="1162050" cy="2500313"/>
            <a:chOff x="4551" y="576"/>
            <a:chExt cx="732" cy="1575"/>
          </a:xfrm>
        </p:grpSpPr>
        <p:grpSp>
          <p:nvGrpSpPr>
            <p:cNvPr id="35885" name="Group 10"/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35891" name="Freeform 11"/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497 w 768"/>
                  <a:gd name="T1" fmla="*/ 0 h 1536"/>
                  <a:gd name="T2" fmla="*/ 497 w 768"/>
                  <a:gd name="T3" fmla="*/ 743 h 1536"/>
                  <a:gd name="T4" fmla="*/ 0 w 768"/>
                  <a:gd name="T5" fmla="*/ 743 h 1536"/>
                  <a:gd name="T6" fmla="*/ 0 w 768"/>
                  <a:gd name="T7" fmla="*/ 0 h 1536"/>
                  <a:gd name="T8" fmla="*/ 497 w 768"/>
                  <a:gd name="T9" fmla="*/ 0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536"/>
                  <a:gd name="T17" fmla="*/ 768 w 768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CC00"/>
              </a:solidFill>
              <a:ln w="6350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892" name="Oval 12"/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893" name="Arc 13"/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T0" fmla="*/ 0 w 43199"/>
                  <a:gd name="T1" fmla="*/ 0 h 27406"/>
                  <a:gd name="T2" fmla="*/ 0 w 43199"/>
                  <a:gd name="T3" fmla="*/ 0 h 27406"/>
                  <a:gd name="T4" fmla="*/ 0 w 43199"/>
                  <a:gd name="T5" fmla="*/ 0 h 27406"/>
                  <a:gd name="T6" fmla="*/ 0 60000 65536"/>
                  <a:gd name="T7" fmla="*/ 0 60000 65536"/>
                  <a:gd name="T8" fmla="*/ 0 60000 65536"/>
                  <a:gd name="T9" fmla="*/ 0 w 43199"/>
                  <a:gd name="T10" fmla="*/ 0 h 27406"/>
                  <a:gd name="T11" fmla="*/ 43199 w 43199"/>
                  <a:gd name="T12" fmla="*/ 27406 h 27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solidFill>
                  <a:srgbClr val="FFCC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894" name="Arc 14"/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T0" fmla="*/ 0 w 43200"/>
                  <a:gd name="T1" fmla="*/ 0 h 27039"/>
                  <a:gd name="T2" fmla="*/ 0 w 43200"/>
                  <a:gd name="T3" fmla="*/ 0 h 27039"/>
                  <a:gd name="T4" fmla="*/ 0 w 43200"/>
                  <a:gd name="T5" fmla="*/ 0 h 2703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7039"/>
                  <a:gd name="T11" fmla="*/ 43200 w 43200"/>
                  <a:gd name="T12" fmla="*/ 27039 h 270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5886" name="Line 15"/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7" name="Line 16"/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8" name="Line 17"/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9" name="Line 18"/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Line 19"/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9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2057400" cy="5334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楷体_GB2312" pitchFamily="49" charset="-122"/>
              </a:rPr>
              <a:t>三、柱面</a:t>
            </a:r>
          </a:p>
        </p:txBody>
      </p:sp>
      <p:sp>
        <p:nvSpPr>
          <p:cNvPr id="35860" name="Text Box 21"/>
          <p:cNvSpPr txBox="1">
            <a:spLocks noChangeArrowheads="1"/>
          </p:cNvSpPr>
          <p:nvPr/>
        </p:nvSpPr>
        <p:spPr bwMode="auto">
          <a:xfrm>
            <a:off x="744538" y="9906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分析方程</a:t>
            </a:r>
          </a:p>
        </p:txBody>
      </p:sp>
      <p:sp>
        <p:nvSpPr>
          <p:cNvPr id="35861" name="Text Box 22"/>
          <p:cNvSpPr txBox="1">
            <a:spLocks noChangeArrowheads="1"/>
          </p:cNvSpPr>
          <p:nvPr/>
        </p:nvSpPr>
        <p:spPr bwMode="auto">
          <a:xfrm>
            <a:off x="5291138" y="981075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表示怎样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81000" y="397668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的坐标也满足方程</a:t>
            </a:r>
          </a:p>
        </p:txBody>
      </p:sp>
      <p:graphicFrame>
        <p:nvGraphicFramePr>
          <p:cNvPr id="35842" name="Object 24"/>
          <p:cNvGraphicFramePr>
            <a:graphicFrameLocks noChangeAspect="1"/>
          </p:cNvGraphicFramePr>
          <p:nvPr/>
        </p:nvGraphicFramePr>
        <p:xfrm>
          <a:off x="3381375" y="990600"/>
          <a:ext cx="1917700" cy="508000"/>
        </p:xfrm>
        <a:graphic>
          <a:graphicData uri="http://schemas.openxmlformats.org/presentationml/2006/ole">
            <p:oleObj spid="_x0000_s35842" name="Equation" r:id="rId6" imgW="1917360" imgH="507960" progId="Equation.3">
              <p:embed/>
            </p:oleObj>
          </a:graphicData>
        </a:graphic>
      </p:graphicFrame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62000" y="21478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xoy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面上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257800" y="21478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表示圆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,  </a:t>
            </a:r>
          </a:p>
        </p:txBody>
      </p:sp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3416300" y="2159000"/>
          <a:ext cx="1917700" cy="508000"/>
        </p:xfrm>
        <a:graphic>
          <a:graphicData uri="http://schemas.openxmlformats.org/presentationml/2006/ole">
            <p:oleObj spid="_x0000_s35843" name="Equation" r:id="rId7" imgW="1917360" imgH="507960" progId="Equation.3">
              <p:embed/>
            </p:oleObj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3416300" y="3987800"/>
          <a:ext cx="1917700" cy="508000"/>
        </p:xfrm>
        <a:graphic>
          <a:graphicData uri="http://schemas.openxmlformats.org/presentationml/2006/ole">
            <p:oleObj spid="_x0000_s35844" name="Equation" r:id="rId8" imgW="1917360" imgH="507960" progId="Equation.3">
              <p:embed/>
            </p:oleObj>
          </a:graphicData>
        </a:graphic>
      </p:graphicFrame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762000" y="458628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沿曲线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z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轴的一切直线所形成的曲面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圆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477000" y="51958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故在空间</a:t>
            </a:r>
          </a:p>
        </p:txBody>
      </p:sp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2209800" y="5816600"/>
          <a:ext cx="1917700" cy="508000"/>
        </p:xfrm>
        <a:graphic>
          <a:graphicData uri="http://schemas.openxmlformats.org/presentationml/2006/ole">
            <p:oleObj spid="_x0000_s35845" name="Equation" r:id="rId9" imgW="1917360" imgH="507960" progId="Equation.3">
              <p:embed/>
            </p:oleObj>
          </a:graphicData>
        </a:graphic>
      </p:graphicFrame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5257800" y="27432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过此点作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381000" y="51958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3352800" y="33528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对任意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,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381000" y="33528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平行</a:t>
            </a:r>
            <a:r>
              <a:rPr kumimoji="1" lang="zh-CN" altLang="en-US" sz="32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轴的直线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 ,</a:t>
            </a:r>
            <a:endParaRPr kumimoji="1" lang="en-US" altLang="zh-CN" sz="2800" i="1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4191000" y="57912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圆柱面</a:t>
            </a:r>
            <a:endParaRPr kumimoji="1"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72" name="Text Box 37"/>
          <p:cNvSpPr txBox="1">
            <a:spLocks noChangeArrowheads="1"/>
          </p:cNvSpPr>
          <p:nvPr/>
        </p:nvSpPr>
        <p:spPr bwMode="auto">
          <a:xfrm>
            <a:off x="7035800" y="2214563"/>
            <a:ext cx="754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7721600" y="2246313"/>
          <a:ext cx="296863" cy="331787"/>
        </p:xfrm>
        <a:graphic>
          <a:graphicData uri="http://schemas.openxmlformats.org/presentationml/2006/ole">
            <p:oleObj spid="_x0000_s35846" name="公式" r:id="rId10" imgW="126720" imgH="139680" progId="Equation.3">
              <p:embed/>
            </p:oleObj>
          </a:graphicData>
        </a:graphic>
      </p:graphicFrame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7127875" y="2214563"/>
          <a:ext cx="355600" cy="419100"/>
        </p:xfrm>
        <a:graphic>
          <a:graphicData uri="http://schemas.openxmlformats.org/presentationml/2006/ole">
            <p:oleObj spid="_x0000_s35847" name="公式" r:id="rId11" imgW="152280" imgH="177480" progId="Equation.3">
              <p:embed/>
            </p:oleObj>
          </a:graphicData>
        </a:graphic>
      </p:graphicFrame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684213" y="270827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在圆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上任取一点 </a:t>
            </a:r>
          </a:p>
        </p:txBody>
      </p:sp>
      <p:graphicFrame>
        <p:nvGraphicFramePr>
          <p:cNvPr id="16425" name="Object 41"/>
          <p:cNvGraphicFramePr>
            <a:graphicFrameLocks noChangeAspect="1"/>
          </p:cNvGraphicFramePr>
          <p:nvPr/>
        </p:nvGraphicFramePr>
        <p:xfrm>
          <a:off x="3581400" y="2781300"/>
          <a:ext cx="1706563" cy="442913"/>
        </p:xfrm>
        <a:graphic>
          <a:graphicData uri="http://schemas.openxmlformats.org/presentationml/2006/ole">
            <p:oleObj spid="_x0000_s35848" name="Equation" r:id="rId12" imgW="1701720" imgH="444240" progId="Equation.3">
              <p:embed/>
            </p:oleObj>
          </a:graphicData>
        </a:graphic>
      </p:graphicFrame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477125" y="2266950"/>
            <a:ext cx="1098550" cy="288925"/>
            <a:chOff x="3168" y="2842"/>
            <a:chExt cx="692" cy="182"/>
          </a:xfrm>
        </p:grpSpPr>
        <p:sp>
          <p:nvSpPr>
            <p:cNvPr id="35883" name="Arc 43"/>
            <p:cNvSpPr>
              <a:spLocks/>
            </p:cNvSpPr>
            <p:nvPr/>
          </p:nvSpPr>
          <p:spPr bwMode="auto">
            <a:xfrm>
              <a:off x="3169" y="2842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5884" name="Arc 44"/>
            <p:cNvSpPr>
              <a:spLocks/>
            </p:cNvSpPr>
            <p:nvPr/>
          </p:nvSpPr>
          <p:spPr bwMode="auto">
            <a:xfrm flipV="1">
              <a:off x="3168" y="2938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8191500" y="1376363"/>
            <a:ext cx="155575" cy="2503487"/>
            <a:chOff x="5038" y="793"/>
            <a:chExt cx="98" cy="1577"/>
          </a:xfrm>
        </p:grpSpPr>
        <p:sp>
          <p:nvSpPr>
            <p:cNvPr id="35882" name="Line 46"/>
            <p:cNvSpPr>
              <a:spLocks noChangeShapeType="1"/>
            </p:cNvSpPr>
            <p:nvPr/>
          </p:nvSpPr>
          <p:spPr bwMode="auto">
            <a:xfrm flipV="1">
              <a:off x="5069" y="793"/>
              <a:ext cx="0" cy="1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2" name="Object 47"/>
            <p:cNvGraphicFramePr>
              <a:graphicFrameLocks noChangeAspect="1"/>
            </p:cNvGraphicFramePr>
            <p:nvPr/>
          </p:nvGraphicFramePr>
          <p:xfrm>
            <a:off x="5038" y="2160"/>
            <a:ext cx="98" cy="210"/>
          </p:xfrm>
          <a:graphic>
            <a:graphicData uri="http://schemas.openxmlformats.org/presentationml/2006/ole">
              <p:oleObj spid="_x0000_s35852" name="Equation" r:id="rId13" imgW="152280" imgH="330120" progId="Equation.3">
                <p:embed/>
              </p:oleObj>
            </a:graphicData>
          </a:graphic>
        </p:graphicFrame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7812088" y="1717675"/>
            <a:ext cx="436562" cy="334963"/>
            <a:chOff x="4799" y="1008"/>
            <a:chExt cx="275" cy="211"/>
          </a:xfrm>
        </p:grpSpPr>
        <p:graphicFrame>
          <p:nvGraphicFramePr>
            <p:cNvPr id="35851" name="Object 49"/>
            <p:cNvGraphicFramePr>
              <a:graphicFrameLocks noChangeAspect="1"/>
            </p:cNvGraphicFramePr>
            <p:nvPr/>
          </p:nvGraphicFramePr>
          <p:xfrm>
            <a:off x="4799" y="1008"/>
            <a:ext cx="259" cy="211"/>
          </p:xfrm>
          <a:graphic>
            <a:graphicData uri="http://schemas.openxmlformats.org/presentationml/2006/ole">
              <p:oleObj spid="_x0000_s35851" name="公式" r:id="rId14" imgW="203040" imgH="164880" progId="Equation.3">
                <p:embed/>
              </p:oleObj>
            </a:graphicData>
          </a:graphic>
        </p:graphicFrame>
        <p:sp>
          <p:nvSpPr>
            <p:cNvPr id="35881" name="Oval 50"/>
            <p:cNvSpPr>
              <a:spLocks noChangeArrowheads="1"/>
            </p:cNvSpPr>
            <p:nvPr/>
          </p:nvSpPr>
          <p:spPr bwMode="auto">
            <a:xfrm>
              <a:off x="5040" y="11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6435" name="Object 51"/>
          <p:cNvGraphicFramePr>
            <a:graphicFrameLocks noChangeAspect="1"/>
          </p:cNvGraphicFramePr>
          <p:nvPr/>
        </p:nvGraphicFramePr>
        <p:xfrm>
          <a:off x="7818438" y="2517775"/>
          <a:ext cx="446087" cy="419100"/>
        </p:xfrm>
        <a:graphic>
          <a:graphicData uri="http://schemas.openxmlformats.org/presentationml/2006/ole">
            <p:oleObj spid="_x0000_s35849" name="Equation" r:id="rId15" imgW="482400" imgH="444240" progId="Equation.3">
              <p:embed/>
            </p:oleObj>
          </a:graphicData>
        </a:graphic>
      </p:graphicFrame>
      <p:sp>
        <p:nvSpPr>
          <p:cNvPr id="16436" name="Oval 52"/>
          <p:cNvSpPr>
            <a:spLocks noChangeArrowheads="1"/>
          </p:cNvSpPr>
          <p:nvPr/>
        </p:nvSpPr>
        <p:spPr bwMode="auto">
          <a:xfrm>
            <a:off x="8216900" y="2506663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437" name="Object 53"/>
          <p:cNvGraphicFramePr>
            <a:graphicFrameLocks noChangeAspect="1"/>
          </p:cNvGraphicFramePr>
          <p:nvPr/>
        </p:nvGraphicFramePr>
        <p:xfrm>
          <a:off x="5029200" y="3443288"/>
          <a:ext cx="1884363" cy="442912"/>
        </p:xfrm>
        <a:graphic>
          <a:graphicData uri="http://schemas.openxmlformats.org/presentationml/2006/ole">
            <p:oleObj spid="_x0000_s35850" name="Equation" r:id="rId16" imgW="1879560" imgH="444240" progId="Equation.3">
              <p:embed/>
            </p:oleObj>
          </a:graphicData>
        </a:graphic>
      </p:graphicFrame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1295400" y="5195888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其上所有点的坐标都满足此方程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35879" name="Rectangle 55"/>
          <p:cNvSpPr>
            <a:spLocks noChangeArrowheads="1"/>
          </p:cNvSpPr>
          <p:nvPr/>
        </p:nvSpPr>
        <p:spPr bwMode="auto">
          <a:xfrm>
            <a:off x="2555875" y="317500"/>
            <a:ext cx="4945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(Cylinder; Cylindrical Surface)</a:t>
            </a:r>
          </a:p>
        </p:txBody>
      </p:sp>
      <p:sp>
        <p:nvSpPr>
          <p:cNvPr id="35880" name="Text Box 56"/>
          <p:cNvSpPr txBox="1">
            <a:spLocks noChangeArrowheads="1"/>
          </p:cNvSpPr>
          <p:nvPr/>
        </p:nvSpPr>
        <p:spPr bwMode="auto">
          <a:xfrm>
            <a:off x="250825" y="15573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的曲面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7" grpId="0" autoUpdateAnimBg="0"/>
      <p:bldP spid="16409" grpId="0" autoUpdateAnimBg="0"/>
      <p:bldP spid="16410" grpId="0" autoUpdateAnimBg="0"/>
      <p:bldP spid="16413" grpId="0" autoUpdateAnimBg="0"/>
      <p:bldP spid="16414" grpId="0" autoUpdateAnimBg="0"/>
      <p:bldP spid="16416" grpId="0" autoUpdateAnimBg="0"/>
      <p:bldP spid="16417" grpId="0" autoUpdateAnimBg="0"/>
      <p:bldP spid="16418" grpId="0" autoUpdateAnimBg="0"/>
      <p:bldP spid="16419" grpId="0" autoUpdateAnimBg="0"/>
      <p:bldP spid="16420" grpId="0" autoUpdateAnimBg="0"/>
      <p:bldP spid="16424" grpId="0" autoUpdateAnimBg="0"/>
      <p:bldP spid="16436" grpId="0" animBg="1"/>
      <p:bldP spid="164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2DB7AC-FCC6-4FAF-BDB7-1529B7EA6BE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56425" y="3765550"/>
            <a:ext cx="1878013" cy="2130425"/>
            <a:chOff x="4481" y="2496"/>
            <a:chExt cx="1183" cy="1342"/>
          </a:xfrm>
        </p:grpSpPr>
        <p:sp>
          <p:nvSpPr>
            <p:cNvPr id="36948" name="Line 3"/>
            <p:cNvSpPr>
              <a:spLocks noChangeShapeType="1"/>
            </p:cNvSpPr>
            <p:nvPr/>
          </p:nvSpPr>
          <p:spPr bwMode="auto">
            <a:xfrm>
              <a:off x="4904" y="3120"/>
              <a:ext cx="67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9" name="Line 4"/>
            <p:cNvSpPr>
              <a:spLocks noChangeShapeType="1"/>
            </p:cNvSpPr>
            <p:nvPr/>
          </p:nvSpPr>
          <p:spPr bwMode="auto">
            <a:xfrm flipH="1">
              <a:off x="4608" y="3120"/>
              <a:ext cx="296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0" name="Line 5"/>
            <p:cNvSpPr>
              <a:spLocks noChangeShapeType="1"/>
            </p:cNvSpPr>
            <p:nvPr/>
          </p:nvSpPr>
          <p:spPr bwMode="auto">
            <a:xfrm flipV="1">
              <a:off x="4904" y="2529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0" name="Object 6"/>
            <p:cNvGraphicFramePr>
              <a:graphicFrameLocks noChangeAspect="1"/>
            </p:cNvGraphicFramePr>
            <p:nvPr/>
          </p:nvGraphicFramePr>
          <p:xfrm>
            <a:off x="4481" y="3643"/>
            <a:ext cx="175" cy="195"/>
          </p:xfrm>
          <a:graphic>
            <a:graphicData uri="http://schemas.openxmlformats.org/presentationml/2006/ole">
              <p:oleObj spid="_x0000_s36880" name="公式" r:id="rId3" imgW="126720" imgH="139680" progId="Equation.3">
                <p:embed/>
              </p:oleObj>
            </a:graphicData>
          </a:graphic>
        </p:graphicFrame>
        <p:graphicFrame>
          <p:nvGraphicFramePr>
            <p:cNvPr id="36881" name="Object 7"/>
            <p:cNvGraphicFramePr>
              <a:graphicFrameLocks noChangeAspect="1"/>
            </p:cNvGraphicFramePr>
            <p:nvPr/>
          </p:nvGraphicFramePr>
          <p:xfrm>
            <a:off x="5469" y="3331"/>
            <a:ext cx="195" cy="228"/>
          </p:xfrm>
          <a:graphic>
            <a:graphicData uri="http://schemas.openxmlformats.org/presentationml/2006/ole">
              <p:oleObj spid="_x0000_s36881" name="公式" r:id="rId4" imgW="139680" imgH="164880" progId="Equation.3">
                <p:embed/>
              </p:oleObj>
            </a:graphicData>
          </a:graphic>
        </p:graphicFrame>
        <p:graphicFrame>
          <p:nvGraphicFramePr>
            <p:cNvPr id="36882" name="Object 8"/>
            <p:cNvGraphicFramePr>
              <a:graphicFrameLocks noChangeAspect="1"/>
            </p:cNvGraphicFramePr>
            <p:nvPr/>
          </p:nvGraphicFramePr>
          <p:xfrm>
            <a:off x="4946" y="2496"/>
            <a:ext cx="175" cy="175"/>
          </p:xfrm>
          <a:graphic>
            <a:graphicData uri="http://schemas.openxmlformats.org/presentationml/2006/ole">
              <p:oleObj spid="_x0000_s36882" name="公式" r:id="rId5" imgW="126720" imgH="126720" progId="Equation.3">
                <p:embed/>
              </p:oleObj>
            </a:graphicData>
          </a:graphic>
        </p:graphicFrame>
      </p:grpSp>
      <p:sp>
        <p:nvSpPr>
          <p:cNvPr id="17417" name="Oval 9"/>
          <p:cNvSpPr>
            <a:spLocks noChangeArrowheads="1"/>
          </p:cNvSpPr>
          <p:nvPr/>
        </p:nvSpPr>
        <p:spPr bwMode="auto">
          <a:xfrm rot="804873">
            <a:off x="7000875" y="4497388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26125" y="1860550"/>
            <a:ext cx="901700" cy="1905000"/>
            <a:chOff x="3224" y="1104"/>
            <a:chExt cx="568" cy="1200"/>
          </a:xfrm>
        </p:grpSpPr>
        <p:sp>
          <p:nvSpPr>
            <p:cNvPr id="36941" name="Line 11"/>
            <p:cNvSpPr>
              <a:spLocks noChangeShapeType="1"/>
            </p:cNvSpPr>
            <p:nvPr/>
          </p:nvSpPr>
          <p:spPr bwMode="auto">
            <a:xfrm>
              <a:off x="3456" y="14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42" name="Group 12"/>
            <p:cNvGrpSpPr>
              <a:grpSpLocks/>
            </p:cNvGrpSpPr>
            <p:nvPr/>
          </p:nvGrpSpPr>
          <p:grpSpPr bwMode="auto">
            <a:xfrm>
              <a:off x="3224" y="1104"/>
              <a:ext cx="568" cy="1200"/>
              <a:chOff x="3216" y="1104"/>
              <a:chExt cx="568" cy="1200"/>
            </a:xfrm>
          </p:grpSpPr>
          <p:sp>
            <p:nvSpPr>
              <p:cNvPr id="36943" name="Freeform 13"/>
              <p:cNvSpPr>
                <a:spLocks/>
              </p:cNvSpPr>
              <p:nvPr/>
            </p:nvSpPr>
            <p:spPr bwMode="auto">
              <a:xfrm>
                <a:off x="3216" y="1152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4"/>
                  <a:gd name="T31" fmla="*/ 0 h 900"/>
                  <a:gd name="T32" fmla="*/ 544 w 544"/>
                  <a:gd name="T33" fmla="*/ 900 h 9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944" name="Freeform 14"/>
              <p:cNvSpPr>
                <a:spLocks/>
              </p:cNvSpPr>
              <p:nvPr/>
            </p:nvSpPr>
            <p:spPr bwMode="auto">
              <a:xfrm>
                <a:off x="3216" y="1968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945" name="Freeform 15"/>
              <p:cNvSpPr>
                <a:spLocks/>
              </p:cNvSpPr>
              <p:nvPr/>
            </p:nvSpPr>
            <p:spPr bwMode="auto">
              <a:xfrm>
                <a:off x="3456" y="1152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8"/>
                  <a:gd name="T19" fmla="*/ 0 h 1152"/>
                  <a:gd name="T20" fmla="*/ 288 w 288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946" name="Line 16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Freeform 17"/>
              <p:cNvSpPr>
                <a:spLocks/>
              </p:cNvSpPr>
              <p:nvPr/>
            </p:nvSpPr>
            <p:spPr bwMode="auto">
              <a:xfrm>
                <a:off x="3216" y="110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183188" y="1458913"/>
            <a:ext cx="2154237" cy="2046287"/>
            <a:chOff x="4115" y="1091"/>
            <a:chExt cx="1357" cy="1289"/>
          </a:xfrm>
        </p:grpSpPr>
        <p:grpSp>
          <p:nvGrpSpPr>
            <p:cNvPr id="36935" name="Group 19"/>
            <p:cNvGrpSpPr>
              <a:grpSpLocks/>
            </p:cNvGrpSpPr>
            <p:nvPr/>
          </p:nvGrpSpPr>
          <p:grpSpPr bwMode="auto">
            <a:xfrm>
              <a:off x="4115" y="1091"/>
              <a:ext cx="1357" cy="1289"/>
              <a:chOff x="2819" y="851"/>
              <a:chExt cx="1357" cy="1289"/>
            </a:xfrm>
          </p:grpSpPr>
          <p:grpSp>
            <p:nvGrpSpPr>
              <p:cNvPr id="36936" name="Group 20"/>
              <p:cNvGrpSpPr>
                <a:grpSpLocks/>
              </p:cNvGrpSpPr>
              <p:nvPr/>
            </p:nvGrpSpPr>
            <p:grpSpPr bwMode="auto">
              <a:xfrm>
                <a:off x="3024" y="864"/>
                <a:ext cx="1152" cy="1152"/>
                <a:chOff x="4320" y="1056"/>
                <a:chExt cx="1152" cy="1152"/>
              </a:xfrm>
            </p:grpSpPr>
            <p:sp>
              <p:nvSpPr>
                <p:cNvPr id="3693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040" y="105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9" name="Line 22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4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320" y="1776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937" name="Freeform 24"/>
              <p:cNvSpPr>
                <a:spLocks/>
              </p:cNvSpPr>
              <p:nvPr/>
            </p:nvSpPr>
            <p:spPr bwMode="auto">
              <a:xfrm>
                <a:off x="3216" y="1536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6877" name="Object 25"/>
              <p:cNvGraphicFramePr>
                <a:graphicFrameLocks noChangeAspect="1"/>
              </p:cNvGraphicFramePr>
              <p:nvPr/>
            </p:nvGraphicFramePr>
            <p:xfrm>
              <a:off x="2819" y="1800"/>
              <a:ext cx="205" cy="229"/>
            </p:xfrm>
            <a:graphic>
              <a:graphicData uri="http://schemas.openxmlformats.org/presentationml/2006/ole">
                <p:oleObj spid="_x0000_s36877" name="公式" r:id="rId6" imgW="126720" imgH="139680" progId="Equation.3">
                  <p:embed/>
                </p:oleObj>
              </a:graphicData>
            </a:graphic>
          </p:graphicFrame>
          <p:graphicFrame>
            <p:nvGraphicFramePr>
              <p:cNvPr id="36878" name="Object 26"/>
              <p:cNvGraphicFramePr>
                <a:graphicFrameLocks noChangeAspect="1"/>
              </p:cNvGraphicFramePr>
              <p:nvPr/>
            </p:nvGraphicFramePr>
            <p:xfrm>
              <a:off x="3888" y="1872"/>
              <a:ext cx="229" cy="268"/>
            </p:xfrm>
            <a:graphic>
              <a:graphicData uri="http://schemas.openxmlformats.org/presentationml/2006/ole">
                <p:oleObj spid="_x0000_s36878" name="公式" r:id="rId7" imgW="139680" imgH="164880" progId="Equation.3">
                  <p:embed/>
                </p:oleObj>
              </a:graphicData>
            </a:graphic>
          </p:graphicFrame>
          <p:graphicFrame>
            <p:nvGraphicFramePr>
              <p:cNvPr id="36879" name="Object 27"/>
              <p:cNvGraphicFramePr>
                <a:graphicFrameLocks noChangeAspect="1"/>
              </p:cNvGraphicFramePr>
              <p:nvPr/>
            </p:nvGraphicFramePr>
            <p:xfrm>
              <a:off x="3779" y="851"/>
              <a:ext cx="205" cy="205"/>
            </p:xfrm>
            <a:graphic>
              <a:graphicData uri="http://schemas.openxmlformats.org/presentationml/2006/ole">
                <p:oleObj spid="_x0000_s36879" name="公式" r:id="rId8" imgW="126720" imgH="126720" progId="Equation.3">
                  <p:embed/>
                </p:oleObj>
              </a:graphicData>
            </a:graphic>
          </p:graphicFrame>
        </p:grpSp>
        <p:graphicFrame>
          <p:nvGraphicFramePr>
            <p:cNvPr id="36876" name="Object 28"/>
            <p:cNvGraphicFramePr>
              <a:graphicFrameLocks noChangeAspect="1"/>
            </p:cNvGraphicFramePr>
            <p:nvPr/>
          </p:nvGraphicFramePr>
          <p:xfrm>
            <a:off x="5075" y="1680"/>
            <a:ext cx="205" cy="229"/>
          </p:xfrm>
          <a:graphic>
            <a:graphicData uri="http://schemas.openxmlformats.org/presentationml/2006/ole">
              <p:oleObj spid="_x0000_s36876" name="公式" r:id="rId9" imgW="126720" imgH="139680" progId="Equation.3">
                <p:embed/>
              </p:oleObj>
            </a:graphicData>
          </a:graphic>
        </p:graphicFrame>
      </p:grpSp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7639050" y="3155950"/>
          <a:ext cx="155575" cy="339725"/>
        </p:xfrm>
        <a:graphic>
          <a:graphicData uri="http://schemas.openxmlformats.org/presentationml/2006/ole">
            <p:oleObj spid="_x0000_s36866" name="Equation" r:id="rId10" imgW="152280" imgH="330120" progId="Equation.3">
              <p:embed/>
            </p:oleObj>
          </a:graphicData>
        </a:graphic>
      </p:graphicFrame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1774825" y="274638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平行定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直线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并沿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定曲线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移动的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直线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形成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50825" y="86995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的轨迹叫做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柱面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327025" y="1419225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 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1889125" y="1419225"/>
            <a:ext cx="2476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抛物柱面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936625" y="201295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母线平行于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936625" y="256063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准线为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xoy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面上的抛物线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2384425" y="391795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椭圆柱面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784225" y="1403350"/>
          <a:ext cx="1181100" cy="520700"/>
        </p:xfrm>
        <a:graphic>
          <a:graphicData uri="http://schemas.openxmlformats.org/presentationml/2006/ole">
            <p:oleObj spid="_x0000_s36867" name="Equation" r:id="rId11" imgW="1180800" imgH="520560" progId="Equation.3">
              <p:embed/>
            </p:oleObj>
          </a:graphicData>
        </a:graphic>
      </p:graphicFrame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776288" y="3079750"/>
          <a:ext cx="1760537" cy="969963"/>
        </p:xfrm>
        <a:graphic>
          <a:graphicData uri="http://schemas.openxmlformats.org/presentationml/2006/ole">
            <p:oleObj spid="_x0000_s36868" name="Equation" r:id="rId12" imgW="1752480" imgH="965160" progId="Equation.3">
              <p:embed/>
            </p:oleObj>
          </a:graphicData>
        </a:graphic>
      </p:graphicFrame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327025" y="33401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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2155825" y="513715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平面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7449" name="Object 41"/>
          <p:cNvGraphicFramePr>
            <a:graphicFrameLocks noChangeAspect="1"/>
          </p:cNvGraphicFramePr>
          <p:nvPr/>
        </p:nvGraphicFramePr>
        <p:xfrm>
          <a:off x="771525" y="4743450"/>
          <a:ext cx="1384300" cy="393700"/>
        </p:xfrm>
        <a:graphic>
          <a:graphicData uri="http://schemas.openxmlformats.org/presentationml/2006/ole">
            <p:oleObj spid="_x0000_s36869" name="Equation" r:id="rId13" imgW="1384200" imgH="393480" progId="Equation.3">
              <p:embed/>
            </p:oleObj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327025" y="460375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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2079625" y="46037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表示母线平行于 </a:t>
            </a:r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7654925" y="163988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777163" y="1322388"/>
            <a:ext cx="900112" cy="2144712"/>
            <a:chOff x="4464" y="912"/>
            <a:chExt cx="942" cy="1689"/>
          </a:xfrm>
        </p:grpSpPr>
        <p:grpSp>
          <p:nvGrpSpPr>
            <p:cNvPr id="36930" name="Group 46"/>
            <p:cNvGrpSpPr>
              <a:grpSpLocks/>
            </p:cNvGrpSpPr>
            <p:nvPr/>
          </p:nvGrpSpPr>
          <p:grpSpPr bwMode="auto">
            <a:xfrm>
              <a:off x="4560" y="912"/>
              <a:ext cx="846" cy="1689"/>
              <a:chOff x="3408" y="804"/>
              <a:chExt cx="1056" cy="2412"/>
            </a:xfrm>
          </p:grpSpPr>
          <p:sp>
            <p:nvSpPr>
              <p:cNvPr id="36932" name="Freeform 47" descr="深色竖线"/>
              <p:cNvSpPr>
                <a:spLocks/>
              </p:cNvSpPr>
              <p:nvPr/>
            </p:nvSpPr>
            <p:spPr bwMode="auto">
              <a:xfrm>
                <a:off x="3408" y="816"/>
                <a:ext cx="1056" cy="2400"/>
              </a:xfrm>
              <a:custGeom>
                <a:avLst/>
                <a:gdLst>
                  <a:gd name="T0" fmla="*/ 0 w 1056"/>
                  <a:gd name="T1" fmla="*/ 720 h 2400"/>
                  <a:gd name="T2" fmla="*/ 0 w 1056"/>
                  <a:gd name="T3" fmla="*/ 2400 h 2400"/>
                  <a:gd name="T4" fmla="*/ 1056 w 1056"/>
                  <a:gd name="T5" fmla="*/ 1680 h 2400"/>
                  <a:gd name="T6" fmla="*/ 1056 w 1056"/>
                  <a:gd name="T7" fmla="*/ 0 h 2400"/>
                  <a:gd name="T8" fmla="*/ 48 w 1056"/>
                  <a:gd name="T9" fmla="*/ 672 h 2400"/>
                  <a:gd name="T10" fmla="*/ 0 w 1056"/>
                  <a:gd name="T11" fmla="*/ 720 h 2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6"/>
                  <a:gd name="T19" fmla="*/ 0 h 2400"/>
                  <a:gd name="T20" fmla="*/ 1056 w 1056"/>
                  <a:gd name="T21" fmla="*/ 2400 h 2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6" h="2400">
                    <a:moveTo>
                      <a:pt x="0" y="720"/>
                    </a:moveTo>
                    <a:lnTo>
                      <a:pt x="0" y="2400"/>
                    </a:lnTo>
                    <a:lnTo>
                      <a:pt x="1056" y="1680"/>
                    </a:lnTo>
                    <a:lnTo>
                      <a:pt x="1056" y="0"/>
                    </a:lnTo>
                    <a:lnTo>
                      <a:pt x="48" y="672"/>
                    </a:lnTo>
                    <a:lnTo>
                      <a:pt x="0" y="720"/>
                    </a:lnTo>
                    <a:close/>
                  </a:path>
                </a:pathLst>
              </a:custGeom>
              <a:pattFill prst="dkVert">
                <a:fgClr>
                  <a:srgbClr val="008000">
                    <a:alpha val="52156"/>
                  </a:srgbClr>
                </a:fgClr>
                <a:bgClr>
                  <a:srgbClr val="FFFFFF">
                    <a:alpha val="52156"/>
                  </a:srgbClr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 useBgFill="1">
            <p:nvSpPr>
              <p:cNvPr id="36933" name="Freeform 48"/>
              <p:cNvSpPr>
                <a:spLocks/>
              </p:cNvSpPr>
              <p:nvPr/>
            </p:nvSpPr>
            <p:spPr bwMode="auto">
              <a:xfrm>
                <a:off x="3408" y="804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934" name="Freeform 49" descr="深色竖线"/>
              <p:cNvSpPr>
                <a:spLocks/>
              </p:cNvSpPr>
              <p:nvPr/>
            </p:nvSpPr>
            <p:spPr bwMode="auto">
              <a:xfrm>
                <a:off x="3408" y="2496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pattFill prst="dkVert">
                <a:fgClr>
                  <a:srgbClr val="008000">
                    <a:alpha val="56078"/>
                  </a:srgbClr>
                </a:fgClr>
                <a:bgClr>
                  <a:srgbClr val="FFFFFF">
                    <a:alpha val="56078"/>
                  </a:srgb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 useBgFill="1">
          <p:nvSpPr>
            <p:cNvPr id="36931" name="Rectangle 50"/>
            <p:cNvSpPr>
              <a:spLocks noChangeArrowheads="1"/>
            </p:cNvSpPr>
            <p:nvPr/>
          </p:nvSpPr>
          <p:spPr bwMode="auto">
            <a:xfrm>
              <a:off x="4464" y="1008"/>
              <a:ext cx="384" cy="38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7459" name="Freeform 51"/>
          <p:cNvSpPr>
            <a:spLocks/>
          </p:cNvSpPr>
          <p:nvPr/>
        </p:nvSpPr>
        <p:spPr bwMode="auto">
          <a:xfrm>
            <a:off x="7869238" y="2181225"/>
            <a:ext cx="808037" cy="639763"/>
          </a:xfrm>
          <a:custGeom>
            <a:avLst/>
            <a:gdLst>
              <a:gd name="T0" fmla="*/ 0 w 1056"/>
              <a:gd name="T1" fmla="*/ 2147483647 h 720"/>
              <a:gd name="T2" fmla="*/ 2147483647 w 1056"/>
              <a:gd name="T3" fmla="*/ 2147483647 h 720"/>
              <a:gd name="T4" fmla="*/ 2147483647 w 1056"/>
              <a:gd name="T5" fmla="*/ 0 h 720"/>
              <a:gd name="T6" fmla="*/ 0 60000 65536"/>
              <a:gd name="T7" fmla="*/ 0 60000 65536"/>
              <a:gd name="T8" fmla="*/ 0 60000 65536"/>
              <a:gd name="T9" fmla="*/ 0 w 1056"/>
              <a:gd name="T10" fmla="*/ 0 h 720"/>
              <a:gd name="T11" fmla="*/ 1056 w 105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460" name="Object 52"/>
          <p:cNvGraphicFramePr>
            <a:graphicFrameLocks noChangeAspect="1"/>
          </p:cNvGraphicFramePr>
          <p:nvPr/>
        </p:nvGraphicFramePr>
        <p:xfrm>
          <a:off x="8191500" y="2012950"/>
          <a:ext cx="288925" cy="314325"/>
        </p:xfrm>
        <a:graphic>
          <a:graphicData uri="http://schemas.openxmlformats.org/presentationml/2006/ole">
            <p:oleObj spid="_x0000_s36870" name="Equation" r:id="rId14" imgW="291960" imgH="317160" progId="Equation.3">
              <p:embed/>
            </p:oleObj>
          </a:graphicData>
        </a:graphic>
      </p:graphicFrame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1851025" y="559435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且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轴在平面上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endParaRPr kumimoji="1" lang="en-US" altLang="zh-CN" sz="2800">
              <a:solidFill>
                <a:srgbClr val="BBE0E3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2384425" y="3294063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表示母线平行于</a:t>
            </a:r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>
            <a:off x="2994025" y="86995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叫做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准线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叫做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母线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6194425" y="2581275"/>
            <a:ext cx="457200" cy="225425"/>
            <a:chOff x="3888" y="1750"/>
            <a:chExt cx="288" cy="142"/>
          </a:xfrm>
        </p:grpSpPr>
        <p:sp>
          <p:nvSpPr>
            <p:cNvPr id="36928" name="Line 57"/>
            <p:cNvSpPr>
              <a:spLocks noChangeShapeType="1"/>
            </p:cNvSpPr>
            <p:nvPr/>
          </p:nvSpPr>
          <p:spPr bwMode="auto">
            <a:xfrm>
              <a:off x="3888" y="1750"/>
              <a:ext cx="28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Line 58"/>
            <p:cNvSpPr>
              <a:spLocks noChangeShapeType="1"/>
            </p:cNvSpPr>
            <p:nvPr/>
          </p:nvSpPr>
          <p:spPr bwMode="auto">
            <a:xfrm flipV="1">
              <a:off x="3888" y="1779"/>
              <a:ext cx="288" cy="11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5089525" y="3922713"/>
            <a:ext cx="1562100" cy="2070100"/>
            <a:chOff x="2928" y="2496"/>
            <a:chExt cx="1152" cy="1525"/>
          </a:xfrm>
        </p:grpSpPr>
        <p:sp>
          <p:nvSpPr>
            <p:cNvPr id="36925" name="Line 60"/>
            <p:cNvSpPr>
              <a:spLocks noChangeShapeType="1"/>
            </p:cNvSpPr>
            <p:nvPr/>
          </p:nvSpPr>
          <p:spPr bwMode="auto">
            <a:xfrm>
              <a:off x="3287" y="3408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6" name="Line 61"/>
            <p:cNvSpPr>
              <a:spLocks noChangeShapeType="1"/>
            </p:cNvSpPr>
            <p:nvPr/>
          </p:nvSpPr>
          <p:spPr bwMode="auto">
            <a:xfrm flipV="1">
              <a:off x="3287" y="24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7" name="Line 62"/>
            <p:cNvSpPr>
              <a:spLocks noChangeShapeType="1"/>
            </p:cNvSpPr>
            <p:nvPr/>
          </p:nvSpPr>
          <p:spPr bwMode="auto">
            <a:xfrm flipH="1">
              <a:off x="3120" y="3408"/>
              <a:ext cx="16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2" name="Object 63"/>
            <p:cNvGraphicFramePr>
              <a:graphicFrameLocks noChangeAspect="1"/>
            </p:cNvGraphicFramePr>
            <p:nvPr/>
          </p:nvGraphicFramePr>
          <p:xfrm>
            <a:off x="2928" y="3792"/>
            <a:ext cx="205" cy="229"/>
          </p:xfrm>
          <a:graphic>
            <a:graphicData uri="http://schemas.openxmlformats.org/presentationml/2006/ole">
              <p:oleObj spid="_x0000_s36872" name="公式" r:id="rId15" imgW="126720" imgH="139680" progId="Equation.3">
                <p:embed/>
              </p:oleObj>
            </a:graphicData>
          </a:graphic>
        </p:graphicFrame>
        <p:graphicFrame>
          <p:nvGraphicFramePr>
            <p:cNvPr id="36873" name="Object 64"/>
            <p:cNvGraphicFramePr>
              <a:graphicFrameLocks noChangeAspect="1"/>
            </p:cNvGraphicFramePr>
            <p:nvPr/>
          </p:nvGraphicFramePr>
          <p:xfrm>
            <a:off x="3852" y="3504"/>
            <a:ext cx="228" cy="268"/>
          </p:xfrm>
          <a:graphic>
            <a:graphicData uri="http://schemas.openxmlformats.org/presentationml/2006/ole">
              <p:oleObj spid="_x0000_s36873" name="公式" r:id="rId16" imgW="139680" imgH="164880" progId="Equation.3">
                <p:embed/>
              </p:oleObj>
            </a:graphicData>
          </a:graphic>
        </p:graphicFrame>
        <p:graphicFrame>
          <p:nvGraphicFramePr>
            <p:cNvPr id="36874" name="Object 65"/>
            <p:cNvGraphicFramePr>
              <a:graphicFrameLocks noChangeAspect="1"/>
            </p:cNvGraphicFramePr>
            <p:nvPr/>
          </p:nvGraphicFramePr>
          <p:xfrm>
            <a:off x="3322" y="2496"/>
            <a:ext cx="205" cy="205"/>
          </p:xfrm>
          <a:graphic>
            <a:graphicData uri="http://schemas.openxmlformats.org/presentationml/2006/ole">
              <p:oleObj spid="_x0000_s36874" name="公式" r:id="rId17" imgW="126720" imgH="126720" progId="Equation.3">
                <p:embed/>
              </p:oleObj>
            </a:graphicData>
          </a:graphic>
        </p:graphicFrame>
        <p:graphicFrame>
          <p:nvGraphicFramePr>
            <p:cNvPr id="36875" name="Object 66"/>
            <p:cNvGraphicFramePr>
              <a:graphicFrameLocks noChangeAspect="1"/>
            </p:cNvGraphicFramePr>
            <p:nvPr/>
          </p:nvGraphicFramePr>
          <p:xfrm>
            <a:off x="3287" y="3216"/>
            <a:ext cx="205" cy="229"/>
          </p:xfrm>
          <a:graphic>
            <a:graphicData uri="http://schemas.openxmlformats.org/presentationml/2006/ole">
              <p:oleObj spid="_x0000_s36875" name="公式" r:id="rId18" imgW="126720" imgH="139680" progId="Equation.3">
                <p:embed/>
              </p:oleObj>
            </a:graphicData>
          </a:graphic>
        </p:graphicFrame>
      </p:grpSp>
      <p:sp>
        <p:nvSpPr>
          <p:cNvPr id="17475" name="Freeform 67"/>
          <p:cNvSpPr>
            <a:spLocks/>
          </p:cNvSpPr>
          <p:nvPr/>
        </p:nvSpPr>
        <p:spPr bwMode="auto">
          <a:xfrm>
            <a:off x="5219700" y="4052888"/>
            <a:ext cx="781050" cy="2151062"/>
          </a:xfrm>
          <a:custGeom>
            <a:avLst/>
            <a:gdLst>
              <a:gd name="T0" fmla="*/ 0 w 576"/>
              <a:gd name="T1" fmla="*/ 0 h 1584"/>
              <a:gd name="T2" fmla="*/ 2147483647 w 576"/>
              <a:gd name="T3" fmla="*/ 2147483647 h 1584"/>
              <a:gd name="T4" fmla="*/ 2147483647 w 576"/>
              <a:gd name="T5" fmla="*/ 2147483647 h 1584"/>
              <a:gd name="T6" fmla="*/ 0 w 576"/>
              <a:gd name="T7" fmla="*/ 2147483647 h 1584"/>
              <a:gd name="T8" fmla="*/ 0 w 576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584"/>
              <a:gd name="T17" fmla="*/ 576 w 57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584">
                <a:moveTo>
                  <a:pt x="0" y="0"/>
                </a:moveTo>
                <a:lnTo>
                  <a:pt x="576" y="528"/>
                </a:lnTo>
                <a:lnTo>
                  <a:pt x="576" y="1584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>
            <a:off x="5219700" y="4835525"/>
            <a:ext cx="781050" cy="7064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6980238" y="3817938"/>
            <a:ext cx="1397000" cy="1706562"/>
            <a:chOff x="4496" y="2529"/>
            <a:chExt cx="880" cy="1075"/>
          </a:xfrm>
        </p:grpSpPr>
        <p:sp>
          <p:nvSpPr>
            <p:cNvPr id="36911" name="Line 70"/>
            <p:cNvSpPr>
              <a:spLocks noChangeShapeType="1"/>
            </p:cNvSpPr>
            <p:nvPr/>
          </p:nvSpPr>
          <p:spPr bwMode="auto">
            <a:xfrm>
              <a:off x="4526" y="2784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71"/>
            <p:cNvSpPr>
              <a:spLocks noChangeShapeType="1"/>
            </p:cNvSpPr>
            <p:nvPr/>
          </p:nvSpPr>
          <p:spPr bwMode="auto">
            <a:xfrm>
              <a:off x="5348" y="2937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3" name="Group 72"/>
            <p:cNvGrpSpPr>
              <a:grpSpLocks/>
            </p:cNvGrpSpPr>
            <p:nvPr/>
          </p:nvGrpSpPr>
          <p:grpSpPr bwMode="auto">
            <a:xfrm>
              <a:off x="4496" y="2529"/>
              <a:ext cx="880" cy="1075"/>
              <a:chOff x="4496" y="2529"/>
              <a:chExt cx="880" cy="1075"/>
            </a:xfrm>
          </p:grpSpPr>
          <p:grpSp>
            <p:nvGrpSpPr>
              <p:cNvPr id="36914" name="Group 73"/>
              <p:cNvGrpSpPr>
                <a:grpSpLocks/>
              </p:cNvGrpSpPr>
              <p:nvPr/>
            </p:nvGrpSpPr>
            <p:grpSpPr bwMode="auto">
              <a:xfrm>
                <a:off x="4496" y="2655"/>
                <a:ext cx="880" cy="949"/>
                <a:chOff x="4496" y="2655"/>
                <a:chExt cx="880" cy="949"/>
              </a:xfrm>
            </p:grpSpPr>
            <p:sp>
              <p:nvSpPr>
                <p:cNvPr id="36921" name="Freeform 74"/>
                <p:cNvSpPr>
                  <a:spLocks/>
                </p:cNvSpPr>
                <p:nvPr/>
              </p:nvSpPr>
              <p:spPr bwMode="auto">
                <a:xfrm>
                  <a:off x="4534" y="2736"/>
                  <a:ext cx="816" cy="793"/>
                </a:xfrm>
                <a:custGeom>
                  <a:avLst/>
                  <a:gdLst>
                    <a:gd name="T0" fmla="*/ 0 w 864"/>
                    <a:gd name="T1" fmla="*/ 0 h 816"/>
                    <a:gd name="T2" fmla="*/ 0 w 864"/>
                    <a:gd name="T3" fmla="*/ 624 h 816"/>
                    <a:gd name="T4" fmla="*/ 650 w 864"/>
                    <a:gd name="T5" fmla="*/ 707 h 816"/>
                    <a:gd name="T6" fmla="*/ 650 w 864"/>
                    <a:gd name="T7" fmla="*/ 124 h 816"/>
                    <a:gd name="T8" fmla="*/ 0 w 864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816"/>
                    <a:gd name="T17" fmla="*/ 864 w 864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816">
                      <a:moveTo>
                        <a:pt x="0" y="0"/>
                      </a:moveTo>
                      <a:lnTo>
                        <a:pt x="0" y="720"/>
                      </a:lnTo>
                      <a:lnTo>
                        <a:pt x="864" y="816"/>
                      </a:lnTo>
                      <a:lnTo>
                        <a:pt x="864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6922" name="Arc 75"/>
                <p:cNvSpPr>
                  <a:spLocks/>
                </p:cNvSpPr>
                <p:nvPr/>
              </p:nvSpPr>
              <p:spPr bwMode="auto">
                <a:xfrm rot="780000">
                  <a:off x="4539" y="3264"/>
                  <a:ext cx="837" cy="172"/>
                </a:xfrm>
                <a:custGeom>
                  <a:avLst/>
                  <a:gdLst>
                    <a:gd name="T0" fmla="*/ 0 w 43156"/>
                    <a:gd name="T1" fmla="*/ 0 h 21600"/>
                    <a:gd name="T2" fmla="*/ 0 w 43156"/>
                    <a:gd name="T3" fmla="*/ 0 h 21600"/>
                    <a:gd name="T4" fmla="*/ 0 w 431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56"/>
                    <a:gd name="T10" fmla="*/ 0 h 21600"/>
                    <a:gd name="T11" fmla="*/ 43156 w 431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6923" name="Oval 76"/>
                <p:cNvSpPr>
                  <a:spLocks noChangeArrowheads="1"/>
                </p:cNvSpPr>
                <p:nvPr/>
              </p:nvSpPr>
              <p:spPr bwMode="auto">
                <a:xfrm rot="804873">
                  <a:off x="4517" y="2655"/>
                  <a:ext cx="836" cy="345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6924" name="Arc 77"/>
                <p:cNvSpPr>
                  <a:spLocks/>
                </p:cNvSpPr>
                <p:nvPr/>
              </p:nvSpPr>
              <p:spPr bwMode="auto">
                <a:xfrm rot="780000" flipH="1" flipV="1">
                  <a:off x="4496" y="3400"/>
                  <a:ext cx="838" cy="204"/>
                </a:xfrm>
                <a:custGeom>
                  <a:avLst/>
                  <a:gdLst>
                    <a:gd name="T0" fmla="*/ 0 w 43200"/>
                    <a:gd name="T1" fmla="*/ 0 h 25678"/>
                    <a:gd name="T2" fmla="*/ 0 w 43200"/>
                    <a:gd name="T3" fmla="*/ 0 h 25678"/>
                    <a:gd name="T4" fmla="*/ 0 w 43200"/>
                    <a:gd name="T5" fmla="*/ 0 h 2567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678"/>
                    <a:gd name="T11" fmla="*/ 43200 w 43200"/>
                    <a:gd name="T12" fmla="*/ 25678 h 256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36915" name="Group 78"/>
              <p:cNvGrpSpPr>
                <a:grpSpLocks/>
              </p:cNvGrpSpPr>
              <p:nvPr/>
            </p:nvGrpSpPr>
            <p:grpSpPr bwMode="auto">
              <a:xfrm>
                <a:off x="4496" y="2976"/>
                <a:ext cx="880" cy="340"/>
                <a:chOff x="4496" y="2972"/>
                <a:chExt cx="880" cy="340"/>
              </a:xfrm>
            </p:grpSpPr>
            <p:sp>
              <p:nvSpPr>
                <p:cNvPr id="36919" name="Arc 79"/>
                <p:cNvSpPr>
                  <a:spLocks/>
                </p:cNvSpPr>
                <p:nvPr/>
              </p:nvSpPr>
              <p:spPr bwMode="auto">
                <a:xfrm rot="780000">
                  <a:off x="4539" y="2972"/>
                  <a:ext cx="837" cy="172"/>
                </a:xfrm>
                <a:custGeom>
                  <a:avLst/>
                  <a:gdLst>
                    <a:gd name="T0" fmla="*/ 0 w 43156"/>
                    <a:gd name="T1" fmla="*/ 0 h 21600"/>
                    <a:gd name="T2" fmla="*/ 0 w 43156"/>
                    <a:gd name="T3" fmla="*/ 0 h 21600"/>
                    <a:gd name="T4" fmla="*/ 0 w 431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56"/>
                    <a:gd name="T10" fmla="*/ 0 h 21600"/>
                    <a:gd name="T11" fmla="*/ 43156 w 431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6920" name="Arc 80"/>
                <p:cNvSpPr>
                  <a:spLocks/>
                </p:cNvSpPr>
                <p:nvPr/>
              </p:nvSpPr>
              <p:spPr bwMode="auto">
                <a:xfrm rot="780000" flipH="1" flipV="1">
                  <a:off x="4496" y="3108"/>
                  <a:ext cx="838" cy="204"/>
                </a:xfrm>
                <a:custGeom>
                  <a:avLst/>
                  <a:gdLst>
                    <a:gd name="T0" fmla="*/ 0 w 43200"/>
                    <a:gd name="T1" fmla="*/ 0 h 25678"/>
                    <a:gd name="T2" fmla="*/ 0 w 43200"/>
                    <a:gd name="T3" fmla="*/ 0 h 25678"/>
                    <a:gd name="T4" fmla="*/ 0 w 43200"/>
                    <a:gd name="T5" fmla="*/ 0 h 2567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678"/>
                    <a:gd name="T11" fmla="*/ 43200 w 43200"/>
                    <a:gd name="T12" fmla="*/ 25678 h 256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6916" name="Line 81"/>
              <p:cNvSpPr>
                <a:spLocks noChangeShapeType="1"/>
              </p:cNvSpPr>
              <p:nvPr/>
            </p:nvSpPr>
            <p:spPr bwMode="auto">
              <a:xfrm>
                <a:off x="4904" y="3120"/>
                <a:ext cx="44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7" name="Line 82"/>
              <p:cNvSpPr>
                <a:spLocks noChangeShapeType="1"/>
              </p:cNvSpPr>
              <p:nvPr/>
            </p:nvSpPr>
            <p:spPr bwMode="auto">
              <a:xfrm flipH="1">
                <a:off x="4681" y="3120"/>
                <a:ext cx="238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8" name="Line 83"/>
              <p:cNvSpPr>
                <a:spLocks noChangeShapeType="1"/>
              </p:cNvSpPr>
              <p:nvPr/>
            </p:nvSpPr>
            <p:spPr bwMode="auto">
              <a:xfrm flipV="1">
                <a:off x="4904" y="2529"/>
                <a:ext cx="0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492" name="Object 84"/>
          <p:cNvGraphicFramePr>
            <a:graphicFrameLocks noChangeAspect="1"/>
          </p:cNvGraphicFramePr>
          <p:nvPr/>
        </p:nvGraphicFramePr>
        <p:xfrm>
          <a:off x="7739063" y="4756150"/>
          <a:ext cx="277812" cy="309563"/>
        </p:xfrm>
        <a:graphic>
          <a:graphicData uri="http://schemas.openxmlformats.org/presentationml/2006/ole">
            <p:oleObj spid="_x0000_s36871" name="公式" r:id="rId19" imgW="126720" imgH="139680" progId="Equation.3">
              <p:embed/>
            </p:oleObj>
          </a:graphicData>
        </a:graphic>
      </p:graphicFrame>
      <p:sp>
        <p:nvSpPr>
          <p:cNvPr id="36910" name="Rectangle 85"/>
          <p:cNvSpPr>
            <a:spLocks noChangeArrowheads="1"/>
          </p:cNvSpPr>
          <p:nvPr/>
        </p:nvSpPr>
        <p:spPr bwMode="auto">
          <a:xfrm>
            <a:off x="631825" y="260350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17438" grpId="0" autoUpdateAnimBg="0"/>
      <p:bldP spid="17439" grpId="0" autoUpdateAnimBg="0"/>
      <p:bldP spid="17440" grpId="0" autoUpdateAnimBg="0"/>
      <p:bldP spid="17441" grpId="0" autoUpdateAnimBg="0"/>
      <p:bldP spid="17442" grpId="0" autoUpdateAnimBg="0"/>
      <p:bldP spid="17443" grpId="0" autoUpdateAnimBg="0"/>
      <p:bldP spid="17444" grpId="0" autoUpdateAnimBg="0"/>
      <p:bldP spid="17447" grpId="0" build="p" autoUpdateAnimBg="0"/>
      <p:bldP spid="17448" grpId="0" autoUpdateAnimBg="0"/>
      <p:bldP spid="17450" grpId="0" autoUpdateAnimBg="0"/>
      <p:bldP spid="17451" grpId="0" autoUpdateAnimBg="0"/>
      <p:bldP spid="17452" grpId="0" animBg="1"/>
      <p:bldP spid="17459" grpId="0" animBg="1"/>
      <p:bldP spid="17461" grpId="0" autoUpdateAnimBg="0"/>
      <p:bldP spid="17462" grpId="0" build="p" autoUpdateAnimBg="0"/>
      <p:bldP spid="17463" grpId="0" autoUpdateAnimBg="0"/>
      <p:bldP spid="17475" grpId="0" animBg="1"/>
      <p:bldP spid="174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AD36D6-D19C-446C-BA7D-0FFB834A5B87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62700" y="2247900"/>
            <a:ext cx="2070100" cy="1830388"/>
            <a:chOff x="4008" y="1416"/>
            <a:chExt cx="1304" cy="1153"/>
          </a:xfrm>
        </p:grpSpPr>
        <p:graphicFrame>
          <p:nvGraphicFramePr>
            <p:cNvPr id="37903" name="Object 3"/>
            <p:cNvGraphicFramePr>
              <a:graphicFrameLocks noChangeAspect="1"/>
            </p:cNvGraphicFramePr>
            <p:nvPr/>
          </p:nvGraphicFramePr>
          <p:xfrm>
            <a:off x="4224" y="2424"/>
            <a:ext cx="137" cy="145"/>
          </p:xfrm>
          <a:graphic>
            <a:graphicData uri="http://schemas.openxmlformats.org/presentationml/2006/ole">
              <p:oleObj spid="_x0000_s37903" name="Equation" r:id="rId3" imgW="228600" imgH="241200" progId="Equation.3">
                <p:embed/>
              </p:oleObj>
            </a:graphicData>
          </a:graphic>
        </p:graphicFrame>
        <p:graphicFrame>
          <p:nvGraphicFramePr>
            <p:cNvPr id="37904" name="Object 4"/>
            <p:cNvGraphicFramePr>
              <a:graphicFrameLocks noChangeAspect="1"/>
            </p:cNvGraphicFramePr>
            <p:nvPr/>
          </p:nvGraphicFramePr>
          <p:xfrm>
            <a:off x="4608" y="1416"/>
            <a:ext cx="129" cy="129"/>
          </p:xfrm>
          <a:graphic>
            <a:graphicData uri="http://schemas.openxmlformats.org/presentationml/2006/ole">
              <p:oleObj spid="_x0000_s37904" name="Equation" r:id="rId4" imgW="215640" imgH="215640" progId="Equation.3">
                <p:embed/>
              </p:oleObj>
            </a:graphicData>
          </a:graphic>
        </p:graphicFrame>
        <p:graphicFrame>
          <p:nvGraphicFramePr>
            <p:cNvPr id="37905" name="Object 5"/>
            <p:cNvGraphicFramePr>
              <a:graphicFrameLocks noChangeAspect="1"/>
            </p:cNvGraphicFramePr>
            <p:nvPr/>
          </p:nvGraphicFramePr>
          <p:xfrm>
            <a:off x="4008" y="1608"/>
            <a:ext cx="1272" cy="776"/>
          </p:xfrm>
          <a:graphic>
            <a:graphicData uri="http://schemas.openxmlformats.org/presentationml/2006/ole">
              <p:oleObj spid="_x0000_s37905" name="BMP 图象" r:id="rId5" imgW="2247619" imgH="1371429" progId="PBrush">
                <p:embed/>
              </p:oleObj>
            </a:graphicData>
          </a:graphic>
        </p:graphicFrame>
        <p:sp>
          <p:nvSpPr>
            <p:cNvPr id="37938" name="Line 6"/>
            <p:cNvSpPr>
              <a:spLocks noChangeShapeType="1"/>
            </p:cNvSpPr>
            <p:nvPr/>
          </p:nvSpPr>
          <p:spPr bwMode="auto">
            <a:xfrm>
              <a:off x="4560" y="19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9" name="Line 7"/>
            <p:cNvSpPr>
              <a:spLocks noChangeShapeType="1"/>
            </p:cNvSpPr>
            <p:nvPr/>
          </p:nvSpPr>
          <p:spPr bwMode="auto">
            <a:xfrm flipV="1">
              <a:off x="4560" y="17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0" name="Line 8"/>
            <p:cNvSpPr>
              <a:spLocks noChangeShapeType="1"/>
            </p:cNvSpPr>
            <p:nvPr/>
          </p:nvSpPr>
          <p:spPr bwMode="auto">
            <a:xfrm flipV="1">
              <a:off x="4560" y="15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Line 9"/>
            <p:cNvSpPr>
              <a:spLocks noChangeShapeType="1"/>
            </p:cNvSpPr>
            <p:nvPr/>
          </p:nvSpPr>
          <p:spPr bwMode="auto">
            <a:xfrm flipH="1">
              <a:off x="4280" y="2004"/>
              <a:ext cx="27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Line 10"/>
            <p:cNvSpPr>
              <a:spLocks noChangeShapeType="1"/>
            </p:cNvSpPr>
            <p:nvPr/>
          </p:nvSpPr>
          <p:spPr bwMode="auto">
            <a:xfrm>
              <a:off x="5040" y="199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06" name="Object 11"/>
            <p:cNvGraphicFramePr>
              <a:graphicFrameLocks noChangeAspect="1"/>
            </p:cNvGraphicFramePr>
            <p:nvPr/>
          </p:nvGraphicFramePr>
          <p:xfrm>
            <a:off x="5136" y="2040"/>
            <a:ext cx="144" cy="190"/>
          </p:xfrm>
          <a:graphic>
            <a:graphicData uri="http://schemas.openxmlformats.org/presentationml/2006/ole">
              <p:oleObj spid="_x0000_s37906" name="Equation" r:id="rId6" imgW="241827" imgH="318093" progId="Equation.3">
                <p:embed/>
              </p:oleObj>
            </a:graphicData>
          </a:graphic>
        </p:graphicFrame>
        <p:graphicFrame>
          <p:nvGraphicFramePr>
            <p:cNvPr id="37907" name="Object 12"/>
            <p:cNvGraphicFramePr>
              <a:graphicFrameLocks noChangeAspect="1"/>
            </p:cNvGraphicFramePr>
            <p:nvPr/>
          </p:nvGraphicFramePr>
          <p:xfrm>
            <a:off x="4800" y="1438"/>
            <a:ext cx="168" cy="266"/>
          </p:xfrm>
          <a:graphic>
            <a:graphicData uri="http://schemas.openxmlformats.org/presentationml/2006/ole">
              <p:oleObj spid="_x0000_s37907" name="Equation" r:id="rId7" imgW="279360" imgH="444240" progId="Equation.3">
                <p:embed/>
              </p:oleObj>
            </a:graphicData>
          </a:graphic>
        </p:graphicFrame>
        <p:sp>
          <p:nvSpPr>
            <p:cNvPr id="37943" name="Line 13"/>
            <p:cNvSpPr>
              <a:spLocks noChangeShapeType="1"/>
            </p:cNvSpPr>
            <p:nvPr/>
          </p:nvSpPr>
          <p:spPr bwMode="auto">
            <a:xfrm flipH="1">
              <a:off x="4125" y="2362"/>
              <a:ext cx="13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708400" y="2781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886200" y="46482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763713" y="339407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平行于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763713" y="519588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701800" y="159385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95288" y="5734050"/>
            <a:ext cx="5905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准线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xoz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面上的曲线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)=0.</a:t>
            </a:r>
            <a:endParaRPr kumimoji="1" lang="en-US" altLang="zh-CN" sz="2800" baseline="-25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990600" y="5181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810000" y="98107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50825" y="2133600"/>
            <a:ext cx="5834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准线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xoy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面上的曲线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)=0.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990600" y="15573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50825" y="4076700"/>
            <a:ext cx="5905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准线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yoz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面上的曲线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G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)=0.</a:t>
            </a:r>
            <a:endParaRPr kumimoji="1" lang="en-US" altLang="zh-CN" sz="2800" baseline="-25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042988" y="335756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395288" y="981075"/>
          <a:ext cx="3527425" cy="523875"/>
        </p:xfrm>
        <a:graphic>
          <a:graphicData uri="http://schemas.openxmlformats.org/presentationml/2006/ole">
            <p:oleObj spid="_x0000_s37890" name="Equation" r:id="rId8" imgW="1523880" imgH="228600" progId="Equation.DSMT4">
              <p:embed/>
            </p:oleObj>
          </a:graphicData>
        </a:graphic>
      </p:graphicFrame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482600" y="2840038"/>
          <a:ext cx="3354388" cy="498475"/>
        </p:xfrm>
        <a:graphic>
          <a:graphicData uri="http://schemas.openxmlformats.org/presentationml/2006/ole">
            <p:oleObj spid="_x0000_s37891" name="Equation" r:id="rId9" imgW="1523880" imgH="228600" progId="Equation.DSMT4">
              <p:embed/>
            </p:oleObj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468313" y="4652963"/>
          <a:ext cx="3455987" cy="511175"/>
        </p:xfrm>
        <a:graphic>
          <a:graphicData uri="http://schemas.openxmlformats.org/presentationml/2006/ole">
            <p:oleObj spid="_x0000_s37892" name="Equation" r:id="rId10" imgW="1536480" imgH="228600" progId="Equation.DSMT4">
              <p:embed/>
            </p:oleObj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084888" y="4292600"/>
            <a:ext cx="2260600" cy="1579563"/>
            <a:chOff x="3552" y="2688"/>
            <a:chExt cx="1424" cy="995"/>
          </a:xfrm>
        </p:grpSpPr>
        <p:grpSp>
          <p:nvGrpSpPr>
            <p:cNvPr id="37931" name="Group 30"/>
            <p:cNvGrpSpPr>
              <a:grpSpLocks/>
            </p:cNvGrpSpPr>
            <p:nvPr/>
          </p:nvGrpSpPr>
          <p:grpSpPr bwMode="auto">
            <a:xfrm>
              <a:off x="3622" y="2688"/>
              <a:ext cx="1354" cy="968"/>
              <a:chOff x="3622" y="2688"/>
              <a:chExt cx="1354" cy="968"/>
            </a:xfrm>
          </p:grpSpPr>
          <p:graphicFrame>
            <p:nvGraphicFramePr>
              <p:cNvPr id="37902" name="Object 31"/>
              <p:cNvGraphicFramePr>
                <a:graphicFrameLocks noChangeAspect="1"/>
              </p:cNvGraphicFramePr>
              <p:nvPr/>
            </p:nvGraphicFramePr>
            <p:xfrm>
              <a:off x="3648" y="2880"/>
              <a:ext cx="1200" cy="730"/>
            </p:xfrm>
            <a:graphic>
              <a:graphicData uri="http://schemas.openxmlformats.org/presentationml/2006/ole">
                <p:oleObj spid="_x0000_s37902" name="BMP 图象" r:id="rId11" imgW="1514686" imgH="923810" progId="PBrush">
                  <p:embed/>
                </p:oleObj>
              </a:graphicData>
            </a:graphic>
          </p:graphicFrame>
          <p:sp>
            <p:nvSpPr>
              <p:cNvPr id="37932" name="Line 32"/>
              <p:cNvSpPr>
                <a:spLocks noChangeShapeType="1"/>
              </p:cNvSpPr>
              <p:nvPr/>
            </p:nvSpPr>
            <p:spPr bwMode="auto">
              <a:xfrm flipV="1">
                <a:off x="3889" y="289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3" name="Line 33"/>
              <p:cNvSpPr>
                <a:spLocks noChangeShapeType="1"/>
              </p:cNvSpPr>
              <p:nvPr/>
            </p:nvSpPr>
            <p:spPr bwMode="auto">
              <a:xfrm>
                <a:off x="3888" y="3184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4" name="Line 34"/>
              <p:cNvSpPr>
                <a:spLocks noChangeShapeType="1"/>
              </p:cNvSpPr>
              <p:nvPr/>
            </p:nvSpPr>
            <p:spPr bwMode="auto">
              <a:xfrm>
                <a:off x="4656" y="3320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5" name="Line 35"/>
              <p:cNvSpPr>
                <a:spLocks noChangeShapeType="1"/>
              </p:cNvSpPr>
              <p:nvPr/>
            </p:nvSpPr>
            <p:spPr bwMode="auto">
              <a:xfrm rot="801385" flipH="1">
                <a:off x="3766" y="3178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6" name="Line 36"/>
              <p:cNvSpPr>
                <a:spLocks noChangeShapeType="1"/>
              </p:cNvSpPr>
              <p:nvPr/>
            </p:nvSpPr>
            <p:spPr bwMode="auto">
              <a:xfrm rot="801385" flipH="1">
                <a:off x="3622" y="3418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7" name="Line 37"/>
              <p:cNvSpPr>
                <a:spLocks noChangeShapeType="1"/>
              </p:cNvSpPr>
              <p:nvPr/>
            </p:nvSpPr>
            <p:spPr bwMode="auto">
              <a:xfrm flipV="1">
                <a:off x="3889" y="2688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7898" name="Object 38"/>
            <p:cNvGraphicFramePr>
              <a:graphicFrameLocks noChangeAspect="1"/>
            </p:cNvGraphicFramePr>
            <p:nvPr/>
          </p:nvGraphicFramePr>
          <p:xfrm>
            <a:off x="3703" y="3538"/>
            <a:ext cx="137" cy="145"/>
          </p:xfrm>
          <a:graphic>
            <a:graphicData uri="http://schemas.openxmlformats.org/presentationml/2006/ole">
              <p:oleObj spid="_x0000_s37898" name="Equation" r:id="rId12" imgW="229414" imgH="242142" progId="Equation.3">
                <p:embed/>
              </p:oleObj>
            </a:graphicData>
          </a:graphic>
        </p:graphicFrame>
        <p:graphicFrame>
          <p:nvGraphicFramePr>
            <p:cNvPr id="37899" name="Object 39"/>
            <p:cNvGraphicFramePr>
              <a:graphicFrameLocks noChangeAspect="1"/>
            </p:cNvGraphicFramePr>
            <p:nvPr/>
          </p:nvGraphicFramePr>
          <p:xfrm>
            <a:off x="4800" y="3445"/>
            <a:ext cx="144" cy="190"/>
          </p:xfrm>
          <a:graphic>
            <a:graphicData uri="http://schemas.openxmlformats.org/presentationml/2006/ole">
              <p:oleObj spid="_x0000_s37899" name="Equation" r:id="rId13" imgW="241827" imgH="318093" progId="Equation.3">
                <p:embed/>
              </p:oleObj>
            </a:graphicData>
          </a:graphic>
        </p:graphicFrame>
        <p:graphicFrame>
          <p:nvGraphicFramePr>
            <p:cNvPr id="37900" name="Object 40"/>
            <p:cNvGraphicFramePr>
              <a:graphicFrameLocks noChangeAspect="1"/>
            </p:cNvGraphicFramePr>
            <p:nvPr/>
          </p:nvGraphicFramePr>
          <p:xfrm>
            <a:off x="3951" y="2690"/>
            <a:ext cx="129" cy="129"/>
          </p:xfrm>
          <a:graphic>
            <a:graphicData uri="http://schemas.openxmlformats.org/presentationml/2006/ole">
              <p:oleObj spid="_x0000_s37900" name="Equation" r:id="rId14" imgW="217347" imgH="217347" progId="Equation.3">
                <p:embed/>
              </p:oleObj>
            </a:graphicData>
          </a:graphic>
        </p:graphicFrame>
        <p:graphicFrame>
          <p:nvGraphicFramePr>
            <p:cNvPr id="37901" name="Object 41"/>
            <p:cNvGraphicFramePr>
              <a:graphicFrameLocks noChangeAspect="1"/>
            </p:cNvGraphicFramePr>
            <p:nvPr/>
          </p:nvGraphicFramePr>
          <p:xfrm>
            <a:off x="3552" y="2889"/>
            <a:ext cx="160" cy="266"/>
          </p:xfrm>
          <a:graphic>
            <a:graphicData uri="http://schemas.openxmlformats.org/presentationml/2006/ole">
              <p:oleObj spid="_x0000_s37901" name="Equation" r:id="rId15" imgW="266400" imgH="444240" progId="Equation.3">
                <p:embed/>
              </p:oleObj>
            </a:graphicData>
          </a:graphic>
        </p:graphicFrame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762625" y="333375"/>
            <a:ext cx="1762125" cy="1860550"/>
            <a:chOff x="3312" y="336"/>
            <a:chExt cx="1110" cy="1172"/>
          </a:xfrm>
        </p:grpSpPr>
        <p:graphicFrame>
          <p:nvGraphicFramePr>
            <p:cNvPr id="37893" name="Object 43"/>
            <p:cNvGraphicFramePr>
              <a:graphicFrameLocks noChangeAspect="1"/>
            </p:cNvGraphicFramePr>
            <p:nvPr/>
          </p:nvGraphicFramePr>
          <p:xfrm>
            <a:off x="3366" y="1250"/>
            <a:ext cx="137" cy="144"/>
          </p:xfrm>
          <a:graphic>
            <a:graphicData uri="http://schemas.openxmlformats.org/presentationml/2006/ole">
              <p:oleObj spid="_x0000_s37893" name="Equation" r:id="rId16" imgW="228600" imgH="241200" progId="Equation.3">
                <p:embed/>
              </p:oleObj>
            </a:graphicData>
          </a:graphic>
        </p:graphicFrame>
        <p:graphicFrame>
          <p:nvGraphicFramePr>
            <p:cNvPr id="37894" name="Object 44"/>
            <p:cNvGraphicFramePr>
              <a:graphicFrameLocks noChangeAspect="1"/>
            </p:cNvGraphicFramePr>
            <p:nvPr/>
          </p:nvGraphicFramePr>
          <p:xfrm>
            <a:off x="4272" y="1082"/>
            <a:ext cx="144" cy="190"/>
          </p:xfrm>
          <a:graphic>
            <a:graphicData uri="http://schemas.openxmlformats.org/presentationml/2006/ole">
              <p:oleObj spid="_x0000_s37894" name="Equation" r:id="rId17" imgW="241200" imgH="317160" progId="Equation.3">
                <p:embed/>
              </p:oleObj>
            </a:graphicData>
          </a:graphic>
        </p:graphicFrame>
        <p:graphicFrame>
          <p:nvGraphicFramePr>
            <p:cNvPr id="37895" name="Object 45"/>
            <p:cNvGraphicFramePr>
              <a:graphicFrameLocks noChangeAspect="1"/>
            </p:cNvGraphicFramePr>
            <p:nvPr/>
          </p:nvGraphicFramePr>
          <p:xfrm>
            <a:off x="3566" y="339"/>
            <a:ext cx="129" cy="129"/>
          </p:xfrm>
          <a:graphic>
            <a:graphicData uri="http://schemas.openxmlformats.org/presentationml/2006/ole">
              <p:oleObj spid="_x0000_s37895" name="Equation" r:id="rId18" imgW="215640" imgH="215640" progId="Equation.3">
                <p:embed/>
              </p:oleObj>
            </a:graphicData>
          </a:graphic>
        </p:graphicFrame>
        <p:graphicFrame>
          <p:nvGraphicFramePr>
            <p:cNvPr id="37896" name="Object 46"/>
            <p:cNvGraphicFramePr>
              <a:graphicFrameLocks noChangeAspect="1"/>
            </p:cNvGraphicFramePr>
            <p:nvPr/>
          </p:nvGraphicFramePr>
          <p:xfrm>
            <a:off x="3696" y="1203"/>
            <a:ext cx="178" cy="305"/>
          </p:xfrm>
          <a:graphic>
            <a:graphicData uri="http://schemas.openxmlformats.org/presentationml/2006/ole">
              <p:oleObj spid="_x0000_s37896" name="公式" r:id="rId19" imgW="126720" imgH="215640" progId="Equation.3">
                <p:embed/>
              </p:oleObj>
            </a:graphicData>
          </a:graphic>
        </p:graphicFrame>
        <p:graphicFrame>
          <p:nvGraphicFramePr>
            <p:cNvPr id="37897" name="Object 47"/>
            <p:cNvGraphicFramePr>
              <a:graphicFrameLocks noChangeAspect="1"/>
            </p:cNvGraphicFramePr>
            <p:nvPr/>
          </p:nvGraphicFramePr>
          <p:xfrm>
            <a:off x="3455" y="483"/>
            <a:ext cx="721" cy="767"/>
          </p:xfrm>
          <a:graphic>
            <a:graphicData uri="http://schemas.openxmlformats.org/presentationml/2006/ole">
              <p:oleObj spid="_x0000_s37897" name="BMP 图象" r:id="rId20" imgW="2419048" imgH="2742857" progId="PBrush">
                <p:embed/>
              </p:oleObj>
            </a:graphicData>
          </a:graphic>
        </p:graphicFrame>
        <p:sp>
          <p:nvSpPr>
            <p:cNvPr id="37925" name="Line 48"/>
            <p:cNvSpPr>
              <a:spLocks noChangeShapeType="1"/>
            </p:cNvSpPr>
            <p:nvPr/>
          </p:nvSpPr>
          <p:spPr bwMode="auto">
            <a:xfrm>
              <a:off x="3744" y="10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49"/>
            <p:cNvSpPr>
              <a:spLocks noChangeShapeType="1"/>
            </p:cNvSpPr>
            <p:nvPr/>
          </p:nvSpPr>
          <p:spPr bwMode="auto">
            <a:xfrm flipV="1">
              <a:off x="3744" y="576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50"/>
            <p:cNvSpPr>
              <a:spLocks noChangeShapeType="1"/>
            </p:cNvSpPr>
            <p:nvPr/>
          </p:nvSpPr>
          <p:spPr bwMode="auto">
            <a:xfrm flipV="1">
              <a:off x="3743" y="336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51"/>
            <p:cNvSpPr>
              <a:spLocks noChangeShapeType="1"/>
            </p:cNvSpPr>
            <p:nvPr/>
          </p:nvSpPr>
          <p:spPr bwMode="auto">
            <a:xfrm flipH="1">
              <a:off x="3532" y="1030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Line 52"/>
            <p:cNvSpPr>
              <a:spLocks noChangeShapeType="1"/>
            </p:cNvSpPr>
            <p:nvPr/>
          </p:nvSpPr>
          <p:spPr bwMode="auto">
            <a:xfrm flipH="1">
              <a:off x="3312" y="1144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Line 53"/>
            <p:cNvSpPr>
              <a:spLocks noChangeShapeType="1"/>
            </p:cNvSpPr>
            <p:nvPr/>
          </p:nvSpPr>
          <p:spPr bwMode="auto">
            <a:xfrm>
              <a:off x="4150" y="1029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24" name="Rectangle 54"/>
          <p:cNvSpPr>
            <a:spLocks noChangeArrowheads="1"/>
          </p:cNvSpPr>
          <p:nvPr/>
        </p:nvSpPr>
        <p:spPr bwMode="auto">
          <a:xfrm>
            <a:off x="609600" y="404813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在三维空间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 autoUpdateAnimBg="0"/>
      <p:bldP spid="18447" grpId="0" autoUpdateAnimBg="0"/>
      <p:bldP spid="18448" grpId="0" autoUpdateAnimBg="0"/>
      <p:bldP spid="18449" grpId="0" autoUpdateAnimBg="0"/>
      <p:bldP spid="18450" grpId="0" autoUpdateAnimBg="0"/>
      <p:bldP spid="18451" grpId="0" autoUpdateAnimBg="0"/>
      <p:bldP spid="18452" grpId="0" autoUpdateAnimBg="0"/>
      <p:bldP spid="18453" grpId="0" autoUpdateAnimBg="0"/>
      <p:bldP spid="18454" grpId="0" autoUpdateAnimBg="0"/>
      <p:bldP spid="18455" grpId="0" autoUpdateAnimBg="0"/>
      <p:bldP spid="18456" grpId="0" autoUpdateAnimBg="0"/>
      <p:bldP spid="184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17FD13-E18D-4566-8B25-D47C5FBD68BE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436563"/>
            <a:ext cx="4260850" cy="6096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四、二次曲面</a:t>
            </a: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488950" y="1146175"/>
            <a:ext cx="240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三元二次方程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8950" y="4498975"/>
            <a:ext cx="6673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适当选取直角坐标系可得它们的标准方程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981825" y="4506913"/>
            <a:ext cx="133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下面仅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07950" y="5116513"/>
            <a:ext cx="5695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就几种常见标准型的特点进行介绍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23875" y="5718175"/>
            <a:ext cx="615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研究二次曲面特性的基本方法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截痕法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016375" y="3341688"/>
            <a:ext cx="250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其基本类型有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196975" y="3914775"/>
            <a:ext cx="5162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椭球面、抛物面、双曲面、锥面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07950" y="3341688"/>
            <a:ext cx="401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的图形通常为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二次曲面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 </a:t>
            </a:r>
          </a:p>
        </p:txBody>
      </p:sp>
      <p:graphicFrame>
        <p:nvGraphicFramePr>
          <p:cNvPr id="38914" name="Object 11"/>
          <p:cNvGraphicFramePr>
            <a:graphicFrameLocks noChangeAspect="1"/>
          </p:cNvGraphicFramePr>
          <p:nvPr/>
        </p:nvGraphicFramePr>
        <p:xfrm>
          <a:off x="1349375" y="1690688"/>
          <a:ext cx="5257800" cy="508000"/>
        </p:xfrm>
        <a:graphic>
          <a:graphicData uri="http://schemas.openxmlformats.org/presentationml/2006/ole">
            <p:oleObj spid="_x0000_s38914" name="Equation" r:id="rId3" imgW="5257800" imgH="507960" progId="Equation.3">
              <p:embed/>
            </p:oleObj>
          </a:graphicData>
        </a:graphic>
      </p:graphicFrame>
      <p:graphicFrame>
        <p:nvGraphicFramePr>
          <p:cNvPr id="38915" name="Object 12"/>
          <p:cNvGraphicFramePr>
            <a:graphicFrameLocks noChangeAspect="1"/>
          </p:cNvGraphicFramePr>
          <p:nvPr/>
        </p:nvGraphicFramePr>
        <p:xfrm>
          <a:off x="4016375" y="2338388"/>
          <a:ext cx="3276600" cy="393700"/>
        </p:xfrm>
        <a:graphic>
          <a:graphicData uri="http://schemas.openxmlformats.org/presentationml/2006/ole">
            <p:oleObj spid="_x0000_s38915" name="Equation" r:id="rId4" imgW="3276360" imgH="393480" progId="Equation.3">
              <p:embed/>
            </p:oleObj>
          </a:graphicData>
        </a:graphic>
      </p:graphicFrame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1917700" y="2746375"/>
            <a:ext cx="3622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二次项系数不全为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0 )</a:t>
            </a:r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3132138" y="523875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(Quadric Surface; Surface of Second Order)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  <p:bldP spid="19461" grpId="0" build="p" autoUpdateAnimBg="0"/>
      <p:bldP spid="19462" grpId="0" build="p" autoUpdateAnimBg="0" advAuto="0"/>
      <p:bldP spid="19463" grpId="0" build="p" autoUpdateAnimBg="0"/>
      <p:bldP spid="19464" grpId="0" build="p" autoUpdateAnimBg="0"/>
      <p:bldP spid="19465" grpId="0" build="p" autoUpdateAnimBg="0"/>
      <p:bldP spid="1946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909EF9-80ED-4363-B244-1E098CD199C5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295400" y="1092200"/>
          <a:ext cx="4303713" cy="965200"/>
        </p:xfrm>
        <a:graphic>
          <a:graphicData uri="http://schemas.openxmlformats.org/presentationml/2006/ole">
            <p:oleObj spid="_x0000_s39938" name="Equation" r:id="rId3" imgW="4305240" imgH="96516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01675" y="2209800"/>
          <a:ext cx="3784600" cy="457200"/>
        </p:xfrm>
        <a:graphic>
          <a:graphicData uri="http://schemas.openxmlformats.org/presentationml/2006/ole">
            <p:oleObj spid="_x0000_s39939" name="Equation" r:id="rId4" imgW="3784320" imgH="457200" progId="Equation.3">
              <p:embed/>
            </p:oleObj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284663" y="218916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椭圆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3400" y="3810000"/>
            <a:ext cx="778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在平面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或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上的截痕为过原点的两直线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75463" y="2524125"/>
            <a:ext cx="617537" cy="147638"/>
            <a:chOff x="1440" y="2736"/>
            <a:chExt cx="1912" cy="454"/>
          </a:xfrm>
        </p:grpSpPr>
        <p:sp>
          <p:nvSpPr>
            <p:cNvPr id="39978" name="Arc 7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9979" name="Arc 8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72288" y="1558925"/>
            <a:ext cx="617537" cy="147638"/>
            <a:chOff x="1440" y="2736"/>
            <a:chExt cx="1912" cy="454"/>
          </a:xfrm>
        </p:grpSpPr>
        <p:sp>
          <p:nvSpPr>
            <p:cNvPr id="39976" name="Arc 10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9977" name="Arc 11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440488" y="609600"/>
            <a:ext cx="1544637" cy="2900363"/>
            <a:chOff x="4057" y="288"/>
            <a:chExt cx="1079" cy="2024"/>
          </a:xfrm>
        </p:grpSpPr>
        <p:sp>
          <p:nvSpPr>
            <p:cNvPr id="39965" name="Line 13"/>
            <p:cNvSpPr>
              <a:spLocks noChangeShapeType="1"/>
            </p:cNvSpPr>
            <p:nvPr/>
          </p:nvSpPr>
          <p:spPr bwMode="auto">
            <a:xfrm flipV="1">
              <a:off x="4574" y="324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46" name="Object 14"/>
            <p:cNvGraphicFramePr>
              <a:graphicFrameLocks noChangeAspect="1"/>
            </p:cNvGraphicFramePr>
            <p:nvPr/>
          </p:nvGraphicFramePr>
          <p:xfrm>
            <a:off x="4618" y="288"/>
            <a:ext cx="122" cy="122"/>
          </p:xfrm>
          <a:graphic>
            <a:graphicData uri="http://schemas.openxmlformats.org/presentationml/2006/ole">
              <p:oleObj spid="_x0000_s39946" name="Equation" r:id="rId5" imgW="215640" imgH="215640" progId="Equation.3">
                <p:embed/>
              </p:oleObj>
            </a:graphicData>
          </a:graphic>
        </p:graphicFrame>
        <p:sp>
          <p:nvSpPr>
            <p:cNvPr id="39966" name="Line 15"/>
            <p:cNvSpPr>
              <a:spLocks noChangeShapeType="1"/>
            </p:cNvSpPr>
            <p:nvPr/>
          </p:nvSpPr>
          <p:spPr bwMode="auto">
            <a:xfrm>
              <a:off x="4100" y="1370"/>
              <a:ext cx="1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Line 16"/>
            <p:cNvSpPr>
              <a:spLocks noChangeShapeType="1"/>
            </p:cNvSpPr>
            <p:nvPr/>
          </p:nvSpPr>
          <p:spPr bwMode="auto">
            <a:xfrm flipH="1">
              <a:off x="4186" y="1052"/>
              <a:ext cx="697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Line 17"/>
            <p:cNvSpPr>
              <a:spLocks noChangeShapeType="1"/>
            </p:cNvSpPr>
            <p:nvPr/>
          </p:nvSpPr>
          <p:spPr bwMode="auto">
            <a:xfrm>
              <a:off x="4574" y="2208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Line 18"/>
            <p:cNvSpPr>
              <a:spLocks noChangeShapeType="1"/>
            </p:cNvSpPr>
            <p:nvPr/>
          </p:nvSpPr>
          <p:spPr bwMode="auto">
            <a:xfrm>
              <a:off x="4574" y="768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47" name="Object 19"/>
            <p:cNvGraphicFramePr>
              <a:graphicFrameLocks noChangeAspect="1"/>
            </p:cNvGraphicFramePr>
            <p:nvPr/>
          </p:nvGraphicFramePr>
          <p:xfrm>
            <a:off x="4057" y="1707"/>
            <a:ext cx="129" cy="137"/>
          </p:xfrm>
          <a:graphic>
            <a:graphicData uri="http://schemas.openxmlformats.org/presentationml/2006/ole">
              <p:oleObj spid="_x0000_s39947" name="Equation" r:id="rId6" imgW="228600" imgH="241200" progId="Equation.3">
                <p:embed/>
              </p:oleObj>
            </a:graphicData>
          </a:graphic>
        </p:graphicFrame>
        <p:graphicFrame>
          <p:nvGraphicFramePr>
            <p:cNvPr id="39948" name="Object 20"/>
            <p:cNvGraphicFramePr>
              <a:graphicFrameLocks noChangeAspect="1"/>
            </p:cNvGraphicFramePr>
            <p:nvPr/>
          </p:nvGraphicFramePr>
          <p:xfrm>
            <a:off x="4999" y="1440"/>
            <a:ext cx="137" cy="181"/>
          </p:xfrm>
          <a:graphic>
            <a:graphicData uri="http://schemas.openxmlformats.org/presentationml/2006/ole">
              <p:oleObj spid="_x0000_s39948" name="Equation" r:id="rId7" imgW="241827" imgH="318093" progId="Equation.3">
                <p:embed/>
              </p:oleObj>
            </a:graphicData>
          </a:graphic>
        </p:graphicFrame>
        <p:graphicFrame>
          <p:nvGraphicFramePr>
            <p:cNvPr id="39949" name="Object 21"/>
            <p:cNvGraphicFramePr>
              <a:graphicFrameLocks noChangeAspect="1"/>
            </p:cNvGraphicFramePr>
            <p:nvPr/>
          </p:nvGraphicFramePr>
          <p:xfrm>
            <a:off x="4618" y="1383"/>
            <a:ext cx="122" cy="137"/>
          </p:xfrm>
          <a:graphic>
            <a:graphicData uri="http://schemas.openxmlformats.org/presentationml/2006/ole">
              <p:oleObj spid="_x0000_s39949" name="Equation" r:id="rId8" imgW="215640" imgH="241200" progId="Equation.3">
                <p:embed/>
              </p:oleObj>
            </a:graphicData>
          </a:graphic>
        </p:graphicFrame>
        <p:sp>
          <p:nvSpPr>
            <p:cNvPr id="39970" name="Oval 22"/>
            <p:cNvSpPr>
              <a:spLocks noChangeArrowheads="1"/>
            </p:cNvSpPr>
            <p:nvPr/>
          </p:nvSpPr>
          <p:spPr bwMode="auto">
            <a:xfrm>
              <a:off x="4143" y="551"/>
              <a:ext cx="863" cy="20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39971" name="Group 23"/>
            <p:cNvGrpSpPr>
              <a:grpSpLocks/>
            </p:cNvGrpSpPr>
            <p:nvPr/>
          </p:nvGrpSpPr>
          <p:grpSpPr bwMode="auto">
            <a:xfrm>
              <a:off x="4143" y="1966"/>
              <a:ext cx="864" cy="205"/>
              <a:chOff x="4391" y="2231"/>
              <a:chExt cx="904" cy="325"/>
            </a:xfrm>
          </p:grpSpPr>
          <p:sp>
            <p:nvSpPr>
              <p:cNvPr id="39974" name="Arc 24"/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T0" fmla="*/ 0 w 43138"/>
                  <a:gd name="T1" fmla="*/ 0 h 24006"/>
                  <a:gd name="T2" fmla="*/ 0 w 43138"/>
                  <a:gd name="T3" fmla="*/ 0 h 24006"/>
                  <a:gd name="T4" fmla="*/ 0 w 43138"/>
                  <a:gd name="T5" fmla="*/ 0 h 24006"/>
                  <a:gd name="T6" fmla="*/ 0 60000 65536"/>
                  <a:gd name="T7" fmla="*/ 0 60000 65536"/>
                  <a:gd name="T8" fmla="*/ 0 60000 65536"/>
                  <a:gd name="T9" fmla="*/ 0 w 43138"/>
                  <a:gd name="T10" fmla="*/ 0 h 24006"/>
                  <a:gd name="T11" fmla="*/ 43138 w 43138"/>
                  <a:gd name="T12" fmla="*/ 24006 h 240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75" name="Arc 25"/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T0" fmla="*/ 0 w 43200"/>
                  <a:gd name="T1" fmla="*/ 0 h 25177"/>
                  <a:gd name="T2" fmla="*/ 0 w 43200"/>
                  <a:gd name="T3" fmla="*/ 0 h 25177"/>
                  <a:gd name="T4" fmla="*/ 0 w 43200"/>
                  <a:gd name="T5" fmla="*/ 0 h 2517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177"/>
                  <a:gd name="T11" fmla="*/ 43200 w 43200"/>
                  <a:gd name="T12" fmla="*/ 25177 h 25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9972" name="Line 26"/>
            <p:cNvSpPr>
              <a:spLocks noChangeShapeType="1"/>
            </p:cNvSpPr>
            <p:nvPr/>
          </p:nvSpPr>
          <p:spPr bwMode="auto">
            <a:xfrm flipH="1"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27"/>
            <p:cNvSpPr>
              <a:spLocks noChangeShapeType="1"/>
            </p:cNvSpPr>
            <p:nvPr/>
          </p:nvSpPr>
          <p:spPr bwMode="auto">
            <a:xfrm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1539875" y="2667000"/>
          <a:ext cx="2411413" cy="1054100"/>
        </p:xfrm>
        <a:graphic>
          <a:graphicData uri="http://schemas.openxmlformats.org/presentationml/2006/ole">
            <p:oleObj spid="_x0000_s39940" name="Equation" r:id="rId9" imgW="2412720" imgH="1054080" progId="Equation.3">
              <p:embed/>
            </p:oleObj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3978275" y="3016250"/>
          <a:ext cx="963613" cy="355600"/>
        </p:xfrm>
        <a:graphic>
          <a:graphicData uri="http://schemas.openxmlformats.org/presentationml/2006/ole">
            <p:oleObj spid="_x0000_s39941" name="Equation" r:id="rId10" imgW="965160" imgH="355320" progId="Equation.3">
              <p:embed/>
            </p:oleObj>
          </a:graphicData>
        </a:graphic>
      </p:graphicFrame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5241925" y="28638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①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324600" y="304800"/>
            <a:ext cx="1738313" cy="3478213"/>
            <a:chOff x="4032" y="240"/>
            <a:chExt cx="1095" cy="2191"/>
          </a:xfrm>
        </p:grpSpPr>
        <p:grpSp>
          <p:nvGrpSpPr>
            <p:cNvPr id="39960" name="Group 34"/>
            <p:cNvGrpSpPr>
              <a:grpSpLocks/>
            </p:cNvGrpSpPr>
            <p:nvPr/>
          </p:nvGrpSpPr>
          <p:grpSpPr bwMode="auto">
            <a:xfrm>
              <a:off x="4032" y="289"/>
              <a:ext cx="1095" cy="2142"/>
              <a:chOff x="4032" y="289"/>
              <a:chExt cx="1095" cy="2142"/>
            </a:xfrm>
          </p:grpSpPr>
          <p:graphicFrame>
            <p:nvGraphicFramePr>
              <p:cNvPr id="39943" name="Object 35"/>
              <p:cNvGraphicFramePr>
                <a:graphicFrameLocks noChangeAspect="1"/>
              </p:cNvGraphicFramePr>
              <p:nvPr/>
            </p:nvGraphicFramePr>
            <p:xfrm>
              <a:off x="4055" y="336"/>
              <a:ext cx="1072" cy="2095"/>
            </p:xfrm>
            <a:graphic>
              <a:graphicData uri="http://schemas.openxmlformats.org/presentationml/2006/ole">
                <p:oleObj spid="_x0000_s39943" name="BMP 图象" r:id="rId11" imgW="1219370" imgH="2381582" progId="PBrush">
                  <p:embed/>
                </p:oleObj>
              </a:graphicData>
            </a:graphic>
          </p:graphicFrame>
          <p:sp>
            <p:nvSpPr>
              <p:cNvPr id="39961" name="Line 36"/>
              <p:cNvSpPr>
                <a:spLocks noChangeShapeType="1"/>
              </p:cNvSpPr>
              <p:nvPr/>
            </p:nvSpPr>
            <p:spPr bwMode="auto">
              <a:xfrm flipH="1">
                <a:off x="4128" y="1392"/>
                <a:ext cx="461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2" name="Line 37"/>
              <p:cNvSpPr>
                <a:spLocks noChangeShapeType="1"/>
              </p:cNvSpPr>
              <p:nvPr/>
            </p:nvSpPr>
            <p:spPr bwMode="auto">
              <a:xfrm flipV="1">
                <a:off x="4580" y="869"/>
                <a:ext cx="0" cy="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3" name="Line 38"/>
              <p:cNvSpPr>
                <a:spLocks noChangeShapeType="1"/>
              </p:cNvSpPr>
              <p:nvPr/>
            </p:nvSpPr>
            <p:spPr bwMode="auto">
              <a:xfrm>
                <a:off x="4583" y="1405"/>
                <a:ext cx="4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4" name="Line 39"/>
              <p:cNvSpPr>
                <a:spLocks noChangeShapeType="1"/>
              </p:cNvSpPr>
              <p:nvPr/>
            </p:nvSpPr>
            <p:spPr bwMode="auto">
              <a:xfrm flipV="1">
                <a:off x="4580" y="289"/>
                <a:ext cx="0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44" name="Object 40"/>
              <p:cNvGraphicFramePr>
                <a:graphicFrameLocks noChangeAspect="1"/>
              </p:cNvGraphicFramePr>
              <p:nvPr/>
            </p:nvGraphicFramePr>
            <p:xfrm>
              <a:off x="4032" y="1638"/>
              <a:ext cx="144" cy="152"/>
            </p:xfrm>
            <a:graphic>
              <a:graphicData uri="http://schemas.openxmlformats.org/presentationml/2006/ole">
                <p:oleObj spid="_x0000_s39944" name="Equation" r:id="rId12" imgW="228600" imgH="241200" progId="Equation.3">
                  <p:embed/>
                </p:oleObj>
              </a:graphicData>
            </a:graphic>
          </p:graphicFrame>
          <p:graphicFrame>
            <p:nvGraphicFramePr>
              <p:cNvPr id="39945" name="Object 41"/>
              <p:cNvGraphicFramePr>
                <a:graphicFrameLocks noChangeAspect="1"/>
              </p:cNvGraphicFramePr>
              <p:nvPr/>
            </p:nvGraphicFramePr>
            <p:xfrm>
              <a:off x="4896" y="1446"/>
              <a:ext cx="152" cy="200"/>
            </p:xfrm>
            <a:graphic>
              <a:graphicData uri="http://schemas.openxmlformats.org/presentationml/2006/ole">
                <p:oleObj spid="_x0000_s39945" name="Equation" r:id="rId13" imgW="241200" imgH="317160" progId="Equation.3">
                  <p:embed/>
                </p:oleObj>
              </a:graphicData>
            </a:graphic>
          </p:graphicFrame>
        </p:grpSp>
        <p:graphicFrame>
          <p:nvGraphicFramePr>
            <p:cNvPr id="39942" name="Object 42"/>
            <p:cNvGraphicFramePr>
              <a:graphicFrameLocks noChangeAspect="1"/>
            </p:cNvGraphicFramePr>
            <p:nvPr/>
          </p:nvGraphicFramePr>
          <p:xfrm>
            <a:off x="4656" y="240"/>
            <a:ext cx="136" cy="136"/>
          </p:xfrm>
          <a:graphic>
            <a:graphicData uri="http://schemas.openxmlformats.org/presentationml/2006/ole">
              <p:oleObj spid="_x0000_s39942" name="Equation" r:id="rId14" imgW="215640" imgH="215640" progId="Equation.3">
                <p:embed/>
              </p:oleObj>
            </a:graphicData>
          </a:graphic>
        </p:graphicFrame>
      </p:grpSp>
      <p:sp>
        <p:nvSpPr>
          <p:cNvPr id="39958" name="Rectangle 43"/>
          <p:cNvSpPr>
            <a:spLocks noChangeArrowheads="1"/>
          </p:cNvSpPr>
          <p:nvPr/>
        </p:nvSpPr>
        <p:spPr bwMode="auto">
          <a:xfrm>
            <a:off x="685800" y="5334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椭圆锥面</a:t>
            </a:r>
          </a:p>
        </p:txBody>
      </p:sp>
      <p:sp>
        <p:nvSpPr>
          <p:cNvPr id="39959" name="Rectangle 44"/>
          <p:cNvSpPr>
            <a:spLocks noChangeArrowheads="1"/>
          </p:cNvSpPr>
          <p:nvPr/>
        </p:nvSpPr>
        <p:spPr bwMode="auto">
          <a:xfrm>
            <a:off x="2916238" y="476250"/>
            <a:ext cx="240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(Elliptic Cone)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  <p:bldP spid="20485" grpId="0" build="p" autoUpdateAnimBg="0"/>
      <p:bldP spid="2051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0D1708-4BFE-4AD7-AB86-18466D2BF67A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91200" y="1219200"/>
            <a:ext cx="3108325" cy="1841500"/>
            <a:chOff x="3648" y="768"/>
            <a:chExt cx="1958" cy="1160"/>
          </a:xfrm>
        </p:grpSpPr>
        <p:grpSp>
          <p:nvGrpSpPr>
            <p:cNvPr id="40977" name="Group 3"/>
            <p:cNvGrpSpPr>
              <a:grpSpLocks/>
            </p:cNvGrpSpPr>
            <p:nvPr/>
          </p:nvGrpSpPr>
          <p:grpSpPr bwMode="auto">
            <a:xfrm>
              <a:off x="3696" y="768"/>
              <a:ext cx="1910" cy="1152"/>
              <a:chOff x="3450" y="2629"/>
              <a:chExt cx="1910" cy="1152"/>
            </a:xfrm>
          </p:grpSpPr>
          <p:graphicFrame>
            <p:nvGraphicFramePr>
              <p:cNvPr id="40970" name="Object 4"/>
              <p:cNvGraphicFramePr>
                <a:graphicFrameLocks noChangeAspect="1"/>
              </p:cNvGraphicFramePr>
              <p:nvPr/>
            </p:nvGraphicFramePr>
            <p:xfrm>
              <a:off x="3494" y="2839"/>
              <a:ext cx="1770" cy="942"/>
            </p:xfrm>
            <a:graphic>
              <a:graphicData uri="http://schemas.openxmlformats.org/presentationml/2006/ole">
                <p:oleObj spid="_x0000_s40970" name="BMP 图象" r:id="rId3" imgW="2809524" imgH="1495634" progId="PBrush">
                  <p:embed/>
                </p:oleObj>
              </a:graphicData>
            </a:graphic>
          </p:graphicFrame>
          <p:grpSp>
            <p:nvGrpSpPr>
              <p:cNvPr id="40978" name="Group 5"/>
              <p:cNvGrpSpPr>
                <a:grpSpLocks/>
              </p:cNvGrpSpPr>
              <p:nvPr/>
            </p:nvGrpSpPr>
            <p:grpSpPr bwMode="auto">
              <a:xfrm>
                <a:off x="3450" y="2629"/>
                <a:ext cx="1910" cy="960"/>
                <a:chOff x="816" y="2496"/>
                <a:chExt cx="1910" cy="960"/>
              </a:xfrm>
            </p:grpSpPr>
            <p:sp>
              <p:nvSpPr>
                <p:cNvPr id="40979" name="Line 6"/>
                <p:cNvSpPr>
                  <a:spLocks noChangeShapeType="1"/>
                </p:cNvSpPr>
                <p:nvPr/>
              </p:nvSpPr>
              <p:spPr bwMode="auto">
                <a:xfrm>
                  <a:off x="2352" y="3264"/>
                  <a:ext cx="374" cy="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816" y="3360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39" y="249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40967" name="Object 9"/>
            <p:cNvGraphicFramePr>
              <a:graphicFrameLocks noChangeAspect="1"/>
            </p:cNvGraphicFramePr>
            <p:nvPr/>
          </p:nvGraphicFramePr>
          <p:xfrm>
            <a:off x="4464" y="776"/>
            <a:ext cx="136" cy="136"/>
          </p:xfrm>
          <a:graphic>
            <a:graphicData uri="http://schemas.openxmlformats.org/presentationml/2006/ole">
              <p:oleObj spid="_x0000_s40967" name="Equation" r:id="rId4" imgW="215640" imgH="215640" progId="Equation.3">
                <p:embed/>
              </p:oleObj>
            </a:graphicData>
          </a:graphic>
        </p:graphicFrame>
        <p:graphicFrame>
          <p:nvGraphicFramePr>
            <p:cNvPr id="40968" name="Object 10"/>
            <p:cNvGraphicFramePr>
              <a:graphicFrameLocks noChangeAspect="1"/>
            </p:cNvGraphicFramePr>
            <p:nvPr/>
          </p:nvGraphicFramePr>
          <p:xfrm>
            <a:off x="5424" y="1632"/>
            <a:ext cx="152" cy="200"/>
          </p:xfrm>
          <a:graphic>
            <a:graphicData uri="http://schemas.openxmlformats.org/presentationml/2006/ole">
              <p:oleObj spid="_x0000_s40968" name="Equation" r:id="rId5" imgW="241200" imgH="317160" progId="Equation.3">
                <p:embed/>
              </p:oleObj>
            </a:graphicData>
          </a:graphic>
        </p:graphicFrame>
        <p:graphicFrame>
          <p:nvGraphicFramePr>
            <p:cNvPr id="40969" name="Object 11"/>
            <p:cNvGraphicFramePr>
              <a:graphicFrameLocks noChangeAspect="1"/>
            </p:cNvGraphicFramePr>
            <p:nvPr/>
          </p:nvGraphicFramePr>
          <p:xfrm>
            <a:off x="3648" y="1776"/>
            <a:ext cx="144" cy="152"/>
          </p:xfrm>
          <a:graphic>
            <a:graphicData uri="http://schemas.openxmlformats.org/presentationml/2006/ole">
              <p:oleObj spid="_x0000_s40969" name="Equation" r:id="rId6" imgW="228600" imgH="241200" progId="Equation.3">
                <p:embed/>
              </p:oleObj>
            </a:graphicData>
          </a:graphic>
        </p:graphicFrame>
      </p:grpSp>
      <p:graphicFrame>
        <p:nvGraphicFramePr>
          <p:cNvPr id="21516" name="Object 12"/>
          <p:cNvGraphicFramePr>
            <a:graphicFrameLocks/>
          </p:cNvGraphicFramePr>
          <p:nvPr/>
        </p:nvGraphicFramePr>
        <p:xfrm>
          <a:off x="1473200" y="1079500"/>
          <a:ext cx="5003800" cy="965200"/>
        </p:xfrm>
        <a:graphic>
          <a:graphicData uri="http://schemas.openxmlformats.org/presentationml/2006/ole">
            <p:oleObj spid="_x0000_s40962" name="Equation" r:id="rId7" imgW="5003640" imgH="965160" progId="Equation.3">
              <p:embed/>
            </p:oleObj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85800" y="220186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范围：</a:t>
            </a: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600200" y="2819400"/>
          <a:ext cx="3314700" cy="469900"/>
        </p:xfrm>
        <a:graphic>
          <a:graphicData uri="http://schemas.openxmlformats.org/presentationml/2006/ole">
            <p:oleObj spid="_x0000_s40963" name="Equation" r:id="rId8" imgW="3314520" imgH="469800" progId="Equation.3">
              <p:embed/>
            </p:oleObj>
          </a:graphicData>
        </a:graphic>
      </p:graphicFrame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685800" y="34290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与坐标面的交线：椭圆</a:t>
            </a: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1397000" y="4044950"/>
          <a:ext cx="2044700" cy="1422400"/>
        </p:xfrm>
        <a:graphic>
          <a:graphicData uri="http://schemas.openxmlformats.org/presentationml/2006/ole">
            <p:oleObj spid="_x0000_s40964" name="Equation" r:id="rId9" imgW="2044440" imgH="1422360" progId="Equation.3">
              <p:embed/>
            </p:oleObj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3797300" y="4064000"/>
          <a:ext cx="2019300" cy="1422400"/>
        </p:xfrm>
        <a:graphic>
          <a:graphicData uri="http://schemas.openxmlformats.org/presentationml/2006/ole">
            <p:oleObj spid="_x0000_s40965" name="Equation" r:id="rId10" imgW="2019240" imgH="1422360" progId="Equation.3">
              <p:embed/>
            </p:oleObj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6159500" y="4064000"/>
          <a:ext cx="1841500" cy="1422400"/>
        </p:xfrm>
        <a:graphic>
          <a:graphicData uri="http://schemas.openxmlformats.org/presentationml/2006/ole">
            <p:oleObj spid="_x0000_s40966" name="Equation" r:id="rId11" imgW="1841400" imgH="1422360" progId="Equation.3">
              <p:embed/>
            </p:oleObj>
          </a:graphicData>
        </a:graphic>
      </p:graphicFrame>
      <p:sp>
        <p:nvSpPr>
          <p:cNvPr id="40975" name="Rectangle 19"/>
          <p:cNvSpPr>
            <a:spLocks noChangeArrowheads="1"/>
          </p:cNvSpPr>
          <p:nvPr/>
        </p:nvSpPr>
        <p:spPr bwMode="auto">
          <a:xfrm>
            <a:off x="762000" y="457200"/>
            <a:ext cx="2730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椭球面</a:t>
            </a:r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>
            <a:off x="2555875" y="404813"/>
            <a:ext cx="1765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(Ellipsoid)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utoUpdateAnimBg="0"/>
      <p:bldP spid="215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365B6-025C-416F-A6B6-F970313B0E6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41986" name="Object 2"/>
          <p:cNvGraphicFramePr>
            <a:graphicFrameLocks/>
          </p:cNvGraphicFramePr>
          <p:nvPr/>
        </p:nvGraphicFramePr>
        <p:xfrm>
          <a:off x="1454150" y="622300"/>
          <a:ext cx="2425700" cy="965200"/>
        </p:xfrm>
        <a:graphic>
          <a:graphicData uri="http://schemas.openxmlformats.org/presentationml/2006/ole">
            <p:oleObj spid="_x0000_s41986" name="Equation" r:id="rId3" imgW="2425680" imgH="965160" progId="Equation.3">
              <p:embed/>
            </p:oleObj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590800" y="1892300"/>
          <a:ext cx="2171700" cy="469900"/>
        </p:xfrm>
        <a:graphic>
          <a:graphicData uri="http://schemas.openxmlformats.org/presentationml/2006/ole">
            <p:oleObj spid="_x0000_s41987" name="Equation" r:id="rId4" imgW="2171520" imgH="469800" progId="Equation.3">
              <p:embed/>
            </p:oleObj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648200" y="1828800"/>
            <a:ext cx="3236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的交线为椭圆：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816100" y="3746500"/>
          <a:ext cx="850900" cy="444500"/>
        </p:xfrm>
        <a:graphic>
          <a:graphicData uri="http://schemas.openxmlformats.org/presentationml/2006/ole">
            <p:oleObj spid="_x0000_s41988" name="Equation" r:id="rId5" imgW="850680" imgH="444240" progId="Equation.3">
              <p:embed/>
            </p:oleObj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38200" y="55626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(4)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时为旋转椭球面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809625" y="430847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同样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752600" y="4330700"/>
          <a:ext cx="2374900" cy="469900"/>
        </p:xfrm>
        <a:graphic>
          <a:graphicData uri="http://schemas.openxmlformats.org/presentationml/2006/ole">
            <p:oleObj spid="_x0000_s41989" name="Equation" r:id="rId6" imgW="2374560" imgH="469800" progId="Equation.3">
              <p:embed/>
            </p:oleObj>
          </a:graphicData>
        </a:graphic>
      </p:graphicFrame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858000" y="4267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的截痕</a:t>
            </a: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660900" y="4330700"/>
          <a:ext cx="2273300" cy="469900"/>
        </p:xfrm>
        <a:graphic>
          <a:graphicData uri="http://schemas.openxmlformats.org/presentationml/2006/ole">
            <p:oleObj spid="_x0000_s41990" name="Equation" r:id="rId7" imgW="2273040" imgH="469800" progId="Equation.3">
              <p:embed/>
            </p:oleObj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103688" y="42846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及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81000" y="48910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也为椭圆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257800" y="55626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时为球面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2004" name="Text Box 15"/>
          <p:cNvSpPr txBox="1">
            <a:spLocks noChangeArrowheads="1"/>
          </p:cNvSpPr>
          <p:nvPr/>
        </p:nvSpPr>
        <p:spPr bwMode="auto">
          <a:xfrm>
            <a:off x="762000" y="185896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截痕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1666875" y="2420938"/>
          <a:ext cx="4429125" cy="1231900"/>
        </p:xfrm>
        <a:graphic>
          <a:graphicData uri="http://schemas.openxmlformats.org/presentationml/2006/ole">
            <p:oleObj spid="_x0000_s41991" name="Equation" r:id="rId8" imgW="4431960" imgH="1231560" progId="Equation.3">
              <p:embed/>
            </p:oleObj>
          </a:graphicData>
        </a:graphic>
      </p:graphicFrame>
      <p:graphicFrame>
        <p:nvGraphicFramePr>
          <p:cNvPr id="41992" name="Object 17"/>
          <p:cNvGraphicFramePr>
            <a:graphicFrameLocks/>
          </p:cNvGraphicFramePr>
          <p:nvPr/>
        </p:nvGraphicFramePr>
        <p:xfrm>
          <a:off x="4191000" y="965200"/>
          <a:ext cx="1066800" cy="406400"/>
        </p:xfrm>
        <a:graphic>
          <a:graphicData uri="http://schemas.openxmlformats.org/presentationml/2006/ole">
            <p:oleObj spid="_x0000_s41992" name="Equation" r:id="rId9" imgW="1066680" imgH="406080" progId="Equation.3">
              <p:embed/>
            </p:oleObj>
          </a:graphicData>
        </a:graphic>
      </p:graphicFrame>
      <p:sp>
        <p:nvSpPr>
          <p:cNvPr id="42005" name="Text Box 18"/>
          <p:cNvSpPr txBox="1">
            <a:spLocks noChangeArrowheads="1"/>
          </p:cNvSpPr>
          <p:nvPr/>
        </p:nvSpPr>
        <p:spPr bwMode="auto">
          <a:xfrm>
            <a:off x="5105400" y="879475"/>
            <a:ext cx="1538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为正数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2547" name="AutoShape 19"/>
          <p:cNvSpPr>
            <a:spLocks/>
          </p:cNvSpPr>
          <p:nvPr/>
        </p:nvSpPr>
        <p:spPr bwMode="auto">
          <a:xfrm>
            <a:off x="1447800" y="26670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621463" y="2060575"/>
            <a:ext cx="1766887" cy="2130425"/>
            <a:chOff x="4171" y="1314"/>
            <a:chExt cx="1097" cy="1211"/>
          </a:xfrm>
        </p:grpSpPr>
        <p:graphicFrame>
          <p:nvGraphicFramePr>
            <p:cNvPr id="41993" name="Object 21"/>
            <p:cNvGraphicFramePr>
              <a:graphicFrameLocks noChangeAspect="1"/>
            </p:cNvGraphicFramePr>
            <p:nvPr/>
          </p:nvGraphicFramePr>
          <p:xfrm>
            <a:off x="4171" y="1595"/>
            <a:ext cx="1097" cy="689"/>
          </p:xfrm>
          <a:graphic>
            <a:graphicData uri="http://schemas.openxmlformats.org/presentationml/2006/ole">
              <p:oleObj spid="_x0000_s41993" name="BMP 图象" r:id="rId10" imgW="2486372" imgH="1561905" progId="PBrush">
                <p:embed/>
              </p:oleObj>
            </a:graphicData>
          </a:graphic>
        </p:graphicFrame>
        <p:graphicFrame>
          <p:nvGraphicFramePr>
            <p:cNvPr id="41994" name="Object 22"/>
            <p:cNvGraphicFramePr>
              <a:graphicFrameLocks noChangeAspect="1"/>
            </p:cNvGraphicFramePr>
            <p:nvPr/>
          </p:nvGraphicFramePr>
          <p:xfrm>
            <a:off x="4896" y="1344"/>
            <a:ext cx="136" cy="136"/>
          </p:xfrm>
          <a:graphic>
            <a:graphicData uri="http://schemas.openxmlformats.org/presentationml/2006/ole">
              <p:oleObj spid="_x0000_s41994" name="Equation" r:id="rId11" imgW="215640" imgH="215640" progId="Equation.3">
                <p:embed/>
              </p:oleObj>
            </a:graphicData>
          </a:graphic>
        </p:graphicFrame>
        <p:grpSp>
          <p:nvGrpSpPr>
            <p:cNvPr id="42008" name="Group 23"/>
            <p:cNvGrpSpPr>
              <a:grpSpLocks/>
            </p:cNvGrpSpPr>
            <p:nvPr/>
          </p:nvGrpSpPr>
          <p:grpSpPr bwMode="auto">
            <a:xfrm>
              <a:off x="4597" y="1314"/>
              <a:ext cx="197" cy="1211"/>
              <a:chOff x="4597" y="1314"/>
              <a:chExt cx="208" cy="1275"/>
            </a:xfrm>
          </p:grpSpPr>
          <p:sp>
            <p:nvSpPr>
              <p:cNvPr id="42009" name="Line 24"/>
              <p:cNvSpPr>
                <a:spLocks noChangeShapeType="1"/>
              </p:cNvSpPr>
              <p:nvPr/>
            </p:nvSpPr>
            <p:spPr bwMode="auto">
              <a:xfrm flipV="1">
                <a:off x="4728" y="1314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0" name="Line 25"/>
              <p:cNvSpPr>
                <a:spLocks noChangeShapeType="1"/>
              </p:cNvSpPr>
              <p:nvPr/>
            </p:nvSpPr>
            <p:spPr bwMode="auto">
              <a:xfrm flipV="1">
                <a:off x="4597" y="2267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3" grpId="0" autoUpdateAnimBg="0"/>
      <p:bldP spid="22535" grpId="0" autoUpdateAnimBg="0"/>
      <p:bldP spid="22536" grpId="0" autoUpdateAnimBg="0"/>
      <p:bldP spid="22538" grpId="0" autoUpdateAnimBg="0"/>
      <p:bldP spid="22540" grpId="0" build="p" autoUpdateAnimBg="0"/>
      <p:bldP spid="22541" grpId="0" autoUpdateAnimBg="0"/>
      <p:bldP spid="22542" grpId="0" autoUpdateAnimBg="0"/>
      <p:bldP spid="225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D689F6-0274-4BBC-A3B8-CE35FA442F7C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539750" y="47625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抛物面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2268538" y="481013"/>
            <a:ext cx="2101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(Paraboloid)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474788" y="1700213"/>
          <a:ext cx="1944687" cy="1087437"/>
        </p:xfrm>
        <a:graphic>
          <a:graphicData uri="http://schemas.openxmlformats.org/presentationml/2006/ole">
            <p:oleObj spid="_x0000_s43010" name="Equation" r:id="rId4" imgW="749160" imgH="419040" progId="Equation.DSMT4">
              <p:embed/>
            </p:oleObj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03263" y="123348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椭圆抛物面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15963" y="3933825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双曲抛物面（鞍形曲面）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547813" y="4756150"/>
          <a:ext cx="2016125" cy="977900"/>
        </p:xfrm>
        <a:graphic>
          <a:graphicData uri="http://schemas.openxmlformats.org/presentationml/2006/ole">
            <p:oleObj spid="_x0000_s43011" name="Equation" r:id="rId5" imgW="863280" imgH="419040" progId="Equation.DSMT4">
              <p:embed/>
            </p:oleObj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4925" y="2781300"/>
            <a:ext cx="54721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特别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= b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时为绕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轴的旋转抛物面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68988" y="3195638"/>
            <a:ext cx="2590800" cy="3328987"/>
            <a:chOff x="3833" y="1765"/>
            <a:chExt cx="1632" cy="2097"/>
          </a:xfrm>
        </p:grpSpPr>
        <p:pic>
          <p:nvPicPr>
            <p:cNvPr id="43027" name="Picture 1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33" y="2205"/>
              <a:ext cx="1234" cy="1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3028" name="Line 11"/>
            <p:cNvSpPr>
              <a:spLocks noChangeShapeType="1"/>
            </p:cNvSpPr>
            <p:nvPr/>
          </p:nvSpPr>
          <p:spPr bwMode="auto">
            <a:xfrm flipV="1">
              <a:off x="4422" y="1887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12"/>
            <p:cNvSpPr>
              <a:spLocks noChangeShapeType="1"/>
            </p:cNvSpPr>
            <p:nvPr/>
          </p:nvSpPr>
          <p:spPr bwMode="auto">
            <a:xfrm>
              <a:off x="4422" y="2976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13"/>
            <p:cNvSpPr>
              <a:spLocks noChangeShapeType="1"/>
            </p:cNvSpPr>
            <p:nvPr/>
          </p:nvSpPr>
          <p:spPr bwMode="auto">
            <a:xfrm flipH="1">
              <a:off x="3878" y="2976"/>
              <a:ext cx="544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Text Box 14"/>
            <p:cNvSpPr txBox="1">
              <a:spLocks noChangeArrowheads="1"/>
            </p:cNvSpPr>
            <p:nvPr/>
          </p:nvSpPr>
          <p:spPr bwMode="auto">
            <a:xfrm>
              <a:off x="3923" y="3535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3032" name="Text Box 15"/>
            <p:cNvSpPr txBox="1">
              <a:spLocks noChangeArrowheads="1"/>
            </p:cNvSpPr>
            <p:nvPr/>
          </p:nvSpPr>
          <p:spPr bwMode="auto">
            <a:xfrm>
              <a:off x="5239" y="299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3033" name="Text Box 16"/>
            <p:cNvSpPr txBox="1">
              <a:spLocks noChangeArrowheads="1"/>
            </p:cNvSpPr>
            <p:nvPr/>
          </p:nvSpPr>
          <p:spPr bwMode="auto">
            <a:xfrm>
              <a:off x="4513" y="1765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70550" y="336550"/>
            <a:ext cx="2749550" cy="2805113"/>
            <a:chOff x="3651" y="-77"/>
            <a:chExt cx="1554" cy="1676"/>
          </a:xfrm>
        </p:grpSpPr>
        <p:pic>
          <p:nvPicPr>
            <p:cNvPr id="43020" name="Picture 18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1" y="255"/>
              <a:ext cx="1297" cy="13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3021" name="Line 19"/>
            <p:cNvSpPr>
              <a:spLocks noChangeShapeType="1"/>
            </p:cNvSpPr>
            <p:nvPr/>
          </p:nvSpPr>
          <p:spPr bwMode="auto">
            <a:xfrm flipV="1">
              <a:off x="4332" y="0"/>
              <a:ext cx="0" cy="1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20"/>
            <p:cNvSpPr>
              <a:spLocks noChangeShapeType="1"/>
            </p:cNvSpPr>
            <p:nvPr/>
          </p:nvSpPr>
          <p:spPr bwMode="auto">
            <a:xfrm>
              <a:off x="4332" y="125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21"/>
            <p:cNvSpPr>
              <a:spLocks noChangeShapeType="1"/>
            </p:cNvSpPr>
            <p:nvPr/>
          </p:nvSpPr>
          <p:spPr bwMode="auto">
            <a:xfrm flipH="1">
              <a:off x="3833" y="1253"/>
              <a:ext cx="499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Text Box 22"/>
            <p:cNvSpPr txBox="1">
              <a:spLocks noChangeArrowheads="1"/>
            </p:cNvSpPr>
            <p:nvPr/>
          </p:nvSpPr>
          <p:spPr bwMode="auto">
            <a:xfrm>
              <a:off x="3742" y="1130"/>
              <a:ext cx="193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3025" name="Text Box 23"/>
            <p:cNvSpPr txBox="1">
              <a:spLocks noChangeArrowheads="1"/>
            </p:cNvSpPr>
            <p:nvPr/>
          </p:nvSpPr>
          <p:spPr bwMode="auto">
            <a:xfrm>
              <a:off x="5012" y="858"/>
              <a:ext cx="19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3026" name="Text Box 24"/>
            <p:cNvSpPr txBox="1">
              <a:spLocks noChangeArrowheads="1"/>
            </p:cNvSpPr>
            <p:nvPr/>
          </p:nvSpPr>
          <p:spPr bwMode="auto">
            <a:xfrm>
              <a:off x="4105" y="-77"/>
              <a:ext cx="18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58" grpId="0" autoUpdateAnimBg="0"/>
      <p:bldP spid="2356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9D1C43-AC70-4FE8-97BA-7B225A067685}" type="datetime3">
              <a:rPr lang="zh-CN" altLang="en-US"/>
              <a:pPr>
                <a:defRPr/>
              </a:pPr>
              <a:t>2019年3月4日星期一</a:t>
            </a:fld>
            <a:endParaRPr lang="en-US" altLang="zh-CN"/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F2F5E2-212C-49AC-8AB0-F8688C53D2FB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1004888"/>
            <a:ext cx="6918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单叶双曲面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Hyperboloid of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One Sheet)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14400" y="4005263"/>
          <a:ext cx="1422400" cy="469900"/>
        </p:xfrm>
        <a:graphic>
          <a:graphicData uri="http://schemas.openxmlformats.org/presentationml/2006/ole">
            <p:oleObj spid="_x0000_s44034" name="Equation" r:id="rId4" imgW="1422360" imgH="4698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25500" y="2757488"/>
          <a:ext cx="3489325" cy="455612"/>
        </p:xfrm>
        <a:graphic>
          <a:graphicData uri="http://schemas.openxmlformats.org/presentationml/2006/ole">
            <p:oleObj spid="_x0000_s44035" name="Equation" r:id="rId5" imgW="3593880" imgH="469800" progId="Equation.3">
              <p:embed/>
            </p:oleObj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211638" y="270192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椭圆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62200" y="39766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截痕为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600200" y="4584700"/>
          <a:ext cx="2514600" cy="990600"/>
        </p:xfrm>
        <a:graphic>
          <a:graphicData uri="http://schemas.openxmlformats.org/presentationml/2006/ole">
            <p:oleObj spid="_x0000_s44036" name="Equation" r:id="rId6" imgW="2514600" imgH="990360" progId="Equation.3">
              <p:embed/>
            </p:oleObj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8200" y="48910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实轴平行于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轴；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876800" y="54244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虚轴平行于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轴）</a:t>
            </a:r>
          </a:p>
        </p:txBody>
      </p:sp>
      <p:sp>
        <p:nvSpPr>
          <p:cNvPr id="25610" name="AutoShape 10"/>
          <p:cNvSpPr>
            <a:spLocks/>
          </p:cNvSpPr>
          <p:nvPr/>
        </p:nvSpPr>
        <p:spPr bwMode="auto">
          <a:xfrm>
            <a:off x="1295400" y="47371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600200" y="5651500"/>
          <a:ext cx="914400" cy="444500"/>
        </p:xfrm>
        <a:graphic>
          <a:graphicData uri="http://schemas.openxmlformats.org/presentationml/2006/ole">
            <p:oleObj spid="_x0000_s44037" name="Equation" r:id="rId7" imgW="914400" imgH="444240" progId="Equation.3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1143000" y="1600200"/>
          <a:ext cx="4876800" cy="968375"/>
        </p:xfrm>
        <a:graphic>
          <a:graphicData uri="http://schemas.openxmlformats.org/presentationml/2006/ole">
            <p:oleObj spid="_x0000_s44038" name="Equation" r:id="rId8" imgW="4876560" imgH="965160" progId="Equation.3">
              <p:embed/>
            </p:oleObj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524000" y="3351213"/>
          <a:ext cx="914400" cy="444500"/>
        </p:xfrm>
        <a:graphic>
          <a:graphicData uri="http://schemas.openxmlformats.org/presentationml/2006/ole">
            <p:oleObj spid="_x0000_s44039" name="Equation" r:id="rId9" imgW="914400" imgH="444240" progId="Equation.3">
              <p:embed/>
            </p:oleObj>
          </a:graphicData>
        </a:graphic>
      </p:graphicFrame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85800" y="3276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平面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362200" y="32766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上的截痕情况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62400" y="3989388"/>
            <a:ext cx="1463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双曲线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44055" name="Rectangle 17"/>
          <p:cNvSpPr>
            <a:spLocks noChangeArrowheads="1"/>
          </p:cNvSpPr>
          <p:nvPr/>
        </p:nvSpPr>
        <p:spPr bwMode="auto">
          <a:xfrm>
            <a:off x="609600" y="330200"/>
            <a:ext cx="2738438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4.  </a:t>
            </a:r>
            <a:r>
              <a:rPr lang="zh-CN" altLang="en-US" sz="32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双曲面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300788" y="1628775"/>
            <a:ext cx="2320925" cy="2376488"/>
            <a:chOff x="3923" y="436"/>
            <a:chExt cx="1462" cy="1497"/>
          </a:xfrm>
        </p:grpSpPr>
        <p:graphicFrame>
          <p:nvGraphicFramePr>
            <p:cNvPr id="44040" name="Object 19"/>
            <p:cNvGraphicFramePr>
              <a:graphicFrameLocks noChangeAspect="1"/>
            </p:cNvGraphicFramePr>
            <p:nvPr/>
          </p:nvGraphicFramePr>
          <p:xfrm>
            <a:off x="4085" y="577"/>
            <a:ext cx="1182" cy="1356"/>
          </p:xfrm>
          <a:graphic>
            <a:graphicData uri="http://schemas.openxmlformats.org/presentationml/2006/ole">
              <p:oleObj spid="_x0000_s44040" name="位图图像" r:id="rId10" imgW="2161905" imgH="1943371" progId="PBrush">
                <p:embed/>
              </p:oleObj>
            </a:graphicData>
          </a:graphic>
        </p:graphicFrame>
        <p:graphicFrame>
          <p:nvGraphicFramePr>
            <p:cNvPr id="44041" name="Object 20"/>
            <p:cNvGraphicFramePr>
              <a:graphicFrameLocks noChangeAspect="1"/>
            </p:cNvGraphicFramePr>
            <p:nvPr/>
          </p:nvGraphicFramePr>
          <p:xfrm>
            <a:off x="3923" y="1525"/>
            <a:ext cx="156" cy="219"/>
          </p:xfrm>
          <a:graphic>
            <a:graphicData uri="http://schemas.openxmlformats.org/presentationml/2006/ole">
              <p:oleObj spid="_x0000_s44041" name="Equation" r:id="rId11" imgW="126720" imgH="139680" progId="Equation.DSMT4">
                <p:embed/>
              </p:oleObj>
            </a:graphicData>
          </a:graphic>
        </p:graphicFrame>
        <p:sp>
          <p:nvSpPr>
            <p:cNvPr id="44058" name="Line 21"/>
            <p:cNvSpPr>
              <a:spLocks noChangeShapeType="1"/>
            </p:cNvSpPr>
            <p:nvPr/>
          </p:nvSpPr>
          <p:spPr bwMode="auto">
            <a:xfrm flipV="1">
              <a:off x="4638" y="577"/>
              <a:ext cx="0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Line 22"/>
            <p:cNvSpPr>
              <a:spLocks noChangeShapeType="1"/>
            </p:cNvSpPr>
            <p:nvPr/>
          </p:nvSpPr>
          <p:spPr bwMode="auto">
            <a:xfrm flipH="1">
              <a:off x="4088" y="1349"/>
              <a:ext cx="554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23"/>
            <p:cNvSpPr>
              <a:spLocks noChangeShapeType="1"/>
            </p:cNvSpPr>
            <p:nvPr/>
          </p:nvSpPr>
          <p:spPr bwMode="auto">
            <a:xfrm>
              <a:off x="4642" y="1349"/>
              <a:ext cx="58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42" name="Object 24"/>
            <p:cNvGraphicFramePr>
              <a:graphicFrameLocks noChangeAspect="1"/>
            </p:cNvGraphicFramePr>
            <p:nvPr/>
          </p:nvGraphicFramePr>
          <p:xfrm>
            <a:off x="5194" y="1556"/>
            <a:ext cx="191" cy="286"/>
          </p:xfrm>
          <a:graphic>
            <a:graphicData uri="http://schemas.openxmlformats.org/presentationml/2006/ole">
              <p:oleObj spid="_x0000_s44042" name="Equation" r:id="rId12" imgW="139680" imgH="164880" progId="Equation.DSMT4">
                <p:embed/>
              </p:oleObj>
            </a:graphicData>
          </a:graphic>
        </p:graphicFrame>
        <p:graphicFrame>
          <p:nvGraphicFramePr>
            <p:cNvPr id="44043" name="Object 25"/>
            <p:cNvGraphicFramePr>
              <a:graphicFrameLocks noChangeAspect="1"/>
            </p:cNvGraphicFramePr>
            <p:nvPr/>
          </p:nvGraphicFramePr>
          <p:xfrm>
            <a:off x="4630" y="436"/>
            <a:ext cx="212" cy="270"/>
          </p:xfrm>
          <a:graphic>
            <a:graphicData uri="http://schemas.openxmlformats.org/presentationml/2006/ole">
              <p:oleObj spid="_x0000_s44043" name="Equation" r:id="rId13" imgW="126720" imgH="126720" progId="Equation.DSMT4">
                <p:embed/>
              </p:oleObj>
            </a:graphicData>
          </a:graphic>
        </p:graphicFrame>
      </p:grp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2555875" y="317500"/>
            <a:ext cx="2338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(Hyperboloid)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  <p:bldP spid="25605" grpId="0" autoUpdateAnimBg="0"/>
      <p:bldP spid="25606" grpId="0" build="p" autoUpdateAnimBg="0"/>
      <p:bldP spid="25608" grpId="0" build="p" autoUpdateAnimBg="0"/>
      <p:bldP spid="25609" grpId="0" autoUpdateAnimBg="0"/>
      <p:bldP spid="25610" grpId="0" animBg="1"/>
      <p:bldP spid="25614" grpId="0" autoUpdateAnimBg="0"/>
      <p:bldP spid="25615" grpId="0" autoUpdateAnimBg="0"/>
      <p:bldP spid="2561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B56886-47D8-4878-B7B0-8B66DAAC74EE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057400" y="54244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虚轴平行于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轴）</a:t>
            </a: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762000" y="668338"/>
          <a:ext cx="1498600" cy="469900"/>
        </p:xfrm>
        <a:graphic>
          <a:graphicData uri="http://schemas.openxmlformats.org/presentationml/2006/ole">
            <p:oleObj spid="_x0000_s45058" name="Equation" r:id="rId4" imgW="1498320" imgH="469800" progId="Equation.3">
              <p:embed/>
            </p:oleObj>
          </a:graphicData>
        </a:graphic>
      </p:graphicFrame>
      <p:sp>
        <p:nvSpPr>
          <p:cNvPr id="45075" name="Text Box 4"/>
          <p:cNvSpPr txBox="1">
            <a:spLocks noChangeArrowheads="1"/>
          </p:cNvSpPr>
          <p:nvPr/>
        </p:nvSpPr>
        <p:spPr bwMode="auto">
          <a:xfrm>
            <a:off x="2286000" y="609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截痕为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905000" y="1147763"/>
          <a:ext cx="1346200" cy="850900"/>
        </p:xfrm>
        <a:graphic>
          <a:graphicData uri="http://schemas.openxmlformats.org/presentationml/2006/ole">
            <p:oleObj spid="_x0000_s45059" name="Equation" r:id="rId5" imgW="1346040" imgH="850680" progId="Equation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828800" y="2025650"/>
          <a:ext cx="2006600" cy="444500"/>
        </p:xfrm>
        <a:graphic>
          <a:graphicData uri="http://schemas.openxmlformats.org/presentationml/2006/ole">
            <p:oleObj spid="_x0000_s45060" name="Equation" r:id="rId6" imgW="2006280" imgH="44424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762000" y="2601913"/>
          <a:ext cx="1473200" cy="469900"/>
        </p:xfrm>
        <a:graphic>
          <a:graphicData uri="http://schemas.openxmlformats.org/presentationml/2006/ole">
            <p:oleObj spid="_x0000_s45061" name="Equation" r:id="rId7" imgW="1473120" imgH="469800" progId="Equation.3">
              <p:embed/>
            </p:oleObj>
          </a:graphicData>
        </a:graphic>
      </p:graphicFrame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133600" y="255905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截痕为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828800" y="3182938"/>
          <a:ext cx="2514600" cy="990600"/>
        </p:xfrm>
        <a:graphic>
          <a:graphicData uri="http://schemas.openxmlformats.org/presentationml/2006/ole">
            <p:oleObj spid="_x0000_s45062" name="Equation" r:id="rId8" imgW="2514600" imgH="990360" progId="Equation.3">
              <p:embed/>
            </p:oleObj>
          </a:graphicData>
        </a:graphic>
      </p:graphicFrame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828800" y="490537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实轴平行于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27659" name="AutoShape 11"/>
          <p:cNvSpPr>
            <a:spLocks/>
          </p:cNvSpPr>
          <p:nvPr/>
        </p:nvSpPr>
        <p:spPr bwMode="auto">
          <a:xfrm>
            <a:off x="1524000" y="1277938"/>
            <a:ext cx="152400" cy="1128712"/>
          </a:xfrm>
          <a:prstGeom prst="leftBrace">
            <a:avLst>
              <a:gd name="adj1" fmla="val 617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60" name="AutoShape 12"/>
          <p:cNvSpPr>
            <a:spLocks/>
          </p:cNvSpPr>
          <p:nvPr/>
        </p:nvSpPr>
        <p:spPr bwMode="auto">
          <a:xfrm>
            <a:off x="1600200" y="3357563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1828800" y="4271963"/>
          <a:ext cx="914400" cy="444500"/>
        </p:xfrm>
        <a:graphic>
          <a:graphicData uri="http://schemas.openxmlformats.org/presentationml/2006/ole">
            <p:oleObj spid="_x0000_s45063" name="Equation" r:id="rId9" imgW="914400" imgH="444240" progId="Equation.3">
              <p:embed/>
            </p:oleObj>
          </a:graphicData>
        </a:graphic>
      </p:graphicFrame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886200" y="609600"/>
            <a:ext cx="179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相交直线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733800" y="2581275"/>
            <a:ext cx="143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双曲线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52800" y="4025900"/>
            <a:ext cx="1792288" cy="317500"/>
            <a:chOff x="2112" y="2536"/>
            <a:chExt cx="1129" cy="200"/>
          </a:xfrm>
        </p:grpSpPr>
        <p:graphicFrame>
          <p:nvGraphicFramePr>
            <p:cNvPr id="45072" name="Object 17"/>
            <p:cNvGraphicFramePr>
              <a:graphicFrameLocks noChangeAspect="1"/>
            </p:cNvGraphicFramePr>
            <p:nvPr/>
          </p:nvGraphicFramePr>
          <p:xfrm>
            <a:off x="2928" y="2536"/>
            <a:ext cx="313" cy="200"/>
          </p:xfrm>
          <a:graphic>
            <a:graphicData uri="http://schemas.openxmlformats.org/presentationml/2006/ole">
              <p:oleObj spid="_x0000_s45072" name="Equation" r:id="rId10" imgW="495000" imgH="317160" progId="Equation.3">
                <p:embed/>
              </p:oleObj>
            </a:graphicData>
          </a:graphic>
        </p:graphicFrame>
        <p:sp>
          <p:nvSpPr>
            <p:cNvPr id="45093" name="Line 18"/>
            <p:cNvSpPr>
              <a:spLocks noChangeShapeType="1"/>
            </p:cNvSpPr>
            <p:nvPr/>
          </p:nvSpPr>
          <p:spPr bwMode="auto">
            <a:xfrm>
              <a:off x="2112" y="2640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77000" y="685800"/>
            <a:ext cx="1917700" cy="2378075"/>
            <a:chOff x="4080" y="432"/>
            <a:chExt cx="1208" cy="1498"/>
          </a:xfrm>
        </p:grpSpPr>
        <p:grpSp>
          <p:nvGrpSpPr>
            <p:cNvPr id="45089" name="Group 20"/>
            <p:cNvGrpSpPr>
              <a:grpSpLocks/>
            </p:cNvGrpSpPr>
            <p:nvPr/>
          </p:nvGrpSpPr>
          <p:grpSpPr bwMode="auto">
            <a:xfrm>
              <a:off x="4080" y="432"/>
              <a:ext cx="1208" cy="1498"/>
              <a:chOff x="4080" y="968"/>
              <a:chExt cx="1208" cy="1498"/>
            </a:xfrm>
          </p:grpSpPr>
          <p:graphicFrame>
            <p:nvGraphicFramePr>
              <p:cNvPr id="45068" name="Object 21"/>
              <p:cNvGraphicFramePr>
                <a:graphicFrameLocks noChangeAspect="1"/>
              </p:cNvGraphicFramePr>
              <p:nvPr/>
            </p:nvGraphicFramePr>
            <p:xfrm>
              <a:off x="4080" y="1008"/>
              <a:ext cx="1134" cy="1458"/>
            </p:xfrm>
            <a:graphic>
              <a:graphicData uri="http://schemas.openxmlformats.org/presentationml/2006/ole">
                <p:oleObj spid="_x0000_s45068" name="BMP 图象" r:id="rId11" imgW="1800476" imgH="2314286" progId="PBrush">
                  <p:embed/>
                </p:oleObj>
              </a:graphicData>
            </a:graphic>
          </p:graphicFrame>
          <p:graphicFrame>
            <p:nvGraphicFramePr>
              <p:cNvPr id="45069" name="Object 22"/>
              <p:cNvGraphicFramePr>
                <a:graphicFrameLocks noChangeAspect="1"/>
              </p:cNvGraphicFramePr>
              <p:nvPr/>
            </p:nvGraphicFramePr>
            <p:xfrm>
              <a:off x="4664" y="968"/>
              <a:ext cx="136" cy="136"/>
            </p:xfrm>
            <a:graphic>
              <a:graphicData uri="http://schemas.openxmlformats.org/presentationml/2006/ole">
                <p:oleObj spid="_x0000_s45069" name="Equation" r:id="rId12" imgW="215640" imgH="215640" progId="Equation.3">
                  <p:embed/>
                </p:oleObj>
              </a:graphicData>
            </a:graphic>
          </p:graphicFrame>
          <p:graphicFrame>
            <p:nvGraphicFramePr>
              <p:cNvPr id="45070" name="Object 23"/>
              <p:cNvGraphicFramePr>
                <a:graphicFrameLocks noChangeAspect="1"/>
              </p:cNvGraphicFramePr>
              <p:nvPr/>
            </p:nvGraphicFramePr>
            <p:xfrm>
              <a:off x="4128" y="2008"/>
              <a:ext cx="144" cy="152"/>
            </p:xfrm>
            <a:graphic>
              <a:graphicData uri="http://schemas.openxmlformats.org/presentationml/2006/ole">
                <p:oleObj spid="_x0000_s45070" name="Equation" r:id="rId13" imgW="228600" imgH="241200" progId="Equation.3">
                  <p:embed/>
                </p:oleObj>
              </a:graphicData>
            </a:graphic>
          </p:graphicFrame>
          <p:graphicFrame>
            <p:nvGraphicFramePr>
              <p:cNvPr id="45071" name="Object 24"/>
              <p:cNvGraphicFramePr>
                <a:graphicFrameLocks noChangeAspect="1"/>
              </p:cNvGraphicFramePr>
              <p:nvPr/>
            </p:nvGraphicFramePr>
            <p:xfrm>
              <a:off x="5136" y="1912"/>
              <a:ext cx="152" cy="200"/>
            </p:xfrm>
            <a:graphic>
              <a:graphicData uri="http://schemas.openxmlformats.org/presentationml/2006/ole">
                <p:oleObj spid="_x0000_s45071" name="Equation" r:id="rId14" imgW="241827" imgH="318093" progId="Equation.3">
                  <p:embed/>
                </p:oleObj>
              </a:graphicData>
            </a:graphic>
          </p:graphicFrame>
        </p:grpSp>
        <p:sp>
          <p:nvSpPr>
            <p:cNvPr id="45090" name="Line 25"/>
            <p:cNvSpPr>
              <a:spLocks noChangeShapeType="1"/>
            </p:cNvSpPr>
            <p:nvPr/>
          </p:nvSpPr>
          <p:spPr bwMode="auto">
            <a:xfrm flipH="1" flipV="1">
              <a:off x="4623" y="494"/>
              <a:ext cx="5" cy="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1" name="Line 26"/>
            <p:cNvSpPr>
              <a:spLocks noChangeShapeType="1"/>
            </p:cNvSpPr>
            <p:nvPr/>
          </p:nvSpPr>
          <p:spPr bwMode="auto">
            <a:xfrm flipH="1">
              <a:off x="4132" y="1298"/>
              <a:ext cx="517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Line 27"/>
            <p:cNvSpPr>
              <a:spLocks noChangeShapeType="1"/>
            </p:cNvSpPr>
            <p:nvPr/>
          </p:nvSpPr>
          <p:spPr bwMode="auto">
            <a:xfrm>
              <a:off x="4649" y="1298"/>
              <a:ext cx="595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542088" y="3513138"/>
            <a:ext cx="1917700" cy="2292350"/>
            <a:chOff x="4128" y="1968"/>
            <a:chExt cx="1208" cy="1444"/>
          </a:xfrm>
        </p:grpSpPr>
        <p:grpSp>
          <p:nvGrpSpPr>
            <p:cNvPr id="45085" name="Group 29"/>
            <p:cNvGrpSpPr>
              <a:grpSpLocks/>
            </p:cNvGrpSpPr>
            <p:nvPr/>
          </p:nvGrpSpPr>
          <p:grpSpPr bwMode="auto">
            <a:xfrm>
              <a:off x="4128" y="1968"/>
              <a:ext cx="1208" cy="1444"/>
              <a:chOff x="4128" y="2504"/>
              <a:chExt cx="1208" cy="1444"/>
            </a:xfrm>
          </p:grpSpPr>
          <p:graphicFrame>
            <p:nvGraphicFramePr>
              <p:cNvPr id="45064" name="Object 30"/>
              <p:cNvGraphicFramePr>
                <a:graphicFrameLocks noChangeAspect="1"/>
              </p:cNvGraphicFramePr>
              <p:nvPr/>
            </p:nvGraphicFramePr>
            <p:xfrm>
              <a:off x="4128" y="2544"/>
              <a:ext cx="1134" cy="1404"/>
            </p:xfrm>
            <a:graphic>
              <a:graphicData uri="http://schemas.openxmlformats.org/presentationml/2006/ole">
                <p:oleObj spid="_x0000_s45064" name="BMP 图象" r:id="rId15" imgW="1800476" imgH="2228571" progId="PBrush">
                  <p:embed/>
                </p:oleObj>
              </a:graphicData>
            </a:graphic>
          </p:graphicFrame>
          <p:graphicFrame>
            <p:nvGraphicFramePr>
              <p:cNvPr id="45065" name="Object 31"/>
              <p:cNvGraphicFramePr>
                <a:graphicFrameLocks noChangeAspect="1"/>
              </p:cNvGraphicFramePr>
              <p:nvPr/>
            </p:nvGraphicFramePr>
            <p:xfrm>
              <a:off x="4712" y="2504"/>
              <a:ext cx="136" cy="136"/>
            </p:xfrm>
            <a:graphic>
              <a:graphicData uri="http://schemas.openxmlformats.org/presentationml/2006/ole">
                <p:oleObj spid="_x0000_s45065" name="Equation" r:id="rId16" imgW="215640" imgH="215640" progId="Equation.3">
                  <p:embed/>
                </p:oleObj>
              </a:graphicData>
            </a:graphic>
          </p:graphicFrame>
          <p:graphicFrame>
            <p:nvGraphicFramePr>
              <p:cNvPr id="45066" name="Object 32"/>
              <p:cNvGraphicFramePr>
                <a:graphicFrameLocks noChangeAspect="1"/>
              </p:cNvGraphicFramePr>
              <p:nvPr/>
            </p:nvGraphicFramePr>
            <p:xfrm>
              <a:off x="4176" y="3504"/>
              <a:ext cx="144" cy="152"/>
            </p:xfrm>
            <a:graphic>
              <a:graphicData uri="http://schemas.openxmlformats.org/presentationml/2006/ole">
                <p:oleObj spid="_x0000_s45066" name="Equation" r:id="rId17" imgW="229414" imgH="242142" progId="Equation.3">
                  <p:embed/>
                </p:oleObj>
              </a:graphicData>
            </a:graphic>
          </p:graphicFrame>
          <p:graphicFrame>
            <p:nvGraphicFramePr>
              <p:cNvPr id="45067" name="Object 33"/>
              <p:cNvGraphicFramePr>
                <a:graphicFrameLocks noChangeAspect="1"/>
              </p:cNvGraphicFramePr>
              <p:nvPr/>
            </p:nvGraphicFramePr>
            <p:xfrm>
              <a:off x="5184" y="3408"/>
              <a:ext cx="152" cy="200"/>
            </p:xfrm>
            <a:graphic>
              <a:graphicData uri="http://schemas.openxmlformats.org/presentationml/2006/ole">
                <p:oleObj spid="_x0000_s45067" name="Equation" r:id="rId18" imgW="241827" imgH="318093" progId="Equation.3">
                  <p:embed/>
                </p:oleObj>
              </a:graphicData>
            </a:graphic>
          </p:graphicFrame>
        </p:grpSp>
        <p:sp>
          <p:nvSpPr>
            <p:cNvPr id="45086" name="Line 34"/>
            <p:cNvSpPr>
              <a:spLocks noChangeShapeType="1"/>
            </p:cNvSpPr>
            <p:nvPr/>
          </p:nvSpPr>
          <p:spPr bwMode="auto">
            <a:xfrm flipV="1">
              <a:off x="4694" y="2028"/>
              <a:ext cx="4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Line 35"/>
            <p:cNvSpPr>
              <a:spLocks noChangeShapeType="1"/>
            </p:cNvSpPr>
            <p:nvPr/>
          </p:nvSpPr>
          <p:spPr bwMode="auto">
            <a:xfrm flipH="1">
              <a:off x="4140" y="2750"/>
              <a:ext cx="55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Line 36"/>
            <p:cNvSpPr>
              <a:spLocks noChangeShapeType="1"/>
            </p:cNvSpPr>
            <p:nvPr/>
          </p:nvSpPr>
          <p:spPr bwMode="auto">
            <a:xfrm>
              <a:off x="4694" y="2795"/>
              <a:ext cx="61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6" grpId="0" autoUpdateAnimBg="0"/>
      <p:bldP spid="27658" grpId="0" autoUpdateAnimBg="0"/>
      <p:bldP spid="27659" grpId="0" animBg="1"/>
      <p:bldP spid="27660" grpId="0" animBg="1"/>
      <p:bldP spid="27662" grpId="0" build="p" autoUpdateAnimBg="0"/>
      <p:bldP spid="276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7162800" y="3444875"/>
          <a:ext cx="1671638" cy="346075"/>
        </p:xfrm>
        <a:graphic>
          <a:graphicData uri="http://schemas.openxmlformats.org/presentationml/2006/ole">
            <p:oleObj spid="_x0000_s129026" name="Equation" r:id="rId3" imgW="1954421" imgH="406365" progId="Equation.3">
              <p:embed/>
            </p:oleObj>
          </a:graphicData>
        </a:graphic>
      </p:graphicFrame>
      <p:grpSp>
        <p:nvGrpSpPr>
          <p:cNvPr id="129040" name="Group 3"/>
          <p:cNvGrpSpPr>
            <a:grpSpLocks/>
          </p:cNvGrpSpPr>
          <p:nvPr/>
        </p:nvGrpSpPr>
        <p:grpSpPr bwMode="auto">
          <a:xfrm>
            <a:off x="7010400" y="3825875"/>
            <a:ext cx="1781175" cy="1835150"/>
            <a:chOff x="4320" y="1872"/>
            <a:chExt cx="1122" cy="1156"/>
          </a:xfrm>
        </p:grpSpPr>
        <p:grpSp>
          <p:nvGrpSpPr>
            <p:cNvPr id="129049" name="Group 4"/>
            <p:cNvGrpSpPr>
              <a:grpSpLocks/>
            </p:cNvGrpSpPr>
            <p:nvPr/>
          </p:nvGrpSpPr>
          <p:grpSpPr bwMode="auto">
            <a:xfrm>
              <a:off x="4320" y="1872"/>
              <a:ext cx="1122" cy="1014"/>
              <a:chOff x="4320" y="1872"/>
              <a:chExt cx="1122" cy="1014"/>
            </a:xfrm>
          </p:grpSpPr>
          <p:graphicFrame>
            <p:nvGraphicFramePr>
              <p:cNvPr id="129029" name="Object 5"/>
              <p:cNvGraphicFramePr>
                <a:graphicFrameLocks noChangeAspect="1"/>
              </p:cNvGraphicFramePr>
              <p:nvPr/>
            </p:nvGraphicFramePr>
            <p:xfrm>
              <a:off x="4368" y="1872"/>
              <a:ext cx="1074" cy="774"/>
            </p:xfrm>
            <a:graphic>
              <a:graphicData uri="http://schemas.openxmlformats.org/presentationml/2006/ole">
                <p:oleObj spid="_x0000_s129029" name="BMP 图象" r:id="rId4" imgW="1704762" imgH="1228571" progId="PBrush">
                  <p:embed/>
                </p:oleObj>
              </a:graphicData>
            </a:graphic>
          </p:graphicFrame>
          <p:sp>
            <p:nvSpPr>
              <p:cNvPr id="129050" name="Line 6"/>
              <p:cNvSpPr>
                <a:spLocks noChangeShapeType="1"/>
              </p:cNvSpPr>
              <p:nvPr/>
            </p:nvSpPr>
            <p:spPr bwMode="auto">
              <a:xfrm flipV="1">
                <a:off x="4656" y="225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1" name="Line 7"/>
              <p:cNvSpPr>
                <a:spLocks noChangeShapeType="1"/>
              </p:cNvSpPr>
              <p:nvPr/>
            </p:nvSpPr>
            <p:spPr bwMode="auto">
              <a:xfrm>
                <a:off x="4656" y="264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2" name="Line 8"/>
              <p:cNvSpPr>
                <a:spLocks noChangeShapeType="1"/>
              </p:cNvSpPr>
              <p:nvPr/>
            </p:nvSpPr>
            <p:spPr bwMode="auto">
              <a:xfrm flipH="1">
                <a:off x="4320" y="264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3" name="Line 9"/>
              <p:cNvSpPr>
                <a:spLocks noChangeShapeType="1"/>
              </p:cNvSpPr>
              <p:nvPr/>
            </p:nvSpPr>
            <p:spPr bwMode="auto">
              <a:xfrm flipV="1">
                <a:off x="4656" y="2520"/>
                <a:ext cx="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4" name="Line 10"/>
              <p:cNvSpPr>
                <a:spLocks noChangeShapeType="1"/>
              </p:cNvSpPr>
              <p:nvPr/>
            </p:nvSpPr>
            <p:spPr bwMode="auto">
              <a:xfrm flipV="1">
                <a:off x="4656" y="1941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9035" name="Object 11"/>
            <p:cNvGraphicFramePr>
              <a:graphicFrameLocks noChangeAspect="1"/>
            </p:cNvGraphicFramePr>
            <p:nvPr/>
          </p:nvGraphicFramePr>
          <p:xfrm>
            <a:off x="4925" y="2192"/>
            <a:ext cx="160" cy="200"/>
          </p:xfrm>
          <a:graphic>
            <a:graphicData uri="http://schemas.openxmlformats.org/presentationml/2006/ole">
              <p:oleObj spid="_x0000_s129035" name="Equation" r:id="rId5" imgW="255202" imgH="318923" progId="Equation.3">
                <p:embed/>
              </p:oleObj>
            </a:graphicData>
          </a:graphic>
        </p:graphicFrame>
        <p:graphicFrame>
          <p:nvGraphicFramePr>
            <p:cNvPr id="129036" name="Object 12"/>
            <p:cNvGraphicFramePr>
              <a:graphicFrameLocks noChangeAspect="1"/>
            </p:cNvGraphicFramePr>
            <p:nvPr/>
          </p:nvGraphicFramePr>
          <p:xfrm>
            <a:off x="4472" y="1928"/>
            <a:ext cx="136" cy="136"/>
          </p:xfrm>
          <a:graphic>
            <a:graphicData uri="http://schemas.openxmlformats.org/presentationml/2006/ole">
              <p:oleObj spid="_x0000_s129036" name="Equation" r:id="rId6" imgW="217347" imgH="217347" progId="Equation.3">
                <p:embed/>
              </p:oleObj>
            </a:graphicData>
          </a:graphic>
        </p:graphicFrame>
        <p:graphicFrame>
          <p:nvGraphicFramePr>
            <p:cNvPr id="129037" name="Object 13"/>
            <p:cNvGraphicFramePr>
              <a:graphicFrameLocks noChangeAspect="1"/>
            </p:cNvGraphicFramePr>
            <p:nvPr/>
          </p:nvGraphicFramePr>
          <p:xfrm>
            <a:off x="5128" y="2677"/>
            <a:ext cx="152" cy="200"/>
          </p:xfrm>
          <a:graphic>
            <a:graphicData uri="http://schemas.openxmlformats.org/presentationml/2006/ole">
              <p:oleObj spid="_x0000_s129037" name="Equation" r:id="rId7" imgW="241827" imgH="318093" progId="Equation.3">
                <p:embed/>
              </p:oleObj>
            </a:graphicData>
          </a:graphic>
        </p:graphicFrame>
        <p:graphicFrame>
          <p:nvGraphicFramePr>
            <p:cNvPr id="129038" name="Object 14"/>
            <p:cNvGraphicFramePr>
              <a:graphicFrameLocks noChangeAspect="1"/>
            </p:cNvGraphicFramePr>
            <p:nvPr/>
          </p:nvGraphicFramePr>
          <p:xfrm>
            <a:off x="4380" y="2876"/>
            <a:ext cx="144" cy="152"/>
          </p:xfrm>
          <a:graphic>
            <a:graphicData uri="http://schemas.openxmlformats.org/presentationml/2006/ole">
              <p:oleObj spid="_x0000_s129038" name="Equation" r:id="rId8" imgW="229414" imgH="242142" progId="Equation.3">
                <p:embed/>
              </p:oleObj>
            </a:graphicData>
          </a:graphic>
        </p:graphicFrame>
        <p:graphicFrame>
          <p:nvGraphicFramePr>
            <p:cNvPr id="129039" name="Object 15"/>
            <p:cNvGraphicFramePr>
              <a:graphicFrameLocks noChangeAspect="1"/>
            </p:cNvGraphicFramePr>
            <p:nvPr/>
          </p:nvGraphicFramePr>
          <p:xfrm>
            <a:off x="4608" y="2646"/>
            <a:ext cx="172" cy="191"/>
          </p:xfrm>
          <a:graphic>
            <a:graphicData uri="http://schemas.openxmlformats.org/presentationml/2006/ole">
              <p:oleObj spid="_x0000_s129039" name="公式" r:id="rId9" imgW="127593" imgH="140321" progId="Equation.3">
                <p:embed/>
              </p:oleObj>
            </a:graphicData>
          </a:graphic>
        </p:graphicFrame>
      </p:grpSp>
      <p:sp>
        <p:nvSpPr>
          <p:cNvPr id="129041" name="Text Box 16"/>
          <p:cNvSpPr txBox="1">
            <a:spLocks noChangeArrowheads="1"/>
          </p:cNvSpPr>
          <p:nvPr/>
        </p:nvSpPr>
        <p:spPr bwMode="auto">
          <a:xfrm>
            <a:off x="1828800" y="1311275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如果曲面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与方程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F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x, y, z 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) = 0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有下述关系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9042" name="Text Box 17"/>
          <p:cNvSpPr txBox="1">
            <a:spLocks noChangeArrowheads="1"/>
          </p:cNvSpPr>
          <p:nvPr/>
        </p:nvSpPr>
        <p:spPr bwMode="auto">
          <a:xfrm>
            <a:off x="1190625" y="1920875"/>
            <a:ext cx="683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itchFamily="18" charset="0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曲面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上的任意点的坐标都满足此方程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29043" name="Text Box 18"/>
          <p:cNvSpPr txBox="1">
            <a:spLocks noChangeArrowheads="1"/>
          </p:cNvSpPr>
          <p:nvPr/>
        </p:nvSpPr>
        <p:spPr bwMode="auto">
          <a:xfrm>
            <a:off x="381000" y="3136900"/>
            <a:ext cx="5834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则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x, y, z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 = 0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叫做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曲面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, </a:t>
            </a:r>
          </a:p>
        </p:txBody>
      </p:sp>
      <p:sp>
        <p:nvSpPr>
          <p:cNvPr id="129044" name="Text Box 19"/>
          <p:cNvSpPr txBox="1">
            <a:spLocks noChangeArrowheads="1"/>
          </p:cNvSpPr>
          <p:nvPr/>
        </p:nvSpPr>
        <p:spPr bwMode="auto">
          <a:xfrm>
            <a:off x="381000" y="3749675"/>
            <a:ext cx="600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曲面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叫做方程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F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x, y, z 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) = 0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图形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129045" name="Text Box 20"/>
          <p:cNvSpPr txBox="1">
            <a:spLocks noChangeArrowheads="1"/>
          </p:cNvSpPr>
          <p:nvPr/>
        </p:nvSpPr>
        <p:spPr bwMode="auto">
          <a:xfrm>
            <a:off x="1190625" y="2528888"/>
            <a:ext cx="682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不在曲面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S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上的点的坐标不满足此方程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29046" name="Rectangle 21"/>
          <p:cNvSpPr>
            <a:spLocks noChangeArrowheads="1"/>
          </p:cNvSpPr>
          <p:nvPr/>
        </p:nvSpPr>
        <p:spPr bwMode="auto">
          <a:xfrm>
            <a:off x="611188" y="1330325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75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定义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</p:txBody>
      </p:sp>
      <p:sp>
        <p:nvSpPr>
          <p:cNvPr id="129047" name="Rectangle 22"/>
          <p:cNvSpPr>
            <a:spLocks noGrp="1" noChangeArrowheads="1"/>
          </p:cNvSpPr>
          <p:nvPr>
            <p:ph type="title"/>
          </p:nvPr>
        </p:nvSpPr>
        <p:spPr>
          <a:xfrm>
            <a:off x="276225" y="333375"/>
            <a:ext cx="4114800" cy="644525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楷体_GB2312" pitchFamily="49" charset="-122"/>
              </a:rPr>
              <a:t>一、曲面方程的概念</a:t>
            </a:r>
          </a:p>
        </p:txBody>
      </p:sp>
      <p:sp>
        <p:nvSpPr>
          <p:cNvPr id="129048" name="Rectangle 23"/>
          <p:cNvSpPr>
            <a:spLocks noChangeArrowheads="1"/>
          </p:cNvSpPr>
          <p:nvPr/>
        </p:nvSpPr>
        <p:spPr bwMode="auto">
          <a:xfrm>
            <a:off x="4067175" y="40163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Equations for a Surface)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B0837E-ECDC-460C-95E9-A67D46265277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331913" y="1125538"/>
          <a:ext cx="2613025" cy="1038225"/>
        </p:xfrm>
        <a:graphic>
          <a:graphicData uri="http://schemas.openxmlformats.org/presentationml/2006/ole">
            <p:oleObj spid="_x0000_s46082" name="Equation" r:id="rId3" imgW="1054080" imgH="41904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63650" y="2297113"/>
          <a:ext cx="3579813" cy="458787"/>
        </p:xfrm>
        <a:graphic>
          <a:graphicData uri="http://schemas.openxmlformats.org/presentationml/2006/ole">
            <p:oleObj spid="_x0000_s46083" name="Equation" r:id="rId4" imgW="3670200" imgH="469800" progId="Equation.3">
              <p:embed/>
            </p:oleObj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760913" y="2205038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双曲线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333500" y="2897188"/>
          <a:ext cx="3514725" cy="455612"/>
        </p:xfrm>
        <a:graphic>
          <a:graphicData uri="http://schemas.openxmlformats.org/presentationml/2006/ole">
            <p:oleObj spid="_x0000_s46084" name="Equation" r:id="rId5" imgW="3619440" imgH="4698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244600" y="3500438"/>
          <a:ext cx="4586288" cy="463550"/>
        </p:xfrm>
        <a:graphic>
          <a:graphicData uri="http://schemas.openxmlformats.org/presentationml/2006/ole">
            <p:oleObj spid="_x0000_s46085" name="Equation" r:id="rId6" imgW="4775040" imgH="482400" progId="Equation.3">
              <p:embed/>
            </p:oleObj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689600" y="3429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椭圆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81050" y="4191000"/>
            <a:ext cx="610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注意单叶双曲面与双叶双曲面的区别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760913" y="2838450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双曲线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318375" y="3105150"/>
            <a:ext cx="760413" cy="180975"/>
            <a:chOff x="1440" y="2736"/>
            <a:chExt cx="1912" cy="454"/>
          </a:xfrm>
        </p:grpSpPr>
        <p:sp>
          <p:nvSpPr>
            <p:cNvPr id="46124" name="Arc 11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25" name="Arc 12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781800" y="698500"/>
            <a:ext cx="1905000" cy="3568700"/>
            <a:chOff x="4272" y="440"/>
            <a:chExt cx="1200" cy="2248"/>
          </a:xfrm>
        </p:grpSpPr>
        <p:grpSp>
          <p:nvGrpSpPr>
            <p:cNvPr id="46109" name="Group 14"/>
            <p:cNvGrpSpPr>
              <a:grpSpLocks/>
            </p:cNvGrpSpPr>
            <p:nvPr/>
          </p:nvGrpSpPr>
          <p:grpSpPr bwMode="auto">
            <a:xfrm>
              <a:off x="4272" y="440"/>
              <a:ext cx="1200" cy="2248"/>
              <a:chOff x="4272" y="440"/>
              <a:chExt cx="1200" cy="2248"/>
            </a:xfrm>
          </p:grpSpPr>
          <p:sp>
            <p:nvSpPr>
              <p:cNvPr id="46117" name="Line 15"/>
              <p:cNvSpPr>
                <a:spLocks noChangeShapeType="1"/>
              </p:cNvSpPr>
              <p:nvPr/>
            </p:nvSpPr>
            <p:spPr bwMode="auto">
              <a:xfrm>
                <a:off x="4320" y="1642"/>
                <a:ext cx="11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8" name="Line 16"/>
              <p:cNvSpPr>
                <a:spLocks noChangeShapeType="1"/>
              </p:cNvSpPr>
              <p:nvPr/>
            </p:nvSpPr>
            <p:spPr bwMode="auto">
              <a:xfrm flipH="1">
                <a:off x="4416" y="1289"/>
                <a:ext cx="775" cy="7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9" name="Line 17"/>
              <p:cNvSpPr>
                <a:spLocks noChangeShapeType="1"/>
              </p:cNvSpPr>
              <p:nvPr/>
            </p:nvSpPr>
            <p:spPr bwMode="auto">
              <a:xfrm>
                <a:off x="4847" y="1797"/>
                <a:ext cx="0" cy="7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0" name="Line 18"/>
              <p:cNvSpPr>
                <a:spLocks noChangeShapeType="1"/>
              </p:cNvSpPr>
              <p:nvPr/>
            </p:nvSpPr>
            <p:spPr bwMode="auto">
              <a:xfrm>
                <a:off x="4847" y="2572"/>
                <a:ext cx="0" cy="1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1" name="Line 19"/>
              <p:cNvSpPr>
                <a:spLocks noChangeShapeType="1"/>
              </p:cNvSpPr>
              <p:nvPr/>
            </p:nvSpPr>
            <p:spPr bwMode="auto">
              <a:xfrm>
                <a:off x="4847" y="867"/>
                <a:ext cx="0" cy="6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2" name="Line 20"/>
              <p:cNvSpPr>
                <a:spLocks noChangeShapeType="1"/>
              </p:cNvSpPr>
              <p:nvPr/>
            </p:nvSpPr>
            <p:spPr bwMode="auto">
              <a:xfrm>
                <a:off x="4847" y="1487"/>
                <a:ext cx="0" cy="3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3" name="Line 21"/>
              <p:cNvSpPr>
                <a:spLocks noChangeShapeType="1"/>
              </p:cNvSpPr>
              <p:nvPr/>
            </p:nvSpPr>
            <p:spPr bwMode="auto">
              <a:xfrm flipV="1">
                <a:off x="4847" y="480"/>
                <a:ext cx="0" cy="3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086" name="Object 22"/>
              <p:cNvGraphicFramePr>
                <a:graphicFrameLocks noChangeAspect="1"/>
              </p:cNvGraphicFramePr>
              <p:nvPr/>
            </p:nvGraphicFramePr>
            <p:xfrm>
              <a:off x="4896" y="440"/>
              <a:ext cx="136" cy="136"/>
            </p:xfrm>
            <a:graphic>
              <a:graphicData uri="http://schemas.openxmlformats.org/presentationml/2006/ole">
                <p:oleObj spid="_x0000_s46086" name="Equation" r:id="rId7" imgW="215640" imgH="215640" progId="Equation.3">
                  <p:embed/>
                </p:oleObj>
              </a:graphicData>
            </a:graphic>
          </p:graphicFrame>
          <p:graphicFrame>
            <p:nvGraphicFramePr>
              <p:cNvPr id="46087" name="Object 23"/>
              <p:cNvGraphicFramePr>
                <a:graphicFrameLocks noChangeAspect="1"/>
              </p:cNvGraphicFramePr>
              <p:nvPr/>
            </p:nvGraphicFramePr>
            <p:xfrm>
              <a:off x="4272" y="2016"/>
              <a:ext cx="144" cy="152"/>
            </p:xfrm>
            <a:graphic>
              <a:graphicData uri="http://schemas.openxmlformats.org/presentationml/2006/ole">
                <p:oleObj spid="_x0000_s46087" name="Equation" r:id="rId8" imgW="228600" imgH="241200" progId="Equation.3">
                  <p:embed/>
                </p:oleObj>
              </a:graphicData>
            </a:graphic>
          </p:graphicFrame>
          <p:graphicFrame>
            <p:nvGraphicFramePr>
              <p:cNvPr id="46088" name="Object 24"/>
              <p:cNvGraphicFramePr>
                <a:graphicFrameLocks noChangeAspect="1"/>
              </p:cNvGraphicFramePr>
              <p:nvPr/>
            </p:nvGraphicFramePr>
            <p:xfrm>
              <a:off x="5320" y="1720"/>
              <a:ext cx="152" cy="200"/>
            </p:xfrm>
            <a:graphic>
              <a:graphicData uri="http://schemas.openxmlformats.org/presentationml/2006/ole">
                <p:oleObj spid="_x0000_s46088" name="Equation" r:id="rId9" imgW="241827" imgH="318093" progId="Equation.3">
                  <p:embed/>
                </p:oleObj>
              </a:graphicData>
            </a:graphic>
          </p:graphicFrame>
          <p:graphicFrame>
            <p:nvGraphicFramePr>
              <p:cNvPr id="46089" name="Object 25"/>
              <p:cNvGraphicFramePr>
                <a:graphicFrameLocks noChangeAspect="1"/>
              </p:cNvGraphicFramePr>
              <p:nvPr/>
            </p:nvGraphicFramePr>
            <p:xfrm>
              <a:off x="4896" y="1656"/>
              <a:ext cx="136" cy="152"/>
            </p:xfrm>
            <a:graphic>
              <a:graphicData uri="http://schemas.openxmlformats.org/presentationml/2006/ole">
                <p:oleObj spid="_x0000_s46089" name="Equation" r:id="rId10" imgW="215640" imgH="241200" progId="Equation.3">
                  <p:embed/>
                </p:oleObj>
              </a:graphicData>
            </a:graphic>
          </p:graphicFrame>
        </p:grpSp>
        <p:grpSp>
          <p:nvGrpSpPr>
            <p:cNvPr id="46110" name="Group 26"/>
            <p:cNvGrpSpPr>
              <a:grpSpLocks/>
            </p:cNvGrpSpPr>
            <p:nvPr/>
          </p:nvGrpSpPr>
          <p:grpSpPr bwMode="auto">
            <a:xfrm>
              <a:off x="4368" y="732"/>
              <a:ext cx="961" cy="1799"/>
              <a:chOff x="4368" y="732"/>
              <a:chExt cx="961" cy="1799"/>
            </a:xfrm>
          </p:grpSpPr>
          <p:sp>
            <p:nvSpPr>
              <p:cNvPr id="46111" name="Oval 27"/>
              <p:cNvSpPr>
                <a:spLocks noChangeArrowheads="1"/>
              </p:cNvSpPr>
              <p:nvPr/>
            </p:nvSpPr>
            <p:spPr bwMode="auto">
              <a:xfrm>
                <a:off x="4368" y="732"/>
                <a:ext cx="959" cy="22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6112" name="Group 28"/>
              <p:cNvGrpSpPr>
                <a:grpSpLocks/>
              </p:cNvGrpSpPr>
              <p:nvPr/>
            </p:nvGrpSpPr>
            <p:grpSpPr bwMode="auto">
              <a:xfrm>
                <a:off x="4368" y="2304"/>
                <a:ext cx="960" cy="227"/>
                <a:chOff x="4391" y="2231"/>
                <a:chExt cx="904" cy="325"/>
              </a:xfrm>
            </p:grpSpPr>
            <p:sp>
              <p:nvSpPr>
                <p:cNvPr id="46115" name="Arc 29"/>
                <p:cNvSpPr>
                  <a:spLocks/>
                </p:cNvSpPr>
                <p:nvPr/>
              </p:nvSpPr>
              <p:spPr bwMode="auto">
                <a:xfrm>
                  <a:off x="4391" y="2231"/>
                  <a:ext cx="901" cy="194"/>
                </a:xfrm>
                <a:custGeom>
                  <a:avLst/>
                  <a:gdLst>
                    <a:gd name="T0" fmla="*/ 0 w 43138"/>
                    <a:gd name="T1" fmla="*/ 0 h 24006"/>
                    <a:gd name="T2" fmla="*/ 0 w 43138"/>
                    <a:gd name="T3" fmla="*/ 0 h 24006"/>
                    <a:gd name="T4" fmla="*/ 0 w 43138"/>
                    <a:gd name="T5" fmla="*/ 0 h 24006"/>
                    <a:gd name="T6" fmla="*/ 0 60000 65536"/>
                    <a:gd name="T7" fmla="*/ 0 60000 65536"/>
                    <a:gd name="T8" fmla="*/ 0 60000 65536"/>
                    <a:gd name="T9" fmla="*/ 0 w 43138"/>
                    <a:gd name="T10" fmla="*/ 0 h 24006"/>
                    <a:gd name="T11" fmla="*/ 43138 w 43138"/>
                    <a:gd name="T12" fmla="*/ 24006 h 2400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38" h="24006" fill="none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</a:path>
                    <a:path w="43138" h="24006" stroke="0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  <a:lnTo>
                        <a:pt x="21538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6116" name="Arc 30"/>
                <p:cNvSpPr>
                  <a:spLocks/>
                </p:cNvSpPr>
                <p:nvPr/>
              </p:nvSpPr>
              <p:spPr bwMode="auto">
                <a:xfrm>
                  <a:off x="4394" y="2352"/>
                  <a:ext cx="901" cy="204"/>
                </a:xfrm>
                <a:custGeom>
                  <a:avLst/>
                  <a:gdLst>
                    <a:gd name="T0" fmla="*/ 0 w 43200"/>
                    <a:gd name="T1" fmla="*/ 0 h 25177"/>
                    <a:gd name="T2" fmla="*/ 0 w 43200"/>
                    <a:gd name="T3" fmla="*/ 0 h 25177"/>
                    <a:gd name="T4" fmla="*/ 0 w 43200"/>
                    <a:gd name="T5" fmla="*/ 0 h 2517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5177"/>
                    <a:gd name="T11" fmla="*/ 43200 w 43200"/>
                    <a:gd name="T12" fmla="*/ 25177 h 2517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5177" fill="none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</a:path>
                    <a:path w="43200" h="25177" stroke="0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  <a:lnTo>
                        <a:pt x="21600" y="3577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6113" name="Freeform 31"/>
              <p:cNvSpPr>
                <a:spLocks/>
              </p:cNvSpPr>
              <p:nvPr/>
            </p:nvSpPr>
            <p:spPr bwMode="auto">
              <a:xfrm>
                <a:off x="4368" y="182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5 w 960"/>
                  <a:gd name="T3" fmla="*/ 0 h 576"/>
                  <a:gd name="T4" fmla="*/ 965 w 960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576"/>
                  <a:gd name="T11" fmla="*/ 960 w 96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6114" name="Freeform 32"/>
              <p:cNvSpPr>
                <a:spLocks/>
              </p:cNvSpPr>
              <p:nvPr/>
            </p:nvSpPr>
            <p:spPr bwMode="auto">
              <a:xfrm flipH="1" flipV="1">
                <a:off x="4368" y="86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5 w 960"/>
                  <a:gd name="T3" fmla="*/ 0 h 576"/>
                  <a:gd name="T4" fmla="*/ 965 w 960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576"/>
                  <a:gd name="T11" fmla="*/ 960 w 96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8002588" y="1222375"/>
            <a:ext cx="303212" cy="2767013"/>
            <a:chOff x="5041" y="770"/>
            <a:chExt cx="191" cy="1743"/>
          </a:xfrm>
        </p:grpSpPr>
        <p:sp>
          <p:nvSpPr>
            <p:cNvPr id="46107" name="Freeform 34"/>
            <p:cNvSpPr>
              <a:spLocks/>
            </p:cNvSpPr>
            <p:nvPr/>
          </p:nvSpPr>
          <p:spPr bwMode="auto">
            <a:xfrm>
              <a:off x="5041" y="2077"/>
              <a:ext cx="168" cy="436"/>
            </a:xfrm>
            <a:custGeom>
              <a:avLst/>
              <a:gdLst>
                <a:gd name="T0" fmla="*/ 0 w 336"/>
                <a:gd name="T1" fmla="*/ 27 h 872"/>
                <a:gd name="T2" fmla="*/ 6 w 336"/>
                <a:gd name="T3" fmla="*/ 2 h 872"/>
                <a:gd name="T4" fmla="*/ 11 w 336"/>
                <a:gd name="T5" fmla="*/ 17 h 872"/>
                <a:gd name="T6" fmla="*/ 0 60000 65536"/>
                <a:gd name="T7" fmla="*/ 0 60000 65536"/>
                <a:gd name="T8" fmla="*/ 0 60000 65536"/>
                <a:gd name="T9" fmla="*/ 0 w 336"/>
                <a:gd name="T10" fmla="*/ 0 h 872"/>
                <a:gd name="T11" fmla="*/ 336 w 336"/>
                <a:gd name="T12" fmla="*/ 872 h 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08" name="Freeform 35"/>
            <p:cNvSpPr>
              <a:spLocks/>
            </p:cNvSpPr>
            <p:nvPr/>
          </p:nvSpPr>
          <p:spPr bwMode="auto">
            <a:xfrm flipH="1" flipV="1">
              <a:off x="5064" y="770"/>
              <a:ext cx="168" cy="436"/>
            </a:xfrm>
            <a:custGeom>
              <a:avLst/>
              <a:gdLst>
                <a:gd name="T0" fmla="*/ 0 w 336"/>
                <a:gd name="T1" fmla="*/ 27 h 872"/>
                <a:gd name="T2" fmla="*/ 6 w 336"/>
                <a:gd name="T3" fmla="*/ 2 h 872"/>
                <a:gd name="T4" fmla="*/ 11 w 336"/>
                <a:gd name="T5" fmla="*/ 17 h 872"/>
                <a:gd name="T6" fmla="*/ 0 60000 65536"/>
                <a:gd name="T7" fmla="*/ 0 60000 65536"/>
                <a:gd name="T8" fmla="*/ 0 60000 65536"/>
                <a:gd name="T9" fmla="*/ 0 w 336"/>
                <a:gd name="T10" fmla="*/ 0 h 872"/>
                <a:gd name="T11" fmla="*/ 336 w 336"/>
                <a:gd name="T12" fmla="*/ 872 h 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7315200" y="1905000"/>
            <a:ext cx="760413" cy="180975"/>
            <a:chOff x="1440" y="2736"/>
            <a:chExt cx="1912" cy="454"/>
          </a:xfrm>
        </p:grpSpPr>
        <p:sp>
          <p:nvSpPr>
            <p:cNvPr id="46105" name="Arc 37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06" name="Arc 38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1187450" y="4868863"/>
            <a:ext cx="5527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单叶双曲面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系数二项正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一项为负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1116013" y="5445125"/>
            <a:ext cx="517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双叶双曲面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系数一项正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二项负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9737" name="AutoShape 41"/>
          <p:cNvSpPr>
            <a:spLocks/>
          </p:cNvSpPr>
          <p:nvPr/>
        </p:nvSpPr>
        <p:spPr bwMode="auto">
          <a:xfrm>
            <a:off x="838200" y="49355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 useBgFill="1">
        <p:nvSpPr>
          <p:cNvPr id="29738" name="AutoShape 42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77050" y="4941888"/>
            <a:ext cx="1079500" cy="457200"/>
          </a:xfrm>
          <a:prstGeom prst="actionButtonBlank">
            <a:avLst/>
          </a:prstGeom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图形</a:t>
            </a:r>
          </a:p>
        </p:txBody>
      </p:sp>
      <p:sp>
        <p:nvSpPr>
          <p:cNvPr id="46103" name="Rectangle 43"/>
          <p:cNvSpPr>
            <a:spLocks noChangeArrowheads="1"/>
          </p:cNvSpPr>
          <p:nvPr/>
        </p:nvSpPr>
        <p:spPr bwMode="auto">
          <a:xfrm>
            <a:off x="398463" y="261938"/>
            <a:ext cx="75580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lnSpc>
                <a:spcPct val="7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双叶双曲面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(Hyperboloid of Two Sheets)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3779838" y="1363663"/>
            <a:ext cx="3671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是正数）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utoUpdateAnimBg="0"/>
      <p:bldP spid="29703" grpId="0" build="p" autoUpdateAnimBg="0"/>
      <p:bldP spid="29704" grpId="0" build="p" autoUpdateAnimBg="0"/>
      <p:bldP spid="29705" grpId="0" build="p" autoUpdateAnimBg="0" advAuto="0"/>
      <p:bldP spid="29735" grpId="0" build="p" autoUpdateAnimBg="0" advAuto="0"/>
      <p:bldP spid="29736" grpId="0" build="p" autoUpdateAnimBg="0" advAuto="0"/>
      <p:bldP spid="29737" grpId="0" animBg="1"/>
      <p:bldP spid="29738" grpId="0" animBg="1" autoUpdateAnimBg="0"/>
      <p:bldP spid="2974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79F87B-EF88-47B0-9F08-FDB0A95F71CC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711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2016125" cy="609600"/>
          </a:xfrm>
          <a:ln w="1905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</a:rPr>
              <a:t>内容小结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11188" y="13049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空间曲面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2516188" y="158432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506788" y="126841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三元方程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160963" y="1406525"/>
          <a:ext cx="2144712" cy="406400"/>
        </p:xfrm>
        <a:graphic>
          <a:graphicData uri="http://schemas.openxmlformats.org/presentationml/2006/ole">
            <p:oleObj spid="_x0000_s47106" name="Equation" r:id="rId3" imgW="2145960" imgH="406080" progId="Equation.3">
              <p:embed/>
            </p:oleObj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15988" y="186213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球面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135188" y="1860550"/>
          <a:ext cx="5484812" cy="533400"/>
        </p:xfrm>
        <a:graphic>
          <a:graphicData uri="http://schemas.openxmlformats.org/presentationml/2006/ole">
            <p:oleObj spid="_x0000_s47107" name="Equation" r:id="rId4" imgW="5486400" imgH="533160" progId="Equation.3">
              <p:embed/>
            </p:oleObj>
          </a:graphicData>
        </a:graphic>
      </p:graphicFrame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915988" y="24511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旋转曲面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449388" y="305276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曲线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820988" y="2881313"/>
          <a:ext cx="1803400" cy="901700"/>
        </p:xfrm>
        <a:graphic>
          <a:graphicData uri="http://schemas.openxmlformats.org/presentationml/2006/ole">
            <p:oleObj spid="_x0000_s47108" name="Equation" r:id="rId5" imgW="1803240" imgH="901440" progId="Equation.3">
              <p:embed/>
            </p:oleObj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573588" y="3048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绕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轴的旋转曲面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2768600" y="3859213"/>
          <a:ext cx="3160713" cy="558800"/>
        </p:xfrm>
        <a:graphic>
          <a:graphicData uri="http://schemas.openxmlformats.org/presentationml/2006/ole">
            <p:oleObj spid="_x0000_s47109" name="Equation" r:id="rId6" imgW="3162240" imgH="558720" progId="Equation.3">
              <p:embed/>
            </p:oleObj>
          </a:graphicData>
        </a:graphic>
      </p:graphicFrame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915988" y="43307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柱面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601788" y="48641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曲面</a:t>
            </a: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2820988" y="4976813"/>
          <a:ext cx="1752600" cy="406400"/>
        </p:xfrm>
        <a:graphic>
          <a:graphicData uri="http://schemas.openxmlformats.org/presentationml/2006/ole">
            <p:oleObj spid="_x0000_s47110" name="Equation" r:id="rId7" imgW="1752480" imgH="406080" progId="Equation.3">
              <p:embed/>
            </p:oleObj>
          </a:graphicData>
        </a:graphic>
      </p:graphicFrame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497388" y="48641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表示母线平行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轴的柱面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601788" y="5449888"/>
            <a:ext cx="614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又如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椭圆柱面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双曲柱面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抛物柱面等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nimBg="1"/>
      <p:bldP spid="30725" grpId="0" autoUpdateAnimBg="0"/>
      <p:bldP spid="30727" grpId="0" autoUpdateAnimBg="0"/>
      <p:bldP spid="30729" grpId="0" autoUpdateAnimBg="0"/>
      <p:bldP spid="30730" grpId="0" autoUpdateAnimBg="0"/>
      <p:bldP spid="30732" grpId="0" autoUpdateAnimBg="0"/>
      <p:bldP spid="30734" grpId="0" autoUpdateAnimBg="0"/>
      <p:bldP spid="30735" grpId="0" autoUpdateAnimBg="0"/>
      <p:bldP spid="30737" grpId="0" autoUpdateAnimBg="0"/>
      <p:bldP spid="3073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C22FEB-89F0-4349-A69D-D70CAFF509FE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544763" y="70961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535363" y="404813"/>
            <a:ext cx="2486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三元二次方程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184275" y="2493963"/>
          <a:ext cx="1695450" cy="446087"/>
        </p:xfrm>
        <a:graphic>
          <a:graphicData uri="http://schemas.openxmlformats.org/presentationml/2006/ole">
            <p:oleObj spid="_x0000_s48130" name="Equation" r:id="rId4" imgW="1676160" imgH="444240" progId="Equation.3">
              <p:embed/>
            </p:oleObj>
          </a:graphicData>
        </a:graphic>
      </p:graphicFrame>
      <p:sp>
        <p:nvSpPr>
          <p:cNvPr id="3174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20173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椭球面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592388" y="1014413"/>
          <a:ext cx="2425700" cy="965200"/>
        </p:xfrm>
        <a:graphic>
          <a:graphicData uri="http://schemas.openxmlformats.org/presentationml/2006/ole">
            <p:oleObj spid="_x0000_s48131" name="Equation" r:id="rId6" imgW="2425680" imgH="965160" progId="Equation.3">
              <p:embed/>
            </p:oleObj>
          </a:graphicData>
        </a:graphic>
      </p:graphicFrame>
      <p:sp>
        <p:nvSpPr>
          <p:cNvPr id="31751" name="Text Box 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15988" y="200501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抛物面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430588" y="200501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椭圆抛物面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945188" y="2005013"/>
            <a:ext cx="211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双曲抛物面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576638" y="2525713"/>
          <a:ext cx="1816100" cy="1041400"/>
        </p:xfrm>
        <a:graphic>
          <a:graphicData uri="http://schemas.openxmlformats.org/presentationml/2006/ole">
            <p:oleObj spid="_x0000_s48132" name="Equation" r:id="rId8" imgW="1815840" imgH="1041120" progId="Equation.3">
              <p:embed/>
            </p:oleObj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6084888" y="2538413"/>
          <a:ext cx="2070100" cy="1016000"/>
        </p:xfrm>
        <a:graphic>
          <a:graphicData uri="http://schemas.openxmlformats.org/presentationml/2006/ole">
            <p:oleObj spid="_x0000_s48133" name="Equation" r:id="rId9" imgW="2070000" imgH="1015920" progId="Equation.3">
              <p:embed/>
            </p:oleObj>
          </a:graphicData>
        </a:graphic>
      </p:graphicFrame>
      <p:sp>
        <p:nvSpPr>
          <p:cNvPr id="31756" name="Text Box 1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15988" y="360521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双曲面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516188" y="360521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单叶双曲面</a:t>
            </a: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2668588" y="4124325"/>
          <a:ext cx="1206500" cy="965200"/>
        </p:xfrm>
        <a:graphic>
          <a:graphicData uri="http://schemas.openxmlformats.org/presentationml/2006/ole">
            <p:oleObj spid="_x0000_s48134" name="Equation" r:id="rId10" imgW="1206360" imgH="965160" progId="Equation.3">
              <p:embed/>
            </p:oleObj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3887788" y="4124325"/>
          <a:ext cx="698500" cy="965200"/>
        </p:xfrm>
        <a:graphic>
          <a:graphicData uri="http://schemas.openxmlformats.org/presentationml/2006/ole">
            <p:oleObj spid="_x0000_s48135" name="Equation" r:id="rId11" imgW="698400" imgH="965160" progId="Equation.3">
              <p:embed/>
            </p:oleObj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4649788" y="4505325"/>
          <a:ext cx="431800" cy="304800"/>
        </p:xfrm>
        <a:graphic>
          <a:graphicData uri="http://schemas.openxmlformats.org/presentationml/2006/ole">
            <p:oleObj spid="_x0000_s48136" name="Equation" r:id="rId12" imgW="431640" imgH="304560" progId="Equation.3">
              <p:embed/>
            </p:oleObj>
          </a:graphicData>
        </a:graphic>
      </p:graphicFrame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564188" y="360521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双叶双曲面</a:t>
            </a:r>
          </a:p>
        </p:txBody>
      </p:sp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5721350" y="4164013"/>
          <a:ext cx="2513013" cy="1023937"/>
        </p:xfrm>
        <a:graphic>
          <a:graphicData uri="http://schemas.openxmlformats.org/presentationml/2006/ole">
            <p:oleObj spid="_x0000_s48137" name="Equation" r:id="rId13" imgW="1028520" imgH="419040" progId="Equation.DSMT4">
              <p:embed/>
            </p:oleObj>
          </a:graphicData>
        </a:graphic>
      </p:graphicFrame>
      <p:sp>
        <p:nvSpPr>
          <p:cNvPr id="31763" name="Text Box 1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5988" y="5448300"/>
            <a:ext cx="200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椭圆锥面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2973388" y="5205413"/>
          <a:ext cx="1955800" cy="1028700"/>
        </p:xfrm>
        <a:graphic>
          <a:graphicData uri="http://schemas.openxmlformats.org/presentationml/2006/ole">
            <p:oleObj spid="_x0000_s48138" name="Equation" r:id="rId14" imgW="1955520" imgH="1028520" progId="Equation.3">
              <p:embed/>
            </p:oleObj>
          </a:graphicData>
        </a:graphic>
      </p:graphicFrame>
      <p:sp>
        <p:nvSpPr>
          <p:cNvPr id="48150" name="Rectangle 21"/>
          <p:cNvSpPr>
            <a:spLocks noChangeArrowheads="1"/>
          </p:cNvSpPr>
          <p:nvPr/>
        </p:nvSpPr>
        <p:spPr bwMode="auto">
          <a:xfrm>
            <a:off x="611188" y="447675"/>
            <a:ext cx="228600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二次曲面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47" grpId="0" autoUpdateAnimBg="0"/>
      <p:bldP spid="31749" grpId="0" autoUpdateAnimBg="0"/>
      <p:bldP spid="31751" grpId="0" autoUpdateAnimBg="0"/>
      <p:bldP spid="31752" grpId="0" autoUpdateAnimBg="0"/>
      <p:bldP spid="31753" grpId="0" autoUpdateAnimBg="0"/>
      <p:bldP spid="31756" grpId="0" autoUpdateAnimBg="0"/>
      <p:bldP spid="31757" grpId="0" autoUpdateAnimBg="0"/>
      <p:bldP spid="31761" grpId="0" autoUpdateAnimBg="0"/>
      <p:bldP spid="3176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1F380C-0CF4-441C-BA56-61938DED9F62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5108575" y="2074863"/>
            <a:ext cx="33528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2406650" y="2070100"/>
            <a:ext cx="268128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985838" y="2911475"/>
          <a:ext cx="693737" cy="288925"/>
        </p:xfrm>
        <a:graphic>
          <a:graphicData uri="http://schemas.openxmlformats.org/presentationml/2006/ole">
            <p:oleObj spid="_x0000_s49154" name="Equation" r:id="rId3" imgW="761760" imgH="317160" progId="Equation.3">
              <p:embed/>
            </p:oleObj>
          </a:graphicData>
        </a:graphic>
      </p:graphicFrame>
      <p:graphicFrame>
        <p:nvGraphicFramePr>
          <p:cNvPr id="49155" name="Object 5"/>
          <p:cNvGraphicFramePr>
            <a:graphicFrameLocks noChangeAspect="1"/>
          </p:cNvGraphicFramePr>
          <p:nvPr/>
        </p:nvGraphicFramePr>
        <p:xfrm>
          <a:off x="612775" y="3968750"/>
          <a:ext cx="1543050" cy="463550"/>
        </p:xfrm>
        <a:graphic>
          <a:graphicData uri="http://schemas.openxmlformats.org/presentationml/2006/ole">
            <p:oleObj spid="_x0000_s49155" name="Equation" r:id="rId4" imgW="1688760" imgH="507960" progId="Equation.3">
              <p:embed/>
            </p:oleObj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/>
        </p:nvGraphicFramePr>
        <p:xfrm>
          <a:off x="841375" y="5297488"/>
          <a:ext cx="1096963" cy="341312"/>
        </p:xfrm>
        <a:graphic>
          <a:graphicData uri="http://schemas.openxmlformats.org/presentationml/2006/ole">
            <p:oleObj spid="_x0000_s49156" name="Equation" r:id="rId5" imgW="1257120" imgH="393480" progId="Equation.3">
              <p:embed/>
            </p:oleObj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593975" y="520223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斜率为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的直线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365375" y="207803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平面解析几何中</a:t>
            </a: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5489575" y="207803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空间解析几何中</a:t>
            </a:r>
          </a:p>
        </p:txBody>
      </p:sp>
      <p:grpSp>
        <p:nvGrpSpPr>
          <p:cNvPr id="49163" name="Group 10"/>
          <p:cNvGrpSpPr>
            <a:grpSpLocks/>
          </p:cNvGrpSpPr>
          <p:nvPr/>
        </p:nvGrpSpPr>
        <p:grpSpPr bwMode="auto">
          <a:xfrm>
            <a:off x="460375" y="1987550"/>
            <a:ext cx="8132763" cy="3962400"/>
            <a:chOff x="384" y="1248"/>
            <a:chExt cx="5123" cy="2496"/>
          </a:xfrm>
        </p:grpSpPr>
        <p:sp>
          <p:nvSpPr>
            <p:cNvPr id="49173" name="Rectangle 11"/>
            <p:cNvSpPr>
              <a:spLocks noChangeArrowheads="1"/>
            </p:cNvSpPr>
            <p:nvPr/>
          </p:nvSpPr>
          <p:spPr bwMode="auto">
            <a:xfrm>
              <a:off x="384" y="1248"/>
              <a:ext cx="5123" cy="249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9174" name="Line 12"/>
            <p:cNvSpPr>
              <a:spLocks noChangeShapeType="1"/>
            </p:cNvSpPr>
            <p:nvPr/>
          </p:nvSpPr>
          <p:spPr bwMode="auto">
            <a:xfrm>
              <a:off x="3404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13"/>
            <p:cNvSpPr>
              <a:spLocks noChangeShapeType="1"/>
            </p:cNvSpPr>
            <p:nvPr/>
          </p:nvSpPr>
          <p:spPr bwMode="auto">
            <a:xfrm>
              <a:off x="1536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14"/>
            <p:cNvSpPr>
              <a:spLocks noChangeShapeType="1"/>
            </p:cNvSpPr>
            <p:nvPr/>
          </p:nvSpPr>
          <p:spPr bwMode="auto">
            <a:xfrm>
              <a:off x="384" y="1688"/>
              <a:ext cx="5123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15"/>
            <p:cNvSpPr>
              <a:spLocks noChangeShapeType="1"/>
            </p:cNvSpPr>
            <p:nvPr/>
          </p:nvSpPr>
          <p:spPr bwMode="auto">
            <a:xfrm>
              <a:off x="384" y="2191"/>
              <a:ext cx="512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16"/>
            <p:cNvSpPr>
              <a:spLocks noChangeShapeType="1"/>
            </p:cNvSpPr>
            <p:nvPr/>
          </p:nvSpPr>
          <p:spPr bwMode="auto">
            <a:xfrm>
              <a:off x="384" y="3133"/>
              <a:ext cx="5123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64" name="Text Box 17"/>
          <p:cNvSpPr txBox="1">
            <a:spLocks noChangeArrowheads="1"/>
          </p:cNvSpPr>
          <p:nvPr/>
        </p:nvSpPr>
        <p:spPr bwMode="auto">
          <a:xfrm>
            <a:off x="765175" y="207803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方   程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2289175" y="282575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平行于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轴的直线 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260975" y="2763838"/>
            <a:ext cx="3413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平行于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yoz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面的平面 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2578100" y="3654425"/>
            <a:ext cx="1933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圆心在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(0,0)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2517775" y="4264025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半径为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的圆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337175" y="3663950"/>
            <a:ext cx="30083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以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轴为中心轴的</a:t>
            </a:r>
          </a:p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圆柱面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5376863" y="5178425"/>
            <a:ext cx="3008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平行于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轴的平面</a:t>
            </a:r>
          </a:p>
        </p:txBody>
      </p:sp>
      <p:sp>
        <p:nvSpPr>
          <p:cNvPr id="49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2662237" cy="609600"/>
          </a:xfrm>
          <a:ln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思考与练习</a:t>
            </a:r>
          </a:p>
        </p:txBody>
      </p:sp>
      <p:sp>
        <p:nvSpPr>
          <p:cNvPr id="49172" name="Rectangle 25"/>
          <p:cNvSpPr>
            <a:spLocks noChangeArrowheads="1"/>
          </p:cNvSpPr>
          <p:nvPr/>
        </p:nvSpPr>
        <p:spPr bwMode="auto">
          <a:xfrm>
            <a:off x="395288" y="1268413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指出下列方程的图形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uild="p" autoUpdateAnimBg="0"/>
      <p:bldP spid="34834" grpId="0" build="p" autoUpdateAnimBg="0"/>
      <p:bldP spid="34835" grpId="0" build="p" autoUpdateAnimBg="0"/>
      <p:bldP spid="34836" grpId="0" build="p" autoUpdateAnimBg="0"/>
      <p:bldP spid="34837" grpId="0" build="p" autoUpdateAnimBg="0"/>
      <p:bldP spid="34838" grpId="0" build="p" autoUpdateAnimBg="0"/>
      <p:bldP spid="348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CC1878-BB10-475C-B4F0-055450F3924E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50825" y="350838"/>
          <a:ext cx="8362950" cy="5886450"/>
        </p:xfrm>
        <a:graphic>
          <a:graphicData uri="http://schemas.openxmlformats.org/presentationml/2006/ole">
            <p:oleObj spid="_x0000_s50178" name="文档" r:id="rId3" imgW="7435495" imgH="5269664" progId="Word.Document.8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051050" y="1628775"/>
          <a:ext cx="3384550" cy="504825"/>
        </p:xfrm>
        <a:graphic>
          <a:graphicData uri="http://schemas.openxmlformats.org/presentationml/2006/ole">
            <p:oleObj spid="_x0000_s50179" name="Equation" r:id="rId4" imgW="1549080" imgH="22860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203575" y="2863850"/>
          <a:ext cx="4535488" cy="565150"/>
        </p:xfrm>
        <a:graphic>
          <a:graphicData uri="http://schemas.openxmlformats.org/presentationml/2006/ole">
            <p:oleObj spid="_x0000_s50180" name="Equation" r:id="rId5" imgW="1854000" imgH="228600" progId="Equation.DSMT4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860925" y="4365625"/>
          <a:ext cx="1439863" cy="847725"/>
        </p:xfrm>
        <a:graphic>
          <a:graphicData uri="http://schemas.openxmlformats.org/presentationml/2006/ole">
            <p:oleObj spid="_x0000_s50181" name="Equation" r:id="rId6" imgW="711000" imgH="419040" progId="Equation.DSMT4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7812088" y="4581525"/>
          <a:ext cx="360362" cy="360363"/>
        </p:xfrm>
        <a:graphic>
          <a:graphicData uri="http://schemas.openxmlformats.org/presentationml/2006/ole">
            <p:oleObj spid="_x0000_s50182" name="Equation" r:id="rId7" imgW="126720" imgH="126720" progId="Equation.DSMT4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732588" y="4941888"/>
          <a:ext cx="1438275" cy="831850"/>
        </p:xfrm>
        <a:graphic>
          <a:graphicData uri="http://schemas.openxmlformats.org/presentationml/2006/ole">
            <p:oleObj spid="_x0000_s50183" name="Equation" r:id="rId8" imgW="723600" imgH="419040" progId="Equation.DSMT4">
              <p:embed/>
            </p:oleObj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908175" y="5661025"/>
          <a:ext cx="360363" cy="360363"/>
        </p:xfrm>
        <a:graphic>
          <a:graphicData uri="http://schemas.openxmlformats.org/presentationml/2006/ole">
            <p:oleObj spid="_x0000_s50184" name="Equation" r:id="rId9" imgW="126720" imgH="126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8783638" cy="1223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4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第四节    空间曲线及其方程</a:t>
            </a:r>
            <a:br>
              <a:rPr lang="zh-CN" altLang="en-US" sz="44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</a:br>
            <a:r>
              <a:rPr lang="zh-CN" altLang="en-US" sz="44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第二讲</a:t>
            </a:r>
          </a:p>
        </p:txBody>
      </p:sp>
      <p:sp>
        <p:nvSpPr>
          <p:cNvPr id="180226" name="Text Box 3"/>
          <p:cNvSpPr txBox="1">
            <a:spLocks noChangeArrowheads="1"/>
          </p:cNvSpPr>
          <p:nvPr/>
        </p:nvSpPr>
        <p:spPr bwMode="auto">
          <a:xfrm>
            <a:off x="7519988" y="188913"/>
            <a:ext cx="1443037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第六章 </a:t>
            </a:r>
          </a:p>
        </p:txBody>
      </p:sp>
      <p:sp>
        <p:nvSpPr>
          <p:cNvPr id="180227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19250" y="4691063"/>
            <a:ext cx="7056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400" b="1">
                <a:latin typeface="Times New Roman" pitchFamily="18" charset="0"/>
                <a:ea typeface="楷体_GB2312" pitchFamily="49" charset="-122"/>
              </a:rPr>
              <a:t>四、空间曲线在坐标面上的投影</a:t>
            </a:r>
          </a:p>
        </p:txBody>
      </p:sp>
      <p:sp>
        <p:nvSpPr>
          <p:cNvPr id="180228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19250" y="2314575"/>
            <a:ext cx="5616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400" b="1">
                <a:latin typeface="Times New Roman" pitchFamily="18" charset="0"/>
                <a:ea typeface="楷体_GB2312" pitchFamily="49" charset="-122"/>
              </a:rPr>
              <a:t>一、空间曲线的一般方程</a:t>
            </a:r>
          </a:p>
        </p:txBody>
      </p:sp>
      <p:sp>
        <p:nvSpPr>
          <p:cNvPr id="180229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250" y="3106738"/>
            <a:ext cx="5959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400" b="1">
                <a:latin typeface="Times New Roman" pitchFamily="18" charset="0"/>
                <a:ea typeface="楷体_GB2312" pitchFamily="49" charset="-122"/>
              </a:rPr>
              <a:t>二、空间曲线的参数方程 </a:t>
            </a:r>
          </a:p>
        </p:txBody>
      </p:sp>
      <p:sp>
        <p:nvSpPr>
          <p:cNvPr id="180230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250" y="3898900"/>
            <a:ext cx="4084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400" b="1">
                <a:latin typeface="Times New Roman" pitchFamily="18" charset="0"/>
                <a:ea typeface="楷体_GB2312" pitchFamily="49" charset="-122"/>
              </a:rPr>
              <a:t>三、曲面的参数方程</a:t>
            </a:r>
          </a:p>
        </p:txBody>
      </p:sp>
      <p:sp>
        <p:nvSpPr>
          <p:cNvPr id="180231" name="Text 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250" y="5556250"/>
            <a:ext cx="5473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400" b="1">
                <a:latin typeface="Times New Roman" pitchFamily="18" charset="0"/>
                <a:ea typeface="楷体_GB2312" pitchFamily="49" charset="-122"/>
              </a:rPr>
              <a:t>五、小结与思考练习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44" name="Group 2"/>
          <p:cNvGrpSpPr>
            <a:grpSpLocks/>
          </p:cNvGrpSpPr>
          <p:nvPr/>
        </p:nvGrpSpPr>
        <p:grpSpPr bwMode="auto">
          <a:xfrm>
            <a:off x="5227638" y="2089150"/>
            <a:ext cx="1574800" cy="1320800"/>
            <a:chOff x="3293" y="1152"/>
            <a:chExt cx="992" cy="832"/>
          </a:xfrm>
        </p:grpSpPr>
        <p:sp>
          <p:nvSpPr>
            <p:cNvPr id="136283" name="Freeform 3"/>
            <p:cNvSpPr>
              <a:spLocks/>
            </p:cNvSpPr>
            <p:nvPr/>
          </p:nvSpPr>
          <p:spPr bwMode="auto">
            <a:xfrm>
              <a:off x="3293" y="1152"/>
              <a:ext cx="992" cy="832"/>
            </a:xfrm>
            <a:custGeom>
              <a:avLst/>
              <a:gdLst>
                <a:gd name="T0" fmla="*/ 0 w 1240"/>
                <a:gd name="T1" fmla="*/ 848 h 1040"/>
                <a:gd name="T2" fmla="*/ 240 w 1240"/>
                <a:gd name="T3" fmla="*/ 128 h 1040"/>
                <a:gd name="T4" fmla="*/ 768 w 1240"/>
                <a:gd name="T5" fmla="*/ 80 h 1040"/>
                <a:gd name="T6" fmla="*/ 1200 w 1240"/>
                <a:gd name="T7" fmla="*/ 320 h 1040"/>
                <a:gd name="T8" fmla="*/ 1008 w 1240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0"/>
                <a:gd name="T16" fmla="*/ 0 h 1040"/>
                <a:gd name="T17" fmla="*/ 1240 w 1240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0" h="1040">
                  <a:moveTo>
                    <a:pt x="0" y="848"/>
                  </a:moveTo>
                  <a:cubicBezTo>
                    <a:pt x="56" y="552"/>
                    <a:pt x="112" y="256"/>
                    <a:pt x="240" y="128"/>
                  </a:cubicBezTo>
                  <a:cubicBezTo>
                    <a:pt x="368" y="0"/>
                    <a:pt x="608" y="48"/>
                    <a:pt x="768" y="80"/>
                  </a:cubicBezTo>
                  <a:cubicBezTo>
                    <a:pt x="928" y="112"/>
                    <a:pt x="1160" y="160"/>
                    <a:pt x="1200" y="320"/>
                  </a:cubicBezTo>
                  <a:cubicBezTo>
                    <a:pt x="1240" y="480"/>
                    <a:pt x="1124" y="760"/>
                    <a:pt x="1008" y="1040"/>
                  </a:cubicBezTo>
                </a:path>
              </a:pathLst>
            </a:custGeom>
            <a:gradFill rotWithShape="0">
              <a:gsLst>
                <a:gs pos="0">
                  <a:srgbClr val="5F5F5F">
                    <a:alpha val="71001"/>
                  </a:srgbClr>
                </a:gs>
                <a:gs pos="100000">
                  <a:srgbClr val="2C2C2C"/>
                </a:gs>
              </a:gsLst>
              <a:lin ang="0" scaled="1"/>
            </a:gra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84" name="Freeform 4"/>
            <p:cNvSpPr>
              <a:spLocks/>
            </p:cNvSpPr>
            <p:nvPr/>
          </p:nvSpPr>
          <p:spPr bwMode="auto">
            <a:xfrm>
              <a:off x="3293" y="1741"/>
              <a:ext cx="806" cy="243"/>
            </a:xfrm>
            <a:custGeom>
              <a:avLst/>
              <a:gdLst>
                <a:gd name="T0" fmla="*/ 0 w 912"/>
                <a:gd name="T1" fmla="*/ 128 h 320"/>
                <a:gd name="T2" fmla="*/ 384 w 912"/>
                <a:gd name="T3" fmla="*/ 32 h 320"/>
                <a:gd name="T4" fmla="*/ 912 w 912"/>
                <a:gd name="T5" fmla="*/ 320 h 320"/>
                <a:gd name="T6" fmla="*/ 0 60000 65536"/>
                <a:gd name="T7" fmla="*/ 0 60000 65536"/>
                <a:gd name="T8" fmla="*/ 0 60000 65536"/>
                <a:gd name="T9" fmla="*/ 0 w 912"/>
                <a:gd name="T10" fmla="*/ 0 h 320"/>
                <a:gd name="T11" fmla="*/ 912 w 912"/>
                <a:gd name="T12" fmla="*/ 320 h 3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320">
                  <a:moveTo>
                    <a:pt x="0" y="128"/>
                  </a:moveTo>
                  <a:cubicBezTo>
                    <a:pt x="116" y="64"/>
                    <a:pt x="232" y="0"/>
                    <a:pt x="384" y="32"/>
                  </a:cubicBezTo>
                  <a:cubicBezTo>
                    <a:pt x="536" y="64"/>
                    <a:pt x="724" y="192"/>
                    <a:pt x="91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24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84200" y="295275"/>
            <a:ext cx="6003925" cy="685800"/>
          </a:xfrm>
        </p:spPr>
        <p:txBody>
          <a:bodyPr/>
          <a:lstStyle/>
          <a:p>
            <a:pPr algn="l"/>
            <a:r>
              <a:rPr lang="zh-CN" altLang="en-US" smtClean="0">
                <a:latin typeface="楷体_GB2312" pitchFamily="49" charset="-122"/>
              </a:rPr>
              <a:t>一、空间曲线的一般方程</a:t>
            </a:r>
            <a:endParaRPr lang="zh-CN" altLang="en-US" smtClean="0">
              <a:ea typeface="仿宋_GB2312" pitchFamily="49" charset="-122"/>
            </a:endParaRPr>
          </a:p>
        </p:txBody>
      </p:sp>
      <p:sp>
        <p:nvSpPr>
          <p:cNvPr id="136246" name="Text Box 6"/>
          <p:cNvSpPr txBox="1">
            <a:spLocks noChangeArrowheads="1"/>
          </p:cNvSpPr>
          <p:nvPr/>
        </p:nvSpPr>
        <p:spPr bwMode="auto">
          <a:xfrm>
            <a:off x="609600" y="140335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空间曲线可视为两曲面的交线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6247" name="Text Box 7"/>
          <p:cNvSpPr txBox="1">
            <a:spLocks noChangeArrowheads="1"/>
          </p:cNvSpPr>
          <p:nvPr/>
        </p:nvSpPr>
        <p:spPr bwMode="auto">
          <a:xfrm>
            <a:off x="5410200" y="134143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其一般方程为方程组</a:t>
            </a:r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1600200" y="2051050"/>
          <a:ext cx="2144713" cy="977900"/>
        </p:xfrm>
        <a:graphic>
          <a:graphicData uri="http://schemas.openxmlformats.org/presentationml/2006/ole">
            <p:oleObj spid="_x0000_s136200" name="Equation" r:id="rId4" imgW="2145960" imgH="977760" progId="Equation.3">
              <p:embed/>
            </p:oleObj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5715000" y="2241550"/>
          <a:ext cx="381000" cy="444500"/>
        </p:xfrm>
        <a:graphic>
          <a:graphicData uri="http://schemas.openxmlformats.org/presentationml/2006/ole">
            <p:oleObj spid="_x0000_s136201" name="Equation" r:id="rId5" imgW="380880" imgH="444240" progId="Equation.3">
              <p:embed/>
            </p:oleObj>
          </a:graphicData>
        </a:graphic>
      </p:graphicFrame>
      <p:grpSp>
        <p:nvGrpSpPr>
          <p:cNvPr id="136248" name="Group 10"/>
          <p:cNvGrpSpPr>
            <a:grpSpLocks/>
          </p:cNvGrpSpPr>
          <p:nvPr/>
        </p:nvGrpSpPr>
        <p:grpSpPr bwMode="auto">
          <a:xfrm>
            <a:off x="6446838" y="2130425"/>
            <a:ext cx="1706562" cy="1228725"/>
            <a:chOff x="4061" y="1178"/>
            <a:chExt cx="1075" cy="774"/>
          </a:xfrm>
        </p:grpSpPr>
        <p:sp>
          <p:nvSpPr>
            <p:cNvPr id="136278" name="Freeform 11"/>
            <p:cNvSpPr>
              <a:spLocks/>
            </p:cNvSpPr>
            <p:nvPr/>
          </p:nvSpPr>
          <p:spPr bwMode="auto">
            <a:xfrm>
              <a:off x="4061" y="1376"/>
              <a:ext cx="1075" cy="576"/>
            </a:xfrm>
            <a:custGeom>
              <a:avLst/>
              <a:gdLst>
                <a:gd name="T0" fmla="*/ 1344 w 1344"/>
                <a:gd name="T1" fmla="*/ 0 h 720"/>
                <a:gd name="T2" fmla="*/ 1152 w 1344"/>
                <a:gd name="T3" fmla="*/ 336 h 720"/>
                <a:gd name="T4" fmla="*/ 1104 w 1344"/>
                <a:gd name="T5" fmla="*/ 624 h 720"/>
                <a:gd name="T6" fmla="*/ 624 w 1344"/>
                <a:gd name="T7" fmla="*/ 528 h 720"/>
                <a:gd name="T8" fmla="*/ 0 w 1344"/>
                <a:gd name="T9" fmla="*/ 720 h 720"/>
                <a:gd name="T10" fmla="*/ 1344 w 1344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720"/>
                <a:gd name="T20" fmla="*/ 1344 w 1344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720">
                  <a:moveTo>
                    <a:pt x="1344" y="0"/>
                  </a:moveTo>
                  <a:lnTo>
                    <a:pt x="1152" y="336"/>
                  </a:lnTo>
                  <a:lnTo>
                    <a:pt x="1104" y="624"/>
                  </a:lnTo>
                  <a:lnTo>
                    <a:pt x="624" y="528"/>
                  </a:lnTo>
                  <a:lnTo>
                    <a:pt x="0" y="720"/>
                  </a:lnTo>
                  <a:lnTo>
                    <a:pt x="13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99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6279" name="Group 12"/>
            <p:cNvGrpSpPr>
              <a:grpSpLocks/>
            </p:cNvGrpSpPr>
            <p:nvPr/>
          </p:nvGrpSpPr>
          <p:grpSpPr bwMode="auto">
            <a:xfrm>
              <a:off x="4061" y="1178"/>
              <a:ext cx="1075" cy="774"/>
              <a:chOff x="4061" y="1178"/>
              <a:chExt cx="1075" cy="774"/>
            </a:xfrm>
          </p:grpSpPr>
          <p:sp>
            <p:nvSpPr>
              <p:cNvPr id="136280" name="Freeform 13"/>
              <p:cNvSpPr>
                <a:spLocks/>
              </p:cNvSpPr>
              <p:nvPr/>
            </p:nvSpPr>
            <p:spPr bwMode="auto">
              <a:xfrm>
                <a:off x="4061" y="1178"/>
                <a:ext cx="1075" cy="774"/>
              </a:xfrm>
              <a:custGeom>
                <a:avLst/>
                <a:gdLst>
                  <a:gd name="T0" fmla="*/ 0 w 1392"/>
                  <a:gd name="T1" fmla="*/ 968 h 968"/>
                  <a:gd name="T2" fmla="*/ 192 w 1392"/>
                  <a:gd name="T3" fmla="*/ 200 h 968"/>
                  <a:gd name="T4" fmla="*/ 720 w 1392"/>
                  <a:gd name="T5" fmla="*/ 8 h 968"/>
                  <a:gd name="T6" fmla="*/ 1392 w 1392"/>
                  <a:gd name="T7" fmla="*/ 248 h 9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968"/>
                  <a:gd name="T14" fmla="*/ 1392 w 1392"/>
                  <a:gd name="T15" fmla="*/ 968 h 9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968">
                    <a:moveTo>
                      <a:pt x="0" y="968"/>
                    </a:moveTo>
                    <a:cubicBezTo>
                      <a:pt x="36" y="664"/>
                      <a:pt x="72" y="360"/>
                      <a:pt x="192" y="200"/>
                    </a:cubicBezTo>
                    <a:cubicBezTo>
                      <a:pt x="312" y="40"/>
                      <a:pt x="520" y="0"/>
                      <a:pt x="720" y="8"/>
                    </a:cubicBezTo>
                    <a:cubicBezTo>
                      <a:pt x="920" y="16"/>
                      <a:pt x="1156" y="132"/>
                      <a:pt x="1392" y="248"/>
                    </a:cubicBezTo>
                  </a:path>
                </a:pathLst>
              </a:custGeom>
              <a:gradFill rotWithShape="0">
                <a:gsLst>
                  <a:gs pos="0">
                    <a:srgbClr val="0066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81" name="Freeform 14"/>
              <p:cNvSpPr>
                <a:spLocks/>
              </p:cNvSpPr>
              <p:nvPr/>
            </p:nvSpPr>
            <p:spPr bwMode="auto">
              <a:xfrm>
                <a:off x="4061" y="1786"/>
                <a:ext cx="883" cy="166"/>
              </a:xfrm>
              <a:custGeom>
                <a:avLst/>
                <a:gdLst>
                  <a:gd name="T0" fmla="*/ 0 w 1104"/>
                  <a:gd name="T1" fmla="*/ 208 h 208"/>
                  <a:gd name="T2" fmla="*/ 576 w 1104"/>
                  <a:gd name="T3" fmla="*/ 16 h 208"/>
                  <a:gd name="T4" fmla="*/ 1104 w 1104"/>
                  <a:gd name="T5" fmla="*/ 112 h 208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208"/>
                  <a:gd name="T11" fmla="*/ 1104 w 1104"/>
                  <a:gd name="T12" fmla="*/ 208 h 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208">
                    <a:moveTo>
                      <a:pt x="0" y="208"/>
                    </a:moveTo>
                    <a:cubicBezTo>
                      <a:pt x="196" y="120"/>
                      <a:pt x="392" y="32"/>
                      <a:pt x="576" y="16"/>
                    </a:cubicBezTo>
                    <a:cubicBezTo>
                      <a:pt x="760" y="0"/>
                      <a:pt x="932" y="56"/>
                      <a:pt x="1104" y="11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82" name="Freeform 15"/>
              <p:cNvSpPr>
                <a:spLocks/>
              </p:cNvSpPr>
              <p:nvPr/>
            </p:nvSpPr>
            <p:spPr bwMode="auto">
              <a:xfrm>
                <a:off x="4944" y="1376"/>
                <a:ext cx="192" cy="499"/>
              </a:xfrm>
              <a:custGeom>
                <a:avLst/>
                <a:gdLst>
                  <a:gd name="T0" fmla="*/ 240 w 240"/>
                  <a:gd name="T1" fmla="*/ 0 h 624"/>
                  <a:gd name="T2" fmla="*/ 48 w 240"/>
                  <a:gd name="T3" fmla="*/ 288 h 624"/>
                  <a:gd name="T4" fmla="*/ 0 w 240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624"/>
                  <a:gd name="T11" fmla="*/ 240 w 240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624">
                    <a:moveTo>
                      <a:pt x="240" y="0"/>
                    </a:moveTo>
                    <a:cubicBezTo>
                      <a:pt x="164" y="92"/>
                      <a:pt x="88" y="184"/>
                      <a:pt x="48" y="288"/>
                    </a:cubicBezTo>
                    <a:cubicBezTo>
                      <a:pt x="8" y="392"/>
                      <a:pt x="8" y="568"/>
                      <a:pt x="0" y="6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6249" name="Group 16"/>
          <p:cNvGrpSpPr>
            <a:grpSpLocks/>
          </p:cNvGrpSpPr>
          <p:nvPr/>
        </p:nvGrpSpPr>
        <p:grpSpPr bwMode="auto">
          <a:xfrm>
            <a:off x="6446838" y="2373313"/>
            <a:ext cx="374650" cy="976312"/>
            <a:chOff x="4061" y="1571"/>
            <a:chExt cx="236" cy="615"/>
          </a:xfrm>
        </p:grpSpPr>
        <p:sp>
          <p:nvSpPr>
            <p:cNvPr id="136277" name="Freeform 17"/>
            <p:cNvSpPr>
              <a:spLocks/>
            </p:cNvSpPr>
            <p:nvPr/>
          </p:nvSpPr>
          <p:spPr bwMode="auto">
            <a:xfrm>
              <a:off x="4061" y="1571"/>
              <a:ext cx="154" cy="615"/>
            </a:xfrm>
            <a:custGeom>
              <a:avLst/>
              <a:gdLst>
                <a:gd name="T0" fmla="*/ 0 w 192"/>
                <a:gd name="T1" fmla="*/ 768 h 768"/>
                <a:gd name="T2" fmla="*/ 96 w 192"/>
                <a:gd name="T3" fmla="*/ 240 h 768"/>
                <a:gd name="T4" fmla="*/ 192 w 192"/>
                <a:gd name="T5" fmla="*/ 0 h 768"/>
                <a:gd name="T6" fmla="*/ 0 60000 65536"/>
                <a:gd name="T7" fmla="*/ 0 60000 65536"/>
                <a:gd name="T8" fmla="*/ 0 60000 65536"/>
                <a:gd name="T9" fmla="*/ 0 w 192"/>
                <a:gd name="T10" fmla="*/ 0 h 768"/>
                <a:gd name="T11" fmla="*/ 192 w 19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768">
                  <a:moveTo>
                    <a:pt x="0" y="768"/>
                  </a:moveTo>
                  <a:cubicBezTo>
                    <a:pt x="32" y="568"/>
                    <a:pt x="64" y="368"/>
                    <a:pt x="96" y="240"/>
                  </a:cubicBezTo>
                  <a:cubicBezTo>
                    <a:pt x="128" y="112"/>
                    <a:pt x="160" y="56"/>
                    <a:pt x="192" y="0"/>
                  </a:cubicBezTo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6210" name="Object 18"/>
            <p:cNvGraphicFramePr>
              <a:graphicFrameLocks noChangeAspect="1"/>
            </p:cNvGraphicFramePr>
            <p:nvPr/>
          </p:nvGraphicFramePr>
          <p:xfrm>
            <a:off x="4113" y="1759"/>
            <a:ext cx="184" cy="200"/>
          </p:xfrm>
          <a:graphic>
            <a:graphicData uri="http://schemas.openxmlformats.org/presentationml/2006/ole">
              <p:oleObj spid="_x0000_s136210" name="Equation" r:id="rId6" imgW="291960" imgH="317160" progId="Equation.DSMT4">
                <p:embed/>
              </p:oleObj>
            </a:graphicData>
          </a:graphic>
        </p:graphicFrame>
      </p:grpSp>
      <p:graphicFrame>
        <p:nvGraphicFramePr>
          <p:cNvPr id="136211" name="Object 19"/>
          <p:cNvGraphicFramePr>
            <a:graphicFrameLocks noChangeAspect="1"/>
          </p:cNvGraphicFramePr>
          <p:nvPr/>
        </p:nvGraphicFramePr>
        <p:xfrm>
          <a:off x="7000875" y="2560638"/>
          <a:ext cx="1762125" cy="366712"/>
        </p:xfrm>
        <a:graphic>
          <a:graphicData uri="http://schemas.openxmlformats.org/presentationml/2006/ole">
            <p:oleObj spid="_x0000_s136211" name="Equation" r:id="rId7" imgW="1954421" imgH="406365" progId="Equation.3">
              <p:embed/>
            </p:oleObj>
          </a:graphicData>
        </a:graphic>
      </p:graphicFrame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4637088" y="2622550"/>
          <a:ext cx="1763712" cy="366713"/>
        </p:xfrm>
        <a:graphic>
          <a:graphicData uri="http://schemas.openxmlformats.org/presentationml/2006/ole">
            <p:oleObj spid="_x0000_s136212" name="Equation" r:id="rId8" imgW="1955520" imgH="406080" progId="Equation.3">
              <p:embed/>
            </p:oleObj>
          </a:graphicData>
        </a:graphic>
      </p:graphicFrame>
      <p:graphicFrame>
        <p:nvGraphicFramePr>
          <p:cNvPr id="136213" name="Object 21"/>
          <p:cNvGraphicFramePr>
            <a:graphicFrameLocks noChangeAspect="1"/>
          </p:cNvGraphicFramePr>
          <p:nvPr/>
        </p:nvGraphicFramePr>
        <p:xfrm>
          <a:off x="7035800" y="2165350"/>
          <a:ext cx="330200" cy="444500"/>
        </p:xfrm>
        <a:graphic>
          <a:graphicData uri="http://schemas.openxmlformats.org/presentationml/2006/ole">
            <p:oleObj spid="_x0000_s136213" name="Equation" r:id="rId9" imgW="330120" imgH="444240" progId="Equation.3">
              <p:embed/>
            </p:oleObj>
          </a:graphicData>
        </a:graphic>
      </p:graphicFrame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609600" y="3155950"/>
            <a:ext cx="214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方程组</a:t>
            </a:r>
          </a:p>
        </p:txBody>
      </p:sp>
      <p:graphicFrame>
        <p:nvGraphicFramePr>
          <p:cNvPr id="136215" name="Object 23"/>
          <p:cNvGraphicFramePr>
            <a:graphicFrameLocks noChangeAspect="1"/>
          </p:cNvGraphicFramePr>
          <p:nvPr/>
        </p:nvGraphicFramePr>
        <p:xfrm>
          <a:off x="1682750" y="3810000"/>
          <a:ext cx="1816100" cy="1054100"/>
        </p:xfrm>
        <a:graphic>
          <a:graphicData uri="http://schemas.openxmlformats.org/presentationml/2006/ole">
            <p:oleObj spid="_x0000_s136215" name="Equation" r:id="rId10" imgW="1815840" imgH="1054080" progId="Equation.3">
              <p:embed/>
            </p:oleObj>
          </a:graphicData>
        </a:graphic>
      </p:graphicFrame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304800" y="490855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表示圆柱面与平面的交线</a:t>
            </a:r>
            <a:r>
              <a:rPr lang="zh-CN" altLang="en-US" sz="280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i="1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136217" name="Group 25"/>
          <p:cNvGrpSpPr>
            <a:grpSpLocks/>
          </p:cNvGrpSpPr>
          <p:nvPr/>
        </p:nvGrpSpPr>
        <p:grpSpPr bwMode="auto">
          <a:xfrm>
            <a:off x="6430963" y="3254375"/>
            <a:ext cx="1614487" cy="3041650"/>
            <a:chOff x="4130" y="55"/>
            <a:chExt cx="1272" cy="2392"/>
          </a:xfrm>
        </p:grpSpPr>
        <p:grpSp>
          <p:nvGrpSpPr>
            <p:cNvPr id="136262" name="Group 26"/>
            <p:cNvGrpSpPr>
              <a:grpSpLocks/>
            </p:cNvGrpSpPr>
            <p:nvPr/>
          </p:nvGrpSpPr>
          <p:grpSpPr bwMode="auto">
            <a:xfrm>
              <a:off x="4130" y="793"/>
              <a:ext cx="864" cy="1296"/>
              <a:chOff x="4272" y="864"/>
              <a:chExt cx="864" cy="1296"/>
            </a:xfrm>
          </p:grpSpPr>
          <p:grpSp>
            <p:nvGrpSpPr>
              <p:cNvPr id="136271" name="Group 27"/>
              <p:cNvGrpSpPr>
                <a:grpSpLocks/>
              </p:cNvGrpSpPr>
              <p:nvPr/>
            </p:nvGrpSpPr>
            <p:grpSpPr bwMode="auto">
              <a:xfrm>
                <a:off x="4272" y="960"/>
                <a:ext cx="864" cy="1200"/>
                <a:chOff x="4272" y="960"/>
                <a:chExt cx="864" cy="1200"/>
              </a:xfrm>
            </p:grpSpPr>
            <p:sp>
              <p:nvSpPr>
                <p:cNvPr id="136220" name="Oval 28"/>
                <p:cNvSpPr>
                  <a:spLocks noChangeArrowheads="1"/>
                </p:cNvSpPr>
                <p:nvPr/>
              </p:nvSpPr>
              <p:spPr bwMode="auto">
                <a:xfrm>
                  <a:off x="4272" y="1967"/>
                  <a:ext cx="863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6221" name="Freeform 29"/>
                <p:cNvSpPr>
                  <a:spLocks/>
                </p:cNvSpPr>
                <p:nvPr/>
              </p:nvSpPr>
              <p:spPr bwMode="auto">
                <a:xfrm>
                  <a:off x="4272" y="960"/>
                  <a:ext cx="863" cy="1104"/>
                </a:xfrm>
                <a:custGeom>
                  <a:avLst/>
                  <a:gdLst/>
                  <a:ahLst/>
                  <a:cxnLst>
                    <a:cxn ang="0">
                      <a:pos x="0" y="1104"/>
                    </a:cxn>
                    <a:cxn ang="0">
                      <a:pos x="864" y="1104"/>
                    </a:cxn>
                    <a:cxn ang="0">
                      <a:pos x="864" y="0"/>
                    </a:cxn>
                    <a:cxn ang="0">
                      <a:pos x="0" y="0"/>
                    </a:cxn>
                    <a:cxn ang="0">
                      <a:pos x="0" y="1104"/>
                    </a:cxn>
                  </a:cxnLst>
                  <a:rect l="0" t="0" r="r" b="b"/>
                  <a:pathLst>
                    <a:path w="864" h="1104">
                      <a:moveTo>
                        <a:pt x="0" y="1104"/>
                      </a:moveTo>
                      <a:lnTo>
                        <a:pt x="864" y="1104"/>
                      </a:lnTo>
                      <a:lnTo>
                        <a:pt x="864" y="0"/>
                      </a:lnTo>
                      <a:lnTo>
                        <a:pt x="0" y="0"/>
                      </a:lnTo>
                      <a:lnTo>
                        <a:pt x="0" y="110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627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272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7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136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6272" name="Oval 32"/>
              <p:cNvSpPr>
                <a:spLocks noChangeArrowheads="1"/>
              </p:cNvSpPr>
              <p:nvPr/>
            </p:nvSpPr>
            <p:spPr bwMode="auto">
              <a:xfrm>
                <a:off x="4272" y="864"/>
                <a:ext cx="864" cy="1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6263" name="Group 33"/>
            <p:cNvGrpSpPr>
              <a:grpSpLocks/>
            </p:cNvGrpSpPr>
            <p:nvPr/>
          </p:nvGrpSpPr>
          <p:grpSpPr bwMode="auto">
            <a:xfrm>
              <a:off x="4274" y="121"/>
              <a:ext cx="1056" cy="2160"/>
              <a:chOff x="4416" y="192"/>
              <a:chExt cx="1056" cy="2160"/>
            </a:xfrm>
          </p:grpSpPr>
          <p:sp>
            <p:nvSpPr>
              <p:cNvPr id="136265" name="Line 34"/>
              <p:cNvSpPr>
                <a:spLocks noChangeShapeType="1"/>
              </p:cNvSpPr>
              <p:nvPr/>
            </p:nvSpPr>
            <p:spPr bwMode="auto">
              <a:xfrm>
                <a:off x="4704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66" name="Line 35"/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67" name="Line 36"/>
              <p:cNvSpPr>
                <a:spLocks noChangeShapeType="1"/>
              </p:cNvSpPr>
              <p:nvPr/>
            </p:nvSpPr>
            <p:spPr bwMode="auto">
              <a:xfrm flipV="1">
                <a:off x="4704" y="1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68" name="Line 37"/>
              <p:cNvSpPr>
                <a:spLocks noChangeShapeType="1"/>
              </p:cNvSpPr>
              <p:nvPr/>
            </p:nvSpPr>
            <p:spPr bwMode="auto">
              <a:xfrm flipV="1">
                <a:off x="4704" y="76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69" name="Line 38"/>
              <p:cNvSpPr>
                <a:spLocks noChangeShapeType="1"/>
              </p:cNvSpPr>
              <p:nvPr/>
            </p:nvSpPr>
            <p:spPr bwMode="auto">
              <a:xfrm>
                <a:off x="5088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70" name="Line 39"/>
              <p:cNvSpPr>
                <a:spLocks noChangeShapeType="1"/>
              </p:cNvSpPr>
              <p:nvPr/>
            </p:nvSpPr>
            <p:spPr bwMode="auto">
              <a:xfrm flipH="1">
                <a:off x="4416" y="216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6232" name="Object 40"/>
            <p:cNvGraphicFramePr>
              <a:graphicFrameLocks noChangeAspect="1"/>
            </p:cNvGraphicFramePr>
            <p:nvPr/>
          </p:nvGraphicFramePr>
          <p:xfrm>
            <a:off x="4296" y="2207"/>
            <a:ext cx="222" cy="240"/>
          </p:xfrm>
          <a:graphic>
            <a:graphicData uri="http://schemas.openxmlformats.org/presentationml/2006/ole">
              <p:oleObj spid="_x0000_s136232" name="Equation" r:id="rId11" imgW="164880" imgH="177480" progId="Equation.DSMT4">
                <p:embed/>
              </p:oleObj>
            </a:graphicData>
          </a:graphic>
        </p:graphicFrame>
        <p:graphicFrame>
          <p:nvGraphicFramePr>
            <p:cNvPr id="136233" name="Object 41"/>
            <p:cNvGraphicFramePr>
              <a:graphicFrameLocks noChangeAspect="1"/>
            </p:cNvGraphicFramePr>
            <p:nvPr/>
          </p:nvGraphicFramePr>
          <p:xfrm>
            <a:off x="4590" y="55"/>
            <a:ext cx="204" cy="201"/>
          </p:xfrm>
          <a:graphic>
            <a:graphicData uri="http://schemas.openxmlformats.org/presentationml/2006/ole">
              <p:oleObj spid="_x0000_s136233" name="Equation" r:id="rId12" imgW="152280" imgH="152280" progId="Equation.DSMT4">
                <p:embed/>
              </p:oleObj>
            </a:graphicData>
          </a:graphic>
        </p:graphicFrame>
        <p:graphicFrame>
          <p:nvGraphicFramePr>
            <p:cNvPr id="136234" name="Object 42"/>
            <p:cNvGraphicFramePr>
              <a:graphicFrameLocks noChangeAspect="1"/>
            </p:cNvGraphicFramePr>
            <p:nvPr/>
          </p:nvGraphicFramePr>
          <p:xfrm>
            <a:off x="5161" y="2008"/>
            <a:ext cx="241" cy="287"/>
          </p:xfrm>
          <a:graphic>
            <a:graphicData uri="http://schemas.openxmlformats.org/presentationml/2006/ole">
              <p:oleObj spid="_x0000_s136234" name="Equation" r:id="rId13" imgW="177480" imgH="215640" progId="Equation.DSMT4">
                <p:embed/>
              </p:oleObj>
            </a:graphicData>
          </a:graphic>
        </p:graphicFrame>
        <p:sp>
          <p:nvSpPr>
            <p:cNvPr id="136264" name="Arc 43"/>
            <p:cNvSpPr>
              <a:spLocks/>
            </p:cNvSpPr>
            <p:nvPr/>
          </p:nvSpPr>
          <p:spPr bwMode="auto">
            <a:xfrm>
              <a:off x="4137" y="1881"/>
              <a:ext cx="856" cy="97"/>
            </a:xfrm>
            <a:custGeom>
              <a:avLst/>
              <a:gdLst>
                <a:gd name="T0" fmla="*/ 0 w 42820"/>
                <a:gd name="T1" fmla="*/ 88 h 21600"/>
                <a:gd name="T2" fmla="*/ 856 w 42820"/>
                <a:gd name="T3" fmla="*/ 81 h 21600"/>
                <a:gd name="T4" fmla="*/ 430 w 42820"/>
                <a:gd name="T5" fmla="*/ 97 h 21600"/>
                <a:gd name="T6" fmla="*/ 0 60000 65536"/>
                <a:gd name="T7" fmla="*/ 0 60000 65536"/>
                <a:gd name="T8" fmla="*/ 0 60000 65536"/>
                <a:gd name="T9" fmla="*/ 0 w 42820"/>
                <a:gd name="T10" fmla="*/ 0 h 21600"/>
                <a:gd name="T11" fmla="*/ 42820 w 428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20" h="21600" fill="none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</a:path>
                <a:path w="42820" h="21600" stroke="0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  <a:lnTo>
                    <a:pt x="2151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6236" name="Object 44"/>
            <p:cNvGraphicFramePr>
              <a:graphicFrameLocks noChangeAspect="1"/>
            </p:cNvGraphicFramePr>
            <p:nvPr/>
          </p:nvGraphicFramePr>
          <p:xfrm>
            <a:off x="4971" y="1988"/>
            <a:ext cx="136" cy="220"/>
          </p:xfrm>
          <a:graphic>
            <a:graphicData uri="http://schemas.openxmlformats.org/presentationml/2006/ole">
              <p:oleObj spid="_x0000_s136236" name="Equation" r:id="rId14" imgW="101520" imgH="164880" progId="Equation.3">
                <p:embed/>
              </p:oleObj>
            </a:graphicData>
          </a:graphic>
        </p:graphicFrame>
        <p:graphicFrame>
          <p:nvGraphicFramePr>
            <p:cNvPr id="136237" name="Object 45"/>
            <p:cNvGraphicFramePr>
              <a:graphicFrameLocks noChangeAspect="1"/>
            </p:cNvGraphicFramePr>
            <p:nvPr/>
          </p:nvGraphicFramePr>
          <p:xfrm>
            <a:off x="4373" y="1851"/>
            <a:ext cx="205" cy="239"/>
          </p:xfrm>
          <a:graphic>
            <a:graphicData uri="http://schemas.openxmlformats.org/presentationml/2006/ole">
              <p:oleObj spid="_x0000_s136237" name="Equation" r:id="rId15" imgW="152280" imgH="177480" progId="Equation.DSMT4">
                <p:embed/>
              </p:oleObj>
            </a:graphicData>
          </a:graphic>
        </p:graphicFrame>
      </p:grpSp>
      <p:grpSp>
        <p:nvGrpSpPr>
          <p:cNvPr id="136238" name="Group 46"/>
          <p:cNvGrpSpPr>
            <a:grpSpLocks/>
          </p:cNvGrpSpPr>
          <p:nvPr/>
        </p:nvGrpSpPr>
        <p:grpSpPr bwMode="auto">
          <a:xfrm>
            <a:off x="5638800" y="3606800"/>
            <a:ext cx="2619375" cy="1347788"/>
            <a:chOff x="3504" y="332"/>
            <a:chExt cx="2064" cy="1060"/>
          </a:xfrm>
        </p:grpSpPr>
        <p:grpSp>
          <p:nvGrpSpPr>
            <p:cNvPr id="136255" name="Group 47"/>
            <p:cNvGrpSpPr>
              <a:grpSpLocks/>
            </p:cNvGrpSpPr>
            <p:nvPr/>
          </p:nvGrpSpPr>
          <p:grpSpPr bwMode="auto">
            <a:xfrm>
              <a:off x="3504" y="332"/>
              <a:ext cx="2064" cy="1060"/>
              <a:chOff x="3504" y="332"/>
              <a:chExt cx="2064" cy="1060"/>
            </a:xfrm>
          </p:grpSpPr>
          <p:sp>
            <p:nvSpPr>
              <p:cNvPr id="136257" name="Oval 48"/>
              <p:cNvSpPr>
                <a:spLocks noChangeArrowheads="1"/>
              </p:cNvSpPr>
              <p:nvPr/>
            </p:nvSpPr>
            <p:spPr bwMode="auto">
              <a:xfrm rot="-3078636">
                <a:off x="4032" y="479"/>
                <a:ext cx="1060" cy="765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475E00"/>
                  </a:gs>
                </a:gsLst>
                <a:lin ang="5400000" scaled="1"/>
              </a:gradFill>
              <a:ln w="28575">
                <a:solidFill>
                  <a:srgbClr val="CC0066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6258" name="Text Box 49"/>
              <p:cNvSpPr txBox="1">
                <a:spLocks noChangeArrowheads="1"/>
              </p:cNvSpPr>
              <p:nvPr/>
            </p:nvSpPr>
            <p:spPr bwMode="auto">
              <a:xfrm>
                <a:off x="4993" y="476"/>
                <a:ext cx="479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b="1">
                    <a:solidFill>
                      <a:schemeClr val="tx2"/>
                    </a:solidFill>
                    <a:latin typeface="Times New Roman" pitchFamily="18" charset="0"/>
                    <a:ea typeface="仿宋_GB2312" pitchFamily="49" charset="-122"/>
                  </a:rPr>
                  <a:t>C</a:t>
                </a:r>
              </a:p>
            </p:txBody>
          </p:sp>
          <p:grpSp>
            <p:nvGrpSpPr>
              <p:cNvPr id="136259" name="Group 50"/>
              <p:cNvGrpSpPr>
                <a:grpSpLocks/>
              </p:cNvGrpSpPr>
              <p:nvPr/>
            </p:nvGrpSpPr>
            <p:grpSpPr bwMode="auto">
              <a:xfrm>
                <a:off x="4368" y="672"/>
                <a:ext cx="204" cy="264"/>
                <a:chOff x="4368" y="672"/>
                <a:chExt cx="204" cy="264"/>
              </a:xfrm>
            </p:grpSpPr>
            <p:graphicFrame>
              <p:nvGraphicFramePr>
                <p:cNvPr id="136243" name="Object 51"/>
                <p:cNvGraphicFramePr>
                  <a:graphicFrameLocks noChangeAspect="1"/>
                </p:cNvGraphicFramePr>
                <p:nvPr/>
              </p:nvGraphicFramePr>
              <p:xfrm>
                <a:off x="4368" y="672"/>
                <a:ext cx="203" cy="264"/>
              </p:xfrm>
              <a:graphic>
                <a:graphicData uri="http://schemas.openxmlformats.org/presentationml/2006/ole">
                  <p:oleObj spid="_x0000_s136243" name="Equation" r:id="rId16" imgW="126720" imgH="164880" progId="Equation.3">
                    <p:embed/>
                  </p:oleObj>
                </a:graphicData>
              </a:graphic>
            </p:graphicFrame>
            <p:sp>
              <p:nvSpPr>
                <p:cNvPr id="136261" name="Oval 52"/>
                <p:cNvSpPr>
                  <a:spLocks noChangeArrowheads="1"/>
                </p:cNvSpPr>
                <p:nvPr/>
              </p:nvSpPr>
              <p:spPr bwMode="auto">
                <a:xfrm>
                  <a:off x="4538" y="788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6260" name="Freeform 53"/>
              <p:cNvSpPr>
                <a:spLocks/>
              </p:cNvSpPr>
              <p:nvPr/>
            </p:nvSpPr>
            <p:spPr bwMode="auto">
              <a:xfrm>
                <a:off x="3504" y="336"/>
                <a:ext cx="2064" cy="1056"/>
              </a:xfrm>
              <a:custGeom>
                <a:avLst/>
                <a:gdLst>
                  <a:gd name="T0" fmla="*/ 912 w 2064"/>
                  <a:gd name="T1" fmla="*/ 0 h 1056"/>
                  <a:gd name="T2" fmla="*/ 0 w 2064"/>
                  <a:gd name="T3" fmla="*/ 1056 h 1056"/>
                  <a:gd name="T4" fmla="*/ 1200 w 2064"/>
                  <a:gd name="T5" fmla="*/ 1056 h 1056"/>
                  <a:gd name="T6" fmla="*/ 2064 w 2064"/>
                  <a:gd name="T7" fmla="*/ 0 h 1056"/>
                  <a:gd name="T8" fmla="*/ 912 w 2064"/>
                  <a:gd name="T9" fmla="*/ 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4"/>
                  <a:gd name="T16" fmla="*/ 0 h 1056"/>
                  <a:gd name="T17" fmla="*/ 2064 w 2064"/>
                  <a:gd name="T18" fmla="*/ 1056 h 10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4" h="1056">
                    <a:moveTo>
                      <a:pt x="912" y="0"/>
                    </a:moveTo>
                    <a:lnTo>
                      <a:pt x="0" y="1056"/>
                    </a:lnTo>
                    <a:lnTo>
                      <a:pt x="1200" y="1056"/>
                    </a:lnTo>
                    <a:lnTo>
                      <a:pt x="2064" y="0"/>
                    </a:lnTo>
                    <a:lnTo>
                      <a:pt x="912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56" name="Line 54"/>
            <p:cNvSpPr>
              <a:spLocks noChangeShapeType="1"/>
            </p:cNvSpPr>
            <p:nvPr/>
          </p:nvSpPr>
          <p:spPr bwMode="auto">
            <a:xfrm flipV="1">
              <a:off x="4560" y="405"/>
              <a:ext cx="0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6254" name="Rectangle 55"/>
          <p:cNvSpPr>
            <a:spLocks noChangeArrowheads="1"/>
          </p:cNvSpPr>
          <p:nvPr/>
        </p:nvSpPr>
        <p:spPr bwMode="auto">
          <a:xfrm>
            <a:off x="3471863" y="836613"/>
            <a:ext cx="477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(General Equation of Space Curve)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 build="p" autoUpdateAnimBg="0"/>
      <p:bldP spid="13621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6307138" y="1828800"/>
            <a:ext cx="1008062" cy="1274763"/>
            <a:chOff x="3960" y="2240"/>
            <a:chExt cx="648" cy="803"/>
          </a:xfrm>
        </p:grpSpPr>
        <p:sp>
          <p:nvSpPr>
            <p:cNvPr id="138291" name="Rectangle 3"/>
            <p:cNvSpPr>
              <a:spLocks noChangeArrowheads="1"/>
            </p:cNvSpPr>
            <p:nvPr/>
          </p:nvSpPr>
          <p:spPr bwMode="auto">
            <a:xfrm>
              <a:off x="3960" y="2400"/>
              <a:ext cx="648" cy="506"/>
            </a:xfrm>
            <a:prstGeom prst="rect">
              <a:avLst/>
            </a:pr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2" name="Arc 4"/>
            <p:cNvSpPr>
              <a:spLocks/>
            </p:cNvSpPr>
            <p:nvPr/>
          </p:nvSpPr>
          <p:spPr bwMode="auto">
            <a:xfrm>
              <a:off x="3960" y="2880"/>
              <a:ext cx="646" cy="163"/>
            </a:xfrm>
            <a:custGeom>
              <a:avLst/>
              <a:gdLst>
                <a:gd name="T0" fmla="*/ 646 w 43200"/>
                <a:gd name="T1" fmla="*/ 0 h 22773"/>
                <a:gd name="T2" fmla="*/ 0 w 43200"/>
                <a:gd name="T3" fmla="*/ 8 h 22773"/>
                <a:gd name="T4" fmla="*/ 323 w 43200"/>
                <a:gd name="T5" fmla="*/ 8 h 22773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773"/>
                <a:gd name="T11" fmla="*/ 43200 w 43200"/>
                <a:gd name="T12" fmla="*/ 22773 h 227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773" fill="none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</a:path>
                <a:path w="43200" h="22773" stroke="0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  <a:lnTo>
                    <a:pt x="21600" y="1173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3" name="Arc 5"/>
            <p:cNvSpPr>
              <a:spLocks/>
            </p:cNvSpPr>
            <p:nvPr/>
          </p:nvSpPr>
          <p:spPr bwMode="auto">
            <a:xfrm flipH="1" flipV="1">
              <a:off x="3962" y="2736"/>
              <a:ext cx="643" cy="171"/>
            </a:xfrm>
            <a:custGeom>
              <a:avLst/>
              <a:gdLst>
                <a:gd name="T0" fmla="*/ 643 w 43019"/>
                <a:gd name="T1" fmla="*/ 37 h 23994"/>
                <a:gd name="T2" fmla="*/ 2 w 43019"/>
                <a:gd name="T3" fmla="*/ 0 h 23994"/>
                <a:gd name="T4" fmla="*/ 323 w 43019"/>
                <a:gd name="T5" fmla="*/ 17 h 23994"/>
                <a:gd name="T6" fmla="*/ 0 60000 65536"/>
                <a:gd name="T7" fmla="*/ 0 60000 65536"/>
                <a:gd name="T8" fmla="*/ 0 60000 65536"/>
                <a:gd name="T9" fmla="*/ 0 w 43019"/>
                <a:gd name="T10" fmla="*/ 0 h 23994"/>
                <a:gd name="T11" fmla="*/ 43019 w 43019"/>
                <a:gd name="T12" fmla="*/ 23994 h 239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9" h="23994" fill="none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</a:path>
                <a:path w="43019" h="23994" stroke="0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  <a:lnTo>
                    <a:pt x="21600" y="2394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4" name="Oval 6"/>
            <p:cNvSpPr>
              <a:spLocks noChangeArrowheads="1"/>
            </p:cNvSpPr>
            <p:nvPr/>
          </p:nvSpPr>
          <p:spPr bwMode="auto">
            <a:xfrm rot="130180">
              <a:off x="3960" y="2240"/>
              <a:ext cx="647" cy="309"/>
            </a:xfrm>
            <a:prstGeom prst="ellipse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247" name="Oval 7"/>
          <p:cNvSpPr>
            <a:spLocks noChangeArrowheads="1"/>
          </p:cNvSpPr>
          <p:nvPr/>
        </p:nvSpPr>
        <p:spPr bwMode="auto">
          <a:xfrm rot="130180">
            <a:off x="6296025" y="2614613"/>
            <a:ext cx="1027113" cy="4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04800" y="2468563"/>
            <a:ext cx="5334000" cy="528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表示上半球面与圆柱面的交线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en-US" altLang="zh-CN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1143000" y="1249363"/>
          <a:ext cx="2870200" cy="1092200"/>
        </p:xfrm>
        <a:graphic>
          <a:graphicData uri="http://schemas.openxmlformats.org/presentationml/2006/ole">
            <p:oleObj spid="_x0000_s138249" name="Equation" r:id="rId3" imgW="2869920" imgH="1091880" progId="Equation.3">
              <p:embed/>
            </p:oleObj>
          </a:graphicData>
        </a:graphic>
      </p:graphicFrame>
      <p:grpSp>
        <p:nvGrpSpPr>
          <p:cNvPr id="138250" name="Group 10"/>
          <p:cNvGrpSpPr>
            <a:grpSpLocks/>
          </p:cNvGrpSpPr>
          <p:nvPr/>
        </p:nvGrpSpPr>
        <p:grpSpPr bwMode="auto">
          <a:xfrm>
            <a:off x="5538788" y="685800"/>
            <a:ext cx="3262312" cy="2908300"/>
            <a:chOff x="3489" y="432"/>
            <a:chExt cx="2055" cy="1832"/>
          </a:xfrm>
        </p:grpSpPr>
        <p:grpSp>
          <p:nvGrpSpPr>
            <p:cNvPr id="138280" name="Group 11"/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138281" name="Group 12"/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138289" name="Arc 13"/>
                <p:cNvSpPr>
                  <a:spLocks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T0" fmla="*/ 1919 w 43170"/>
                    <a:gd name="T1" fmla="*/ 29 h 22349"/>
                    <a:gd name="T2" fmla="*/ 1 w 43170"/>
                    <a:gd name="T3" fmla="*/ 0 h 22349"/>
                    <a:gd name="T4" fmla="*/ 960 w 43170"/>
                    <a:gd name="T5" fmla="*/ 12 h 22349"/>
                    <a:gd name="T6" fmla="*/ 0 60000 65536"/>
                    <a:gd name="T7" fmla="*/ 0 60000 65536"/>
                    <a:gd name="T8" fmla="*/ 0 60000 65536"/>
                    <a:gd name="T9" fmla="*/ 0 w 43170"/>
                    <a:gd name="T10" fmla="*/ 0 h 22349"/>
                    <a:gd name="T11" fmla="*/ 43170 w 43170"/>
                    <a:gd name="T12" fmla="*/ 22349 h 223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290" name="Arc 14"/>
                <p:cNvSpPr>
                  <a:spLocks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T0" fmla="*/ 1919 w 43170"/>
                    <a:gd name="T1" fmla="*/ 29 h 22349"/>
                    <a:gd name="T2" fmla="*/ 1 w 43170"/>
                    <a:gd name="T3" fmla="*/ 0 h 22349"/>
                    <a:gd name="T4" fmla="*/ 960 w 43170"/>
                    <a:gd name="T5" fmla="*/ 12 h 22349"/>
                    <a:gd name="T6" fmla="*/ 0 60000 65536"/>
                    <a:gd name="T7" fmla="*/ 0 60000 65536"/>
                    <a:gd name="T8" fmla="*/ 0 60000 65536"/>
                    <a:gd name="T9" fmla="*/ 0 w 43170"/>
                    <a:gd name="T10" fmla="*/ 0 h 22349"/>
                    <a:gd name="T11" fmla="*/ 43170 w 43170"/>
                    <a:gd name="T12" fmla="*/ 22349 h 223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8282" name="Arc 15"/>
              <p:cNvSpPr>
                <a:spLocks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T0" fmla="*/ 0 w 43199"/>
                  <a:gd name="T1" fmla="*/ 940 h 22091"/>
                  <a:gd name="T2" fmla="*/ 1726 w 43199"/>
                  <a:gd name="T3" fmla="*/ 971 h 22091"/>
                  <a:gd name="T4" fmla="*/ 863 w 43199"/>
                  <a:gd name="T5" fmla="*/ 949 h 22091"/>
                  <a:gd name="T6" fmla="*/ 0 60000 65536"/>
                  <a:gd name="T7" fmla="*/ 0 60000 65536"/>
                  <a:gd name="T8" fmla="*/ 0 60000 65536"/>
                  <a:gd name="T9" fmla="*/ 0 w 43199"/>
                  <a:gd name="T10" fmla="*/ 0 h 22091"/>
                  <a:gd name="T11" fmla="*/ 43199 w 43199"/>
                  <a:gd name="T12" fmla="*/ 22091 h 22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9" h="22091" fill="none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83" name="Line 16"/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84" name="Line 17"/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85" name="Line 18"/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86" name="Line 19"/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87" name="Line 20"/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8261" name="Object 21"/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p:oleObj spid="_x0000_s138261" name="Equation" r:id="rId4" imgW="241827" imgH="318093" progId="Equation.3">
                  <p:embed/>
                </p:oleObj>
              </a:graphicData>
            </a:graphic>
          </p:graphicFrame>
          <p:graphicFrame>
            <p:nvGraphicFramePr>
              <p:cNvPr id="138262" name="Object 22"/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p:oleObj spid="_x0000_s138262" name="Equation" r:id="rId5" imgW="229414" imgH="242142" progId="Equation.3">
                  <p:embed/>
                </p:oleObj>
              </a:graphicData>
            </a:graphic>
          </p:graphicFrame>
          <p:graphicFrame>
            <p:nvGraphicFramePr>
              <p:cNvPr id="138263" name="Object 23"/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p:oleObj spid="_x0000_s138263" name="Equation" r:id="rId6" imgW="217347" imgH="217347" progId="Equation.3">
                  <p:embed/>
                </p:oleObj>
              </a:graphicData>
            </a:graphic>
          </p:graphicFrame>
          <p:graphicFrame>
            <p:nvGraphicFramePr>
              <p:cNvPr id="138264" name="Object 24"/>
              <p:cNvGraphicFramePr>
                <a:graphicFrameLocks noChangeAspect="1"/>
              </p:cNvGraphicFramePr>
              <p:nvPr/>
            </p:nvGraphicFramePr>
            <p:xfrm>
              <a:off x="5234" y="1680"/>
              <a:ext cx="142" cy="152"/>
            </p:xfrm>
            <a:graphic>
              <a:graphicData uri="http://schemas.openxmlformats.org/presentationml/2006/ole">
                <p:oleObj spid="_x0000_s138264" name="Equation" r:id="rId7" imgW="228600" imgH="241200" progId="Equation.3">
                  <p:embed/>
                </p:oleObj>
              </a:graphicData>
            </a:graphic>
          </p:graphicFrame>
          <p:sp>
            <p:nvSpPr>
              <p:cNvPr id="138288" name="Line 25"/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8266" name="Object 26"/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p:oleObj spid="_x0000_s138266" name="Equation" r:id="rId8" imgW="217347" imgH="242880" progId="Equation.3">
                <p:embed/>
              </p:oleObj>
            </a:graphicData>
          </a:graphic>
        </p:graphicFrame>
      </p:grpSp>
      <p:graphicFrame>
        <p:nvGraphicFramePr>
          <p:cNvPr id="138267" name="Object 27"/>
          <p:cNvGraphicFramePr>
            <a:graphicFrameLocks noChangeAspect="1"/>
          </p:cNvGraphicFramePr>
          <p:nvPr/>
        </p:nvGraphicFramePr>
        <p:xfrm>
          <a:off x="1979613" y="3573463"/>
          <a:ext cx="3168650" cy="2338387"/>
        </p:xfrm>
        <a:graphic>
          <a:graphicData uri="http://schemas.openxmlformats.org/presentationml/2006/ole">
            <p:oleObj spid="_x0000_s138267" name="位图图像" r:id="rId9" imgW="2734057" imgH="2095793" progId="PBrush">
              <p:embed/>
            </p:oleObj>
          </a:graphicData>
        </a:graphic>
      </p:graphicFrame>
      <p:grpSp>
        <p:nvGrpSpPr>
          <p:cNvPr id="138268" name="Group 28"/>
          <p:cNvGrpSpPr>
            <a:grpSpLocks/>
          </p:cNvGrpSpPr>
          <p:nvPr/>
        </p:nvGrpSpPr>
        <p:grpSpPr bwMode="auto">
          <a:xfrm>
            <a:off x="6289675" y="1335088"/>
            <a:ext cx="1057275" cy="1789112"/>
            <a:chOff x="3962" y="841"/>
            <a:chExt cx="666" cy="1127"/>
          </a:xfrm>
        </p:grpSpPr>
        <p:sp>
          <p:nvSpPr>
            <p:cNvPr id="138274" name="Line 29"/>
            <p:cNvSpPr>
              <a:spLocks noChangeShapeType="1"/>
            </p:cNvSpPr>
            <p:nvPr/>
          </p:nvSpPr>
          <p:spPr bwMode="auto">
            <a:xfrm>
              <a:off x="3966" y="1334"/>
              <a:ext cx="0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5" name="Line 30"/>
            <p:cNvSpPr>
              <a:spLocks noChangeShapeType="1"/>
            </p:cNvSpPr>
            <p:nvPr/>
          </p:nvSpPr>
          <p:spPr bwMode="auto">
            <a:xfrm>
              <a:off x="4607" y="1218"/>
              <a:ext cx="0" cy="5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8276" name="Group 31"/>
            <p:cNvGrpSpPr>
              <a:grpSpLocks/>
            </p:cNvGrpSpPr>
            <p:nvPr/>
          </p:nvGrpSpPr>
          <p:grpSpPr bwMode="auto">
            <a:xfrm>
              <a:off x="3962" y="841"/>
              <a:ext cx="666" cy="1127"/>
              <a:chOff x="3962" y="841"/>
              <a:chExt cx="650" cy="1127"/>
            </a:xfrm>
          </p:grpSpPr>
          <p:sp>
            <p:nvSpPr>
              <p:cNvPr id="138277" name="Arc 32"/>
              <p:cNvSpPr>
                <a:spLocks/>
              </p:cNvSpPr>
              <p:nvPr/>
            </p:nvSpPr>
            <p:spPr bwMode="auto">
              <a:xfrm rot="600000">
                <a:off x="4014" y="841"/>
                <a:ext cx="598" cy="534"/>
              </a:xfrm>
              <a:custGeom>
                <a:avLst/>
                <a:gdLst>
                  <a:gd name="T0" fmla="*/ 1 w 42231"/>
                  <a:gd name="T1" fmla="*/ 534 h 22989"/>
                  <a:gd name="T2" fmla="*/ 598 w 42231"/>
                  <a:gd name="T3" fmla="*/ 353 h 22989"/>
                  <a:gd name="T4" fmla="*/ 306 w 42231"/>
                  <a:gd name="T5" fmla="*/ 502 h 22989"/>
                  <a:gd name="T6" fmla="*/ 0 60000 65536"/>
                  <a:gd name="T7" fmla="*/ 0 60000 65536"/>
                  <a:gd name="T8" fmla="*/ 0 60000 65536"/>
                  <a:gd name="T9" fmla="*/ 0 w 42231"/>
                  <a:gd name="T10" fmla="*/ 0 h 22989"/>
                  <a:gd name="T11" fmla="*/ 42231 w 42231"/>
                  <a:gd name="T12" fmla="*/ 22989 h 229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31" h="22989" fill="none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</a:path>
                  <a:path w="42231" h="22989" stroke="0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78" name="Freeform 33"/>
              <p:cNvSpPr>
                <a:spLocks/>
              </p:cNvSpPr>
              <p:nvPr/>
            </p:nvSpPr>
            <p:spPr bwMode="auto">
              <a:xfrm>
                <a:off x="4232" y="1200"/>
                <a:ext cx="363" cy="768"/>
              </a:xfrm>
              <a:custGeom>
                <a:avLst/>
                <a:gdLst>
                  <a:gd name="T0" fmla="*/ 384 w 384"/>
                  <a:gd name="T1" fmla="*/ 0 h 768"/>
                  <a:gd name="T2" fmla="*/ 288 w 384"/>
                  <a:gd name="T3" fmla="*/ 432 h 768"/>
                  <a:gd name="T4" fmla="*/ 0 w 384"/>
                  <a:gd name="T5" fmla="*/ 768 h 76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768"/>
                  <a:gd name="T11" fmla="*/ 384 w 38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768">
                    <a:moveTo>
                      <a:pt x="384" y="0"/>
                    </a:moveTo>
                    <a:cubicBezTo>
                      <a:pt x="368" y="152"/>
                      <a:pt x="352" y="304"/>
                      <a:pt x="288" y="432"/>
                    </a:cubicBezTo>
                    <a:cubicBezTo>
                      <a:pt x="224" y="560"/>
                      <a:pt x="112" y="664"/>
                      <a:pt x="0" y="768"/>
                    </a:cubicBez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9" name="Freeform 34"/>
              <p:cNvSpPr>
                <a:spLocks/>
              </p:cNvSpPr>
              <p:nvPr/>
            </p:nvSpPr>
            <p:spPr bwMode="auto">
              <a:xfrm>
                <a:off x="3962" y="1382"/>
                <a:ext cx="254" cy="576"/>
              </a:xfrm>
              <a:custGeom>
                <a:avLst/>
                <a:gdLst>
                  <a:gd name="T0" fmla="*/ 288 w 288"/>
                  <a:gd name="T1" fmla="*/ 576 h 576"/>
                  <a:gd name="T2" fmla="*/ 48 w 288"/>
                  <a:gd name="T3" fmla="*/ 240 h 576"/>
                  <a:gd name="T4" fmla="*/ 0 w 288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576"/>
                  <a:gd name="T11" fmla="*/ 288 w 288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576">
                    <a:moveTo>
                      <a:pt x="288" y="576"/>
                    </a:moveTo>
                    <a:cubicBezTo>
                      <a:pt x="192" y="456"/>
                      <a:pt x="96" y="336"/>
                      <a:pt x="48" y="240"/>
                    </a:cubicBezTo>
                    <a:cubicBezTo>
                      <a:pt x="0" y="144"/>
                      <a:pt x="8" y="40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8273" name="Rectangle 35"/>
          <p:cNvSpPr>
            <a:spLocks noChangeArrowheads="1"/>
          </p:cNvSpPr>
          <p:nvPr/>
        </p:nvSpPr>
        <p:spPr bwMode="auto">
          <a:xfrm>
            <a:off x="568325" y="476250"/>
            <a:ext cx="2708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又如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方程组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  <p:bldP spid="13824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10" name="Text Box 2"/>
          <p:cNvSpPr txBox="1">
            <a:spLocks noChangeArrowheads="1"/>
          </p:cNvSpPr>
          <p:nvPr/>
        </p:nvSpPr>
        <p:spPr bwMode="auto">
          <a:xfrm>
            <a:off x="4959350" y="23796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(2)</a:t>
            </a:r>
          </a:p>
        </p:txBody>
      </p:sp>
      <p:grpSp>
        <p:nvGrpSpPr>
          <p:cNvPr id="139267" name="Group 3"/>
          <p:cNvGrpSpPr>
            <a:grpSpLocks/>
          </p:cNvGrpSpPr>
          <p:nvPr/>
        </p:nvGrpSpPr>
        <p:grpSpPr bwMode="auto">
          <a:xfrm>
            <a:off x="846138" y="3300413"/>
            <a:ext cx="3379787" cy="2633662"/>
            <a:chOff x="960" y="220"/>
            <a:chExt cx="2365" cy="1844"/>
          </a:xfrm>
        </p:grpSpPr>
        <p:graphicFrame>
          <p:nvGraphicFramePr>
            <p:cNvPr id="139268" name="Object 4"/>
            <p:cNvGraphicFramePr>
              <a:graphicFrameLocks noChangeAspect="1"/>
            </p:cNvGraphicFramePr>
            <p:nvPr/>
          </p:nvGraphicFramePr>
          <p:xfrm>
            <a:off x="1488" y="1344"/>
            <a:ext cx="172" cy="192"/>
          </p:xfrm>
          <a:graphic>
            <a:graphicData uri="http://schemas.openxmlformats.org/presentationml/2006/ole">
              <p:oleObj spid="_x0000_s139268" name="公式" r:id="rId3" imgW="127593" imgH="140321" progId="Equation.3">
                <p:embed/>
              </p:oleObj>
            </a:graphicData>
          </a:graphic>
        </p:graphicFrame>
        <p:sp>
          <p:nvSpPr>
            <p:cNvPr id="139340" name="Line 5"/>
            <p:cNvSpPr>
              <a:spLocks noChangeShapeType="1"/>
            </p:cNvSpPr>
            <p:nvPr/>
          </p:nvSpPr>
          <p:spPr bwMode="auto">
            <a:xfrm>
              <a:off x="1680" y="144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41" name="Line 6"/>
            <p:cNvSpPr>
              <a:spLocks noChangeShapeType="1"/>
            </p:cNvSpPr>
            <p:nvPr/>
          </p:nvSpPr>
          <p:spPr bwMode="auto">
            <a:xfrm flipH="1">
              <a:off x="1128" y="1440"/>
              <a:ext cx="544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42" name="Line 7"/>
            <p:cNvSpPr>
              <a:spLocks noChangeShapeType="1"/>
            </p:cNvSpPr>
            <p:nvPr/>
          </p:nvSpPr>
          <p:spPr bwMode="auto">
            <a:xfrm flipV="1">
              <a:off x="1680" y="28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9272" name="Object 8"/>
            <p:cNvGraphicFramePr>
              <a:graphicFrameLocks noChangeAspect="1"/>
            </p:cNvGraphicFramePr>
            <p:nvPr/>
          </p:nvGraphicFramePr>
          <p:xfrm>
            <a:off x="1680" y="220"/>
            <a:ext cx="240" cy="240"/>
          </p:xfrm>
          <a:graphic>
            <a:graphicData uri="http://schemas.openxmlformats.org/presentationml/2006/ole">
              <p:oleObj spid="_x0000_s139272" name="公式" r:id="rId4" imgW="127704" imgH="127704" progId="Equation.3">
                <p:embed/>
              </p:oleObj>
            </a:graphicData>
          </a:graphic>
        </p:graphicFrame>
        <p:graphicFrame>
          <p:nvGraphicFramePr>
            <p:cNvPr id="139273" name="Object 9"/>
            <p:cNvGraphicFramePr>
              <a:graphicFrameLocks noChangeAspect="1"/>
            </p:cNvGraphicFramePr>
            <p:nvPr/>
          </p:nvGraphicFramePr>
          <p:xfrm>
            <a:off x="3120" y="1344"/>
            <a:ext cx="205" cy="240"/>
          </p:xfrm>
          <a:graphic>
            <a:graphicData uri="http://schemas.openxmlformats.org/presentationml/2006/ole">
              <p:oleObj spid="_x0000_s139273" name="公式" r:id="rId5" imgW="141055" imgH="166644" progId="Equation.3">
                <p:embed/>
              </p:oleObj>
            </a:graphicData>
          </a:graphic>
        </p:graphicFrame>
        <p:graphicFrame>
          <p:nvGraphicFramePr>
            <p:cNvPr id="139274" name="Object 10"/>
            <p:cNvGraphicFramePr>
              <a:graphicFrameLocks noChangeAspect="1"/>
            </p:cNvGraphicFramePr>
            <p:nvPr/>
          </p:nvGraphicFramePr>
          <p:xfrm>
            <a:off x="960" y="1824"/>
            <a:ext cx="215" cy="240"/>
          </p:xfrm>
          <a:graphic>
            <a:graphicData uri="http://schemas.openxmlformats.org/presentationml/2006/ole">
              <p:oleObj spid="_x0000_s139274" name="公式" r:id="rId6" imgW="127593" imgH="140321" progId="Equation.3">
                <p:embed/>
              </p:oleObj>
            </a:graphicData>
          </a:graphic>
        </p:graphicFrame>
      </p:grpSp>
      <p:grpSp>
        <p:nvGrpSpPr>
          <p:cNvPr id="139275" name="Group 11"/>
          <p:cNvGrpSpPr>
            <a:grpSpLocks/>
          </p:cNvGrpSpPr>
          <p:nvPr/>
        </p:nvGrpSpPr>
        <p:grpSpPr bwMode="auto">
          <a:xfrm>
            <a:off x="1182688" y="3844925"/>
            <a:ext cx="1858962" cy="1541463"/>
            <a:chOff x="1195" y="601"/>
            <a:chExt cx="1301" cy="1079"/>
          </a:xfrm>
        </p:grpSpPr>
        <p:grpSp>
          <p:nvGrpSpPr>
            <p:cNvPr id="139335" name="Group 12"/>
            <p:cNvGrpSpPr>
              <a:grpSpLocks/>
            </p:cNvGrpSpPr>
            <p:nvPr/>
          </p:nvGrpSpPr>
          <p:grpSpPr bwMode="auto">
            <a:xfrm>
              <a:off x="1344" y="601"/>
              <a:ext cx="1152" cy="1079"/>
              <a:chOff x="1344" y="601"/>
              <a:chExt cx="1152" cy="1079"/>
            </a:xfrm>
          </p:grpSpPr>
          <p:sp>
            <p:nvSpPr>
              <p:cNvPr id="139336" name="Freeform 13"/>
              <p:cNvSpPr>
                <a:spLocks/>
              </p:cNvSpPr>
              <p:nvPr/>
            </p:nvSpPr>
            <p:spPr bwMode="auto">
              <a:xfrm>
                <a:off x="1344" y="624"/>
                <a:ext cx="1152" cy="1056"/>
              </a:xfrm>
              <a:custGeom>
                <a:avLst/>
                <a:gdLst>
                  <a:gd name="T0" fmla="*/ 0 w 1152"/>
                  <a:gd name="T1" fmla="*/ 0 h 1056"/>
                  <a:gd name="T2" fmla="*/ 1152 w 1152"/>
                  <a:gd name="T3" fmla="*/ 0 h 1056"/>
                  <a:gd name="T4" fmla="*/ 1152 w 1152"/>
                  <a:gd name="T5" fmla="*/ 1056 h 1056"/>
                  <a:gd name="T6" fmla="*/ 0 w 1152"/>
                  <a:gd name="T7" fmla="*/ 1056 h 1056"/>
                  <a:gd name="T8" fmla="*/ 0 w 1152"/>
                  <a:gd name="T9" fmla="*/ 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056"/>
                  <a:gd name="T17" fmla="*/ 1152 w 1152"/>
                  <a:gd name="T18" fmla="*/ 1056 h 10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056">
                    <a:moveTo>
                      <a:pt x="0" y="0"/>
                    </a:move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37" name="Line 14"/>
              <p:cNvSpPr>
                <a:spLocks noChangeShapeType="1"/>
              </p:cNvSpPr>
              <p:nvPr/>
            </p:nvSpPr>
            <p:spPr bwMode="auto">
              <a:xfrm flipV="1">
                <a:off x="1680" y="601"/>
                <a:ext cx="0" cy="8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38" name="Line 15"/>
              <p:cNvSpPr>
                <a:spLocks noChangeShapeType="1"/>
              </p:cNvSpPr>
              <p:nvPr/>
            </p:nvSpPr>
            <p:spPr bwMode="auto">
              <a:xfrm flipH="1">
                <a:off x="1367" y="1440"/>
                <a:ext cx="313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39" name="Line 16"/>
              <p:cNvSpPr>
                <a:spLocks noChangeShapeType="1"/>
              </p:cNvSpPr>
              <p:nvPr/>
            </p:nvSpPr>
            <p:spPr bwMode="auto">
              <a:xfrm>
                <a:off x="1680" y="14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9281" name="Object 17"/>
              <p:cNvGraphicFramePr>
                <a:graphicFrameLocks noChangeAspect="1"/>
              </p:cNvGraphicFramePr>
              <p:nvPr/>
            </p:nvGraphicFramePr>
            <p:xfrm>
              <a:off x="1518" y="1332"/>
              <a:ext cx="172" cy="192"/>
            </p:xfrm>
            <a:graphic>
              <a:graphicData uri="http://schemas.openxmlformats.org/presentationml/2006/ole">
                <p:oleObj spid="_x0000_s139281" name="公式" r:id="rId7" imgW="127593" imgH="140321" progId="Equation.3">
                  <p:embed/>
                </p:oleObj>
              </a:graphicData>
            </a:graphic>
          </p:graphicFrame>
        </p:grpSp>
        <p:graphicFrame>
          <p:nvGraphicFramePr>
            <p:cNvPr id="139282" name="Object 18"/>
            <p:cNvGraphicFramePr>
              <a:graphicFrameLocks noChangeAspect="1"/>
            </p:cNvGraphicFramePr>
            <p:nvPr/>
          </p:nvGraphicFramePr>
          <p:xfrm>
            <a:off x="1195" y="1488"/>
            <a:ext cx="101" cy="192"/>
          </p:xfrm>
          <a:graphic>
            <a:graphicData uri="http://schemas.openxmlformats.org/presentationml/2006/ole">
              <p:oleObj spid="_x0000_s139282" name="公式" r:id="rId8" imgW="88560" imgH="164880" progId="Equation.3">
                <p:embed/>
              </p:oleObj>
            </a:graphicData>
          </a:graphic>
        </p:graphicFrame>
      </p:grpSp>
      <p:grpSp>
        <p:nvGrpSpPr>
          <p:cNvPr id="139283" name="Group 19"/>
          <p:cNvGrpSpPr>
            <a:grpSpLocks/>
          </p:cNvGrpSpPr>
          <p:nvPr/>
        </p:nvGrpSpPr>
        <p:grpSpPr bwMode="auto">
          <a:xfrm>
            <a:off x="3041650" y="3535363"/>
            <a:ext cx="776288" cy="1851025"/>
            <a:chOff x="2496" y="384"/>
            <a:chExt cx="543" cy="1296"/>
          </a:xfrm>
        </p:grpSpPr>
        <p:sp>
          <p:nvSpPr>
            <p:cNvPr id="139284" name="Freeform 20"/>
            <p:cNvSpPr>
              <a:spLocks/>
            </p:cNvSpPr>
            <p:nvPr/>
          </p:nvSpPr>
          <p:spPr bwMode="auto">
            <a:xfrm>
              <a:off x="2496" y="384"/>
              <a:ext cx="336" cy="1296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336" y="1056"/>
                </a:cxn>
                <a:cxn ang="0">
                  <a:pos x="0" y="1296"/>
                </a:cxn>
                <a:cxn ang="0">
                  <a:pos x="0" y="240"/>
                </a:cxn>
                <a:cxn ang="0">
                  <a:pos x="336" y="0"/>
                </a:cxn>
              </a:cxnLst>
              <a:rect l="0" t="0" r="r" b="b"/>
              <a:pathLst>
                <a:path w="336" h="1296">
                  <a:moveTo>
                    <a:pt x="336" y="0"/>
                  </a:moveTo>
                  <a:lnTo>
                    <a:pt x="336" y="1056"/>
                  </a:lnTo>
                  <a:lnTo>
                    <a:pt x="0" y="1296"/>
                  </a:lnTo>
                  <a:lnTo>
                    <a:pt x="0" y="240"/>
                  </a:lnTo>
                  <a:lnTo>
                    <a:pt x="33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9285" name="Object 21"/>
            <p:cNvGraphicFramePr>
              <a:graphicFrameLocks noChangeAspect="1"/>
            </p:cNvGraphicFramePr>
            <p:nvPr/>
          </p:nvGraphicFramePr>
          <p:xfrm>
            <a:off x="2880" y="1248"/>
            <a:ext cx="159" cy="208"/>
          </p:xfrm>
          <a:graphic>
            <a:graphicData uri="http://schemas.openxmlformats.org/presentationml/2006/ole">
              <p:oleObj spid="_x0000_s139285" name="公式" r:id="rId9" imgW="126720" imgH="164880" progId="Equation.3">
                <p:embed/>
              </p:oleObj>
            </a:graphicData>
          </a:graphic>
        </p:graphicFrame>
        <p:sp>
          <p:nvSpPr>
            <p:cNvPr id="139334" name="Line 22"/>
            <p:cNvSpPr>
              <a:spLocks noChangeShapeType="1"/>
            </p:cNvSpPr>
            <p:nvPr/>
          </p:nvSpPr>
          <p:spPr bwMode="auto">
            <a:xfrm>
              <a:off x="2496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287" name="Line 23"/>
          <p:cNvSpPr>
            <a:spLocks noChangeShapeType="1"/>
          </p:cNvSpPr>
          <p:nvPr/>
        </p:nvSpPr>
        <p:spPr bwMode="auto">
          <a:xfrm>
            <a:off x="3041650" y="3876675"/>
            <a:ext cx="0" cy="15097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9288" name="Object 24"/>
          <p:cNvGraphicFramePr>
            <a:graphicFrameLocks noChangeAspect="1"/>
          </p:cNvGraphicFramePr>
          <p:nvPr/>
        </p:nvGraphicFramePr>
        <p:xfrm>
          <a:off x="1455738" y="2185988"/>
          <a:ext cx="711200" cy="317500"/>
        </p:xfrm>
        <a:graphic>
          <a:graphicData uri="http://schemas.openxmlformats.org/presentationml/2006/ole">
            <p:oleObj spid="_x0000_s139288" name="Equation" r:id="rId10" imgW="711000" imgH="317160" progId="Equation.3">
              <p:embed/>
            </p:oleObj>
          </a:graphicData>
        </a:graphic>
      </p:graphicFrame>
      <p:graphicFrame>
        <p:nvGraphicFramePr>
          <p:cNvPr id="139289" name="Object 25"/>
          <p:cNvGraphicFramePr>
            <a:graphicFrameLocks noChangeAspect="1"/>
          </p:cNvGraphicFramePr>
          <p:nvPr/>
        </p:nvGraphicFramePr>
        <p:xfrm>
          <a:off x="1423988" y="2711450"/>
          <a:ext cx="800100" cy="393700"/>
        </p:xfrm>
        <a:graphic>
          <a:graphicData uri="http://schemas.openxmlformats.org/presentationml/2006/ole">
            <p:oleObj spid="_x0000_s139289" name="Equation" r:id="rId11" imgW="799920" imgH="393480" progId="Equation.3">
              <p:embed/>
            </p:oleObj>
          </a:graphicData>
        </a:graphic>
      </p:graphicFrame>
      <p:sp>
        <p:nvSpPr>
          <p:cNvPr id="139315" name="AutoShape 26"/>
          <p:cNvSpPr>
            <a:spLocks/>
          </p:cNvSpPr>
          <p:nvPr/>
        </p:nvSpPr>
        <p:spPr bwMode="auto">
          <a:xfrm>
            <a:off x="1271588" y="21986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16" name="Text Box 27"/>
          <p:cNvSpPr txBox="1">
            <a:spLocks noChangeArrowheads="1"/>
          </p:cNvSpPr>
          <p:nvPr/>
        </p:nvSpPr>
        <p:spPr bwMode="auto">
          <a:xfrm>
            <a:off x="649288" y="2341563"/>
            <a:ext cx="600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(1)</a:t>
            </a:r>
          </a:p>
        </p:txBody>
      </p:sp>
      <p:graphicFrame>
        <p:nvGraphicFramePr>
          <p:cNvPr id="139292" name="Object 28"/>
          <p:cNvGraphicFramePr>
            <a:graphicFrameLocks noChangeAspect="1"/>
          </p:cNvGraphicFramePr>
          <p:nvPr/>
        </p:nvGraphicFramePr>
        <p:xfrm>
          <a:off x="5899150" y="2060575"/>
          <a:ext cx="2489200" cy="558800"/>
        </p:xfrm>
        <a:graphic>
          <a:graphicData uri="http://schemas.openxmlformats.org/presentationml/2006/ole">
            <p:oleObj spid="_x0000_s139292" name="Equation" r:id="rId12" imgW="2489040" imgH="558720" progId="Equation.3">
              <p:embed/>
            </p:oleObj>
          </a:graphicData>
        </a:graphic>
      </p:graphicFrame>
      <p:graphicFrame>
        <p:nvGraphicFramePr>
          <p:cNvPr id="139293" name="Object 29"/>
          <p:cNvGraphicFramePr>
            <a:graphicFrameLocks noChangeAspect="1"/>
          </p:cNvGraphicFramePr>
          <p:nvPr/>
        </p:nvGraphicFramePr>
        <p:xfrm>
          <a:off x="5873750" y="2733675"/>
          <a:ext cx="1320800" cy="393700"/>
        </p:xfrm>
        <a:graphic>
          <a:graphicData uri="http://schemas.openxmlformats.org/presentationml/2006/ole">
            <p:oleObj spid="_x0000_s139293" name="Equation" r:id="rId13" imgW="1320480" imgH="393480" progId="Equation.3">
              <p:embed/>
            </p:oleObj>
          </a:graphicData>
        </a:graphic>
      </p:graphicFrame>
      <p:sp>
        <p:nvSpPr>
          <p:cNvPr id="139317" name="AutoShape 30"/>
          <p:cNvSpPr>
            <a:spLocks/>
          </p:cNvSpPr>
          <p:nvPr/>
        </p:nvSpPr>
        <p:spPr bwMode="auto">
          <a:xfrm>
            <a:off x="5727700" y="222091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9295" name="Group 31"/>
          <p:cNvGrpSpPr>
            <a:grpSpLocks/>
          </p:cNvGrpSpPr>
          <p:nvPr/>
        </p:nvGrpSpPr>
        <p:grpSpPr bwMode="auto">
          <a:xfrm>
            <a:off x="5451475" y="3567113"/>
            <a:ext cx="2817813" cy="2230437"/>
            <a:chOff x="3504" y="1200"/>
            <a:chExt cx="1973" cy="1560"/>
          </a:xfrm>
        </p:grpSpPr>
        <p:graphicFrame>
          <p:nvGraphicFramePr>
            <p:cNvPr id="139296" name="Object 32"/>
            <p:cNvGraphicFramePr>
              <a:graphicFrameLocks noChangeAspect="1"/>
            </p:cNvGraphicFramePr>
            <p:nvPr/>
          </p:nvGraphicFramePr>
          <p:xfrm>
            <a:off x="3985" y="2608"/>
            <a:ext cx="144" cy="152"/>
          </p:xfrm>
          <a:graphic>
            <a:graphicData uri="http://schemas.openxmlformats.org/presentationml/2006/ole">
              <p:oleObj spid="_x0000_s139296" name="Equation" r:id="rId14" imgW="228600" imgH="241200" progId="Equation.3">
                <p:embed/>
              </p:oleObj>
            </a:graphicData>
          </a:graphic>
        </p:graphicFrame>
        <p:graphicFrame>
          <p:nvGraphicFramePr>
            <p:cNvPr id="139297" name="Object 33"/>
            <p:cNvGraphicFramePr>
              <a:graphicFrameLocks noChangeAspect="1"/>
            </p:cNvGraphicFramePr>
            <p:nvPr/>
          </p:nvGraphicFramePr>
          <p:xfrm>
            <a:off x="4133" y="1200"/>
            <a:ext cx="136" cy="136"/>
          </p:xfrm>
          <a:graphic>
            <a:graphicData uri="http://schemas.openxmlformats.org/presentationml/2006/ole">
              <p:oleObj spid="_x0000_s139297" name="Equation" r:id="rId15" imgW="215640" imgH="215640" progId="Equation.3">
                <p:embed/>
              </p:oleObj>
            </a:graphicData>
          </a:graphic>
        </p:graphicFrame>
        <p:graphicFrame>
          <p:nvGraphicFramePr>
            <p:cNvPr id="139298" name="Object 34"/>
            <p:cNvGraphicFramePr>
              <a:graphicFrameLocks noChangeAspect="1"/>
            </p:cNvGraphicFramePr>
            <p:nvPr/>
          </p:nvGraphicFramePr>
          <p:xfrm>
            <a:off x="5325" y="2288"/>
            <a:ext cx="152" cy="200"/>
          </p:xfrm>
          <a:graphic>
            <a:graphicData uri="http://schemas.openxmlformats.org/presentationml/2006/ole">
              <p:oleObj spid="_x0000_s139298" name="Equation" r:id="rId16" imgW="241200" imgH="317160" progId="Equation.3">
                <p:embed/>
              </p:oleObj>
            </a:graphicData>
          </a:graphic>
        </p:graphicFrame>
        <p:sp>
          <p:nvSpPr>
            <p:cNvPr id="139324" name="Arc 35"/>
            <p:cNvSpPr>
              <a:spLocks/>
            </p:cNvSpPr>
            <p:nvPr/>
          </p:nvSpPr>
          <p:spPr bwMode="auto">
            <a:xfrm rot="10800000">
              <a:off x="3509" y="2229"/>
              <a:ext cx="1632" cy="164"/>
            </a:xfrm>
            <a:custGeom>
              <a:avLst/>
              <a:gdLst>
                <a:gd name="T0" fmla="*/ 7 w 43200"/>
                <a:gd name="T1" fmla="*/ 164 h 24408"/>
                <a:gd name="T2" fmla="*/ 1632 w 43200"/>
                <a:gd name="T3" fmla="*/ 145 h 24408"/>
                <a:gd name="T4" fmla="*/ 816 w 43200"/>
                <a:gd name="T5" fmla="*/ 145 h 2440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08"/>
                <a:gd name="T11" fmla="*/ 43200 w 43200"/>
                <a:gd name="T12" fmla="*/ 24408 h 24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08" fill="none" extrusionOk="0">
                  <a:moveTo>
                    <a:pt x="183" y="24407"/>
                  </a:moveTo>
                  <a:cubicBezTo>
                    <a:pt x="61" y="23476"/>
                    <a:pt x="0" y="225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408" stroke="0" extrusionOk="0">
                  <a:moveTo>
                    <a:pt x="183" y="24407"/>
                  </a:moveTo>
                  <a:cubicBezTo>
                    <a:pt x="61" y="23476"/>
                    <a:pt x="0" y="225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5" name="Arc 36"/>
            <p:cNvSpPr>
              <a:spLocks/>
            </p:cNvSpPr>
            <p:nvPr/>
          </p:nvSpPr>
          <p:spPr bwMode="auto">
            <a:xfrm>
              <a:off x="3504" y="1481"/>
              <a:ext cx="1632" cy="763"/>
            </a:xfrm>
            <a:custGeom>
              <a:avLst/>
              <a:gdLst>
                <a:gd name="T0" fmla="*/ 0 w 43200"/>
                <a:gd name="T1" fmla="*/ 761 h 21600"/>
                <a:gd name="T2" fmla="*/ 1632 w 43200"/>
                <a:gd name="T3" fmla="*/ 763 h 21600"/>
                <a:gd name="T4" fmla="*/ 816 w 43200"/>
                <a:gd name="T5" fmla="*/ 763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539"/>
                  </a:moveTo>
                  <a:cubicBezTo>
                    <a:pt x="33" y="9633"/>
                    <a:pt x="969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39"/>
                  </a:moveTo>
                  <a:cubicBezTo>
                    <a:pt x="33" y="9633"/>
                    <a:pt x="969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6" name="Arc 37"/>
            <p:cNvSpPr>
              <a:spLocks/>
            </p:cNvSpPr>
            <p:nvPr/>
          </p:nvSpPr>
          <p:spPr bwMode="auto">
            <a:xfrm>
              <a:off x="3509" y="2103"/>
              <a:ext cx="1632" cy="145"/>
            </a:xfrm>
            <a:custGeom>
              <a:avLst/>
              <a:gdLst>
                <a:gd name="T0" fmla="*/ 0 w 43189"/>
                <a:gd name="T1" fmla="*/ 140 h 21600"/>
                <a:gd name="T2" fmla="*/ 1632 w 43189"/>
                <a:gd name="T3" fmla="*/ 145 h 21600"/>
                <a:gd name="T4" fmla="*/ 816 w 43189"/>
                <a:gd name="T5" fmla="*/ 145 h 21600"/>
                <a:gd name="T6" fmla="*/ 0 60000 65536"/>
                <a:gd name="T7" fmla="*/ 0 60000 65536"/>
                <a:gd name="T8" fmla="*/ 0 60000 65536"/>
                <a:gd name="T9" fmla="*/ 0 w 43189"/>
                <a:gd name="T10" fmla="*/ 0 h 21600"/>
                <a:gd name="T11" fmla="*/ 43189 w 431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9" h="21600" fill="none" extrusionOk="0">
                  <a:moveTo>
                    <a:pt x="-1" y="20917"/>
                  </a:moveTo>
                  <a:cubicBezTo>
                    <a:pt x="368" y="9259"/>
                    <a:pt x="9925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</a:path>
                <a:path w="43189" h="21600" stroke="0" extrusionOk="0">
                  <a:moveTo>
                    <a:pt x="-1" y="20917"/>
                  </a:moveTo>
                  <a:cubicBezTo>
                    <a:pt x="368" y="9259"/>
                    <a:pt x="9925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lnTo>
                    <a:pt x="2158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9302" name="Object 38"/>
            <p:cNvGraphicFramePr>
              <a:graphicFrameLocks noChangeAspect="1"/>
            </p:cNvGraphicFramePr>
            <p:nvPr/>
          </p:nvGraphicFramePr>
          <p:xfrm>
            <a:off x="4141" y="2152"/>
            <a:ext cx="136" cy="152"/>
          </p:xfrm>
          <a:graphic>
            <a:graphicData uri="http://schemas.openxmlformats.org/presentationml/2006/ole">
              <p:oleObj spid="_x0000_s139302" name="Equation" r:id="rId17" imgW="215640" imgH="241200" progId="Equation.3">
                <p:embed/>
              </p:oleObj>
            </a:graphicData>
          </a:graphic>
        </p:graphicFrame>
        <p:sp>
          <p:nvSpPr>
            <p:cNvPr id="139327" name="Line 39"/>
            <p:cNvSpPr>
              <a:spLocks noChangeShapeType="1"/>
            </p:cNvSpPr>
            <p:nvPr/>
          </p:nvSpPr>
          <p:spPr bwMode="auto">
            <a:xfrm>
              <a:off x="4314" y="2246"/>
              <a:ext cx="8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8" name="Line 40"/>
            <p:cNvSpPr>
              <a:spLocks noChangeShapeType="1"/>
            </p:cNvSpPr>
            <p:nvPr/>
          </p:nvSpPr>
          <p:spPr bwMode="auto">
            <a:xfrm flipH="1">
              <a:off x="4181" y="2247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9" name="Line 41"/>
            <p:cNvSpPr>
              <a:spLocks noChangeShapeType="1"/>
            </p:cNvSpPr>
            <p:nvPr/>
          </p:nvSpPr>
          <p:spPr bwMode="auto">
            <a:xfrm flipH="1">
              <a:off x="3893" y="2391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0" name="Line 42"/>
            <p:cNvSpPr>
              <a:spLocks noChangeShapeType="1"/>
            </p:cNvSpPr>
            <p:nvPr/>
          </p:nvSpPr>
          <p:spPr bwMode="auto">
            <a:xfrm>
              <a:off x="5141" y="2247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1" name="Line 43"/>
            <p:cNvSpPr>
              <a:spLocks noChangeShapeType="1"/>
            </p:cNvSpPr>
            <p:nvPr/>
          </p:nvSpPr>
          <p:spPr bwMode="auto">
            <a:xfrm flipV="1">
              <a:off x="4325" y="1550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2" name="Line 44"/>
            <p:cNvSpPr>
              <a:spLocks noChangeShapeType="1"/>
            </p:cNvSpPr>
            <p:nvPr/>
          </p:nvSpPr>
          <p:spPr bwMode="auto">
            <a:xfrm flipV="1">
              <a:off x="4325" y="1239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9309" name="Object 45"/>
            <p:cNvGraphicFramePr>
              <a:graphicFrameLocks noChangeAspect="1"/>
            </p:cNvGraphicFramePr>
            <p:nvPr/>
          </p:nvGraphicFramePr>
          <p:xfrm>
            <a:off x="5149" y="2248"/>
            <a:ext cx="136" cy="192"/>
          </p:xfrm>
          <a:graphic>
            <a:graphicData uri="http://schemas.openxmlformats.org/presentationml/2006/ole">
              <p:oleObj spid="_x0000_s139309" name="Equation" r:id="rId18" imgW="215640" imgH="304560" progId="Equation.3">
                <p:embed/>
              </p:oleObj>
            </a:graphicData>
          </a:graphic>
        </p:graphicFrame>
      </p:grpSp>
      <p:sp>
        <p:nvSpPr>
          <p:cNvPr id="2" name="Freeform 46"/>
          <p:cNvSpPr>
            <a:spLocks/>
          </p:cNvSpPr>
          <p:nvPr/>
        </p:nvSpPr>
        <p:spPr bwMode="auto">
          <a:xfrm>
            <a:off x="5794375" y="3430588"/>
            <a:ext cx="1712913" cy="1989137"/>
          </a:xfrm>
          <a:custGeom>
            <a:avLst/>
            <a:gdLst>
              <a:gd name="T0" fmla="*/ 1200 w 1200"/>
              <a:gd name="T1" fmla="*/ 1392 h 1392"/>
              <a:gd name="T2" fmla="*/ 0 w 1200"/>
              <a:gd name="T3" fmla="*/ 912 h 1392"/>
              <a:gd name="T4" fmla="*/ 0 w 1200"/>
              <a:gd name="T5" fmla="*/ 0 h 1392"/>
              <a:gd name="T6" fmla="*/ 1200 w 1200"/>
              <a:gd name="T7" fmla="*/ 480 h 1392"/>
              <a:gd name="T8" fmla="*/ 1200 w 1200"/>
              <a:gd name="T9" fmla="*/ 1392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1392"/>
              <a:gd name="T17" fmla="*/ 1200 w 1200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1392">
                <a:moveTo>
                  <a:pt x="1200" y="1392"/>
                </a:moveTo>
                <a:lnTo>
                  <a:pt x="0" y="912"/>
                </a:lnTo>
                <a:lnTo>
                  <a:pt x="0" y="0"/>
                </a:lnTo>
                <a:lnTo>
                  <a:pt x="1200" y="480"/>
                </a:lnTo>
                <a:lnTo>
                  <a:pt x="1200" y="1392"/>
                </a:lnTo>
                <a:close/>
              </a:path>
            </a:pathLst>
          </a:custGeom>
          <a:solidFill>
            <a:srgbClr val="3399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9311" name="Group 47"/>
          <p:cNvGrpSpPr>
            <a:grpSpLocks/>
          </p:cNvGrpSpPr>
          <p:nvPr/>
        </p:nvGrpSpPr>
        <p:grpSpPr bwMode="auto">
          <a:xfrm>
            <a:off x="6142038" y="4048125"/>
            <a:ext cx="990600" cy="2405063"/>
            <a:chOff x="3987" y="1536"/>
            <a:chExt cx="694" cy="1683"/>
          </a:xfrm>
        </p:grpSpPr>
        <p:sp>
          <p:nvSpPr>
            <p:cNvPr id="139322" name="Arc 48"/>
            <p:cNvSpPr>
              <a:spLocks/>
            </p:cNvSpPr>
            <p:nvPr/>
          </p:nvSpPr>
          <p:spPr bwMode="auto">
            <a:xfrm>
              <a:off x="4320" y="1537"/>
              <a:ext cx="361" cy="1682"/>
            </a:xfrm>
            <a:custGeom>
              <a:avLst/>
              <a:gdLst>
                <a:gd name="T0" fmla="*/ 0 w 19513"/>
                <a:gd name="T1" fmla="*/ 1 h 21600"/>
                <a:gd name="T2" fmla="*/ 361 w 19513"/>
                <a:gd name="T3" fmla="*/ 853 h 21600"/>
                <a:gd name="T4" fmla="*/ 13 w 19513"/>
                <a:gd name="T5" fmla="*/ 1682 h 21600"/>
                <a:gd name="T6" fmla="*/ 0 60000 65536"/>
                <a:gd name="T7" fmla="*/ 0 60000 65536"/>
                <a:gd name="T8" fmla="*/ 0 60000 65536"/>
                <a:gd name="T9" fmla="*/ 0 w 19513"/>
                <a:gd name="T10" fmla="*/ 0 h 21600"/>
                <a:gd name="T11" fmla="*/ 19513 w 195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13" h="21600" fill="none" extrusionOk="0">
                  <a:moveTo>
                    <a:pt x="0" y="12"/>
                  </a:moveTo>
                  <a:cubicBezTo>
                    <a:pt x="239" y="4"/>
                    <a:pt x="479" y="-1"/>
                    <a:pt x="720" y="0"/>
                  </a:cubicBezTo>
                  <a:cubicBezTo>
                    <a:pt x="8499" y="0"/>
                    <a:pt x="15678" y="4183"/>
                    <a:pt x="19513" y="10951"/>
                  </a:cubicBezTo>
                </a:path>
                <a:path w="19513" h="21600" stroke="0" extrusionOk="0">
                  <a:moveTo>
                    <a:pt x="0" y="12"/>
                  </a:moveTo>
                  <a:cubicBezTo>
                    <a:pt x="239" y="4"/>
                    <a:pt x="479" y="-1"/>
                    <a:pt x="720" y="0"/>
                  </a:cubicBezTo>
                  <a:cubicBezTo>
                    <a:pt x="8499" y="0"/>
                    <a:pt x="15678" y="4183"/>
                    <a:pt x="19513" y="10951"/>
                  </a:cubicBezTo>
                  <a:lnTo>
                    <a:pt x="72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en-US" sz="2800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39323" name="Arc 49"/>
            <p:cNvSpPr>
              <a:spLocks/>
            </p:cNvSpPr>
            <p:nvPr/>
          </p:nvSpPr>
          <p:spPr bwMode="auto">
            <a:xfrm>
              <a:off x="3987" y="1536"/>
              <a:ext cx="349" cy="954"/>
            </a:xfrm>
            <a:custGeom>
              <a:avLst/>
              <a:gdLst>
                <a:gd name="T0" fmla="*/ 0 w 20292"/>
                <a:gd name="T1" fmla="*/ 588 h 21600"/>
                <a:gd name="T2" fmla="*/ 349 w 20292"/>
                <a:gd name="T3" fmla="*/ 0 h 21600"/>
                <a:gd name="T4" fmla="*/ 343 w 20292"/>
                <a:gd name="T5" fmla="*/ 954 h 21600"/>
                <a:gd name="T6" fmla="*/ 0 60000 65536"/>
                <a:gd name="T7" fmla="*/ 0 60000 65536"/>
                <a:gd name="T8" fmla="*/ 0 60000 65536"/>
                <a:gd name="T9" fmla="*/ 0 w 20292"/>
                <a:gd name="T10" fmla="*/ 0 h 21600"/>
                <a:gd name="T11" fmla="*/ 20292 w 202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92" h="21600" fill="none" extrusionOk="0">
                  <a:moveTo>
                    <a:pt x="0" y="13310"/>
                  </a:moveTo>
                  <a:cubicBezTo>
                    <a:pt x="3349" y="5251"/>
                    <a:pt x="11219" y="-1"/>
                    <a:pt x="19946" y="0"/>
                  </a:cubicBezTo>
                  <a:cubicBezTo>
                    <a:pt x="20061" y="0"/>
                    <a:pt x="20176" y="0"/>
                    <a:pt x="20292" y="2"/>
                  </a:cubicBezTo>
                </a:path>
                <a:path w="20292" h="21600" stroke="0" extrusionOk="0">
                  <a:moveTo>
                    <a:pt x="0" y="13310"/>
                  </a:moveTo>
                  <a:cubicBezTo>
                    <a:pt x="3349" y="5251"/>
                    <a:pt x="11219" y="-1"/>
                    <a:pt x="19946" y="0"/>
                  </a:cubicBezTo>
                  <a:cubicBezTo>
                    <a:pt x="20061" y="0"/>
                    <a:pt x="20176" y="0"/>
                    <a:pt x="20292" y="2"/>
                  </a:cubicBezTo>
                  <a:lnTo>
                    <a:pt x="19946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321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33375"/>
            <a:ext cx="3384550" cy="609600"/>
          </a:xfrm>
          <a:ln w="19050">
            <a:solidFill>
              <a:srgbClr val="FF00FF"/>
            </a:solidFill>
          </a:ln>
        </p:spPr>
        <p:txBody>
          <a:bodyPr/>
          <a:lstStyle/>
          <a:p>
            <a:r>
              <a:rPr lang="zh-CN" altLang="en-US" smtClean="0"/>
              <a:t>展示空间曲线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7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43" name="Text Box 2"/>
          <p:cNvSpPr txBox="1">
            <a:spLocks noChangeArrowheads="1"/>
          </p:cNvSpPr>
          <p:nvPr/>
        </p:nvSpPr>
        <p:spPr bwMode="auto">
          <a:xfrm>
            <a:off x="644525" y="8556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(3)</a:t>
            </a: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2946400" y="1962150"/>
            <a:ext cx="3384550" cy="3324225"/>
            <a:chOff x="2812" y="1938"/>
            <a:chExt cx="2132" cy="2094"/>
          </a:xfrm>
        </p:grpSpPr>
        <p:grpSp>
          <p:nvGrpSpPr>
            <p:cNvPr id="140385" name="Group 4"/>
            <p:cNvGrpSpPr>
              <a:grpSpLocks/>
            </p:cNvGrpSpPr>
            <p:nvPr/>
          </p:nvGrpSpPr>
          <p:grpSpPr bwMode="auto">
            <a:xfrm>
              <a:off x="2812" y="1938"/>
              <a:ext cx="2132" cy="2094"/>
              <a:chOff x="864" y="1938"/>
              <a:chExt cx="2132" cy="2094"/>
            </a:xfrm>
          </p:grpSpPr>
          <p:sp>
            <p:nvSpPr>
              <p:cNvPr id="140386" name="Line 5"/>
              <p:cNvSpPr>
                <a:spLocks noChangeShapeType="1"/>
              </p:cNvSpPr>
              <p:nvPr/>
            </p:nvSpPr>
            <p:spPr bwMode="auto">
              <a:xfrm>
                <a:off x="1268" y="3312"/>
                <a:ext cx="1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87" name="Line 6"/>
              <p:cNvSpPr>
                <a:spLocks noChangeShapeType="1"/>
              </p:cNvSpPr>
              <p:nvPr/>
            </p:nvSpPr>
            <p:spPr bwMode="auto">
              <a:xfrm flipV="1">
                <a:off x="1268" y="1938"/>
                <a:ext cx="0" cy="1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0295" name="Object 7"/>
              <p:cNvGraphicFramePr>
                <a:graphicFrameLocks noChangeAspect="1"/>
              </p:cNvGraphicFramePr>
              <p:nvPr/>
            </p:nvGraphicFramePr>
            <p:xfrm>
              <a:off x="1316" y="1968"/>
              <a:ext cx="192" cy="192"/>
            </p:xfrm>
            <a:graphic>
              <a:graphicData uri="http://schemas.openxmlformats.org/presentationml/2006/ole">
                <p:oleObj spid="_x0000_s140295" name="公式" r:id="rId3" imgW="126720" imgH="126720" progId="Equation.3">
                  <p:embed/>
                </p:oleObj>
              </a:graphicData>
            </a:graphic>
          </p:graphicFrame>
          <p:graphicFrame>
            <p:nvGraphicFramePr>
              <p:cNvPr id="140296" name="Object 8"/>
              <p:cNvGraphicFramePr>
                <a:graphicFrameLocks noChangeAspect="1"/>
              </p:cNvGraphicFramePr>
              <p:nvPr/>
            </p:nvGraphicFramePr>
            <p:xfrm>
              <a:off x="980" y="3792"/>
              <a:ext cx="215" cy="240"/>
            </p:xfrm>
            <a:graphic>
              <a:graphicData uri="http://schemas.openxmlformats.org/presentationml/2006/ole">
                <p:oleObj spid="_x0000_s140296" name="公式" r:id="rId4" imgW="127593" imgH="140321" progId="Equation.3">
                  <p:embed/>
                </p:oleObj>
              </a:graphicData>
            </a:graphic>
          </p:graphicFrame>
          <p:graphicFrame>
            <p:nvGraphicFramePr>
              <p:cNvPr id="140297" name="Object 9"/>
              <p:cNvGraphicFramePr>
                <a:graphicFrameLocks noChangeAspect="1"/>
              </p:cNvGraphicFramePr>
              <p:nvPr/>
            </p:nvGraphicFramePr>
            <p:xfrm>
              <a:off x="2791" y="3360"/>
              <a:ext cx="205" cy="240"/>
            </p:xfrm>
            <a:graphic>
              <a:graphicData uri="http://schemas.openxmlformats.org/presentationml/2006/ole">
                <p:oleObj spid="_x0000_s140297" name="公式" r:id="rId5" imgW="139680" imgH="164880" progId="Equation.3">
                  <p:embed/>
                </p:oleObj>
              </a:graphicData>
            </a:graphic>
          </p:graphicFrame>
          <p:sp>
            <p:nvSpPr>
              <p:cNvPr id="140388" name="Line 10"/>
              <p:cNvSpPr>
                <a:spLocks noChangeShapeType="1"/>
              </p:cNvSpPr>
              <p:nvPr/>
            </p:nvSpPr>
            <p:spPr bwMode="auto">
              <a:xfrm flipH="1">
                <a:off x="864" y="3312"/>
                <a:ext cx="404" cy="6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0299" name="Object 11"/>
              <p:cNvGraphicFramePr>
                <a:graphicFrameLocks noChangeAspect="1"/>
              </p:cNvGraphicFramePr>
              <p:nvPr/>
            </p:nvGraphicFramePr>
            <p:xfrm>
              <a:off x="1316" y="3120"/>
              <a:ext cx="173" cy="192"/>
            </p:xfrm>
            <a:graphic>
              <a:graphicData uri="http://schemas.openxmlformats.org/presentationml/2006/ole">
                <p:oleObj spid="_x0000_s140299" name="公式" r:id="rId6" imgW="126720" imgH="139680" progId="Equation.3">
                  <p:embed/>
                </p:oleObj>
              </a:graphicData>
            </a:graphic>
          </p:graphicFrame>
        </p:grpSp>
        <p:graphicFrame>
          <p:nvGraphicFramePr>
            <p:cNvPr id="140300" name="Object 12"/>
            <p:cNvGraphicFramePr>
              <a:graphicFrameLocks noChangeAspect="1"/>
            </p:cNvGraphicFramePr>
            <p:nvPr/>
          </p:nvGraphicFramePr>
          <p:xfrm>
            <a:off x="3277" y="3120"/>
            <a:ext cx="173" cy="192"/>
          </p:xfrm>
          <a:graphic>
            <a:graphicData uri="http://schemas.openxmlformats.org/presentationml/2006/ole">
              <p:oleObj spid="_x0000_s140300" name="Equation" r:id="rId7" imgW="126720" imgH="139680" progId="Equation.3">
                <p:embed/>
              </p:oleObj>
            </a:graphicData>
          </a:graphic>
        </p:graphicFrame>
      </p:grpSp>
      <p:grpSp>
        <p:nvGrpSpPr>
          <p:cNvPr id="140301" name="Group 13"/>
          <p:cNvGrpSpPr>
            <a:grpSpLocks/>
          </p:cNvGrpSpPr>
          <p:nvPr/>
        </p:nvGrpSpPr>
        <p:grpSpPr bwMode="auto">
          <a:xfrm>
            <a:off x="3282950" y="2924175"/>
            <a:ext cx="2139950" cy="1676400"/>
            <a:chOff x="3024" y="2544"/>
            <a:chExt cx="1348" cy="1056"/>
          </a:xfrm>
        </p:grpSpPr>
        <p:graphicFrame>
          <p:nvGraphicFramePr>
            <p:cNvPr id="140302" name="Object 14"/>
            <p:cNvGraphicFramePr>
              <a:graphicFrameLocks noChangeAspect="1"/>
            </p:cNvGraphicFramePr>
            <p:nvPr/>
          </p:nvGraphicFramePr>
          <p:xfrm>
            <a:off x="3229" y="2544"/>
            <a:ext cx="195" cy="218"/>
          </p:xfrm>
          <a:graphic>
            <a:graphicData uri="http://schemas.openxmlformats.org/presentationml/2006/ole">
              <p:oleObj spid="_x0000_s140302" name="公式" r:id="rId8" imgW="126720" imgH="139680" progId="Equation.3">
                <p:embed/>
              </p:oleObj>
            </a:graphicData>
          </a:graphic>
        </p:graphicFrame>
        <p:grpSp>
          <p:nvGrpSpPr>
            <p:cNvPr id="140371" name="Group 15"/>
            <p:cNvGrpSpPr>
              <a:grpSpLocks/>
            </p:cNvGrpSpPr>
            <p:nvPr/>
          </p:nvGrpSpPr>
          <p:grpSpPr bwMode="auto">
            <a:xfrm>
              <a:off x="3024" y="2736"/>
              <a:ext cx="1348" cy="864"/>
              <a:chOff x="3024" y="2736"/>
              <a:chExt cx="1348" cy="864"/>
            </a:xfrm>
          </p:grpSpPr>
          <p:grpSp>
            <p:nvGrpSpPr>
              <p:cNvPr id="140372" name="Group 16"/>
              <p:cNvGrpSpPr>
                <a:grpSpLocks/>
              </p:cNvGrpSpPr>
              <p:nvPr/>
            </p:nvGrpSpPr>
            <p:grpSpPr bwMode="auto">
              <a:xfrm>
                <a:off x="3024" y="2736"/>
                <a:ext cx="1348" cy="864"/>
                <a:chOff x="3024" y="2736"/>
                <a:chExt cx="1348" cy="864"/>
              </a:xfrm>
            </p:grpSpPr>
            <p:sp>
              <p:nvSpPr>
                <p:cNvPr id="14037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736"/>
                  <a:ext cx="1344" cy="85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0374" name="Group 18"/>
                <p:cNvGrpSpPr>
                  <a:grpSpLocks/>
                </p:cNvGrpSpPr>
                <p:nvPr/>
              </p:nvGrpSpPr>
              <p:grpSpPr bwMode="auto">
                <a:xfrm>
                  <a:off x="3046" y="2736"/>
                  <a:ext cx="1326" cy="864"/>
                  <a:chOff x="3057" y="2736"/>
                  <a:chExt cx="1326" cy="864"/>
                </a:xfrm>
              </p:grpSpPr>
              <p:sp>
                <p:nvSpPr>
                  <p:cNvPr id="14037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29" y="2736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037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057" y="2736"/>
                    <a:ext cx="1326" cy="864"/>
                    <a:chOff x="3057" y="2736"/>
                    <a:chExt cx="1326" cy="864"/>
                  </a:xfrm>
                </p:grpSpPr>
                <p:sp>
                  <p:nvSpPr>
                    <p:cNvPr id="140377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5" y="3590"/>
                      <a:ext cx="11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78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29" y="2736"/>
                      <a:ext cx="11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7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29" y="3312"/>
                      <a:ext cx="11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80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57" y="3312"/>
                      <a:ext cx="17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81" name="Arc 25"/>
                    <p:cNvSpPr>
                      <a:spLocks/>
                    </p:cNvSpPr>
                    <p:nvPr/>
                  </p:nvSpPr>
                  <p:spPr bwMode="auto">
                    <a:xfrm>
                      <a:off x="4239" y="2737"/>
                      <a:ext cx="144" cy="858"/>
                    </a:xfrm>
                    <a:custGeom>
                      <a:avLst/>
                      <a:gdLst>
                        <a:gd name="T0" fmla="*/ 0 w 21600"/>
                        <a:gd name="T1" fmla="*/ 853 h 21600"/>
                        <a:gd name="T2" fmla="*/ 143 w 21600"/>
                        <a:gd name="T3" fmla="*/ 0 h 21600"/>
                        <a:gd name="T4" fmla="*/ 144 w 21600"/>
                        <a:gd name="T5" fmla="*/ 858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0" y="21482"/>
                          </a:moveTo>
                          <a:cubicBezTo>
                            <a:pt x="64" y="9656"/>
                            <a:pt x="9627" y="80"/>
                            <a:pt x="21453" y="0"/>
                          </a:cubicBezTo>
                        </a:path>
                        <a:path w="21600" h="21600" stroke="0" extrusionOk="0">
                          <a:moveTo>
                            <a:pt x="0" y="21482"/>
                          </a:moveTo>
                          <a:cubicBezTo>
                            <a:pt x="64" y="9656"/>
                            <a:pt x="9627" y="80"/>
                            <a:pt x="21453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82" name="Line 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78" y="2736"/>
                      <a:ext cx="1" cy="57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83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38" y="3312"/>
                      <a:ext cx="138" cy="27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84" name="Arc 28"/>
                    <p:cNvSpPr>
                      <a:spLocks/>
                    </p:cNvSpPr>
                    <p:nvPr/>
                  </p:nvSpPr>
                  <p:spPr bwMode="auto">
                    <a:xfrm>
                      <a:off x="3078" y="2736"/>
                      <a:ext cx="152" cy="829"/>
                    </a:xfrm>
                    <a:custGeom>
                      <a:avLst/>
                      <a:gdLst>
                        <a:gd name="T0" fmla="*/ 0 w 21600"/>
                        <a:gd name="T1" fmla="*/ 829 h 22086"/>
                        <a:gd name="T2" fmla="*/ 151 w 21600"/>
                        <a:gd name="T3" fmla="*/ 0 h 22086"/>
                        <a:gd name="T4" fmla="*/ 152 w 21600"/>
                        <a:gd name="T5" fmla="*/ 811 h 22086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2086"/>
                        <a:gd name="T11" fmla="*/ 21600 w 21600"/>
                        <a:gd name="T12" fmla="*/ 22086 h 2208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2086" fill="none" extrusionOk="0">
                          <a:moveTo>
                            <a:pt x="5" y="22085"/>
                          </a:moveTo>
                          <a:cubicBezTo>
                            <a:pt x="1" y="21924"/>
                            <a:pt x="0" y="21762"/>
                            <a:pt x="0" y="21600"/>
                          </a:cubicBezTo>
                          <a:cubicBezTo>
                            <a:pt x="-1" y="9728"/>
                            <a:pt x="9581" y="81"/>
                            <a:pt x="21453" y="0"/>
                          </a:cubicBezTo>
                        </a:path>
                        <a:path w="21600" h="22086" stroke="0" extrusionOk="0">
                          <a:moveTo>
                            <a:pt x="5" y="22085"/>
                          </a:moveTo>
                          <a:cubicBezTo>
                            <a:pt x="1" y="21924"/>
                            <a:pt x="0" y="21762"/>
                            <a:pt x="0" y="21600"/>
                          </a:cubicBezTo>
                          <a:cubicBezTo>
                            <a:pt x="-1" y="9728"/>
                            <a:pt x="9581" y="81"/>
                            <a:pt x="21453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aphicFrame>
            <p:nvGraphicFramePr>
              <p:cNvPr id="140317" name="Object 29"/>
              <p:cNvGraphicFramePr>
                <a:graphicFrameLocks noChangeAspect="1"/>
              </p:cNvGraphicFramePr>
              <p:nvPr/>
            </p:nvGraphicFramePr>
            <p:xfrm>
              <a:off x="3261" y="3094"/>
              <a:ext cx="195" cy="218"/>
            </p:xfrm>
            <a:graphic>
              <a:graphicData uri="http://schemas.openxmlformats.org/presentationml/2006/ole">
                <p:oleObj spid="_x0000_s140317" name="Equation" r:id="rId9" imgW="126720" imgH="139680" progId="Equation.3">
                  <p:embed/>
                </p:oleObj>
              </a:graphicData>
            </a:graphic>
          </p:graphicFrame>
        </p:grpSp>
      </p:grpSp>
      <p:grpSp>
        <p:nvGrpSpPr>
          <p:cNvPr id="140318" name="Group 30"/>
          <p:cNvGrpSpPr>
            <a:grpSpLocks/>
          </p:cNvGrpSpPr>
          <p:nvPr/>
        </p:nvGrpSpPr>
        <p:grpSpPr bwMode="auto">
          <a:xfrm>
            <a:off x="3198813" y="2374900"/>
            <a:ext cx="1536700" cy="2209800"/>
            <a:chOff x="2971" y="2198"/>
            <a:chExt cx="968" cy="1392"/>
          </a:xfrm>
        </p:grpSpPr>
        <p:grpSp>
          <p:nvGrpSpPr>
            <p:cNvPr id="140351" name="Group 31"/>
            <p:cNvGrpSpPr>
              <a:grpSpLocks/>
            </p:cNvGrpSpPr>
            <p:nvPr/>
          </p:nvGrpSpPr>
          <p:grpSpPr bwMode="auto">
            <a:xfrm>
              <a:off x="2971" y="2198"/>
              <a:ext cx="773" cy="1392"/>
              <a:chOff x="2971" y="2198"/>
              <a:chExt cx="773" cy="1392"/>
            </a:xfrm>
          </p:grpSpPr>
          <p:sp useBgFill="1">
            <p:nvSpPr>
              <p:cNvPr id="140352" name="Arc 32"/>
              <p:cNvSpPr>
                <a:spLocks/>
              </p:cNvSpPr>
              <p:nvPr/>
            </p:nvSpPr>
            <p:spPr bwMode="auto">
              <a:xfrm>
                <a:off x="3065" y="2736"/>
                <a:ext cx="145" cy="748"/>
              </a:xfrm>
              <a:custGeom>
                <a:avLst/>
                <a:gdLst>
                  <a:gd name="T0" fmla="*/ 0 w 21575"/>
                  <a:gd name="T1" fmla="*/ 712 h 21600"/>
                  <a:gd name="T2" fmla="*/ 144 w 21575"/>
                  <a:gd name="T3" fmla="*/ 0 h 21600"/>
                  <a:gd name="T4" fmla="*/ 145 w 21575"/>
                  <a:gd name="T5" fmla="*/ 748 h 21600"/>
                  <a:gd name="T6" fmla="*/ 0 60000 65536"/>
                  <a:gd name="T7" fmla="*/ 0 60000 65536"/>
                  <a:gd name="T8" fmla="*/ 0 60000 65536"/>
                  <a:gd name="T9" fmla="*/ 0 w 21575"/>
                  <a:gd name="T10" fmla="*/ 0 h 21600"/>
                  <a:gd name="T11" fmla="*/ 21575 w 2157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75" h="21600" fill="none" extrusionOk="0">
                    <a:moveTo>
                      <a:pt x="-1" y="20569"/>
                    </a:moveTo>
                    <a:cubicBezTo>
                      <a:pt x="546" y="9110"/>
                      <a:pt x="9956" y="78"/>
                      <a:pt x="21428" y="0"/>
                    </a:cubicBezTo>
                  </a:path>
                  <a:path w="21575" h="21600" stroke="0" extrusionOk="0">
                    <a:moveTo>
                      <a:pt x="-1" y="20569"/>
                    </a:moveTo>
                    <a:cubicBezTo>
                      <a:pt x="546" y="9110"/>
                      <a:pt x="9956" y="78"/>
                      <a:pt x="21428" y="0"/>
                    </a:cubicBezTo>
                    <a:lnTo>
                      <a:pt x="21575" y="21600"/>
                    </a:lnTo>
                    <a:close/>
                  </a:path>
                </a:pathLst>
              </a:custGeom>
              <a:ln w="762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0353" name="Group 33"/>
              <p:cNvGrpSpPr>
                <a:grpSpLocks/>
              </p:cNvGrpSpPr>
              <p:nvPr/>
            </p:nvGrpSpPr>
            <p:grpSpPr bwMode="auto">
              <a:xfrm>
                <a:off x="2971" y="2198"/>
                <a:ext cx="773" cy="1392"/>
                <a:chOff x="2971" y="2198"/>
                <a:chExt cx="773" cy="1392"/>
              </a:xfrm>
            </p:grpSpPr>
            <p:grpSp>
              <p:nvGrpSpPr>
                <p:cNvPr id="140354" name="Group 34"/>
                <p:cNvGrpSpPr>
                  <a:grpSpLocks/>
                </p:cNvGrpSpPr>
                <p:nvPr/>
              </p:nvGrpSpPr>
              <p:grpSpPr bwMode="auto">
                <a:xfrm>
                  <a:off x="3200" y="2208"/>
                  <a:ext cx="544" cy="528"/>
                  <a:chOff x="4584" y="1162"/>
                  <a:chExt cx="544" cy="528"/>
                </a:xfrm>
              </p:grpSpPr>
              <p:sp>
                <p:nvSpPr>
                  <p:cNvPr id="14036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597" y="1162"/>
                    <a:ext cx="0" cy="528"/>
                  </a:xfrm>
                  <a:prstGeom prst="line">
                    <a:avLst/>
                  </a:prstGeom>
                  <a:noFill/>
                  <a:ln w="57150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7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584" y="1689"/>
                    <a:ext cx="544" cy="1"/>
                  </a:xfrm>
                  <a:prstGeom prst="line">
                    <a:avLst/>
                  </a:prstGeom>
                  <a:noFill/>
                  <a:ln w="5715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0355" name="Group 37"/>
                <p:cNvGrpSpPr>
                  <a:grpSpLocks/>
                </p:cNvGrpSpPr>
                <p:nvPr/>
              </p:nvGrpSpPr>
              <p:grpSpPr bwMode="auto">
                <a:xfrm>
                  <a:off x="2971" y="2198"/>
                  <a:ext cx="773" cy="1392"/>
                  <a:chOff x="4363" y="1152"/>
                  <a:chExt cx="773" cy="1392"/>
                </a:xfrm>
              </p:grpSpPr>
              <p:sp>
                <p:nvSpPr>
                  <p:cNvPr id="140356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13" y="1200"/>
                    <a:ext cx="0" cy="4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0357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4363" y="1152"/>
                    <a:ext cx="773" cy="1392"/>
                    <a:chOff x="4368" y="1152"/>
                    <a:chExt cx="773" cy="1392"/>
                  </a:xfrm>
                </p:grpSpPr>
                <p:sp>
                  <p:nvSpPr>
                    <p:cNvPr id="140358" name="Arc 40"/>
                    <p:cNvSpPr>
                      <a:spLocks/>
                    </p:cNvSpPr>
                    <p:nvPr/>
                  </p:nvSpPr>
                  <p:spPr bwMode="auto">
                    <a:xfrm>
                      <a:off x="4368" y="1681"/>
                      <a:ext cx="769" cy="858"/>
                    </a:xfrm>
                    <a:custGeom>
                      <a:avLst/>
                      <a:gdLst>
                        <a:gd name="T0" fmla="*/ 769 w 21600"/>
                        <a:gd name="T1" fmla="*/ 2 h 21434"/>
                        <a:gd name="T2" fmla="*/ 95 w 21600"/>
                        <a:gd name="T3" fmla="*/ 858 h 21434"/>
                        <a:gd name="T4" fmla="*/ 0 w 21600"/>
                        <a:gd name="T5" fmla="*/ 0 h 21434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434"/>
                        <a:gd name="T11" fmla="*/ 21600 w 21600"/>
                        <a:gd name="T12" fmla="*/ 21434 h 2143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434" fill="none" extrusionOk="0">
                          <a:moveTo>
                            <a:pt x="21599" y="39"/>
                          </a:moveTo>
                          <a:cubicBezTo>
                            <a:pt x="21579" y="10920"/>
                            <a:pt x="13469" y="20087"/>
                            <a:pt x="2672" y="21433"/>
                          </a:cubicBezTo>
                        </a:path>
                        <a:path w="21600" h="21434" stroke="0" extrusionOk="0">
                          <a:moveTo>
                            <a:pt x="21599" y="39"/>
                          </a:moveTo>
                          <a:cubicBezTo>
                            <a:pt x="21579" y="10920"/>
                            <a:pt x="13469" y="20087"/>
                            <a:pt x="2672" y="21433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59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15" y="1696"/>
                      <a:ext cx="521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40360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36" y="1152"/>
                      <a:ext cx="1" cy="1104"/>
                      <a:chOff x="5136" y="1152"/>
                      <a:chExt cx="1" cy="1104"/>
                    </a:xfrm>
                  </p:grpSpPr>
                  <p:sp>
                    <p:nvSpPr>
                      <p:cNvPr id="140367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36" y="1152"/>
                        <a:ext cx="1" cy="5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0368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136" y="1712"/>
                        <a:ext cx="0" cy="5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40361" name="Arc 45"/>
                    <p:cNvSpPr>
                      <a:spLocks/>
                    </p:cNvSpPr>
                    <p:nvPr/>
                  </p:nvSpPr>
                  <p:spPr bwMode="auto">
                    <a:xfrm>
                      <a:off x="4466" y="2256"/>
                      <a:ext cx="672" cy="288"/>
                    </a:xfrm>
                    <a:custGeom>
                      <a:avLst/>
                      <a:gdLst>
                        <a:gd name="T0" fmla="*/ 672 w 23444"/>
                        <a:gd name="T1" fmla="*/ 1 h 21600"/>
                        <a:gd name="T2" fmla="*/ 0 w 23444"/>
                        <a:gd name="T3" fmla="*/ 287 h 21600"/>
                        <a:gd name="T4" fmla="*/ 53 w 2344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444"/>
                        <a:gd name="T10" fmla="*/ 0 h 21600"/>
                        <a:gd name="T11" fmla="*/ 23444 w 234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444" h="21600" fill="none" extrusionOk="0">
                          <a:moveTo>
                            <a:pt x="23443" y="79"/>
                          </a:moveTo>
                          <a:cubicBezTo>
                            <a:pt x="23399" y="11978"/>
                            <a:pt x="13742" y="21599"/>
                            <a:pt x="1844" y="21600"/>
                          </a:cubicBezTo>
                          <a:cubicBezTo>
                            <a:pt x="1228" y="21600"/>
                            <a:pt x="613" y="21573"/>
                            <a:pt x="-1" y="21521"/>
                          </a:cubicBezTo>
                        </a:path>
                        <a:path w="23444" h="21600" stroke="0" extrusionOk="0">
                          <a:moveTo>
                            <a:pt x="23443" y="79"/>
                          </a:moveTo>
                          <a:cubicBezTo>
                            <a:pt x="23399" y="11978"/>
                            <a:pt x="13742" y="21599"/>
                            <a:pt x="1844" y="21600"/>
                          </a:cubicBezTo>
                          <a:cubicBezTo>
                            <a:pt x="1228" y="21600"/>
                            <a:pt x="613" y="21573"/>
                            <a:pt x="-1" y="21521"/>
                          </a:cubicBezTo>
                          <a:lnTo>
                            <a:pt x="1844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62" name="Line 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466" y="1152"/>
                      <a:ext cx="147" cy="2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63" name="Arc 47"/>
                    <p:cNvSpPr>
                      <a:spLocks/>
                    </p:cNvSpPr>
                    <p:nvPr/>
                  </p:nvSpPr>
                  <p:spPr bwMode="auto">
                    <a:xfrm>
                      <a:off x="4466" y="1152"/>
                      <a:ext cx="671" cy="288"/>
                    </a:xfrm>
                    <a:custGeom>
                      <a:avLst/>
                      <a:gdLst>
                        <a:gd name="T0" fmla="*/ 671 w 23422"/>
                        <a:gd name="T1" fmla="*/ 13 h 21600"/>
                        <a:gd name="T2" fmla="*/ 0 w 23422"/>
                        <a:gd name="T3" fmla="*/ 287 h 21600"/>
                        <a:gd name="T4" fmla="*/ 53 w 2342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422"/>
                        <a:gd name="T10" fmla="*/ 0 h 21600"/>
                        <a:gd name="T11" fmla="*/ 23422 w 2342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422" h="21600" fill="none" extrusionOk="0">
                          <a:moveTo>
                            <a:pt x="23421" y="977"/>
                          </a:moveTo>
                          <a:cubicBezTo>
                            <a:pt x="22898" y="12515"/>
                            <a:pt x="13393" y="21599"/>
                            <a:pt x="1844" y="21600"/>
                          </a:cubicBezTo>
                          <a:cubicBezTo>
                            <a:pt x="1228" y="21600"/>
                            <a:pt x="613" y="21573"/>
                            <a:pt x="-1" y="21521"/>
                          </a:cubicBezTo>
                        </a:path>
                        <a:path w="23422" h="21600" stroke="0" extrusionOk="0">
                          <a:moveTo>
                            <a:pt x="23421" y="977"/>
                          </a:moveTo>
                          <a:cubicBezTo>
                            <a:pt x="22898" y="12515"/>
                            <a:pt x="13393" y="21599"/>
                            <a:pt x="1844" y="21600"/>
                          </a:cubicBezTo>
                          <a:cubicBezTo>
                            <a:pt x="1228" y="21600"/>
                            <a:pt x="613" y="21573"/>
                            <a:pt x="-1" y="21521"/>
                          </a:cubicBezTo>
                          <a:lnTo>
                            <a:pt x="1844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64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12" y="1152"/>
                      <a:ext cx="52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65" name="Line 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1" y="1440"/>
                      <a:ext cx="0" cy="11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366" name="Arc 50"/>
                    <p:cNvSpPr>
                      <a:spLocks/>
                    </p:cNvSpPr>
                    <p:nvPr/>
                  </p:nvSpPr>
                  <p:spPr bwMode="auto">
                    <a:xfrm>
                      <a:off x="4469" y="1709"/>
                      <a:ext cx="152" cy="829"/>
                    </a:xfrm>
                    <a:custGeom>
                      <a:avLst/>
                      <a:gdLst>
                        <a:gd name="T0" fmla="*/ 0 w 21600"/>
                        <a:gd name="T1" fmla="*/ 829 h 22086"/>
                        <a:gd name="T2" fmla="*/ 151 w 21600"/>
                        <a:gd name="T3" fmla="*/ 0 h 22086"/>
                        <a:gd name="T4" fmla="*/ 152 w 21600"/>
                        <a:gd name="T5" fmla="*/ 811 h 22086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2086"/>
                        <a:gd name="T11" fmla="*/ 21600 w 21600"/>
                        <a:gd name="T12" fmla="*/ 22086 h 2208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2086" fill="none" extrusionOk="0">
                          <a:moveTo>
                            <a:pt x="5" y="22085"/>
                          </a:moveTo>
                          <a:cubicBezTo>
                            <a:pt x="1" y="21924"/>
                            <a:pt x="0" y="21762"/>
                            <a:pt x="0" y="21600"/>
                          </a:cubicBezTo>
                          <a:cubicBezTo>
                            <a:pt x="-1" y="9728"/>
                            <a:pt x="9581" y="81"/>
                            <a:pt x="21453" y="0"/>
                          </a:cubicBezTo>
                        </a:path>
                        <a:path w="21600" h="22086" stroke="0" extrusionOk="0">
                          <a:moveTo>
                            <a:pt x="5" y="22085"/>
                          </a:moveTo>
                          <a:cubicBezTo>
                            <a:pt x="1" y="21924"/>
                            <a:pt x="0" y="21762"/>
                            <a:pt x="0" y="21600"/>
                          </a:cubicBezTo>
                          <a:cubicBezTo>
                            <a:pt x="-1" y="9728"/>
                            <a:pt x="9581" y="81"/>
                            <a:pt x="21453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aphicFrame>
          <p:nvGraphicFramePr>
            <p:cNvPr id="140339" name="Object 51"/>
            <p:cNvGraphicFramePr>
              <a:graphicFrameLocks noChangeAspect="1"/>
            </p:cNvGraphicFramePr>
            <p:nvPr/>
          </p:nvGraphicFramePr>
          <p:xfrm>
            <a:off x="3744" y="3120"/>
            <a:ext cx="195" cy="218"/>
          </p:xfrm>
          <a:graphic>
            <a:graphicData uri="http://schemas.openxmlformats.org/presentationml/2006/ole">
              <p:oleObj spid="_x0000_s140339" name="公式" r:id="rId10" imgW="126720" imgH="139680" progId="Equation.3">
                <p:embed/>
              </p:oleObj>
            </a:graphicData>
          </a:graphic>
        </p:graphicFrame>
      </p:grpSp>
      <p:grpSp>
        <p:nvGrpSpPr>
          <p:cNvPr id="140347" name="Group 52"/>
          <p:cNvGrpSpPr>
            <a:grpSpLocks/>
          </p:cNvGrpSpPr>
          <p:nvPr/>
        </p:nvGrpSpPr>
        <p:grpSpPr bwMode="auto">
          <a:xfrm>
            <a:off x="1330325" y="609600"/>
            <a:ext cx="2098675" cy="1117600"/>
            <a:chOff x="838" y="384"/>
            <a:chExt cx="1322" cy="704"/>
          </a:xfrm>
        </p:grpSpPr>
        <p:graphicFrame>
          <p:nvGraphicFramePr>
            <p:cNvPr id="140341" name="Object 53"/>
            <p:cNvGraphicFramePr>
              <a:graphicFrameLocks noChangeAspect="1"/>
            </p:cNvGraphicFramePr>
            <p:nvPr/>
          </p:nvGraphicFramePr>
          <p:xfrm>
            <a:off x="978" y="384"/>
            <a:ext cx="1160" cy="280"/>
          </p:xfrm>
          <a:graphic>
            <a:graphicData uri="http://schemas.openxmlformats.org/presentationml/2006/ole">
              <p:oleObj spid="_x0000_s140341" name="Equation" r:id="rId11" imgW="1841400" imgH="444240" progId="Equation.3">
                <p:embed/>
              </p:oleObj>
            </a:graphicData>
          </a:graphic>
        </p:graphicFrame>
        <p:graphicFrame>
          <p:nvGraphicFramePr>
            <p:cNvPr id="140342" name="Object 54"/>
            <p:cNvGraphicFramePr>
              <a:graphicFrameLocks noChangeAspect="1"/>
            </p:cNvGraphicFramePr>
            <p:nvPr/>
          </p:nvGraphicFramePr>
          <p:xfrm>
            <a:off x="976" y="760"/>
            <a:ext cx="1184" cy="328"/>
          </p:xfrm>
          <a:graphic>
            <a:graphicData uri="http://schemas.openxmlformats.org/presentationml/2006/ole">
              <p:oleObj spid="_x0000_s140342" name="Equation" r:id="rId12" imgW="1879560" imgH="520560" progId="Equation.3">
                <p:embed/>
              </p:oleObj>
            </a:graphicData>
          </a:graphic>
        </p:graphicFrame>
        <p:sp>
          <p:nvSpPr>
            <p:cNvPr id="140350" name="AutoShape 55"/>
            <p:cNvSpPr>
              <a:spLocks/>
            </p:cNvSpPr>
            <p:nvPr/>
          </p:nvSpPr>
          <p:spPr bwMode="auto">
            <a:xfrm>
              <a:off x="838" y="47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0344" name="Arc 56"/>
          <p:cNvSpPr>
            <a:spLocks/>
          </p:cNvSpPr>
          <p:nvPr/>
        </p:nvSpPr>
        <p:spPr bwMode="auto">
          <a:xfrm>
            <a:off x="3200400" y="3200400"/>
            <a:ext cx="1220788" cy="1362075"/>
          </a:xfrm>
          <a:custGeom>
            <a:avLst/>
            <a:gdLst>
              <a:gd name="T0" fmla="*/ 1220788 w 21600"/>
              <a:gd name="T1" fmla="*/ 2542 h 21434"/>
              <a:gd name="T2" fmla="*/ 151073 w 21600"/>
              <a:gd name="T3" fmla="*/ 1362075 h 21434"/>
              <a:gd name="T4" fmla="*/ 0 w 21600"/>
              <a:gd name="T5" fmla="*/ 0 h 21434"/>
              <a:gd name="T6" fmla="*/ 0 60000 65536"/>
              <a:gd name="T7" fmla="*/ 0 60000 65536"/>
              <a:gd name="T8" fmla="*/ 0 60000 65536"/>
              <a:gd name="T9" fmla="*/ 0 w 21600"/>
              <a:gd name="T10" fmla="*/ 0 h 21434"/>
              <a:gd name="T11" fmla="*/ 21600 w 21600"/>
              <a:gd name="T12" fmla="*/ 21434 h 21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34" fill="none" extrusionOk="0">
                <a:moveTo>
                  <a:pt x="21599" y="39"/>
                </a:moveTo>
                <a:cubicBezTo>
                  <a:pt x="21579" y="10920"/>
                  <a:pt x="13469" y="20087"/>
                  <a:pt x="2672" y="21433"/>
                </a:cubicBezTo>
              </a:path>
              <a:path w="21600" h="21434" stroke="0" extrusionOk="0">
                <a:moveTo>
                  <a:pt x="21599" y="39"/>
                </a:moveTo>
                <a:cubicBezTo>
                  <a:pt x="21579" y="10920"/>
                  <a:pt x="13469" y="20087"/>
                  <a:pt x="2672" y="21433"/>
                </a:cubicBez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45" name="Text Box 57"/>
          <p:cNvSpPr txBox="1">
            <a:spLocks noChangeArrowheads="1"/>
          </p:cNvSpPr>
          <p:nvPr/>
        </p:nvSpPr>
        <p:spPr bwMode="auto">
          <a:xfrm>
            <a:off x="3759200" y="4960938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图中只显示第一卦限部分的曲线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44" grpId="0" animBg="1"/>
      <p:bldP spid="1403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83" name="Group 2"/>
          <p:cNvGrpSpPr>
            <a:grpSpLocks/>
          </p:cNvGrpSpPr>
          <p:nvPr/>
        </p:nvGrpSpPr>
        <p:grpSpPr bwMode="auto">
          <a:xfrm>
            <a:off x="7481888" y="3795713"/>
            <a:ext cx="1295400" cy="1414462"/>
            <a:chOff x="0" y="0"/>
            <a:chExt cx="960" cy="1048"/>
          </a:xfrm>
        </p:grpSpPr>
        <p:grpSp>
          <p:nvGrpSpPr>
            <p:cNvPr id="133206" name="Group 3"/>
            <p:cNvGrpSpPr>
              <a:grpSpLocks/>
            </p:cNvGrpSpPr>
            <p:nvPr/>
          </p:nvGrpSpPr>
          <p:grpSpPr bwMode="auto">
            <a:xfrm>
              <a:off x="0" y="0"/>
              <a:ext cx="960" cy="1048"/>
              <a:chOff x="0" y="0"/>
              <a:chExt cx="968" cy="1056"/>
            </a:xfrm>
          </p:grpSpPr>
          <p:sp>
            <p:nvSpPr>
              <p:cNvPr id="133209" name="椭圆 717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105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475E00"/>
                  </a:gs>
                </a:gsLst>
                <a:path path="rect">
                  <a:fillToRect l="100000" b="100000"/>
                </a:path>
              </a:gradFill>
              <a:ln w="285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 sz="2800"/>
              </a:p>
            </p:txBody>
          </p:sp>
          <p:sp>
            <p:nvSpPr>
              <p:cNvPr id="133210" name="任意多边形 7172"/>
              <p:cNvSpPr>
                <a:spLocks/>
              </p:cNvSpPr>
              <p:nvPr/>
            </p:nvSpPr>
            <p:spPr bwMode="auto">
              <a:xfrm>
                <a:off x="0" y="521"/>
                <a:ext cx="968" cy="57"/>
              </a:xfrm>
              <a:custGeom>
                <a:avLst/>
                <a:gdLst>
                  <a:gd name="T0" fmla="*/ 0 w 41885"/>
                  <a:gd name="T1" fmla="*/ 0 h 21600"/>
                  <a:gd name="T2" fmla="*/ 11 w 41885"/>
                  <a:gd name="T3" fmla="*/ 0 h 21600"/>
                  <a:gd name="T4" fmla="*/ 22 w 41885"/>
                  <a:gd name="T5" fmla="*/ 0 h 21600"/>
                  <a:gd name="T6" fmla="*/ 0 w 41885"/>
                  <a:gd name="T7" fmla="*/ 0 h 21600"/>
                  <a:gd name="T8" fmla="*/ 11 w 41885"/>
                  <a:gd name="T9" fmla="*/ 0 h 21600"/>
                  <a:gd name="T10" fmla="*/ 22 w 41885"/>
                  <a:gd name="T11" fmla="*/ 0 h 21600"/>
                  <a:gd name="T12" fmla="*/ 11 w 41885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885"/>
                  <a:gd name="T22" fmla="*/ 0 h 21600"/>
                  <a:gd name="T23" fmla="*/ 41885 w 41885"/>
                  <a:gd name="T24" fmla="*/ 21600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885" h="21600" fill="none">
                    <a:moveTo>
                      <a:pt x="0" y="19201"/>
                    </a:moveTo>
                    <a:cubicBezTo>
                      <a:pt x="1196" y="8396"/>
                      <a:pt x="10351" y="0"/>
                      <a:pt x="21466" y="0"/>
                    </a:cubicBezTo>
                    <a:cubicBezTo>
                      <a:pt x="30927" y="0"/>
                      <a:pt x="38967" y="6082"/>
                      <a:pt x="41888" y="14546"/>
                    </a:cubicBezTo>
                  </a:path>
                  <a:path w="41885" h="21600" stroke="0">
                    <a:moveTo>
                      <a:pt x="0" y="19201"/>
                    </a:moveTo>
                    <a:cubicBezTo>
                      <a:pt x="1196" y="8396"/>
                      <a:pt x="10351" y="0"/>
                      <a:pt x="21466" y="0"/>
                    </a:cubicBezTo>
                    <a:cubicBezTo>
                      <a:pt x="30927" y="0"/>
                      <a:pt x="38967" y="6082"/>
                      <a:pt x="41888" y="14546"/>
                    </a:cubicBezTo>
                    <a:lnTo>
                      <a:pt x="21466" y="21600"/>
                    </a:lnTo>
                    <a:close/>
                  </a:path>
                </a:pathLst>
              </a:custGeom>
              <a:noFill/>
              <a:ln w="6350">
                <a:solidFill>
                  <a:srgbClr val="4D4D4D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 sz="2800"/>
              </a:p>
            </p:txBody>
          </p:sp>
        </p:grpSp>
        <p:sp>
          <p:nvSpPr>
            <p:cNvPr id="133207" name="任意多边形 7173"/>
            <p:cNvSpPr>
              <a:spLocks/>
            </p:cNvSpPr>
            <p:nvPr/>
          </p:nvSpPr>
          <p:spPr bwMode="auto">
            <a:xfrm>
              <a:off x="0" y="516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10 w 43200"/>
                <a:gd name="T5" fmla="*/ 0 h 30589"/>
                <a:gd name="T6" fmla="*/ 21 w 43200"/>
                <a:gd name="T7" fmla="*/ 0 h 30589"/>
                <a:gd name="T8" fmla="*/ 20 w 43200"/>
                <a:gd name="T9" fmla="*/ 0 h 30589"/>
                <a:gd name="T10" fmla="*/ 0 w 43200"/>
                <a:gd name="T11" fmla="*/ 0 h 30589"/>
                <a:gd name="T12" fmla="*/ 0 w 43200"/>
                <a:gd name="T13" fmla="*/ 0 h 30589"/>
                <a:gd name="T14" fmla="*/ 10 w 43200"/>
                <a:gd name="T15" fmla="*/ 0 h 30589"/>
                <a:gd name="T16" fmla="*/ 21 w 43200"/>
                <a:gd name="T17" fmla="*/ 0 h 30589"/>
                <a:gd name="T18" fmla="*/ 20 w 43200"/>
                <a:gd name="T19" fmla="*/ 0 h 30589"/>
                <a:gd name="T20" fmla="*/ 10 w 43200"/>
                <a:gd name="T21" fmla="*/ 0 h 305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200"/>
                <a:gd name="T34" fmla="*/ 0 h 30589"/>
                <a:gd name="T35" fmla="*/ 43200 w 43200"/>
                <a:gd name="T36" fmla="*/ 30589 h 305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200" h="30589" fill="none">
                  <a:moveTo>
                    <a:pt x="17" y="22474"/>
                  </a:moveTo>
                  <a:cubicBezTo>
                    <a:pt x="5" y="22184"/>
                    <a:pt x="-1" y="21893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cubicBezTo>
                    <a:pt x="43199" y="24810"/>
                    <a:pt x="42499" y="27856"/>
                    <a:pt x="41244" y="30593"/>
                  </a:cubicBezTo>
                </a:path>
                <a:path w="43200" h="30589" stroke="0">
                  <a:moveTo>
                    <a:pt x="17" y="22474"/>
                  </a:moveTo>
                  <a:cubicBezTo>
                    <a:pt x="5" y="22184"/>
                    <a:pt x="-1" y="21893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cubicBezTo>
                    <a:pt x="43199" y="24810"/>
                    <a:pt x="42499" y="27856"/>
                    <a:pt x="41244" y="3059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 sz="2800"/>
            </a:p>
          </p:txBody>
        </p:sp>
        <p:sp>
          <p:nvSpPr>
            <p:cNvPr id="133208" name="任意多边形 7174"/>
            <p:cNvSpPr>
              <a:spLocks/>
            </p:cNvSpPr>
            <p:nvPr/>
          </p:nvSpPr>
          <p:spPr bwMode="auto">
            <a:xfrm rot="10800000">
              <a:off x="0" y="553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10 w 43200"/>
                <a:gd name="T5" fmla="*/ 0 h 30589"/>
                <a:gd name="T6" fmla="*/ 21 w 43200"/>
                <a:gd name="T7" fmla="*/ 0 h 30589"/>
                <a:gd name="T8" fmla="*/ 20 w 43200"/>
                <a:gd name="T9" fmla="*/ 0 h 30589"/>
                <a:gd name="T10" fmla="*/ 0 w 43200"/>
                <a:gd name="T11" fmla="*/ 0 h 30589"/>
                <a:gd name="T12" fmla="*/ 0 w 43200"/>
                <a:gd name="T13" fmla="*/ 0 h 30589"/>
                <a:gd name="T14" fmla="*/ 10 w 43200"/>
                <a:gd name="T15" fmla="*/ 0 h 30589"/>
                <a:gd name="T16" fmla="*/ 21 w 43200"/>
                <a:gd name="T17" fmla="*/ 0 h 30589"/>
                <a:gd name="T18" fmla="*/ 20 w 43200"/>
                <a:gd name="T19" fmla="*/ 0 h 30589"/>
                <a:gd name="T20" fmla="*/ 10 w 43200"/>
                <a:gd name="T21" fmla="*/ 0 h 305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200"/>
                <a:gd name="T34" fmla="*/ 0 h 30589"/>
                <a:gd name="T35" fmla="*/ 43200 w 43200"/>
                <a:gd name="T36" fmla="*/ 30589 h 305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200" h="30589" fill="none">
                  <a:moveTo>
                    <a:pt x="17" y="22474"/>
                  </a:moveTo>
                  <a:cubicBezTo>
                    <a:pt x="5" y="22184"/>
                    <a:pt x="-1" y="21893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cubicBezTo>
                    <a:pt x="43199" y="24810"/>
                    <a:pt x="42499" y="27856"/>
                    <a:pt x="41244" y="30593"/>
                  </a:cubicBezTo>
                </a:path>
                <a:path w="43200" h="30589" stroke="0">
                  <a:moveTo>
                    <a:pt x="17" y="22474"/>
                  </a:moveTo>
                  <a:cubicBezTo>
                    <a:pt x="5" y="22184"/>
                    <a:pt x="-1" y="21893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cubicBezTo>
                    <a:pt x="43199" y="24810"/>
                    <a:pt x="42499" y="27856"/>
                    <a:pt x="41244" y="3059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en-US" sz="2800"/>
            </a:p>
          </p:txBody>
        </p:sp>
      </p:grpSp>
      <p:grpSp>
        <p:nvGrpSpPr>
          <p:cNvPr id="133184" name="Group 18"/>
          <p:cNvGrpSpPr>
            <a:grpSpLocks/>
          </p:cNvGrpSpPr>
          <p:nvPr/>
        </p:nvGrpSpPr>
        <p:grpSpPr bwMode="auto">
          <a:xfrm>
            <a:off x="6877050" y="3716338"/>
            <a:ext cx="1828800" cy="2362200"/>
            <a:chOff x="0" y="0"/>
            <a:chExt cx="1152" cy="1488"/>
          </a:xfrm>
        </p:grpSpPr>
        <p:grpSp>
          <p:nvGrpSpPr>
            <p:cNvPr id="133197" name="Group 19"/>
            <p:cNvGrpSpPr>
              <a:grpSpLocks/>
            </p:cNvGrpSpPr>
            <p:nvPr/>
          </p:nvGrpSpPr>
          <p:grpSpPr bwMode="auto">
            <a:xfrm>
              <a:off x="0" y="0"/>
              <a:ext cx="1152" cy="1488"/>
              <a:chOff x="0" y="0"/>
              <a:chExt cx="1152" cy="1488"/>
            </a:xfrm>
          </p:grpSpPr>
          <p:sp>
            <p:nvSpPr>
              <p:cNvPr id="133203" name="直接连接符 7187"/>
              <p:cNvSpPr>
                <a:spLocks noChangeShapeType="1"/>
              </p:cNvSpPr>
              <p:nvPr/>
            </p:nvSpPr>
            <p:spPr bwMode="auto">
              <a:xfrm>
                <a:off x="336" y="105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4" name="直接连接符 7188"/>
              <p:cNvSpPr>
                <a:spLocks noChangeShapeType="1"/>
              </p:cNvSpPr>
              <p:nvPr/>
            </p:nvSpPr>
            <p:spPr bwMode="auto">
              <a:xfrm flipH="1">
                <a:off x="0" y="105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5" name="直接连接符 7189"/>
              <p:cNvSpPr>
                <a:spLocks noChangeShapeType="1"/>
              </p:cNvSpPr>
              <p:nvPr/>
            </p:nvSpPr>
            <p:spPr bwMode="auto">
              <a:xfrm flipV="1">
                <a:off x="336" y="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143" name="Object 23"/>
              <p:cNvGraphicFramePr>
                <a:graphicFrameLocks noChangeAspect="1"/>
              </p:cNvGraphicFramePr>
              <p:nvPr/>
            </p:nvGraphicFramePr>
            <p:xfrm>
              <a:off x="96" y="1296"/>
              <a:ext cx="172" cy="192"/>
            </p:xfrm>
            <a:graphic>
              <a:graphicData uri="http://schemas.openxmlformats.org/presentationml/2006/ole">
                <p:oleObj spid="_x0000_s133143" r:id="rId3" imgW="127593" imgH="140321" progId="Equation.3">
                  <p:embed/>
                </p:oleObj>
              </a:graphicData>
            </a:graphic>
          </p:graphicFrame>
          <p:graphicFrame>
            <p:nvGraphicFramePr>
              <p:cNvPr id="133144" name="Object 24"/>
              <p:cNvGraphicFramePr>
                <a:graphicFrameLocks noChangeAspect="1"/>
              </p:cNvGraphicFramePr>
              <p:nvPr/>
            </p:nvGraphicFramePr>
            <p:xfrm>
              <a:off x="960" y="1104"/>
              <a:ext cx="192" cy="224"/>
            </p:xfrm>
            <a:graphic>
              <a:graphicData uri="http://schemas.openxmlformats.org/presentationml/2006/ole">
                <p:oleObj spid="_x0000_s133144" r:id="rId4" imgW="141055" imgH="166644" progId="Equation.3">
                  <p:embed/>
                </p:oleObj>
              </a:graphicData>
            </a:graphic>
          </p:graphicFrame>
          <p:graphicFrame>
            <p:nvGraphicFramePr>
              <p:cNvPr id="133145" name="Object 25"/>
              <p:cNvGraphicFramePr>
                <a:graphicFrameLocks noChangeAspect="1"/>
              </p:cNvGraphicFramePr>
              <p:nvPr/>
            </p:nvGraphicFramePr>
            <p:xfrm>
              <a:off x="144" y="0"/>
              <a:ext cx="172" cy="173"/>
            </p:xfrm>
            <a:graphic>
              <a:graphicData uri="http://schemas.openxmlformats.org/presentationml/2006/ole">
                <p:oleObj spid="_x0000_s133145" r:id="rId5" imgW="127704" imgH="127704" progId="Equation.3">
                  <p:embed/>
                </p:oleObj>
              </a:graphicData>
            </a:graphic>
          </p:graphicFrame>
          <p:graphicFrame>
            <p:nvGraphicFramePr>
              <p:cNvPr id="133146" name="Object 26"/>
              <p:cNvGraphicFramePr>
                <a:graphicFrameLocks noChangeAspect="1"/>
              </p:cNvGraphicFramePr>
              <p:nvPr/>
            </p:nvGraphicFramePr>
            <p:xfrm>
              <a:off x="288" y="1056"/>
              <a:ext cx="172" cy="192"/>
            </p:xfrm>
            <a:graphic>
              <a:graphicData uri="http://schemas.openxmlformats.org/presentationml/2006/ole">
                <p:oleObj spid="_x0000_s133146" r:id="rId6" imgW="127593" imgH="140321" progId="Equation.3">
                  <p:embed/>
                </p:oleObj>
              </a:graphicData>
            </a:graphic>
          </p:graphicFrame>
        </p:grpSp>
        <p:grpSp>
          <p:nvGrpSpPr>
            <p:cNvPr id="133198" name="Group 27"/>
            <p:cNvGrpSpPr>
              <a:grpSpLocks/>
            </p:cNvGrpSpPr>
            <p:nvPr/>
          </p:nvGrpSpPr>
          <p:grpSpPr bwMode="auto">
            <a:xfrm>
              <a:off x="624" y="247"/>
              <a:ext cx="439" cy="761"/>
              <a:chOff x="0" y="0"/>
              <a:chExt cx="439" cy="761"/>
            </a:xfrm>
          </p:grpSpPr>
          <p:grpSp>
            <p:nvGrpSpPr>
              <p:cNvPr id="133199" name="Group 28"/>
              <p:cNvGrpSpPr>
                <a:grpSpLocks/>
              </p:cNvGrpSpPr>
              <p:nvPr/>
            </p:nvGrpSpPr>
            <p:grpSpPr bwMode="auto">
              <a:xfrm>
                <a:off x="0" y="0"/>
                <a:ext cx="439" cy="761"/>
                <a:chOff x="0" y="0"/>
                <a:chExt cx="439" cy="761"/>
              </a:xfrm>
            </p:grpSpPr>
            <p:graphicFrame>
              <p:nvGraphicFramePr>
                <p:cNvPr id="133149" name="Object 29"/>
                <p:cNvGraphicFramePr>
                  <a:graphicFrameLocks noChangeAspect="1"/>
                </p:cNvGraphicFramePr>
                <p:nvPr/>
              </p:nvGraphicFramePr>
              <p:xfrm>
                <a:off x="144" y="524"/>
                <a:ext cx="295" cy="237"/>
              </p:xfrm>
              <a:graphic>
                <a:graphicData uri="http://schemas.openxmlformats.org/presentationml/2006/ole">
                  <p:oleObj spid="_x0000_s133149" r:id="rId7" imgW="205027" imgH="166644" progId="Equation.DSMT4">
                    <p:embed/>
                  </p:oleObj>
                </a:graphicData>
              </a:graphic>
            </p:graphicFrame>
            <p:graphicFrame>
              <p:nvGraphicFramePr>
                <p:cNvPr id="133150" name="Object 30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351" cy="332"/>
              </p:xfrm>
              <a:graphic>
                <a:graphicData uri="http://schemas.openxmlformats.org/presentationml/2006/ole">
                  <p:oleObj spid="_x0000_s133150" r:id="rId8" imgW="243092" imgH="230315" progId="Equation.3">
                    <p:embed/>
                  </p:oleObj>
                </a:graphicData>
              </a:graphic>
            </p:graphicFrame>
            <p:sp>
              <p:nvSpPr>
                <p:cNvPr id="133202" name="椭圆 7198"/>
                <p:cNvSpPr>
                  <a:spLocks noChangeArrowheads="1"/>
                </p:cNvSpPr>
                <p:nvPr/>
              </p:nvSpPr>
              <p:spPr bwMode="auto">
                <a:xfrm>
                  <a:off x="254" y="487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Font typeface="Arial" charset="0"/>
                    <a:buNone/>
                  </a:pPr>
                  <a:endParaRPr lang="zh-CN" altLang="en-US" sz="2800"/>
                </a:p>
              </p:txBody>
            </p:sp>
          </p:grpSp>
          <p:sp>
            <p:nvSpPr>
              <p:cNvPr id="133200" name="直接连接符 7199"/>
              <p:cNvSpPr>
                <a:spLocks noChangeShapeType="1"/>
              </p:cNvSpPr>
              <p:nvPr/>
            </p:nvSpPr>
            <p:spPr bwMode="auto">
              <a:xfrm>
                <a:off x="151" y="323"/>
                <a:ext cx="137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1" name="椭圆 7200"/>
              <p:cNvSpPr>
                <a:spLocks noChangeArrowheads="1"/>
              </p:cNvSpPr>
              <p:nvPr/>
            </p:nvSpPr>
            <p:spPr bwMode="auto">
              <a:xfrm>
                <a:off x="132" y="289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Font typeface="Arial" charset="0"/>
                  <a:buNone/>
                </a:pPr>
                <a:endParaRPr lang="zh-CN" altLang="en-US" sz="2800"/>
              </a:p>
            </p:txBody>
          </p:sp>
        </p:grpSp>
      </p:grpSp>
      <p:sp>
        <p:nvSpPr>
          <p:cNvPr id="133185" name="文本框 7207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4302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二、一些常见的曲面</a:t>
            </a:r>
          </a:p>
        </p:txBody>
      </p:sp>
      <p:sp>
        <p:nvSpPr>
          <p:cNvPr id="133186" name="文本框 7208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836613"/>
            <a:ext cx="1439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球面</a:t>
            </a:r>
          </a:p>
        </p:txBody>
      </p:sp>
      <p:graphicFrame>
        <p:nvGraphicFramePr>
          <p:cNvPr id="133164" name="Object 44"/>
          <p:cNvGraphicFramePr>
            <a:graphicFrameLocks noChangeAspect="1"/>
          </p:cNvGraphicFramePr>
          <p:nvPr/>
        </p:nvGraphicFramePr>
        <p:xfrm>
          <a:off x="1928813" y="884238"/>
          <a:ext cx="6388100" cy="457200"/>
        </p:xfrm>
        <a:graphic>
          <a:graphicData uri="http://schemas.openxmlformats.org/presentationml/2006/ole">
            <p:oleObj spid="_x0000_s133164" name="Equation" r:id="rId10" imgW="6387840" imgH="457200" progId="Equation.DSMT4">
              <p:embed/>
            </p:oleObj>
          </a:graphicData>
        </a:graphic>
      </p:graphicFrame>
      <p:graphicFrame>
        <p:nvGraphicFramePr>
          <p:cNvPr id="133165" name="Object 45"/>
          <p:cNvGraphicFramePr>
            <a:graphicFrameLocks noChangeAspect="1"/>
          </p:cNvGraphicFramePr>
          <p:nvPr/>
        </p:nvGraphicFramePr>
        <p:xfrm>
          <a:off x="395288" y="1412875"/>
          <a:ext cx="7835900" cy="444500"/>
        </p:xfrm>
        <a:graphic>
          <a:graphicData uri="http://schemas.openxmlformats.org/presentationml/2006/ole">
            <p:oleObj spid="_x0000_s133165" name="Equation" r:id="rId11" imgW="7835760" imgH="444240" progId="Equation.DSMT4">
              <p:embed/>
            </p:oleObj>
          </a:graphicData>
        </a:graphic>
      </p:graphicFrame>
      <p:sp>
        <p:nvSpPr>
          <p:cNvPr id="133168" name="Text Box 48"/>
          <p:cNvSpPr txBox="1">
            <a:spLocks noChangeArrowheads="1"/>
          </p:cNvSpPr>
          <p:nvPr/>
        </p:nvSpPr>
        <p:spPr bwMode="auto">
          <a:xfrm>
            <a:off x="762000" y="442277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charset="-122"/>
              </a:rPr>
              <a:t>特别</a:t>
            </a:r>
            <a:r>
              <a:rPr kumimoji="1" lang="en-US" altLang="zh-CN" sz="2800" b="1">
                <a:latin typeface="宋体" charset="-122"/>
              </a:rPr>
              <a:t>,</a:t>
            </a:r>
            <a:r>
              <a:rPr kumimoji="1" lang="zh-CN" altLang="en-US" sz="2800" b="1">
                <a:latin typeface="宋体" charset="-122"/>
              </a:rPr>
              <a:t>当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en-US" altLang="zh-CN" sz="2800" b="1" baseline="-25000">
                <a:latin typeface="宋体" charset="-122"/>
              </a:rPr>
              <a:t>0</a:t>
            </a:r>
            <a:r>
              <a:rPr kumimoji="1" lang="zh-CN" altLang="en-US" sz="2800" b="1">
                <a:latin typeface="宋体" charset="-122"/>
              </a:rPr>
              <a:t>在原点时</a:t>
            </a:r>
            <a:r>
              <a:rPr kumimoji="1" lang="en-US" altLang="zh-CN" sz="2800" b="1">
                <a:latin typeface="宋体" charset="-122"/>
              </a:rPr>
              <a:t>,</a:t>
            </a:r>
            <a:r>
              <a:rPr kumimoji="1" lang="zh-CN" altLang="en-US" sz="2800" b="1">
                <a:latin typeface="宋体" charset="-122"/>
              </a:rPr>
              <a:t>球面方程为</a:t>
            </a:r>
          </a:p>
        </p:txBody>
      </p:sp>
      <p:grpSp>
        <p:nvGrpSpPr>
          <p:cNvPr id="133179" name="Group 59"/>
          <p:cNvGrpSpPr>
            <a:grpSpLocks/>
          </p:cNvGrpSpPr>
          <p:nvPr/>
        </p:nvGrpSpPr>
        <p:grpSpPr bwMode="auto">
          <a:xfrm>
            <a:off x="762000" y="1973263"/>
            <a:ext cx="4689475" cy="519112"/>
            <a:chOff x="480" y="1243"/>
            <a:chExt cx="2954" cy="327"/>
          </a:xfrm>
        </p:grpSpPr>
        <p:graphicFrame>
          <p:nvGraphicFramePr>
            <p:cNvPr id="133167" name="Object 47"/>
            <p:cNvGraphicFramePr>
              <a:graphicFrameLocks noChangeAspect="1"/>
            </p:cNvGraphicFramePr>
            <p:nvPr/>
          </p:nvGraphicFramePr>
          <p:xfrm>
            <a:off x="2426" y="1313"/>
            <a:ext cx="1008" cy="256"/>
          </p:xfrm>
          <a:graphic>
            <a:graphicData uri="http://schemas.openxmlformats.org/presentationml/2006/ole">
              <p:oleObj spid="_x0000_s133167" name="Equation" r:id="rId12" imgW="1599129" imgH="406365" progId="Equation.3">
                <p:embed/>
              </p:oleObj>
            </a:graphicData>
          </a:graphic>
        </p:graphicFrame>
        <p:sp>
          <p:nvSpPr>
            <p:cNvPr id="133196" name="Text Box 49"/>
            <p:cNvSpPr txBox="1">
              <a:spLocks noChangeArrowheads="1"/>
            </p:cNvSpPr>
            <p:nvPr/>
          </p:nvSpPr>
          <p:spPr bwMode="auto">
            <a:xfrm>
              <a:off x="480" y="1243"/>
              <a:ext cx="2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设球面上任一点为</a:t>
              </a:r>
            </a:p>
          </p:txBody>
        </p:sp>
      </p:grpSp>
      <p:graphicFrame>
        <p:nvGraphicFramePr>
          <p:cNvPr id="133172" name="Object 52"/>
          <p:cNvGraphicFramePr>
            <a:graphicFrameLocks noChangeAspect="1"/>
          </p:cNvGraphicFramePr>
          <p:nvPr/>
        </p:nvGraphicFramePr>
        <p:xfrm>
          <a:off x="1003300" y="5654675"/>
          <a:ext cx="2959100" cy="558800"/>
        </p:xfrm>
        <a:graphic>
          <a:graphicData uri="http://schemas.openxmlformats.org/presentationml/2006/ole">
            <p:oleObj spid="_x0000_s133172" name="Equation" r:id="rId13" imgW="2959417" imgH="559117" progId="Equation.3">
              <p:embed/>
            </p:oleObj>
          </a:graphicData>
        </a:graphic>
      </p:graphicFrame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3962400" y="5661025"/>
            <a:ext cx="304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宋体" charset="-122"/>
              </a:rPr>
              <a:t>表示上</a:t>
            </a:r>
            <a:r>
              <a:rPr kumimoji="1" lang="en-US" altLang="zh-CN" sz="2800" b="1">
                <a:latin typeface="宋体" charset="-122"/>
              </a:rPr>
              <a:t>(</a:t>
            </a:r>
            <a:r>
              <a:rPr kumimoji="1" lang="zh-CN" altLang="en-US" sz="2800" b="1">
                <a:latin typeface="宋体" charset="-122"/>
              </a:rPr>
              <a:t>下</a:t>
            </a:r>
            <a:r>
              <a:rPr kumimoji="1" lang="en-US" altLang="zh-CN" sz="2800" b="1">
                <a:latin typeface="宋体" charset="-122"/>
              </a:rPr>
              <a:t>)</a:t>
            </a:r>
            <a:r>
              <a:rPr kumimoji="1" lang="zh-CN" altLang="en-US" sz="2800" b="1">
                <a:latin typeface="宋体" charset="-122"/>
              </a:rPr>
              <a:t>球面 </a:t>
            </a:r>
            <a:r>
              <a:rPr kumimoji="1" lang="en-US" altLang="zh-CN" sz="2800" b="1">
                <a:latin typeface="宋体" charset="-122"/>
              </a:rPr>
              <a:t>.</a:t>
            </a:r>
          </a:p>
        </p:txBody>
      </p:sp>
      <p:grpSp>
        <p:nvGrpSpPr>
          <p:cNvPr id="133180" name="Group 60"/>
          <p:cNvGrpSpPr>
            <a:grpSpLocks/>
          </p:cNvGrpSpPr>
          <p:nvPr/>
        </p:nvGrpSpPr>
        <p:grpSpPr bwMode="auto">
          <a:xfrm>
            <a:off x="381000" y="2593975"/>
            <a:ext cx="6934200" cy="558800"/>
            <a:chOff x="240" y="1634"/>
            <a:chExt cx="4368" cy="352"/>
          </a:xfrm>
        </p:grpSpPr>
        <p:sp>
          <p:nvSpPr>
            <p:cNvPr id="133195" name="Text Box 51"/>
            <p:cNvSpPr txBox="1">
              <a:spLocks noChangeArrowheads="1"/>
            </p:cNvSpPr>
            <p:nvPr/>
          </p:nvSpPr>
          <p:spPr bwMode="auto">
            <a:xfrm>
              <a:off x="240" y="163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即</a:t>
              </a:r>
            </a:p>
          </p:txBody>
        </p:sp>
        <p:graphicFrame>
          <p:nvGraphicFramePr>
            <p:cNvPr id="133174" name="Object 54"/>
            <p:cNvGraphicFramePr>
              <a:graphicFrameLocks noChangeAspect="1"/>
            </p:cNvGraphicFramePr>
            <p:nvPr/>
          </p:nvGraphicFramePr>
          <p:xfrm>
            <a:off x="1104" y="1634"/>
            <a:ext cx="3504" cy="352"/>
          </p:xfrm>
          <a:graphic>
            <a:graphicData uri="http://schemas.openxmlformats.org/presentationml/2006/ole">
              <p:oleObj spid="_x0000_s133174" name="Equation" r:id="rId14" imgW="5562917" imgH="559117" progId="Equation.3">
                <p:embed/>
              </p:oleObj>
            </a:graphicData>
          </a:graphic>
        </p:graphicFrame>
      </p:grpSp>
      <p:grpSp>
        <p:nvGrpSpPr>
          <p:cNvPr id="133181" name="Group 61"/>
          <p:cNvGrpSpPr>
            <a:grpSpLocks/>
          </p:cNvGrpSpPr>
          <p:nvPr/>
        </p:nvGrpSpPr>
        <p:grpSpPr bwMode="auto">
          <a:xfrm>
            <a:off x="377825" y="3233738"/>
            <a:ext cx="6281738" cy="1065212"/>
            <a:chOff x="238" y="2037"/>
            <a:chExt cx="3957" cy="671"/>
          </a:xfrm>
        </p:grpSpPr>
        <p:sp>
          <p:nvSpPr>
            <p:cNvPr id="133194" name="Text Box 46"/>
            <p:cNvSpPr txBox="1">
              <a:spLocks noChangeArrowheads="1"/>
            </p:cNvSpPr>
            <p:nvPr/>
          </p:nvSpPr>
          <p:spPr bwMode="auto">
            <a:xfrm>
              <a:off x="238" y="2037"/>
              <a:ext cx="16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故球面方程为</a:t>
              </a:r>
            </a:p>
          </p:txBody>
        </p:sp>
        <p:graphicFrame>
          <p:nvGraphicFramePr>
            <p:cNvPr id="133175" name="Object 55"/>
            <p:cNvGraphicFramePr>
              <a:graphicFrameLocks noChangeAspect="1"/>
            </p:cNvGraphicFramePr>
            <p:nvPr/>
          </p:nvGraphicFramePr>
          <p:xfrm>
            <a:off x="1020" y="2357"/>
            <a:ext cx="3175" cy="351"/>
          </p:xfrm>
          <a:graphic>
            <a:graphicData uri="http://schemas.openxmlformats.org/presentationml/2006/ole">
              <p:oleObj spid="_x0000_s133175" name="Equation" r:id="rId15" imgW="2183769" imgH="241512" progId="Equation.DSMT4">
                <p:embed/>
              </p:oleObj>
            </a:graphicData>
          </a:graphic>
        </p:graphicFrame>
      </p:grpSp>
      <p:graphicFrame>
        <p:nvGraphicFramePr>
          <p:cNvPr id="133176" name="Object 56"/>
          <p:cNvGraphicFramePr>
            <a:graphicFrameLocks noChangeAspect="1"/>
          </p:cNvGraphicFramePr>
          <p:nvPr/>
        </p:nvGraphicFramePr>
        <p:xfrm>
          <a:off x="2411413" y="4892675"/>
          <a:ext cx="3313112" cy="674688"/>
        </p:xfrm>
        <a:graphic>
          <a:graphicData uri="http://schemas.openxmlformats.org/presentationml/2006/ole">
            <p:oleObj spid="_x0000_s133176" name="Equation" r:id="rId16" imgW="1056710" imgH="229414" progId="Equation.DSMT4">
              <p:embed/>
            </p:oleObj>
          </a:graphicData>
        </a:graphic>
      </p:graphicFrame>
      <p:grpSp>
        <p:nvGrpSpPr>
          <p:cNvPr id="133178" name="Group 58"/>
          <p:cNvGrpSpPr>
            <a:grpSpLocks/>
          </p:cNvGrpSpPr>
          <p:nvPr/>
        </p:nvGrpSpPr>
        <p:grpSpPr bwMode="auto">
          <a:xfrm>
            <a:off x="5580063" y="1989138"/>
            <a:ext cx="2174875" cy="565150"/>
            <a:chOff x="3697" y="1253"/>
            <a:chExt cx="1370" cy="356"/>
          </a:xfrm>
        </p:grpSpPr>
        <p:graphicFrame>
          <p:nvGraphicFramePr>
            <p:cNvPr id="133170" name="Object 50"/>
            <p:cNvGraphicFramePr>
              <a:graphicFrameLocks noChangeAspect="1"/>
            </p:cNvGraphicFramePr>
            <p:nvPr/>
          </p:nvGraphicFramePr>
          <p:xfrm>
            <a:off x="4059" y="1313"/>
            <a:ext cx="1008" cy="296"/>
          </p:xfrm>
          <a:graphic>
            <a:graphicData uri="http://schemas.openxmlformats.org/presentationml/2006/ole">
              <p:oleObj spid="_x0000_s133170" name="Equation" r:id="rId17" imgW="1600517" imgH="470217" progId="Equation.3">
                <p:embed/>
              </p:oleObj>
            </a:graphicData>
          </a:graphic>
        </p:graphicFrame>
        <p:sp>
          <p:nvSpPr>
            <p:cNvPr id="133193" name="Text Box 57"/>
            <p:cNvSpPr txBox="1">
              <a:spLocks noChangeArrowheads="1"/>
            </p:cNvSpPr>
            <p:nvPr/>
          </p:nvSpPr>
          <p:spPr bwMode="auto">
            <a:xfrm>
              <a:off x="3697" y="1253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则</a:t>
              </a:r>
            </a:p>
          </p:txBody>
        </p:sp>
      </p:grpSp>
      <p:graphicFrame>
        <p:nvGraphicFramePr>
          <p:cNvPr id="133182" name="Object 62"/>
          <p:cNvGraphicFramePr>
            <a:graphicFrameLocks noChangeAspect="1"/>
          </p:cNvGraphicFramePr>
          <p:nvPr/>
        </p:nvGraphicFramePr>
        <p:xfrm>
          <a:off x="7524750" y="3860800"/>
          <a:ext cx="1187450" cy="385763"/>
        </p:xfrm>
        <a:graphic>
          <a:graphicData uri="http://schemas.openxmlformats.org/presentationml/2006/ole">
            <p:oleObj spid="_x0000_s133182" name="Equation" r:id="rId18" imgW="1562040" imgH="507960" progId="Equation.DSMT4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8" grpId="0" build="p" autoUpdateAnimBg="0"/>
      <p:bldP spid="13317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44" name="Line 2"/>
          <p:cNvSpPr>
            <a:spLocks noChangeShapeType="1"/>
          </p:cNvSpPr>
          <p:nvPr/>
        </p:nvSpPr>
        <p:spPr bwMode="auto">
          <a:xfrm>
            <a:off x="6600825" y="3367088"/>
            <a:ext cx="188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3492500" y="1539875"/>
            <a:ext cx="4814888" cy="3290888"/>
            <a:chOff x="816" y="432"/>
            <a:chExt cx="3792" cy="2592"/>
          </a:xfrm>
        </p:grpSpPr>
        <p:sp>
          <p:nvSpPr>
            <p:cNvPr id="141367" name="Freeform 4"/>
            <p:cNvSpPr>
              <a:spLocks/>
            </p:cNvSpPr>
            <p:nvPr/>
          </p:nvSpPr>
          <p:spPr bwMode="auto">
            <a:xfrm>
              <a:off x="816" y="432"/>
              <a:ext cx="3600" cy="2592"/>
            </a:xfrm>
            <a:custGeom>
              <a:avLst/>
              <a:gdLst>
                <a:gd name="T0" fmla="*/ 0 w 3600"/>
                <a:gd name="T1" fmla="*/ 0 h 2592"/>
                <a:gd name="T2" fmla="*/ 0 w 3600"/>
                <a:gd name="T3" fmla="*/ 1440 h 2592"/>
                <a:gd name="T4" fmla="*/ 3600 w 3600"/>
                <a:gd name="T5" fmla="*/ 2592 h 2592"/>
                <a:gd name="T6" fmla="*/ 3600 w 3600"/>
                <a:gd name="T7" fmla="*/ 1104 h 2592"/>
                <a:gd name="T8" fmla="*/ 0 w 3600"/>
                <a:gd name="T9" fmla="*/ 0 h 2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0"/>
                <a:gd name="T16" fmla="*/ 0 h 2592"/>
                <a:gd name="T17" fmla="*/ 3600 w 3600"/>
                <a:gd name="T18" fmla="*/ 2592 h 2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0" h="2592">
                  <a:moveTo>
                    <a:pt x="0" y="0"/>
                  </a:moveTo>
                  <a:lnTo>
                    <a:pt x="0" y="1440"/>
                  </a:lnTo>
                  <a:lnTo>
                    <a:pt x="3600" y="2592"/>
                  </a:lnTo>
                  <a:lnTo>
                    <a:pt x="3600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8" name="Line 5"/>
            <p:cNvSpPr>
              <a:spLocks noChangeShapeType="1"/>
            </p:cNvSpPr>
            <p:nvPr/>
          </p:nvSpPr>
          <p:spPr bwMode="auto">
            <a:xfrm>
              <a:off x="3264" y="187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318" name="Line 6"/>
          <p:cNvSpPr>
            <a:spLocks noChangeShapeType="1"/>
          </p:cNvSpPr>
          <p:nvPr/>
        </p:nvSpPr>
        <p:spPr bwMode="auto">
          <a:xfrm rot="-150142">
            <a:off x="4273550" y="2420938"/>
            <a:ext cx="3795713" cy="147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7"/>
          <p:cNvSpPr>
            <a:spLocks noChangeShapeType="1"/>
          </p:cNvSpPr>
          <p:nvPr/>
        </p:nvSpPr>
        <p:spPr bwMode="auto">
          <a:xfrm flipH="1">
            <a:off x="5259388" y="3367088"/>
            <a:ext cx="1341437" cy="195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1320" name="Group 8"/>
          <p:cNvGrpSpPr>
            <a:grpSpLocks/>
          </p:cNvGrpSpPr>
          <p:nvPr/>
        </p:nvGrpSpPr>
        <p:grpSpPr bwMode="auto">
          <a:xfrm>
            <a:off x="3492500" y="1295400"/>
            <a:ext cx="4814888" cy="4632325"/>
            <a:chOff x="816" y="240"/>
            <a:chExt cx="3792" cy="3648"/>
          </a:xfrm>
        </p:grpSpPr>
        <p:grpSp>
          <p:nvGrpSpPr>
            <p:cNvPr id="141356" name="Group 9"/>
            <p:cNvGrpSpPr>
              <a:grpSpLocks/>
            </p:cNvGrpSpPr>
            <p:nvPr/>
          </p:nvGrpSpPr>
          <p:grpSpPr bwMode="auto">
            <a:xfrm>
              <a:off x="816" y="240"/>
              <a:ext cx="3600" cy="3648"/>
              <a:chOff x="816" y="240"/>
              <a:chExt cx="3600" cy="3648"/>
            </a:xfrm>
          </p:grpSpPr>
          <p:sp>
            <p:nvSpPr>
              <p:cNvPr id="141358" name="Freeform 10"/>
              <p:cNvSpPr>
                <a:spLocks/>
              </p:cNvSpPr>
              <p:nvPr/>
            </p:nvSpPr>
            <p:spPr bwMode="auto">
              <a:xfrm>
                <a:off x="1440" y="624"/>
                <a:ext cx="2976" cy="2400"/>
              </a:xfrm>
              <a:custGeom>
                <a:avLst/>
                <a:gdLst>
                  <a:gd name="T0" fmla="*/ 0 w 2976"/>
                  <a:gd name="T1" fmla="*/ 0 h 2400"/>
                  <a:gd name="T2" fmla="*/ 2976 w 2976"/>
                  <a:gd name="T3" fmla="*/ 912 h 2400"/>
                  <a:gd name="T4" fmla="*/ 2976 w 2976"/>
                  <a:gd name="T5" fmla="*/ 2400 h 2400"/>
                  <a:gd name="T6" fmla="*/ 2064 w 2976"/>
                  <a:gd name="T7" fmla="*/ 2112 h 2400"/>
                  <a:gd name="T8" fmla="*/ 2064 w 2976"/>
                  <a:gd name="T9" fmla="*/ 1872 h 2400"/>
                  <a:gd name="T10" fmla="*/ 0 w 2976"/>
                  <a:gd name="T11" fmla="*/ 0 h 2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76"/>
                  <a:gd name="T19" fmla="*/ 0 h 2400"/>
                  <a:gd name="T20" fmla="*/ 2976 w 2976"/>
                  <a:gd name="T21" fmla="*/ 2400 h 2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76" h="2400">
                    <a:moveTo>
                      <a:pt x="0" y="0"/>
                    </a:moveTo>
                    <a:lnTo>
                      <a:pt x="2976" y="912"/>
                    </a:lnTo>
                    <a:lnTo>
                      <a:pt x="2976" y="2400"/>
                    </a:lnTo>
                    <a:lnTo>
                      <a:pt x="2064" y="2112"/>
                    </a:lnTo>
                    <a:lnTo>
                      <a:pt x="2064" y="187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1359" name="Group 11"/>
              <p:cNvGrpSpPr>
                <a:grpSpLocks/>
              </p:cNvGrpSpPr>
              <p:nvPr/>
            </p:nvGrpSpPr>
            <p:grpSpPr bwMode="auto">
              <a:xfrm>
                <a:off x="816" y="240"/>
                <a:ext cx="2688" cy="3648"/>
                <a:chOff x="816" y="240"/>
                <a:chExt cx="2688" cy="3648"/>
              </a:xfrm>
            </p:grpSpPr>
            <p:sp>
              <p:nvSpPr>
                <p:cNvPr id="141324" name="Freeform 12"/>
                <p:cNvSpPr>
                  <a:spLocks/>
                </p:cNvSpPr>
                <p:nvPr/>
              </p:nvSpPr>
              <p:spPr bwMode="auto">
                <a:xfrm>
                  <a:off x="1009" y="240"/>
                  <a:ext cx="2495" cy="3648"/>
                </a:xfrm>
                <a:custGeom>
                  <a:avLst/>
                  <a:gdLst/>
                  <a:ahLst/>
                  <a:cxnLst>
                    <a:cxn ang="0">
                      <a:pos x="432" y="912"/>
                    </a:cxn>
                    <a:cxn ang="0">
                      <a:pos x="432" y="1824"/>
                    </a:cxn>
                    <a:cxn ang="0">
                      <a:pos x="2496" y="3648"/>
                    </a:cxn>
                    <a:cxn ang="0">
                      <a:pos x="2496" y="2208"/>
                    </a:cxn>
                    <a:cxn ang="0">
                      <a:pos x="0" y="0"/>
                    </a:cxn>
                    <a:cxn ang="0">
                      <a:pos x="0" y="768"/>
                    </a:cxn>
                    <a:cxn ang="0">
                      <a:pos x="432" y="912"/>
                    </a:cxn>
                  </a:cxnLst>
                  <a:rect l="0" t="0" r="r" b="b"/>
                  <a:pathLst>
                    <a:path w="2496" h="3648">
                      <a:moveTo>
                        <a:pt x="432" y="912"/>
                      </a:moveTo>
                      <a:lnTo>
                        <a:pt x="432" y="1824"/>
                      </a:lnTo>
                      <a:lnTo>
                        <a:pt x="2496" y="3648"/>
                      </a:lnTo>
                      <a:lnTo>
                        <a:pt x="2496" y="2208"/>
                      </a:lnTo>
                      <a:lnTo>
                        <a:pt x="0" y="0"/>
                      </a:lnTo>
                      <a:lnTo>
                        <a:pt x="0" y="768"/>
                      </a:lnTo>
                      <a:lnTo>
                        <a:pt x="432" y="91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41363" name="Line 13"/>
                <p:cNvSpPr>
                  <a:spLocks noChangeShapeType="1"/>
                </p:cNvSpPr>
                <p:nvPr/>
              </p:nvSpPr>
              <p:spPr bwMode="auto">
                <a:xfrm>
                  <a:off x="1440" y="1200"/>
                  <a:ext cx="96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64" name="Freeform 14"/>
                <p:cNvSpPr>
                  <a:spLocks/>
                </p:cNvSpPr>
                <p:nvPr/>
              </p:nvSpPr>
              <p:spPr bwMode="auto">
                <a:xfrm>
                  <a:off x="816" y="432"/>
                  <a:ext cx="624" cy="1632"/>
                </a:xfrm>
                <a:custGeom>
                  <a:avLst/>
                  <a:gdLst>
                    <a:gd name="T0" fmla="*/ 0 w 624"/>
                    <a:gd name="T1" fmla="*/ 0 h 1680"/>
                    <a:gd name="T2" fmla="*/ 0 w 624"/>
                    <a:gd name="T3" fmla="*/ 1488 h 1680"/>
                    <a:gd name="T4" fmla="*/ 624 w 624"/>
                    <a:gd name="T5" fmla="*/ 1680 h 1680"/>
                    <a:gd name="T6" fmla="*/ 624 w 624"/>
                    <a:gd name="T7" fmla="*/ 192 h 1680"/>
                    <a:gd name="T8" fmla="*/ 0 w 624"/>
                    <a:gd name="T9" fmla="*/ 0 h 16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4"/>
                    <a:gd name="T16" fmla="*/ 0 h 1680"/>
                    <a:gd name="T17" fmla="*/ 624 w 624"/>
                    <a:gd name="T18" fmla="*/ 1680 h 16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4" h="1680">
                      <a:moveTo>
                        <a:pt x="0" y="0"/>
                      </a:moveTo>
                      <a:lnTo>
                        <a:pt x="0" y="1488"/>
                      </a:lnTo>
                      <a:lnTo>
                        <a:pt x="624" y="1680"/>
                      </a:lnTo>
                      <a:lnTo>
                        <a:pt x="624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47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65" name="Line 15"/>
                <p:cNvSpPr>
                  <a:spLocks noChangeShapeType="1"/>
                </p:cNvSpPr>
                <p:nvPr/>
              </p:nvSpPr>
              <p:spPr bwMode="auto">
                <a:xfrm>
                  <a:off x="1440" y="624"/>
                  <a:ext cx="0" cy="1442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6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418" y="2437"/>
                  <a:ext cx="458" cy="6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1360" name="Line 17"/>
              <p:cNvSpPr>
                <a:spLocks noChangeShapeType="1"/>
              </p:cNvSpPr>
              <p:nvPr/>
            </p:nvSpPr>
            <p:spPr bwMode="auto">
              <a:xfrm flipH="1">
                <a:off x="3105" y="1872"/>
                <a:ext cx="159" cy="2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61" name="Line 18"/>
              <p:cNvSpPr>
                <a:spLocks noChangeShapeType="1"/>
              </p:cNvSpPr>
              <p:nvPr/>
            </p:nvSpPr>
            <p:spPr bwMode="auto">
              <a:xfrm rot="-150142">
                <a:off x="2509" y="1515"/>
                <a:ext cx="1907" cy="7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1357" name="Line 19"/>
            <p:cNvSpPr>
              <a:spLocks noChangeShapeType="1"/>
            </p:cNvSpPr>
            <p:nvPr/>
          </p:nvSpPr>
          <p:spPr bwMode="auto">
            <a:xfrm>
              <a:off x="3264" y="187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349" name="Line 20"/>
          <p:cNvSpPr>
            <a:spLocks noChangeShapeType="1"/>
          </p:cNvSpPr>
          <p:nvPr/>
        </p:nvSpPr>
        <p:spPr bwMode="auto">
          <a:xfrm flipV="1">
            <a:off x="6600825" y="2087563"/>
            <a:ext cx="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284663" y="2514600"/>
            <a:ext cx="2620962" cy="231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334" name="Object 22"/>
          <p:cNvGraphicFramePr>
            <a:graphicFrameLocks noChangeAspect="1"/>
          </p:cNvGraphicFramePr>
          <p:nvPr/>
        </p:nvGraphicFramePr>
        <p:xfrm>
          <a:off x="6600825" y="3429000"/>
          <a:ext cx="217488" cy="242888"/>
        </p:xfrm>
        <a:graphic>
          <a:graphicData uri="http://schemas.openxmlformats.org/presentationml/2006/ole">
            <p:oleObj spid="_x0000_s141334" name="公式" r:id="rId3" imgW="127593" imgH="140321" progId="Equation.3">
              <p:embed/>
            </p:oleObj>
          </a:graphicData>
        </a:graphic>
      </p:graphicFrame>
      <p:sp>
        <p:nvSpPr>
          <p:cNvPr id="141351" name="Line 23"/>
          <p:cNvSpPr>
            <a:spLocks noChangeShapeType="1"/>
          </p:cNvSpPr>
          <p:nvPr/>
        </p:nvSpPr>
        <p:spPr bwMode="auto">
          <a:xfrm>
            <a:off x="6600825" y="33670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52" name="Line 24"/>
          <p:cNvSpPr>
            <a:spLocks noChangeShapeType="1"/>
          </p:cNvSpPr>
          <p:nvPr/>
        </p:nvSpPr>
        <p:spPr bwMode="auto">
          <a:xfrm flipH="1">
            <a:off x="6113463" y="3611563"/>
            <a:ext cx="315912" cy="487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1337" name="Object 25"/>
          <p:cNvGraphicFramePr>
            <a:graphicFrameLocks noChangeAspect="1"/>
          </p:cNvGraphicFramePr>
          <p:nvPr/>
        </p:nvGraphicFramePr>
        <p:xfrm>
          <a:off x="6553200" y="1841500"/>
          <a:ext cx="215900" cy="215900"/>
        </p:xfrm>
        <a:graphic>
          <a:graphicData uri="http://schemas.openxmlformats.org/presentationml/2006/ole">
            <p:oleObj spid="_x0000_s141337" name="Equation" r:id="rId4" imgW="215640" imgH="215640" progId="Equation.3">
              <p:embed/>
            </p:oleObj>
          </a:graphicData>
        </a:graphic>
      </p:graphicFrame>
      <p:graphicFrame>
        <p:nvGraphicFramePr>
          <p:cNvPr id="141338" name="Object 26"/>
          <p:cNvGraphicFramePr>
            <a:graphicFrameLocks noChangeAspect="1"/>
          </p:cNvGraphicFramePr>
          <p:nvPr/>
        </p:nvGraphicFramePr>
        <p:xfrm>
          <a:off x="8293100" y="3492500"/>
          <a:ext cx="241300" cy="317500"/>
        </p:xfrm>
        <a:graphic>
          <a:graphicData uri="http://schemas.openxmlformats.org/presentationml/2006/ole">
            <p:oleObj spid="_x0000_s141338" name="Equation" r:id="rId5" imgW="241200" imgH="317160" progId="Equation.3">
              <p:embed/>
            </p:oleObj>
          </a:graphicData>
        </a:graphic>
      </p:graphicFrame>
      <p:graphicFrame>
        <p:nvGraphicFramePr>
          <p:cNvPr id="141339" name="Object 27"/>
          <p:cNvGraphicFramePr>
            <a:graphicFrameLocks noChangeAspect="1"/>
          </p:cNvGraphicFramePr>
          <p:nvPr/>
        </p:nvGraphicFramePr>
        <p:xfrm>
          <a:off x="7010400" y="2133600"/>
          <a:ext cx="1371600" cy="434975"/>
        </p:xfrm>
        <a:graphic>
          <a:graphicData uri="http://schemas.openxmlformats.org/presentationml/2006/ole">
            <p:oleObj spid="_x0000_s141339" name="Equation" r:id="rId6" imgW="634680" imgH="203040" progId="Equation.DSMT4">
              <p:embed/>
            </p:oleObj>
          </a:graphicData>
        </a:graphic>
      </p:graphicFrame>
      <p:graphicFrame>
        <p:nvGraphicFramePr>
          <p:cNvPr id="141340" name="Object 28"/>
          <p:cNvGraphicFramePr>
            <a:graphicFrameLocks noChangeAspect="1"/>
          </p:cNvGraphicFramePr>
          <p:nvPr/>
        </p:nvGraphicFramePr>
        <p:xfrm>
          <a:off x="4876800" y="3733800"/>
          <a:ext cx="1174750" cy="414338"/>
        </p:xfrm>
        <a:graphic>
          <a:graphicData uri="http://schemas.openxmlformats.org/presentationml/2006/ole">
            <p:oleObj spid="_x0000_s141340" name="Equation" r:id="rId7" imgW="571320" imgH="203040" progId="Equation.DSMT4">
              <p:embed/>
            </p:oleObj>
          </a:graphicData>
        </a:graphic>
      </p:graphicFrame>
      <p:grpSp>
        <p:nvGrpSpPr>
          <p:cNvPr id="141353" name="Group 29"/>
          <p:cNvGrpSpPr>
            <a:grpSpLocks/>
          </p:cNvGrpSpPr>
          <p:nvPr/>
        </p:nvGrpSpPr>
        <p:grpSpPr bwMode="auto">
          <a:xfrm>
            <a:off x="1358900" y="1430338"/>
            <a:ext cx="1587500" cy="931862"/>
            <a:chOff x="856" y="901"/>
            <a:chExt cx="1000" cy="587"/>
          </a:xfrm>
        </p:grpSpPr>
        <p:graphicFrame>
          <p:nvGraphicFramePr>
            <p:cNvPr id="141342" name="Object 30"/>
            <p:cNvGraphicFramePr>
              <a:graphicFrameLocks noChangeAspect="1"/>
            </p:cNvGraphicFramePr>
            <p:nvPr/>
          </p:nvGraphicFramePr>
          <p:xfrm>
            <a:off x="952" y="901"/>
            <a:ext cx="904" cy="246"/>
          </p:xfrm>
          <a:graphic>
            <a:graphicData uri="http://schemas.openxmlformats.org/presentationml/2006/ole">
              <p:oleObj spid="_x0000_s141342" name="Equation" r:id="rId8" imgW="1434960" imgH="393480" progId="Equation.3">
                <p:embed/>
              </p:oleObj>
            </a:graphicData>
          </a:graphic>
        </p:graphicFrame>
        <p:graphicFrame>
          <p:nvGraphicFramePr>
            <p:cNvPr id="141343" name="Object 31"/>
            <p:cNvGraphicFramePr>
              <a:graphicFrameLocks noChangeAspect="1"/>
            </p:cNvGraphicFramePr>
            <p:nvPr/>
          </p:nvGraphicFramePr>
          <p:xfrm>
            <a:off x="968" y="1237"/>
            <a:ext cx="816" cy="246"/>
          </p:xfrm>
          <a:graphic>
            <a:graphicData uri="http://schemas.openxmlformats.org/presentationml/2006/ole">
              <p:oleObj spid="_x0000_s141343" name="Equation" r:id="rId9" imgW="1295280" imgH="393480" progId="Equation.3">
                <p:embed/>
              </p:oleObj>
            </a:graphicData>
          </a:graphic>
        </p:graphicFrame>
        <p:sp>
          <p:nvSpPr>
            <p:cNvPr id="141355" name="AutoShape 32"/>
            <p:cNvSpPr>
              <a:spLocks/>
            </p:cNvSpPr>
            <p:nvPr/>
          </p:nvSpPr>
          <p:spPr bwMode="auto">
            <a:xfrm>
              <a:off x="856" y="91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354" name="Text Box 33"/>
          <p:cNvSpPr txBox="1">
            <a:spLocks noChangeArrowheads="1"/>
          </p:cNvSpPr>
          <p:nvPr/>
        </p:nvSpPr>
        <p:spPr bwMode="auto">
          <a:xfrm>
            <a:off x="644525" y="8556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(4)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 animBg="1"/>
      <p:bldP spid="1413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8" name="Group 2"/>
          <p:cNvGrpSpPr>
            <a:grpSpLocks/>
          </p:cNvGrpSpPr>
          <p:nvPr/>
        </p:nvGrpSpPr>
        <p:grpSpPr bwMode="auto">
          <a:xfrm>
            <a:off x="3886200" y="1447800"/>
            <a:ext cx="3708400" cy="3289300"/>
            <a:chOff x="2400" y="384"/>
            <a:chExt cx="2336" cy="2072"/>
          </a:xfrm>
        </p:grpSpPr>
        <p:sp>
          <p:nvSpPr>
            <p:cNvPr id="142366" name="Freeform 3"/>
            <p:cNvSpPr>
              <a:spLocks/>
            </p:cNvSpPr>
            <p:nvPr/>
          </p:nvSpPr>
          <p:spPr bwMode="auto">
            <a:xfrm>
              <a:off x="2400" y="816"/>
              <a:ext cx="1536" cy="1104"/>
            </a:xfrm>
            <a:custGeom>
              <a:avLst/>
              <a:gdLst>
                <a:gd name="T0" fmla="*/ 0 w 1536"/>
                <a:gd name="T1" fmla="*/ 0 h 1104"/>
                <a:gd name="T2" fmla="*/ 0 w 1536"/>
                <a:gd name="T3" fmla="*/ 1104 h 1104"/>
                <a:gd name="T4" fmla="*/ 1536 w 1536"/>
                <a:gd name="T5" fmla="*/ 1104 h 1104"/>
                <a:gd name="T6" fmla="*/ 1536 w 1536"/>
                <a:gd name="T7" fmla="*/ 0 h 1104"/>
                <a:gd name="T8" fmla="*/ 0 w 1536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1104"/>
                <a:gd name="T17" fmla="*/ 1536 w 1536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1104">
                  <a:moveTo>
                    <a:pt x="0" y="0"/>
                  </a:moveTo>
                  <a:lnTo>
                    <a:pt x="0" y="1104"/>
                  </a:lnTo>
                  <a:lnTo>
                    <a:pt x="1536" y="1104"/>
                  </a:lnTo>
                  <a:lnTo>
                    <a:pt x="153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2367" name="Group 4"/>
            <p:cNvGrpSpPr>
              <a:grpSpLocks/>
            </p:cNvGrpSpPr>
            <p:nvPr/>
          </p:nvGrpSpPr>
          <p:grpSpPr bwMode="auto">
            <a:xfrm rot="-36168">
              <a:off x="2400" y="1776"/>
              <a:ext cx="1536" cy="289"/>
              <a:chOff x="3746" y="2688"/>
              <a:chExt cx="1536" cy="289"/>
            </a:xfrm>
          </p:grpSpPr>
          <p:sp>
            <p:nvSpPr>
              <p:cNvPr id="142375" name="Arc 5"/>
              <p:cNvSpPr>
                <a:spLocks/>
              </p:cNvSpPr>
              <p:nvPr/>
            </p:nvSpPr>
            <p:spPr bwMode="auto">
              <a:xfrm>
                <a:off x="3746" y="2809"/>
                <a:ext cx="1536" cy="168"/>
              </a:xfrm>
              <a:custGeom>
                <a:avLst/>
                <a:gdLst>
                  <a:gd name="T0" fmla="*/ 1536 w 43158"/>
                  <a:gd name="T1" fmla="*/ 33 h 25210"/>
                  <a:gd name="T2" fmla="*/ 11 w 43158"/>
                  <a:gd name="T3" fmla="*/ 0 h 25210"/>
                  <a:gd name="T4" fmla="*/ 769 w 43158"/>
                  <a:gd name="T5" fmla="*/ 24 h 25210"/>
                  <a:gd name="T6" fmla="*/ 0 60000 65536"/>
                  <a:gd name="T7" fmla="*/ 0 60000 65536"/>
                  <a:gd name="T8" fmla="*/ 0 60000 65536"/>
                  <a:gd name="T9" fmla="*/ 0 w 43158"/>
                  <a:gd name="T10" fmla="*/ 0 h 25210"/>
                  <a:gd name="T11" fmla="*/ 43158 w 43158"/>
                  <a:gd name="T12" fmla="*/ 25210 h 252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58" h="25210" fill="none" extrusionOk="0">
                    <a:moveTo>
                      <a:pt x="43157" y="4956"/>
                    </a:moveTo>
                    <a:cubicBezTo>
                      <a:pt x="42446" y="16341"/>
                      <a:pt x="33006" y="25209"/>
                      <a:pt x="21600" y="25210"/>
                    </a:cubicBezTo>
                    <a:cubicBezTo>
                      <a:pt x="9670" y="25210"/>
                      <a:pt x="0" y="15539"/>
                      <a:pt x="0" y="3610"/>
                    </a:cubicBezTo>
                    <a:cubicBezTo>
                      <a:pt x="-1" y="2400"/>
                      <a:pt x="101" y="1192"/>
                      <a:pt x="303" y="-1"/>
                    </a:cubicBezTo>
                  </a:path>
                  <a:path w="43158" h="25210" stroke="0" extrusionOk="0">
                    <a:moveTo>
                      <a:pt x="43157" y="4956"/>
                    </a:moveTo>
                    <a:cubicBezTo>
                      <a:pt x="42446" y="16341"/>
                      <a:pt x="33006" y="25209"/>
                      <a:pt x="21600" y="25210"/>
                    </a:cubicBezTo>
                    <a:cubicBezTo>
                      <a:pt x="9670" y="25210"/>
                      <a:pt x="0" y="15539"/>
                      <a:pt x="0" y="3610"/>
                    </a:cubicBezTo>
                    <a:cubicBezTo>
                      <a:pt x="-1" y="2400"/>
                      <a:pt x="101" y="1192"/>
                      <a:pt x="303" y="-1"/>
                    </a:cubicBezTo>
                    <a:lnTo>
                      <a:pt x="21600" y="361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376" name="Arc 6"/>
              <p:cNvSpPr>
                <a:spLocks/>
              </p:cNvSpPr>
              <p:nvPr/>
            </p:nvSpPr>
            <p:spPr bwMode="auto">
              <a:xfrm flipH="1" flipV="1">
                <a:off x="3746" y="2688"/>
                <a:ext cx="1536" cy="168"/>
              </a:xfrm>
              <a:custGeom>
                <a:avLst/>
                <a:gdLst>
                  <a:gd name="T0" fmla="*/ 1536 w 43158"/>
                  <a:gd name="T1" fmla="*/ 33 h 25156"/>
                  <a:gd name="T2" fmla="*/ 10 w 43158"/>
                  <a:gd name="T3" fmla="*/ 0 h 25156"/>
                  <a:gd name="T4" fmla="*/ 769 w 43158"/>
                  <a:gd name="T5" fmla="*/ 24 h 25156"/>
                  <a:gd name="T6" fmla="*/ 0 60000 65536"/>
                  <a:gd name="T7" fmla="*/ 0 60000 65536"/>
                  <a:gd name="T8" fmla="*/ 0 60000 65536"/>
                  <a:gd name="T9" fmla="*/ 0 w 43158"/>
                  <a:gd name="T10" fmla="*/ 0 h 25156"/>
                  <a:gd name="T11" fmla="*/ 43158 w 43158"/>
                  <a:gd name="T12" fmla="*/ 25156 h 25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58" h="25156" fill="none" extrusionOk="0">
                    <a:moveTo>
                      <a:pt x="43157" y="4902"/>
                    </a:moveTo>
                    <a:cubicBezTo>
                      <a:pt x="42446" y="16287"/>
                      <a:pt x="33006" y="25155"/>
                      <a:pt x="21600" y="25156"/>
                    </a:cubicBezTo>
                    <a:cubicBezTo>
                      <a:pt x="9670" y="25156"/>
                      <a:pt x="0" y="15485"/>
                      <a:pt x="0" y="3556"/>
                    </a:cubicBezTo>
                    <a:cubicBezTo>
                      <a:pt x="-1" y="2364"/>
                      <a:pt x="98" y="1175"/>
                      <a:pt x="294" y="-1"/>
                    </a:cubicBezTo>
                  </a:path>
                  <a:path w="43158" h="25156" stroke="0" extrusionOk="0">
                    <a:moveTo>
                      <a:pt x="43157" y="4902"/>
                    </a:moveTo>
                    <a:cubicBezTo>
                      <a:pt x="42446" y="16287"/>
                      <a:pt x="33006" y="25155"/>
                      <a:pt x="21600" y="25156"/>
                    </a:cubicBezTo>
                    <a:cubicBezTo>
                      <a:pt x="9670" y="25156"/>
                      <a:pt x="0" y="15485"/>
                      <a:pt x="0" y="3556"/>
                    </a:cubicBezTo>
                    <a:cubicBezTo>
                      <a:pt x="-1" y="2364"/>
                      <a:pt x="98" y="1175"/>
                      <a:pt x="294" y="-1"/>
                    </a:cubicBezTo>
                    <a:lnTo>
                      <a:pt x="21600" y="355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2368" name="Oval 7"/>
            <p:cNvSpPr>
              <a:spLocks noChangeArrowheads="1"/>
            </p:cNvSpPr>
            <p:nvPr/>
          </p:nvSpPr>
          <p:spPr bwMode="auto">
            <a:xfrm>
              <a:off x="2400" y="672"/>
              <a:ext cx="15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9" name="Line 8"/>
            <p:cNvSpPr>
              <a:spLocks noChangeShapeType="1"/>
            </p:cNvSpPr>
            <p:nvPr/>
          </p:nvSpPr>
          <p:spPr bwMode="auto">
            <a:xfrm flipH="1">
              <a:off x="2950" y="1920"/>
              <a:ext cx="21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0" name="Line 9"/>
            <p:cNvSpPr>
              <a:spLocks noChangeShapeType="1"/>
            </p:cNvSpPr>
            <p:nvPr/>
          </p:nvSpPr>
          <p:spPr bwMode="auto">
            <a:xfrm>
              <a:off x="3936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1" name="Line 10"/>
            <p:cNvSpPr>
              <a:spLocks noChangeShapeType="1"/>
            </p:cNvSpPr>
            <p:nvPr/>
          </p:nvSpPr>
          <p:spPr bwMode="auto">
            <a:xfrm>
              <a:off x="2400" y="192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2" name="Line 11"/>
            <p:cNvSpPr>
              <a:spLocks noChangeShapeType="1"/>
            </p:cNvSpPr>
            <p:nvPr/>
          </p:nvSpPr>
          <p:spPr bwMode="auto">
            <a:xfrm flipV="1">
              <a:off x="3168" y="3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3" name="Line 12"/>
            <p:cNvSpPr>
              <a:spLocks noChangeShapeType="1"/>
            </p:cNvSpPr>
            <p:nvPr/>
          </p:nvSpPr>
          <p:spPr bwMode="auto">
            <a:xfrm flipH="1">
              <a:off x="2736" y="20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2349" name="Object 13"/>
            <p:cNvGraphicFramePr>
              <a:graphicFrameLocks noChangeAspect="1"/>
            </p:cNvGraphicFramePr>
            <p:nvPr/>
          </p:nvGraphicFramePr>
          <p:xfrm>
            <a:off x="4584" y="1976"/>
            <a:ext cx="152" cy="200"/>
          </p:xfrm>
          <a:graphic>
            <a:graphicData uri="http://schemas.openxmlformats.org/presentationml/2006/ole">
              <p:oleObj spid="_x0000_s142349" name="Equation" r:id="rId3" imgW="241200" imgH="317160" progId="Equation.3">
                <p:embed/>
              </p:oleObj>
            </a:graphicData>
          </a:graphic>
        </p:graphicFrame>
        <p:graphicFrame>
          <p:nvGraphicFramePr>
            <p:cNvPr id="142350" name="Object 14"/>
            <p:cNvGraphicFramePr>
              <a:graphicFrameLocks noChangeAspect="1"/>
            </p:cNvGraphicFramePr>
            <p:nvPr/>
          </p:nvGraphicFramePr>
          <p:xfrm>
            <a:off x="3216" y="412"/>
            <a:ext cx="136" cy="136"/>
          </p:xfrm>
          <a:graphic>
            <a:graphicData uri="http://schemas.openxmlformats.org/presentationml/2006/ole">
              <p:oleObj spid="_x0000_s142350" name="Equation" r:id="rId4" imgW="215640" imgH="215640" progId="Equation.3">
                <p:embed/>
              </p:oleObj>
            </a:graphicData>
          </a:graphic>
        </p:graphicFrame>
        <p:graphicFrame>
          <p:nvGraphicFramePr>
            <p:cNvPr id="142351" name="Object 15"/>
            <p:cNvGraphicFramePr>
              <a:graphicFrameLocks noChangeAspect="1"/>
            </p:cNvGraphicFramePr>
            <p:nvPr/>
          </p:nvGraphicFramePr>
          <p:xfrm>
            <a:off x="2976" y="2076"/>
            <a:ext cx="136" cy="192"/>
          </p:xfrm>
          <a:graphic>
            <a:graphicData uri="http://schemas.openxmlformats.org/presentationml/2006/ole">
              <p:oleObj spid="_x0000_s142351" name="Equation" r:id="rId5" imgW="215640" imgH="304560" progId="Equation.3">
                <p:embed/>
              </p:oleObj>
            </a:graphicData>
          </a:graphic>
        </p:graphicFrame>
        <p:graphicFrame>
          <p:nvGraphicFramePr>
            <p:cNvPr id="142352" name="Object 16"/>
            <p:cNvGraphicFramePr>
              <a:graphicFrameLocks noChangeAspect="1"/>
            </p:cNvGraphicFramePr>
            <p:nvPr/>
          </p:nvGraphicFramePr>
          <p:xfrm>
            <a:off x="2674" y="2304"/>
            <a:ext cx="144" cy="152"/>
          </p:xfrm>
          <a:graphic>
            <a:graphicData uri="http://schemas.openxmlformats.org/presentationml/2006/ole">
              <p:oleObj spid="_x0000_s142352" name="Equation" r:id="rId6" imgW="228600" imgH="241200" progId="Equation.3">
                <p:embed/>
              </p:oleObj>
            </a:graphicData>
          </a:graphic>
        </p:graphicFrame>
        <p:sp>
          <p:nvSpPr>
            <p:cNvPr id="142374" name="Line 17"/>
            <p:cNvSpPr>
              <a:spLocks noChangeShapeType="1"/>
            </p:cNvSpPr>
            <p:nvPr/>
          </p:nvSpPr>
          <p:spPr bwMode="auto">
            <a:xfrm flipV="1">
              <a:off x="3168" y="67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2354" name="Object 18"/>
            <p:cNvGraphicFramePr>
              <a:graphicFrameLocks noChangeAspect="1"/>
            </p:cNvGraphicFramePr>
            <p:nvPr/>
          </p:nvGraphicFramePr>
          <p:xfrm>
            <a:off x="3930" y="1932"/>
            <a:ext cx="120" cy="200"/>
          </p:xfrm>
          <a:graphic>
            <a:graphicData uri="http://schemas.openxmlformats.org/presentationml/2006/ole">
              <p:oleObj spid="_x0000_s142354" name="Equation" r:id="rId7" imgW="190440" imgH="317160" progId="Equation.3">
                <p:embed/>
              </p:oleObj>
            </a:graphicData>
          </a:graphic>
        </p:graphicFrame>
      </p:grpSp>
      <p:sp>
        <p:nvSpPr>
          <p:cNvPr id="142355" name="Freeform 19"/>
          <p:cNvSpPr>
            <a:spLocks/>
          </p:cNvSpPr>
          <p:nvPr/>
        </p:nvSpPr>
        <p:spPr bwMode="auto">
          <a:xfrm>
            <a:off x="5638800" y="1665288"/>
            <a:ext cx="1295400" cy="2819400"/>
          </a:xfrm>
          <a:custGeom>
            <a:avLst/>
            <a:gdLst>
              <a:gd name="T0" fmla="*/ 0 w 864"/>
              <a:gd name="T1" fmla="*/ 672 h 1776"/>
              <a:gd name="T2" fmla="*/ 0 w 864"/>
              <a:gd name="T3" fmla="*/ 1776 h 1776"/>
              <a:gd name="T4" fmla="*/ 864 w 864"/>
              <a:gd name="T5" fmla="*/ 1104 h 1776"/>
              <a:gd name="T6" fmla="*/ 864 w 864"/>
              <a:gd name="T7" fmla="*/ 0 h 1776"/>
              <a:gd name="T8" fmla="*/ 0 w 864"/>
              <a:gd name="T9" fmla="*/ 672 h 1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1776"/>
              <a:gd name="T17" fmla="*/ 864 w 864"/>
              <a:gd name="T18" fmla="*/ 1776 h 1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1776">
                <a:moveTo>
                  <a:pt x="0" y="672"/>
                </a:moveTo>
                <a:lnTo>
                  <a:pt x="0" y="1776"/>
                </a:lnTo>
                <a:lnTo>
                  <a:pt x="864" y="1104"/>
                </a:lnTo>
                <a:lnTo>
                  <a:pt x="864" y="0"/>
                </a:lnTo>
                <a:lnTo>
                  <a:pt x="0" y="672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56" name="Line 20"/>
          <p:cNvSpPr>
            <a:spLocks noChangeShapeType="1"/>
          </p:cNvSpPr>
          <p:nvPr/>
        </p:nvSpPr>
        <p:spPr bwMode="auto">
          <a:xfrm>
            <a:off x="6324600" y="2168525"/>
            <a:ext cx="0" cy="1738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2363" name="Group 21"/>
          <p:cNvGrpSpPr>
            <a:grpSpLocks/>
          </p:cNvGrpSpPr>
          <p:nvPr/>
        </p:nvGrpSpPr>
        <p:grpSpPr bwMode="auto">
          <a:xfrm>
            <a:off x="1143000" y="1989138"/>
            <a:ext cx="1905000" cy="1485900"/>
            <a:chOff x="720" y="1328"/>
            <a:chExt cx="1200" cy="936"/>
          </a:xfrm>
        </p:grpSpPr>
        <p:graphicFrame>
          <p:nvGraphicFramePr>
            <p:cNvPr id="142358" name="Object 22"/>
            <p:cNvGraphicFramePr>
              <a:graphicFrameLocks noChangeAspect="1"/>
            </p:cNvGraphicFramePr>
            <p:nvPr/>
          </p:nvGraphicFramePr>
          <p:xfrm>
            <a:off x="856" y="1328"/>
            <a:ext cx="1064" cy="592"/>
          </p:xfrm>
          <a:graphic>
            <a:graphicData uri="http://schemas.openxmlformats.org/presentationml/2006/ole">
              <p:oleObj spid="_x0000_s142358" name="Equation" r:id="rId8" imgW="1688760" imgH="939600" progId="Equation.3">
                <p:embed/>
              </p:oleObj>
            </a:graphicData>
          </a:graphic>
        </p:graphicFrame>
        <p:graphicFrame>
          <p:nvGraphicFramePr>
            <p:cNvPr id="142359" name="Object 23"/>
            <p:cNvGraphicFramePr>
              <a:graphicFrameLocks noChangeAspect="1"/>
            </p:cNvGraphicFramePr>
            <p:nvPr/>
          </p:nvGraphicFramePr>
          <p:xfrm>
            <a:off x="904" y="2016"/>
            <a:ext cx="488" cy="248"/>
          </p:xfrm>
          <a:graphic>
            <a:graphicData uri="http://schemas.openxmlformats.org/presentationml/2006/ole">
              <p:oleObj spid="_x0000_s142359" name="Equation" r:id="rId9" imgW="774360" imgH="393480" progId="Equation.3">
                <p:embed/>
              </p:oleObj>
            </a:graphicData>
          </a:graphic>
        </p:graphicFrame>
        <p:sp>
          <p:nvSpPr>
            <p:cNvPr id="142365" name="AutoShape 24"/>
            <p:cNvSpPr>
              <a:spLocks/>
            </p:cNvSpPr>
            <p:nvPr/>
          </p:nvSpPr>
          <p:spPr bwMode="auto">
            <a:xfrm>
              <a:off x="720" y="1392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2364" name="Text Box 25"/>
          <p:cNvSpPr txBox="1">
            <a:spLocks noChangeArrowheads="1"/>
          </p:cNvSpPr>
          <p:nvPr/>
        </p:nvSpPr>
        <p:spPr bwMode="auto">
          <a:xfrm>
            <a:off x="644525" y="8556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(5)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5" grpId="0" animBg="1"/>
      <p:bldP spid="1423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95275"/>
            <a:ext cx="6400800" cy="685800"/>
          </a:xfrm>
        </p:spPr>
        <p:txBody>
          <a:bodyPr/>
          <a:lstStyle/>
          <a:p>
            <a:pPr algn="l"/>
            <a:r>
              <a:rPr lang="zh-CN" altLang="en-US" smtClean="0">
                <a:latin typeface="楷体_GB2312" pitchFamily="49" charset="-122"/>
              </a:rPr>
              <a:t>二、空间曲线的参数方程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3376" name="Rectangle 3"/>
          <p:cNvSpPr>
            <a:spLocks noChangeArrowheads="1"/>
          </p:cNvSpPr>
          <p:nvPr/>
        </p:nvSpPr>
        <p:spPr bwMode="auto">
          <a:xfrm>
            <a:off x="534988" y="1306513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将曲线</a:t>
            </a:r>
            <a:r>
              <a:rPr lang="en-US" altLang="zh-CN" sz="2800" b="1" i="1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上的动点坐标</a:t>
            </a:r>
            <a:r>
              <a:rPr lang="en-US" altLang="zh-CN" sz="2800" i="1">
                <a:latin typeface="Times New Roman" pitchFamily="18" charset="0"/>
                <a:ea typeface="仿宋_GB2312" pitchFamily="49" charset="-122"/>
              </a:rPr>
              <a:t>x, y, z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表示成参数</a:t>
            </a:r>
            <a:r>
              <a:rPr lang="en-US" altLang="zh-CN" sz="2800" i="1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800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的函数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:</a:t>
            </a:r>
          </a:p>
        </p:txBody>
      </p:sp>
      <p:sp>
        <p:nvSpPr>
          <p:cNvPr id="143377" name="Text Box 4"/>
          <p:cNvSpPr txBox="1">
            <a:spLocks noChangeArrowheads="1"/>
          </p:cNvSpPr>
          <p:nvPr/>
        </p:nvSpPr>
        <p:spPr bwMode="auto">
          <a:xfrm>
            <a:off x="2782888" y="2124075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称它为空间曲线的    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参数方程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1422400" y="1974850"/>
          <a:ext cx="1155700" cy="406400"/>
        </p:xfrm>
        <a:graphic>
          <a:graphicData uri="http://schemas.openxmlformats.org/presentationml/2006/ole">
            <p:oleObj spid="_x0000_s143365" name="Equation" r:id="rId4" imgW="1155600" imgH="406080" progId="Equation.3">
              <p:embed/>
            </p:oleObj>
          </a:graphicData>
        </a:graphic>
      </p:graphicFrame>
      <p:sp>
        <p:nvSpPr>
          <p:cNvPr id="143378" name="AutoShape 6"/>
          <p:cNvSpPr>
            <a:spLocks/>
          </p:cNvSpPr>
          <p:nvPr/>
        </p:nvSpPr>
        <p:spPr bwMode="auto">
          <a:xfrm>
            <a:off x="1187450" y="1943100"/>
            <a:ext cx="152400" cy="1198563"/>
          </a:xfrm>
          <a:prstGeom prst="leftBrace">
            <a:avLst>
              <a:gd name="adj1" fmla="val 65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1349375" y="2403475"/>
          <a:ext cx="1206500" cy="406400"/>
        </p:xfrm>
        <a:graphic>
          <a:graphicData uri="http://schemas.openxmlformats.org/presentationml/2006/ole">
            <p:oleObj spid="_x0000_s143367" name="Equation" r:id="rId5" imgW="1206360" imgH="406080" progId="Equation.3">
              <p:embed/>
            </p:oleObj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1425575" y="2878138"/>
          <a:ext cx="1130300" cy="406400"/>
        </p:xfrm>
        <a:graphic>
          <a:graphicData uri="http://schemas.openxmlformats.org/presentationml/2006/ole">
            <p:oleObj spid="_x0000_s143368" name="Equation" r:id="rId6" imgW="1130040" imgH="406080" progId="Equation.3">
              <p:embed/>
            </p:oleObj>
          </a:graphicData>
        </a:graphic>
      </p:graphicFrame>
      <p:sp>
        <p:nvSpPr>
          <p:cNvPr id="143379" name="Text Box 9"/>
          <p:cNvSpPr txBox="1">
            <a:spLocks noChangeArrowheads="1"/>
          </p:cNvSpPr>
          <p:nvPr/>
        </p:nvSpPr>
        <p:spPr bwMode="auto">
          <a:xfrm>
            <a:off x="2987675" y="811213"/>
            <a:ext cx="585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(The Parametric Equation of  Space Curve)</a:t>
            </a:r>
          </a:p>
        </p:txBody>
      </p:sp>
      <p:grpSp>
        <p:nvGrpSpPr>
          <p:cNvPr id="143370" name="Group 10"/>
          <p:cNvGrpSpPr>
            <a:grpSpLocks/>
          </p:cNvGrpSpPr>
          <p:nvPr/>
        </p:nvGrpSpPr>
        <p:grpSpPr bwMode="auto">
          <a:xfrm>
            <a:off x="900113" y="3429000"/>
            <a:ext cx="7993062" cy="457200"/>
            <a:chOff x="113" y="2568"/>
            <a:chExt cx="4992" cy="288"/>
          </a:xfrm>
        </p:grpSpPr>
        <p:sp>
          <p:nvSpPr>
            <p:cNvPr id="143382" name="Rectangle 11"/>
            <p:cNvSpPr>
              <a:spLocks noChangeArrowheads="1"/>
            </p:cNvSpPr>
            <p:nvPr/>
          </p:nvSpPr>
          <p:spPr bwMode="auto">
            <a:xfrm>
              <a:off x="113" y="2568"/>
              <a:ext cx="499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当给定      时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就得到曲线上的一个点</a:t>
              </a:r>
              <a:endParaRPr lang="zh-CN" altLang="en-US" sz="2800" b="1">
                <a:latin typeface="仿宋_GB2312" pitchFamily="49" charset="-122"/>
                <a:ea typeface="仿宋_GB2312" pitchFamily="49" charset="-122"/>
              </a:endParaRPr>
            </a:p>
          </p:txBody>
        </p:sp>
        <p:graphicFrame>
          <p:nvGraphicFramePr>
            <p:cNvPr id="143372" name="Object 12"/>
            <p:cNvGraphicFramePr>
              <a:graphicFrameLocks noChangeAspect="1"/>
            </p:cNvGraphicFramePr>
            <p:nvPr/>
          </p:nvGraphicFramePr>
          <p:xfrm>
            <a:off x="930" y="2568"/>
            <a:ext cx="488" cy="288"/>
          </p:xfrm>
          <a:graphic>
            <a:graphicData uri="http://schemas.openxmlformats.org/presentationml/2006/ole">
              <p:oleObj spid="_x0000_s143372" name="公式" r:id="rId7" imgW="774360" imgH="457200" progId="Equation.3">
                <p:embed/>
              </p:oleObj>
            </a:graphicData>
          </a:graphic>
        </p:graphicFrame>
      </p:grp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395288" y="4149725"/>
            <a:ext cx="7924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随着参数的变化可得到曲线上的全部点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3374" name="Object 14"/>
          <p:cNvGraphicFramePr>
            <a:graphicFrameLocks noChangeAspect="1"/>
          </p:cNvGraphicFramePr>
          <p:nvPr/>
        </p:nvGraphicFramePr>
        <p:xfrm>
          <a:off x="7224713" y="3476625"/>
          <a:ext cx="1739900" cy="457200"/>
        </p:xfrm>
        <a:graphic>
          <a:graphicData uri="http://schemas.openxmlformats.org/presentationml/2006/ole">
            <p:oleObj spid="_x0000_s143374" name="公式" r:id="rId8" imgW="1739880" imgH="4572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1447800" y="1057275"/>
          <a:ext cx="2273300" cy="1054100"/>
        </p:xfrm>
        <a:graphic>
          <a:graphicData uri="http://schemas.openxmlformats.org/presentationml/2006/ole">
            <p:oleObj spid="_x0000_s145410" name="Equation" r:id="rId4" imgW="2273040" imgH="1054080" progId="Equation.3">
              <p:embed/>
            </p:oleObj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4775200" y="1057275"/>
          <a:ext cx="3378200" cy="1079500"/>
        </p:xfrm>
        <a:graphic>
          <a:graphicData uri="http://schemas.openxmlformats.org/presentationml/2006/ole">
            <p:oleObj spid="_x0000_s145411" name="Equation" r:id="rId5" imgW="3377880" imgH="1079280" progId="Equation.3">
              <p:embed/>
            </p:oleObj>
          </a:graphicData>
        </a:graphic>
      </p:graphicFrame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746125" y="2200275"/>
            <a:ext cx="125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(1) 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898650" y="2224088"/>
            <a:ext cx="400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根据第一方程引入参数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616200" y="2819400"/>
          <a:ext cx="1244600" cy="279400"/>
        </p:xfrm>
        <a:graphic>
          <a:graphicData uri="http://schemas.openxmlformats.org/presentationml/2006/ole">
            <p:oleObj spid="_x0000_s145414" name="Equation" r:id="rId6" imgW="1244520" imgH="279360" progId="Equation.3">
              <p:embed/>
            </p:oleObj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2616200" y="3200400"/>
          <a:ext cx="1219200" cy="406400"/>
        </p:xfrm>
        <a:graphic>
          <a:graphicData uri="http://schemas.openxmlformats.org/presentationml/2006/ole">
            <p:oleObj spid="_x0000_s145415" name="Equation" r:id="rId7" imgW="1218960" imgH="406080" progId="Equation.3">
              <p:embed/>
            </p:oleObj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2616200" y="3594100"/>
          <a:ext cx="2413000" cy="520700"/>
        </p:xfrm>
        <a:graphic>
          <a:graphicData uri="http://schemas.openxmlformats.org/presentationml/2006/ole">
            <p:oleObj spid="_x0000_s145416" name="Equation" r:id="rId8" imgW="2412720" imgH="520560" progId="Equation.3">
              <p:embed/>
            </p:oleObj>
          </a:graphicData>
        </a:graphic>
      </p:graphicFrame>
      <p:sp>
        <p:nvSpPr>
          <p:cNvPr id="145417" name="AutoShape 9"/>
          <p:cNvSpPr>
            <a:spLocks/>
          </p:cNvSpPr>
          <p:nvPr/>
        </p:nvSpPr>
        <p:spPr bwMode="auto">
          <a:xfrm>
            <a:off x="2362200" y="2819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685800" y="4192588"/>
            <a:ext cx="3533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将第二方程变形为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4191000" y="4114800"/>
          <a:ext cx="2717800" cy="596900"/>
        </p:xfrm>
        <a:graphic>
          <a:graphicData uri="http://schemas.openxmlformats.org/presentationml/2006/ole">
            <p:oleObj spid="_x0000_s145419" name="Equation" r:id="rId9" imgW="2717640" imgH="596880" progId="Equation.3">
              <p:embed/>
            </p:oleObj>
          </a:graphicData>
        </a:graphic>
      </p:graphicFrame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6858000" y="414655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故所求为</a:t>
            </a:r>
          </a:p>
        </p:txBody>
      </p:sp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2616200" y="4724400"/>
          <a:ext cx="1955800" cy="520700"/>
        </p:xfrm>
        <a:graphic>
          <a:graphicData uri="http://schemas.openxmlformats.org/presentationml/2006/ole">
            <p:oleObj spid="_x0000_s145421" name="Equation" r:id="rId10" imgW="1955520" imgH="520560" progId="Equation.3">
              <p:embed/>
            </p:oleObj>
          </a:graphicData>
        </a:graphic>
      </p:graphicFrame>
      <p:graphicFrame>
        <p:nvGraphicFramePr>
          <p:cNvPr id="145422" name="Object 14"/>
          <p:cNvGraphicFramePr>
            <a:graphicFrameLocks noChangeAspect="1"/>
          </p:cNvGraphicFramePr>
          <p:nvPr/>
        </p:nvGraphicFramePr>
        <p:xfrm>
          <a:off x="2641600" y="5257800"/>
          <a:ext cx="1422400" cy="520700"/>
        </p:xfrm>
        <a:graphic>
          <a:graphicData uri="http://schemas.openxmlformats.org/presentationml/2006/ole">
            <p:oleObj spid="_x0000_s145422" name="Equation" r:id="rId11" imgW="1422360" imgH="520560" progId="Equation.3">
              <p:embed/>
            </p:oleObj>
          </a:graphicData>
        </a:graphic>
      </p:graphicFrame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2590800" y="5842000"/>
          <a:ext cx="2387600" cy="558800"/>
        </p:xfrm>
        <a:graphic>
          <a:graphicData uri="http://schemas.openxmlformats.org/presentationml/2006/ole">
            <p:oleObj spid="_x0000_s145423" name="Equation" r:id="rId12" imgW="2387520" imgH="558720" progId="Equation.3">
              <p:embed/>
            </p:oleObj>
          </a:graphicData>
        </a:graphic>
      </p:graphicFrame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4940300" y="3136900"/>
          <a:ext cx="1727200" cy="406400"/>
        </p:xfrm>
        <a:graphic>
          <a:graphicData uri="http://schemas.openxmlformats.org/presentationml/2006/ole">
            <p:oleObj spid="_x0000_s145424" name="Equation" r:id="rId13" imgW="1726920" imgH="406080" progId="Equation.3">
              <p:embed/>
            </p:oleObj>
          </a:graphicData>
        </a:graphic>
      </p:graphicFrame>
      <p:sp>
        <p:nvSpPr>
          <p:cNvPr id="145425" name="AutoShape 17"/>
          <p:cNvSpPr>
            <a:spLocks/>
          </p:cNvSpPr>
          <p:nvPr/>
        </p:nvSpPr>
        <p:spPr bwMode="auto">
          <a:xfrm>
            <a:off x="2362200" y="4953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5426" name="Object 18"/>
          <p:cNvGraphicFramePr>
            <a:graphicFrameLocks noChangeAspect="1"/>
          </p:cNvGraphicFramePr>
          <p:nvPr/>
        </p:nvGraphicFramePr>
        <p:xfrm>
          <a:off x="5257800" y="5334000"/>
          <a:ext cx="1727200" cy="406400"/>
        </p:xfrm>
        <a:graphic>
          <a:graphicData uri="http://schemas.openxmlformats.org/presentationml/2006/ole">
            <p:oleObj spid="_x0000_s145426" name="Equation" r:id="rId14" imgW="1726920" imgH="406080" progId="Equation.3">
              <p:embed/>
            </p:oleObj>
          </a:graphicData>
        </a:graphic>
      </p:graphicFrame>
      <p:sp>
        <p:nvSpPr>
          <p:cNvPr id="145433" name="Rectangle 19"/>
          <p:cNvSpPr>
            <a:spLocks noChangeArrowheads="1"/>
          </p:cNvSpPr>
          <p:nvPr/>
        </p:nvSpPr>
        <p:spPr bwMode="auto">
          <a:xfrm>
            <a:off x="657225" y="333375"/>
            <a:ext cx="8486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（补充题）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将下列曲线化为参数方程表示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45428" name="Group 20"/>
          <p:cNvGrpSpPr>
            <a:grpSpLocks/>
          </p:cNvGrpSpPr>
          <p:nvPr/>
        </p:nvGrpSpPr>
        <p:grpSpPr bwMode="auto">
          <a:xfrm>
            <a:off x="1908175" y="981075"/>
            <a:ext cx="2159000" cy="2303463"/>
            <a:chOff x="1202" y="618"/>
            <a:chExt cx="1360" cy="1451"/>
          </a:xfrm>
        </p:grpSpPr>
        <p:sp>
          <p:nvSpPr>
            <p:cNvPr id="145439" name="Oval 21"/>
            <p:cNvSpPr>
              <a:spLocks noChangeArrowheads="1"/>
            </p:cNvSpPr>
            <p:nvPr/>
          </p:nvSpPr>
          <p:spPr bwMode="auto">
            <a:xfrm>
              <a:off x="1202" y="618"/>
              <a:ext cx="1360" cy="363"/>
            </a:xfrm>
            <a:prstGeom prst="ellipse">
              <a:avLst/>
            </a:prstGeom>
            <a:noFill/>
            <a:ln w="28575">
              <a:solidFill>
                <a:srgbClr val="CC00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0" name="Line 22"/>
            <p:cNvSpPr>
              <a:spLocks noChangeShapeType="1"/>
            </p:cNvSpPr>
            <p:nvPr/>
          </p:nvSpPr>
          <p:spPr bwMode="auto">
            <a:xfrm flipH="1">
              <a:off x="1655" y="935"/>
              <a:ext cx="272" cy="113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431" name="Group 23"/>
          <p:cNvGrpSpPr>
            <a:grpSpLocks/>
          </p:cNvGrpSpPr>
          <p:nvPr/>
        </p:nvGrpSpPr>
        <p:grpSpPr bwMode="auto">
          <a:xfrm>
            <a:off x="5580063" y="1628775"/>
            <a:ext cx="2159000" cy="1100138"/>
            <a:chOff x="3515" y="1026"/>
            <a:chExt cx="1360" cy="693"/>
          </a:xfrm>
        </p:grpSpPr>
        <p:sp>
          <p:nvSpPr>
            <p:cNvPr id="145437" name="Text Box 24"/>
            <p:cNvSpPr txBox="1">
              <a:spLocks noChangeArrowheads="1"/>
            </p:cNvSpPr>
            <p:nvPr/>
          </p:nvSpPr>
          <p:spPr bwMode="auto">
            <a:xfrm>
              <a:off x="3648" y="1392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得所求为</a:t>
              </a:r>
            </a:p>
          </p:txBody>
        </p:sp>
        <p:sp>
          <p:nvSpPr>
            <p:cNvPr id="145438" name="Oval 25"/>
            <p:cNvSpPr>
              <a:spLocks noChangeArrowheads="1"/>
            </p:cNvSpPr>
            <p:nvPr/>
          </p:nvSpPr>
          <p:spPr bwMode="auto">
            <a:xfrm>
              <a:off x="3515" y="1026"/>
              <a:ext cx="1360" cy="363"/>
            </a:xfrm>
            <a:prstGeom prst="ellipse">
              <a:avLst/>
            </a:prstGeom>
            <a:noFill/>
            <a:ln w="28575">
              <a:solidFill>
                <a:srgbClr val="CC00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434" name="Line 26"/>
          <p:cNvSpPr>
            <a:spLocks noChangeShapeType="1"/>
          </p:cNvSpPr>
          <p:nvPr/>
        </p:nvSpPr>
        <p:spPr bwMode="auto">
          <a:xfrm flipH="1">
            <a:off x="5867400" y="2132013"/>
            <a:ext cx="863600" cy="2376487"/>
          </a:xfrm>
          <a:prstGeom prst="line">
            <a:avLst/>
          </a:prstGeom>
          <a:noFill/>
          <a:ln w="28575">
            <a:solidFill>
              <a:srgbClr val="CC0066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5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build="p" autoUpdateAnimBg="0"/>
      <p:bldP spid="145413" grpId="0" build="p" autoUpdateAnimBg="0"/>
      <p:bldP spid="145417" grpId="0" animBg="1"/>
      <p:bldP spid="145418" grpId="0" build="p" autoUpdateAnimBg="0"/>
      <p:bldP spid="145420" grpId="0" build="p" autoUpdateAnimBg="0"/>
      <p:bldP spid="145425" grpId="0" animBg="1"/>
      <p:bldP spid="1454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495800" y="4076700"/>
            <a:ext cx="2092325" cy="1638300"/>
          </a:xfrm>
          <a:prstGeom prst="rect">
            <a:avLst/>
          </a:prstGeom>
          <a:solidFill>
            <a:schemeClr val="bg1"/>
          </a:solidFill>
          <a:ln w="28575">
            <a:solidFill>
              <a:srgbClr val="CC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886200" y="2667000"/>
            <a:ext cx="4953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                          动点从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点出发，经过</a:t>
            </a:r>
            <a:r>
              <a:rPr kumimoji="1" lang="en-US" altLang="zh-CN" sz="2800" b="1" i="1">
                <a:latin typeface="Times New Roman" pitchFamily="18" charset="0"/>
              </a:rPr>
              <a:t>t</a:t>
            </a:r>
            <a:r>
              <a:rPr kumimoji="1" lang="zh-CN" altLang="en-US" sz="2800" b="1">
                <a:latin typeface="Times New Roman" pitchFamily="18" charset="0"/>
              </a:rPr>
              <a:t>时间，运动到</a:t>
            </a:r>
            <a:r>
              <a:rPr kumimoji="1" lang="en-US" altLang="zh-CN" sz="2800" b="1" i="1">
                <a:latin typeface="Times New Roman" pitchFamily="18" charset="0"/>
              </a:rPr>
              <a:t>M</a:t>
            </a:r>
            <a:r>
              <a:rPr kumimoji="1" lang="zh-CN" altLang="en-US" sz="2800" b="1">
                <a:latin typeface="Times New Roman" pitchFamily="18" charset="0"/>
              </a:rPr>
              <a:t>点    </a:t>
            </a:r>
          </a:p>
        </p:txBody>
      </p:sp>
      <p:sp>
        <p:nvSpPr>
          <p:cNvPr id="147460" name="Arc 4"/>
          <p:cNvSpPr>
            <a:spLocks/>
          </p:cNvSpPr>
          <p:nvPr/>
        </p:nvSpPr>
        <p:spPr bwMode="auto">
          <a:xfrm rot="-1963988" flipH="1" flipV="1">
            <a:off x="2057400" y="5410200"/>
            <a:ext cx="838200" cy="304800"/>
          </a:xfrm>
          <a:custGeom>
            <a:avLst/>
            <a:gdLst>
              <a:gd name="T0" fmla="*/ 0 w 21600"/>
              <a:gd name="T1" fmla="*/ 0 h 21600"/>
              <a:gd name="T2" fmla="*/ 838200 w 21600"/>
              <a:gd name="T3" fmla="*/ 304800 h 21600"/>
              <a:gd name="T4" fmla="*/ 0 w 21600"/>
              <a:gd name="T5" fmla="*/ 304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977900" y="546100"/>
          <a:ext cx="7556500" cy="1908175"/>
        </p:xfrm>
        <a:graphic>
          <a:graphicData uri="http://schemas.openxmlformats.org/presentationml/2006/ole">
            <p:oleObj spid="_x0000_s147461" name="文档" r:id="rId3" imgW="7736069" imgH="1972384" progId="Word.Document.8">
              <p:embed/>
            </p:oleObj>
          </a:graphicData>
        </a:graphic>
      </p:graphicFrame>
      <p:sp>
        <p:nvSpPr>
          <p:cNvPr id="147462" name="Arc 6"/>
          <p:cNvSpPr>
            <a:spLocks/>
          </p:cNvSpPr>
          <p:nvPr/>
        </p:nvSpPr>
        <p:spPr bwMode="auto">
          <a:xfrm flipV="1">
            <a:off x="2071688" y="4859338"/>
            <a:ext cx="1174750" cy="874712"/>
          </a:xfrm>
          <a:custGeom>
            <a:avLst/>
            <a:gdLst>
              <a:gd name="T0" fmla="*/ 0 w 21600"/>
              <a:gd name="T1" fmla="*/ 0 h 21600"/>
              <a:gd name="T2" fmla="*/ 1174750 w 21600"/>
              <a:gd name="T3" fmla="*/ 874712 h 21600"/>
              <a:gd name="T4" fmla="*/ 0 w 21600"/>
              <a:gd name="T5" fmla="*/ 87471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3" name="Arc 7"/>
          <p:cNvSpPr>
            <a:spLocks/>
          </p:cNvSpPr>
          <p:nvPr/>
        </p:nvSpPr>
        <p:spPr bwMode="auto">
          <a:xfrm rot="-757904">
            <a:off x="1912938" y="4665663"/>
            <a:ext cx="1330325" cy="336550"/>
          </a:xfrm>
          <a:custGeom>
            <a:avLst/>
            <a:gdLst>
              <a:gd name="T0" fmla="*/ 0 w 43040"/>
              <a:gd name="T1" fmla="*/ 305637 h 21600"/>
              <a:gd name="T2" fmla="*/ 1330325 w 43040"/>
              <a:gd name="T3" fmla="*/ 309688 h 21600"/>
              <a:gd name="T4" fmla="*/ 664823 w 43040"/>
              <a:gd name="T5" fmla="*/ 336550 h 21600"/>
              <a:gd name="T6" fmla="*/ 0 60000 65536"/>
              <a:gd name="T7" fmla="*/ 0 60000 65536"/>
              <a:gd name="T8" fmla="*/ 0 60000 65536"/>
              <a:gd name="T9" fmla="*/ 0 w 43040"/>
              <a:gd name="T10" fmla="*/ 0 h 21600"/>
              <a:gd name="T11" fmla="*/ 43040 w 4304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040" h="21600" fill="none" extrusionOk="0">
                <a:moveTo>
                  <a:pt x="0" y="19616"/>
                </a:moveTo>
                <a:cubicBezTo>
                  <a:pt x="1025" y="8502"/>
                  <a:pt x="10348" y="-1"/>
                  <a:pt x="21509" y="0"/>
                </a:cubicBezTo>
                <a:cubicBezTo>
                  <a:pt x="32769" y="0"/>
                  <a:pt x="42141" y="8651"/>
                  <a:pt x="43040" y="19875"/>
                </a:cubicBezTo>
              </a:path>
              <a:path w="43040" h="21600" stroke="0" extrusionOk="0">
                <a:moveTo>
                  <a:pt x="0" y="19616"/>
                </a:moveTo>
                <a:cubicBezTo>
                  <a:pt x="1025" y="8502"/>
                  <a:pt x="10348" y="-1"/>
                  <a:pt x="21509" y="0"/>
                </a:cubicBezTo>
                <a:cubicBezTo>
                  <a:pt x="32769" y="0"/>
                  <a:pt x="42141" y="8651"/>
                  <a:pt x="43040" y="19875"/>
                </a:cubicBezTo>
                <a:lnTo>
                  <a:pt x="21509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4" name="Arc 8"/>
          <p:cNvSpPr>
            <a:spLocks/>
          </p:cNvSpPr>
          <p:nvPr/>
        </p:nvSpPr>
        <p:spPr bwMode="auto">
          <a:xfrm flipV="1">
            <a:off x="1949450" y="3989388"/>
            <a:ext cx="1311275" cy="1098550"/>
          </a:xfrm>
          <a:custGeom>
            <a:avLst/>
            <a:gdLst>
              <a:gd name="T0" fmla="*/ 0 w 21575"/>
              <a:gd name="T1" fmla="*/ 0 h 21600"/>
              <a:gd name="T2" fmla="*/ 1311275 w 21575"/>
              <a:gd name="T3" fmla="*/ 1045606 h 21600"/>
              <a:gd name="T4" fmla="*/ 0 w 21575"/>
              <a:gd name="T5" fmla="*/ 1098550 h 21600"/>
              <a:gd name="T6" fmla="*/ 0 60000 65536"/>
              <a:gd name="T7" fmla="*/ 0 60000 65536"/>
              <a:gd name="T8" fmla="*/ 0 60000 65536"/>
              <a:gd name="T9" fmla="*/ 0 w 21575"/>
              <a:gd name="T10" fmla="*/ 0 h 21600"/>
              <a:gd name="T11" fmla="*/ 21575 w 215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75" h="21600" fill="none" extrusionOk="0">
                <a:moveTo>
                  <a:pt x="-1" y="0"/>
                </a:moveTo>
                <a:cubicBezTo>
                  <a:pt x="11524" y="0"/>
                  <a:pt x="21019" y="9047"/>
                  <a:pt x="21574" y="20559"/>
                </a:cubicBezTo>
              </a:path>
              <a:path w="21575" h="21600" stroke="0" extrusionOk="0">
                <a:moveTo>
                  <a:pt x="-1" y="0"/>
                </a:moveTo>
                <a:cubicBezTo>
                  <a:pt x="11524" y="0"/>
                  <a:pt x="21019" y="9047"/>
                  <a:pt x="21574" y="2055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5" name="Arc 9"/>
          <p:cNvSpPr>
            <a:spLocks/>
          </p:cNvSpPr>
          <p:nvPr/>
        </p:nvSpPr>
        <p:spPr bwMode="auto">
          <a:xfrm rot="-757904">
            <a:off x="1898650" y="3963988"/>
            <a:ext cx="1328738" cy="336550"/>
          </a:xfrm>
          <a:custGeom>
            <a:avLst/>
            <a:gdLst>
              <a:gd name="T0" fmla="*/ 0 w 43040"/>
              <a:gd name="T1" fmla="*/ 305637 h 21600"/>
              <a:gd name="T2" fmla="*/ 1328738 w 43040"/>
              <a:gd name="T3" fmla="*/ 309688 h 21600"/>
              <a:gd name="T4" fmla="*/ 664029 w 43040"/>
              <a:gd name="T5" fmla="*/ 336550 h 21600"/>
              <a:gd name="T6" fmla="*/ 0 60000 65536"/>
              <a:gd name="T7" fmla="*/ 0 60000 65536"/>
              <a:gd name="T8" fmla="*/ 0 60000 65536"/>
              <a:gd name="T9" fmla="*/ 0 w 43040"/>
              <a:gd name="T10" fmla="*/ 0 h 21600"/>
              <a:gd name="T11" fmla="*/ 43040 w 4304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040" h="21600" fill="none" extrusionOk="0">
                <a:moveTo>
                  <a:pt x="0" y="19616"/>
                </a:moveTo>
                <a:cubicBezTo>
                  <a:pt x="1025" y="8502"/>
                  <a:pt x="10348" y="-1"/>
                  <a:pt x="21509" y="0"/>
                </a:cubicBezTo>
                <a:cubicBezTo>
                  <a:pt x="32769" y="0"/>
                  <a:pt x="42141" y="8651"/>
                  <a:pt x="43040" y="19875"/>
                </a:cubicBezTo>
              </a:path>
              <a:path w="43040" h="21600" stroke="0" extrusionOk="0">
                <a:moveTo>
                  <a:pt x="0" y="19616"/>
                </a:moveTo>
                <a:cubicBezTo>
                  <a:pt x="1025" y="8502"/>
                  <a:pt x="10348" y="-1"/>
                  <a:pt x="21509" y="0"/>
                </a:cubicBezTo>
                <a:cubicBezTo>
                  <a:pt x="32769" y="0"/>
                  <a:pt x="42141" y="8651"/>
                  <a:pt x="43040" y="19875"/>
                </a:cubicBezTo>
                <a:lnTo>
                  <a:pt x="21509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6" name="Arc 10"/>
          <p:cNvSpPr>
            <a:spLocks/>
          </p:cNvSpPr>
          <p:nvPr/>
        </p:nvSpPr>
        <p:spPr bwMode="auto">
          <a:xfrm flipV="1">
            <a:off x="1958975" y="3170238"/>
            <a:ext cx="985838" cy="1220787"/>
          </a:xfrm>
          <a:custGeom>
            <a:avLst/>
            <a:gdLst>
              <a:gd name="T0" fmla="*/ 0 w 18100"/>
              <a:gd name="T1" fmla="*/ 0 h 21600"/>
              <a:gd name="T2" fmla="*/ 985838 w 18100"/>
              <a:gd name="T3" fmla="*/ 554554 h 21600"/>
              <a:gd name="T4" fmla="*/ 0 w 18100"/>
              <a:gd name="T5" fmla="*/ 1220787 h 21600"/>
              <a:gd name="T6" fmla="*/ 0 60000 65536"/>
              <a:gd name="T7" fmla="*/ 0 60000 65536"/>
              <a:gd name="T8" fmla="*/ 0 60000 65536"/>
              <a:gd name="T9" fmla="*/ 0 w 18100"/>
              <a:gd name="T10" fmla="*/ 0 h 21600"/>
              <a:gd name="T11" fmla="*/ 18100 w 18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00" h="21600" fill="none" extrusionOk="0">
                <a:moveTo>
                  <a:pt x="-1" y="0"/>
                </a:moveTo>
                <a:cubicBezTo>
                  <a:pt x="7304" y="0"/>
                  <a:pt x="14113" y="3691"/>
                  <a:pt x="18099" y="9812"/>
                </a:cubicBezTo>
              </a:path>
              <a:path w="18100" h="21600" stroke="0" extrusionOk="0">
                <a:moveTo>
                  <a:pt x="-1" y="0"/>
                </a:moveTo>
                <a:cubicBezTo>
                  <a:pt x="7304" y="0"/>
                  <a:pt x="14113" y="3691"/>
                  <a:pt x="18099" y="9812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1905000" y="5791200"/>
          <a:ext cx="266700" cy="266700"/>
        </p:xfrm>
        <a:graphic>
          <a:graphicData uri="http://schemas.openxmlformats.org/presentationml/2006/ole">
            <p:oleObj spid="_x0000_s147467" name="公式" r:id="rId4" imgW="317160" imgH="317160" progId="Equation.3">
              <p:embed/>
            </p:oleObj>
          </a:graphicData>
        </a:graphic>
      </p:graphicFrame>
      <p:grpSp>
        <p:nvGrpSpPr>
          <p:cNvPr id="147468" name="Group 12"/>
          <p:cNvGrpSpPr>
            <a:grpSpLocks/>
          </p:cNvGrpSpPr>
          <p:nvPr/>
        </p:nvGrpSpPr>
        <p:grpSpPr bwMode="auto">
          <a:xfrm>
            <a:off x="2743200" y="5168900"/>
            <a:ext cx="304800" cy="376238"/>
            <a:chOff x="2736" y="3219"/>
            <a:chExt cx="192" cy="237"/>
          </a:xfrm>
        </p:grpSpPr>
        <p:graphicFrame>
          <p:nvGraphicFramePr>
            <p:cNvPr id="147469" name="Object 13"/>
            <p:cNvGraphicFramePr>
              <a:graphicFrameLocks noChangeAspect="1"/>
            </p:cNvGraphicFramePr>
            <p:nvPr/>
          </p:nvGraphicFramePr>
          <p:xfrm>
            <a:off x="2816" y="3392"/>
            <a:ext cx="64" cy="64"/>
          </p:xfrm>
          <a:graphic>
            <a:graphicData uri="http://schemas.openxmlformats.org/presentationml/2006/ole">
              <p:oleObj spid="_x0000_s147469" name="公式" r:id="rId5" imgW="203040" imgH="203040" progId="Equation.3">
                <p:embed/>
              </p:oleObj>
            </a:graphicData>
          </a:graphic>
        </p:graphicFrame>
        <p:graphicFrame>
          <p:nvGraphicFramePr>
            <p:cNvPr id="147470" name="Object 14"/>
            <p:cNvGraphicFramePr>
              <a:graphicFrameLocks noChangeAspect="1"/>
            </p:cNvGraphicFramePr>
            <p:nvPr/>
          </p:nvGraphicFramePr>
          <p:xfrm>
            <a:off x="2736" y="3219"/>
            <a:ext cx="192" cy="141"/>
          </p:xfrm>
          <a:graphic>
            <a:graphicData uri="http://schemas.openxmlformats.org/presentationml/2006/ole">
              <p:oleObj spid="_x0000_s147470" name="公式" r:id="rId6" imgW="431640" imgH="317160" progId="Equation.3">
                <p:embed/>
              </p:oleObj>
            </a:graphicData>
          </a:graphic>
        </p:graphicFrame>
      </p:grpSp>
      <p:grpSp>
        <p:nvGrpSpPr>
          <p:cNvPr id="147471" name="Group 15"/>
          <p:cNvGrpSpPr>
            <a:grpSpLocks/>
          </p:cNvGrpSpPr>
          <p:nvPr/>
        </p:nvGrpSpPr>
        <p:grpSpPr bwMode="auto">
          <a:xfrm>
            <a:off x="2819400" y="5486400"/>
            <a:ext cx="381000" cy="625475"/>
            <a:chOff x="1632" y="3456"/>
            <a:chExt cx="240" cy="394"/>
          </a:xfrm>
        </p:grpSpPr>
        <p:sp>
          <p:nvSpPr>
            <p:cNvPr id="147535" name="Line 16"/>
            <p:cNvSpPr>
              <a:spLocks noChangeShapeType="1"/>
            </p:cNvSpPr>
            <p:nvPr/>
          </p:nvSpPr>
          <p:spPr bwMode="auto">
            <a:xfrm>
              <a:off x="1700" y="3456"/>
              <a:ext cx="0" cy="192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7473" name="Object 17"/>
            <p:cNvGraphicFramePr>
              <a:graphicFrameLocks noChangeAspect="1"/>
            </p:cNvGraphicFramePr>
            <p:nvPr/>
          </p:nvGraphicFramePr>
          <p:xfrm>
            <a:off x="1632" y="3696"/>
            <a:ext cx="240" cy="154"/>
          </p:xfrm>
          <a:graphic>
            <a:graphicData uri="http://schemas.openxmlformats.org/presentationml/2006/ole">
              <p:oleObj spid="_x0000_s147473" name="公式" r:id="rId7" imgW="533160" imgH="342720" progId="Equation.3">
                <p:embed/>
              </p:oleObj>
            </a:graphicData>
          </a:graphic>
        </p:graphicFrame>
      </p:grpSp>
      <p:graphicFrame>
        <p:nvGraphicFramePr>
          <p:cNvPr id="147474" name="Object 18"/>
          <p:cNvGraphicFramePr>
            <a:graphicFrameLocks noChangeAspect="1"/>
          </p:cNvGraphicFramePr>
          <p:nvPr/>
        </p:nvGraphicFramePr>
        <p:xfrm>
          <a:off x="3962400" y="3581400"/>
          <a:ext cx="4591050" cy="590550"/>
        </p:xfrm>
        <a:graphic>
          <a:graphicData uri="http://schemas.openxmlformats.org/presentationml/2006/ole">
            <p:oleObj spid="_x0000_s147474" name="文档" r:id="rId8" imgW="4600080" imgH="594360" progId="Word.Document.8">
              <p:embed/>
            </p:oleObj>
          </a:graphicData>
        </a:graphic>
      </p:graphicFrame>
      <p:graphicFrame>
        <p:nvGraphicFramePr>
          <p:cNvPr id="147475" name="Object 19"/>
          <p:cNvGraphicFramePr>
            <a:graphicFrameLocks noChangeAspect="1"/>
          </p:cNvGraphicFramePr>
          <p:nvPr/>
        </p:nvGraphicFramePr>
        <p:xfrm>
          <a:off x="4572000" y="4343400"/>
          <a:ext cx="1841500" cy="368300"/>
        </p:xfrm>
        <a:graphic>
          <a:graphicData uri="http://schemas.openxmlformats.org/presentationml/2006/ole">
            <p:oleObj spid="_x0000_s147475" name="公式" r:id="rId9" imgW="1841400" imgH="368280" progId="Equation.3">
              <p:embed/>
            </p:oleObj>
          </a:graphicData>
        </a:graphic>
      </p:graphicFrame>
      <p:graphicFrame>
        <p:nvGraphicFramePr>
          <p:cNvPr id="147476" name="Object 20"/>
          <p:cNvGraphicFramePr>
            <a:graphicFrameLocks noChangeAspect="1"/>
          </p:cNvGraphicFramePr>
          <p:nvPr/>
        </p:nvGraphicFramePr>
        <p:xfrm>
          <a:off x="4603750" y="4800600"/>
          <a:ext cx="1803400" cy="404813"/>
        </p:xfrm>
        <a:graphic>
          <a:graphicData uri="http://schemas.openxmlformats.org/presentationml/2006/ole">
            <p:oleObj spid="_x0000_s147476" name="公式" r:id="rId10" imgW="1803240" imgH="406080" progId="Equation.3">
              <p:embed/>
            </p:oleObj>
          </a:graphicData>
        </a:graphic>
      </p:graphicFrame>
      <p:graphicFrame>
        <p:nvGraphicFramePr>
          <p:cNvPr id="147477" name="Object 21"/>
          <p:cNvGraphicFramePr>
            <a:graphicFrameLocks noChangeAspect="1"/>
          </p:cNvGraphicFramePr>
          <p:nvPr/>
        </p:nvGraphicFramePr>
        <p:xfrm>
          <a:off x="4616450" y="5334000"/>
          <a:ext cx="901700" cy="315913"/>
        </p:xfrm>
        <a:graphic>
          <a:graphicData uri="http://schemas.openxmlformats.org/presentationml/2006/ole">
            <p:oleObj spid="_x0000_s147477" name="公式" r:id="rId11" imgW="901440" imgH="317160" progId="Equation.3">
              <p:embed/>
            </p:oleObj>
          </a:graphicData>
        </a:graphic>
      </p:graphicFrame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2590800" y="5486400"/>
            <a:ext cx="3048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7479" name="Group 23"/>
          <p:cNvGrpSpPr>
            <a:grpSpLocks/>
          </p:cNvGrpSpPr>
          <p:nvPr/>
        </p:nvGrpSpPr>
        <p:grpSpPr bwMode="auto">
          <a:xfrm>
            <a:off x="990600" y="5422900"/>
            <a:ext cx="1600200" cy="368300"/>
            <a:chOff x="480" y="3416"/>
            <a:chExt cx="1008" cy="232"/>
          </a:xfrm>
        </p:grpSpPr>
        <p:graphicFrame>
          <p:nvGraphicFramePr>
            <p:cNvPr id="147480" name="Object 24"/>
            <p:cNvGraphicFramePr>
              <a:graphicFrameLocks noChangeAspect="1"/>
            </p:cNvGraphicFramePr>
            <p:nvPr/>
          </p:nvGraphicFramePr>
          <p:xfrm>
            <a:off x="480" y="3416"/>
            <a:ext cx="279" cy="232"/>
          </p:xfrm>
          <a:graphic>
            <a:graphicData uri="http://schemas.openxmlformats.org/presentationml/2006/ole">
              <p:oleObj spid="_x0000_s147480" name="公式" r:id="rId12" imgW="444240" imgH="368280" progId="Equation.3">
                <p:embed/>
              </p:oleObj>
            </a:graphicData>
          </a:graphic>
        </p:graphicFrame>
        <p:sp>
          <p:nvSpPr>
            <p:cNvPr id="147534" name="Line 25"/>
            <p:cNvSpPr>
              <a:spLocks noChangeShapeType="1"/>
            </p:cNvSpPr>
            <p:nvPr/>
          </p:nvSpPr>
          <p:spPr bwMode="auto">
            <a:xfrm>
              <a:off x="720" y="3524"/>
              <a:ext cx="768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4343400" y="572928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螺旋线的参数方程</a:t>
            </a:r>
          </a:p>
        </p:txBody>
      </p:sp>
      <p:sp>
        <p:nvSpPr>
          <p:cNvPr id="147483" name="Rectangle 27"/>
          <p:cNvSpPr>
            <a:spLocks noChangeArrowheads="1"/>
          </p:cNvSpPr>
          <p:nvPr/>
        </p:nvSpPr>
        <p:spPr bwMode="auto">
          <a:xfrm>
            <a:off x="3838575" y="2649538"/>
            <a:ext cx="2782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取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时间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zh-CN" altLang="en-US" sz="2800" b="1">
                <a:latin typeface="Times New Roman" pitchFamily="18" charset="0"/>
              </a:rPr>
              <a:t>为参数，</a:t>
            </a:r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838200" y="28336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pSp>
        <p:nvGrpSpPr>
          <p:cNvPr id="147485" name="Group 29"/>
          <p:cNvGrpSpPr>
            <a:grpSpLocks/>
          </p:cNvGrpSpPr>
          <p:nvPr/>
        </p:nvGrpSpPr>
        <p:grpSpPr bwMode="auto">
          <a:xfrm>
            <a:off x="1492250" y="2743200"/>
            <a:ext cx="2317750" cy="3378200"/>
            <a:chOff x="940" y="1728"/>
            <a:chExt cx="1460" cy="2128"/>
          </a:xfrm>
        </p:grpSpPr>
        <p:grpSp>
          <p:nvGrpSpPr>
            <p:cNvPr id="147520" name="Group 30"/>
            <p:cNvGrpSpPr>
              <a:grpSpLocks/>
            </p:cNvGrpSpPr>
            <p:nvPr/>
          </p:nvGrpSpPr>
          <p:grpSpPr bwMode="auto">
            <a:xfrm>
              <a:off x="940" y="1728"/>
              <a:ext cx="1460" cy="2128"/>
              <a:chOff x="1321" y="816"/>
              <a:chExt cx="1822" cy="2656"/>
            </a:xfrm>
          </p:grpSpPr>
          <p:grpSp>
            <p:nvGrpSpPr>
              <p:cNvPr id="147521" name="Group 31"/>
              <p:cNvGrpSpPr>
                <a:grpSpLocks/>
              </p:cNvGrpSpPr>
              <p:nvPr/>
            </p:nvGrpSpPr>
            <p:grpSpPr bwMode="auto">
              <a:xfrm>
                <a:off x="1680" y="1200"/>
                <a:ext cx="1050" cy="2064"/>
                <a:chOff x="3360" y="1824"/>
                <a:chExt cx="1172" cy="2304"/>
              </a:xfrm>
            </p:grpSpPr>
            <p:sp>
              <p:nvSpPr>
                <p:cNvPr id="147532" name="AutoShape 32"/>
                <p:cNvSpPr>
                  <a:spLocks noChangeArrowheads="1"/>
                </p:cNvSpPr>
                <p:nvPr/>
              </p:nvSpPr>
              <p:spPr bwMode="auto">
                <a:xfrm>
                  <a:off x="3360" y="1824"/>
                  <a:ext cx="1152" cy="2304"/>
                </a:xfrm>
                <a:prstGeom prst="can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533" name="Arc 33"/>
                <p:cNvSpPr>
                  <a:spLocks/>
                </p:cNvSpPr>
                <p:nvPr/>
              </p:nvSpPr>
              <p:spPr bwMode="auto">
                <a:xfrm rot="-5240151">
                  <a:off x="3788" y="3172"/>
                  <a:ext cx="336" cy="1152"/>
                </a:xfrm>
                <a:custGeom>
                  <a:avLst/>
                  <a:gdLst>
                    <a:gd name="T0" fmla="*/ 0 w 21600"/>
                    <a:gd name="T1" fmla="*/ 0 h 42524"/>
                    <a:gd name="T2" fmla="*/ 83 w 21600"/>
                    <a:gd name="T3" fmla="*/ 1152 h 42524"/>
                    <a:gd name="T4" fmla="*/ 0 w 21600"/>
                    <a:gd name="T5" fmla="*/ 585 h 4252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2524"/>
                    <a:gd name="T11" fmla="*/ 21600 w 21600"/>
                    <a:gd name="T12" fmla="*/ 42524 h 425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2524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464"/>
                        <a:pt x="14917" y="40075"/>
                        <a:pt x="5361" y="42523"/>
                      </a:cubicBezTo>
                    </a:path>
                    <a:path w="21600" h="42524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1464"/>
                        <a:pt x="14917" y="40075"/>
                        <a:pt x="5361" y="4252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7522" name="Group 34"/>
              <p:cNvGrpSpPr>
                <a:grpSpLocks/>
              </p:cNvGrpSpPr>
              <p:nvPr/>
            </p:nvGrpSpPr>
            <p:grpSpPr bwMode="auto">
              <a:xfrm>
                <a:off x="1488" y="836"/>
                <a:ext cx="1536" cy="2496"/>
                <a:chOff x="1488" y="836"/>
                <a:chExt cx="1536" cy="2496"/>
              </a:xfrm>
            </p:grpSpPr>
            <p:grpSp>
              <p:nvGrpSpPr>
                <p:cNvPr id="147523" name="Group 35"/>
                <p:cNvGrpSpPr>
                  <a:grpSpLocks/>
                </p:cNvGrpSpPr>
                <p:nvPr/>
              </p:nvGrpSpPr>
              <p:grpSpPr bwMode="auto">
                <a:xfrm>
                  <a:off x="2208" y="836"/>
                  <a:ext cx="0" cy="2188"/>
                  <a:chOff x="2208" y="836"/>
                  <a:chExt cx="0" cy="2188"/>
                </a:xfrm>
              </p:grpSpPr>
              <p:sp>
                <p:nvSpPr>
                  <p:cNvPr id="14753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836"/>
                    <a:ext cx="0" cy="6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3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488"/>
                    <a:ext cx="0" cy="15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524" name="Group 38"/>
                <p:cNvGrpSpPr>
                  <a:grpSpLocks/>
                </p:cNvGrpSpPr>
                <p:nvPr/>
              </p:nvGrpSpPr>
              <p:grpSpPr bwMode="auto">
                <a:xfrm>
                  <a:off x="2208" y="2976"/>
                  <a:ext cx="816" cy="356"/>
                  <a:chOff x="2208" y="2976"/>
                  <a:chExt cx="816" cy="356"/>
                </a:xfrm>
              </p:grpSpPr>
              <p:sp>
                <p:nvSpPr>
                  <p:cNvPr id="14752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976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2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3140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525" name="Group 41"/>
                <p:cNvGrpSpPr>
                  <a:grpSpLocks/>
                </p:cNvGrpSpPr>
                <p:nvPr/>
              </p:nvGrpSpPr>
              <p:grpSpPr bwMode="auto">
                <a:xfrm>
                  <a:off x="1488" y="2976"/>
                  <a:ext cx="720" cy="336"/>
                  <a:chOff x="1488" y="2976"/>
                  <a:chExt cx="720" cy="336"/>
                </a:xfrm>
              </p:grpSpPr>
              <p:sp>
                <p:nvSpPr>
                  <p:cNvPr id="147526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976"/>
                    <a:ext cx="43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527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88" y="3168"/>
                    <a:ext cx="288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147500" name="Object 44"/>
              <p:cNvGraphicFramePr>
                <a:graphicFrameLocks noChangeAspect="1"/>
              </p:cNvGraphicFramePr>
              <p:nvPr/>
            </p:nvGraphicFramePr>
            <p:xfrm>
              <a:off x="1321" y="3216"/>
              <a:ext cx="167" cy="159"/>
            </p:xfrm>
            <a:graphic>
              <a:graphicData uri="http://schemas.openxmlformats.org/presentationml/2006/ole">
                <p:oleObj spid="_x0000_s147500" name="公式" r:id="rId13" imgW="266400" imgH="253800" progId="Equation.3">
                  <p:embed/>
                </p:oleObj>
              </a:graphicData>
            </a:graphic>
          </p:graphicFrame>
          <p:graphicFrame>
            <p:nvGraphicFramePr>
              <p:cNvPr id="147501" name="Object 45"/>
              <p:cNvGraphicFramePr>
                <a:graphicFrameLocks noChangeAspect="1"/>
              </p:cNvGraphicFramePr>
              <p:nvPr/>
            </p:nvGraphicFramePr>
            <p:xfrm>
              <a:off x="2976" y="3264"/>
              <a:ext cx="167" cy="208"/>
            </p:xfrm>
            <a:graphic>
              <a:graphicData uri="http://schemas.openxmlformats.org/presentationml/2006/ole">
                <p:oleObj spid="_x0000_s147501" name="公式" r:id="rId14" imgW="266400" imgH="330120" progId="Equation.3">
                  <p:embed/>
                </p:oleObj>
              </a:graphicData>
            </a:graphic>
          </p:graphicFrame>
          <p:graphicFrame>
            <p:nvGraphicFramePr>
              <p:cNvPr id="147502" name="Object 46"/>
              <p:cNvGraphicFramePr>
                <a:graphicFrameLocks noChangeAspect="1"/>
              </p:cNvGraphicFramePr>
              <p:nvPr/>
            </p:nvGraphicFramePr>
            <p:xfrm>
              <a:off x="2304" y="816"/>
              <a:ext cx="135" cy="167"/>
            </p:xfrm>
            <a:graphic>
              <a:graphicData uri="http://schemas.openxmlformats.org/presentationml/2006/ole">
                <p:oleObj spid="_x0000_s147502" name="公式" r:id="rId15" imgW="215640" imgH="266400" progId="Equation.3">
                  <p:embed/>
                </p:oleObj>
              </a:graphicData>
            </a:graphic>
          </p:graphicFrame>
        </p:grpSp>
        <p:graphicFrame>
          <p:nvGraphicFramePr>
            <p:cNvPr id="147503" name="Object 47"/>
            <p:cNvGraphicFramePr>
              <a:graphicFrameLocks noChangeAspect="1"/>
            </p:cNvGraphicFramePr>
            <p:nvPr/>
          </p:nvGraphicFramePr>
          <p:xfrm>
            <a:off x="1496" y="3344"/>
            <a:ext cx="135" cy="144"/>
          </p:xfrm>
          <a:graphic>
            <a:graphicData uri="http://schemas.openxmlformats.org/presentationml/2006/ole">
              <p:oleObj spid="_x0000_s147503" name="公式" r:id="rId16" imgW="215640" imgH="2286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59" grpId="0" autoUpdateAnimBg="0"/>
      <p:bldP spid="147460" grpId="0" animBg="1"/>
      <p:bldP spid="147462" grpId="0" animBg="1"/>
      <p:bldP spid="147463" grpId="0" animBg="1"/>
      <p:bldP spid="147464" grpId="0" animBg="1"/>
      <p:bldP spid="147465" grpId="0" animBg="1"/>
      <p:bldP spid="147466" grpId="0" animBg="1"/>
      <p:bldP spid="147478" grpId="0" animBg="1"/>
      <p:bldP spid="147482" grpId="0" autoUpdateAnimBg="0"/>
      <p:bldP spid="147483" grpId="0" autoUpdateAnimBg="0"/>
      <p:bldP spid="14748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953000" y="5181600"/>
            <a:ext cx="1447800" cy="6096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8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螺旋线的参数方程还可以写为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371600" y="1447800"/>
          <a:ext cx="1866900" cy="1625600"/>
        </p:xfrm>
        <a:graphic>
          <a:graphicData uri="http://schemas.openxmlformats.org/presentationml/2006/ole">
            <p:oleObj spid="_x0000_s148484" name="公式" r:id="rId3" imgW="1866600" imgH="1625400" progId="Equation.3">
              <p:embed/>
            </p:oleObj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3517900" y="2362200"/>
          <a:ext cx="2654300" cy="889000"/>
        </p:xfrm>
        <a:graphic>
          <a:graphicData uri="http://schemas.openxmlformats.org/presentationml/2006/ole">
            <p:oleObj spid="_x0000_s148485" name="公式" r:id="rId4" imgW="2654280" imgH="888840" progId="Equation.3">
              <p:embed/>
            </p:oleObj>
          </a:graphicData>
        </a:graphic>
      </p:graphicFrame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838200" y="32004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螺旋线的重要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性质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524000" y="4584700"/>
          <a:ext cx="2565400" cy="430213"/>
        </p:xfrm>
        <a:graphic>
          <a:graphicData uri="http://schemas.openxmlformats.org/presentationml/2006/ole">
            <p:oleObj spid="_x0000_s148487" name="公式" r:id="rId5" imgW="2565360" imgH="431640" progId="Equation.3">
              <p:embed/>
            </p:oleObj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4794250" y="4578350"/>
          <a:ext cx="3149600" cy="430213"/>
        </p:xfrm>
        <a:graphic>
          <a:graphicData uri="http://schemas.openxmlformats.org/presentationml/2006/ole">
            <p:oleObj spid="_x0000_s148488" name="公式" r:id="rId6" imgW="3149280" imgH="431640" progId="Equation.3">
              <p:embed/>
            </p:oleObj>
          </a:graphicData>
        </a:graphic>
      </p:graphicFrame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914400" y="3867150"/>
            <a:ext cx="6172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上升的高度与转过的角度成正比．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即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895600" y="5181600"/>
            <a:ext cx="197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上升的高度</a:t>
            </a:r>
          </a:p>
        </p:txBody>
      </p:sp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5099050" y="5346700"/>
          <a:ext cx="1155700" cy="303213"/>
        </p:xfrm>
        <a:graphic>
          <a:graphicData uri="http://schemas.openxmlformats.org/presentationml/2006/ole">
            <p:oleObj spid="_x0000_s148491" name="公式" r:id="rId7" imgW="1155600" imgH="304560" progId="Equation.3">
              <p:embed/>
            </p:oleObj>
          </a:graphicData>
        </a:graphic>
      </p:graphicFrame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6400800" y="51816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</a:rPr>
              <a:t>螺距</a:t>
            </a:r>
          </a:p>
        </p:txBody>
      </p:sp>
      <p:pic>
        <p:nvPicPr>
          <p:cNvPr id="148503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15150" y="609600"/>
            <a:ext cx="1619250" cy="3429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grpSp>
        <p:nvGrpSpPr>
          <p:cNvPr id="148494" name="Group 14"/>
          <p:cNvGrpSpPr>
            <a:grpSpLocks/>
          </p:cNvGrpSpPr>
          <p:nvPr/>
        </p:nvGrpSpPr>
        <p:grpSpPr bwMode="auto">
          <a:xfrm>
            <a:off x="1466850" y="5321300"/>
            <a:ext cx="1085850" cy="354013"/>
            <a:chOff x="1020" y="3360"/>
            <a:chExt cx="684" cy="223"/>
          </a:xfrm>
        </p:grpSpPr>
        <p:graphicFrame>
          <p:nvGraphicFramePr>
            <p:cNvPr id="148495" name="Object 15"/>
            <p:cNvGraphicFramePr>
              <a:graphicFrameLocks noChangeAspect="1"/>
            </p:cNvGraphicFramePr>
            <p:nvPr/>
          </p:nvGraphicFramePr>
          <p:xfrm>
            <a:off x="1020" y="3404"/>
            <a:ext cx="167" cy="144"/>
          </p:xfrm>
          <a:graphic>
            <a:graphicData uri="http://schemas.openxmlformats.org/presentationml/2006/ole">
              <p:oleObj spid="_x0000_s148495" name="公式" r:id="rId9" imgW="266400" imgH="228600" progId="Equation.3">
                <p:embed/>
              </p:oleObj>
            </a:graphicData>
          </a:graphic>
        </p:graphicFrame>
        <p:graphicFrame>
          <p:nvGraphicFramePr>
            <p:cNvPr id="148496" name="Object 16"/>
            <p:cNvGraphicFramePr>
              <a:graphicFrameLocks noChangeAspect="1"/>
            </p:cNvGraphicFramePr>
            <p:nvPr/>
          </p:nvGraphicFramePr>
          <p:xfrm>
            <a:off x="1200" y="3360"/>
            <a:ext cx="504" cy="223"/>
          </p:xfrm>
          <a:graphic>
            <a:graphicData uri="http://schemas.openxmlformats.org/presentationml/2006/ole">
              <p:oleObj spid="_x0000_s148496" name="公式" r:id="rId10" imgW="799920" imgH="35532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/>
      <p:bldP spid="148486" grpId="0" autoUpdateAnimBg="0"/>
      <p:bldP spid="148489" grpId="0" autoUpdateAnimBg="0"/>
      <p:bldP spid="148490" grpId="0" autoUpdateAnimBg="0"/>
      <p:bldP spid="14849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27075"/>
            <a:ext cx="8256587" cy="685800"/>
          </a:xfrm>
        </p:spPr>
        <p:txBody>
          <a:bodyPr/>
          <a:lstStyle/>
          <a:p>
            <a:pPr algn="l"/>
            <a:r>
              <a:rPr lang="zh-CN" altLang="en-US" sz="3000" smtClean="0">
                <a:latin typeface="楷体_GB2312" pitchFamily="49" charset="-122"/>
              </a:rPr>
              <a:t>五、曲面的参数方程（留待自学，不作要求）</a:t>
            </a:r>
            <a:endParaRPr lang="zh-CN" altLang="en-US" sz="300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9514" name="Text Box 3"/>
          <p:cNvSpPr txBox="1">
            <a:spLocks noChangeArrowheads="1"/>
          </p:cNvSpPr>
          <p:nvPr/>
        </p:nvSpPr>
        <p:spPr bwMode="auto">
          <a:xfrm>
            <a:off x="3546475" y="1531938"/>
            <a:ext cx="5202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(The Parametric Equation of  Surface)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952500" y="2463800"/>
            <a:ext cx="6140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一般曲面的参数方程含两个参数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形如</a:t>
            </a:r>
          </a:p>
        </p:txBody>
      </p:sp>
      <p:sp>
        <p:nvSpPr>
          <p:cNvPr id="149509" name="AutoShape 5"/>
          <p:cNvSpPr>
            <a:spLocks/>
          </p:cNvSpPr>
          <p:nvPr/>
        </p:nvSpPr>
        <p:spPr bwMode="auto">
          <a:xfrm>
            <a:off x="2843213" y="3416300"/>
            <a:ext cx="177800" cy="1219200"/>
          </a:xfrm>
          <a:prstGeom prst="leftBrace">
            <a:avLst>
              <a:gd name="adj1" fmla="val 571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3060700" y="3340100"/>
          <a:ext cx="1447800" cy="406400"/>
        </p:xfrm>
        <a:graphic>
          <a:graphicData uri="http://schemas.openxmlformats.org/presentationml/2006/ole">
            <p:oleObj spid="_x0000_s149510" name="Equation" r:id="rId4" imgW="1447560" imgH="406080" progId="Equation.3">
              <p:embed/>
            </p:oleObj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3060700" y="3848100"/>
          <a:ext cx="1498600" cy="406400"/>
        </p:xfrm>
        <a:graphic>
          <a:graphicData uri="http://schemas.openxmlformats.org/presentationml/2006/ole">
            <p:oleObj spid="_x0000_s149511" name="Equation" r:id="rId5" imgW="1498320" imgH="406080" progId="Equation.3">
              <p:embed/>
            </p:oleObj>
          </a:graphicData>
        </a:graphic>
      </p:graphicFrame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3063875" y="4391025"/>
          <a:ext cx="1422400" cy="406400"/>
        </p:xfrm>
        <a:graphic>
          <a:graphicData uri="http://schemas.openxmlformats.org/presentationml/2006/ole">
            <p:oleObj spid="_x0000_s149512" name="Equation" r:id="rId6" imgW="1422360" imgH="40608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build="p" autoUpdateAnimBg="0"/>
      <p:bldP spid="14950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6065838" y="1570038"/>
            <a:ext cx="2849562" cy="28495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4">
            <a:lum bright="6000"/>
          </a:blip>
          <a:srcRect/>
          <a:stretch>
            <a:fillRect/>
          </a:stretch>
        </p:blipFill>
        <p:spPr bwMode="auto">
          <a:xfrm>
            <a:off x="6065838" y="1570038"/>
            <a:ext cx="2849562" cy="28495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5">
            <a:lum bright="6000"/>
          </a:blip>
          <a:srcRect/>
          <a:stretch>
            <a:fillRect/>
          </a:stretch>
        </p:blipFill>
        <p:spPr bwMode="auto">
          <a:xfrm>
            <a:off x="6065838" y="1570038"/>
            <a:ext cx="2849562" cy="28495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212997" name="AutoShape 5"/>
          <p:cNvSpPr>
            <a:spLocks noChangeArrowheads="1"/>
          </p:cNvSpPr>
          <p:nvPr/>
        </p:nvSpPr>
        <p:spPr bwMode="auto">
          <a:xfrm>
            <a:off x="7686675" y="1570038"/>
            <a:ext cx="1228725" cy="338137"/>
          </a:xfrm>
          <a:prstGeom prst="wedgeRectCallout">
            <a:avLst>
              <a:gd name="adj1" fmla="val -58009"/>
              <a:gd name="adj2" fmla="val 18756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投影柱面</a:t>
            </a:r>
          </a:p>
        </p:txBody>
      </p:sp>
      <p:sp>
        <p:nvSpPr>
          <p:cNvPr id="212998" name="AutoShape 6"/>
          <p:cNvSpPr>
            <a:spLocks noChangeArrowheads="1"/>
          </p:cNvSpPr>
          <p:nvPr/>
        </p:nvSpPr>
        <p:spPr bwMode="auto">
          <a:xfrm>
            <a:off x="7686675" y="4081463"/>
            <a:ext cx="1228725" cy="338137"/>
          </a:xfrm>
          <a:prstGeom prst="wedgeRectCallout">
            <a:avLst>
              <a:gd name="adj1" fmla="val -45736"/>
              <a:gd name="adj2" fmla="val -12558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投影曲线</a:t>
            </a:r>
          </a:p>
        </p:txBody>
      </p:sp>
      <p:sp>
        <p:nvSpPr>
          <p:cNvPr id="2129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620713"/>
            <a:ext cx="7086600" cy="627062"/>
          </a:xfrm>
          <a:noFill/>
        </p:spPr>
        <p:txBody>
          <a:bodyPr/>
          <a:lstStyle/>
          <a:p>
            <a:pPr algn="l"/>
            <a:r>
              <a:rPr lang="zh-CN" altLang="en-US" smtClean="0"/>
              <a:t>六、空间曲线在坐标面上的投影</a:t>
            </a: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609600" y="1377950"/>
            <a:ext cx="480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设空间曲线 </a:t>
            </a:r>
            <a:r>
              <a:rPr lang="en-US" altLang="zh-CN" sz="2800" i="1">
                <a:latin typeface="Times New Roman" pitchFamily="18" charset="0"/>
                <a:ea typeface="楷体_GB2312" pitchFamily="49" charset="-122"/>
              </a:rPr>
              <a:t>C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的一般方程为</a:t>
            </a:r>
            <a:endParaRPr lang="zh-CN" altLang="en-US" sz="2800"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2268538" y="1989138"/>
          <a:ext cx="2144712" cy="901700"/>
        </p:xfrm>
        <a:graphic>
          <a:graphicData uri="http://schemas.openxmlformats.org/presentationml/2006/ole">
            <p:oleObj spid="_x0000_s213001" name="Equation" r:id="rId6" imgW="2145960" imgH="901440" progId="Equation.3">
              <p:embed/>
            </p:oleObj>
          </a:graphicData>
        </a:graphic>
      </p:graphicFrame>
      <p:graphicFrame>
        <p:nvGraphicFramePr>
          <p:cNvPr id="213002" name="Object 10"/>
          <p:cNvGraphicFramePr>
            <a:graphicFrameLocks noChangeAspect="1"/>
          </p:cNvGraphicFramePr>
          <p:nvPr/>
        </p:nvGraphicFramePr>
        <p:xfrm>
          <a:off x="1116013" y="3213100"/>
          <a:ext cx="1812925" cy="482600"/>
        </p:xfrm>
        <a:graphic>
          <a:graphicData uri="http://schemas.openxmlformats.org/presentationml/2006/ole">
            <p:oleObj spid="_x0000_s213002" name="Equation" r:id="rId7" imgW="761760" imgH="203040" progId="Equation.DSMT4">
              <p:embed/>
            </p:oleObj>
          </a:graphicData>
        </a:graphic>
      </p:graphicFrame>
      <p:sp>
        <p:nvSpPr>
          <p:cNvPr id="213003" name="AutoShape 11"/>
          <p:cNvSpPr>
            <a:spLocks noChangeArrowheads="1"/>
          </p:cNvSpPr>
          <p:nvPr/>
        </p:nvSpPr>
        <p:spPr bwMode="auto">
          <a:xfrm rot="5400000">
            <a:off x="2447925" y="3463925"/>
            <a:ext cx="1368425" cy="288925"/>
          </a:xfrm>
          <a:prstGeom prst="rightArrow">
            <a:avLst>
              <a:gd name="adj1" fmla="val 50000"/>
              <a:gd name="adj2" fmla="val 118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3004" name="Object 12"/>
          <p:cNvGraphicFramePr>
            <a:graphicFrameLocks noChangeAspect="1"/>
          </p:cNvGraphicFramePr>
          <p:nvPr/>
        </p:nvGraphicFramePr>
        <p:xfrm>
          <a:off x="2484438" y="4365625"/>
          <a:ext cx="1871662" cy="415925"/>
        </p:xfrm>
        <a:graphic>
          <a:graphicData uri="http://schemas.openxmlformats.org/presentationml/2006/ole">
            <p:oleObj spid="_x0000_s213004" name="Equation" r:id="rId8" imgW="1828800" imgH="406080" progId="Equation.3">
              <p:embed/>
            </p:oleObj>
          </a:graphicData>
        </a:graphic>
      </p:graphicFrame>
      <p:graphicFrame>
        <p:nvGraphicFramePr>
          <p:cNvPr id="213005" name="Object 13"/>
          <p:cNvGraphicFramePr>
            <a:graphicFrameLocks noChangeAspect="1"/>
          </p:cNvGraphicFramePr>
          <p:nvPr/>
        </p:nvGraphicFramePr>
        <p:xfrm>
          <a:off x="827088" y="4941888"/>
          <a:ext cx="6265862" cy="1093787"/>
        </p:xfrm>
        <a:graphic>
          <a:graphicData uri="http://schemas.openxmlformats.org/presentationml/2006/ole">
            <p:oleObj spid="_x0000_s213005" name="Equation" r:id="rId9" imgW="2616120" imgH="457200" progId="Equation.DSMT4">
              <p:embed/>
            </p:oleObj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 autoUpdateAnimBg="0"/>
      <p:bldP spid="212998" grpId="0" animBg="1" autoUpdateAnimBg="0"/>
      <p:bldP spid="213000" grpId="0"/>
      <p:bldP spid="2130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539750" y="1149350"/>
            <a:ext cx="8197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求曲线                                在</a:t>
            </a:r>
            <a:r>
              <a:rPr kumimoji="1" lang="en-US" altLang="zh-CN" sz="2800" b="1" i="1">
                <a:latin typeface="Times New Roman" pitchFamily="18" charset="0"/>
              </a:rPr>
              <a:t>xoy</a:t>
            </a:r>
            <a:r>
              <a:rPr kumimoji="1" lang="zh-CN" altLang="en-US" sz="2800" b="1">
                <a:latin typeface="Times New Roman" pitchFamily="18" charset="0"/>
              </a:rPr>
              <a:t>坐标面上的投影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2463800" y="692150"/>
          <a:ext cx="2628900" cy="1524000"/>
        </p:xfrm>
        <a:graphic>
          <a:graphicData uri="http://schemas.openxmlformats.org/presentationml/2006/ole">
            <p:oleObj spid="_x0000_s217091" name="公式" r:id="rId3" imgW="2628720" imgH="1523880" progId="Equation.3">
              <p:embed/>
            </p:oleObj>
          </a:graphicData>
        </a:graphic>
      </p:graphicFrame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1371600" y="2362200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）消去变量</a:t>
            </a:r>
            <a:r>
              <a:rPr kumimoji="1" lang="en-US" altLang="zh-CN" sz="4000" b="1" i="1">
                <a:latin typeface="Times New Roman" pitchFamily="18" charset="0"/>
              </a:rPr>
              <a:t>z</a:t>
            </a:r>
            <a:r>
              <a:rPr kumimoji="1" lang="zh-CN" altLang="en-US" sz="2800" b="1">
                <a:latin typeface="Times New Roman" pitchFamily="18" charset="0"/>
              </a:rPr>
              <a:t>后得</a:t>
            </a: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2286000" y="3124200"/>
          <a:ext cx="1803400" cy="825500"/>
        </p:xfrm>
        <a:graphic>
          <a:graphicData uri="http://schemas.openxmlformats.org/presentationml/2006/ole">
            <p:oleObj spid="_x0000_s217094" name="公式" r:id="rId4" imgW="1803240" imgH="825480" progId="Equation.3">
              <p:embed/>
            </p:oleObj>
          </a:graphicData>
        </a:graphic>
      </p:graphicFrame>
      <p:grpSp>
        <p:nvGrpSpPr>
          <p:cNvPr id="217095" name="Group 7"/>
          <p:cNvGrpSpPr>
            <a:grpSpLocks/>
          </p:cNvGrpSpPr>
          <p:nvPr/>
        </p:nvGrpSpPr>
        <p:grpSpPr bwMode="auto">
          <a:xfrm>
            <a:off x="914400" y="4114800"/>
            <a:ext cx="3429000" cy="519113"/>
            <a:chOff x="1392" y="2084"/>
            <a:chExt cx="2160" cy="327"/>
          </a:xfrm>
        </p:grpSpPr>
        <p:sp>
          <p:nvSpPr>
            <p:cNvPr id="217096" name="Text Box 8"/>
            <p:cNvSpPr txBox="1">
              <a:spLocks noChangeArrowheads="1"/>
            </p:cNvSpPr>
            <p:nvPr/>
          </p:nvSpPr>
          <p:spPr bwMode="auto">
            <a:xfrm>
              <a:off x="1392" y="2084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在       面上的投影为</a:t>
              </a:r>
            </a:p>
          </p:txBody>
        </p:sp>
        <p:graphicFrame>
          <p:nvGraphicFramePr>
            <p:cNvPr id="217097" name="Object 9"/>
            <p:cNvGraphicFramePr>
              <a:graphicFrameLocks noChangeAspect="1"/>
            </p:cNvGraphicFramePr>
            <p:nvPr/>
          </p:nvGraphicFramePr>
          <p:xfrm>
            <a:off x="1680" y="2161"/>
            <a:ext cx="391" cy="208"/>
          </p:xfrm>
          <a:graphic>
            <a:graphicData uri="http://schemas.openxmlformats.org/presentationml/2006/ole">
              <p:oleObj spid="_x0000_s217097" name="公式" r:id="rId5" imgW="622080" imgH="330120" progId="Equation.3">
                <p:embed/>
              </p:oleObj>
            </a:graphicData>
          </a:graphic>
        </p:graphicFrame>
      </p:grpSp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2590800" y="4648200"/>
          <a:ext cx="1968500" cy="1384300"/>
        </p:xfrm>
        <a:graphic>
          <a:graphicData uri="http://schemas.openxmlformats.org/presentationml/2006/ole">
            <p:oleObj spid="_x0000_s217098" name="公式" r:id="rId6" imgW="1968480" imgH="1384200" progId="Equation.3">
              <p:embed/>
            </p:oleObj>
          </a:graphicData>
        </a:graphic>
      </p:graphicFrame>
      <p:pic>
        <p:nvPicPr>
          <p:cNvPr id="21709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0" y="2362200"/>
            <a:ext cx="2647950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14" name="Group 2"/>
          <p:cNvGrpSpPr>
            <a:grpSpLocks/>
          </p:cNvGrpSpPr>
          <p:nvPr/>
        </p:nvGrpSpPr>
        <p:grpSpPr bwMode="auto">
          <a:xfrm>
            <a:off x="5943600" y="1681163"/>
            <a:ext cx="2286000" cy="2590800"/>
            <a:chOff x="4032" y="192"/>
            <a:chExt cx="1440" cy="1632"/>
          </a:xfrm>
        </p:grpSpPr>
        <p:grpSp>
          <p:nvGrpSpPr>
            <p:cNvPr id="218115" name="Group 3"/>
            <p:cNvGrpSpPr>
              <a:grpSpLocks/>
            </p:cNvGrpSpPr>
            <p:nvPr/>
          </p:nvGrpSpPr>
          <p:grpSpPr bwMode="auto">
            <a:xfrm>
              <a:off x="4032" y="192"/>
              <a:ext cx="1440" cy="1632"/>
              <a:chOff x="4032" y="192"/>
              <a:chExt cx="1440" cy="1632"/>
            </a:xfrm>
          </p:grpSpPr>
          <p:sp>
            <p:nvSpPr>
              <p:cNvPr id="218116" name="Oval 4"/>
              <p:cNvSpPr>
                <a:spLocks noChangeArrowheads="1"/>
              </p:cNvSpPr>
              <p:nvPr/>
            </p:nvSpPr>
            <p:spPr bwMode="auto">
              <a:xfrm>
                <a:off x="4032" y="673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rgbClr val="009900"/>
                  </a:gs>
                  <a:gs pos="100000">
                    <a:srgbClr val="00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17" name="Oval 5"/>
              <p:cNvSpPr>
                <a:spLocks noChangeArrowheads="1"/>
              </p:cNvSpPr>
              <p:nvPr/>
            </p:nvSpPr>
            <p:spPr bwMode="auto">
              <a:xfrm>
                <a:off x="4032" y="1010"/>
                <a:ext cx="960" cy="288"/>
              </a:xfrm>
              <a:prstGeom prst="ellipse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18" name="Oval 6"/>
              <p:cNvSpPr>
                <a:spLocks noChangeArrowheads="1"/>
              </p:cNvSpPr>
              <p:nvPr/>
            </p:nvSpPr>
            <p:spPr bwMode="auto">
              <a:xfrm>
                <a:off x="4512" y="288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119" name="Group 7"/>
              <p:cNvGrpSpPr>
                <a:grpSpLocks/>
              </p:cNvGrpSpPr>
              <p:nvPr/>
            </p:nvGrpSpPr>
            <p:grpSpPr bwMode="auto">
              <a:xfrm>
                <a:off x="4080" y="192"/>
                <a:ext cx="1392" cy="1588"/>
                <a:chOff x="864" y="1152"/>
                <a:chExt cx="1392" cy="1584"/>
              </a:xfrm>
            </p:grpSpPr>
            <p:grpSp>
              <p:nvGrpSpPr>
                <p:cNvPr id="218120" name="Group 8"/>
                <p:cNvGrpSpPr>
                  <a:grpSpLocks/>
                </p:cNvGrpSpPr>
                <p:nvPr/>
              </p:nvGrpSpPr>
              <p:grpSpPr bwMode="auto">
                <a:xfrm>
                  <a:off x="1296" y="1152"/>
                  <a:ext cx="528" cy="960"/>
                  <a:chOff x="1296" y="1152"/>
                  <a:chExt cx="528" cy="960"/>
                </a:xfrm>
              </p:grpSpPr>
              <p:sp>
                <p:nvSpPr>
                  <p:cNvPr id="21812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12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122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15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8123" name="Group 11"/>
                <p:cNvGrpSpPr>
                  <a:grpSpLocks/>
                </p:cNvGrpSpPr>
                <p:nvPr/>
              </p:nvGrpSpPr>
              <p:grpSpPr bwMode="auto">
                <a:xfrm>
                  <a:off x="864" y="1632"/>
                  <a:ext cx="1392" cy="1104"/>
                  <a:chOff x="864" y="1632"/>
                  <a:chExt cx="1392" cy="1104"/>
                </a:xfrm>
              </p:grpSpPr>
              <p:sp>
                <p:nvSpPr>
                  <p:cNvPr id="21812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6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125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112"/>
                    <a:ext cx="432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12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112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127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448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218128" name="Object 16"/>
              <p:cNvGraphicFramePr>
                <a:graphicFrameLocks noChangeAspect="1"/>
              </p:cNvGraphicFramePr>
              <p:nvPr/>
            </p:nvGraphicFramePr>
            <p:xfrm>
              <a:off x="4320" y="240"/>
              <a:ext cx="169" cy="169"/>
            </p:xfrm>
            <a:graphic>
              <a:graphicData uri="http://schemas.openxmlformats.org/presentationml/2006/ole">
                <p:oleObj spid="_x0000_s218128" name="公式" r:id="rId3" imgW="127704" imgH="127704" progId="Equation.3">
                  <p:embed/>
                </p:oleObj>
              </a:graphicData>
            </a:graphic>
          </p:graphicFrame>
          <p:graphicFrame>
            <p:nvGraphicFramePr>
              <p:cNvPr id="218129" name="Object 17"/>
              <p:cNvGraphicFramePr>
                <a:graphicFrameLocks noChangeAspect="1"/>
              </p:cNvGraphicFramePr>
              <p:nvPr/>
            </p:nvGraphicFramePr>
            <p:xfrm>
              <a:off x="5280" y="1202"/>
              <a:ext cx="175" cy="205"/>
            </p:xfrm>
            <a:graphic>
              <a:graphicData uri="http://schemas.openxmlformats.org/presentationml/2006/ole">
                <p:oleObj spid="_x0000_s218129" name="公式" r:id="rId4" imgW="141055" imgH="166644" progId="Equation.3">
                  <p:embed/>
                </p:oleObj>
              </a:graphicData>
            </a:graphic>
          </p:graphicFrame>
          <p:graphicFrame>
            <p:nvGraphicFramePr>
              <p:cNvPr id="218130" name="Object 18"/>
              <p:cNvGraphicFramePr>
                <a:graphicFrameLocks noChangeAspect="1"/>
              </p:cNvGraphicFramePr>
              <p:nvPr/>
            </p:nvGraphicFramePr>
            <p:xfrm>
              <a:off x="4176" y="1636"/>
              <a:ext cx="169" cy="188"/>
            </p:xfrm>
            <a:graphic>
              <a:graphicData uri="http://schemas.openxmlformats.org/presentationml/2006/ole">
                <p:oleObj spid="_x0000_s218130" name="公式" r:id="rId5" imgW="127593" imgH="140321" progId="Equation.3">
                  <p:embed/>
                </p:oleObj>
              </a:graphicData>
            </a:graphic>
          </p:graphicFrame>
          <p:graphicFrame>
            <p:nvGraphicFramePr>
              <p:cNvPr id="218131" name="Object 19"/>
              <p:cNvGraphicFramePr>
                <a:graphicFrameLocks noChangeAspect="1"/>
              </p:cNvGraphicFramePr>
              <p:nvPr/>
            </p:nvGraphicFramePr>
            <p:xfrm>
              <a:off x="4848" y="721"/>
              <a:ext cx="212" cy="249"/>
            </p:xfrm>
            <a:graphic>
              <a:graphicData uri="http://schemas.openxmlformats.org/presentationml/2006/ole">
                <p:oleObj spid="_x0000_s218131" name="Equation" r:id="rId6" imgW="152280" imgH="177480" progId="Equation.DSMT4">
                  <p:embed/>
                </p:oleObj>
              </a:graphicData>
            </a:graphic>
          </p:graphicFrame>
          <p:sp>
            <p:nvSpPr>
              <p:cNvPr id="218132" name="Arc 20"/>
              <p:cNvSpPr>
                <a:spLocks/>
              </p:cNvSpPr>
              <p:nvPr/>
            </p:nvSpPr>
            <p:spPr bwMode="auto">
              <a:xfrm rot="8160000">
                <a:off x="4687" y="585"/>
                <a:ext cx="79" cy="6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8"/>
                  <a:gd name="T2" fmla="*/ 260 w 21600"/>
                  <a:gd name="T3" fmla="*/ 43198 h 43198"/>
                  <a:gd name="T4" fmla="*/ 0 w 21600"/>
                  <a:gd name="T5" fmla="*/ 21600 h 43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33" name="Arc 21"/>
              <p:cNvSpPr>
                <a:spLocks/>
              </p:cNvSpPr>
              <p:nvPr/>
            </p:nvSpPr>
            <p:spPr bwMode="auto">
              <a:xfrm rot="18960000">
                <a:off x="4742" y="553"/>
                <a:ext cx="79" cy="6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8"/>
                  <a:gd name="T2" fmla="*/ 260 w 21600"/>
                  <a:gd name="T3" fmla="*/ 43198 h 43198"/>
                  <a:gd name="T4" fmla="*/ 0 w 21600"/>
                  <a:gd name="T5" fmla="*/ 21600 h 43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8134" name="Object 22"/>
              <p:cNvGraphicFramePr>
                <a:graphicFrameLocks noChangeAspect="1"/>
              </p:cNvGraphicFramePr>
              <p:nvPr/>
            </p:nvGraphicFramePr>
            <p:xfrm>
              <a:off x="5009" y="1136"/>
              <a:ext cx="135" cy="220"/>
            </p:xfrm>
            <a:graphic>
              <a:graphicData uri="http://schemas.openxmlformats.org/presentationml/2006/ole">
                <p:oleObj spid="_x0000_s218134" name="公式" r:id="rId7" imgW="101520" imgH="164880" progId="Equation.3">
                  <p:embed/>
                </p:oleObj>
              </a:graphicData>
            </a:graphic>
          </p:graphicFrame>
        </p:grpSp>
        <p:graphicFrame>
          <p:nvGraphicFramePr>
            <p:cNvPr id="218135" name="Object 23"/>
            <p:cNvGraphicFramePr>
              <a:graphicFrameLocks noChangeAspect="1"/>
            </p:cNvGraphicFramePr>
            <p:nvPr/>
          </p:nvGraphicFramePr>
          <p:xfrm>
            <a:off x="4368" y="1056"/>
            <a:ext cx="169" cy="188"/>
          </p:xfrm>
          <a:graphic>
            <a:graphicData uri="http://schemas.openxmlformats.org/presentationml/2006/ole">
              <p:oleObj spid="_x0000_s218135" name="Equation" r:id="rId8" imgW="126720" imgH="139680" progId="Equation.DSMT4">
                <p:embed/>
              </p:oleObj>
            </a:graphicData>
          </a:graphic>
        </p:graphicFrame>
      </p:grpSp>
      <p:graphicFrame>
        <p:nvGraphicFramePr>
          <p:cNvPr id="218136" name="Object 24"/>
          <p:cNvGraphicFramePr>
            <a:graphicFrameLocks noChangeAspect="1"/>
          </p:cNvGraphicFramePr>
          <p:nvPr/>
        </p:nvGraphicFramePr>
        <p:xfrm>
          <a:off x="755650" y="1341438"/>
          <a:ext cx="4464050" cy="1195387"/>
        </p:xfrm>
        <a:graphic>
          <a:graphicData uri="http://schemas.openxmlformats.org/presentationml/2006/ole">
            <p:oleObj spid="_x0000_s218136" name="Equation" r:id="rId9" imgW="1803240" imgH="482400" progId="Equation.DSMT4">
              <p:embed/>
            </p:oleObj>
          </a:graphicData>
        </a:graphic>
      </p:graphicFrame>
      <p:sp>
        <p:nvSpPr>
          <p:cNvPr id="218137" name="Arc 25"/>
          <p:cNvSpPr>
            <a:spLocks/>
          </p:cNvSpPr>
          <p:nvPr/>
        </p:nvSpPr>
        <p:spPr bwMode="auto">
          <a:xfrm>
            <a:off x="6705600" y="3059113"/>
            <a:ext cx="763588" cy="303212"/>
          </a:xfrm>
          <a:custGeom>
            <a:avLst/>
            <a:gdLst>
              <a:gd name="G0" fmla="+- 21600 0 0"/>
              <a:gd name="G1" fmla="+- 21101 0 0"/>
              <a:gd name="G2" fmla="+- 21600 0 0"/>
              <a:gd name="T0" fmla="*/ 43182 w 43200"/>
              <a:gd name="T1" fmla="*/ 20219 h 42701"/>
              <a:gd name="T2" fmla="*/ 16986 w 43200"/>
              <a:gd name="T3" fmla="*/ 0 h 42701"/>
              <a:gd name="T4" fmla="*/ 21600 w 43200"/>
              <a:gd name="T5" fmla="*/ 21101 h 4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701" fill="none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</a:path>
              <a:path w="43200" h="42701" stroke="0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  <a:lnTo>
                  <a:pt x="21600" y="21101"/>
                </a:lnTo>
                <a:close/>
              </a:path>
            </a:pathLst>
          </a:custGeom>
          <a:noFill/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38" name="Rectangle 26"/>
          <p:cNvSpPr>
            <a:spLocks noChangeArrowheads="1"/>
          </p:cNvSpPr>
          <p:nvPr/>
        </p:nvSpPr>
        <p:spPr bwMode="auto">
          <a:xfrm>
            <a:off x="685800" y="620713"/>
            <a:ext cx="12954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18139" name="Object 27"/>
          <p:cNvGraphicFramePr>
            <a:graphicFrameLocks noChangeAspect="1"/>
          </p:cNvGraphicFramePr>
          <p:nvPr/>
        </p:nvGraphicFramePr>
        <p:xfrm>
          <a:off x="1403350" y="3656013"/>
          <a:ext cx="3168650" cy="1141412"/>
        </p:xfrm>
        <a:graphic>
          <a:graphicData uri="http://schemas.openxmlformats.org/presentationml/2006/ole">
            <p:oleObj spid="_x0000_s218139" name="Equation" r:id="rId10" imgW="1168200" imgH="482400" progId="Equation.DSMT4">
              <p:embed/>
            </p:oleObj>
          </a:graphicData>
        </a:graphic>
      </p:graphicFrame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304800" y="2824163"/>
            <a:ext cx="487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en-US" altLang="zh-CN" sz="2800" i="1">
                <a:latin typeface="Times New Roman" pitchFamily="18" charset="0"/>
                <a:ea typeface="楷体_GB2312" pitchFamily="49" charset="-122"/>
              </a:rPr>
              <a:t>xoy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面上的投影曲线方程为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1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37" grpId="0" animBg="1"/>
      <p:bldP spid="21814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3124200" y="533400"/>
          <a:ext cx="3871913" cy="520700"/>
        </p:xfrm>
        <a:graphic>
          <a:graphicData uri="http://schemas.openxmlformats.org/presentationml/2006/ole">
            <p:oleObj spid="_x0000_s84994" r:id="rId3" imgW="3872137" imgH="520791" progId="Equation.3">
              <p:embed/>
            </p:oleObj>
          </a:graphicData>
        </a:graphic>
      </p:graphicFrame>
      <p:sp>
        <p:nvSpPr>
          <p:cNvPr id="8195" name="文本框 8194"/>
          <p:cNvSpPr txBox="1">
            <a:spLocks noChangeArrowheads="1"/>
          </p:cNvSpPr>
          <p:nvPr/>
        </p:nvSpPr>
        <p:spPr bwMode="auto">
          <a:xfrm>
            <a:off x="762000" y="18780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配方得</a:t>
            </a:r>
            <a:endParaRPr lang="zh-CN" altLang="en-US" sz="2800" b="1">
              <a:latin typeface="Times New Roman" pitchFamily="18" charset="0"/>
              <a:ea typeface="楷体" pitchFamily="49" charset="-12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191000" y="3159125"/>
          <a:ext cx="469900" cy="393700"/>
        </p:xfrm>
        <a:graphic>
          <a:graphicData uri="http://schemas.openxmlformats.org/presentationml/2006/ole">
            <p:oleObj spid="_x0000_s84996" r:id="rId4" imgW="472060" imgH="395561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217988" y="2562225"/>
          <a:ext cx="2030412" cy="444500"/>
        </p:xfrm>
        <a:graphic>
          <a:graphicData uri="http://schemas.openxmlformats.org/presentationml/2006/ole">
            <p:oleObj spid="_x0000_s84997" r:id="rId5" imgW="2031435" imgH="444624" progId="Equation.3">
              <p:embed/>
            </p:oleObj>
          </a:graphicData>
        </a:graphic>
      </p:graphicFrame>
      <p:sp>
        <p:nvSpPr>
          <p:cNvPr id="8198" name="文本框 8197"/>
          <p:cNvSpPr txBox="1">
            <a:spLocks noChangeArrowheads="1"/>
          </p:cNvSpPr>
          <p:nvPr/>
        </p:nvSpPr>
        <p:spPr bwMode="auto">
          <a:xfrm>
            <a:off x="762000" y="247332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此方程表示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199" name="文本框 8198"/>
          <p:cNvSpPr txBox="1">
            <a:spLocks noChangeArrowheads="1"/>
          </p:cNvSpPr>
          <p:nvPr/>
        </p:nvSpPr>
        <p:spPr bwMode="auto">
          <a:xfrm>
            <a:off x="762000" y="369252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8200" name="文本框 8199"/>
          <p:cNvSpPr txBox="1">
            <a:spLocks noChangeArrowheads="1"/>
          </p:cNvSpPr>
          <p:nvPr/>
        </p:nvSpPr>
        <p:spPr bwMode="auto">
          <a:xfrm>
            <a:off x="1828800" y="3724275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如下形式的三元二次方程</a:t>
            </a:r>
            <a:r>
              <a:rPr lang="zh-CN" altLang="en-US" sz="28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( 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≠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0 )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8201" name="文本框 8200"/>
          <p:cNvSpPr txBox="1">
            <a:spLocks noChangeArrowheads="1"/>
          </p:cNvSpPr>
          <p:nvPr/>
        </p:nvSpPr>
        <p:spPr bwMode="auto">
          <a:xfrm>
            <a:off x="381000" y="4926013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都可通过配方研究它的图形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5014" name="文本框 8201"/>
          <p:cNvSpPr txBox="1">
            <a:spLocks noChangeArrowheads="1"/>
          </p:cNvSpPr>
          <p:nvPr/>
        </p:nvSpPr>
        <p:spPr bwMode="auto">
          <a:xfrm>
            <a:off x="381000" y="1066800"/>
            <a:ext cx="4911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的曲面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. 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5015" name="文本框 8202"/>
          <p:cNvSpPr txBox="1">
            <a:spLocks noChangeArrowheads="1"/>
          </p:cNvSpPr>
          <p:nvPr/>
        </p:nvSpPr>
        <p:spPr bwMode="auto">
          <a:xfrm>
            <a:off x="7010400" y="5334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表示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怎样</a:t>
            </a:r>
          </a:p>
        </p:txBody>
      </p:sp>
      <p:sp>
        <p:nvSpPr>
          <p:cNvPr id="8204" name="文本框 8203"/>
          <p:cNvSpPr txBox="1">
            <a:spLocks noChangeArrowheads="1"/>
          </p:cNvSpPr>
          <p:nvPr/>
        </p:nvSpPr>
        <p:spPr bwMode="auto">
          <a:xfrm>
            <a:off x="2971800" y="308292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半径为</a:t>
            </a:r>
          </a:p>
        </p:txBody>
      </p:sp>
      <p:sp>
        <p:nvSpPr>
          <p:cNvPr id="8205" name="文本框 8204"/>
          <p:cNvSpPr txBox="1">
            <a:spLocks noChangeArrowheads="1"/>
          </p:cNvSpPr>
          <p:nvPr/>
        </p:nvSpPr>
        <p:spPr bwMode="auto">
          <a:xfrm>
            <a:off x="4724400" y="3082925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的球面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1600200" y="4302125"/>
          <a:ext cx="5815013" cy="520700"/>
        </p:xfrm>
        <a:graphic>
          <a:graphicData uri="http://schemas.openxmlformats.org/presentationml/2006/ole">
            <p:oleObj spid="_x0000_s85006" r:id="rId6" imgW="5814394" imgH="520791" progId="Equation.3">
              <p:embed/>
            </p:oleObj>
          </a:graphicData>
        </a:graphic>
      </p:graphicFrame>
      <p:sp>
        <p:nvSpPr>
          <p:cNvPr id="8207" name="文本框 8206"/>
          <p:cNvSpPr txBox="1">
            <a:spLocks noChangeArrowheads="1"/>
          </p:cNvSpPr>
          <p:nvPr/>
        </p:nvSpPr>
        <p:spPr bwMode="auto">
          <a:xfrm>
            <a:off x="2971800" y="2495550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球心为 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819400" y="1889125"/>
          <a:ext cx="3871913" cy="508000"/>
        </p:xfrm>
        <a:graphic>
          <a:graphicData uri="http://schemas.openxmlformats.org/presentationml/2006/ole">
            <p:oleObj spid="_x0000_s85008" r:id="rId7" imgW="3873817" imgH="508317" progId="Equation.3">
              <p:embed/>
            </p:oleObj>
          </a:graphicData>
        </a:graphic>
      </p:graphicFrame>
      <p:sp>
        <p:nvSpPr>
          <p:cNvPr id="85019" name="矩形 8208"/>
          <p:cNvSpPr>
            <a:spLocks noChangeArrowheads="1"/>
          </p:cNvSpPr>
          <p:nvPr/>
        </p:nvSpPr>
        <p:spPr bwMode="auto">
          <a:xfrm>
            <a:off x="774700" y="457200"/>
            <a:ext cx="2882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  <a:buFont typeface="Arial" charset="0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研究方程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8" grpId="0" autoUpdateAnimBg="0"/>
      <p:bldP spid="8199" grpId="0" autoUpdateAnimBg="0"/>
      <p:bldP spid="8200" grpId="0" autoUpdateAnimBg="0"/>
      <p:bldP spid="8201" grpId="0" autoUpdateAnimBg="0"/>
      <p:bldP spid="8204" grpId="0" autoUpdateAnimBg="0"/>
      <p:bldP spid="8205" grpId="0" autoUpdateAnimBg="0"/>
      <p:bldP spid="820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219200"/>
            <a:ext cx="1752600" cy="18669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914400" y="3048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空间立体或曲面在坐标面上的投影</a:t>
            </a:r>
            <a:r>
              <a:rPr kumimoji="1"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3657600"/>
            <a:ext cx="2057400" cy="171926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675063"/>
            <a:ext cx="2057400" cy="17018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2191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1219200"/>
            <a:ext cx="1727200" cy="187801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1127125" y="1371600"/>
            <a:ext cx="549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空间立体</a:t>
            </a: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1066800" y="4038600"/>
            <a:ext cx="549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曲面</a:t>
            </a:r>
          </a:p>
        </p:txBody>
      </p:sp>
      <p:sp>
        <p:nvSpPr>
          <p:cNvPr id="219145" name="AutoShape 9" descr="浅色横线"/>
          <p:cNvSpPr>
            <a:spLocks noChangeArrowheads="1"/>
          </p:cNvSpPr>
          <p:nvPr/>
        </p:nvSpPr>
        <p:spPr bwMode="auto">
          <a:xfrm>
            <a:off x="4038600" y="4310063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AutoShape 10" descr="浅色横线"/>
          <p:cNvSpPr>
            <a:spLocks noChangeArrowheads="1"/>
          </p:cNvSpPr>
          <p:nvPr/>
        </p:nvSpPr>
        <p:spPr bwMode="auto">
          <a:xfrm>
            <a:off x="3962400" y="19050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9147" name="Object 11"/>
          <p:cNvGraphicFramePr>
            <a:graphicFrameLocks noChangeAspect="1"/>
          </p:cNvGraphicFramePr>
          <p:nvPr/>
        </p:nvGraphicFramePr>
        <p:xfrm>
          <a:off x="2006600" y="5873750"/>
          <a:ext cx="4191000" cy="431800"/>
        </p:xfrm>
        <a:graphic>
          <a:graphicData uri="http://schemas.openxmlformats.org/presentationml/2006/ole">
            <p:oleObj spid="_x0000_s219147" name="Equation" r:id="rId7" imgW="419076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3" grpId="0" autoUpdateAnimBg="0"/>
      <p:bldP spid="219144" grpId="0" autoUpdateAnimBg="0"/>
      <p:bldP spid="219145" grpId="0" animBg="1"/>
      <p:bldP spid="2191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62" name="Group 2"/>
          <p:cNvGrpSpPr>
            <a:grpSpLocks/>
          </p:cNvGrpSpPr>
          <p:nvPr/>
        </p:nvGrpSpPr>
        <p:grpSpPr bwMode="auto">
          <a:xfrm>
            <a:off x="6526213" y="3228975"/>
            <a:ext cx="2438400" cy="2514600"/>
            <a:chOff x="4128" y="2160"/>
            <a:chExt cx="1536" cy="1584"/>
          </a:xfrm>
        </p:grpSpPr>
        <p:sp>
          <p:nvSpPr>
            <p:cNvPr id="220163" name="Arc 3"/>
            <p:cNvSpPr>
              <a:spLocks/>
            </p:cNvSpPr>
            <p:nvPr/>
          </p:nvSpPr>
          <p:spPr bwMode="auto">
            <a:xfrm>
              <a:off x="4128" y="2496"/>
              <a:ext cx="1249" cy="72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4" name="Arc 4"/>
            <p:cNvSpPr>
              <a:spLocks/>
            </p:cNvSpPr>
            <p:nvPr/>
          </p:nvSpPr>
          <p:spPr bwMode="auto">
            <a:xfrm>
              <a:off x="4128" y="3062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5" name="Arc 5"/>
            <p:cNvSpPr>
              <a:spLocks/>
            </p:cNvSpPr>
            <p:nvPr/>
          </p:nvSpPr>
          <p:spPr bwMode="auto">
            <a:xfrm flipV="1">
              <a:off x="4128" y="3216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0166" name="Object 6"/>
            <p:cNvGraphicFramePr>
              <a:graphicFrameLocks noChangeAspect="1"/>
            </p:cNvGraphicFramePr>
            <p:nvPr/>
          </p:nvGraphicFramePr>
          <p:xfrm>
            <a:off x="4800" y="2160"/>
            <a:ext cx="172" cy="173"/>
          </p:xfrm>
          <a:graphic>
            <a:graphicData uri="http://schemas.openxmlformats.org/presentationml/2006/ole">
              <p:oleObj spid="_x0000_s220166" name="公式" r:id="rId3" imgW="126720" imgH="126720" progId="Equation.3">
                <p:embed/>
              </p:oleObj>
            </a:graphicData>
          </a:graphic>
        </p:graphicFrame>
        <p:graphicFrame>
          <p:nvGraphicFramePr>
            <p:cNvPr id="220167" name="Object 7"/>
            <p:cNvGraphicFramePr>
              <a:graphicFrameLocks noChangeAspect="1"/>
            </p:cNvGraphicFramePr>
            <p:nvPr/>
          </p:nvGraphicFramePr>
          <p:xfrm>
            <a:off x="4416" y="3552"/>
            <a:ext cx="172" cy="192"/>
          </p:xfrm>
          <a:graphic>
            <a:graphicData uri="http://schemas.openxmlformats.org/presentationml/2006/ole">
              <p:oleObj spid="_x0000_s220167" name="公式" r:id="rId4" imgW="127593" imgH="140321" progId="Equation.3">
                <p:embed/>
              </p:oleObj>
            </a:graphicData>
          </a:graphic>
        </p:graphicFrame>
        <p:graphicFrame>
          <p:nvGraphicFramePr>
            <p:cNvPr id="220168" name="Object 8"/>
            <p:cNvGraphicFramePr>
              <a:graphicFrameLocks noChangeAspect="1"/>
            </p:cNvGraphicFramePr>
            <p:nvPr/>
          </p:nvGraphicFramePr>
          <p:xfrm>
            <a:off x="5472" y="3264"/>
            <a:ext cx="192" cy="225"/>
          </p:xfrm>
          <a:graphic>
            <a:graphicData uri="http://schemas.openxmlformats.org/presentationml/2006/ole">
              <p:oleObj spid="_x0000_s220168" name="公式" r:id="rId5" imgW="141055" imgH="166644" progId="Equation.3">
                <p:embed/>
              </p:oleObj>
            </a:graphicData>
          </a:graphic>
        </p:graphicFrame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0" name="Line 10"/>
            <p:cNvSpPr>
              <a:spLocks noChangeShapeType="1"/>
            </p:cNvSpPr>
            <p:nvPr/>
          </p:nvSpPr>
          <p:spPr bwMode="auto">
            <a:xfrm>
              <a:off x="5328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1" name="Line 11"/>
            <p:cNvSpPr>
              <a:spLocks noChangeShapeType="1"/>
            </p:cNvSpPr>
            <p:nvPr/>
          </p:nvSpPr>
          <p:spPr bwMode="auto">
            <a:xfrm flipH="1">
              <a:off x="4320" y="33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2" name="Line 12"/>
            <p:cNvSpPr>
              <a:spLocks noChangeShapeType="1"/>
            </p:cNvSpPr>
            <p:nvPr/>
          </p:nvSpPr>
          <p:spPr bwMode="auto">
            <a:xfrm flipH="1">
              <a:off x="4608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3" name="Line 13"/>
            <p:cNvSpPr>
              <a:spLocks noChangeShapeType="1"/>
            </p:cNvSpPr>
            <p:nvPr/>
          </p:nvSpPr>
          <p:spPr bwMode="auto">
            <a:xfrm flipV="1">
              <a:off x="4752" y="244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0174" name="Object 14"/>
            <p:cNvGraphicFramePr>
              <a:graphicFrameLocks noChangeAspect="1"/>
            </p:cNvGraphicFramePr>
            <p:nvPr/>
          </p:nvGraphicFramePr>
          <p:xfrm>
            <a:off x="4580" y="3120"/>
            <a:ext cx="172" cy="192"/>
          </p:xfrm>
          <a:graphic>
            <a:graphicData uri="http://schemas.openxmlformats.org/presentationml/2006/ole">
              <p:oleObj spid="_x0000_s220174" name="公式" r:id="rId6" imgW="128429" imgH="141240" progId="Equation.3">
                <p:embed/>
              </p:oleObj>
            </a:graphicData>
          </a:graphic>
        </p:graphicFrame>
        <p:sp>
          <p:nvSpPr>
            <p:cNvPr id="220175" name="Line 15"/>
            <p:cNvSpPr>
              <a:spLocks noChangeShapeType="1"/>
            </p:cNvSpPr>
            <p:nvPr/>
          </p:nvSpPr>
          <p:spPr bwMode="auto">
            <a:xfrm>
              <a:off x="475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0176" name="Group 16"/>
          <p:cNvGrpSpPr>
            <a:grpSpLocks/>
          </p:cNvGrpSpPr>
          <p:nvPr/>
        </p:nvGrpSpPr>
        <p:grpSpPr bwMode="auto">
          <a:xfrm>
            <a:off x="6907213" y="3990975"/>
            <a:ext cx="1600200" cy="1143000"/>
            <a:chOff x="4368" y="2880"/>
            <a:chExt cx="1008" cy="720"/>
          </a:xfrm>
        </p:grpSpPr>
        <p:sp>
          <p:nvSpPr>
            <p:cNvPr id="220177" name="Line 17"/>
            <p:cNvSpPr>
              <a:spLocks noChangeShapeType="1"/>
            </p:cNvSpPr>
            <p:nvPr/>
          </p:nvSpPr>
          <p:spPr bwMode="auto">
            <a:xfrm>
              <a:off x="4752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0178" name="Group 18"/>
            <p:cNvGrpSpPr>
              <a:grpSpLocks/>
            </p:cNvGrpSpPr>
            <p:nvPr/>
          </p:nvGrpSpPr>
          <p:grpSpPr bwMode="auto">
            <a:xfrm>
              <a:off x="4368" y="2880"/>
              <a:ext cx="768" cy="720"/>
              <a:chOff x="4368" y="2880"/>
              <a:chExt cx="768" cy="720"/>
            </a:xfrm>
          </p:grpSpPr>
          <p:sp>
            <p:nvSpPr>
              <p:cNvPr id="220179" name="Line 19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0" name="Line 20"/>
              <p:cNvSpPr>
                <a:spLocks noChangeShapeType="1"/>
              </p:cNvSpPr>
              <p:nvPr/>
            </p:nvSpPr>
            <p:spPr bwMode="auto">
              <a:xfrm flipV="1">
                <a:off x="5136" y="288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1" name="Line 21"/>
              <p:cNvSpPr>
                <a:spLocks noChangeShapeType="1"/>
              </p:cNvSpPr>
              <p:nvPr/>
            </p:nvSpPr>
            <p:spPr bwMode="auto">
              <a:xfrm flipH="1">
                <a:off x="4608" y="34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0182" name="Object 22"/>
          <p:cNvGraphicFramePr>
            <a:graphicFrameLocks noChangeAspect="1"/>
          </p:cNvGraphicFramePr>
          <p:nvPr/>
        </p:nvGraphicFramePr>
        <p:xfrm>
          <a:off x="8050213" y="4905375"/>
          <a:ext cx="249237" cy="407988"/>
        </p:xfrm>
        <a:graphic>
          <a:graphicData uri="http://schemas.openxmlformats.org/presentationml/2006/ole">
            <p:oleObj spid="_x0000_s220182" name="公式" r:id="rId7" imgW="101520" imgH="164880" progId="Equation.3">
              <p:embed/>
            </p:oleObj>
          </a:graphicData>
        </a:graphic>
      </p:graphicFrame>
      <p:graphicFrame>
        <p:nvGraphicFramePr>
          <p:cNvPr id="220183" name="Object 23"/>
          <p:cNvGraphicFramePr>
            <a:graphicFrameLocks noChangeAspect="1"/>
          </p:cNvGraphicFramePr>
          <p:nvPr/>
        </p:nvGraphicFramePr>
        <p:xfrm>
          <a:off x="6602413" y="4740275"/>
          <a:ext cx="334962" cy="393700"/>
        </p:xfrm>
        <a:graphic>
          <a:graphicData uri="http://schemas.openxmlformats.org/presentationml/2006/ole">
            <p:oleObj spid="_x0000_s220183" name="公式" r:id="rId8" imgW="152280" imgH="177480" progId="Equation.3">
              <p:embed/>
            </p:oleObj>
          </a:graphicData>
        </a:graphic>
      </p:graphicFrame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277813" y="1628775"/>
            <a:ext cx="640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所围的立体在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xoy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面上的投影区域为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582613" y="95726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上半球面</a:t>
            </a:r>
          </a:p>
        </p:txBody>
      </p: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4849813" y="9429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和锥面</a:t>
            </a:r>
          </a:p>
        </p:txBody>
      </p:sp>
      <p:graphicFrame>
        <p:nvGraphicFramePr>
          <p:cNvPr id="220187" name="Object 27"/>
          <p:cNvGraphicFramePr>
            <a:graphicFrameLocks noChangeAspect="1"/>
          </p:cNvGraphicFramePr>
          <p:nvPr/>
        </p:nvGraphicFramePr>
        <p:xfrm>
          <a:off x="2259013" y="942975"/>
          <a:ext cx="2487612" cy="558800"/>
        </p:xfrm>
        <a:graphic>
          <a:graphicData uri="http://schemas.openxmlformats.org/presentationml/2006/ole">
            <p:oleObj spid="_x0000_s220187" name="Equation" r:id="rId9" imgW="2489040" imgH="558720" progId="Equation.3">
              <p:embed/>
            </p:oleObj>
          </a:graphicData>
        </a:graphic>
      </p:graphicFrame>
      <p:graphicFrame>
        <p:nvGraphicFramePr>
          <p:cNvPr id="220188" name="Object 28"/>
          <p:cNvGraphicFramePr>
            <a:graphicFrameLocks noChangeAspect="1"/>
          </p:cNvGraphicFramePr>
          <p:nvPr/>
        </p:nvGraphicFramePr>
        <p:xfrm>
          <a:off x="6121400" y="917575"/>
          <a:ext cx="2386013" cy="558800"/>
        </p:xfrm>
        <a:graphic>
          <a:graphicData uri="http://schemas.openxmlformats.org/presentationml/2006/ole">
            <p:oleObj spid="_x0000_s220188" name="Equation" r:id="rId10" imgW="2387520" imgH="558720" progId="Equation.3">
              <p:embed/>
            </p:oleObj>
          </a:graphicData>
        </a:graphic>
      </p:graphicFrame>
      <p:graphicFrame>
        <p:nvGraphicFramePr>
          <p:cNvPr id="220189" name="Object 29"/>
          <p:cNvGraphicFramePr>
            <a:graphicFrameLocks noChangeAspect="1"/>
          </p:cNvGraphicFramePr>
          <p:nvPr/>
        </p:nvGraphicFramePr>
        <p:xfrm>
          <a:off x="4068763" y="4221163"/>
          <a:ext cx="1871662" cy="1185862"/>
        </p:xfrm>
        <a:graphic>
          <a:graphicData uri="http://schemas.openxmlformats.org/presentationml/2006/ole">
            <p:oleObj spid="_x0000_s220189" name="Equation" r:id="rId11" imgW="761760" imgH="482400" progId="Equation.DSMT4">
              <p:embed/>
            </p:oleObj>
          </a:graphicData>
        </a:graphic>
      </p:graphicFrame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277813" y="4524375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在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xoy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面上的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投影曲线</a:t>
            </a:r>
          </a:p>
        </p:txBody>
      </p:sp>
      <p:graphicFrame>
        <p:nvGraphicFramePr>
          <p:cNvPr id="220191" name="Object 31"/>
          <p:cNvGraphicFramePr>
            <a:graphicFrameLocks noChangeAspect="1"/>
          </p:cNvGraphicFramePr>
          <p:nvPr/>
        </p:nvGraphicFramePr>
        <p:xfrm>
          <a:off x="2716213" y="2936875"/>
          <a:ext cx="3135312" cy="1130300"/>
        </p:xfrm>
        <a:graphic>
          <a:graphicData uri="http://schemas.openxmlformats.org/presentationml/2006/ole">
            <p:oleObj spid="_x0000_s220191" name="Equation" r:id="rId12" imgW="3136680" imgH="1130040" progId="Equation.3">
              <p:embed/>
            </p:oleObj>
          </a:graphicData>
        </a:graphic>
      </p:graphicFrame>
      <p:sp>
        <p:nvSpPr>
          <p:cNvPr id="220192" name="Text Box 32"/>
          <p:cNvSpPr txBox="1">
            <a:spLocks noChangeArrowheads="1"/>
          </p:cNvSpPr>
          <p:nvPr/>
        </p:nvSpPr>
        <p:spPr bwMode="auto">
          <a:xfrm>
            <a:off x="963613" y="31654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二者交线</a:t>
            </a:r>
          </a:p>
        </p:txBody>
      </p:sp>
      <p:graphicFrame>
        <p:nvGraphicFramePr>
          <p:cNvPr id="220193" name="Object 33"/>
          <p:cNvGraphicFramePr>
            <a:graphicFrameLocks noChangeAspect="1"/>
          </p:cNvGraphicFramePr>
          <p:nvPr/>
        </p:nvGraphicFramePr>
        <p:xfrm>
          <a:off x="2122488" y="5422900"/>
          <a:ext cx="2651125" cy="508000"/>
        </p:xfrm>
        <a:graphic>
          <a:graphicData uri="http://schemas.openxmlformats.org/presentationml/2006/ole">
            <p:oleObj spid="_x0000_s220193" name="Equation" r:id="rId13" imgW="2654280" imgH="507960" progId="Equation.3">
              <p:embed/>
            </p:oleObj>
          </a:graphicData>
        </a:graphic>
      </p:graphicFrame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277813" y="543083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所围圆域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:</a:t>
            </a:r>
          </a:p>
        </p:txBody>
      </p:sp>
      <p:sp>
        <p:nvSpPr>
          <p:cNvPr id="220195" name="Text Box 35"/>
          <p:cNvSpPr txBox="1">
            <a:spLocks noChangeArrowheads="1"/>
          </p:cNvSpPr>
          <p:nvPr/>
        </p:nvSpPr>
        <p:spPr bwMode="auto">
          <a:xfrm>
            <a:off x="6434138" y="1552575"/>
            <a:ext cx="196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二者交线在</a:t>
            </a:r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338138" y="2228850"/>
            <a:ext cx="4854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xoy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面上的投影曲线所围之域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20197" name="Group 37"/>
          <p:cNvGrpSpPr>
            <a:grpSpLocks/>
          </p:cNvGrpSpPr>
          <p:nvPr/>
        </p:nvGrpSpPr>
        <p:grpSpPr bwMode="auto">
          <a:xfrm>
            <a:off x="6907213" y="4752975"/>
            <a:ext cx="1220787" cy="381000"/>
            <a:chOff x="4368" y="3120"/>
            <a:chExt cx="769" cy="240"/>
          </a:xfrm>
        </p:grpSpPr>
        <p:sp>
          <p:nvSpPr>
            <p:cNvPr id="220198" name="Oval 38"/>
            <p:cNvSpPr>
              <a:spLocks noChangeArrowheads="1"/>
            </p:cNvSpPr>
            <p:nvPr/>
          </p:nvSpPr>
          <p:spPr bwMode="auto">
            <a:xfrm>
              <a:off x="4368" y="3120"/>
              <a:ext cx="768" cy="192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0199" name="Group 39"/>
            <p:cNvGrpSpPr>
              <a:grpSpLocks/>
            </p:cNvGrpSpPr>
            <p:nvPr/>
          </p:nvGrpSpPr>
          <p:grpSpPr bwMode="auto">
            <a:xfrm>
              <a:off x="4608" y="3216"/>
              <a:ext cx="529" cy="144"/>
              <a:chOff x="4608" y="3216"/>
              <a:chExt cx="529" cy="144"/>
            </a:xfrm>
          </p:grpSpPr>
          <p:sp>
            <p:nvSpPr>
              <p:cNvPr id="220200" name="Line 40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3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01" name="Line 41"/>
              <p:cNvSpPr>
                <a:spLocks noChangeShapeType="1"/>
              </p:cNvSpPr>
              <p:nvPr/>
            </p:nvSpPr>
            <p:spPr bwMode="auto">
              <a:xfrm flipH="1">
                <a:off x="4608" y="321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0202" name="Group 42"/>
          <p:cNvGrpSpPr>
            <a:grpSpLocks/>
          </p:cNvGrpSpPr>
          <p:nvPr/>
        </p:nvGrpSpPr>
        <p:grpSpPr bwMode="auto">
          <a:xfrm>
            <a:off x="6899275" y="3922713"/>
            <a:ext cx="1227138" cy="982662"/>
            <a:chOff x="4363" y="2597"/>
            <a:chExt cx="773" cy="619"/>
          </a:xfrm>
        </p:grpSpPr>
        <p:sp>
          <p:nvSpPr>
            <p:cNvPr id="220203" name="Freeform 43"/>
            <p:cNvSpPr>
              <a:spLocks/>
            </p:cNvSpPr>
            <p:nvPr/>
          </p:nvSpPr>
          <p:spPr bwMode="auto">
            <a:xfrm>
              <a:off x="4368" y="2640"/>
              <a:ext cx="768" cy="576"/>
            </a:xfrm>
            <a:custGeom>
              <a:avLst/>
              <a:gdLst/>
              <a:ahLst/>
              <a:cxnLst>
                <a:cxn ang="0">
                  <a:pos x="384" y="576"/>
                </a:cxn>
                <a:cxn ang="0">
                  <a:pos x="768" y="0"/>
                </a:cxn>
                <a:cxn ang="0">
                  <a:pos x="0" y="48"/>
                </a:cxn>
                <a:cxn ang="0">
                  <a:pos x="384" y="576"/>
                </a:cxn>
              </a:cxnLst>
              <a:rect l="0" t="0" r="r" b="b"/>
              <a:pathLst>
                <a:path w="768" h="576">
                  <a:moveTo>
                    <a:pt x="384" y="576"/>
                  </a:moveTo>
                  <a:lnTo>
                    <a:pt x="768" y="0"/>
                  </a:lnTo>
                  <a:lnTo>
                    <a:pt x="0" y="48"/>
                  </a:lnTo>
                  <a:lnTo>
                    <a:pt x="384" y="576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0204" name="Group 44"/>
            <p:cNvGrpSpPr>
              <a:grpSpLocks/>
            </p:cNvGrpSpPr>
            <p:nvPr/>
          </p:nvGrpSpPr>
          <p:grpSpPr bwMode="auto">
            <a:xfrm>
              <a:off x="4363" y="2597"/>
              <a:ext cx="769" cy="139"/>
              <a:chOff x="4368" y="2597"/>
              <a:chExt cx="769" cy="139"/>
            </a:xfrm>
          </p:grpSpPr>
          <p:sp>
            <p:nvSpPr>
              <p:cNvPr id="220205" name="Arc 45"/>
              <p:cNvSpPr>
                <a:spLocks/>
              </p:cNvSpPr>
              <p:nvPr/>
            </p:nvSpPr>
            <p:spPr bwMode="auto">
              <a:xfrm>
                <a:off x="4368" y="2652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06" name="Arc 46"/>
              <p:cNvSpPr>
                <a:spLocks/>
              </p:cNvSpPr>
              <p:nvPr/>
            </p:nvSpPr>
            <p:spPr bwMode="auto">
              <a:xfrm flipH="1" flipV="1">
                <a:off x="4368" y="2597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0207" name="Line 47"/>
            <p:cNvSpPr>
              <a:spLocks noChangeShapeType="1"/>
            </p:cNvSpPr>
            <p:nvPr/>
          </p:nvSpPr>
          <p:spPr bwMode="auto">
            <a:xfrm flipV="1">
              <a:off x="4752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208" name="Rectangle 48"/>
          <p:cNvSpPr>
            <a:spLocks noChangeArrowheads="1"/>
          </p:cNvSpPr>
          <p:nvPr/>
        </p:nvSpPr>
        <p:spPr bwMode="auto">
          <a:xfrm>
            <a:off x="582613" y="333375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又如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90" grpId="0" autoUpdateAnimBg="0"/>
      <p:bldP spid="220192" grpId="0" autoUpdateAnimBg="0"/>
      <p:bldP spid="220194" grpId="0" autoUpdateAnimBg="0"/>
      <p:bldP spid="22019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2133600" cy="609600"/>
          </a:xfrm>
          <a:noFill/>
          <a:ln w="19050">
            <a:solidFill>
              <a:srgbClr val="FF00FF"/>
            </a:solidFill>
          </a:ln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内容小结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762000" y="14652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空间曲线</a:t>
            </a:r>
          </a:p>
        </p:txBody>
      </p:sp>
      <p:sp>
        <p:nvSpPr>
          <p:cNvPr id="221188" name="Line 4"/>
          <p:cNvSpPr>
            <a:spLocks noChangeShapeType="1"/>
          </p:cNvSpPr>
          <p:nvPr/>
        </p:nvSpPr>
        <p:spPr bwMode="auto">
          <a:xfrm>
            <a:off x="2819400" y="1752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3733800" y="1465263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一般方程（三元方程组）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3733800" y="19812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或参数方程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5486400" y="199548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如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圆柱螺线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827088" y="2565400"/>
            <a:ext cx="482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求投影曲线，投影区域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827088" y="3284538"/>
            <a:ext cx="2160587" cy="609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3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作业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755650" y="40767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4    2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 3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5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  <p:bldP spid="221188" grpId="0" animBg="1"/>
      <p:bldP spid="221189" grpId="0" autoUpdateAnimBg="0"/>
      <p:bldP spid="221190" grpId="0" autoUpdateAnimBg="0"/>
      <p:bldP spid="221191" grpId="0" autoUpdateAnimBg="0"/>
      <p:bldP spid="221192" grpId="0" autoUpdateAnimBg="0"/>
      <p:bldP spid="221193" grpId="0" animBg="1" autoUpdateAnimBg="0"/>
      <p:bldP spid="221194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求内切于平面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x + y + z 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= 1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与三个坐标面所构成</a:t>
            </a:r>
            <a:endParaRPr kumimoji="1" lang="zh-CN" altLang="en-US" sz="28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365125" y="904875"/>
            <a:ext cx="615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四面体的球面方程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（补充题）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68313" y="295275"/>
            <a:ext cx="99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609600" y="14478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设球心为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5029200" y="1462088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则它位于第一卦限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2819400" y="1484313"/>
          <a:ext cx="2273300" cy="444500"/>
        </p:xfrm>
        <a:graphic>
          <a:graphicData uri="http://schemas.openxmlformats.org/presentationml/2006/ole">
            <p:oleObj spid="_x0000_s222215" name="Equation" r:id="rId3" imgW="2273040" imgH="444240" progId="Equation.3">
              <p:embed/>
            </p:oleObj>
          </a:graphicData>
        </a:graphic>
      </p:graphicFrame>
      <p:grpSp>
        <p:nvGrpSpPr>
          <p:cNvPr id="222216" name="Group 8"/>
          <p:cNvGrpSpPr>
            <a:grpSpLocks/>
          </p:cNvGrpSpPr>
          <p:nvPr/>
        </p:nvGrpSpPr>
        <p:grpSpPr bwMode="auto">
          <a:xfrm>
            <a:off x="6981825" y="2733675"/>
            <a:ext cx="2073275" cy="2633663"/>
            <a:chOff x="4262" y="1586"/>
            <a:chExt cx="1306" cy="1659"/>
          </a:xfrm>
        </p:grpSpPr>
        <p:graphicFrame>
          <p:nvGraphicFramePr>
            <p:cNvPr id="222217" name="Object 9"/>
            <p:cNvGraphicFramePr>
              <a:graphicFrameLocks noChangeAspect="1"/>
            </p:cNvGraphicFramePr>
            <p:nvPr/>
          </p:nvGraphicFramePr>
          <p:xfrm>
            <a:off x="4368" y="3108"/>
            <a:ext cx="129" cy="137"/>
          </p:xfrm>
          <a:graphic>
            <a:graphicData uri="http://schemas.openxmlformats.org/presentationml/2006/ole">
              <p:oleObj spid="_x0000_s222217" name="Equation" r:id="rId4" imgW="230919" imgH="243730" progId="Equation.3">
                <p:embed/>
              </p:oleObj>
            </a:graphicData>
          </a:graphic>
        </p:graphicFrame>
        <p:graphicFrame>
          <p:nvGraphicFramePr>
            <p:cNvPr id="222218" name="Object 10"/>
            <p:cNvGraphicFramePr>
              <a:graphicFrameLocks noChangeAspect="1"/>
            </p:cNvGraphicFramePr>
            <p:nvPr/>
          </p:nvGraphicFramePr>
          <p:xfrm>
            <a:off x="5432" y="2736"/>
            <a:ext cx="136" cy="178"/>
          </p:xfrm>
          <a:graphic>
            <a:graphicData uri="http://schemas.openxmlformats.org/presentationml/2006/ole">
              <p:oleObj spid="_x0000_s222218" name="Equation" r:id="rId5" imgW="242880" imgH="319479" progId="Equation.3">
                <p:embed/>
              </p:oleObj>
            </a:graphicData>
          </a:graphic>
        </p:graphicFrame>
        <p:graphicFrame>
          <p:nvGraphicFramePr>
            <p:cNvPr id="222219" name="Object 11"/>
            <p:cNvGraphicFramePr>
              <a:graphicFrameLocks noChangeAspect="1"/>
            </p:cNvGraphicFramePr>
            <p:nvPr/>
          </p:nvGraphicFramePr>
          <p:xfrm>
            <a:off x="4882" y="1595"/>
            <a:ext cx="122" cy="122"/>
          </p:xfrm>
          <a:graphic>
            <a:graphicData uri="http://schemas.openxmlformats.org/presentationml/2006/ole">
              <p:oleObj spid="_x0000_s222219" name="Equation" r:id="rId6" imgW="217917" imgH="217917" progId="Equation.3">
                <p:embed/>
              </p:oleObj>
            </a:graphicData>
          </a:graphic>
        </p:graphicFrame>
        <p:sp>
          <p:nvSpPr>
            <p:cNvPr id="222220" name="Line 12"/>
            <p:cNvSpPr>
              <a:spLocks noChangeShapeType="1"/>
            </p:cNvSpPr>
            <p:nvPr/>
          </p:nvSpPr>
          <p:spPr bwMode="auto">
            <a:xfrm flipV="1">
              <a:off x="4853" y="1742"/>
              <a:ext cx="0" cy="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1" name="Line 13"/>
            <p:cNvSpPr>
              <a:spLocks noChangeShapeType="1"/>
            </p:cNvSpPr>
            <p:nvPr/>
          </p:nvSpPr>
          <p:spPr bwMode="auto">
            <a:xfrm>
              <a:off x="4853" y="270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2" name="Line 14"/>
            <p:cNvSpPr>
              <a:spLocks noChangeShapeType="1"/>
            </p:cNvSpPr>
            <p:nvPr/>
          </p:nvSpPr>
          <p:spPr bwMode="auto">
            <a:xfrm flipH="1">
              <a:off x="4386" y="2706"/>
              <a:ext cx="467" cy="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3" name="Line 15"/>
            <p:cNvSpPr>
              <a:spLocks noChangeShapeType="1"/>
            </p:cNvSpPr>
            <p:nvPr/>
          </p:nvSpPr>
          <p:spPr bwMode="auto">
            <a:xfrm>
              <a:off x="5350" y="2706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4" name="Line 16"/>
            <p:cNvSpPr>
              <a:spLocks noChangeShapeType="1"/>
            </p:cNvSpPr>
            <p:nvPr/>
          </p:nvSpPr>
          <p:spPr bwMode="auto">
            <a:xfrm flipH="1">
              <a:off x="4262" y="3048"/>
              <a:ext cx="124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25" name="Line 17"/>
            <p:cNvSpPr>
              <a:spLocks noChangeShapeType="1"/>
            </p:cNvSpPr>
            <p:nvPr/>
          </p:nvSpPr>
          <p:spPr bwMode="auto">
            <a:xfrm flipV="1">
              <a:off x="4853" y="1586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2226" name="Group 18"/>
            <p:cNvGrpSpPr>
              <a:grpSpLocks/>
            </p:cNvGrpSpPr>
            <p:nvPr/>
          </p:nvGrpSpPr>
          <p:grpSpPr bwMode="auto">
            <a:xfrm>
              <a:off x="4386" y="1710"/>
              <a:ext cx="964" cy="1338"/>
              <a:chOff x="3936" y="1728"/>
              <a:chExt cx="1488" cy="2064"/>
            </a:xfrm>
          </p:grpSpPr>
          <p:sp>
            <p:nvSpPr>
              <p:cNvPr id="222227" name="Line 19"/>
              <p:cNvSpPr>
                <a:spLocks noChangeShapeType="1"/>
              </p:cNvSpPr>
              <p:nvPr/>
            </p:nvSpPr>
            <p:spPr bwMode="auto">
              <a:xfrm flipV="1">
                <a:off x="3936" y="1728"/>
                <a:ext cx="720" cy="206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8" name="Line 20"/>
              <p:cNvSpPr>
                <a:spLocks noChangeShapeType="1"/>
              </p:cNvSpPr>
              <p:nvPr/>
            </p:nvSpPr>
            <p:spPr bwMode="auto">
              <a:xfrm flipV="1">
                <a:off x="3936" y="3264"/>
                <a:ext cx="1488" cy="5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29" name="Line 21"/>
              <p:cNvSpPr>
                <a:spLocks noChangeShapeType="1"/>
              </p:cNvSpPr>
              <p:nvPr/>
            </p:nvSpPr>
            <p:spPr bwMode="auto">
              <a:xfrm flipH="1" flipV="1">
                <a:off x="4656" y="1776"/>
                <a:ext cx="768" cy="148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22230" name="Object 22"/>
            <p:cNvGraphicFramePr>
              <a:graphicFrameLocks noChangeAspect="1"/>
            </p:cNvGraphicFramePr>
            <p:nvPr/>
          </p:nvGraphicFramePr>
          <p:xfrm>
            <a:off x="4678" y="2592"/>
            <a:ext cx="122" cy="137"/>
          </p:xfrm>
          <a:graphic>
            <a:graphicData uri="http://schemas.openxmlformats.org/presentationml/2006/ole">
              <p:oleObj spid="_x0000_s222230" name="Equation" r:id="rId7" imgW="217347" imgH="242880" progId="Equation.3">
                <p:embed/>
              </p:oleObj>
            </a:graphicData>
          </a:graphic>
        </p:graphicFrame>
      </p:grpSp>
      <p:grpSp>
        <p:nvGrpSpPr>
          <p:cNvPr id="222231" name="Group 23"/>
          <p:cNvGrpSpPr>
            <a:grpSpLocks/>
          </p:cNvGrpSpPr>
          <p:nvPr/>
        </p:nvGrpSpPr>
        <p:grpSpPr bwMode="auto">
          <a:xfrm>
            <a:off x="7573963" y="3917950"/>
            <a:ext cx="741362" cy="741363"/>
            <a:chOff x="4635" y="2332"/>
            <a:chExt cx="467" cy="467"/>
          </a:xfrm>
        </p:grpSpPr>
        <p:sp useBgFill="1">
          <p:nvSpPr>
            <p:cNvPr id="222232" name="Oval 24"/>
            <p:cNvSpPr>
              <a:spLocks noChangeArrowheads="1"/>
            </p:cNvSpPr>
            <p:nvPr/>
          </p:nvSpPr>
          <p:spPr bwMode="auto">
            <a:xfrm>
              <a:off x="4635" y="2332"/>
              <a:ext cx="467" cy="467"/>
            </a:xfrm>
            <a:prstGeom prst="ellipse">
              <a:avLst/>
            </a:prstGeom>
            <a:ln w="381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22233" name="Oval 25"/>
            <p:cNvSpPr>
              <a:spLocks noChangeArrowheads="1"/>
            </p:cNvSpPr>
            <p:nvPr/>
          </p:nvSpPr>
          <p:spPr bwMode="auto">
            <a:xfrm>
              <a:off x="4635" y="2519"/>
              <a:ext cx="467" cy="93"/>
            </a:xfrm>
            <a:prstGeom prst="ellipse">
              <a:avLst/>
            </a:prstGeom>
            <a:ln w="3810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34" name="Oval 26"/>
            <p:cNvSpPr>
              <a:spLocks noChangeArrowheads="1"/>
            </p:cNvSpPr>
            <p:nvPr/>
          </p:nvSpPr>
          <p:spPr bwMode="auto">
            <a:xfrm>
              <a:off x="4849" y="2550"/>
              <a:ext cx="22" cy="22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2235" name="Object 27"/>
            <p:cNvGraphicFramePr>
              <a:graphicFrameLocks noChangeAspect="1"/>
            </p:cNvGraphicFramePr>
            <p:nvPr/>
          </p:nvGraphicFramePr>
          <p:xfrm>
            <a:off x="4876" y="2457"/>
            <a:ext cx="226" cy="214"/>
          </p:xfrm>
          <a:graphic>
            <a:graphicData uri="http://schemas.openxmlformats.org/presentationml/2006/ole">
              <p:oleObj spid="_x0000_s222235" name="Equation" r:id="rId8" imgW="241200" imgH="228600" progId="Equation.DSMT4">
                <p:embed/>
              </p:oleObj>
            </a:graphicData>
          </a:graphic>
        </p:graphicFrame>
      </p:grpSp>
      <p:graphicFrame>
        <p:nvGraphicFramePr>
          <p:cNvPr id="222236" name="Object 28"/>
          <p:cNvGraphicFramePr>
            <a:graphicFrameLocks noChangeAspect="1"/>
          </p:cNvGraphicFramePr>
          <p:nvPr/>
        </p:nvGraphicFramePr>
        <p:xfrm>
          <a:off x="1663700" y="2222500"/>
          <a:ext cx="2679700" cy="1041400"/>
        </p:xfrm>
        <a:graphic>
          <a:graphicData uri="http://schemas.openxmlformats.org/presentationml/2006/ole">
            <p:oleObj spid="_x0000_s222236" name="Equation" r:id="rId9" imgW="2679480" imgH="1041120" progId="Equation.3">
              <p:embed/>
            </p:oleObj>
          </a:graphicData>
        </a:graphic>
      </p:graphicFrame>
      <p:graphicFrame>
        <p:nvGraphicFramePr>
          <p:cNvPr id="222237" name="Object 29"/>
          <p:cNvGraphicFramePr>
            <a:graphicFrameLocks noChangeAspect="1"/>
          </p:cNvGraphicFramePr>
          <p:nvPr/>
        </p:nvGraphicFramePr>
        <p:xfrm>
          <a:off x="3797300" y="3340100"/>
          <a:ext cx="2540000" cy="469900"/>
        </p:xfrm>
        <a:graphic>
          <a:graphicData uri="http://schemas.openxmlformats.org/presentationml/2006/ole">
            <p:oleObj spid="_x0000_s222237" name="Equation" r:id="rId10" imgW="2539800" imgH="469800" progId="Equation.3">
              <p:embed/>
            </p:oleObj>
          </a:graphicData>
        </a:graphic>
      </p:graphicFrame>
      <p:graphicFrame>
        <p:nvGraphicFramePr>
          <p:cNvPr id="222238" name="Object 30"/>
          <p:cNvGraphicFramePr>
            <a:graphicFrameLocks noChangeAspect="1"/>
          </p:cNvGraphicFramePr>
          <p:nvPr/>
        </p:nvGraphicFramePr>
        <p:xfrm>
          <a:off x="977900" y="3352800"/>
          <a:ext cx="2679700" cy="444500"/>
        </p:xfrm>
        <a:graphic>
          <a:graphicData uri="http://schemas.openxmlformats.org/presentationml/2006/ole">
            <p:oleObj spid="_x0000_s222238" name="Equation" r:id="rId11" imgW="2679480" imgH="444240" progId="Equation.DSMT4">
              <p:embed/>
            </p:oleObj>
          </a:graphicData>
        </a:graphic>
      </p:graphicFrame>
      <p:graphicFrame>
        <p:nvGraphicFramePr>
          <p:cNvPr id="222239" name="Object 31"/>
          <p:cNvGraphicFramePr>
            <a:graphicFrameLocks noChangeAspect="1"/>
          </p:cNvGraphicFramePr>
          <p:nvPr/>
        </p:nvGraphicFramePr>
        <p:xfrm>
          <a:off x="1511300" y="4191000"/>
          <a:ext cx="2463800" cy="444500"/>
        </p:xfrm>
        <a:graphic>
          <a:graphicData uri="http://schemas.openxmlformats.org/presentationml/2006/ole">
            <p:oleObj spid="_x0000_s222239" name="Equation" r:id="rId12" imgW="2463480" imgH="444240" progId="Equation.3">
              <p:embed/>
            </p:oleObj>
          </a:graphicData>
        </a:graphic>
      </p:graphicFrame>
      <p:sp>
        <p:nvSpPr>
          <p:cNvPr id="222240" name="Text Box 32"/>
          <p:cNvSpPr txBox="1">
            <a:spLocks noChangeArrowheads="1"/>
          </p:cNvSpPr>
          <p:nvPr/>
        </p:nvSpPr>
        <p:spPr bwMode="auto">
          <a:xfrm>
            <a:off x="520700" y="487838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因此所求球面方程为</a:t>
            </a:r>
          </a:p>
        </p:txBody>
      </p:sp>
      <p:graphicFrame>
        <p:nvGraphicFramePr>
          <p:cNvPr id="222241" name="Object 33"/>
          <p:cNvGraphicFramePr>
            <a:graphicFrameLocks noChangeAspect="1"/>
          </p:cNvGraphicFramePr>
          <p:nvPr/>
        </p:nvGraphicFramePr>
        <p:xfrm>
          <a:off x="4476750" y="2482850"/>
          <a:ext cx="1803400" cy="444500"/>
        </p:xfrm>
        <a:graphic>
          <a:graphicData uri="http://schemas.openxmlformats.org/presentationml/2006/ole">
            <p:oleObj spid="_x0000_s222241" name="Equation" r:id="rId13" imgW="1803240" imgH="444240" progId="Equation.3">
              <p:embed/>
            </p:oleObj>
          </a:graphicData>
        </a:graphic>
      </p:graphicFrame>
      <p:graphicFrame>
        <p:nvGraphicFramePr>
          <p:cNvPr id="222242" name="Object 34"/>
          <p:cNvGraphicFramePr>
            <a:graphicFrameLocks noChangeAspect="1"/>
          </p:cNvGraphicFramePr>
          <p:nvPr/>
        </p:nvGraphicFramePr>
        <p:xfrm>
          <a:off x="4025900" y="3949700"/>
          <a:ext cx="2590800" cy="901700"/>
        </p:xfrm>
        <a:graphic>
          <a:graphicData uri="http://schemas.openxmlformats.org/presentationml/2006/ole">
            <p:oleObj spid="_x0000_s222242" name="Equation" r:id="rId14" imgW="2590560" imgH="901440" progId="Equation.3">
              <p:embed/>
            </p:oleObj>
          </a:graphicData>
        </a:graphic>
      </p:graphicFrame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463550" y="41021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222244" name="Object 36"/>
          <p:cNvGraphicFramePr>
            <a:graphicFrameLocks noChangeAspect="1"/>
          </p:cNvGraphicFramePr>
          <p:nvPr/>
        </p:nvGraphicFramePr>
        <p:xfrm>
          <a:off x="6286500" y="2444750"/>
          <a:ext cx="1549400" cy="457200"/>
        </p:xfrm>
        <a:graphic>
          <a:graphicData uri="http://schemas.openxmlformats.org/presentationml/2006/ole">
            <p:oleObj spid="_x0000_s222244" name="Equation" r:id="rId15" imgW="1549080" imgH="457200" progId="Equation.3">
              <p:embed/>
            </p:oleObj>
          </a:graphicData>
        </a:graphic>
      </p:graphicFrame>
      <p:graphicFrame>
        <p:nvGraphicFramePr>
          <p:cNvPr id="222245" name="Object 37"/>
          <p:cNvGraphicFramePr>
            <a:graphicFrameLocks noChangeAspect="1"/>
          </p:cNvGraphicFramePr>
          <p:nvPr/>
        </p:nvGraphicFramePr>
        <p:xfrm>
          <a:off x="950913" y="5326063"/>
          <a:ext cx="7869237" cy="839787"/>
        </p:xfrm>
        <a:graphic>
          <a:graphicData uri="http://schemas.openxmlformats.org/presentationml/2006/ole">
            <p:oleObj spid="_x0000_s222245" name="Equation" r:id="rId16" imgW="8331120" imgH="8888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build="p" autoUpdateAnimBg="0"/>
      <p:bldP spid="222214" grpId="0" autoUpdateAnimBg="0"/>
      <p:bldP spid="222240" grpId="0" autoUpdateAnimBg="0"/>
      <p:bldP spid="222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059739-61E1-4B24-A6C6-B3E7F93AF1A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0727" name="Line 2"/>
          <p:cNvSpPr>
            <a:spLocks noChangeShapeType="1"/>
          </p:cNvSpPr>
          <p:nvPr/>
        </p:nvSpPr>
        <p:spPr bwMode="auto">
          <a:xfrm flipH="1" flipV="1">
            <a:off x="7391400" y="2738438"/>
            <a:ext cx="0" cy="290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Text Box 3"/>
          <p:cNvSpPr txBox="1">
            <a:spLocks noChangeArrowheads="1"/>
          </p:cNvSpPr>
          <p:nvPr/>
        </p:nvSpPr>
        <p:spPr bwMode="auto">
          <a:xfrm>
            <a:off x="762000" y="114776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一条平面曲线</a:t>
            </a:r>
          </a:p>
        </p:txBody>
      </p:sp>
      <p:sp>
        <p:nvSpPr>
          <p:cNvPr id="30729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3581400" cy="6858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楷体_GB2312" pitchFamily="49" charset="-122"/>
              </a:rPr>
              <a:t>二、旋转曲面</a:t>
            </a:r>
            <a:r>
              <a:rPr lang="zh-CN" altLang="en-US" smtClean="0">
                <a:ea typeface="仿宋_GB2312" pitchFamily="49" charset="-122"/>
              </a:rPr>
              <a:t>   </a:t>
            </a:r>
          </a:p>
        </p:txBody>
      </p:sp>
      <p:sp>
        <p:nvSpPr>
          <p:cNvPr id="30730" name="Text Box 5"/>
          <p:cNvSpPr txBox="1">
            <a:spLocks noChangeArrowheads="1"/>
          </p:cNvSpPr>
          <p:nvPr/>
        </p:nvSpPr>
        <p:spPr bwMode="auto">
          <a:xfrm>
            <a:off x="4038600" y="11430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BBE0E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绕其平面上一条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定直线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旋转</a:t>
            </a:r>
          </a:p>
        </p:txBody>
      </p:sp>
      <p:sp>
        <p:nvSpPr>
          <p:cNvPr id="30731" name="Text Box 6"/>
          <p:cNvSpPr txBox="1">
            <a:spLocks noChangeArrowheads="1"/>
          </p:cNvSpPr>
          <p:nvPr/>
        </p:nvSpPr>
        <p:spPr bwMode="auto">
          <a:xfrm>
            <a:off x="381000" y="1766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一周</a:t>
            </a:r>
            <a:endParaRPr kumimoji="1" lang="zh-CN" altLang="en-US" sz="2800" b="1">
              <a:solidFill>
                <a:srgbClr val="BBE0E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32" name="Text Box 7"/>
          <p:cNvSpPr txBox="1">
            <a:spLocks noChangeArrowheads="1"/>
          </p:cNvSpPr>
          <p:nvPr/>
        </p:nvSpPr>
        <p:spPr bwMode="auto">
          <a:xfrm>
            <a:off x="1143000" y="17668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所形成的曲面叫做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旋转曲面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b="1">
              <a:solidFill>
                <a:srgbClr val="BBE0E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33" name="Text Box 8"/>
          <p:cNvSpPr txBox="1">
            <a:spLocks noChangeArrowheads="1"/>
          </p:cNvSpPr>
          <p:nvPr/>
        </p:nvSpPr>
        <p:spPr bwMode="auto">
          <a:xfrm>
            <a:off x="5638800" y="1766888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该定直线称为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旋转</a:t>
            </a:r>
          </a:p>
        </p:txBody>
      </p:sp>
      <p:sp>
        <p:nvSpPr>
          <p:cNvPr id="30734" name="Text Box 9"/>
          <p:cNvSpPr txBox="1">
            <a:spLocks noChangeArrowheads="1"/>
          </p:cNvSpPr>
          <p:nvPr/>
        </p:nvSpPr>
        <p:spPr bwMode="auto">
          <a:xfrm>
            <a:off x="381000" y="2362200"/>
            <a:ext cx="5559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旋转曲线叫做旋转曲面的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母线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55650" y="3573463"/>
            <a:ext cx="1103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963988" y="3357563"/>
          <a:ext cx="1400175" cy="1000125"/>
        </p:xfrm>
        <a:graphic>
          <a:graphicData uri="http://schemas.openxmlformats.org/presentationml/2006/ole">
            <p:oleObj spid="_x0000_s30722" name="BMP 图象" r:id="rId3" imgW="1400000" imgH="1000000" progId="PBrush">
              <p:embed/>
            </p:oleObj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051050" y="3357563"/>
          <a:ext cx="1095375" cy="1152525"/>
        </p:xfrm>
        <a:graphic>
          <a:graphicData uri="http://schemas.openxmlformats.org/presentationml/2006/ole">
            <p:oleObj spid="_x0000_s30723" name="BMP 图象" r:id="rId4" imgW="1095528" imgH="1152381" progId="PBrush">
              <p:embed/>
            </p:oleObj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4067175" y="4581525"/>
          <a:ext cx="1266825" cy="1724025"/>
        </p:xfrm>
        <a:graphic>
          <a:graphicData uri="http://schemas.openxmlformats.org/presentationml/2006/ole">
            <p:oleObj spid="_x0000_s30724" name="BMP 图象" r:id="rId5" imgW="1267002" imgH="1724266" progId="PBrush">
              <p:embed/>
            </p:oleObj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828800" y="4648200"/>
          <a:ext cx="1733550" cy="1524000"/>
        </p:xfrm>
        <a:graphic>
          <a:graphicData uri="http://schemas.openxmlformats.org/presentationml/2006/ole">
            <p:oleObj spid="_x0000_s30725" name="位图图像" r:id="rId6" imgW="1305107" imgH="1514686" progId="PBrush">
              <p:embed/>
            </p:oleObj>
          </a:graphicData>
        </a:graphic>
      </p:graphicFrame>
      <p:sp>
        <p:nvSpPr>
          <p:cNvPr id="10255" name="Freeform 15"/>
          <p:cNvSpPr>
            <a:spLocks/>
          </p:cNvSpPr>
          <p:nvPr/>
        </p:nvSpPr>
        <p:spPr bwMode="auto">
          <a:xfrm>
            <a:off x="7797800" y="3276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 flipH="1">
            <a:off x="6477000" y="3276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78588" y="3127375"/>
            <a:ext cx="1828800" cy="1979613"/>
            <a:chOff x="4081" y="1970"/>
            <a:chExt cx="1152" cy="1247"/>
          </a:xfrm>
        </p:grpSpPr>
        <p:sp>
          <p:nvSpPr>
            <p:cNvPr id="30748" name="Arc 18"/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0749" name="Arc 19"/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" name="Arc 20"/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477000" y="3271838"/>
            <a:ext cx="1828800" cy="2062162"/>
            <a:chOff x="4080" y="2061"/>
            <a:chExt cx="1152" cy="1299"/>
          </a:xfrm>
        </p:grpSpPr>
        <p:grpSp>
          <p:nvGrpSpPr>
            <p:cNvPr id="30743" name="Group 22"/>
            <p:cNvGrpSpPr>
              <a:grpSpLocks/>
            </p:cNvGrpSpPr>
            <p:nvPr/>
          </p:nvGrpSpPr>
          <p:grpSpPr bwMode="auto">
            <a:xfrm>
              <a:off x="4080" y="2064"/>
              <a:ext cx="1152" cy="1296"/>
              <a:chOff x="3984" y="2064"/>
              <a:chExt cx="1152" cy="1296"/>
            </a:xfrm>
          </p:grpSpPr>
          <p:sp>
            <p:nvSpPr>
              <p:cNvPr id="30745" name="Arc 23"/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46" name="Arc 24"/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47" name="Arc 25"/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0744" name="Line 26"/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40" name="Rectangle 27"/>
          <p:cNvSpPr>
            <a:spLocks noChangeArrowheads="1"/>
          </p:cNvSpPr>
          <p:nvPr/>
        </p:nvSpPr>
        <p:spPr bwMode="auto">
          <a:xfrm>
            <a:off x="3563938" y="461963"/>
            <a:ext cx="3722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(Surface of Revolution)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7812088" y="37893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7164388" y="2276475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旋转轴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 autoUpdateAnimBg="0"/>
      <p:bldP spid="10255" grpId="0" animBg="1"/>
      <p:bldP spid="10256" grpId="0" animBg="1"/>
      <p:bldP spid="30750" grpId="0"/>
      <p:bldP spid="307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68" name="Rectangle 52"/>
          <p:cNvSpPr>
            <a:spLocks noChangeArrowheads="1"/>
          </p:cNvSpPr>
          <p:nvPr/>
        </p:nvSpPr>
        <p:spPr bwMode="auto">
          <a:xfrm>
            <a:off x="3419475" y="0"/>
            <a:ext cx="2376488" cy="765175"/>
          </a:xfrm>
          <a:prstGeom prst="rect">
            <a:avLst/>
          </a:prstGeom>
          <a:solidFill>
            <a:srgbClr val="FFCCFF"/>
          </a:solidFill>
          <a:ln w="2857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69" name="Rectangle 2"/>
          <p:cNvSpPr>
            <a:spLocks noChangeArrowheads="1"/>
          </p:cNvSpPr>
          <p:nvPr/>
        </p:nvSpPr>
        <p:spPr bwMode="auto">
          <a:xfrm>
            <a:off x="395288" y="90805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>
                <a:latin typeface="宋体" charset="-122"/>
              </a:rPr>
              <a:t>建立曲线</a:t>
            </a:r>
            <a:r>
              <a:rPr lang="en-US" altLang="zh-CN" sz="2800" b="1" i="1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zh-CN" altLang="en-US" sz="2800" b="1">
                <a:latin typeface="宋体" charset="-122"/>
              </a:rPr>
              <a:t>绕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b="1" i="1">
                <a:latin typeface="Times New Roman" pitchFamily="18" charset="0"/>
                <a:ea typeface="仿宋_GB2312" pitchFamily="49" charset="-122"/>
              </a:rPr>
              <a:t>z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宋体" charset="-122"/>
              </a:rPr>
              <a:t>轴旋转所成曲面</a:t>
            </a:r>
            <a:r>
              <a:rPr lang="zh-CN" altLang="zh-CN" sz="2800" b="1">
                <a:latin typeface="宋体" charset="-122"/>
              </a:rPr>
              <a:t>的</a:t>
            </a:r>
            <a:r>
              <a:rPr lang="zh-CN" altLang="en-US" sz="2800" b="1">
                <a:latin typeface="宋体" charset="-122"/>
              </a:rPr>
              <a:t>方程</a:t>
            </a:r>
            <a:r>
              <a:rPr lang="en-US" altLang="zh-CN" sz="2800" b="1">
                <a:latin typeface="宋体" charset="-122"/>
              </a:rPr>
              <a:t>:</a:t>
            </a:r>
          </a:p>
        </p:txBody>
      </p:sp>
      <p:grpSp>
        <p:nvGrpSpPr>
          <p:cNvPr id="86070" name="Group 3"/>
          <p:cNvGrpSpPr>
            <a:grpSpLocks/>
          </p:cNvGrpSpPr>
          <p:nvPr/>
        </p:nvGrpSpPr>
        <p:grpSpPr bwMode="auto">
          <a:xfrm>
            <a:off x="6843713" y="1052513"/>
            <a:ext cx="1689100" cy="3370262"/>
            <a:chOff x="4176" y="997"/>
            <a:chExt cx="1064" cy="2123"/>
          </a:xfrm>
        </p:grpSpPr>
        <p:sp>
          <p:nvSpPr>
            <p:cNvPr id="86093" name="Freeform 4"/>
            <p:cNvSpPr>
              <a:spLocks/>
            </p:cNvSpPr>
            <p:nvPr/>
          </p:nvSpPr>
          <p:spPr bwMode="auto">
            <a:xfrm>
              <a:off x="4624" y="1435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20"/>
                <a:gd name="T10" fmla="*/ 0 h 1152"/>
                <a:gd name="T11" fmla="*/ 320 w 320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094" name="Group 5"/>
            <p:cNvGrpSpPr>
              <a:grpSpLocks/>
            </p:cNvGrpSpPr>
            <p:nvPr/>
          </p:nvGrpSpPr>
          <p:grpSpPr bwMode="auto">
            <a:xfrm>
              <a:off x="4176" y="997"/>
              <a:ext cx="1064" cy="2123"/>
              <a:chOff x="4176" y="997"/>
              <a:chExt cx="1064" cy="2123"/>
            </a:xfrm>
          </p:grpSpPr>
          <p:graphicFrame>
            <p:nvGraphicFramePr>
              <p:cNvPr id="86022" name="Object 6"/>
              <p:cNvGraphicFramePr>
                <a:graphicFrameLocks noChangeAspect="1"/>
              </p:cNvGraphicFramePr>
              <p:nvPr/>
            </p:nvGraphicFramePr>
            <p:xfrm>
              <a:off x="4224" y="2490"/>
              <a:ext cx="134" cy="150"/>
            </p:xfrm>
            <a:graphic>
              <a:graphicData uri="http://schemas.openxmlformats.org/presentationml/2006/ole">
                <p:oleObj spid="_x0000_s86022" name="Equation" r:id="rId3" imgW="217347" imgH="242880" progId="Equation.3">
                  <p:embed/>
                </p:oleObj>
              </a:graphicData>
            </a:graphic>
          </p:graphicFrame>
          <p:graphicFrame>
            <p:nvGraphicFramePr>
              <p:cNvPr id="86023" name="Object 7"/>
              <p:cNvGraphicFramePr>
                <a:graphicFrameLocks noChangeAspect="1"/>
              </p:cNvGraphicFramePr>
              <p:nvPr/>
            </p:nvGraphicFramePr>
            <p:xfrm>
              <a:off x="4472" y="1016"/>
              <a:ext cx="136" cy="136"/>
            </p:xfrm>
            <a:graphic>
              <a:graphicData uri="http://schemas.openxmlformats.org/presentationml/2006/ole">
                <p:oleObj spid="_x0000_s86023" name="Equation" r:id="rId4" imgW="217347" imgH="217347" progId="Equation.3">
                  <p:embed/>
                </p:oleObj>
              </a:graphicData>
            </a:graphic>
          </p:graphicFrame>
          <p:graphicFrame>
            <p:nvGraphicFramePr>
              <p:cNvPr id="86024" name="Object 8"/>
              <p:cNvGraphicFramePr>
                <a:graphicFrameLocks noChangeAspect="1"/>
              </p:cNvGraphicFramePr>
              <p:nvPr/>
            </p:nvGraphicFramePr>
            <p:xfrm>
              <a:off x="5088" y="2640"/>
              <a:ext cx="152" cy="200"/>
            </p:xfrm>
            <a:graphic>
              <a:graphicData uri="http://schemas.openxmlformats.org/presentationml/2006/ole">
                <p:oleObj spid="_x0000_s86024" name="Equation" r:id="rId5" imgW="241827" imgH="318093" progId="Equation.3">
                  <p:embed/>
                </p:oleObj>
              </a:graphicData>
            </a:graphic>
          </p:graphicFrame>
          <p:graphicFrame>
            <p:nvGraphicFramePr>
              <p:cNvPr id="86025" name="Object 9"/>
              <p:cNvGraphicFramePr>
                <a:graphicFrameLocks noChangeAspect="1"/>
              </p:cNvGraphicFramePr>
              <p:nvPr/>
            </p:nvGraphicFramePr>
            <p:xfrm>
              <a:off x="4272" y="2968"/>
              <a:ext cx="144" cy="152"/>
            </p:xfrm>
            <a:graphic>
              <a:graphicData uri="http://schemas.openxmlformats.org/presentationml/2006/ole">
                <p:oleObj spid="_x0000_s86025" name="Equation" r:id="rId6" imgW="229414" imgH="242142" progId="Equation.3">
                  <p:embed/>
                </p:oleObj>
              </a:graphicData>
            </a:graphic>
          </p:graphicFrame>
          <p:grpSp>
            <p:nvGrpSpPr>
              <p:cNvPr id="86095" name="Group 10"/>
              <p:cNvGrpSpPr>
                <a:grpSpLocks/>
              </p:cNvGrpSpPr>
              <p:nvPr/>
            </p:nvGrpSpPr>
            <p:grpSpPr bwMode="auto">
              <a:xfrm>
                <a:off x="4176" y="997"/>
                <a:ext cx="1056" cy="2115"/>
                <a:chOff x="4176" y="997"/>
                <a:chExt cx="1056" cy="2115"/>
              </a:xfrm>
            </p:grpSpPr>
            <p:sp>
              <p:nvSpPr>
                <p:cNvPr id="86096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176" y="2587"/>
                  <a:ext cx="190" cy="5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09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366" y="997"/>
                  <a:ext cx="0" cy="15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098" name="Line 13"/>
                <p:cNvSpPr>
                  <a:spLocks noChangeShapeType="1"/>
                </p:cNvSpPr>
                <p:nvPr/>
              </p:nvSpPr>
              <p:spPr bwMode="auto">
                <a:xfrm>
                  <a:off x="4368" y="2584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6030" name="Object 14"/>
              <p:cNvGraphicFramePr>
                <a:graphicFrameLocks noChangeAspect="1"/>
              </p:cNvGraphicFramePr>
              <p:nvPr/>
            </p:nvGraphicFramePr>
            <p:xfrm>
              <a:off x="4752" y="1544"/>
              <a:ext cx="184" cy="200"/>
            </p:xfrm>
            <a:graphic>
              <a:graphicData uri="http://schemas.openxmlformats.org/presentationml/2006/ole">
                <p:oleObj spid="_x0000_s86030" name="Equation" r:id="rId7" imgW="293435" imgH="318923" progId="Equation.3">
                  <p:embed/>
                </p:oleObj>
              </a:graphicData>
            </a:graphic>
          </p:graphicFrame>
        </p:grpSp>
      </p:grpSp>
      <p:sp>
        <p:nvSpPr>
          <p:cNvPr id="86031" name="Freeform 15"/>
          <p:cNvSpPr>
            <a:spLocks/>
          </p:cNvSpPr>
          <p:nvPr/>
        </p:nvSpPr>
        <p:spPr bwMode="auto">
          <a:xfrm flipH="1">
            <a:off x="6230938" y="1724025"/>
            <a:ext cx="508000" cy="1828800"/>
          </a:xfrm>
          <a:custGeom>
            <a:avLst/>
            <a:gdLst>
              <a:gd name="T0" fmla="*/ 203200 w 320"/>
              <a:gd name="T1" fmla="*/ 0 h 1152"/>
              <a:gd name="T2" fmla="*/ 50800 w 320"/>
              <a:gd name="T3" fmla="*/ 914400 h 1152"/>
              <a:gd name="T4" fmla="*/ 508000 w 320"/>
              <a:gd name="T5" fmla="*/ 1828800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6032" name="Group 16"/>
          <p:cNvGrpSpPr>
            <a:grpSpLocks/>
          </p:cNvGrpSpPr>
          <p:nvPr/>
        </p:nvGrpSpPr>
        <p:grpSpPr bwMode="auto">
          <a:xfrm>
            <a:off x="6227763" y="1719263"/>
            <a:ext cx="1828800" cy="2070100"/>
            <a:chOff x="3792" y="1432"/>
            <a:chExt cx="1152" cy="1304"/>
          </a:xfrm>
        </p:grpSpPr>
        <p:grpSp>
          <p:nvGrpSpPr>
            <p:cNvPr id="86085" name="Group 17"/>
            <p:cNvGrpSpPr>
              <a:grpSpLocks/>
            </p:cNvGrpSpPr>
            <p:nvPr/>
          </p:nvGrpSpPr>
          <p:grpSpPr bwMode="auto">
            <a:xfrm>
              <a:off x="3792" y="1432"/>
              <a:ext cx="1152" cy="1299"/>
              <a:chOff x="3792" y="1432"/>
              <a:chExt cx="1152" cy="1299"/>
            </a:xfrm>
          </p:grpSpPr>
          <p:grpSp>
            <p:nvGrpSpPr>
              <p:cNvPr id="86088" name="Group 18"/>
              <p:cNvGrpSpPr>
                <a:grpSpLocks/>
              </p:cNvGrpSpPr>
              <p:nvPr/>
            </p:nvGrpSpPr>
            <p:grpSpPr bwMode="auto">
              <a:xfrm>
                <a:off x="3792" y="1435"/>
                <a:ext cx="1152" cy="1296"/>
                <a:chOff x="3984" y="2064"/>
                <a:chExt cx="1152" cy="1296"/>
              </a:xfrm>
            </p:grpSpPr>
            <p:sp>
              <p:nvSpPr>
                <p:cNvPr id="86090" name="Arc 19"/>
                <p:cNvSpPr>
                  <a:spLocks/>
                </p:cNvSpPr>
                <p:nvPr/>
              </p:nvSpPr>
              <p:spPr bwMode="auto">
                <a:xfrm flipV="1">
                  <a:off x="3984" y="3215"/>
                  <a:ext cx="1152" cy="145"/>
                </a:xfrm>
                <a:custGeom>
                  <a:avLst/>
                  <a:gdLst>
                    <a:gd name="T0" fmla="*/ 0 w 43193"/>
                    <a:gd name="T1" fmla="*/ 1 h 21600"/>
                    <a:gd name="T2" fmla="*/ 31 w 43193"/>
                    <a:gd name="T3" fmla="*/ 1 h 21600"/>
                    <a:gd name="T4" fmla="*/ 15 w 43193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43193"/>
                    <a:gd name="T10" fmla="*/ 0 h 21600"/>
                    <a:gd name="T11" fmla="*/ 43193 w 4319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091" name="Arc 20"/>
                <p:cNvSpPr>
                  <a:spLocks/>
                </p:cNvSpPr>
                <p:nvPr/>
              </p:nvSpPr>
              <p:spPr bwMode="auto">
                <a:xfrm flipV="1">
                  <a:off x="4270" y="2615"/>
                  <a:ext cx="577" cy="73"/>
                </a:xfrm>
                <a:custGeom>
                  <a:avLst/>
                  <a:gdLst>
                    <a:gd name="T0" fmla="*/ 0 w 43193"/>
                    <a:gd name="T1" fmla="*/ 0 h 21600"/>
                    <a:gd name="T2" fmla="*/ 8 w 43193"/>
                    <a:gd name="T3" fmla="*/ 0 h 21600"/>
                    <a:gd name="T4" fmla="*/ 4 w 4319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3"/>
                    <a:gd name="T10" fmla="*/ 0 h 21600"/>
                    <a:gd name="T11" fmla="*/ 43193 w 4319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092" name="Arc 21"/>
                <p:cNvSpPr>
                  <a:spLocks/>
                </p:cNvSpPr>
                <p:nvPr/>
              </p:nvSpPr>
              <p:spPr bwMode="auto">
                <a:xfrm flipV="1">
                  <a:off x="4182" y="2064"/>
                  <a:ext cx="761" cy="96"/>
                </a:xfrm>
                <a:custGeom>
                  <a:avLst/>
                  <a:gdLst>
                    <a:gd name="T0" fmla="*/ 0 w 43193"/>
                    <a:gd name="T1" fmla="*/ 0 h 21600"/>
                    <a:gd name="T2" fmla="*/ 13 w 43193"/>
                    <a:gd name="T3" fmla="*/ 0 h 21600"/>
                    <a:gd name="T4" fmla="*/ 7 w 4319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3"/>
                    <a:gd name="T10" fmla="*/ 0 h 21600"/>
                    <a:gd name="T11" fmla="*/ 43193 w 4319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6089" name="Line 22"/>
              <p:cNvSpPr>
                <a:spLocks noChangeShapeType="1"/>
              </p:cNvSpPr>
              <p:nvPr/>
            </p:nvSpPr>
            <p:spPr bwMode="auto">
              <a:xfrm flipV="1">
                <a:off x="4368" y="143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86" name="Line 23"/>
            <p:cNvSpPr>
              <a:spLocks noChangeShapeType="1"/>
            </p:cNvSpPr>
            <p:nvPr/>
          </p:nvSpPr>
          <p:spPr bwMode="auto">
            <a:xfrm>
              <a:off x="4368" y="2584"/>
              <a:ext cx="5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87" name="Line 24"/>
            <p:cNvSpPr>
              <a:spLocks noChangeShapeType="1"/>
            </p:cNvSpPr>
            <p:nvPr/>
          </p:nvSpPr>
          <p:spPr bwMode="auto">
            <a:xfrm flipH="1">
              <a:off x="4320" y="2592"/>
              <a:ext cx="48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041" name="Group 25"/>
          <p:cNvGrpSpPr>
            <a:grpSpLocks/>
          </p:cNvGrpSpPr>
          <p:nvPr/>
        </p:nvGrpSpPr>
        <p:grpSpPr bwMode="auto">
          <a:xfrm>
            <a:off x="6227763" y="1593850"/>
            <a:ext cx="1828800" cy="1979613"/>
            <a:chOff x="3793" y="1341"/>
            <a:chExt cx="1152" cy="1247"/>
          </a:xfrm>
        </p:grpSpPr>
        <p:sp>
          <p:nvSpPr>
            <p:cNvPr id="86082" name="Arc 26"/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T0" fmla="*/ 0 w 43193"/>
                <a:gd name="T1" fmla="*/ 1 h 21600"/>
                <a:gd name="T2" fmla="*/ 31 w 43193"/>
                <a:gd name="T3" fmla="*/ 1 h 21600"/>
                <a:gd name="T4" fmla="*/ 15 w 43193"/>
                <a:gd name="T5" fmla="*/ 1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83" name="Arc 27"/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13 w 43193"/>
                <a:gd name="T3" fmla="*/ 0 h 21600"/>
                <a:gd name="T4" fmla="*/ 7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84" name="Arc 28"/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8 w 43193"/>
                <a:gd name="T3" fmla="*/ 0 h 21600"/>
                <a:gd name="T4" fmla="*/ 4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74" name="Group 50"/>
          <p:cNvGrpSpPr>
            <a:grpSpLocks/>
          </p:cNvGrpSpPr>
          <p:nvPr/>
        </p:nvGrpSpPr>
        <p:grpSpPr bwMode="auto">
          <a:xfrm>
            <a:off x="398463" y="260350"/>
            <a:ext cx="5181600" cy="519113"/>
            <a:chOff x="385" y="572"/>
            <a:chExt cx="3264" cy="327"/>
          </a:xfrm>
        </p:grpSpPr>
        <p:sp>
          <p:nvSpPr>
            <p:cNvPr id="86081" name="Text Box 29"/>
            <p:cNvSpPr txBox="1">
              <a:spLocks noChangeArrowheads="1"/>
            </p:cNvSpPr>
            <p:nvPr/>
          </p:nvSpPr>
          <p:spPr bwMode="auto">
            <a:xfrm>
              <a:off x="385" y="572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宋体" charset="-122"/>
                </a:rPr>
                <a:t>给定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800" b="1" i="1">
                  <a:latin typeface="Times New Roman" pitchFamily="18" charset="0"/>
                  <a:ea typeface="仿宋_GB2312" pitchFamily="49" charset="-122"/>
                </a:rPr>
                <a:t>yoz</a:t>
              </a:r>
              <a:r>
                <a:rPr kumimoji="1" lang="en-US" altLang="zh-CN" sz="2800" b="1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</a:rPr>
                <a:t>面上曲线</a:t>
              </a:r>
              <a:r>
                <a:rPr kumimoji="1" lang="zh-CN" altLang="en-US" sz="2800" b="1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kumimoji="1" lang="en-US" altLang="zh-CN" sz="2800" b="1" i="1">
                  <a:latin typeface="Times New Roman" pitchFamily="18" charset="0"/>
                  <a:ea typeface="仿宋_GB2312" pitchFamily="49" charset="-122"/>
                </a:rPr>
                <a:t>C</a:t>
              </a:r>
              <a:r>
                <a:rPr kumimoji="1" lang="en-US" altLang="zh-CN" sz="2800" b="1">
                  <a:latin typeface="Times New Roman" pitchFamily="18" charset="0"/>
                  <a:ea typeface="仿宋_GB2312" pitchFamily="49" charset="-122"/>
                </a:rPr>
                <a:t>: 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graphicFrame>
          <p:nvGraphicFramePr>
            <p:cNvPr id="86046" name="Object 30"/>
            <p:cNvGraphicFramePr>
              <a:graphicFrameLocks noChangeAspect="1"/>
            </p:cNvGraphicFramePr>
            <p:nvPr/>
          </p:nvGraphicFramePr>
          <p:xfrm>
            <a:off x="2625" y="617"/>
            <a:ext cx="1024" cy="256"/>
          </p:xfrm>
          <a:graphic>
            <a:graphicData uri="http://schemas.openxmlformats.org/presentationml/2006/ole">
              <p:oleObj spid="_x0000_s86046" name="Equation" r:id="rId8" imgW="1624507" imgH="406365" progId="Equation.3">
                <p:embed/>
              </p:oleObj>
            </a:graphicData>
          </a:graphic>
        </p:graphicFrame>
      </p:grpSp>
      <p:grpSp>
        <p:nvGrpSpPr>
          <p:cNvPr id="86047" name="Group 31"/>
          <p:cNvGrpSpPr>
            <a:grpSpLocks/>
          </p:cNvGrpSpPr>
          <p:nvPr/>
        </p:nvGrpSpPr>
        <p:grpSpPr bwMode="auto">
          <a:xfrm>
            <a:off x="5076825" y="2492375"/>
            <a:ext cx="1970088" cy="392113"/>
            <a:chOff x="3198" y="1570"/>
            <a:chExt cx="1241" cy="247"/>
          </a:xfrm>
        </p:grpSpPr>
        <p:graphicFrame>
          <p:nvGraphicFramePr>
            <p:cNvPr id="86048" name="Object 32"/>
            <p:cNvGraphicFramePr>
              <a:graphicFrameLocks noChangeAspect="1"/>
            </p:cNvGraphicFramePr>
            <p:nvPr/>
          </p:nvGraphicFramePr>
          <p:xfrm>
            <a:off x="4286" y="1616"/>
            <a:ext cx="153" cy="198"/>
          </p:xfrm>
          <a:graphic>
            <a:graphicData uri="http://schemas.openxmlformats.org/presentationml/2006/ole">
              <p:oleObj spid="_x0000_s86048" name="Equation" r:id="rId9" imgW="88560" imgH="114120" progId="Equation.DSMT4">
                <p:embed/>
              </p:oleObj>
            </a:graphicData>
          </a:graphic>
        </p:graphicFrame>
        <p:sp>
          <p:nvSpPr>
            <p:cNvPr id="86080" name="Line 33"/>
            <p:cNvSpPr>
              <a:spLocks noChangeShapeType="1"/>
            </p:cNvSpPr>
            <p:nvPr/>
          </p:nvSpPr>
          <p:spPr bwMode="auto">
            <a:xfrm flipH="1">
              <a:off x="4014" y="1706"/>
              <a:ext cx="318" cy="46"/>
            </a:xfrm>
            <a:prstGeom prst="line">
              <a:avLst/>
            </a:prstGeom>
            <a:noFill/>
            <a:ln w="38100" cap="rnd">
              <a:solidFill>
                <a:srgbClr val="CC0066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6050" name="Object 34"/>
            <p:cNvGraphicFramePr>
              <a:graphicFrameLocks noChangeAspect="1"/>
            </p:cNvGraphicFramePr>
            <p:nvPr/>
          </p:nvGraphicFramePr>
          <p:xfrm>
            <a:off x="3198" y="1570"/>
            <a:ext cx="832" cy="247"/>
          </p:xfrm>
          <a:graphic>
            <a:graphicData uri="http://schemas.openxmlformats.org/presentationml/2006/ole">
              <p:oleObj spid="_x0000_s86050" name="Equation" r:id="rId10" imgW="685800" imgH="203040" progId="Equation.DSMT4">
                <p:embed/>
              </p:oleObj>
            </a:graphicData>
          </a:graphic>
        </p:graphicFrame>
      </p:grp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7296150" y="1268413"/>
            <a:ext cx="1517650" cy="1538287"/>
            <a:chOff x="4596" y="799"/>
            <a:chExt cx="956" cy="969"/>
          </a:xfrm>
        </p:grpSpPr>
        <p:graphicFrame>
          <p:nvGraphicFramePr>
            <p:cNvPr id="86052" name="Object 36"/>
            <p:cNvGraphicFramePr>
              <a:graphicFrameLocks noChangeAspect="1"/>
            </p:cNvGraphicFramePr>
            <p:nvPr/>
          </p:nvGraphicFramePr>
          <p:xfrm>
            <a:off x="4740" y="1570"/>
            <a:ext cx="153" cy="198"/>
          </p:xfrm>
          <a:graphic>
            <a:graphicData uri="http://schemas.openxmlformats.org/presentationml/2006/ole">
              <p:oleObj spid="_x0000_s86052" name="Equation" r:id="rId11" imgW="88560" imgH="114120" progId="Equation.DSMT4">
                <p:embed/>
              </p:oleObj>
            </a:graphicData>
          </a:graphic>
        </p:graphicFrame>
        <p:graphicFrame>
          <p:nvGraphicFramePr>
            <p:cNvPr id="86053" name="Object 37"/>
            <p:cNvGraphicFramePr>
              <a:graphicFrameLocks noChangeAspect="1"/>
            </p:cNvGraphicFramePr>
            <p:nvPr/>
          </p:nvGraphicFramePr>
          <p:xfrm>
            <a:off x="4596" y="799"/>
            <a:ext cx="956" cy="278"/>
          </p:xfrm>
          <a:graphic>
            <a:graphicData uri="http://schemas.openxmlformats.org/presentationml/2006/ole">
              <p:oleObj spid="_x0000_s86053" name="Equation" r:id="rId12" imgW="787320" imgH="228600" progId="Equation.DSMT4">
                <p:embed/>
              </p:oleObj>
            </a:graphicData>
          </a:graphic>
        </p:graphicFrame>
        <p:sp>
          <p:nvSpPr>
            <p:cNvPr id="86079" name="Line 38"/>
            <p:cNvSpPr>
              <a:spLocks noChangeShapeType="1"/>
            </p:cNvSpPr>
            <p:nvPr/>
          </p:nvSpPr>
          <p:spPr bwMode="auto">
            <a:xfrm flipV="1">
              <a:off x="4830" y="1071"/>
              <a:ext cx="454" cy="590"/>
            </a:xfrm>
            <a:prstGeom prst="line">
              <a:avLst/>
            </a:prstGeom>
            <a:noFill/>
            <a:ln w="38100" cap="rnd">
              <a:solidFill>
                <a:srgbClr val="CC0066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55" name="Object 39"/>
          <p:cNvGraphicFramePr>
            <a:graphicFrameLocks noChangeAspect="1"/>
          </p:cNvGraphicFramePr>
          <p:nvPr/>
        </p:nvGraphicFramePr>
        <p:xfrm>
          <a:off x="539750" y="1700213"/>
          <a:ext cx="4032250" cy="428625"/>
        </p:xfrm>
        <a:graphic>
          <a:graphicData uri="http://schemas.openxmlformats.org/presentationml/2006/ole">
            <p:oleObj spid="_x0000_s86055" name="Equation" r:id="rId13" imgW="4063680" imgH="431640" progId="Equation.DSMT4">
              <p:embed/>
            </p:oleObj>
          </a:graphicData>
        </a:graphic>
      </p:graphicFrame>
      <p:graphicFrame>
        <p:nvGraphicFramePr>
          <p:cNvPr id="86056" name="Object 40"/>
          <p:cNvGraphicFramePr>
            <a:graphicFrameLocks noChangeAspect="1"/>
          </p:cNvGraphicFramePr>
          <p:nvPr/>
        </p:nvGraphicFramePr>
        <p:xfrm>
          <a:off x="517525" y="2332038"/>
          <a:ext cx="4533900" cy="952500"/>
        </p:xfrm>
        <a:graphic>
          <a:graphicData uri="http://schemas.openxmlformats.org/presentationml/2006/ole">
            <p:oleObj spid="_x0000_s86056" name="Equation" r:id="rId14" imgW="4533840" imgH="952200" progId="Equation.DSMT4">
              <p:embed/>
            </p:oleObj>
          </a:graphicData>
        </a:graphic>
      </p:graphicFrame>
      <p:graphicFrame>
        <p:nvGraphicFramePr>
          <p:cNvPr id="86059" name="Object 43"/>
          <p:cNvGraphicFramePr>
            <a:graphicFrameLocks noChangeAspect="1"/>
          </p:cNvGraphicFramePr>
          <p:nvPr/>
        </p:nvGraphicFramePr>
        <p:xfrm>
          <a:off x="7019925" y="2420938"/>
          <a:ext cx="271463" cy="301625"/>
        </p:xfrm>
        <a:graphic>
          <a:graphicData uri="http://schemas.openxmlformats.org/presentationml/2006/ole">
            <p:oleObj spid="_x0000_s86059" name="Equation" r:id="rId15" imgW="114120" imgH="126720" progId="Equation.DSMT4">
              <p:embed/>
            </p:oleObj>
          </a:graphicData>
        </a:graphic>
      </p:graphicFrame>
      <p:graphicFrame>
        <p:nvGraphicFramePr>
          <p:cNvPr id="86060" name="Object 44"/>
          <p:cNvGraphicFramePr>
            <a:graphicFrameLocks noChangeAspect="1"/>
          </p:cNvGraphicFramePr>
          <p:nvPr/>
        </p:nvGraphicFramePr>
        <p:xfrm>
          <a:off x="900113" y="3429000"/>
          <a:ext cx="1473200" cy="457200"/>
        </p:xfrm>
        <a:graphic>
          <a:graphicData uri="http://schemas.openxmlformats.org/presentationml/2006/ole">
            <p:oleObj spid="_x0000_s86060" name="Equation" r:id="rId16" imgW="1473120" imgH="457200" progId="Equation.DSMT4">
              <p:embed/>
            </p:oleObj>
          </a:graphicData>
        </a:graphic>
      </p:graphicFrame>
      <p:graphicFrame>
        <p:nvGraphicFramePr>
          <p:cNvPr id="86062" name="Object 46"/>
          <p:cNvGraphicFramePr>
            <a:graphicFrameLocks noChangeAspect="1"/>
          </p:cNvGraphicFramePr>
          <p:nvPr/>
        </p:nvGraphicFramePr>
        <p:xfrm>
          <a:off x="971550" y="4581525"/>
          <a:ext cx="2997200" cy="531813"/>
        </p:xfrm>
        <a:graphic>
          <a:graphicData uri="http://schemas.openxmlformats.org/presentationml/2006/ole">
            <p:oleObj spid="_x0000_s86062" name="公式" r:id="rId17" imgW="2997000" imgH="533160" progId="Equation.3">
              <p:embed/>
            </p:oleObj>
          </a:graphicData>
        </a:graphic>
      </p:graphicFrame>
      <p:sp>
        <p:nvSpPr>
          <p:cNvPr id="86063" name="Rectangle 47"/>
          <p:cNvSpPr>
            <a:spLocks noChangeArrowheads="1"/>
          </p:cNvSpPr>
          <p:nvPr/>
        </p:nvSpPr>
        <p:spPr bwMode="auto">
          <a:xfrm>
            <a:off x="4572000" y="4868863"/>
            <a:ext cx="4464050" cy="1771650"/>
          </a:xfrm>
          <a:prstGeom prst="rect">
            <a:avLst/>
          </a:prstGeom>
          <a:solidFill>
            <a:srgbClr val="FFCCFF"/>
          </a:solidFill>
          <a:ln w="2857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4643438" y="498475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故旋转曲面方程为</a:t>
            </a:r>
          </a:p>
        </p:txBody>
      </p:sp>
      <p:graphicFrame>
        <p:nvGraphicFramePr>
          <p:cNvPr id="86065" name="Object 49"/>
          <p:cNvGraphicFramePr>
            <a:graphicFrameLocks noChangeAspect="1"/>
          </p:cNvGraphicFramePr>
          <p:nvPr/>
        </p:nvGraphicFramePr>
        <p:xfrm>
          <a:off x="4645025" y="5516563"/>
          <a:ext cx="4289425" cy="760412"/>
        </p:xfrm>
        <a:graphic>
          <a:graphicData uri="http://schemas.openxmlformats.org/presentationml/2006/ole">
            <p:oleObj spid="_x0000_s86065" name="Equation" r:id="rId18" imgW="3149917" imgH="559117" progId="Equation.3">
              <p:embed/>
            </p:oleObj>
          </a:graphicData>
        </a:graphic>
      </p:graphicFrame>
      <p:graphicFrame>
        <p:nvGraphicFramePr>
          <p:cNvPr id="86067" name="Object 51"/>
          <p:cNvGraphicFramePr>
            <a:graphicFrameLocks noChangeAspect="1"/>
          </p:cNvGraphicFramePr>
          <p:nvPr/>
        </p:nvGraphicFramePr>
        <p:xfrm>
          <a:off x="835025" y="4005263"/>
          <a:ext cx="3521075" cy="520700"/>
        </p:xfrm>
        <a:graphic>
          <a:graphicData uri="http://schemas.openxmlformats.org/presentationml/2006/ole">
            <p:oleObj spid="_x0000_s86067" name="Equation" r:id="rId19" imgW="146016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 animBg="1"/>
      <p:bldP spid="86063" grpId="0" animBg="1"/>
      <p:bldP spid="860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66A5E7-A014-41C1-95CD-C10FC83FC4C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191000" y="1274763"/>
          <a:ext cx="2095500" cy="406400"/>
        </p:xfrm>
        <a:graphic>
          <a:graphicData uri="http://schemas.openxmlformats.org/presentationml/2006/ole">
            <p:oleObj spid="_x0000_s32770" name="Equation" r:id="rId3" imgW="2095200" imgH="406080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67038" y="1246188"/>
            <a:ext cx="1905000" cy="2509837"/>
            <a:chOff x="3600" y="2451"/>
            <a:chExt cx="1200" cy="1581"/>
          </a:xfrm>
        </p:grpSpPr>
        <p:grpSp>
          <p:nvGrpSpPr>
            <p:cNvPr id="32787" name="Group 4"/>
            <p:cNvGrpSpPr>
              <a:grpSpLocks/>
            </p:cNvGrpSpPr>
            <p:nvPr/>
          </p:nvGrpSpPr>
          <p:grpSpPr bwMode="auto">
            <a:xfrm>
              <a:off x="3600" y="2451"/>
              <a:ext cx="1200" cy="1581"/>
              <a:chOff x="3600" y="2451"/>
              <a:chExt cx="1200" cy="1581"/>
            </a:xfrm>
          </p:grpSpPr>
          <p:sp>
            <p:nvSpPr>
              <p:cNvPr id="32790" name="Line 5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1" name="Line 6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2" name="Line 7"/>
              <p:cNvSpPr>
                <a:spLocks noChangeShapeType="1"/>
              </p:cNvSpPr>
              <p:nvPr/>
            </p:nvSpPr>
            <p:spPr bwMode="auto">
              <a:xfrm flipH="1">
                <a:off x="3600" y="3264"/>
                <a:ext cx="288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72" name="Object 8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p:oleObj spid="_x0000_s32772" name="公式" r:id="rId4" imgW="126720" imgH="139680" progId="Equation.3">
                  <p:embed/>
                </p:oleObj>
              </a:graphicData>
            </a:graphic>
          </p:graphicFrame>
          <p:graphicFrame>
            <p:nvGraphicFramePr>
              <p:cNvPr id="32773" name="Object 9"/>
              <p:cNvGraphicFramePr>
                <a:graphicFrameLocks noChangeAspect="1"/>
              </p:cNvGraphicFramePr>
              <p:nvPr/>
            </p:nvGraphicFramePr>
            <p:xfrm>
              <a:off x="4560" y="3267"/>
              <a:ext cx="239" cy="277"/>
            </p:xfrm>
            <a:graphic>
              <a:graphicData uri="http://schemas.openxmlformats.org/presentationml/2006/ole">
                <p:oleObj spid="_x0000_s32773" name="公式" r:id="rId5" imgW="139680" imgH="164880" progId="Equation.3">
                  <p:embed/>
                </p:oleObj>
              </a:graphicData>
            </a:graphic>
          </p:graphicFrame>
          <p:graphicFrame>
            <p:nvGraphicFramePr>
              <p:cNvPr id="32774" name="Object 10"/>
              <p:cNvGraphicFramePr>
                <a:graphicFrameLocks noChangeAspect="1"/>
              </p:cNvGraphicFramePr>
              <p:nvPr/>
            </p:nvGraphicFramePr>
            <p:xfrm>
              <a:off x="3648" y="3795"/>
              <a:ext cx="214" cy="237"/>
            </p:xfrm>
            <a:graphic>
              <a:graphicData uri="http://schemas.openxmlformats.org/presentationml/2006/ole">
                <p:oleObj spid="_x0000_s32774" name="公式" r:id="rId6" imgW="126720" imgH="139680" progId="Equation.3">
                  <p:embed/>
                </p:oleObj>
              </a:graphicData>
            </a:graphic>
          </p:graphicFrame>
          <p:graphicFrame>
            <p:nvGraphicFramePr>
              <p:cNvPr id="32775" name="Object 11"/>
              <p:cNvGraphicFramePr>
                <a:graphicFrameLocks noChangeAspect="1"/>
              </p:cNvGraphicFramePr>
              <p:nvPr/>
            </p:nvGraphicFramePr>
            <p:xfrm>
              <a:off x="3674" y="2451"/>
              <a:ext cx="214" cy="213"/>
            </p:xfrm>
            <a:graphic>
              <a:graphicData uri="http://schemas.openxmlformats.org/presentationml/2006/ole">
                <p:oleObj spid="_x0000_s32775" name="公式" r:id="rId7" imgW="126720" imgH="126720" progId="Equation.3">
                  <p:embed/>
                </p:oleObj>
              </a:graphicData>
            </a:graphic>
          </p:graphicFrame>
        </p:grpSp>
        <p:sp>
          <p:nvSpPr>
            <p:cNvPr id="32788" name="Line 12"/>
            <p:cNvSpPr>
              <a:spLocks noChangeShapeType="1"/>
            </p:cNvSpPr>
            <p:nvPr/>
          </p:nvSpPr>
          <p:spPr bwMode="auto">
            <a:xfrm flipH="1">
              <a:off x="3888" y="2592"/>
              <a:ext cx="28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13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2" name="Freeform 14"/>
          <p:cNvSpPr>
            <a:spLocks/>
          </p:cNvSpPr>
          <p:nvPr/>
        </p:nvSpPr>
        <p:spPr bwMode="auto">
          <a:xfrm>
            <a:off x="3649663" y="1731963"/>
            <a:ext cx="457200" cy="1676400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  <a:gd name="T9" fmla="*/ 0 w 288"/>
              <a:gd name="T10" fmla="*/ 0 h 1056"/>
              <a:gd name="T11" fmla="*/ 288 w 2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2195513" y="3716338"/>
          <a:ext cx="3684587" cy="706437"/>
        </p:xfrm>
        <a:graphic>
          <a:graphicData uri="http://schemas.openxmlformats.org/presentationml/2006/ole">
            <p:oleObj spid="_x0000_s32771" name="公式" r:id="rId8" imgW="1384200" imgH="266400" progId="Equation.3">
              <p:embed/>
            </p:oleObj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35375" y="1700213"/>
            <a:ext cx="685800" cy="1676400"/>
            <a:chOff x="4032" y="2736"/>
            <a:chExt cx="432" cy="1056"/>
          </a:xfrm>
        </p:grpSpPr>
        <p:sp>
          <p:nvSpPr>
            <p:cNvPr id="32784" name="Freeform 17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  <a:gd name="T9" fmla="*/ 0 w 288"/>
                <a:gd name="T10" fmla="*/ 0 h 1056"/>
                <a:gd name="T11" fmla="*/ 288 w 288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2785" name="Oval 18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2786" name="Line 19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11188" y="4508500"/>
            <a:ext cx="822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求旋转曲面方程时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平面曲线绕某坐标轴旋转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则该坐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611188" y="508476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标轴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对应的变量不变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而曲线方程中另一变量写成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684213" y="5661025"/>
            <a:ext cx="631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该变量与第三变量平方和的正负平方根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2783" name="Rectangle 23"/>
          <p:cNvSpPr>
            <a:spLocks noChangeArrowheads="1"/>
          </p:cNvSpPr>
          <p:nvPr/>
        </p:nvSpPr>
        <p:spPr bwMode="auto">
          <a:xfrm>
            <a:off x="762000" y="4572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思考：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当曲线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绕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轴旋转时，方程如何？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 animBg="1"/>
      <p:bldP spid="12308" grpId="0"/>
      <p:bldP spid="12309" grpId="0"/>
      <p:bldP spid="123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406242-4948-4E38-BB42-E65E4BF3DA51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8166100" y="673100"/>
          <a:ext cx="266700" cy="241300"/>
        </p:xfrm>
        <a:graphic>
          <a:graphicData uri="http://schemas.openxmlformats.org/presentationml/2006/ole">
            <p:oleObj spid="_x0000_s33794" name="Equation" r:id="rId3" imgW="266400" imgH="241200" progId="Equation.3">
              <p:embed/>
            </p:oleObj>
          </a:graphicData>
        </a:graphic>
      </p:graphicFrame>
      <p:sp>
        <p:nvSpPr>
          <p:cNvPr id="3380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的圆锥面方程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62000" y="1614488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yoz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面上直线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L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的方程为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133600" y="2286000"/>
          <a:ext cx="1587500" cy="368300"/>
        </p:xfrm>
        <a:graphic>
          <a:graphicData uri="http://schemas.openxmlformats.org/presentationml/2006/ole">
            <p:oleObj spid="_x0000_s33795" name="Equation" r:id="rId4" imgW="1587240" imgH="368280" progId="Equation.3">
              <p:embed/>
            </p:oleObj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26971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绕</a:t>
            </a:r>
            <a:r>
              <a:rPr kumimoji="1" lang="en-US" altLang="zh-CN" sz="32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轴旋转时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圆锥面的方程为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589088" y="3379788"/>
          <a:ext cx="2982912" cy="558800"/>
        </p:xfrm>
        <a:graphic>
          <a:graphicData uri="http://schemas.openxmlformats.org/presentationml/2006/ole">
            <p:oleObj spid="_x0000_s33796" name="Equation" r:id="rId5" imgW="2984400" imgH="558720" progId="Equation.3">
              <p:embed/>
            </p:oleObj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600200" y="5233988"/>
          <a:ext cx="2627313" cy="520700"/>
        </p:xfrm>
        <a:graphic>
          <a:graphicData uri="http://schemas.openxmlformats.org/presentationml/2006/ole">
            <p:oleObj spid="_x0000_s33797" name="Equation" r:id="rId6" imgW="2628720" imgH="520560" progId="Equation.3">
              <p:embed/>
            </p:oleObj>
          </a:graphicData>
        </a:graphic>
      </p:graphicFrame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143125" y="40909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286000" y="4127500"/>
          <a:ext cx="1803400" cy="444500"/>
        </p:xfrm>
        <a:graphic>
          <a:graphicData uri="http://schemas.openxmlformats.org/presentationml/2006/ole">
            <p:oleObj spid="_x0000_s33798" name="Equation" r:id="rId7" imgW="1803240" imgH="444240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91200" y="1295400"/>
            <a:ext cx="2128838" cy="4367213"/>
            <a:chOff x="3648" y="816"/>
            <a:chExt cx="1341" cy="2751"/>
          </a:xfrm>
        </p:grpSpPr>
        <p:graphicFrame>
          <p:nvGraphicFramePr>
            <p:cNvPr id="33802" name="Object 12"/>
            <p:cNvGraphicFramePr>
              <a:graphicFrameLocks noChangeAspect="1"/>
            </p:cNvGraphicFramePr>
            <p:nvPr/>
          </p:nvGraphicFramePr>
          <p:xfrm>
            <a:off x="3794" y="1128"/>
            <a:ext cx="1195" cy="2439"/>
          </p:xfrm>
          <a:graphic>
            <a:graphicData uri="http://schemas.openxmlformats.org/presentationml/2006/ole">
              <p:oleObj spid="_x0000_s33802" name="BMP 图象" r:id="rId8" imgW="1181265" imgH="2409524" progId="PBrush">
                <p:embed/>
              </p:oleObj>
            </a:graphicData>
          </a:graphic>
        </p:graphicFrame>
        <p:graphicFrame>
          <p:nvGraphicFramePr>
            <p:cNvPr id="33803" name="Object 13"/>
            <p:cNvGraphicFramePr>
              <a:graphicFrameLocks noChangeAspect="1"/>
            </p:cNvGraphicFramePr>
            <p:nvPr/>
          </p:nvGraphicFramePr>
          <p:xfrm>
            <a:off x="3648" y="3016"/>
            <a:ext cx="144" cy="152"/>
          </p:xfrm>
          <a:graphic>
            <a:graphicData uri="http://schemas.openxmlformats.org/presentationml/2006/ole">
              <p:oleObj spid="_x0000_s33803" name="Equation" r:id="rId9" imgW="228600" imgH="241200" progId="Equation.3">
                <p:embed/>
              </p:oleObj>
            </a:graphicData>
          </a:graphic>
        </p:graphicFrame>
        <p:graphicFrame>
          <p:nvGraphicFramePr>
            <p:cNvPr id="33804" name="Object 14"/>
            <p:cNvGraphicFramePr>
              <a:graphicFrameLocks noChangeAspect="1"/>
            </p:cNvGraphicFramePr>
            <p:nvPr/>
          </p:nvGraphicFramePr>
          <p:xfrm>
            <a:off x="4800" y="2448"/>
            <a:ext cx="152" cy="200"/>
          </p:xfrm>
          <a:graphic>
            <a:graphicData uri="http://schemas.openxmlformats.org/presentationml/2006/ole">
              <p:oleObj spid="_x0000_s33804" name="Equation" r:id="rId10" imgW="241200" imgH="317160" progId="Equation.3">
                <p:embed/>
              </p:oleObj>
            </a:graphicData>
          </a:graphic>
        </p:graphicFrame>
        <p:graphicFrame>
          <p:nvGraphicFramePr>
            <p:cNvPr id="33805" name="Object 15"/>
            <p:cNvGraphicFramePr>
              <a:graphicFrameLocks noChangeAspect="1"/>
            </p:cNvGraphicFramePr>
            <p:nvPr/>
          </p:nvGraphicFramePr>
          <p:xfrm>
            <a:off x="4424" y="816"/>
            <a:ext cx="136" cy="136"/>
          </p:xfrm>
          <a:graphic>
            <a:graphicData uri="http://schemas.openxmlformats.org/presentationml/2006/ole">
              <p:oleObj spid="_x0000_s33805" name="Equation" r:id="rId11" imgW="215640" imgH="215640" progId="Equation.3">
                <p:embed/>
              </p:oleObj>
            </a:graphicData>
          </a:graphic>
        </p:graphicFrame>
        <p:grpSp>
          <p:nvGrpSpPr>
            <p:cNvPr id="33818" name="Group 16"/>
            <p:cNvGrpSpPr>
              <a:grpSpLocks/>
            </p:cNvGrpSpPr>
            <p:nvPr/>
          </p:nvGrpSpPr>
          <p:grpSpPr bwMode="auto">
            <a:xfrm>
              <a:off x="3784" y="816"/>
              <a:ext cx="1152" cy="2164"/>
              <a:chOff x="3784" y="816"/>
              <a:chExt cx="1152" cy="2164"/>
            </a:xfrm>
          </p:grpSpPr>
          <p:sp>
            <p:nvSpPr>
              <p:cNvPr id="33819" name="Line 17"/>
              <p:cNvSpPr>
                <a:spLocks noChangeShapeType="1"/>
              </p:cNvSpPr>
              <p:nvPr/>
            </p:nvSpPr>
            <p:spPr bwMode="auto">
              <a:xfrm flipH="1">
                <a:off x="3784" y="2404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0" name="Line 18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1" name="Line 19"/>
              <p:cNvSpPr>
                <a:spLocks noChangeShapeType="1"/>
              </p:cNvSpPr>
              <p:nvPr/>
            </p:nvSpPr>
            <p:spPr bwMode="auto">
              <a:xfrm>
                <a:off x="4360" y="24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2" name="Line 20"/>
              <p:cNvSpPr>
                <a:spLocks noChangeShapeType="1"/>
              </p:cNvSpPr>
              <p:nvPr/>
            </p:nvSpPr>
            <p:spPr bwMode="auto">
              <a:xfrm flipV="1">
                <a:off x="4368" y="816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6972300" y="3187700"/>
          <a:ext cx="266700" cy="241300"/>
        </p:xfrm>
        <a:graphic>
          <a:graphicData uri="http://schemas.openxmlformats.org/presentationml/2006/ole">
            <p:oleObj spid="_x0000_s33799" name="Equation" r:id="rId12" imgW="266400" imgH="241200" progId="Equation.3">
              <p:embed/>
            </p:oleObj>
          </a:graphicData>
        </a:graphic>
      </p:graphicFrame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2209800" y="456247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两边平方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096000" y="1981200"/>
            <a:ext cx="2235200" cy="3048000"/>
            <a:chOff x="3840" y="1248"/>
            <a:chExt cx="1408" cy="1920"/>
          </a:xfrm>
        </p:grpSpPr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 flipH="1">
              <a:off x="3840" y="1392"/>
              <a:ext cx="1200" cy="17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1" name="Object 25"/>
            <p:cNvGraphicFramePr>
              <a:graphicFrameLocks noChangeAspect="1"/>
            </p:cNvGraphicFramePr>
            <p:nvPr/>
          </p:nvGraphicFramePr>
          <p:xfrm>
            <a:off x="5088" y="1248"/>
            <a:ext cx="160" cy="192"/>
          </p:xfrm>
          <a:graphic>
            <a:graphicData uri="http://schemas.openxmlformats.org/presentationml/2006/ole">
              <p:oleObj spid="_x0000_s33801" name="Equation" r:id="rId13" imgW="253800" imgH="304560" progId="Equation.3">
                <p:embed/>
              </p:oleObj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51725" y="2832100"/>
            <a:ext cx="1460500" cy="368300"/>
            <a:chOff x="4697" y="1784"/>
            <a:chExt cx="920" cy="232"/>
          </a:xfrm>
        </p:grpSpPr>
        <p:graphicFrame>
          <p:nvGraphicFramePr>
            <p:cNvPr id="33800" name="Object 27"/>
            <p:cNvGraphicFramePr>
              <a:graphicFrameLocks noChangeAspect="1"/>
            </p:cNvGraphicFramePr>
            <p:nvPr/>
          </p:nvGraphicFramePr>
          <p:xfrm>
            <a:off x="4752" y="1784"/>
            <a:ext cx="865" cy="232"/>
          </p:xfrm>
          <a:graphic>
            <a:graphicData uri="http://schemas.openxmlformats.org/presentationml/2006/ole">
              <p:oleObj spid="_x0000_s33800" name="Equation" r:id="rId14" imgW="1498320" imgH="406080" progId="Equation.3">
                <p:embed/>
              </p:oleObj>
            </a:graphicData>
          </a:graphic>
        </p:graphicFrame>
        <p:sp>
          <p:nvSpPr>
            <p:cNvPr id="33816" name="Oval 28"/>
            <p:cNvSpPr>
              <a:spLocks noChangeArrowheads="1"/>
            </p:cNvSpPr>
            <p:nvPr/>
          </p:nvSpPr>
          <p:spPr bwMode="auto">
            <a:xfrm>
              <a:off x="4697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3815" name="Rectangle 29"/>
          <p:cNvSpPr>
            <a:spLocks noChangeArrowheads="1"/>
          </p:cNvSpPr>
          <p:nvPr/>
        </p:nvSpPr>
        <p:spPr bwMode="auto">
          <a:xfrm>
            <a:off x="762000" y="422275"/>
            <a:ext cx="7848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试建立顶点在原点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旋转轴为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半顶角为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8" grpId="0" autoUpdateAnimBg="0"/>
      <p:bldP spid="13321" grpId="0" animBg="1"/>
      <p:bldP spid="1333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7A5754-198F-4DFF-98D0-EF716C4B808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48225" y="2911475"/>
            <a:ext cx="2532063" cy="1957388"/>
            <a:chOff x="2970" y="1872"/>
            <a:chExt cx="1590" cy="1158"/>
          </a:xfrm>
        </p:grpSpPr>
        <p:graphicFrame>
          <p:nvGraphicFramePr>
            <p:cNvPr id="34824" name="Object 3"/>
            <p:cNvGraphicFramePr>
              <a:graphicFrameLocks noChangeAspect="1"/>
            </p:cNvGraphicFramePr>
            <p:nvPr/>
          </p:nvGraphicFramePr>
          <p:xfrm>
            <a:off x="2970" y="1872"/>
            <a:ext cx="1590" cy="1158"/>
          </p:xfrm>
          <a:graphic>
            <a:graphicData uri="http://schemas.openxmlformats.org/presentationml/2006/ole">
              <p:oleObj spid="_x0000_s34824" name="位图图像" r:id="rId4" imgW="2523810" imgH="1838095" progId="PBrush">
                <p:embed/>
              </p:oleObj>
            </a:graphicData>
          </a:graphic>
        </p:graphicFrame>
        <p:graphicFrame>
          <p:nvGraphicFramePr>
            <p:cNvPr id="34825" name="Object 4"/>
            <p:cNvGraphicFramePr>
              <a:graphicFrameLocks noChangeAspect="1"/>
            </p:cNvGraphicFramePr>
            <p:nvPr/>
          </p:nvGraphicFramePr>
          <p:xfrm>
            <a:off x="2976" y="2832"/>
            <a:ext cx="73" cy="77"/>
          </p:xfrm>
          <a:graphic>
            <a:graphicData uri="http://schemas.openxmlformats.org/presentationml/2006/ole">
              <p:oleObj spid="_x0000_s34825" name="Equation" r:id="rId5" imgW="228600" imgH="241200" progId="Equation.3">
                <p:embed/>
              </p:oleObj>
            </a:graphicData>
          </a:graphic>
        </p:graphicFrame>
        <p:graphicFrame>
          <p:nvGraphicFramePr>
            <p:cNvPr id="34826" name="Object 5"/>
            <p:cNvGraphicFramePr>
              <a:graphicFrameLocks noChangeAspect="1"/>
            </p:cNvGraphicFramePr>
            <p:nvPr/>
          </p:nvGraphicFramePr>
          <p:xfrm>
            <a:off x="3840" y="2880"/>
            <a:ext cx="77" cy="101"/>
          </p:xfrm>
          <a:graphic>
            <a:graphicData uri="http://schemas.openxmlformats.org/presentationml/2006/ole">
              <p:oleObj spid="_x0000_s34826" name="Equation" r:id="rId6" imgW="241200" imgH="317160" progId="Equation.3">
                <p:embed/>
              </p:oleObj>
            </a:graphicData>
          </a:graphic>
        </p:graphicFrame>
      </p:grp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7092950" y="1766888"/>
          <a:ext cx="1800225" cy="1733550"/>
        </p:xfrm>
        <a:graphic>
          <a:graphicData uri="http://schemas.openxmlformats.org/presentationml/2006/ole">
            <p:oleObj spid="_x0000_s34818" name="位图图像" r:id="rId7" imgW="1771429" imgH="1704762" progId="PBrush">
              <p:embed/>
            </p:oleObj>
          </a:graphicData>
        </a:graphic>
      </p:graphicFrame>
      <p:graphicFrame>
        <p:nvGraphicFramePr>
          <p:cNvPr id="34819" name="Object 7"/>
          <p:cNvGraphicFramePr>
            <a:graphicFrameLocks noChangeAspect="1"/>
          </p:cNvGraphicFramePr>
          <p:nvPr/>
        </p:nvGraphicFramePr>
        <p:xfrm>
          <a:off x="5127625" y="115888"/>
          <a:ext cx="1663700" cy="977900"/>
        </p:xfrm>
        <a:graphic>
          <a:graphicData uri="http://schemas.openxmlformats.org/presentationml/2006/ole">
            <p:oleObj spid="_x0000_s34819" name="Equation" r:id="rId8" imgW="1663560" imgH="977760" progId="Equation.3">
              <p:embed/>
            </p:oleObj>
          </a:graphicData>
        </a:graphic>
      </p:graphicFrame>
      <p:sp>
        <p:nvSpPr>
          <p:cNvPr id="34829" name="Text Box 8"/>
          <p:cNvSpPr txBox="1">
            <a:spLocks noChangeArrowheads="1"/>
          </p:cNvSpPr>
          <p:nvPr/>
        </p:nvSpPr>
        <p:spPr bwMode="auto">
          <a:xfrm>
            <a:off x="6804025" y="344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分别绕</a:t>
            </a:r>
            <a:r>
              <a:rPr kumimoji="1" lang="zh-CN" altLang="en-US" sz="2800" i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x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30" name="Text Box 9"/>
          <p:cNvSpPr txBox="1">
            <a:spLocks noChangeArrowheads="1"/>
          </p:cNvSpPr>
          <p:nvPr/>
        </p:nvSpPr>
        <p:spPr bwMode="auto">
          <a:xfrm>
            <a:off x="387350" y="1143000"/>
            <a:ext cx="908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轴和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z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轴旋转一周所生成的旋转曲面方程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. 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42950" y="2162175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绕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轴旋转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187450" y="2886075"/>
          <a:ext cx="1963738" cy="820738"/>
        </p:xfrm>
        <a:graphic>
          <a:graphicData uri="http://schemas.openxmlformats.org/presentationml/2006/ole">
            <p:oleObj spid="_x0000_s34820" name="Equation" r:id="rId9" imgW="1002960" imgH="419040" progId="Equation.DSMT4">
              <p:embed/>
            </p:oleObj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61950" y="391477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绕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z</a:t>
            </a:r>
            <a:r>
              <a:rPr kumimoji="1" lang="en-US" altLang="zh-CN" sz="2800" i="1">
                <a:solidFill>
                  <a:srgbClr val="BBE0E3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轴旋转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042988" y="4541838"/>
          <a:ext cx="1906587" cy="796925"/>
        </p:xfrm>
        <a:graphic>
          <a:graphicData uri="http://schemas.openxmlformats.org/presentationml/2006/ole">
            <p:oleObj spid="_x0000_s34821" name="Equation" r:id="rId10" imgW="1002960" imgH="419040" progId="Equation.DSMT4">
              <p:embed/>
            </p:oleObj>
          </a:graphicData>
        </a:graphic>
      </p:graphicFrame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61950" y="5605463"/>
            <a:ext cx="6297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这两种曲面都叫做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旋转双曲面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105150" y="2162175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所成曲面方程为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097088" y="3914775"/>
            <a:ext cx="291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所成曲面方程为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516688" y="4397375"/>
            <a:ext cx="1985962" cy="1770063"/>
            <a:chOff x="4176" y="2784"/>
            <a:chExt cx="1152" cy="1035"/>
          </a:xfrm>
        </p:grpSpPr>
        <p:graphicFrame>
          <p:nvGraphicFramePr>
            <p:cNvPr id="34822" name="Object 18"/>
            <p:cNvGraphicFramePr>
              <a:graphicFrameLocks noChangeAspect="1"/>
            </p:cNvGraphicFramePr>
            <p:nvPr/>
          </p:nvGraphicFramePr>
          <p:xfrm>
            <a:off x="4176" y="2784"/>
            <a:ext cx="1152" cy="1035"/>
          </p:xfrm>
          <a:graphic>
            <a:graphicData uri="http://schemas.openxmlformats.org/presentationml/2006/ole">
              <p:oleObj spid="_x0000_s34822" name="BMP 图象" r:id="rId11" imgW="2161905" imgH="1943371" progId="PBrush">
                <p:embed/>
              </p:oleObj>
            </a:graphicData>
          </a:graphic>
        </p:graphicFrame>
        <p:graphicFrame>
          <p:nvGraphicFramePr>
            <p:cNvPr id="34823" name="Object 19"/>
            <p:cNvGraphicFramePr>
              <a:graphicFrameLocks noChangeAspect="1"/>
            </p:cNvGraphicFramePr>
            <p:nvPr/>
          </p:nvGraphicFramePr>
          <p:xfrm>
            <a:off x="4752" y="2812"/>
            <a:ext cx="68" cy="68"/>
          </p:xfrm>
          <a:graphic>
            <a:graphicData uri="http://schemas.openxmlformats.org/presentationml/2006/ole">
              <p:oleObj spid="_x0000_s34823" name="Equation" r:id="rId12" imgW="215640" imgH="215640" progId="Equation.3">
                <p:embed/>
              </p:oleObj>
            </a:graphicData>
          </a:graphic>
        </p:graphicFrame>
      </p:grp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403225" y="344488"/>
            <a:ext cx="510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4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求坐标面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xoz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上的双曲线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059113" y="3076575"/>
            <a:ext cx="331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旋转双叶双曲面）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2916238" y="4732338"/>
            <a:ext cx="331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旋转单叶双曲面）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  <p:bldP spid="14348" grpId="0" autoUpdateAnimBg="0"/>
      <p:bldP spid="14350" grpId="0" autoUpdateAnimBg="0"/>
      <p:bldP spid="14351" grpId="0" autoUpdateAnimBg="0"/>
      <p:bldP spid="14352" grpId="0" autoUpdateAnimBg="0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华南农业大学高等数学多媒体课件">
  <a:themeElements>
    <a:clrScheme name="1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华南农业大学高等数学多媒体课件">
  <a:themeElements>
    <a:clrScheme name="2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华南农业大学高等数学多媒体课件">
  <a:themeElements>
    <a:clrScheme name="3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2141</Words>
  <Application>Microsoft Office PowerPoint</Application>
  <PresentationFormat>全屏显示(4:3)</PresentationFormat>
  <Paragraphs>330</Paragraphs>
  <Slides>43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15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43</vt:i4>
      </vt:variant>
    </vt:vector>
  </HeadingPairs>
  <TitlesOfParts>
    <vt:vector size="79" baseType="lpstr">
      <vt:lpstr>Arial</vt:lpstr>
      <vt:lpstr>宋体</vt:lpstr>
      <vt:lpstr>Times New Roman</vt:lpstr>
      <vt:lpstr>楷体_GB2312</vt:lpstr>
      <vt:lpstr>Calibri</vt:lpstr>
      <vt:lpstr>华文行楷</vt:lpstr>
      <vt:lpstr>仿宋_GB2312</vt:lpstr>
      <vt:lpstr>楷体</vt:lpstr>
      <vt:lpstr>Symbol</vt:lpstr>
      <vt:lpstr>黑体</vt:lpstr>
      <vt:lpstr>隶书</vt:lpstr>
      <vt:lpstr>Tahoma</vt:lpstr>
      <vt:lpstr>华南农业大学高等数学多媒体课件</vt:lpstr>
      <vt:lpstr>1_华南农业大学高等数学多媒体课件</vt:lpstr>
      <vt:lpstr>2_华南农业大学高等数学多媒体课件</vt:lpstr>
      <vt:lpstr>3_华南农业大学高等数学多媒体课件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Equation</vt:lpstr>
      <vt:lpstr>BMP 图象</vt:lpstr>
      <vt:lpstr>公式</vt:lpstr>
      <vt:lpstr>Microsoft 公式 3.0</vt:lpstr>
      <vt:lpstr>MathType 6.0 Equation</vt:lpstr>
      <vt:lpstr>位图图像</vt:lpstr>
      <vt:lpstr>文档</vt:lpstr>
      <vt:lpstr>Microsoft Equation 3.0</vt:lpstr>
      <vt:lpstr>MathType 5.0 Equation</vt:lpstr>
      <vt:lpstr>第四节   曲面及其方程</vt:lpstr>
      <vt:lpstr>一、曲面方程的概念</vt:lpstr>
      <vt:lpstr>幻灯片 3</vt:lpstr>
      <vt:lpstr>幻灯片 4</vt:lpstr>
      <vt:lpstr>二、旋转曲面   </vt:lpstr>
      <vt:lpstr>幻灯片 6</vt:lpstr>
      <vt:lpstr>幻灯片 7</vt:lpstr>
      <vt:lpstr>幻灯片 8</vt:lpstr>
      <vt:lpstr>幻灯片 9</vt:lpstr>
      <vt:lpstr>三、柱面</vt:lpstr>
      <vt:lpstr>幻灯片 11</vt:lpstr>
      <vt:lpstr>幻灯片 12</vt:lpstr>
      <vt:lpstr>四、二次曲面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内容小结</vt:lpstr>
      <vt:lpstr>幻灯片 22</vt:lpstr>
      <vt:lpstr>思考与练习</vt:lpstr>
      <vt:lpstr>幻灯片 24</vt:lpstr>
      <vt:lpstr>第四节    空间曲线及其方程 第二讲</vt:lpstr>
      <vt:lpstr>一、空间曲线的一般方程</vt:lpstr>
      <vt:lpstr>幻灯片 27</vt:lpstr>
      <vt:lpstr>展示空间曲线</vt:lpstr>
      <vt:lpstr>幻灯片 29</vt:lpstr>
      <vt:lpstr>幻灯片 30</vt:lpstr>
      <vt:lpstr>幻灯片 31</vt:lpstr>
      <vt:lpstr>二、空间曲线的参数方程</vt:lpstr>
      <vt:lpstr>幻灯片 33</vt:lpstr>
      <vt:lpstr>幻灯片 34</vt:lpstr>
      <vt:lpstr>幻灯片 35</vt:lpstr>
      <vt:lpstr>五、曲面的参数方程（留待自学，不作要求）</vt:lpstr>
      <vt:lpstr>六、空间曲线在坐标面上的投影</vt:lpstr>
      <vt:lpstr>幻灯片 38</vt:lpstr>
      <vt:lpstr>幻灯片 39</vt:lpstr>
      <vt:lpstr>幻灯片 40</vt:lpstr>
      <vt:lpstr>幻灯片 41</vt:lpstr>
      <vt:lpstr>内容小结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  曲面及其方程</dc:title>
  <dc:creator>Administrator</dc:creator>
  <cp:lastModifiedBy>微软用户</cp:lastModifiedBy>
  <cp:revision>23</cp:revision>
  <dcterms:created xsi:type="dcterms:W3CDTF">2018-03-13T09:49:53Z</dcterms:created>
  <dcterms:modified xsi:type="dcterms:W3CDTF">2019-03-04T15:15:15Z</dcterms:modified>
</cp:coreProperties>
</file>