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41" r:id="rId5"/>
  </p:sldMasterIdLst>
  <p:notesMasterIdLst>
    <p:notesMasterId r:id="rId48"/>
  </p:notesMasterIdLst>
  <p:sldIdLst>
    <p:sldId id="258" r:id="rId6"/>
    <p:sldId id="259" r:id="rId7"/>
    <p:sldId id="260" r:id="rId8"/>
    <p:sldId id="336" r:id="rId9"/>
    <p:sldId id="338" r:id="rId10"/>
    <p:sldId id="292" r:id="rId11"/>
    <p:sldId id="328" r:id="rId12"/>
    <p:sldId id="329" r:id="rId13"/>
    <p:sldId id="330" r:id="rId14"/>
    <p:sldId id="331" r:id="rId15"/>
    <p:sldId id="332" r:id="rId16"/>
    <p:sldId id="293" r:id="rId17"/>
    <p:sldId id="333" r:id="rId18"/>
    <p:sldId id="334" r:id="rId19"/>
    <p:sldId id="335" r:id="rId20"/>
    <p:sldId id="295" r:id="rId21"/>
    <p:sldId id="296" r:id="rId22"/>
    <p:sldId id="299" r:id="rId23"/>
    <p:sldId id="303" r:id="rId24"/>
    <p:sldId id="302" r:id="rId25"/>
    <p:sldId id="307" r:id="rId26"/>
    <p:sldId id="308" r:id="rId27"/>
    <p:sldId id="301" r:id="rId28"/>
    <p:sldId id="310" r:id="rId29"/>
    <p:sldId id="311" r:id="rId30"/>
    <p:sldId id="312" r:id="rId31"/>
    <p:sldId id="339" r:id="rId32"/>
    <p:sldId id="340" r:id="rId33"/>
    <p:sldId id="313" r:id="rId34"/>
    <p:sldId id="314" r:id="rId35"/>
    <p:sldId id="316" r:id="rId36"/>
    <p:sldId id="317" r:id="rId37"/>
    <p:sldId id="324" r:id="rId38"/>
    <p:sldId id="318" r:id="rId39"/>
    <p:sldId id="319" r:id="rId40"/>
    <p:sldId id="320" r:id="rId41"/>
    <p:sldId id="321" r:id="rId42"/>
    <p:sldId id="322" r:id="rId43"/>
    <p:sldId id="323" r:id="rId44"/>
    <p:sldId id="325" r:id="rId45"/>
    <p:sldId id="326" r:id="rId46"/>
    <p:sldId id="327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36600"/>
    <a:srgbClr val="FFCC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4.wmf"/><Relationship Id="rId5" Type="http://schemas.openxmlformats.org/officeDocument/2006/relationships/image" Target="../media/image91.png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7.wmf"/><Relationship Id="rId3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0" Type="http://schemas.openxmlformats.org/officeDocument/2006/relationships/image" Target="../media/image3.wmf"/><Relationship Id="rId4" Type="http://schemas.openxmlformats.org/officeDocument/2006/relationships/image" Target="../media/image12.wmf"/><Relationship Id="rId9" Type="http://schemas.openxmlformats.org/officeDocument/2006/relationships/image" Target="../media/image6.wmf"/><Relationship Id="rId1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17.wmf"/><Relationship Id="rId3" Type="http://schemas.openxmlformats.org/officeDocument/2006/relationships/image" Target="../media/image6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" Type="http://schemas.openxmlformats.org/officeDocument/2006/relationships/image" Target="../media/image5.wmf"/><Relationship Id="rId16" Type="http://schemas.openxmlformats.org/officeDocument/2006/relationships/image" Target="../media/image28.wmf"/><Relationship Id="rId1" Type="http://schemas.openxmlformats.org/officeDocument/2006/relationships/image" Target="../media/image4.wmf"/><Relationship Id="rId6" Type="http://schemas.openxmlformats.org/officeDocument/2006/relationships/image" Target="../media/image16.wmf"/><Relationship Id="rId11" Type="http://schemas.openxmlformats.org/officeDocument/2006/relationships/image" Target="../media/image23.wmf"/><Relationship Id="rId5" Type="http://schemas.openxmlformats.org/officeDocument/2006/relationships/image" Target="../media/image15.wmf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19" Type="http://schemas.openxmlformats.org/officeDocument/2006/relationships/image" Target="../media/image18.wmf"/><Relationship Id="rId4" Type="http://schemas.openxmlformats.org/officeDocument/2006/relationships/image" Target="../media/image3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image" Target="../media/image187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76.wmf"/><Relationship Id="rId16" Type="http://schemas.openxmlformats.org/officeDocument/2006/relationships/image" Target="../media/image190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5" Type="http://schemas.openxmlformats.org/officeDocument/2006/relationships/image" Target="../media/image18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Relationship Id="rId14" Type="http://schemas.openxmlformats.org/officeDocument/2006/relationships/image" Target="../media/image18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image" Target="../media/image215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12" Type="http://schemas.openxmlformats.org/officeDocument/2006/relationships/image" Target="../media/image214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11" Type="http://schemas.openxmlformats.org/officeDocument/2006/relationships/image" Target="../media/image213.wmf"/><Relationship Id="rId5" Type="http://schemas.openxmlformats.org/officeDocument/2006/relationships/image" Target="../media/image207.wmf"/><Relationship Id="rId10" Type="http://schemas.openxmlformats.org/officeDocument/2006/relationships/image" Target="../media/image212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Relationship Id="rId14" Type="http://schemas.openxmlformats.org/officeDocument/2006/relationships/image" Target="../media/image21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12" Type="http://schemas.openxmlformats.org/officeDocument/2006/relationships/image" Target="../media/image228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11" Type="http://schemas.openxmlformats.org/officeDocument/2006/relationships/image" Target="../media/image227.wmf"/><Relationship Id="rId5" Type="http://schemas.openxmlformats.org/officeDocument/2006/relationships/image" Target="../media/image22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4.wmf"/><Relationship Id="rId7" Type="http://schemas.openxmlformats.org/officeDocument/2006/relationships/image" Target="../media/image15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46.wmf"/><Relationship Id="rId7" Type="http://schemas.openxmlformats.org/officeDocument/2006/relationships/image" Target="../media/image38.wmf"/><Relationship Id="rId12" Type="http://schemas.openxmlformats.org/officeDocument/2006/relationships/image" Target="../media/image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37.wmf"/><Relationship Id="rId11" Type="http://schemas.openxmlformats.org/officeDocument/2006/relationships/image" Target="../media/image5.wmf"/><Relationship Id="rId5" Type="http://schemas.openxmlformats.org/officeDocument/2006/relationships/image" Target="../media/image36.wmf"/><Relationship Id="rId10" Type="http://schemas.openxmlformats.org/officeDocument/2006/relationships/image" Target="../media/image4.wmf"/><Relationship Id="rId4" Type="http://schemas.openxmlformats.org/officeDocument/2006/relationships/image" Target="../media/image47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21.wmf"/><Relationship Id="rId1" Type="http://schemas.openxmlformats.org/officeDocument/2006/relationships/image" Target="../media/image48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DEDAADA-EBE7-4D9A-A12D-F0F07DDA03D4}" type="datetimeFigureOut">
              <a:rPr lang="zh-CN" altLang="en-US"/>
              <a:pPr>
                <a:defRPr/>
              </a:pPr>
              <a:t>2019-3-7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C5A1780-EE0C-494E-AAC7-CC27B505BA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172608-D72D-4C70-B503-17E956B28A48}" type="slidenum">
              <a:rPr lang="en-US" altLang="zh-CN" sz="1200">
                <a:solidFill>
                  <a:srgbClr val="000000"/>
                </a:solidFill>
              </a:rPr>
              <a:pPr algn="r"/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54627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例如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2B716B-5771-4186-A3AD-3202A87A16BB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例如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330983-C291-49B2-910A-847642E8578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800" b="1" smtClean="0">
                <a:solidFill>
                  <a:schemeClr val="accent2"/>
                </a:solidFill>
                <a:ea typeface="楷体_GB2312" pitchFamily="49" charset="-122"/>
              </a:rPr>
              <a:t>典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P365 </a:t>
            </a:r>
            <a:r>
              <a:rPr lang="zh-CN" altLang="en-US" sz="800" b="1" smtClean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1.3)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B56D12-4564-4C5A-ABD6-345E7179E65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800" b="1" smtClean="0">
                <a:solidFill>
                  <a:schemeClr val="accent2"/>
                </a:solidFill>
                <a:ea typeface="楷体_GB2312" pitchFamily="49" charset="-122"/>
              </a:rPr>
              <a:t>典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P365 </a:t>
            </a:r>
            <a:r>
              <a:rPr lang="zh-CN" altLang="en-US" sz="800" b="1" smtClean="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1.3)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D6B977-4DE8-4C7B-BF4E-1C8058D9617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z="800" b="1" smtClean="0">
                <a:ea typeface="楷体_GB2312" pitchFamily="49" charset="-122"/>
              </a:rPr>
              <a:t>. 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(P394 </a:t>
            </a:r>
            <a:r>
              <a:rPr lang="zh-CN" altLang="en-US" sz="800" b="1" smtClean="0">
                <a:solidFill>
                  <a:schemeClr val="accent2"/>
                </a:solidFill>
                <a:ea typeface="楷体_GB2312" pitchFamily="49" charset="-122"/>
              </a:rPr>
              <a:t>综例</a:t>
            </a:r>
            <a:r>
              <a:rPr lang="en-US" altLang="zh-CN" sz="800" b="1" smtClean="0">
                <a:solidFill>
                  <a:schemeClr val="accent2"/>
                </a:solidFill>
                <a:ea typeface="楷体_GB2312" pitchFamily="49" charset="-122"/>
              </a:rPr>
              <a:t>1.9)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77BC684-97A2-4788-8D99-78CED74B6E59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3D5F04-7C1A-44D5-89AE-B2729F9A88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CC9026-C214-4B39-B4D4-4505C45FEEA0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E02969-714A-4181-A0F4-DD072CB88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68F4A4C-B457-469F-B6AD-07C99A176317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CD62AAC-FF4D-42E8-8C09-34C2EC48F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908DBA-B33A-4E89-965D-9C088D3EC368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D29D2D6-1B43-43BC-B108-06F829345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1D7D1E9-3960-4A98-A3C0-08847E3883F5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F5CD64-47CE-4BEA-BE7C-235D54A55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FBC008B-DE20-4162-B6DC-62901C25F621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8061E7F-9796-46C9-A07C-875748979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EC7EA21-2D54-4FFF-829C-2BD355AE9E98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1E012E1-F637-4CB8-93F4-9147430EDE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69197D-4CD7-453D-A182-81706CF59BD6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C12DBD-3020-4D21-A8E5-229B0EF99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A135682-1184-404C-8CA8-57D01F0699A7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534B0F-A87D-410D-912D-C8F525A47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90DC184-A623-4DDA-A055-B715A031070C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42ACF35-280A-4854-99C2-DD9146935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8706633-31DE-4AD4-B60A-D62F8AD88D58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ADA154F-D313-4707-99B2-BF13EAEA7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3A1F9F-9288-4F18-8E5C-033E455D149F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10BBB25-E080-44E4-A43E-99F2E3FA03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5A2ED8-9FD4-4EA7-83F9-DC5E8686E520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219A80E-873F-4BB0-A46A-D55990378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B04E304-2D9C-417D-BE75-5CCE1D24FA0F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19C395E-452F-496D-9511-1CC8B81E7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3439D78-E015-4C18-8F40-22F54BB5CC9D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E145748-099D-4259-BA28-C06153AF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43D6392-AB98-41DA-95BF-CAA59BDEAFF5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EB36CBF-D9A9-4BDA-A380-8D97B4B33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38B44F7-67C8-44FD-BFC8-D83330AA22BC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AE7701E-380D-445E-9D46-72448708B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718090E-93B8-42B3-A774-5611A14A00C5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E6B1DC0-43E5-4A25-B266-CF7EE614A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50422E6-D58E-4E5F-AFC8-928092BB9712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119FB46-952E-485D-B0DA-B9A6FFEF8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856E25C-238F-4986-B7EA-7D732C5CFCFB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8C6A234-DF7A-4D00-8738-92C4C9DC3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7C08CB2-0F22-420C-A89C-412CC00A4746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CB3CB6E-C493-48D3-81AF-28769CE0D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9CCDFED-1380-4D37-AA80-7C6FA5449405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17A5B05-E38D-4036-83A7-27F473F55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B265BF9-1FF1-4972-BF2A-AC57B630E665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BEEC414-7B3B-4CA1-BE29-5FC50B365A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E22B650-A6EF-432C-82D9-6D18F143DEF6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6EA6ED1-E78D-4E20-A68C-033115E51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3D34717-713F-4E2E-B36D-D1A0B163C8B8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543EAB-0CE6-478F-84CF-2BB199CE0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6F7001A-B730-486C-9F49-C45B04F45229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7EC341D-11DE-4D8C-B496-F1E58FAC0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EFA23A-E9B4-4F00-BBA1-216C1BEFD952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98DD813-99AE-449F-B126-76495E774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B22C3A4-84B7-4FA8-8BA7-B27F7D753983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82AC7EB-FC1A-47E0-AAEA-04A112AFB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736D73-1260-4D3A-BF6C-8F8D3755170E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579FF3-6942-48EA-8BDE-29A76CB04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957BEE-7FEB-4EDC-B469-BCA8F1BA00AB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2E8A2A-25EA-4829-A45A-3276B5AAF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B33FBEC-2310-4E86-BBD1-760238902DFC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FF03084-8E8B-43E5-928F-5E9ACE6C8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A430736-F808-4945-BA24-F885EF3C434A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282CE60-44FD-4DFD-ABA1-4B2E6CC67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A23DC53-C87A-4BF2-8BE8-21AE4C71C661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EB3B93D-B565-47D1-855B-211D61236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F5C9A9-6929-4BC0-A332-AF5964BB2CE1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E8BAB2-B535-4CC1-8120-E822ECCA3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B90960E-C538-4168-9837-D94A00588D15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D26902-1124-48F5-AE51-499D19FE6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5FC7A52-8FF3-4E14-A2BA-950B1FA0657A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ABE25F3-321A-482B-8FB6-BFC1ACFC4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CAC9E46-40A8-4CCC-94E5-A86CB257C224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8CA67F-449B-4D7C-87E8-0A8C88239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6A1410-A7C8-4570-8D79-9110334D410C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9C87CFF-AFE6-4553-B112-8469716F8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583ED6-A58A-4E28-AB93-B2FA3EC3011A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2E34474-74AB-43BF-B17F-53EA26054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B62B-9233-476E-B69A-23FE95D24E6B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7CFB2-49E8-4622-A663-36CC2D9C9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B3B2-971D-4E61-B2F5-EA547C664727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D548-E943-4191-8127-D328AF0E4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E5D72-70EB-42B3-8E8C-41CE913A13D9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A2B71-4F47-4BBC-BC5B-8E1CC951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871EC-54B8-455F-AD3B-282A5B8FC43D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E5E04-E363-4F4B-B03D-5BFD13E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DEDBC-9042-4BC5-9510-D1A161342A79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8B26E-9B72-4654-9C79-2D663773E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B6EB29C-7C11-4BB8-BE49-F7100C9490E9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2A3BD2-0B6D-4CF3-9E03-00A99744B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5B79C-7BB5-4182-894B-14694571AE9F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3C916-8493-431B-9FD0-35A252E42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C2FA2-F882-40E6-BA40-7C3157FBC083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122A-9D92-4FAC-A77D-D77FE66AD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33544-661D-4FE3-8BDC-9486BBD75B01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6BBD9-2F85-4A31-930D-BF9416C1C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7030B-FFA0-4E56-BFEB-E69264180173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5F688-DC65-4579-AE69-3AF8E48C4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C6034-7482-48A5-9A3F-1D1D5C307A7F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6297-87B8-494E-8B74-4705F92F4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404813"/>
            <a:ext cx="2058987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6088" y="404813"/>
            <a:ext cx="6029325" cy="5721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E2EFD-42FE-4D8B-8372-9D342BB71455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552C5-F2A8-46F1-8DAD-A50988717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18516C-FC4D-4DFF-82B9-A05A066CEB5F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F9DEEFA-F6F6-41D8-A402-2BEB09C139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A265B9-9F35-46EF-B301-6D6956085C3C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3D9174-0411-433C-A17B-C22C01D4A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8520C6-A70A-493F-AC6B-70F9ECB63232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F9F2BE-2779-445B-9694-BA20FBC61E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51B4BEE-2571-424E-993B-C9E044EBD3D3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1CB7ED-7918-4382-BE42-EE918DF10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" Target="../slides/slid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" Target="../slides/slide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" Target="../slides/slide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2BEA1DD-51F9-403C-9534-0D935E4F6B31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43A113B-2A82-48B7-A74B-3765BBC07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000" b="0" smtClean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BD39E71B-B781-48E5-A627-D3966325AA14}" type="datetime3">
              <a:rPr lang="zh-CN" altLang="en-US"/>
              <a:pPr>
                <a:defRPr/>
              </a:pPr>
              <a:t>2019年3月7日星期四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 smtClean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B9FDFE7-01C5-4AA5-8BE3-EA012165D1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100000">
                <a:srgbClr val="FFF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EEF6DA3-E44C-42C7-89F0-5687E8E4B2D8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E2A577E-DD5C-468A-8F54-1EAD027F6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76475E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576869"/>
              </a:gs>
              <a:gs pos="100000">
                <a:schemeClr val="accent1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767600"/>
              </a:gs>
              <a:gs pos="100000">
                <a:srgbClr val="FFFF00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765E00"/>
              </a:gs>
              <a:gs pos="100000">
                <a:srgbClr val="FFCC00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5pPr>
      <a:lvl6pPr marL="4572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6pPr>
      <a:lvl7pPr marL="9144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7pPr>
      <a:lvl8pPr marL="13716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8pPr>
      <a:lvl9pPr marL="18288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3F59A07-3594-4B4D-94C5-7D79DA66B802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ECDE6E9-58E5-49BB-A3A9-F718FA16B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76475E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576869"/>
              </a:gs>
              <a:gs pos="100000">
                <a:schemeClr val="accent1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767600"/>
              </a:gs>
              <a:gs pos="100000">
                <a:srgbClr val="FFFF00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765E00"/>
              </a:gs>
              <a:gs pos="100000">
                <a:srgbClr val="FFCC00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+mn-ea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5pPr>
      <a:lvl6pPr marL="4572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6pPr>
      <a:lvl7pPr marL="9144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7pPr>
      <a:lvl8pPr marL="13716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8pPr>
      <a:lvl9pPr marL="18288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6408738"/>
            <a:ext cx="295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36C950F4-AD2F-4B65-B66E-452FBC598539}" type="datetime3">
              <a:rPr lang="zh-CN" altLang="en-US"/>
              <a:pPr>
                <a:defRPr/>
              </a:pPr>
              <a:t>2019年3月7日星期四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572A3366-B077-4F5E-9D77-9D82524A7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Oval 5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243888" y="6454775"/>
            <a:ext cx="792162" cy="287338"/>
          </a:xfrm>
          <a:prstGeom prst="ellipse">
            <a:avLst/>
          </a:prstGeom>
          <a:gradFill rotWithShape="1">
            <a:gsLst>
              <a:gs pos="0">
                <a:srgbClr val="FF99CC"/>
              </a:gs>
              <a:gs pos="100000">
                <a:srgbClr val="76475E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返回</a:t>
            </a:r>
          </a:p>
        </p:txBody>
      </p:sp>
      <p:sp>
        <p:nvSpPr>
          <p:cNvPr id="1030" name="Oval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151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576869"/>
              </a:gs>
              <a:gs pos="100000">
                <a:schemeClr val="accent1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上页</a:t>
            </a:r>
          </a:p>
        </p:txBody>
      </p:sp>
      <p:sp>
        <p:nvSpPr>
          <p:cNvPr id="1031" name="Oval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378700" y="6454775"/>
            <a:ext cx="792163" cy="287338"/>
          </a:xfrm>
          <a:prstGeom prst="ellipse">
            <a:avLst/>
          </a:prstGeom>
          <a:gradFill rotWithShape="1">
            <a:gsLst>
              <a:gs pos="0">
                <a:srgbClr val="767600"/>
              </a:gs>
              <a:gs pos="100000">
                <a:srgbClr val="FFFF00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下页</a:t>
            </a:r>
          </a:p>
        </p:txBody>
      </p:sp>
      <p:sp>
        <p:nvSpPr>
          <p:cNvPr id="1032" name="Oval 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5651500" y="6453188"/>
            <a:ext cx="792163" cy="287337"/>
          </a:xfrm>
          <a:prstGeom prst="ellipse">
            <a:avLst/>
          </a:prstGeom>
          <a:gradFill rotWithShape="1">
            <a:gsLst>
              <a:gs pos="0">
                <a:srgbClr val="765E00"/>
              </a:gs>
              <a:gs pos="100000">
                <a:srgbClr val="FFCC00"/>
              </a:gs>
            </a:gsLst>
            <a:lin ang="5400000" scaled="1"/>
          </a:gra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2pPr>
      <a:lvl3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3pPr>
      <a:lvl4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4pPr>
      <a:lvl5pPr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5pPr>
      <a:lvl6pPr marL="4572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6pPr>
      <a:lvl7pPr marL="9144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7pPr>
      <a:lvl8pPr marL="13716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8pPr>
      <a:lvl9pPr marL="1828800" algn="ctr" rtl="0" fontAlgn="base">
        <a:lnSpc>
          <a:spcPct val="80000"/>
        </a:lnSpc>
        <a:spcBef>
          <a:spcPct val="0"/>
        </a:spcBef>
        <a:spcAft>
          <a:spcPct val="0"/>
        </a:spcAft>
        <a:defRPr sz="3400" b="1">
          <a:solidFill>
            <a:srgbClr val="0000FF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6.bin"/><Relationship Id="rId18" Type="http://schemas.openxmlformats.org/officeDocument/2006/relationships/oleObject" Target="../embeddings/oleObject81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6.bin"/><Relationship Id="rId10" Type="http://schemas.openxmlformats.org/officeDocument/2006/relationships/oleObject" Target="../embeddings/oleObject73.bin"/><Relationship Id="rId19" Type="http://schemas.openxmlformats.org/officeDocument/2006/relationships/oleObject" Target="../embeddings/oleObject82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5" Type="http://schemas.openxmlformats.org/officeDocument/2006/relationships/audio" Target="../media/audio1.wav"/><Relationship Id="rId4" Type="http://schemas.openxmlformats.org/officeDocument/2006/relationships/oleObject" Target="../embeddings/oleObject10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7.7%20&#26041;&#21521;&#23548;&#25968;&#19982;&#26799;&#24230;.ppt" TargetMode="External"/><Relationship Id="rId3" Type="http://schemas.openxmlformats.org/officeDocument/2006/relationships/hyperlink" Target="7.2%20&#20559;&#23548;&#25968;.ppt" TargetMode="External"/><Relationship Id="rId7" Type="http://schemas.openxmlformats.org/officeDocument/2006/relationships/hyperlink" Target="7.6%20&#22810;&#20803;&#24494;&#20998;&#23398;&#22312;&#20960;&#20309;&#19978;&#30340;&#24212;&#29992;.ppt" TargetMode="External"/><Relationship Id="rId2" Type="http://schemas.openxmlformats.org/officeDocument/2006/relationships/hyperlink" Target="7.1%20&#22810;&#20803;&#20989;&#25968;&#30340;&#22522;&#26412;&#27010;&#24565;.pp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7.5%20&#38544;&#20989;&#25968;&#30340;&#27714;&#23548;&#20844;&#24335;.ppt" TargetMode="External"/><Relationship Id="rId5" Type="http://schemas.openxmlformats.org/officeDocument/2006/relationships/hyperlink" Target="7.4%20&#22810;&#20803;&#22797;&#21512;&#20989;&#25968;&#30340;&#27714;&#23548;&#27861;&#21017;.ppt" TargetMode="External"/><Relationship Id="rId4" Type="http://schemas.openxmlformats.org/officeDocument/2006/relationships/hyperlink" Target="7.3%20&#20840;&#24494;&#20998;.ppt" TargetMode="External"/><Relationship Id="rId9" Type="http://schemas.openxmlformats.org/officeDocument/2006/relationships/hyperlink" Target="7.8%20&#22810;&#20803;&#20989;&#25968;&#30340;&#26497;&#20540;&#21450;&#20854;&#27714;&#27861;.ppt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png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5.bin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4" Type="http://schemas.openxmlformats.org/officeDocument/2006/relationships/oleObject" Target="../embeddings/oleObject15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64.bin"/><Relationship Id="rId5" Type="http://schemas.openxmlformats.org/officeDocument/2006/relationships/oleObject" Target="../embeddings/oleObject163.bin"/><Relationship Id="rId4" Type="http://schemas.openxmlformats.org/officeDocument/2006/relationships/oleObject" Target="../embeddings/oleObject16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6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4.xml"/><Relationship Id="rId4" Type="http://schemas.openxmlformats.org/officeDocument/2006/relationships/slide" Target="slide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4" Type="http://schemas.openxmlformats.org/officeDocument/2006/relationships/oleObject" Target="../embeddings/oleObject17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oleObject" Target="../embeddings/oleObject183.bin"/><Relationship Id="rId3" Type="http://schemas.openxmlformats.org/officeDocument/2006/relationships/image" Target="../media/image148.png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5.bin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9.bin"/><Relationship Id="rId5" Type="http://schemas.openxmlformats.org/officeDocument/2006/relationships/oleObject" Target="../embeddings/oleObject198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6.bin"/><Relationship Id="rId5" Type="http://schemas.openxmlformats.org/officeDocument/2006/relationships/oleObject" Target="../embeddings/oleObject205.bin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4.bin"/><Relationship Id="rId9" Type="http://schemas.openxmlformats.org/officeDocument/2006/relationships/oleObject" Target="../embeddings/oleObject20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oleObject" Target="../embeddings/oleObject220.bin"/><Relationship Id="rId18" Type="http://schemas.openxmlformats.org/officeDocument/2006/relationships/oleObject" Target="../embeddings/oleObject22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14.bin"/><Relationship Id="rId12" Type="http://schemas.openxmlformats.org/officeDocument/2006/relationships/oleObject" Target="../embeddings/oleObject219.bin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3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3.bin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22.bin"/><Relationship Id="rId10" Type="http://schemas.openxmlformats.org/officeDocument/2006/relationships/oleObject" Target="../embeddings/oleObject217.bin"/><Relationship Id="rId19" Type="http://schemas.openxmlformats.org/officeDocument/2006/relationships/oleObject" Target="../embeddings/oleObject226.bin"/><Relationship Id="rId4" Type="http://schemas.openxmlformats.org/officeDocument/2006/relationships/oleObject" Target="../embeddings/oleObject211.bin"/><Relationship Id="rId9" Type="http://schemas.openxmlformats.org/officeDocument/2006/relationships/oleObject" Target="../embeddings/oleObject216.bin"/><Relationship Id="rId14" Type="http://schemas.openxmlformats.org/officeDocument/2006/relationships/oleObject" Target="../embeddings/oleObject22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oleObject" Target="../embeddings/oleObject23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30.bin"/><Relationship Id="rId12" Type="http://schemas.openxmlformats.org/officeDocument/2006/relationships/oleObject" Target="../embeddings/oleObject23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9.bin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8.bin"/><Relationship Id="rId10" Type="http://schemas.openxmlformats.org/officeDocument/2006/relationships/oleObject" Target="../embeddings/oleObject233.bin"/><Relationship Id="rId4" Type="http://schemas.openxmlformats.org/officeDocument/2006/relationships/oleObject" Target="../embeddings/oleObject227.bin"/><Relationship Id="rId9" Type="http://schemas.openxmlformats.org/officeDocument/2006/relationships/oleObject" Target="../embeddings/oleObject232.bin"/><Relationship Id="rId14" Type="http://schemas.openxmlformats.org/officeDocument/2006/relationships/oleObject" Target="../embeddings/oleObject23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3.bin"/><Relationship Id="rId12" Type="http://schemas.openxmlformats.org/officeDocument/2006/relationships/oleObject" Target="../embeddings/oleObject24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52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42.bin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51.bin"/><Relationship Id="rId10" Type="http://schemas.openxmlformats.org/officeDocument/2006/relationships/oleObject" Target="../embeddings/oleObject246.bin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5.bin"/><Relationship Id="rId14" Type="http://schemas.openxmlformats.org/officeDocument/2006/relationships/oleObject" Target="../embeddings/oleObject25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oleObject" Target="../embeddings/oleObject26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56.bin"/><Relationship Id="rId12" Type="http://schemas.openxmlformats.org/officeDocument/2006/relationships/oleObject" Target="../embeddings/oleObject26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55.bin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64.bin"/><Relationship Id="rId10" Type="http://schemas.openxmlformats.org/officeDocument/2006/relationships/oleObject" Target="../embeddings/oleObject259.bin"/><Relationship Id="rId4" Type="http://schemas.openxmlformats.org/officeDocument/2006/relationships/oleObject" Target="../embeddings/oleObject253.bin"/><Relationship Id="rId9" Type="http://schemas.openxmlformats.org/officeDocument/2006/relationships/oleObject" Target="../embeddings/oleObject258.bin"/><Relationship Id="rId14" Type="http://schemas.openxmlformats.org/officeDocument/2006/relationships/oleObject" Target="../embeddings/oleObject26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audio" Target="../media/audio1.wav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26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8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audio" Target="../media/audio1.wav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99925E-C411-4330-91B1-B822C3DC5017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07950" y="557213"/>
            <a:ext cx="9396413" cy="114300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rgbClr val="068006"/>
                </a:solidFill>
                <a:latin typeface="华文行楷"/>
                <a:ea typeface="华文行楷"/>
                <a:cs typeface="华文行楷"/>
              </a:rPr>
              <a:t>第七章 </a:t>
            </a:r>
            <a:r>
              <a:rPr kumimoji="1" lang="zh-CN" altLang="en-US" sz="4800" smtClean="0">
                <a:solidFill>
                  <a:srgbClr val="068006"/>
                </a:solidFill>
                <a:ea typeface="华文行楷"/>
                <a:cs typeface="华文行楷"/>
              </a:rPr>
              <a:t>多元函数微分法及其应用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654425" y="283368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推广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597150" y="2147888"/>
            <a:ext cx="313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一元函数微分学 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3663950" y="2757488"/>
            <a:ext cx="635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597150" y="3519488"/>
            <a:ext cx="313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多元函数微分学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555875" y="4505325"/>
            <a:ext cx="4703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善于类比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区别异同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CF6AA14-1AA1-448C-945E-64A3AE892D91}" type="slidenum">
              <a:rPr lang="en-US" altLang="zh-CN" sz="2000">
                <a:solidFill>
                  <a:srgbClr val="000000"/>
                </a:solidFill>
                <a:latin typeface="宋体" charset="-122"/>
              </a:rPr>
              <a:pPr algn="ctr"/>
              <a:t>10</a:t>
            </a:fld>
            <a:endParaRPr lang="en-US" altLang="zh-CN" sz="20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95288" y="765175"/>
            <a:ext cx="8610600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连通集：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如果点集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内的任何两点，都可用折线结起来，且该折线上的点都属于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，则称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连通集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471488" y="2917825"/>
            <a:ext cx="8534400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闭区域：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开区域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连同它的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边界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一起所构成的点集称为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闭区域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473075" y="2190750"/>
            <a:ext cx="77279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区域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或开区域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连通的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开集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称为区域或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开区域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52581" name="AutoShape 11">
            <a:hlinkClick r:id="" action="ppaction://hlinkshowjump?jump=previousslide" highlightClick="1">
              <a:snd r:embed="rId2" name="type.wav"/>
            </a:hlinkClick>
          </p:cNvPr>
          <p:cNvSpPr>
            <a:spLocks noChangeArrowheads="1"/>
          </p:cNvSpPr>
          <p:nvPr/>
        </p:nvSpPr>
        <p:spPr bwMode="auto">
          <a:xfrm>
            <a:off x="8229600" y="5422900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2582" name="Text Box 12"/>
          <p:cNvSpPr txBox="1">
            <a:spLocks noChangeArrowheads="1"/>
          </p:cNvSpPr>
          <p:nvPr/>
        </p:nvSpPr>
        <p:spPr bwMode="auto">
          <a:xfrm>
            <a:off x="323850" y="38893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）区域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68313" y="4378325"/>
            <a:ext cx="8315325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如果一个区域包含在一个以原点为中心，半径适当大的圆内，则这个区域称为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有界区域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，否则称为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无界区域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.</a:t>
            </a:r>
            <a:endParaRPr kumimoji="1" lang="zh-CN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utoUpdateAnimBg="0"/>
      <p:bldP spid="14345" grpId="0" autoUpdateAnimBg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2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9F1FF3B-4B33-4177-B8D8-75D5D6A76A31}" type="slidenum">
              <a:rPr lang="en-US" altLang="zh-CN" sz="2000">
                <a:solidFill>
                  <a:srgbClr val="000000"/>
                </a:solidFill>
                <a:latin typeface="宋体" charset="-122"/>
              </a:rPr>
              <a:pPr algn="ctr"/>
              <a:t>11</a:t>
            </a:fld>
            <a:endParaRPr lang="en-US" altLang="zh-CN" sz="2000">
              <a:solidFill>
                <a:srgbClr val="000000"/>
              </a:solidFill>
              <a:latin typeface="宋体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839788" y="1268413"/>
          <a:ext cx="2795587" cy="490537"/>
        </p:xfrm>
        <a:graphic>
          <a:graphicData uri="http://schemas.openxmlformats.org/presentationml/2006/ole">
            <p:oleObj spid="_x0000_s153602" r:id="rId4" imgW="2680017" imgH="470217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736600" y="1893888"/>
          <a:ext cx="3683000" cy="557212"/>
        </p:xfrm>
        <a:graphic>
          <a:graphicData uri="http://schemas.openxmlformats.org/presentationml/2006/ole">
            <p:oleObj spid="_x0000_s153603" r:id="rId5" imgW="3529385" imgH="533486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971550" y="2781300"/>
          <a:ext cx="2690813" cy="490538"/>
        </p:xfrm>
        <a:graphic>
          <a:graphicData uri="http://schemas.openxmlformats.org/presentationml/2006/ole">
            <p:oleObj spid="_x0000_s153604" r:id="rId6" imgW="2578417" imgH="470217" progId="Equation.3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762000" y="3435350"/>
          <a:ext cx="3683000" cy="555625"/>
        </p:xfrm>
        <a:graphic>
          <a:graphicData uri="http://schemas.openxmlformats.org/presentationml/2006/ole">
            <p:oleObj spid="_x0000_s153605" r:id="rId7" imgW="3529385" imgH="533486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95800" y="1295400"/>
            <a:ext cx="161925" cy="762000"/>
            <a:chOff x="0" y="0"/>
            <a:chExt cx="102" cy="480"/>
          </a:xfrm>
        </p:grpSpPr>
        <p:sp>
          <p:nvSpPr>
            <p:cNvPr id="153677" name="Line 7"/>
            <p:cNvSpPr>
              <a:spLocks noChangeShapeType="1"/>
            </p:cNvSpPr>
            <p:nvPr/>
          </p:nvSpPr>
          <p:spPr bwMode="auto">
            <a:xfrm>
              <a:off x="0" y="0"/>
              <a:ext cx="102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8" name="Line 8"/>
            <p:cNvSpPr>
              <a:spLocks noChangeShapeType="1"/>
            </p:cNvSpPr>
            <p:nvPr/>
          </p:nvSpPr>
          <p:spPr bwMode="auto">
            <a:xfrm>
              <a:off x="96" y="0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9" name="Line 9"/>
            <p:cNvSpPr>
              <a:spLocks noChangeShapeType="1"/>
            </p:cNvSpPr>
            <p:nvPr/>
          </p:nvSpPr>
          <p:spPr bwMode="auto">
            <a:xfrm flipH="1" flipV="1">
              <a:off x="0" y="479"/>
              <a:ext cx="102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2" name="Text Box 10"/>
          <p:cNvSpPr txBox="1">
            <a:spLocks noChangeArrowheads="1"/>
          </p:cNvSpPr>
          <p:nvPr/>
        </p:nvSpPr>
        <p:spPr bwMode="auto">
          <a:xfrm>
            <a:off x="4648200" y="13716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开区域</a:t>
            </a:r>
          </a:p>
        </p:txBody>
      </p:sp>
      <p:sp>
        <p:nvSpPr>
          <p:cNvPr id="15373" name="Text Box 11"/>
          <p:cNvSpPr txBox="1">
            <a:spLocks noChangeArrowheads="1"/>
          </p:cNvSpPr>
          <p:nvPr/>
        </p:nvSpPr>
        <p:spPr bwMode="auto">
          <a:xfrm>
            <a:off x="4800600" y="2971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闭区域</a:t>
            </a:r>
          </a:p>
        </p:txBody>
      </p:sp>
      <p:sp>
        <p:nvSpPr>
          <p:cNvPr id="15374" name="Text Box 12"/>
          <p:cNvSpPr txBox="1">
            <a:spLocks noChangeArrowheads="1"/>
          </p:cNvSpPr>
          <p:nvPr/>
        </p:nvSpPr>
        <p:spPr bwMode="auto">
          <a:xfrm>
            <a:off x="358775" y="1143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</a:t>
            </a:r>
          </a:p>
        </p:txBody>
      </p:sp>
      <p:sp>
        <p:nvSpPr>
          <p:cNvPr id="15375" name="Text Box 13"/>
          <p:cNvSpPr txBox="1">
            <a:spLocks noChangeArrowheads="1"/>
          </p:cNvSpPr>
          <p:nvPr/>
        </p:nvSpPr>
        <p:spPr bwMode="auto">
          <a:xfrm>
            <a:off x="358775" y="1828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</a:t>
            </a:r>
          </a:p>
        </p:txBody>
      </p:sp>
      <p:sp>
        <p:nvSpPr>
          <p:cNvPr id="15376" name="Text Box 14"/>
          <p:cNvSpPr txBox="1">
            <a:spLocks noChangeArrowheads="1"/>
          </p:cNvSpPr>
          <p:nvPr/>
        </p:nvSpPr>
        <p:spPr bwMode="auto">
          <a:xfrm>
            <a:off x="358775" y="2667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</a:t>
            </a:r>
          </a:p>
        </p:txBody>
      </p:sp>
      <p:sp>
        <p:nvSpPr>
          <p:cNvPr id="15377" name="Text Box 15"/>
          <p:cNvSpPr txBox="1">
            <a:spLocks noChangeArrowheads="1"/>
          </p:cNvSpPr>
          <p:nvPr/>
        </p:nvSpPr>
        <p:spPr bwMode="auto">
          <a:xfrm>
            <a:off x="358775" y="34432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66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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648200" y="2895600"/>
            <a:ext cx="161925" cy="762000"/>
            <a:chOff x="0" y="0"/>
            <a:chExt cx="102" cy="480"/>
          </a:xfrm>
        </p:grpSpPr>
        <p:sp>
          <p:nvSpPr>
            <p:cNvPr id="153674" name="Line 17"/>
            <p:cNvSpPr>
              <a:spLocks noChangeShapeType="1"/>
            </p:cNvSpPr>
            <p:nvPr/>
          </p:nvSpPr>
          <p:spPr bwMode="auto">
            <a:xfrm>
              <a:off x="0" y="0"/>
              <a:ext cx="102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5" name="Line 18"/>
            <p:cNvSpPr>
              <a:spLocks noChangeShapeType="1"/>
            </p:cNvSpPr>
            <p:nvPr/>
          </p:nvSpPr>
          <p:spPr bwMode="auto">
            <a:xfrm>
              <a:off x="96" y="0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6" name="Line 19"/>
            <p:cNvSpPr>
              <a:spLocks noChangeShapeType="1"/>
            </p:cNvSpPr>
            <p:nvPr/>
          </p:nvSpPr>
          <p:spPr bwMode="auto">
            <a:xfrm flipH="1" flipV="1">
              <a:off x="0" y="479"/>
              <a:ext cx="102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400800" y="2514600"/>
            <a:ext cx="2055813" cy="1990725"/>
            <a:chOff x="0" y="0"/>
            <a:chExt cx="1295" cy="1254"/>
          </a:xfrm>
        </p:grpSpPr>
        <p:sp>
          <p:nvSpPr>
            <p:cNvPr id="153670" name="AutoShape 21"/>
            <p:cNvSpPr>
              <a:spLocks/>
            </p:cNvSpPr>
            <p:nvPr/>
          </p:nvSpPr>
          <p:spPr bwMode="auto">
            <a:xfrm>
              <a:off x="124" y="259"/>
              <a:ext cx="863" cy="864"/>
            </a:xfrm>
            <a:custGeom>
              <a:avLst/>
              <a:gdLst>
                <a:gd name="T0" fmla="*/ 0 w 21600"/>
                <a:gd name="T1" fmla="*/ 432 h 21600"/>
                <a:gd name="T2" fmla="*/ 432 w 21600"/>
                <a:gd name="T3" fmla="*/ 0 h 21600"/>
                <a:gd name="T4" fmla="*/ 863 w 21600"/>
                <a:gd name="T5" fmla="*/ 432 h 21600"/>
                <a:gd name="T6" fmla="*/ 432 w 21600"/>
                <a:gd name="T7" fmla="*/ 864 h 21600"/>
                <a:gd name="T8" fmla="*/ 0 w 21600"/>
                <a:gd name="T9" fmla="*/ 432 h 21600"/>
                <a:gd name="T10" fmla="*/ 216 w 21600"/>
                <a:gd name="T11" fmla="*/ 432 h 21600"/>
                <a:gd name="T12" fmla="*/ 432 w 21600"/>
                <a:gd name="T13" fmla="*/ 648 h 21600"/>
                <a:gd name="T14" fmla="*/ 647 w 21600"/>
                <a:gd name="T15" fmla="*/ 432 h 21600"/>
                <a:gd name="T16" fmla="*/ 432 w 21600"/>
                <a:gd name="T17" fmla="*/ 216 h 21600"/>
                <a:gd name="T18" fmla="*/ 216 w 21600"/>
                <a:gd name="T19" fmla="*/ 432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54 w 21600"/>
                <a:gd name="T31" fmla="*/ 3175 h 21600"/>
                <a:gd name="T32" fmla="*/ 18446 w 21600"/>
                <a:gd name="T33" fmla="*/ 18425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53671" name="Group 24"/>
            <p:cNvGrpSpPr>
              <a:grpSpLocks/>
            </p:cNvGrpSpPr>
            <p:nvPr/>
          </p:nvGrpSpPr>
          <p:grpSpPr bwMode="auto">
            <a:xfrm>
              <a:off x="0" y="0"/>
              <a:ext cx="1295" cy="1254"/>
              <a:chOff x="0" y="0"/>
              <a:chExt cx="1295" cy="1254"/>
            </a:xfrm>
          </p:grpSpPr>
          <p:sp>
            <p:nvSpPr>
              <p:cNvPr id="153672" name="Line 23"/>
              <p:cNvSpPr>
                <a:spLocks noChangeShapeType="1"/>
              </p:cNvSpPr>
              <p:nvPr/>
            </p:nvSpPr>
            <p:spPr bwMode="auto">
              <a:xfrm>
                <a:off x="0" y="692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3" name="Line 24"/>
              <p:cNvSpPr>
                <a:spLocks noChangeShapeType="1"/>
              </p:cNvSpPr>
              <p:nvPr/>
            </p:nvSpPr>
            <p:spPr bwMode="auto">
              <a:xfrm flipV="1">
                <a:off x="555" y="0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17" name="Object 27"/>
              <p:cNvGraphicFramePr>
                <a:graphicFrameLocks noChangeAspect="1"/>
              </p:cNvGraphicFramePr>
              <p:nvPr/>
            </p:nvGraphicFramePr>
            <p:xfrm>
              <a:off x="1151" y="760"/>
              <a:ext cx="144" cy="152"/>
            </p:xfrm>
            <a:graphic>
              <a:graphicData uri="http://schemas.openxmlformats.org/presentationml/2006/ole">
                <p:oleObj spid="_x0000_s153617" r:id="rId8" imgW="229116" imgH="241827" progId="Equation.3">
                  <p:embed/>
                </p:oleObj>
              </a:graphicData>
            </a:graphic>
          </p:graphicFrame>
          <p:graphicFrame>
            <p:nvGraphicFramePr>
              <p:cNvPr id="153618" name="Object 28"/>
              <p:cNvGraphicFramePr>
                <a:graphicFrameLocks noChangeAspect="1"/>
              </p:cNvGraphicFramePr>
              <p:nvPr/>
            </p:nvGraphicFramePr>
            <p:xfrm>
              <a:off x="375" y="40"/>
              <a:ext cx="152" cy="200"/>
            </p:xfrm>
            <a:graphic>
              <a:graphicData uri="http://schemas.openxmlformats.org/presentationml/2006/ole">
                <p:oleObj spid="_x0000_s153618" r:id="rId9" imgW="241617" imgH="317817" progId="Equation.3">
                  <p:embed/>
                </p:oleObj>
              </a:graphicData>
            </a:graphic>
          </p:graphicFrame>
          <p:graphicFrame>
            <p:nvGraphicFramePr>
              <p:cNvPr id="153619" name="Object 29"/>
              <p:cNvGraphicFramePr>
                <a:graphicFrameLocks noChangeAspect="1"/>
              </p:cNvGraphicFramePr>
              <p:nvPr/>
            </p:nvGraphicFramePr>
            <p:xfrm>
              <a:off x="391" y="712"/>
              <a:ext cx="136" cy="152"/>
            </p:xfrm>
            <a:graphic>
              <a:graphicData uri="http://schemas.openxmlformats.org/presentationml/2006/ole">
                <p:oleObj spid="_x0000_s153619" r:id="rId10" imgW="216217" imgH="241617" progId="Equation.3">
                  <p:embed/>
                </p:oleObj>
              </a:graphicData>
            </a:graphic>
          </p:graphicFrame>
          <p:graphicFrame>
            <p:nvGraphicFramePr>
              <p:cNvPr id="153620" name="Object 30"/>
              <p:cNvGraphicFramePr>
                <a:graphicFrameLocks noChangeAspect="1"/>
              </p:cNvGraphicFramePr>
              <p:nvPr/>
            </p:nvGraphicFramePr>
            <p:xfrm>
              <a:off x="1015" y="700"/>
              <a:ext cx="136" cy="192"/>
            </p:xfrm>
            <a:graphic>
              <a:graphicData uri="http://schemas.openxmlformats.org/presentationml/2006/ole">
                <p:oleObj spid="_x0000_s153620" r:id="rId11" imgW="216123" imgH="304985" progId="Equation.3">
                  <p:embed/>
                </p:oleObj>
              </a:graphicData>
            </a:graphic>
          </p:graphicFrame>
          <p:graphicFrame>
            <p:nvGraphicFramePr>
              <p:cNvPr id="153621" name="Object 31"/>
              <p:cNvGraphicFramePr>
                <a:graphicFrameLocks noChangeAspect="1"/>
              </p:cNvGraphicFramePr>
              <p:nvPr/>
            </p:nvGraphicFramePr>
            <p:xfrm>
              <a:off x="767" y="696"/>
              <a:ext cx="96" cy="192"/>
            </p:xfrm>
            <a:graphic>
              <a:graphicData uri="http://schemas.openxmlformats.org/presentationml/2006/ole">
                <p:oleObj spid="_x0000_s153621" r:id="rId12" imgW="152717" imgH="305117" progId="Equation.3">
                  <p:embed/>
                </p:oleObj>
              </a:graphicData>
            </a:graphic>
          </p:graphicFrame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424613" y="609600"/>
            <a:ext cx="2109787" cy="1957388"/>
            <a:chOff x="0" y="0"/>
            <a:chExt cx="1329" cy="1233"/>
          </a:xfrm>
        </p:grpSpPr>
        <p:sp>
          <p:nvSpPr>
            <p:cNvPr id="153655" name="Line 31"/>
            <p:cNvSpPr>
              <a:spLocks noChangeShapeType="1"/>
            </p:cNvSpPr>
            <p:nvPr/>
          </p:nvSpPr>
          <p:spPr bwMode="auto">
            <a:xfrm>
              <a:off x="0" y="338"/>
              <a:ext cx="894" cy="8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656" name="Group 34"/>
            <p:cNvGrpSpPr>
              <a:grpSpLocks/>
            </p:cNvGrpSpPr>
            <p:nvPr/>
          </p:nvGrpSpPr>
          <p:grpSpPr bwMode="auto">
            <a:xfrm>
              <a:off x="81" y="0"/>
              <a:ext cx="1248" cy="1064"/>
              <a:chOff x="0" y="0"/>
              <a:chExt cx="1248" cy="1064"/>
            </a:xfrm>
          </p:grpSpPr>
          <p:sp>
            <p:nvSpPr>
              <p:cNvPr id="153668" name="Line 33"/>
              <p:cNvSpPr>
                <a:spLocks noChangeShapeType="1"/>
              </p:cNvSpPr>
              <p:nvPr/>
            </p:nvSpPr>
            <p:spPr bwMode="auto">
              <a:xfrm>
                <a:off x="0" y="727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9" name="Line 34"/>
              <p:cNvSpPr>
                <a:spLocks noChangeShapeType="1"/>
              </p:cNvSpPr>
              <p:nvPr/>
            </p:nvSpPr>
            <p:spPr bwMode="auto">
              <a:xfrm flipV="1">
                <a:off x="308" y="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14" name="Object 37"/>
              <p:cNvGraphicFramePr>
                <a:graphicFrameLocks noChangeAspect="1"/>
              </p:cNvGraphicFramePr>
              <p:nvPr/>
            </p:nvGraphicFramePr>
            <p:xfrm>
              <a:off x="1104" y="672"/>
              <a:ext cx="144" cy="152"/>
            </p:xfrm>
            <a:graphic>
              <a:graphicData uri="http://schemas.openxmlformats.org/presentationml/2006/ole">
                <p:oleObj spid="_x0000_s153614" r:id="rId13" imgW="228600" imgH="241200" progId="Equation.3">
                  <p:embed/>
                </p:oleObj>
              </a:graphicData>
            </a:graphic>
          </p:graphicFrame>
          <p:graphicFrame>
            <p:nvGraphicFramePr>
              <p:cNvPr id="153615" name="Object 38"/>
              <p:cNvGraphicFramePr>
                <a:graphicFrameLocks noChangeAspect="1"/>
              </p:cNvGraphicFramePr>
              <p:nvPr/>
            </p:nvGraphicFramePr>
            <p:xfrm>
              <a:off x="96" y="0"/>
              <a:ext cx="152" cy="200"/>
            </p:xfrm>
            <a:graphic>
              <a:graphicData uri="http://schemas.openxmlformats.org/presentationml/2006/ole">
                <p:oleObj spid="_x0000_s153615" r:id="rId14" imgW="241200" imgH="317160" progId="Equation.3">
                  <p:embed/>
                </p:oleObj>
              </a:graphicData>
            </a:graphic>
          </p:graphicFrame>
          <p:graphicFrame>
            <p:nvGraphicFramePr>
              <p:cNvPr id="153616" name="Object 39"/>
              <p:cNvGraphicFramePr>
                <a:graphicFrameLocks noChangeAspect="1"/>
              </p:cNvGraphicFramePr>
              <p:nvPr/>
            </p:nvGraphicFramePr>
            <p:xfrm>
              <a:off x="144" y="752"/>
              <a:ext cx="136" cy="152"/>
            </p:xfrm>
            <a:graphic>
              <a:graphicData uri="http://schemas.openxmlformats.org/presentationml/2006/ole">
                <p:oleObj spid="_x0000_s153616" r:id="rId15" imgW="215640" imgH="241200" progId="Equation.3">
                  <p:embed/>
                </p:oleObj>
              </a:graphicData>
            </a:graphic>
          </p:graphicFrame>
        </p:grpSp>
        <p:grpSp>
          <p:nvGrpSpPr>
            <p:cNvPr id="153657" name="Group 40"/>
            <p:cNvGrpSpPr>
              <a:grpSpLocks/>
            </p:cNvGrpSpPr>
            <p:nvPr/>
          </p:nvGrpSpPr>
          <p:grpSpPr bwMode="auto">
            <a:xfrm>
              <a:off x="86" y="184"/>
              <a:ext cx="1020" cy="914"/>
              <a:chOff x="0" y="0"/>
              <a:chExt cx="1020" cy="914"/>
            </a:xfrm>
          </p:grpSpPr>
          <p:sp>
            <p:nvSpPr>
              <p:cNvPr id="153658" name="Line 39"/>
              <p:cNvSpPr>
                <a:spLocks noChangeShapeType="1"/>
              </p:cNvSpPr>
              <p:nvPr/>
            </p:nvSpPr>
            <p:spPr bwMode="auto">
              <a:xfrm flipV="1">
                <a:off x="154" y="143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59" name="Line 40"/>
              <p:cNvSpPr>
                <a:spLocks noChangeShapeType="1"/>
              </p:cNvSpPr>
              <p:nvPr/>
            </p:nvSpPr>
            <p:spPr bwMode="auto">
              <a:xfrm flipV="1">
                <a:off x="229" y="208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0" name="Line 41"/>
              <p:cNvSpPr>
                <a:spLocks noChangeShapeType="1"/>
              </p:cNvSpPr>
              <p:nvPr/>
            </p:nvSpPr>
            <p:spPr bwMode="auto">
              <a:xfrm flipV="1">
                <a:off x="373" y="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1" name="Line 42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2" name="Line 43"/>
              <p:cNvSpPr>
                <a:spLocks noChangeShapeType="1"/>
              </p:cNvSpPr>
              <p:nvPr/>
            </p:nvSpPr>
            <p:spPr bwMode="auto">
              <a:xfrm flipV="1">
                <a:off x="85" y="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3" name="Line 44"/>
              <p:cNvSpPr>
                <a:spLocks noChangeShapeType="1"/>
              </p:cNvSpPr>
              <p:nvPr/>
            </p:nvSpPr>
            <p:spPr bwMode="auto">
              <a:xfrm flipV="1">
                <a:off x="421" y="448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4" name="Line 45"/>
              <p:cNvSpPr>
                <a:spLocks noChangeShapeType="1"/>
              </p:cNvSpPr>
              <p:nvPr/>
            </p:nvSpPr>
            <p:spPr bwMode="auto">
              <a:xfrm flipV="1">
                <a:off x="517" y="50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5" name="Line 46"/>
              <p:cNvSpPr>
                <a:spLocks noChangeShapeType="1"/>
              </p:cNvSpPr>
              <p:nvPr/>
            </p:nvSpPr>
            <p:spPr bwMode="auto">
              <a:xfrm flipV="1">
                <a:off x="600" y="598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6" name="Line 47"/>
              <p:cNvSpPr>
                <a:spLocks noChangeShapeType="1"/>
              </p:cNvSpPr>
              <p:nvPr/>
            </p:nvSpPr>
            <p:spPr bwMode="auto">
              <a:xfrm flipV="1">
                <a:off x="671" y="6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7" name="Line 48"/>
              <p:cNvSpPr>
                <a:spLocks noChangeShapeType="1"/>
              </p:cNvSpPr>
              <p:nvPr/>
            </p:nvSpPr>
            <p:spPr bwMode="auto">
              <a:xfrm flipV="1">
                <a:off x="295" y="29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1219200" y="4191000"/>
            <a:ext cx="2109788" cy="1957388"/>
            <a:chOff x="0" y="0"/>
            <a:chExt cx="1329" cy="1233"/>
          </a:xfrm>
        </p:grpSpPr>
        <p:sp>
          <p:nvSpPr>
            <p:cNvPr id="153640" name="Line 50"/>
            <p:cNvSpPr>
              <a:spLocks noChangeShapeType="1"/>
            </p:cNvSpPr>
            <p:nvPr/>
          </p:nvSpPr>
          <p:spPr bwMode="auto">
            <a:xfrm>
              <a:off x="0" y="338"/>
              <a:ext cx="894" cy="89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641" name="Group 53"/>
            <p:cNvGrpSpPr>
              <a:grpSpLocks/>
            </p:cNvGrpSpPr>
            <p:nvPr/>
          </p:nvGrpSpPr>
          <p:grpSpPr bwMode="auto">
            <a:xfrm>
              <a:off x="81" y="0"/>
              <a:ext cx="1248" cy="1064"/>
              <a:chOff x="0" y="0"/>
              <a:chExt cx="1248" cy="1064"/>
            </a:xfrm>
          </p:grpSpPr>
          <p:sp>
            <p:nvSpPr>
              <p:cNvPr id="153653" name="Line 52"/>
              <p:cNvSpPr>
                <a:spLocks noChangeShapeType="1"/>
              </p:cNvSpPr>
              <p:nvPr/>
            </p:nvSpPr>
            <p:spPr bwMode="auto">
              <a:xfrm>
                <a:off x="0" y="727"/>
                <a:ext cx="10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54" name="Line 53"/>
              <p:cNvSpPr>
                <a:spLocks noChangeShapeType="1"/>
              </p:cNvSpPr>
              <p:nvPr/>
            </p:nvSpPr>
            <p:spPr bwMode="auto">
              <a:xfrm flipV="1">
                <a:off x="308" y="8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11" name="Object 56"/>
              <p:cNvGraphicFramePr>
                <a:graphicFrameLocks noChangeAspect="1"/>
              </p:cNvGraphicFramePr>
              <p:nvPr/>
            </p:nvGraphicFramePr>
            <p:xfrm>
              <a:off x="1104" y="672"/>
              <a:ext cx="144" cy="152"/>
            </p:xfrm>
            <a:graphic>
              <a:graphicData uri="http://schemas.openxmlformats.org/presentationml/2006/ole">
                <p:oleObj spid="_x0000_s153611" r:id="rId16" imgW="228600" imgH="241200" progId="Equation.3">
                  <p:embed/>
                </p:oleObj>
              </a:graphicData>
            </a:graphic>
          </p:graphicFrame>
          <p:graphicFrame>
            <p:nvGraphicFramePr>
              <p:cNvPr id="153612" name="Object 57"/>
              <p:cNvGraphicFramePr>
                <a:graphicFrameLocks noChangeAspect="1"/>
              </p:cNvGraphicFramePr>
              <p:nvPr/>
            </p:nvGraphicFramePr>
            <p:xfrm>
              <a:off x="96" y="0"/>
              <a:ext cx="152" cy="200"/>
            </p:xfrm>
            <a:graphic>
              <a:graphicData uri="http://schemas.openxmlformats.org/presentationml/2006/ole">
                <p:oleObj spid="_x0000_s153612" r:id="rId17" imgW="241200" imgH="317160" progId="Equation.3">
                  <p:embed/>
                </p:oleObj>
              </a:graphicData>
            </a:graphic>
          </p:graphicFrame>
          <p:graphicFrame>
            <p:nvGraphicFramePr>
              <p:cNvPr id="153613" name="Object 58"/>
              <p:cNvGraphicFramePr>
                <a:graphicFrameLocks noChangeAspect="1"/>
              </p:cNvGraphicFramePr>
              <p:nvPr/>
            </p:nvGraphicFramePr>
            <p:xfrm>
              <a:off x="144" y="752"/>
              <a:ext cx="136" cy="152"/>
            </p:xfrm>
            <a:graphic>
              <a:graphicData uri="http://schemas.openxmlformats.org/presentationml/2006/ole">
                <p:oleObj spid="_x0000_s153613" r:id="rId18" imgW="215640" imgH="241200" progId="Equation.3">
                  <p:embed/>
                </p:oleObj>
              </a:graphicData>
            </a:graphic>
          </p:graphicFrame>
        </p:grpSp>
        <p:grpSp>
          <p:nvGrpSpPr>
            <p:cNvPr id="153642" name="Group 59"/>
            <p:cNvGrpSpPr>
              <a:grpSpLocks/>
            </p:cNvGrpSpPr>
            <p:nvPr/>
          </p:nvGrpSpPr>
          <p:grpSpPr bwMode="auto">
            <a:xfrm>
              <a:off x="86" y="184"/>
              <a:ext cx="1020" cy="914"/>
              <a:chOff x="0" y="0"/>
              <a:chExt cx="1020" cy="914"/>
            </a:xfrm>
          </p:grpSpPr>
          <p:sp>
            <p:nvSpPr>
              <p:cNvPr id="153643" name="Line 58"/>
              <p:cNvSpPr>
                <a:spLocks noChangeShapeType="1"/>
              </p:cNvSpPr>
              <p:nvPr/>
            </p:nvSpPr>
            <p:spPr bwMode="auto">
              <a:xfrm flipV="1">
                <a:off x="154" y="143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44" name="Line 59"/>
              <p:cNvSpPr>
                <a:spLocks noChangeShapeType="1"/>
              </p:cNvSpPr>
              <p:nvPr/>
            </p:nvSpPr>
            <p:spPr bwMode="auto">
              <a:xfrm flipV="1">
                <a:off x="229" y="208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45" name="Line 60"/>
              <p:cNvSpPr>
                <a:spLocks noChangeShapeType="1"/>
              </p:cNvSpPr>
              <p:nvPr/>
            </p:nvSpPr>
            <p:spPr bwMode="auto">
              <a:xfrm flipV="1">
                <a:off x="373" y="35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46" name="Line 61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47" name="Line 62"/>
              <p:cNvSpPr>
                <a:spLocks noChangeShapeType="1"/>
              </p:cNvSpPr>
              <p:nvPr/>
            </p:nvSpPr>
            <p:spPr bwMode="auto">
              <a:xfrm flipV="1">
                <a:off x="85" y="7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48" name="Line 63"/>
              <p:cNvSpPr>
                <a:spLocks noChangeShapeType="1"/>
              </p:cNvSpPr>
              <p:nvPr/>
            </p:nvSpPr>
            <p:spPr bwMode="auto">
              <a:xfrm flipV="1">
                <a:off x="421" y="448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49" name="Line 64"/>
              <p:cNvSpPr>
                <a:spLocks noChangeShapeType="1"/>
              </p:cNvSpPr>
              <p:nvPr/>
            </p:nvSpPr>
            <p:spPr bwMode="auto">
              <a:xfrm flipV="1">
                <a:off x="517" y="502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50" name="Line 65"/>
              <p:cNvSpPr>
                <a:spLocks noChangeShapeType="1"/>
              </p:cNvSpPr>
              <p:nvPr/>
            </p:nvSpPr>
            <p:spPr bwMode="auto">
              <a:xfrm flipV="1">
                <a:off x="600" y="598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51" name="Line 66"/>
              <p:cNvSpPr>
                <a:spLocks noChangeShapeType="1"/>
              </p:cNvSpPr>
              <p:nvPr/>
            </p:nvSpPr>
            <p:spPr bwMode="auto">
              <a:xfrm flipV="1">
                <a:off x="671" y="680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52" name="Line 67"/>
              <p:cNvSpPr>
                <a:spLocks noChangeShapeType="1"/>
              </p:cNvSpPr>
              <p:nvPr/>
            </p:nvSpPr>
            <p:spPr bwMode="auto">
              <a:xfrm flipV="1">
                <a:off x="295" y="295"/>
                <a:ext cx="349" cy="23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733800" y="4191000"/>
            <a:ext cx="2055813" cy="1990725"/>
            <a:chOff x="0" y="0"/>
            <a:chExt cx="1295" cy="1254"/>
          </a:xfrm>
        </p:grpSpPr>
        <p:sp>
          <p:nvSpPr>
            <p:cNvPr id="153636" name="AutoShape 69"/>
            <p:cNvSpPr>
              <a:spLocks/>
            </p:cNvSpPr>
            <p:nvPr/>
          </p:nvSpPr>
          <p:spPr bwMode="auto">
            <a:xfrm>
              <a:off x="124" y="259"/>
              <a:ext cx="863" cy="864"/>
            </a:xfrm>
            <a:custGeom>
              <a:avLst/>
              <a:gdLst>
                <a:gd name="T0" fmla="*/ 0 w 21600"/>
                <a:gd name="T1" fmla="*/ 432 h 21600"/>
                <a:gd name="T2" fmla="*/ 432 w 21600"/>
                <a:gd name="T3" fmla="*/ 0 h 21600"/>
                <a:gd name="T4" fmla="*/ 863 w 21600"/>
                <a:gd name="T5" fmla="*/ 432 h 21600"/>
                <a:gd name="T6" fmla="*/ 432 w 21600"/>
                <a:gd name="T7" fmla="*/ 864 h 21600"/>
                <a:gd name="T8" fmla="*/ 0 w 21600"/>
                <a:gd name="T9" fmla="*/ 432 h 21600"/>
                <a:gd name="T10" fmla="*/ 216 w 21600"/>
                <a:gd name="T11" fmla="*/ 432 h 21600"/>
                <a:gd name="T12" fmla="*/ 432 w 21600"/>
                <a:gd name="T13" fmla="*/ 648 h 21600"/>
                <a:gd name="T14" fmla="*/ 647 w 21600"/>
                <a:gd name="T15" fmla="*/ 432 h 21600"/>
                <a:gd name="T16" fmla="*/ 432 w 21600"/>
                <a:gd name="T17" fmla="*/ 216 h 21600"/>
                <a:gd name="T18" fmla="*/ 216 w 21600"/>
                <a:gd name="T19" fmla="*/ 432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54 w 21600"/>
                <a:gd name="T31" fmla="*/ 3175 h 21600"/>
                <a:gd name="T32" fmla="*/ 18446 w 21600"/>
                <a:gd name="T33" fmla="*/ 18425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53637" name="Group 72"/>
            <p:cNvGrpSpPr>
              <a:grpSpLocks/>
            </p:cNvGrpSpPr>
            <p:nvPr/>
          </p:nvGrpSpPr>
          <p:grpSpPr bwMode="auto">
            <a:xfrm>
              <a:off x="0" y="0"/>
              <a:ext cx="1295" cy="1254"/>
              <a:chOff x="0" y="0"/>
              <a:chExt cx="1295" cy="1254"/>
            </a:xfrm>
          </p:grpSpPr>
          <p:sp>
            <p:nvSpPr>
              <p:cNvPr id="153638" name="Line 71"/>
              <p:cNvSpPr>
                <a:spLocks noChangeShapeType="1"/>
              </p:cNvSpPr>
              <p:nvPr/>
            </p:nvSpPr>
            <p:spPr bwMode="auto">
              <a:xfrm>
                <a:off x="0" y="692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9" name="Line 72"/>
              <p:cNvSpPr>
                <a:spLocks noChangeShapeType="1"/>
              </p:cNvSpPr>
              <p:nvPr/>
            </p:nvSpPr>
            <p:spPr bwMode="auto">
              <a:xfrm flipV="1">
                <a:off x="555" y="0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06" name="Object 75"/>
              <p:cNvGraphicFramePr>
                <a:graphicFrameLocks noChangeAspect="1"/>
              </p:cNvGraphicFramePr>
              <p:nvPr/>
            </p:nvGraphicFramePr>
            <p:xfrm>
              <a:off x="1151" y="760"/>
              <a:ext cx="144" cy="152"/>
            </p:xfrm>
            <a:graphic>
              <a:graphicData uri="http://schemas.openxmlformats.org/presentationml/2006/ole">
                <p:oleObj spid="_x0000_s153606" r:id="rId19" imgW="229116" imgH="241827" progId="Equation.3">
                  <p:embed/>
                </p:oleObj>
              </a:graphicData>
            </a:graphic>
          </p:graphicFrame>
          <p:graphicFrame>
            <p:nvGraphicFramePr>
              <p:cNvPr id="153607" name="Object 76"/>
              <p:cNvGraphicFramePr>
                <a:graphicFrameLocks noChangeAspect="1"/>
              </p:cNvGraphicFramePr>
              <p:nvPr/>
            </p:nvGraphicFramePr>
            <p:xfrm>
              <a:off x="375" y="40"/>
              <a:ext cx="152" cy="200"/>
            </p:xfrm>
            <a:graphic>
              <a:graphicData uri="http://schemas.openxmlformats.org/presentationml/2006/ole">
                <p:oleObj spid="_x0000_s153607" r:id="rId20" imgW="241617" imgH="317817" progId="Equation.3">
                  <p:embed/>
                </p:oleObj>
              </a:graphicData>
            </a:graphic>
          </p:graphicFrame>
          <p:graphicFrame>
            <p:nvGraphicFramePr>
              <p:cNvPr id="153608" name="Object 77"/>
              <p:cNvGraphicFramePr>
                <a:graphicFrameLocks noChangeAspect="1"/>
              </p:cNvGraphicFramePr>
              <p:nvPr/>
            </p:nvGraphicFramePr>
            <p:xfrm>
              <a:off x="391" y="712"/>
              <a:ext cx="136" cy="152"/>
            </p:xfrm>
            <a:graphic>
              <a:graphicData uri="http://schemas.openxmlformats.org/presentationml/2006/ole">
                <p:oleObj spid="_x0000_s153608" r:id="rId21" imgW="216217" imgH="241617" progId="Equation.3">
                  <p:embed/>
                </p:oleObj>
              </a:graphicData>
            </a:graphic>
          </p:graphicFrame>
          <p:graphicFrame>
            <p:nvGraphicFramePr>
              <p:cNvPr id="153609" name="Object 78"/>
              <p:cNvGraphicFramePr>
                <a:graphicFrameLocks noChangeAspect="1"/>
              </p:cNvGraphicFramePr>
              <p:nvPr/>
            </p:nvGraphicFramePr>
            <p:xfrm>
              <a:off x="1015" y="700"/>
              <a:ext cx="136" cy="192"/>
            </p:xfrm>
            <a:graphic>
              <a:graphicData uri="http://schemas.openxmlformats.org/presentationml/2006/ole">
                <p:oleObj spid="_x0000_s153609" r:id="rId22" imgW="216123" imgH="304985" progId="Equation.3">
                  <p:embed/>
                </p:oleObj>
              </a:graphicData>
            </a:graphic>
          </p:graphicFrame>
          <p:graphicFrame>
            <p:nvGraphicFramePr>
              <p:cNvPr id="153610" name="Object 79"/>
              <p:cNvGraphicFramePr>
                <a:graphicFrameLocks noChangeAspect="1"/>
              </p:cNvGraphicFramePr>
              <p:nvPr/>
            </p:nvGraphicFramePr>
            <p:xfrm>
              <a:off x="767" y="696"/>
              <a:ext cx="96" cy="192"/>
            </p:xfrm>
            <a:graphic>
              <a:graphicData uri="http://schemas.openxmlformats.org/presentationml/2006/ole">
                <p:oleObj spid="_x0000_s153610" r:id="rId23" imgW="152717" imgH="305117" progId="Equation.3">
                  <p:embed/>
                </p:oleObj>
              </a:graphicData>
            </a:graphic>
          </p:graphicFrame>
        </p:grpSp>
      </p:grpSp>
      <p:sp>
        <p:nvSpPr>
          <p:cNvPr id="153635" name="Rectangle 78"/>
          <p:cNvSpPr>
            <a:spLocks noChangeArrowheads="1"/>
          </p:cNvSpPr>
          <p:nvPr/>
        </p:nvSpPr>
        <p:spPr bwMode="auto">
          <a:xfrm>
            <a:off x="609600" y="4572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例如，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在平面上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 build="p" autoUpdateAnimBg="0" advAuto="0"/>
      <p:bldP spid="15373" grpId="0" autoUpdateAnimBg="0"/>
      <p:bldP spid="15374" grpId="0" autoUpdateAnimBg="0"/>
      <p:bldP spid="15375" grpId="0" autoUpdateAnimBg="0"/>
      <p:bldP spid="15376" grpId="0" autoUpdateAnimBg="0"/>
      <p:bldP spid="153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BFCE-8612-49A4-98D5-00E532A74B0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0904" name="Text Box 2"/>
          <p:cNvSpPr txBox="1">
            <a:spLocks noChangeArrowheads="1"/>
          </p:cNvSpPr>
          <p:nvPr/>
        </p:nvSpPr>
        <p:spPr bwMode="auto">
          <a:xfrm>
            <a:off x="762000" y="1206500"/>
            <a:ext cx="20796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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整个平面 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62000" y="19304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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点集 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2079625" y="1992313"/>
          <a:ext cx="2079625" cy="490537"/>
        </p:xfrm>
        <a:graphic>
          <a:graphicData uri="http://schemas.openxmlformats.org/presentationml/2006/ole">
            <p:oleObj spid="_x0000_s80898" name="Equation" r:id="rId4" imgW="1993680" imgH="469800" progId="Equation.3">
              <p:embed/>
            </p:oleObj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137025" y="1916113"/>
            <a:ext cx="1658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非区域。</a:t>
            </a:r>
          </a:p>
        </p:txBody>
      </p:sp>
      <p:sp>
        <p:nvSpPr>
          <p:cNvPr id="80907" name="Text Box 6"/>
          <p:cNvSpPr txBox="1">
            <a:spLocks noChangeArrowheads="1"/>
          </p:cNvSpPr>
          <p:nvPr/>
        </p:nvSpPr>
        <p:spPr bwMode="auto">
          <a:xfrm>
            <a:off x="2613025" y="1196975"/>
            <a:ext cx="2743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是最大的开域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916238" y="3068638"/>
            <a:ext cx="1990725" cy="2054225"/>
            <a:chOff x="5943600" y="764704"/>
            <a:chExt cx="1990725" cy="2053109"/>
          </a:xfrm>
        </p:grpSpPr>
        <p:grpSp>
          <p:nvGrpSpPr>
            <p:cNvPr id="80910" name="Group 9"/>
            <p:cNvGrpSpPr>
              <a:grpSpLocks/>
            </p:cNvGrpSpPr>
            <p:nvPr/>
          </p:nvGrpSpPr>
          <p:grpSpPr bwMode="auto">
            <a:xfrm>
              <a:off x="5943600" y="963613"/>
              <a:ext cx="730250" cy="1854200"/>
              <a:chOff x="4272" y="2928"/>
              <a:chExt cx="511" cy="1296"/>
            </a:xfrm>
          </p:grpSpPr>
          <p:grpSp>
            <p:nvGrpSpPr>
              <p:cNvPr id="80919" name="Group 10"/>
              <p:cNvGrpSpPr>
                <a:grpSpLocks/>
              </p:cNvGrpSpPr>
              <p:nvPr/>
            </p:nvGrpSpPr>
            <p:grpSpPr bwMode="auto">
              <a:xfrm>
                <a:off x="4272" y="2928"/>
                <a:ext cx="480" cy="1296"/>
                <a:chOff x="4272" y="2928"/>
                <a:chExt cx="480" cy="1296"/>
              </a:xfrm>
            </p:grpSpPr>
            <p:sp>
              <p:nvSpPr>
                <p:cNvPr id="80920" name="Rectangle 11"/>
                <p:cNvSpPr>
                  <a:spLocks noChangeArrowheads="1"/>
                </p:cNvSpPr>
                <p:nvPr/>
              </p:nvSpPr>
              <p:spPr bwMode="auto">
                <a:xfrm>
                  <a:off x="4272" y="2928"/>
                  <a:ext cx="480" cy="1296"/>
                </a:xfrm>
                <a:prstGeom prst="rect">
                  <a:avLst/>
                </a:prstGeom>
                <a:solidFill>
                  <a:srgbClr val="FFCC00">
                    <a:alpha val="56078"/>
                  </a:srgbClr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0921" name="Line 12"/>
                <p:cNvSpPr>
                  <a:spLocks noChangeShapeType="1"/>
                </p:cNvSpPr>
                <p:nvPr/>
              </p:nvSpPr>
              <p:spPr bwMode="auto">
                <a:xfrm>
                  <a:off x="4752" y="2976"/>
                  <a:ext cx="0" cy="1248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0902" name="Object 6"/>
              <p:cNvGraphicFramePr>
                <a:graphicFrameLocks noChangeAspect="1"/>
              </p:cNvGraphicFramePr>
              <p:nvPr/>
            </p:nvGraphicFramePr>
            <p:xfrm>
              <a:off x="4464" y="3552"/>
              <a:ext cx="319" cy="260"/>
            </p:xfrm>
            <a:graphic>
              <a:graphicData uri="http://schemas.openxmlformats.org/presentationml/2006/ole">
                <p:oleObj spid="_x0000_s80902" name="公式" r:id="rId5" imgW="203040" imgH="164880" progId="Equation.3">
                  <p:embed/>
                </p:oleObj>
              </a:graphicData>
            </a:graphic>
          </p:graphicFrame>
        </p:grpSp>
        <p:grpSp>
          <p:nvGrpSpPr>
            <p:cNvPr id="80911" name="Group 14"/>
            <p:cNvGrpSpPr>
              <a:grpSpLocks/>
            </p:cNvGrpSpPr>
            <p:nvPr/>
          </p:nvGrpSpPr>
          <p:grpSpPr bwMode="auto">
            <a:xfrm>
              <a:off x="7178675" y="963613"/>
              <a:ext cx="746125" cy="1854200"/>
              <a:chOff x="5136" y="2928"/>
              <a:chExt cx="521" cy="1296"/>
            </a:xfrm>
          </p:grpSpPr>
          <p:grpSp>
            <p:nvGrpSpPr>
              <p:cNvPr id="80916" name="Group 15"/>
              <p:cNvGrpSpPr>
                <a:grpSpLocks/>
              </p:cNvGrpSpPr>
              <p:nvPr/>
            </p:nvGrpSpPr>
            <p:grpSpPr bwMode="auto">
              <a:xfrm>
                <a:off x="5136" y="2928"/>
                <a:ext cx="521" cy="1296"/>
                <a:chOff x="5136" y="2928"/>
                <a:chExt cx="521" cy="1296"/>
              </a:xfrm>
            </p:grpSpPr>
            <p:sp>
              <p:nvSpPr>
                <p:cNvPr id="80917" name="Rectangle 16"/>
                <p:cNvSpPr>
                  <a:spLocks noChangeArrowheads="1"/>
                </p:cNvSpPr>
                <p:nvPr/>
              </p:nvSpPr>
              <p:spPr bwMode="auto">
                <a:xfrm>
                  <a:off x="5136" y="2928"/>
                  <a:ext cx="521" cy="1296"/>
                </a:xfrm>
                <a:prstGeom prst="rect">
                  <a:avLst/>
                </a:prstGeom>
                <a:solidFill>
                  <a:srgbClr val="FFCC00">
                    <a:alpha val="56078"/>
                  </a:srgbClr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091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136" y="2928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0901" name="Object 5"/>
              <p:cNvGraphicFramePr>
                <a:graphicFrameLocks noChangeAspect="1"/>
              </p:cNvGraphicFramePr>
              <p:nvPr/>
            </p:nvGraphicFramePr>
            <p:xfrm>
              <a:off x="5136" y="3552"/>
              <a:ext cx="139" cy="260"/>
            </p:xfrm>
            <a:graphic>
              <a:graphicData uri="http://schemas.openxmlformats.org/presentationml/2006/ole">
                <p:oleObj spid="_x0000_s80901" name="公式" r:id="rId6" imgW="88560" imgH="164880" progId="Equation.3">
                  <p:embed/>
                </p:oleObj>
              </a:graphicData>
            </a:graphic>
          </p:graphicFrame>
        </p:grpSp>
        <p:grpSp>
          <p:nvGrpSpPr>
            <p:cNvPr id="80912" name="Group 19"/>
            <p:cNvGrpSpPr>
              <a:grpSpLocks/>
            </p:cNvGrpSpPr>
            <p:nvPr/>
          </p:nvGrpSpPr>
          <p:grpSpPr bwMode="auto">
            <a:xfrm>
              <a:off x="5943600" y="764704"/>
              <a:ext cx="1990725" cy="1990725"/>
              <a:chOff x="4272" y="2832"/>
              <a:chExt cx="1392" cy="1392"/>
            </a:xfrm>
          </p:grpSpPr>
          <p:sp>
            <p:nvSpPr>
              <p:cNvPr id="80913" name="Text Box 20"/>
              <p:cNvSpPr txBox="1">
                <a:spLocks noChangeArrowheads="1"/>
              </p:cNvSpPr>
              <p:nvPr/>
            </p:nvSpPr>
            <p:spPr bwMode="auto">
              <a:xfrm>
                <a:off x="4752" y="3504"/>
                <a:ext cx="480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0000"/>
                    </a:solidFill>
                    <a:latin typeface="Times New Roman" pitchFamily="18" charset="0"/>
                    <a:ea typeface="仿宋_GB2312" pitchFamily="49" charset="-122"/>
                  </a:rPr>
                  <a:t>o</a:t>
                </a:r>
              </a:p>
            </p:txBody>
          </p:sp>
          <p:sp>
            <p:nvSpPr>
              <p:cNvPr id="80914" name="Line 21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5" name="Line 22"/>
              <p:cNvSpPr>
                <a:spLocks noChangeShapeType="1"/>
              </p:cNvSpPr>
              <p:nvPr/>
            </p:nvSpPr>
            <p:spPr bwMode="auto">
              <a:xfrm flipV="1">
                <a:off x="4944" y="2880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0899" name="Object 3"/>
              <p:cNvGraphicFramePr>
                <a:graphicFrameLocks noChangeAspect="1"/>
              </p:cNvGraphicFramePr>
              <p:nvPr/>
            </p:nvGraphicFramePr>
            <p:xfrm>
              <a:off x="5449" y="3600"/>
              <a:ext cx="215" cy="240"/>
            </p:xfrm>
            <a:graphic>
              <a:graphicData uri="http://schemas.openxmlformats.org/presentationml/2006/ole">
                <p:oleObj spid="_x0000_s80899" name="公式" r:id="rId7" imgW="126720" imgH="139680" progId="Equation.3">
                  <p:embed/>
                </p:oleObj>
              </a:graphicData>
            </a:graphic>
          </p:graphicFrame>
          <p:graphicFrame>
            <p:nvGraphicFramePr>
              <p:cNvPr id="80900" name="Object 4"/>
              <p:cNvGraphicFramePr>
                <a:graphicFrameLocks noChangeAspect="1"/>
              </p:cNvGraphicFramePr>
              <p:nvPr/>
            </p:nvGraphicFramePr>
            <p:xfrm>
              <a:off x="4722" y="2832"/>
              <a:ext cx="222" cy="260"/>
            </p:xfrm>
            <a:graphic>
              <a:graphicData uri="http://schemas.openxmlformats.org/presentationml/2006/ole">
                <p:oleObj spid="_x0000_s80900" name="公式" r:id="rId8" imgW="139680" imgH="164880" progId="Equation.3">
                  <p:embed/>
                </p:oleObj>
              </a:graphicData>
            </a:graphic>
          </p:graphicFrame>
        </p:grpSp>
      </p:grpSp>
      <p:sp>
        <p:nvSpPr>
          <p:cNvPr id="80909" name="Text Box 7"/>
          <p:cNvSpPr txBox="1">
            <a:spLocks noChangeArrowheads="1"/>
          </p:cNvSpPr>
          <p:nvPr/>
        </p:nvSpPr>
        <p:spPr bwMode="auto">
          <a:xfrm>
            <a:off x="5003800" y="1196975"/>
            <a:ext cx="34067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也是最大的闭域；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2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66F9C227-9B08-4947-908E-8A6BE7F30D95}" type="slidenum">
              <a:rPr lang="en-US" altLang="zh-CN" sz="2000">
                <a:solidFill>
                  <a:srgbClr val="000000"/>
                </a:solidFill>
                <a:latin typeface="宋体" charset="-122"/>
              </a:rPr>
              <a:pPr algn="ctr"/>
              <a:t>13</a:t>
            </a:fld>
            <a:endParaRPr lang="en-US" altLang="zh-CN" sz="20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58733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元有序数组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921000" y="1143000"/>
          <a:ext cx="2108200" cy="444500"/>
        </p:xfrm>
        <a:graphic>
          <a:graphicData uri="http://schemas.openxmlformats.org/presentationml/2006/ole">
            <p:oleObj spid="_x0000_s158722" r:id="rId3" imgW="2107602" imgH="444624" progId="Equation.3">
              <p:embed/>
            </p:oleObj>
          </a:graphicData>
        </a:graphic>
      </p:graphicFrame>
      <p:sp>
        <p:nvSpPr>
          <p:cNvPr id="158734" name="Text Box 5"/>
          <p:cNvSpPr txBox="1">
            <a:spLocks noChangeArrowheads="1"/>
          </p:cNvSpPr>
          <p:nvPr/>
        </p:nvSpPr>
        <p:spPr bwMode="auto">
          <a:xfrm>
            <a:off x="5029200" y="108108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的全体构成的集合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168400" y="1574800"/>
          <a:ext cx="584200" cy="482600"/>
        </p:xfrm>
        <a:graphic>
          <a:graphicData uri="http://schemas.openxmlformats.org/presentationml/2006/ole">
            <p:oleObj spid="_x0000_s158724" name="Equation" r:id="rId4" imgW="584517" imgH="482917" progId="Equation.DSMT4">
              <p:embed/>
            </p:oleObj>
          </a:graphicData>
        </a:graphic>
      </p:graphicFrame>
      <p:sp>
        <p:nvSpPr>
          <p:cNvPr id="158735" name="Text Box 11"/>
          <p:cNvSpPr txBox="1">
            <a:spLocks noChangeArrowheads="1"/>
          </p:cNvSpPr>
          <p:nvPr/>
        </p:nvSpPr>
        <p:spPr bwMode="auto">
          <a:xfrm>
            <a:off x="304800" y="15382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158736" name="Text Box 12"/>
          <p:cNvSpPr txBox="1">
            <a:spLocks noChangeArrowheads="1"/>
          </p:cNvSpPr>
          <p:nvPr/>
        </p:nvSpPr>
        <p:spPr bwMode="auto">
          <a:xfrm>
            <a:off x="1676400" y="1600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524000" y="2133600"/>
          <a:ext cx="2768600" cy="419100"/>
        </p:xfrm>
        <a:graphic>
          <a:graphicData uri="http://schemas.openxmlformats.org/presentationml/2006/ole">
            <p:oleObj spid="_x0000_s158726" r:id="rId5" imgW="2768917" imgH="419417" progId="Equation.3">
              <p:embed/>
            </p:oleObj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032000" y="2743200"/>
          <a:ext cx="5943600" cy="469900"/>
        </p:xfrm>
        <a:graphic>
          <a:graphicData uri="http://schemas.openxmlformats.org/presentationml/2006/ole">
            <p:oleObj spid="_x0000_s158727" r:id="rId6" imgW="5943917" imgH="470217" progId="Equation.3">
              <p:embed/>
            </p:oleObj>
          </a:graphicData>
        </a:graphic>
      </p:graphicFrame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304800" y="5022850"/>
            <a:ext cx="8531225" cy="1143000"/>
            <a:chOff x="304800" y="4648200"/>
            <a:chExt cx="8531225" cy="1143000"/>
          </a:xfrm>
        </p:grpSpPr>
        <p:graphicFrame>
          <p:nvGraphicFramePr>
            <p:cNvPr id="19477" name="Object 21"/>
            <p:cNvGraphicFramePr>
              <a:graphicFrameLocks noChangeAspect="1"/>
            </p:cNvGraphicFramePr>
            <p:nvPr/>
          </p:nvGraphicFramePr>
          <p:xfrm>
            <a:off x="5943600" y="4686300"/>
            <a:ext cx="457200" cy="419100"/>
          </p:xfrm>
          <a:graphic>
            <a:graphicData uri="http://schemas.openxmlformats.org/presentationml/2006/ole">
              <p:oleObj spid="_x0000_s158729" r:id="rId7" imgW="457914" imgH="419781" progId="Equation.3">
                <p:embed/>
              </p:oleObj>
            </a:graphicData>
          </a:graphic>
        </p:graphicFrame>
        <p:grpSp>
          <p:nvGrpSpPr>
            <p:cNvPr id="158746" name="组合 26"/>
            <p:cNvGrpSpPr>
              <a:grpSpLocks/>
            </p:cNvGrpSpPr>
            <p:nvPr/>
          </p:nvGrpSpPr>
          <p:grpSpPr bwMode="auto">
            <a:xfrm>
              <a:off x="304800" y="4648200"/>
              <a:ext cx="8531225" cy="1143000"/>
              <a:chOff x="304800" y="4648200"/>
              <a:chExt cx="8531225" cy="1143000"/>
            </a:xfrm>
          </p:grpSpPr>
          <p:sp>
            <p:nvSpPr>
              <p:cNvPr id="158747" name="Text Box 16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1970088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当所有坐标</a:t>
                </a:r>
              </a:p>
            </p:txBody>
          </p:sp>
          <p:graphicFrame>
            <p:nvGraphicFramePr>
              <p:cNvPr id="19475" name="Object 19"/>
              <p:cNvGraphicFramePr>
                <a:graphicFrameLocks noChangeAspect="1"/>
              </p:cNvGraphicFramePr>
              <p:nvPr/>
            </p:nvGraphicFramePr>
            <p:xfrm>
              <a:off x="2514600" y="4732338"/>
              <a:ext cx="1465263" cy="455612"/>
            </p:xfrm>
            <a:graphic>
              <a:graphicData uri="http://schemas.openxmlformats.org/presentationml/2006/ole">
                <p:oleObj spid="_x0000_s158728" r:id="rId8" imgW="1473517" imgH="457517" progId="Equation.3">
                  <p:embed/>
                </p:oleObj>
              </a:graphicData>
            </a:graphic>
          </p:graphicFrame>
          <p:sp>
            <p:nvSpPr>
              <p:cNvPr id="158748" name="Text Box 18"/>
              <p:cNvSpPr txBox="1">
                <a:spLocks noChangeArrowheads="1"/>
              </p:cNvSpPr>
              <p:nvPr/>
            </p:nvSpPr>
            <p:spPr bwMode="auto">
              <a:xfrm>
                <a:off x="4044950" y="4662488"/>
                <a:ext cx="2058988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称该元素为 </a:t>
                </a:r>
              </a:p>
            </p:txBody>
          </p:sp>
          <p:sp>
            <p:nvSpPr>
              <p:cNvPr id="158749" name="Text Box 20"/>
              <p:cNvSpPr txBox="1">
                <a:spLocks noChangeArrowheads="1"/>
              </p:cNvSpPr>
              <p:nvPr/>
            </p:nvSpPr>
            <p:spPr bwMode="auto">
              <a:xfrm>
                <a:off x="6305550" y="4662488"/>
                <a:ext cx="1701800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中的零元</a:t>
                </a: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,</a:t>
                </a:r>
              </a:p>
            </p:txBody>
          </p:sp>
          <p:sp>
            <p:nvSpPr>
              <p:cNvPr id="158750" name="Text Box 21"/>
              <p:cNvSpPr txBox="1">
                <a:spLocks noChangeArrowheads="1"/>
              </p:cNvSpPr>
              <p:nvPr/>
            </p:nvSpPr>
            <p:spPr bwMode="auto">
              <a:xfrm>
                <a:off x="7848600" y="4670425"/>
                <a:ext cx="987425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记作 </a:t>
                </a:r>
              </a:p>
            </p:txBody>
          </p:sp>
          <p:sp>
            <p:nvSpPr>
              <p:cNvPr id="158751" name="Text Box 22"/>
              <p:cNvSpPr txBox="1">
                <a:spLocks noChangeArrowheads="1"/>
              </p:cNvSpPr>
              <p:nvPr/>
            </p:nvSpPr>
            <p:spPr bwMode="auto">
              <a:xfrm>
                <a:off x="304800" y="5272088"/>
                <a:ext cx="619125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O .</a:t>
                </a:r>
              </a:p>
            </p:txBody>
          </p:sp>
        </p:grpSp>
      </p:grpSp>
      <p:sp>
        <p:nvSpPr>
          <p:cNvPr id="158738" name="Rectangle 23"/>
          <p:cNvSpPr>
            <a:spLocks noChangeArrowheads="1"/>
          </p:cNvSpPr>
          <p:nvPr/>
        </p:nvSpPr>
        <p:spPr bwMode="auto">
          <a:xfrm>
            <a:off x="685800" y="4572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4.  </a:t>
            </a:r>
            <a:r>
              <a:rPr lang="en-US" altLang="zh-CN" sz="32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维空间</a:t>
            </a:r>
          </a:p>
        </p:txBody>
      </p:sp>
      <p:grpSp>
        <p:nvGrpSpPr>
          <p:cNvPr id="158753" name="Group 33"/>
          <p:cNvGrpSpPr>
            <a:grpSpLocks/>
          </p:cNvGrpSpPr>
          <p:nvPr/>
        </p:nvGrpSpPr>
        <p:grpSpPr bwMode="auto">
          <a:xfrm>
            <a:off x="250825" y="3516313"/>
            <a:ext cx="8731250" cy="1141412"/>
            <a:chOff x="158" y="2215"/>
            <a:chExt cx="5500" cy="719"/>
          </a:xfrm>
        </p:grpSpPr>
        <p:sp>
          <p:nvSpPr>
            <p:cNvPr id="158742" name="Text Box 15"/>
            <p:cNvSpPr txBox="1">
              <a:spLocks noChangeArrowheads="1"/>
            </p:cNvSpPr>
            <p:nvPr/>
          </p:nvSpPr>
          <p:spPr bwMode="auto">
            <a:xfrm>
              <a:off x="158" y="2607"/>
              <a:ext cx="29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一个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点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或一个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维向量，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2653" y="2251"/>
            <a:ext cx="1320" cy="280"/>
          </p:xfrm>
          <a:graphic>
            <a:graphicData uri="http://schemas.openxmlformats.org/presentationml/2006/ole">
              <p:oleObj spid="_x0000_s158723" r:id="rId9" imgW="2094908" imgH="444624" progId="Equation.3">
                <p:embed/>
              </p:oleObj>
            </a:graphicData>
          </a:graphic>
        </p:graphicFrame>
        <p:sp>
          <p:nvSpPr>
            <p:cNvPr id="158743" name="Text Box 7"/>
            <p:cNvSpPr txBox="1">
              <a:spLocks noChangeArrowheads="1"/>
            </p:cNvSpPr>
            <p:nvPr/>
          </p:nvSpPr>
          <p:spPr bwMode="auto">
            <a:xfrm>
              <a:off x="206" y="2223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          中的每一个元素</a:t>
              </a:r>
            </a:p>
          </p:txBody>
        </p:sp>
        <p:sp>
          <p:nvSpPr>
            <p:cNvPr id="158744" name="Text Box 8"/>
            <p:cNvSpPr txBox="1">
              <a:spLocks noChangeArrowheads="1"/>
            </p:cNvSpPr>
            <p:nvPr/>
          </p:nvSpPr>
          <p:spPr bwMode="auto">
            <a:xfrm>
              <a:off x="3998" y="2223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称为       中的</a:t>
              </a:r>
            </a:p>
          </p:txBody>
        </p:sp>
        <p:graphicFrame>
          <p:nvGraphicFramePr>
            <p:cNvPr id="19467" name="Object 11"/>
            <p:cNvGraphicFramePr>
              <a:graphicFrameLocks noChangeAspect="1"/>
            </p:cNvGraphicFramePr>
            <p:nvPr/>
          </p:nvGraphicFramePr>
          <p:xfrm>
            <a:off x="2597" y="2631"/>
            <a:ext cx="510" cy="280"/>
          </p:xfrm>
          <a:graphic>
            <a:graphicData uri="http://schemas.openxmlformats.org/presentationml/2006/ole">
              <p:oleObj spid="_x0000_s158725" r:id="rId10" imgW="813117" imgH="444817" progId="Equation.3">
                <p:embed/>
              </p:oleObj>
            </a:graphicData>
          </a:graphic>
        </p:graphicFrame>
        <p:sp>
          <p:nvSpPr>
            <p:cNvPr id="158745" name="Text Box 10"/>
            <p:cNvSpPr txBox="1">
              <a:spLocks noChangeArrowheads="1"/>
            </p:cNvSpPr>
            <p:nvPr/>
          </p:nvSpPr>
          <p:spPr bwMode="auto">
            <a:xfrm>
              <a:off x="3114" y="2586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称为该点的第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k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个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坐标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" name="Object 10"/>
            <p:cNvGraphicFramePr>
              <a:graphicFrameLocks noChangeAspect="1"/>
            </p:cNvGraphicFramePr>
            <p:nvPr/>
          </p:nvGraphicFramePr>
          <p:xfrm>
            <a:off x="603" y="2215"/>
            <a:ext cx="338" cy="263"/>
          </p:xfrm>
          <a:graphic>
            <a:graphicData uri="http://schemas.openxmlformats.org/presentationml/2006/ole">
              <p:oleObj spid="_x0000_s158730" name="Equation" r:id="rId11" imgW="215640" imgH="190440" progId="Equation.DSMT4">
                <p:embed/>
              </p:oleObj>
            </a:graphicData>
          </a:graphic>
        </p:graphicFrame>
        <p:graphicFrame>
          <p:nvGraphicFramePr>
            <p:cNvPr id="3" name="Object 11"/>
            <p:cNvGraphicFramePr>
              <a:graphicFrameLocks noChangeAspect="1"/>
            </p:cNvGraphicFramePr>
            <p:nvPr/>
          </p:nvGraphicFramePr>
          <p:xfrm>
            <a:off x="4558" y="2215"/>
            <a:ext cx="338" cy="263"/>
          </p:xfrm>
          <a:graphic>
            <a:graphicData uri="http://schemas.openxmlformats.org/presentationml/2006/ole">
              <p:oleObj spid="_x0000_s158731" name="Equation" r:id="rId12" imgW="215640" imgH="19044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88FF11FE-3984-4C18-AA13-7404E43910C9}" type="slidenum">
              <a:rPr lang="en-US" altLang="zh-CN" sz="2000">
                <a:solidFill>
                  <a:srgbClr val="000000"/>
                </a:solidFill>
                <a:latin typeface="宋体" charset="-122"/>
              </a:rPr>
              <a:pPr algn="ctr"/>
              <a:t>14</a:t>
            </a:fld>
            <a:endParaRPr lang="en-US" altLang="zh-CN" sz="20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685800" y="620713"/>
            <a:ext cx="84582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sz="2800" b="1" dirty="0">
              <a:solidFill>
                <a:srgbClr val="000000"/>
              </a:solidFill>
              <a:latin typeface="Times New Roman" pitchFamily="18" charset="0"/>
              <a:ea typeface="楷体_GB2312" pitchFamily="1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设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=(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,x</a:t>
            </a:r>
            <a:r>
              <a:rPr lang="en-US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,…,x</a:t>
            </a:r>
            <a:r>
              <a:rPr lang="en-US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=(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1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,y</a:t>
            </a:r>
            <a:r>
              <a:rPr lang="en-US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2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,…,y</a:t>
            </a:r>
            <a:r>
              <a:rPr lang="en-US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n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为</a:t>
            </a:r>
            <a:r>
              <a:rPr 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R</a:t>
            </a:r>
            <a:r>
              <a:rPr lang="en-US" sz="2800" b="1" i="1" baseline="56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中任意两个元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1" charset="-122"/>
              </a:rPr>
              <a:t>，规定</a:t>
            </a:r>
            <a:endParaRPr lang="zh-CN" altLang="en-US" sz="2800" b="1" baseline="56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graphicFrame>
        <p:nvGraphicFramePr>
          <p:cNvPr id="159746" name="Object 5"/>
          <p:cNvGraphicFramePr>
            <a:graphicFrameLocks noChangeAspect="1"/>
          </p:cNvGraphicFramePr>
          <p:nvPr/>
        </p:nvGraphicFramePr>
        <p:xfrm>
          <a:off x="1646238" y="2174875"/>
          <a:ext cx="838200" cy="317500"/>
        </p:xfrm>
        <a:graphic>
          <a:graphicData uri="http://schemas.openxmlformats.org/presentationml/2006/ole">
            <p:oleObj spid="_x0000_s159746" r:id="rId3" imgW="838153" imgH="317679" progId="Equation.3">
              <p:embed/>
            </p:oleObj>
          </a:graphicData>
        </a:graphic>
      </p:graphicFrame>
      <p:graphicFrame>
        <p:nvGraphicFramePr>
          <p:cNvPr id="159747" name="Object 6"/>
          <p:cNvGraphicFramePr>
            <a:graphicFrameLocks noChangeAspect="1"/>
          </p:cNvGraphicFramePr>
          <p:nvPr/>
        </p:nvGraphicFramePr>
        <p:xfrm>
          <a:off x="1835150" y="2565400"/>
          <a:ext cx="5616575" cy="1219200"/>
        </p:xfrm>
        <a:graphic>
          <a:graphicData uri="http://schemas.openxmlformats.org/presentationml/2006/ole">
            <p:oleObj spid="_x0000_s159747" r:id="rId4" imgW="2108517" imgH="457517" progId="Equation.DSMT4">
              <p:embed/>
            </p:oleObj>
          </a:graphicData>
        </a:graphic>
      </p:graphicFrame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684213" y="3789363"/>
            <a:ext cx="7323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这样定义了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线性运算的集合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R</a:t>
            </a:r>
            <a:r>
              <a:rPr lang="en-US" sz="2800" b="1" i="1" baseline="56000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称为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维空间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楷体_GB2312" pitchFamily="1" charset="-122"/>
              </a:rPr>
              <a:t>.</a:t>
            </a:r>
          </a:p>
        </p:txBody>
      </p:sp>
      <p:sp>
        <p:nvSpPr>
          <p:cNvPr id="159751" name="AutoShape 11">
            <a:hlinkClick r:id="" action="ppaction://hlinkshowjump?jump=nextslide" highlightClick="1">
              <a:snd r:embed="rId5" name="type.wav"/>
            </a:hlinkClick>
          </p:cNvPr>
          <p:cNvSpPr>
            <a:spLocks noChangeArrowheads="1"/>
          </p:cNvSpPr>
          <p:nvPr/>
        </p:nvSpPr>
        <p:spPr bwMode="auto">
          <a:xfrm>
            <a:off x="8761413" y="6269038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9752" name="AutoShape 12">
            <a:hlinkClick r:id="" action="ppaction://hlinkshowjump?jump=firstslide" highlightClick="1">
              <a:snd r:embed="rId5" name="type.wav"/>
            </a:hlinkClick>
          </p:cNvPr>
          <p:cNvSpPr>
            <a:spLocks noChangeArrowheads="1"/>
          </p:cNvSpPr>
          <p:nvPr/>
        </p:nvSpPr>
        <p:spPr bwMode="auto">
          <a:xfrm>
            <a:off x="8229600" y="6400800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5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9864B1D-CF9C-44FB-A50C-C9CC9769B178}" type="slidenum">
              <a:rPr lang="en-US" altLang="zh-CN" sz="2000">
                <a:solidFill>
                  <a:srgbClr val="000000"/>
                </a:solidFill>
                <a:latin typeface="宋体" charset="-122"/>
              </a:rPr>
              <a:pPr algn="ctr"/>
              <a:t>15</a:t>
            </a:fld>
            <a:endParaRPr lang="en-US" altLang="zh-CN" sz="20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60776" name="Text Box 2"/>
          <p:cNvSpPr txBox="1">
            <a:spLocks noChangeArrowheads="1"/>
          </p:cNvSpPr>
          <p:nvPr/>
        </p:nvSpPr>
        <p:spPr bwMode="auto">
          <a:xfrm>
            <a:off x="323850" y="170021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距离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25513" y="2378075"/>
          <a:ext cx="7475537" cy="558800"/>
        </p:xfrm>
        <a:graphic>
          <a:graphicData uri="http://schemas.openxmlformats.org/presentationml/2006/ole">
            <p:oleObj spid="_x0000_s160770" r:id="rId3" imgW="7480617" imgH="559117" progId="Equation.3">
              <p:embed/>
            </p:oleObj>
          </a:graphicData>
        </a:graphic>
      </p:graphicFrame>
      <p:graphicFrame>
        <p:nvGraphicFramePr>
          <p:cNvPr id="160771" name="Object 6"/>
          <p:cNvGraphicFramePr>
            <a:graphicFrameLocks noChangeAspect="1"/>
          </p:cNvGraphicFramePr>
          <p:nvPr/>
        </p:nvGraphicFramePr>
        <p:xfrm>
          <a:off x="5200650" y="1152525"/>
          <a:ext cx="3441700" cy="457200"/>
        </p:xfrm>
        <a:graphic>
          <a:graphicData uri="http://schemas.openxmlformats.org/presentationml/2006/ole">
            <p:oleObj spid="_x0000_s160771" r:id="rId4" imgW="3442017" imgH="457517" progId="Equation.3">
              <p:embed/>
            </p:oleObj>
          </a:graphicData>
        </a:graphic>
      </p:graphicFrame>
      <p:graphicFrame>
        <p:nvGraphicFramePr>
          <p:cNvPr id="160772" name="Object 7"/>
          <p:cNvGraphicFramePr>
            <a:graphicFrameLocks noChangeAspect="1"/>
          </p:cNvGraphicFramePr>
          <p:nvPr/>
        </p:nvGraphicFramePr>
        <p:xfrm>
          <a:off x="919163" y="1095375"/>
          <a:ext cx="4200525" cy="520700"/>
        </p:xfrm>
        <a:graphic>
          <a:graphicData uri="http://schemas.openxmlformats.org/presentationml/2006/ole">
            <p:oleObj spid="_x0000_s160772" r:id="rId5" imgW="4202193" imgH="520791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228850" y="1762125"/>
          <a:ext cx="2601913" cy="469900"/>
        </p:xfrm>
        <a:graphic>
          <a:graphicData uri="http://schemas.openxmlformats.org/presentationml/2006/ole">
            <p:oleObj spid="_x0000_s160773" r:id="rId6" imgW="2603817" imgH="470217" progId="Equation.3">
              <p:embed/>
            </p:oleObj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895850" y="1700213"/>
            <a:ext cx="1344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规定为 </a:t>
            </a:r>
          </a:p>
        </p:txBody>
      </p:sp>
      <p:sp>
        <p:nvSpPr>
          <p:cNvPr id="21514" name="Text Box 17"/>
          <p:cNvSpPr txBox="1">
            <a:spLocks noChangeArrowheads="1"/>
          </p:cNvSpPr>
          <p:nvPr/>
        </p:nvSpPr>
        <p:spPr bwMode="auto">
          <a:xfrm>
            <a:off x="827088" y="4724400"/>
            <a:ext cx="77612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charset="-122"/>
              </a:rPr>
              <a:t>维空间中邻域、内点、边界点、区域、聚点等概念也可定义．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81050" y="3209925"/>
            <a:ext cx="7620000" cy="946150"/>
            <a:chOff x="0" y="0"/>
            <a:chExt cx="4800" cy="596"/>
          </a:xfrm>
        </p:grpSpPr>
        <p:sp>
          <p:nvSpPr>
            <p:cNvPr id="16078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4800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特殊地当                    时，便为数轴、平面、空间两点间的距离．</a:t>
              </a:r>
            </a:p>
          </p:txBody>
        </p:sp>
        <p:graphicFrame>
          <p:nvGraphicFramePr>
            <p:cNvPr id="160774" name="Object 13"/>
            <p:cNvGraphicFramePr>
              <a:graphicFrameLocks noChangeAspect="1"/>
            </p:cNvGraphicFramePr>
            <p:nvPr/>
          </p:nvGraphicFramePr>
          <p:xfrm>
            <a:off x="1440" y="68"/>
            <a:ext cx="960" cy="255"/>
          </p:xfrm>
          <a:graphic>
            <a:graphicData uri="http://schemas.openxmlformats.org/presentationml/2006/ole">
              <p:oleObj spid="_x0000_s160774" r:id="rId7" imgW="1522995" imgH="406365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build="p" autoUpdateAnimBg="0"/>
      <p:bldP spid="2151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9ACE1A-AD58-4D22-B806-8996D442660F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19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4572000" cy="6096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楷体_GB2312" pitchFamily="49" charset="-122"/>
              </a:rPr>
              <a:t>二、多元函数的概念  </a:t>
            </a:r>
          </a:p>
        </p:txBody>
      </p:sp>
      <p:sp>
        <p:nvSpPr>
          <p:cNvPr id="81936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1801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kumimoji="1"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32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37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圆柱体的体积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" y="27432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定量理想气体的压强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57200" y="4252913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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三角形面积的海伦公式</a:t>
            </a:r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/>
        </p:nvGraphicFramePr>
        <p:xfrm>
          <a:off x="1524000" y="2195513"/>
          <a:ext cx="1638300" cy="520700"/>
        </p:xfrm>
        <a:graphic>
          <a:graphicData uri="http://schemas.openxmlformats.org/presentationml/2006/ole">
            <p:oleObj spid="_x0000_s81922" name="Equation" r:id="rId3" imgW="1638000" imgH="520560" progId="Equation.3">
              <p:embed/>
            </p:oleObj>
          </a:graphicData>
        </a:graphic>
      </p:graphicFrame>
      <p:graphicFrame>
        <p:nvGraphicFramePr>
          <p:cNvPr id="19464" name="Object 3"/>
          <p:cNvGraphicFramePr>
            <a:graphicFrameLocks noChangeAspect="1"/>
          </p:cNvGraphicFramePr>
          <p:nvPr/>
        </p:nvGraphicFramePr>
        <p:xfrm>
          <a:off x="1524000" y="3338513"/>
          <a:ext cx="3238500" cy="850900"/>
        </p:xfrm>
        <a:graphic>
          <a:graphicData uri="http://schemas.openxmlformats.org/presentationml/2006/ole">
            <p:oleObj spid="_x0000_s81923" name="Equation" r:id="rId4" imgW="3238200" imgH="850680" progId="Equation.3">
              <p:embed/>
            </p:oleObj>
          </a:graphicData>
        </a:graphic>
      </p:graphicFrame>
      <p:graphicFrame>
        <p:nvGraphicFramePr>
          <p:cNvPr id="19465" name="Object 4"/>
          <p:cNvGraphicFramePr>
            <a:graphicFrameLocks noChangeAspect="1"/>
          </p:cNvGraphicFramePr>
          <p:nvPr/>
        </p:nvGraphicFramePr>
        <p:xfrm>
          <a:off x="4637088" y="4100513"/>
          <a:ext cx="2220912" cy="850900"/>
        </p:xfrm>
        <a:graphic>
          <a:graphicData uri="http://schemas.openxmlformats.org/presentationml/2006/ole">
            <p:oleObj spid="_x0000_s81924" name="Equation" r:id="rId5" imgW="2222280" imgH="85068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086600" y="4343400"/>
            <a:ext cx="1447800" cy="1219200"/>
            <a:chOff x="4224" y="2400"/>
            <a:chExt cx="912" cy="768"/>
          </a:xfrm>
        </p:grpSpPr>
        <p:sp>
          <p:nvSpPr>
            <p:cNvPr id="19467" name="Freeform 11"/>
            <p:cNvSpPr>
              <a:spLocks/>
            </p:cNvSpPr>
            <p:nvPr/>
          </p:nvSpPr>
          <p:spPr bwMode="auto">
            <a:xfrm>
              <a:off x="4224" y="2400"/>
              <a:ext cx="912" cy="768"/>
            </a:xfrm>
            <a:custGeom>
              <a:avLst/>
              <a:gdLst/>
              <a:ahLst/>
              <a:cxnLst>
                <a:cxn ang="0">
                  <a:pos x="480" y="0"/>
                </a:cxn>
                <a:cxn ang="0">
                  <a:pos x="0" y="480"/>
                </a:cxn>
                <a:cxn ang="0">
                  <a:pos x="912" y="768"/>
                </a:cxn>
                <a:cxn ang="0">
                  <a:pos x="480" y="0"/>
                </a:cxn>
              </a:cxnLst>
              <a:rect l="0" t="0" r="r" b="b"/>
              <a:pathLst>
                <a:path w="912" h="768">
                  <a:moveTo>
                    <a:pt x="480" y="0"/>
                  </a:moveTo>
                  <a:lnTo>
                    <a:pt x="0" y="480"/>
                  </a:lnTo>
                  <a:lnTo>
                    <a:pt x="912" y="768"/>
                  </a:lnTo>
                  <a:lnTo>
                    <a:pt x="48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31" name="Object 11"/>
            <p:cNvGraphicFramePr>
              <a:graphicFrameLocks noChangeAspect="1"/>
            </p:cNvGraphicFramePr>
            <p:nvPr/>
          </p:nvGraphicFramePr>
          <p:xfrm>
            <a:off x="4492" y="3016"/>
            <a:ext cx="128" cy="152"/>
          </p:xfrm>
          <a:graphic>
            <a:graphicData uri="http://schemas.openxmlformats.org/presentationml/2006/ole">
              <p:oleObj spid="_x0000_s81931" name="Equation" r:id="rId6" imgW="203040" imgH="241200" progId="Equation.3">
                <p:embed/>
              </p:oleObj>
            </a:graphicData>
          </a:graphic>
        </p:graphicFrame>
        <p:graphicFrame>
          <p:nvGraphicFramePr>
            <p:cNvPr id="81932" name="Object 12"/>
            <p:cNvGraphicFramePr>
              <a:graphicFrameLocks noChangeAspect="1"/>
            </p:cNvGraphicFramePr>
            <p:nvPr/>
          </p:nvGraphicFramePr>
          <p:xfrm>
            <a:off x="4328" y="2448"/>
            <a:ext cx="136" cy="208"/>
          </p:xfrm>
          <a:graphic>
            <a:graphicData uri="http://schemas.openxmlformats.org/presentationml/2006/ole">
              <p:oleObj spid="_x0000_s81932" name="Equation" r:id="rId7" imgW="215640" imgH="330120" progId="Equation.3">
                <p:embed/>
              </p:oleObj>
            </a:graphicData>
          </a:graphic>
        </p:graphicFrame>
        <p:graphicFrame>
          <p:nvGraphicFramePr>
            <p:cNvPr id="81933" name="Object 13"/>
            <p:cNvGraphicFramePr>
              <a:graphicFrameLocks noChangeAspect="1"/>
            </p:cNvGraphicFramePr>
            <p:nvPr/>
          </p:nvGraphicFramePr>
          <p:xfrm>
            <a:off x="4944" y="2611"/>
            <a:ext cx="144" cy="152"/>
          </p:xfrm>
          <a:graphic>
            <a:graphicData uri="http://schemas.openxmlformats.org/presentationml/2006/ole">
              <p:oleObj spid="_x0000_s81933" name="Equation" r:id="rId8" imgW="228600" imgH="241200" progId="Equation.3">
                <p:embed/>
              </p:oleObj>
            </a:graphicData>
          </a:graphic>
        </p:graphicFrame>
      </p:grpSp>
      <p:graphicFrame>
        <p:nvGraphicFramePr>
          <p:cNvPr id="19471" name="Object 5"/>
          <p:cNvGraphicFramePr>
            <a:graphicFrameLocks noChangeAspect="1"/>
          </p:cNvGraphicFramePr>
          <p:nvPr/>
        </p:nvGraphicFramePr>
        <p:xfrm>
          <a:off x="3581400" y="2259013"/>
          <a:ext cx="3035300" cy="469900"/>
        </p:xfrm>
        <a:graphic>
          <a:graphicData uri="http://schemas.openxmlformats.org/presentationml/2006/ole">
            <p:oleObj spid="_x0000_s81925" name="Equation" r:id="rId9" imgW="3035160" imgH="469800" progId="Equation.3">
              <p:embed/>
            </p:oleObj>
          </a:graphicData>
        </a:graphic>
      </p:graphicFrame>
      <p:graphicFrame>
        <p:nvGraphicFramePr>
          <p:cNvPr id="19472" name="Object 6"/>
          <p:cNvGraphicFramePr>
            <a:graphicFrameLocks noChangeAspect="1"/>
          </p:cNvGraphicFramePr>
          <p:nvPr/>
        </p:nvGraphicFramePr>
        <p:xfrm>
          <a:off x="5029200" y="3490913"/>
          <a:ext cx="3452813" cy="469900"/>
        </p:xfrm>
        <a:graphic>
          <a:graphicData uri="http://schemas.openxmlformats.org/presentationml/2006/ole">
            <p:oleObj spid="_x0000_s81926" name="Equation" r:id="rId10" imgW="3454200" imgH="469800" progId="Equation.3">
              <p:embed/>
            </p:oleObj>
          </a:graphicData>
        </a:graphic>
      </p:graphicFrame>
      <p:graphicFrame>
        <p:nvGraphicFramePr>
          <p:cNvPr id="19473" name="Object 7"/>
          <p:cNvGraphicFramePr>
            <a:graphicFrameLocks noChangeAspect="1"/>
          </p:cNvGraphicFramePr>
          <p:nvPr/>
        </p:nvGraphicFramePr>
        <p:xfrm>
          <a:off x="914400" y="5688013"/>
          <a:ext cx="5815013" cy="469900"/>
        </p:xfrm>
        <a:graphic>
          <a:graphicData uri="http://schemas.openxmlformats.org/presentationml/2006/ole">
            <p:oleObj spid="_x0000_s81927" name="Equation" r:id="rId11" imgW="5816520" imgH="469800" progId="Equation.3">
              <p:embed/>
            </p:oleObj>
          </a:graphicData>
        </a:graphic>
      </p:graphicFrame>
      <p:graphicFrame>
        <p:nvGraphicFramePr>
          <p:cNvPr id="19474" name="Object 8"/>
          <p:cNvGraphicFramePr>
            <a:graphicFrameLocks noChangeAspect="1"/>
          </p:cNvGraphicFramePr>
          <p:nvPr/>
        </p:nvGraphicFramePr>
        <p:xfrm>
          <a:off x="1600200" y="5002213"/>
          <a:ext cx="4164013" cy="469900"/>
        </p:xfrm>
        <a:graphic>
          <a:graphicData uri="http://schemas.openxmlformats.org/presentationml/2006/ole">
            <p:oleObj spid="_x0000_s81928" name="Equation" r:id="rId12" imgW="4165560" imgH="469800" progId="Equation.3">
              <p:embed/>
            </p:oleObj>
          </a:graphicData>
        </a:graphic>
      </p:graphicFrame>
      <p:grpSp>
        <p:nvGrpSpPr>
          <p:cNvPr id="81941" name="Group 19"/>
          <p:cNvGrpSpPr>
            <a:grpSpLocks/>
          </p:cNvGrpSpPr>
          <p:nvPr/>
        </p:nvGrpSpPr>
        <p:grpSpPr bwMode="auto">
          <a:xfrm>
            <a:off x="7164388" y="1196975"/>
            <a:ext cx="1373187" cy="1406525"/>
            <a:chOff x="4511" y="528"/>
            <a:chExt cx="865" cy="886"/>
          </a:xfrm>
        </p:grpSpPr>
        <p:sp>
          <p:nvSpPr>
            <p:cNvPr id="81942" name="Freeform 20"/>
            <p:cNvSpPr>
              <a:spLocks/>
            </p:cNvSpPr>
            <p:nvPr/>
          </p:nvSpPr>
          <p:spPr bwMode="auto">
            <a:xfrm>
              <a:off x="4512" y="624"/>
              <a:ext cx="672" cy="672"/>
            </a:xfrm>
            <a:custGeom>
              <a:avLst/>
              <a:gdLst>
                <a:gd name="T0" fmla="*/ 0 w 672"/>
                <a:gd name="T1" fmla="*/ 672 h 672"/>
                <a:gd name="T2" fmla="*/ 672 w 672"/>
                <a:gd name="T3" fmla="*/ 672 h 672"/>
                <a:gd name="T4" fmla="*/ 672 w 672"/>
                <a:gd name="T5" fmla="*/ 0 h 672"/>
                <a:gd name="T6" fmla="*/ 0 w 672"/>
                <a:gd name="T7" fmla="*/ 0 h 672"/>
                <a:gd name="T8" fmla="*/ 0 w 672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672"/>
                <a:gd name="T17" fmla="*/ 672 w 672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672">
                  <a:moveTo>
                    <a:pt x="0" y="672"/>
                  </a:moveTo>
                  <a:lnTo>
                    <a:pt x="672" y="672"/>
                  </a:lnTo>
                  <a:lnTo>
                    <a:pt x="672" y="0"/>
                  </a:lnTo>
                  <a:lnTo>
                    <a:pt x="0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1943" name="Oval 21"/>
            <p:cNvSpPr>
              <a:spLocks noChangeArrowheads="1"/>
            </p:cNvSpPr>
            <p:nvPr/>
          </p:nvSpPr>
          <p:spPr bwMode="auto">
            <a:xfrm>
              <a:off x="4512" y="528"/>
              <a:ext cx="672" cy="19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29" name="Object 9"/>
            <p:cNvGraphicFramePr>
              <a:graphicFrameLocks noChangeAspect="1"/>
            </p:cNvGraphicFramePr>
            <p:nvPr/>
          </p:nvGraphicFramePr>
          <p:xfrm>
            <a:off x="5232" y="864"/>
            <a:ext cx="144" cy="208"/>
          </p:xfrm>
          <a:graphic>
            <a:graphicData uri="http://schemas.openxmlformats.org/presentationml/2006/ole">
              <p:oleObj spid="_x0000_s81929" name="Equation" r:id="rId13" imgW="228600" imgH="330120" progId="Equation.3">
                <p:embed/>
              </p:oleObj>
            </a:graphicData>
          </a:graphic>
        </p:graphicFrame>
        <p:graphicFrame>
          <p:nvGraphicFramePr>
            <p:cNvPr id="81930" name="Object 10"/>
            <p:cNvGraphicFramePr>
              <a:graphicFrameLocks noChangeAspect="1"/>
            </p:cNvGraphicFramePr>
            <p:nvPr/>
          </p:nvGraphicFramePr>
          <p:xfrm>
            <a:off x="4896" y="528"/>
            <a:ext cx="128" cy="144"/>
          </p:xfrm>
          <a:graphic>
            <a:graphicData uri="http://schemas.openxmlformats.org/presentationml/2006/ole">
              <p:oleObj spid="_x0000_s81930" name="Equation" r:id="rId14" imgW="203040" imgH="228600" progId="Equation.3">
                <p:embed/>
              </p:oleObj>
            </a:graphicData>
          </a:graphic>
        </p:graphicFrame>
        <p:grpSp>
          <p:nvGrpSpPr>
            <p:cNvPr id="81944" name="Group 24"/>
            <p:cNvGrpSpPr>
              <a:grpSpLocks/>
            </p:cNvGrpSpPr>
            <p:nvPr/>
          </p:nvGrpSpPr>
          <p:grpSpPr bwMode="auto">
            <a:xfrm>
              <a:off x="4511" y="1174"/>
              <a:ext cx="676" cy="240"/>
              <a:chOff x="4504" y="1441"/>
              <a:chExt cx="683" cy="240"/>
            </a:xfrm>
          </p:grpSpPr>
          <p:sp>
            <p:nvSpPr>
              <p:cNvPr id="81946" name="Arc 25"/>
              <p:cNvSpPr>
                <a:spLocks/>
              </p:cNvSpPr>
              <p:nvPr/>
            </p:nvSpPr>
            <p:spPr bwMode="auto">
              <a:xfrm>
                <a:off x="4515" y="1540"/>
                <a:ext cx="672" cy="141"/>
              </a:xfrm>
              <a:custGeom>
                <a:avLst/>
                <a:gdLst>
                  <a:gd name="T0" fmla="*/ 667 w 42698"/>
                  <a:gd name="T1" fmla="*/ 0 h 25353"/>
                  <a:gd name="T2" fmla="*/ 0 w 42698"/>
                  <a:gd name="T3" fmla="*/ 47 h 25353"/>
                  <a:gd name="T4" fmla="*/ 332 w 42698"/>
                  <a:gd name="T5" fmla="*/ 21 h 25353"/>
                  <a:gd name="T6" fmla="*/ 0 60000 65536"/>
                  <a:gd name="T7" fmla="*/ 0 60000 65536"/>
                  <a:gd name="T8" fmla="*/ 0 60000 65536"/>
                  <a:gd name="T9" fmla="*/ 0 w 42698"/>
                  <a:gd name="T10" fmla="*/ 0 h 25353"/>
                  <a:gd name="T11" fmla="*/ 42698 w 42698"/>
                  <a:gd name="T12" fmla="*/ 25353 h 253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98" h="25353" fill="none" extrusionOk="0">
                    <a:moveTo>
                      <a:pt x="42369" y="0"/>
                    </a:moveTo>
                    <a:cubicBezTo>
                      <a:pt x="42588" y="1239"/>
                      <a:pt x="42698" y="2494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952" y="25353"/>
                      <a:pt x="2173" y="18291"/>
                      <a:pt x="-1" y="8381"/>
                    </a:cubicBezTo>
                  </a:path>
                  <a:path w="42698" h="25353" stroke="0" extrusionOk="0">
                    <a:moveTo>
                      <a:pt x="42369" y="0"/>
                    </a:moveTo>
                    <a:cubicBezTo>
                      <a:pt x="42588" y="1239"/>
                      <a:pt x="42698" y="2494"/>
                      <a:pt x="42698" y="3753"/>
                    </a:cubicBezTo>
                    <a:cubicBezTo>
                      <a:pt x="42698" y="15682"/>
                      <a:pt x="33027" y="25353"/>
                      <a:pt x="21098" y="25353"/>
                    </a:cubicBezTo>
                    <a:cubicBezTo>
                      <a:pt x="10952" y="25353"/>
                      <a:pt x="2173" y="18291"/>
                      <a:pt x="-1" y="8381"/>
                    </a:cubicBezTo>
                    <a:lnTo>
                      <a:pt x="21098" y="3753"/>
                    </a:lnTo>
                    <a:close/>
                  </a:path>
                </a:pathLst>
              </a:cu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1947" name="Arc 26"/>
              <p:cNvSpPr>
                <a:spLocks/>
              </p:cNvSpPr>
              <p:nvPr/>
            </p:nvSpPr>
            <p:spPr bwMode="auto">
              <a:xfrm flipV="1">
                <a:off x="4504" y="1441"/>
                <a:ext cx="677" cy="154"/>
              </a:xfrm>
              <a:custGeom>
                <a:avLst/>
                <a:gdLst>
                  <a:gd name="T0" fmla="*/ 677 w 43027"/>
                  <a:gd name="T1" fmla="*/ 49 h 27737"/>
                  <a:gd name="T2" fmla="*/ 14 w 43027"/>
                  <a:gd name="T3" fmla="*/ 0 h 27737"/>
                  <a:gd name="T4" fmla="*/ 340 w 43027"/>
                  <a:gd name="T5" fmla="*/ 34 h 27737"/>
                  <a:gd name="T6" fmla="*/ 0 60000 65536"/>
                  <a:gd name="T7" fmla="*/ 0 60000 65536"/>
                  <a:gd name="T8" fmla="*/ 0 60000 65536"/>
                  <a:gd name="T9" fmla="*/ 0 w 43027"/>
                  <a:gd name="T10" fmla="*/ 0 h 27737"/>
                  <a:gd name="T11" fmla="*/ 43027 w 43027"/>
                  <a:gd name="T12" fmla="*/ 27737 h 277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27" h="27737" fill="none" extrusionOk="0">
                    <a:moveTo>
                      <a:pt x="43026" y="8865"/>
                    </a:moveTo>
                    <a:cubicBezTo>
                      <a:pt x="41653" y="19653"/>
                      <a:pt x="32474" y="27736"/>
                      <a:pt x="21600" y="27737"/>
                    </a:cubicBezTo>
                    <a:cubicBezTo>
                      <a:pt x="9670" y="27737"/>
                      <a:pt x="0" y="18066"/>
                      <a:pt x="0" y="6137"/>
                    </a:cubicBezTo>
                    <a:cubicBezTo>
                      <a:pt x="-1" y="4059"/>
                      <a:pt x="299" y="1992"/>
                      <a:pt x="890" y="0"/>
                    </a:cubicBezTo>
                  </a:path>
                  <a:path w="43027" h="27737" stroke="0" extrusionOk="0">
                    <a:moveTo>
                      <a:pt x="43026" y="8865"/>
                    </a:moveTo>
                    <a:cubicBezTo>
                      <a:pt x="41653" y="19653"/>
                      <a:pt x="32474" y="27736"/>
                      <a:pt x="21600" y="27737"/>
                    </a:cubicBezTo>
                    <a:cubicBezTo>
                      <a:pt x="9670" y="27737"/>
                      <a:pt x="0" y="18066"/>
                      <a:pt x="0" y="6137"/>
                    </a:cubicBezTo>
                    <a:cubicBezTo>
                      <a:pt x="-1" y="4059"/>
                      <a:pt x="299" y="1992"/>
                      <a:pt x="890" y="0"/>
                    </a:cubicBezTo>
                    <a:lnTo>
                      <a:pt x="21600" y="6137"/>
                    </a:lnTo>
                    <a:close/>
                  </a:path>
                </a:pathLst>
              </a:custGeom>
              <a:solidFill>
                <a:srgbClr val="FFFF99"/>
              </a:solidFill>
              <a:ln w="12700">
                <a:noFill/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1945" name="Line 27"/>
            <p:cNvSpPr>
              <a:spLocks noChangeShapeType="1"/>
            </p:cNvSpPr>
            <p:nvPr/>
          </p:nvSpPr>
          <p:spPr bwMode="auto">
            <a:xfrm>
              <a:off x="4848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D799D3-74D2-45C9-A122-F9BF222364C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2950" name="Text Box 3"/>
          <p:cNvSpPr txBox="1">
            <a:spLocks noChangeArrowheads="1"/>
          </p:cNvSpPr>
          <p:nvPr/>
        </p:nvSpPr>
        <p:spPr bwMode="auto">
          <a:xfrm>
            <a:off x="684213" y="260350"/>
            <a:ext cx="37433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多元函数的定义</a:t>
            </a:r>
            <a:r>
              <a:rPr kumimoji="1"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32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93688" y="966788"/>
          <a:ext cx="8670925" cy="1693862"/>
        </p:xfrm>
        <a:graphic>
          <a:graphicData uri="http://schemas.openxmlformats.org/presentationml/2006/ole">
            <p:oleObj spid="_x0000_s82946" name="Equation" r:id="rId3" imgW="3644640" imgH="711000" progId="Equation.DSMT4">
              <p:embed/>
            </p:oleObj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484438" y="2708275"/>
          <a:ext cx="3535362" cy="574675"/>
        </p:xfrm>
        <a:graphic>
          <a:graphicData uri="http://schemas.openxmlformats.org/presentationml/2006/ole">
            <p:oleObj spid="_x0000_s82947" name="Equation" r:id="rId4" imgW="1485720" imgH="241200" progId="Equation.DSMT4">
              <p:embed/>
            </p:oleObj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328613" y="3357563"/>
          <a:ext cx="8429625" cy="1058862"/>
        </p:xfrm>
        <a:graphic>
          <a:graphicData uri="http://schemas.openxmlformats.org/presentationml/2006/ole">
            <p:oleObj spid="_x0000_s82948" name="Equation" r:id="rId5" imgW="3543120" imgH="444240" progId="Equation.DSMT4">
              <p:embed/>
            </p:oleObj>
          </a:graphicData>
        </a:graphic>
      </p:graphicFrame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28600" y="5494338"/>
            <a:ext cx="8686800" cy="919162"/>
            <a:chOff x="228600" y="5494338"/>
            <a:chExt cx="8686800" cy="918393"/>
          </a:xfrm>
        </p:grpSpPr>
        <p:sp>
          <p:nvSpPr>
            <p:cNvPr id="82953" name="Text Box 136"/>
            <p:cNvSpPr txBox="1">
              <a:spLocks noChangeArrowheads="1"/>
            </p:cNvSpPr>
            <p:nvPr/>
          </p:nvSpPr>
          <p:spPr bwMode="auto">
            <a:xfrm>
              <a:off x="228600" y="5494338"/>
              <a:ext cx="8686800" cy="9183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注：</a:t>
              </a:r>
            </a:p>
            <a:p>
              <a:pPr>
                <a:lnSpc>
                  <a:spcPct val="120000"/>
                </a:lnSpc>
              </a:pPr>
              <a:endParaRPr kumimoji="1" lang="en-US" altLang="zh-CN" sz="2600">
                <a:solidFill>
                  <a:srgbClr val="660066"/>
                </a:solidFill>
                <a:latin typeface="Times New Roman" pitchFamily="18" charset="0"/>
              </a:endParaRPr>
            </a:p>
          </p:txBody>
        </p:sp>
        <p:sp>
          <p:nvSpPr>
            <p:cNvPr id="82954" name="Rectangle 134"/>
            <p:cNvSpPr>
              <a:spLocks noChangeArrowheads="1"/>
            </p:cNvSpPr>
            <p:nvPr/>
          </p:nvSpPr>
          <p:spPr bwMode="auto">
            <a:xfrm>
              <a:off x="228600" y="5877272"/>
              <a:ext cx="7968528" cy="517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600">
                  <a:solidFill>
                    <a:srgbClr val="660066"/>
                  </a:solidFill>
                  <a:latin typeface="Times New Roman" pitchFamily="18" charset="0"/>
                </a:rPr>
                <a:t>        </a:t>
              </a:r>
              <a:r>
                <a:rPr kumimoji="1" lang="zh-CN" altLang="en-US" sz="2800">
                  <a:latin typeface="Times New Roman" pitchFamily="18" charset="0"/>
                </a:rPr>
                <a:t>函数也可以用其它符号</a:t>
              </a:r>
              <a:r>
                <a:rPr kumimoji="1" lang="zh-CN" altLang="en-US" sz="2800">
                  <a:latin typeface="Times New Roman" pitchFamily="18" charset="0"/>
                  <a:sym typeface="Symbol" pitchFamily="18" charset="2"/>
                </a:rPr>
                <a:t></a:t>
              </a:r>
              <a:r>
                <a:rPr kumimoji="1" lang="zh-CN" altLang="en-US" sz="2800">
                  <a:latin typeface="Times New Roman" pitchFamily="18" charset="0"/>
                </a:rPr>
                <a:t> 如</a:t>
              </a:r>
              <a:r>
                <a:rPr kumimoji="1" lang="en-US" altLang="zh-CN" sz="2800" i="1">
                  <a:latin typeface="Times New Roman" pitchFamily="18" charset="0"/>
                </a:rPr>
                <a:t>z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</a:t>
              </a:r>
              <a:r>
                <a:rPr kumimoji="1" lang="en-US" altLang="zh-CN" sz="2800" i="1">
                  <a:latin typeface="Times New Roman" pitchFamily="18" charset="0"/>
                </a:rPr>
                <a:t>z</a:t>
              </a: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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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z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</a:t>
              </a:r>
              <a:r>
                <a:rPr kumimoji="1" lang="en-US" altLang="zh-CN" sz="2800" i="1">
                  <a:latin typeface="Times New Roman" pitchFamily="18" charset="0"/>
                </a:rPr>
                <a:t>g</a:t>
              </a: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>
                  <a:latin typeface="Times New Roman" pitchFamily="18" charset="0"/>
                  <a:sym typeface="Symbol" pitchFamily="18" charset="2"/>
                </a:rPr>
                <a:t></a:t>
              </a:r>
              <a:r>
                <a:rPr kumimoji="1" lang="en-US" altLang="zh-CN" sz="28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  <a:r>
                <a:rPr kumimoji="1" lang="zh-CN" altLang="en-US" sz="2800">
                  <a:latin typeface="Times New Roman" pitchFamily="18" charset="0"/>
                </a:rPr>
                <a:t>等</a:t>
              </a:r>
              <a:r>
                <a:rPr kumimoji="1" lang="zh-CN" altLang="en-US" sz="2600">
                  <a:latin typeface="Times New Roman" pitchFamily="18" charset="0"/>
                  <a:sym typeface="Symbol" pitchFamily="18" charset="2"/>
                </a:rPr>
                <a:t></a:t>
              </a:r>
              <a:r>
                <a:rPr kumimoji="1" lang="zh-CN" altLang="en-US" sz="26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71463" y="4508500"/>
            <a:ext cx="5540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buFontTx/>
              <a:buChar char="•"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值域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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D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800">
                <a:latin typeface="Times New Roman" pitchFamily="18" charset="0"/>
              </a:rPr>
              <a:t>{</a:t>
            </a:r>
            <a:r>
              <a:rPr kumimoji="1" lang="en-US" altLang="zh-CN" sz="2800" i="1">
                <a:latin typeface="Times New Roman" pitchFamily="18" charset="0"/>
              </a:rPr>
              <a:t>z</a:t>
            </a:r>
            <a:r>
              <a:rPr kumimoji="1" lang="en-US" altLang="zh-CN" sz="2800">
                <a:latin typeface="Times New Roman" pitchFamily="18" charset="0"/>
              </a:rPr>
              <a:t>| </a:t>
            </a:r>
            <a:r>
              <a:rPr kumimoji="1" lang="en-US" altLang="zh-CN" sz="2800" i="1">
                <a:latin typeface="Times New Roman" pitchFamily="18" charset="0"/>
              </a:rPr>
              <a:t>z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</a:rPr>
              <a:t>y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en-US" altLang="zh-CN" sz="2800">
                <a:latin typeface="Times New Roman" pitchFamily="18" charset="0"/>
              </a:rPr>
              <a:t> (</a:t>
            </a: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</a:rPr>
              <a:t>y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800" i="1">
                <a:latin typeface="Times New Roman" pitchFamily="18" charset="0"/>
              </a:rPr>
              <a:t>D</a:t>
            </a:r>
            <a:r>
              <a:rPr kumimoji="1" lang="en-US" altLang="zh-CN" sz="2800">
                <a:latin typeface="Times New Roman" pitchFamily="18" charset="0"/>
              </a:rPr>
              <a:t>}</a:t>
            </a:r>
            <a:r>
              <a:rPr kumimoji="1" lang="en-US" altLang="zh-CN" sz="2800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en-US" altLang="zh-CN" sz="2800">
                <a:solidFill>
                  <a:srgbClr val="660066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5715CC-44B7-48BB-B01D-C4681301C53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68275" y="549275"/>
          <a:ext cx="8640763" cy="1693863"/>
        </p:xfrm>
        <a:graphic>
          <a:graphicData uri="http://schemas.openxmlformats.org/presentationml/2006/ole">
            <p:oleObj spid="_x0000_s83970" name="Equation" r:id="rId3" imgW="3632040" imgH="711000" progId="Equation.DSMT4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3148013"/>
            <a:ext cx="8520113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600" dirty="0">
                <a:latin typeface="Times New Roman" pitchFamily="18" charset="0"/>
                <a:ea typeface="+mn-ea"/>
              </a:rPr>
              <a:t>        </a:t>
            </a:r>
            <a:r>
              <a:rPr kumimoji="1" lang="zh-CN" altLang="en-US" sz="2800" b="1" dirty="0">
                <a:latin typeface="+mj-ea"/>
                <a:ea typeface="+mj-ea"/>
              </a:rPr>
              <a:t>在一般地讨论用算式表达的多元函数</a:t>
            </a:r>
            <a:r>
              <a:rPr kumimoji="1" lang="en-US" altLang="zh-CN" sz="2600" b="1" i="1" dirty="0">
                <a:latin typeface="Times New Roman" pitchFamily="18" charset="0"/>
                <a:ea typeface="+mn-ea"/>
              </a:rPr>
              <a:t>u</a:t>
            </a:r>
            <a:r>
              <a:rPr kumimoji="1" lang="en-US" altLang="zh-CN" sz="2600" b="1" dirty="0">
                <a:latin typeface="Times New Roman" pitchFamily="18" charset="0"/>
                <a:ea typeface="+mn-ea"/>
                <a:sym typeface="Symbol" pitchFamily="18" charset="2"/>
              </a:rPr>
              <a:t></a:t>
            </a:r>
            <a:r>
              <a:rPr kumimoji="1" lang="en-US" altLang="zh-CN" sz="2600" b="1" i="1" dirty="0">
                <a:latin typeface="Times New Roman" pitchFamily="18" charset="0"/>
                <a:ea typeface="+mn-ea"/>
              </a:rPr>
              <a:t>f</a:t>
            </a:r>
            <a:r>
              <a:rPr kumimoji="1" lang="en-US" altLang="zh-CN" sz="2600" b="1" dirty="0">
                <a:latin typeface="Times New Roman" pitchFamily="18" charset="0"/>
                <a:ea typeface="+mn-ea"/>
              </a:rPr>
              <a:t>(</a:t>
            </a:r>
            <a:r>
              <a:rPr kumimoji="1" lang="en-US" altLang="zh-CN" sz="2600" b="1" i="1" dirty="0">
                <a:latin typeface="Times New Roman" pitchFamily="18" charset="0"/>
                <a:ea typeface="+mn-ea"/>
              </a:rPr>
              <a:t>P</a:t>
            </a:r>
            <a:r>
              <a:rPr kumimoji="1" lang="en-US" altLang="zh-CN" sz="2600" b="1" dirty="0">
                <a:latin typeface="Times New Roman" pitchFamily="18" charset="0"/>
                <a:ea typeface="+mn-ea"/>
              </a:rPr>
              <a:t>)</a:t>
            </a:r>
            <a:r>
              <a:rPr kumimoji="1" lang="zh-CN" altLang="en-US" sz="2800" b="1" dirty="0">
                <a:latin typeface="+mj-ea"/>
                <a:ea typeface="+mj-ea"/>
              </a:rPr>
              <a:t>时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</a:t>
            </a:r>
            <a:r>
              <a:rPr kumimoji="1" lang="zh-CN" altLang="en-US" sz="2800" b="1" dirty="0">
                <a:latin typeface="+mj-ea"/>
                <a:ea typeface="+mj-ea"/>
              </a:rPr>
              <a:t> 以使这个算式有意义的点</a:t>
            </a:r>
            <a:r>
              <a:rPr kumimoji="1" lang="en-US" altLang="zh-CN" sz="2800" b="1" i="1" dirty="0">
                <a:latin typeface="+mj-lt"/>
                <a:ea typeface="+mj-ea"/>
              </a:rPr>
              <a:t>P</a:t>
            </a:r>
            <a:r>
              <a:rPr kumimoji="1" lang="zh-CN" altLang="en-US" sz="2800" b="1" dirty="0">
                <a:latin typeface="+mj-ea"/>
                <a:ea typeface="+mj-ea"/>
              </a:rPr>
              <a:t>所组成的点集为这个多元函数的</a:t>
            </a:r>
            <a:r>
              <a:rPr kumimoji="1" lang="zh-CN" altLang="en-US" sz="2800" b="1" dirty="0">
                <a:solidFill>
                  <a:srgbClr val="0000FF"/>
                </a:solidFill>
                <a:latin typeface="+mj-ea"/>
                <a:ea typeface="+mj-ea"/>
              </a:rPr>
              <a:t>自然定义域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 </a:t>
            </a:r>
            <a:r>
              <a:rPr kumimoji="1" lang="zh-CN" altLang="en-US" sz="2800" b="1" dirty="0">
                <a:latin typeface="+mj-ea"/>
                <a:ea typeface="+mj-ea"/>
              </a:rPr>
              <a:t>对这类函数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</a:t>
            </a:r>
            <a:r>
              <a:rPr kumimoji="1" lang="zh-CN" altLang="en-US" sz="2800" b="1" dirty="0">
                <a:latin typeface="+mj-ea"/>
                <a:ea typeface="+mj-ea"/>
              </a:rPr>
              <a:t> 它的定义域不再特别标出</a:t>
            </a: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</a:t>
            </a:r>
            <a:endParaRPr kumimoji="1" lang="en-US" altLang="zh-CN" sz="2800" b="1" dirty="0">
              <a:latin typeface="+mj-ea"/>
              <a:ea typeface="+mj-ea"/>
              <a:sym typeface="Symbol" pitchFamily="18" charset="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+mj-ea"/>
                <a:ea typeface="+mj-ea"/>
                <a:sym typeface="Symbol" pitchFamily="18" charset="2"/>
              </a:rPr>
              <a:t>若函数是根据实际问题建立的，则根据问题的</a:t>
            </a:r>
            <a:r>
              <a:rPr kumimoji="1" lang="zh-CN" altLang="en-US" sz="2800" b="1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实际背景来确定定义域</a:t>
            </a:r>
            <a:r>
              <a:rPr kumimoji="1" lang="en-US" altLang="zh-CN" sz="2800" b="1" dirty="0">
                <a:latin typeface="+mj-ea"/>
                <a:ea typeface="+mj-ea"/>
                <a:sym typeface="Symbol" pitchFamily="18" charset="2"/>
              </a:rPr>
              <a:t>.</a:t>
            </a:r>
            <a:r>
              <a:rPr kumimoji="1" lang="zh-CN" altLang="en-US" sz="2600" b="1" dirty="0">
                <a:latin typeface="Times New Roman" pitchFamily="18" charset="0"/>
                <a:ea typeface="+mn-ea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555875"/>
            <a:ext cx="4083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多元函数的定义域</a:t>
            </a: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7" name="Picture 7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6019800" y="620713"/>
            <a:ext cx="2895600" cy="2895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4">
            <a:lum bright="6000"/>
          </a:blip>
          <a:srcRect/>
          <a:stretch>
            <a:fillRect/>
          </a:stretch>
        </p:blipFill>
        <p:spPr bwMode="auto">
          <a:xfrm>
            <a:off x="6019800" y="628650"/>
            <a:ext cx="2895600" cy="2895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28600" y="1054100"/>
            <a:ext cx="51816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800" b="1">
                <a:solidFill>
                  <a:srgbClr val="660066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kumimoji="1" lang="en-US" altLang="zh-CN" sz="2800" b="1" i="1">
                <a:latin typeface="Times New Roman" pitchFamily="18" charset="0"/>
              </a:rPr>
              <a:t>z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800" b="1">
                <a:latin typeface="Times New Roman" pitchFamily="18" charset="0"/>
              </a:rPr>
              <a:t>ln(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的定义域为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800" b="1">
                <a:latin typeface="Times New Roman" pitchFamily="18" charset="0"/>
              </a:rPr>
              <a:t>                </a:t>
            </a:r>
            <a:r>
              <a:rPr kumimoji="1" lang="en-US" altLang="zh-CN" sz="2800" b="1">
                <a:latin typeface="Times New Roman" pitchFamily="18" charset="0"/>
              </a:rPr>
              <a:t>{(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)|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&gt;0}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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28600" y="2082800"/>
            <a:ext cx="56388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en-US" altLang="zh-CN" sz="2600" dirty="0">
                <a:solidFill>
                  <a:srgbClr val="660066"/>
                </a:solidFill>
                <a:latin typeface="Times New Roman" pitchFamily="18" charset="0"/>
                <a:ea typeface="+mn-ea"/>
              </a:rPr>
              <a:t>       </a:t>
            </a:r>
            <a:r>
              <a:rPr kumimoji="1" lang="en-US" altLang="zh-CN" sz="2600" dirty="0">
                <a:solidFill>
                  <a:srgbClr val="660066"/>
                </a:solidFill>
                <a:latin typeface="+mj-ea"/>
                <a:ea typeface="+mj-ea"/>
              </a:rPr>
              <a:t> </a:t>
            </a:r>
            <a:r>
              <a:rPr kumimoji="1" lang="zh-CN" altLang="en-US" sz="2800" b="1" dirty="0">
                <a:latin typeface="+mj-ea"/>
                <a:ea typeface="+mj-ea"/>
              </a:rPr>
              <a:t>函数</a:t>
            </a:r>
            <a:r>
              <a:rPr kumimoji="1" lang="en-US" altLang="zh-CN" sz="2800" b="1" i="1" dirty="0">
                <a:latin typeface="Times New Roman" pitchFamily="18" charset="0"/>
                <a:ea typeface="+mn-ea"/>
              </a:rPr>
              <a:t>z</a:t>
            </a:r>
            <a:r>
              <a:rPr kumimoji="1" lang="en-US" altLang="zh-CN" sz="2800" b="1" dirty="0">
                <a:latin typeface="Times New Roman" pitchFamily="18" charset="0"/>
                <a:ea typeface="+mn-ea"/>
                <a:sym typeface="Symbol" pitchFamily="18" charset="2"/>
              </a:rPr>
              <a:t></a:t>
            </a:r>
            <a:r>
              <a:rPr kumimoji="1" lang="en-US" altLang="zh-CN" sz="2800" b="1" dirty="0">
                <a:latin typeface="Times New Roman" pitchFamily="18" charset="0"/>
                <a:ea typeface="+mn-ea"/>
              </a:rPr>
              <a:t>arcsin(</a:t>
            </a:r>
            <a:r>
              <a:rPr kumimoji="1" lang="en-US" altLang="zh-CN" sz="2800" b="1" i="1" dirty="0">
                <a:latin typeface="Times New Roman" pitchFamily="18" charset="0"/>
                <a:ea typeface="+mn-ea"/>
              </a:rPr>
              <a:t>x</a:t>
            </a:r>
            <a:r>
              <a:rPr kumimoji="1" lang="en-US" altLang="zh-CN" sz="2800" b="1" baseline="30000" dirty="0">
                <a:latin typeface="Times New Roman" pitchFamily="18" charset="0"/>
                <a:ea typeface="+mn-ea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ea typeface="+mn-ea"/>
                <a:sym typeface="Symbol" pitchFamily="18" charset="2"/>
              </a:rPr>
              <a:t></a:t>
            </a:r>
            <a:r>
              <a:rPr kumimoji="1" lang="en-US" altLang="zh-CN" sz="2800" b="1" i="1" dirty="0">
                <a:latin typeface="Times New Roman" pitchFamily="18" charset="0"/>
                <a:ea typeface="+mn-ea"/>
              </a:rPr>
              <a:t>y</a:t>
            </a:r>
            <a:r>
              <a:rPr kumimoji="1" lang="en-US" altLang="zh-CN" sz="2800" b="1" baseline="30000" dirty="0">
                <a:latin typeface="Times New Roman" pitchFamily="18" charset="0"/>
                <a:ea typeface="+mn-ea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ea typeface="+mn-ea"/>
              </a:rPr>
              <a:t>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的定义域为</a:t>
            </a:r>
          </a:p>
          <a:p>
            <a:pPr algn="just"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Times New Roman" pitchFamily="18" charset="0"/>
                <a:ea typeface="+mn-ea"/>
              </a:rPr>
              <a:t>                </a:t>
            </a:r>
            <a:r>
              <a:rPr kumimoji="1" lang="en-US" altLang="zh-CN" sz="2800" b="1" dirty="0">
                <a:latin typeface="Times New Roman" pitchFamily="18" charset="0"/>
                <a:ea typeface="+mn-ea"/>
              </a:rPr>
              <a:t>{(</a:t>
            </a:r>
            <a:r>
              <a:rPr kumimoji="1" lang="en-US" altLang="zh-CN" sz="2800" b="1" i="1" dirty="0">
                <a:latin typeface="Times New Roman" pitchFamily="18" charset="0"/>
                <a:ea typeface="+mn-ea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+mn-ea"/>
                <a:sym typeface="Symbol" pitchFamily="18" charset="2"/>
              </a:rPr>
              <a:t></a:t>
            </a:r>
            <a:r>
              <a:rPr kumimoji="1" lang="en-US" altLang="zh-CN" sz="2800" b="1" dirty="0">
                <a:latin typeface="Times New Roman" pitchFamily="18" charset="0"/>
                <a:ea typeface="+mn-ea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+mn-ea"/>
              </a:rPr>
              <a:t>y</a:t>
            </a:r>
            <a:r>
              <a:rPr kumimoji="1" lang="en-US" altLang="zh-CN" sz="2800" b="1" dirty="0">
                <a:latin typeface="Times New Roman" pitchFamily="18" charset="0"/>
                <a:ea typeface="+mn-ea"/>
              </a:rPr>
              <a:t>)|</a:t>
            </a:r>
            <a:r>
              <a:rPr kumimoji="1" lang="en-US" altLang="zh-CN" sz="2800" b="1" i="1" dirty="0">
                <a:latin typeface="Times New Roman" pitchFamily="18" charset="0"/>
                <a:ea typeface="+mn-ea"/>
              </a:rPr>
              <a:t>x</a:t>
            </a:r>
            <a:r>
              <a:rPr kumimoji="1" lang="en-US" altLang="zh-CN" sz="2800" b="1" baseline="30000" dirty="0">
                <a:latin typeface="Times New Roman" pitchFamily="18" charset="0"/>
                <a:ea typeface="+mn-ea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ea typeface="+mn-ea"/>
                <a:sym typeface="Symbol" pitchFamily="18" charset="2"/>
              </a:rPr>
              <a:t></a:t>
            </a:r>
            <a:r>
              <a:rPr kumimoji="1" lang="en-US" altLang="zh-CN" sz="2800" b="1" i="1" dirty="0">
                <a:latin typeface="Times New Roman" pitchFamily="18" charset="0"/>
                <a:ea typeface="+mn-ea"/>
              </a:rPr>
              <a:t>y</a:t>
            </a:r>
            <a:r>
              <a:rPr kumimoji="1" lang="en-US" altLang="zh-CN" sz="2800" b="1" baseline="30000" dirty="0">
                <a:latin typeface="Times New Roman" pitchFamily="18" charset="0"/>
                <a:ea typeface="+mn-ea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ea typeface="+mn-ea"/>
                <a:sym typeface="Symbol" pitchFamily="18" charset="2"/>
              </a:rPr>
              <a:t></a:t>
            </a:r>
            <a:r>
              <a:rPr kumimoji="1" lang="en-US" altLang="zh-CN" sz="2800" b="1" dirty="0">
                <a:latin typeface="Times New Roman" pitchFamily="18" charset="0"/>
                <a:ea typeface="+mn-ea"/>
              </a:rPr>
              <a:t>1}</a:t>
            </a:r>
            <a:r>
              <a:rPr kumimoji="1" lang="en-US" altLang="zh-CN" sz="2800" b="1" dirty="0">
                <a:latin typeface="Times New Roman" pitchFamily="18" charset="0"/>
                <a:ea typeface="+mn-ea"/>
                <a:sym typeface="Symbol" pitchFamily="18" charset="2"/>
              </a:rPr>
              <a:t></a:t>
            </a:r>
            <a:r>
              <a:rPr kumimoji="1" lang="en-US" altLang="zh-CN" sz="2800" b="1" dirty="0">
                <a:latin typeface="Times New Roman" pitchFamily="18" charset="0"/>
                <a:ea typeface="+mn-ea"/>
              </a:rPr>
              <a:t> </a:t>
            </a: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228600" y="549275"/>
            <a:ext cx="9271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举例</a:t>
            </a:r>
            <a:r>
              <a:rPr kumimoji="1" lang="zh-CN" altLang="en-US" sz="260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</a:t>
            </a:r>
            <a:r>
              <a:rPr kumimoji="1" lang="zh-CN" altLang="en-US" sz="26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 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50825" y="3716338"/>
            <a:ext cx="8077200" cy="1054100"/>
            <a:chOff x="838200" y="762000"/>
            <a:chExt cx="8077200" cy="1054100"/>
          </a:xfrm>
        </p:grpSpPr>
        <p:sp>
          <p:nvSpPr>
            <p:cNvPr id="86025" name="Text Box 4"/>
            <p:cNvSpPr txBox="1">
              <a:spLocks noChangeArrowheads="1"/>
            </p:cNvSpPr>
            <p:nvPr/>
          </p:nvSpPr>
          <p:spPr bwMode="auto">
            <a:xfrm>
              <a:off x="838200" y="990600"/>
              <a:ext cx="807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800" b="1">
                  <a:solidFill>
                    <a:srgbClr val="0000FF"/>
                  </a:solidFill>
                </a:rPr>
                <a:t>   </a:t>
              </a:r>
              <a:r>
                <a:rPr lang="zh-CN" altLang="en-US" sz="2800" b="1"/>
                <a:t>求                                                 的定义域．</a:t>
              </a:r>
            </a:p>
          </p:txBody>
        </p:sp>
        <p:graphicFrame>
          <p:nvGraphicFramePr>
            <p:cNvPr id="86018" name="Object 2"/>
            <p:cNvGraphicFramePr>
              <a:graphicFrameLocks noChangeAspect="1"/>
            </p:cNvGraphicFramePr>
            <p:nvPr/>
          </p:nvGraphicFramePr>
          <p:xfrm>
            <a:off x="2146300" y="762000"/>
            <a:ext cx="4559300" cy="1054100"/>
          </p:xfrm>
          <a:graphic>
            <a:graphicData uri="http://schemas.openxmlformats.org/presentationml/2006/ole">
              <p:oleObj spid="_x0000_s86018" name="公式" r:id="rId5" imgW="4559040" imgH="105408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uiExpand="1" build="p" autoUpdateAnimBg="0"/>
      <p:bldP spid="7680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C8B55A-22FD-49FE-951B-A0B3A63AA0E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smtClean="0">
                <a:solidFill>
                  <a:srgbClr val="068006"/>
                </a:solidFill>
                <a:latin typeface="华文行楷"/>
                <a:ea typeface="华文行楷"/>
                <a:cs typeface="华文行楷"/>
              </a:rPr>
              <a:t>主 要 内 容</a:t>
            </a:r>
          </a:p>
        </p:txBody>
      </p:sp>
      <p:sp>
        <p:nvSpPr>
          <p:cNvPr id="6147" name="Rectangle 3">
            <a:hlinkClick r:id="rId2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320800" y="1233488"/>
            <a:ext cx="5564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第一节  多元函数的基本概念 </a:t>
            </a:r>
          </a:p>
        </p:txBody>
      </p:sp>
      <p:sp>
        <p:nvSpPr>
          <p:cNvPr id="6148" name="Rectangle 4">
            <a:hlinkClick r:id="rId3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295400" y="1689100"/>
            <a:ext cx="4676775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第二节  偏导数</a:t>
            </a:r>
          </a:p>
        </p:txBody>
      </p:sp>
      <p:sp>
        <p:nvSpPr>
          <p:cNvPr id="6149" name="Rectangle 5">
            <a:hlinkClick r:id="rId4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319213" y="2386013"/>
            <a:ext cx="3900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第三节  全微分 </a:t>
            </a:r>
          </a:p>
        </p:txBody>
      </p:sp>
      <p:sp>
        <p:nvSpPr>
          <p:cNvPr id="6150" name="Rectangle 6">
            <a:hlinkClick r:id="rId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295400" y="2854325"/>
            <a:ext cx="63881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第四节  多元复合函数的求导法则 </a:t>
            </a:r>
          </a:p>
        </p:txBody>
      </p:sp>
      <p:sp>
        <p:nvSpPr>
          <p:cNvPr id="6151" name="Rectangle 7">
            <a:hlinkClick r:id="rId6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296988" y="3502025"/>
            <a:ext cx="615473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第五节  隐函数的求导公式 </a:t>
            </a:r>
          </a:p>
        </p:txBody>
      </p:sp>
      <p:sp>
        <p:nvSpPr>
          <p:cNvPr id="6152" name="Rectangle 8">
            <a:hlinkClick r:id="rId7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258888" y="4149725"/>
            <a:ext cx="72009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第六节  多元微分学在几何上的应用 </a:t>
            </a:r>
          </a:p>
        </p:txBody>
      </p:sp>
      <p:sp>
        <p:nvSpPr>
          <p:cNvPr id="6153" name="Rectangle 9">
            <a:hlinkClick r:id="rId8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258888" y="4797425"/>
            <a:ext cx="56515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第七节  方向导数与梯度 </a:t>
            </a:r>
          </a:p>
        </p:txBody>
      </p:sp>
      <p:sp>
        <p:nvSpPr>
          <p:cNvPr id="6154" name="Rectangle 10">
            <a:hlinkClick r:id="rId9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258888" y="5446713"/>
            <a:ext cx="6913562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第八节  多元函数的极值及其求法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49" grpId="0"/>
      <p:bldP spid="6150" grpId="0"/>
      <p:bldP spid="6151" grpId="0"/>
      <p:bldP spid="6152" grpId="0"/>
      <p:bldP spid="6153" grpId="0"/>
      <p:bldP spid="61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00" name="组合 10"/>
          <p:cNvGrpSpPr>
            <a:grpSpLocks/>
          </p:cNvGrpSpPr>
          <p:nvPr/>
        </p:nvGrpSpPr>
        <p:grpSpPr bwMode="auto">
          <a:xfrm>
            <a:off x="684213" y="790575"/>
            <a:ext cx="8077200" cy="1054100"/>
            <a:chOff x="838200" y="762000"/>
            <a:chExt cx="8077200" cy="1054100"/>
          </a:xfrm>
        </p:grpSpPr>
        <p:sp>
          <p:nvSpPr>
            <p:cNvPr id="85003" name="Text Box 4"/>
            <p:cNvSpPr txBox="1">
              <a:spLocks noChangeArrowheads="1"/>
            </p:cNvSpPr>
            <p:nvPr/>
          </p:nvSpPr>
          <p:spPr bwMode="auto">
            <a:xfrm>
              <a:off x="838200" y="990600"/>
              <a:ext cx="8077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800" b="1">
                  <a:solidFill>
                    <a:srgbClr val="0000FF"/>
                  </a:solidFill>
                </a:rPr>
                <a:t>   </a:t>
              </a:r>
              <a:r>
                <a:rPr lang="zh-CN" altLang="en-US" sz="2800" b="1"/>
                <a:t>求                                                 的定义域．</a:t>
              </a:r>
            </a:p>
          </p:txBody>
        </p:sp>
        <p:graphicFrame>
          <p:nvGraphicFramePr>
            <p:cNvPr id="84994" name="Object 2"/>
            <p:cNvGraphicFramePr>
              <a:graphicFrameLocks noChangeAspect="1"/>
            </p:cNvGraphicFramePr>
            <p:nvPr/>
          </p:nvGraphicFramePr>
          <p:xfrm>
            <a:off x="2146300" y="762000"/>
            <a:ext cx="4559300" cy="1054100"/>
          </p:xfrm>
          <a:graphic>
            <a:graphicData uri="http://schemas.openxmlformats.org/presentationml/2006/ole">
              <p:oleObj spid="_x0000_s84994" name="公式" r:id="rId3" imgW="4559040" imgH="1054080" progId="Equation.3">
                <p:embed/>
              </p:oleObj>
            </a:graphicData>
          </a:graphic>
        </p:graphicFrame>
      </p:grpSp>
      <p:sp>
        <p:nvSpPr>
          <p:cNvPr id="85001" name="Text Box 6"/>
          <p:cNvSpPr txBox="1">
            <a:spLocks noChangeArrowheads="1"/>
          </p:cNvSpPr>
          <p:nvPr/>
        </p:nvSpPr>
        <p:spPr bwMode="auto">
          <a:xfrm>
            <a:off x="755650" y="2362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2705" name="Object 3"/>
          <p:cNvGraphicFramePr>
            <a:graphicFrameLocks noChangeAspect="1"/>
          </p:cNvGraphicFramePr>
          <p:nvPr/>
        </p:nvGraphicFramePr>
        <p:xfrm>
          <a:off x="1619250" y="2205038"/>
          <a:ext cx="3060700" cy="1223962"/>
        </p:xfrm>
        <a:graphic>
          <a:graphicData uri="http://schemas.openxmlformats.org/presentationml/2006/ole">
            <p:oleObj spid="_x0000_s84995" name="Equation" r:id="rId4" imgW="1269720" imgH="507960" progId="Equation.DSMT4">
              <p:embed/>
            </p:oleObj>
          </a:graphicData>
        </a:graphic>
      </p:graphicFrame>
      <p:graphicFrame>
        <p:nvGraphicFramePr>
          <p:cNvPr id="72706" name="Object 4"/>
          <p:cNvGraphicFramePr>
            <a:graphicFrameLocks noChangeAspect="1"/>
          </p:cNvGraphicFramePr>
          <p:nvPr/>
        </p:nvGraphicFramePr>
        <p:xfrm>
          <a:off x="1981200" y="3733800"/>
          <a:ext cx="2527300" cy="1143000"/>
        </p:xfrm>
        <a:graphic>
          <a:graphicData uri="http://schemas.openxmlformats.org/presentationml/2006/ole">
            <p:oleObj spid="_x0000_s84996" name="公式" r:id="rId5" imgW="2527200" imgH="1143000" progId="Equation.3">
              <p:embed/>
            </p:oleObj>
          </a:graphicData>
        </a:graphic>
      </p:graphicFrame>
      <p:graphicFrame>
        <p:nvGraphicFramePr>
          <p:cNvPr id="72707" name="Object 5"/>
          <p:cNvGraphicFramePr>
            <a:graphicFrameLocks noChangeAspect="1"/>
          </p:cNvGraphicFramePr>
          <p:nvPr/>
        </p:nvGraphicFramePr>
        <p:xfrm>
          <a:off x="1447800" y="4191000"/>
          <a:ext cx="419100" cy="252413"/>
        </p:xfrm>
        <a:graphic>
          <a:graphicData uri="http://schemas.openxmlformats.org/presentationml/2006/ole">
            <p:oleObj spid="_x0000_s84997" name="公式" r:id="rId6" imgW="419040" imgH="253800" progId="Equation.3">
              <p:embed/>
            </p:oleObj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914400" y="52593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所求定义域为</a:t>
            </a:r>
          </a:p>
        </p:txBody>
      </p:sp>
      <p:graphicFrame>
        <p:nvGraphicFramePr>
          <p:cNvPr id="72708" name="Object 6"/>
          <p:cNvGraphicFramePr>
            <a:graphicFrameLocks noChangeAspect="1"/>
          </p:cNvGraphicFramePr>
          <p:nvPr/>
        </p:nvGraphicFramePr>
        <p:xfrm>
          <a:off x="3225800" y="5321300"/>
          <a:ext cx="5360988" cy="469900"/>
        </p:xfrm>
        <a:graphic>
          <a:graphicData uri="http://schemas.openxmlformats.org/presentationml/2006/ole">
            <p:oleObj spid="_x0000_s84998" name="公式" r:id="rId7" imgW="5359320" imgH="469800" progId="Equation.3">
              <p:embed/>
            </p:oleObj>
          </a:graphicData>
        </a:graphic>
      </p:graphicFrame>
      <p:graphicFrame>
        <p:nvGraphicFramePr>
          <p:cNvPr id="72709" name="Object 7"/>
          <p:cNvGraphicFramePr>
            <a:graphicFrameLocks noChangeAspect="1"/>
          </p:cNvGraphicFramePr>
          <p:nvPr/>
        </p:nvGraphicFramePr>
        <p:xfrm>
          <a:off x="5305425" y="2209800"/>
          <a:ext cx="2619375" cy="1981200"/>
        </p:xfrm>
        <a:graphic>
          <a:graphicData uri="http://schemas.openxmlformats.org/presentationml/2006/ole">
            <p:oleObj spid="_x0000_s84999" name="BMP 图象" r:id="rId8" imgW="2619048" imgH="1980952" progId="PBrush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5541A9-CB77-490D-92C5-1E6923F9974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91176" name="Text Box 120"/>
          <p:cNvSpPr txBox="1">
            <a:spLocks noChangeArrowheads="1"/>
          </p:cNvSpPr>
          <p:nvPr/>
        </p:nvSpPr>
        <p:spPr bwMode="auto">
          <a:xfrm>
            <a:off x="228600" y="279400"/>
            <a:ext cx="57912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二元函数的图形</a:t>
            </a:r>
            <a:r>
              <a:rPr kumimoji="1" lang="zh-CN" altLang="en-US" sz="260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600">
                <a:solidFill>
                  <a:srgbClr val="660066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latin typeface="Times New Roman" pitchFamily="18" charset="0"/>
              </a:rPr>
              <a:t>点集</a:t>
            </a:r>
            <a:r>
              <a:rPr kumimoji="1" lang="en-US" altLang="zh-CN" sz="2800" b="1">
                <a:latin typeface="Times New Roman" pitchFamily="18" charset="0"/>
              </a:rPr>
              <a:t>{(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Symbol" pitchFamily="18" charset="2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Symbol" pitchFamily="18" charset="2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z</a:t>
            </a:r>
            <a:r>
              <a:rPr kumimoji="1" lang="en-US" altLang="zh-CN" sz="2800" b="1">
                <a:latin typeface="Times New Roman" pitchFamily="18" charset="0"/>
              </a:rPr>
              <a:t>)|</a:t>
            </a:r>
            <a:r>
              <a:rPr kumimoji="1" lang="en-US" altLang="zh-CN" sz="2800" b="1" i="1">
                <a:latin typeface="Times New Roman" pitchFamily="18" charset="0"/>
              </a:rPr>
              <a:t>z</a:t>
            </a:r>
            <a:r>
              <a:rPr kumimoji="1" lang="en-US" altLang="zh-CN" sz="2800" b="1">
                <a:latin typeface="Symbol" pitchFamily="18" charset="2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f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Symbol" pitchFamily="18" charset="2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en-US" altLang="zh-CN" sz="2800" b="1">
                <a:latin typeface="Symbol" pitchFamily="18" charset="2"/>
              </a:rPr>
              <a:t>,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Symbol" pitchFamily="18" charset="2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800" b="1" i="1">
                <a:latin typeface="Times New Roman" pitchFamily="18" charset="0"/>
              </a:rPr>
              <a:t>D</a:t>
            </a:r>
            <a:r>
              <a:rPr kumimoji="1" lang="en-US" altLang="zh-CN" sz="2800" b="1">
                <a:latin typeface="Times New Roman" pitchFamily="18" charset="0"/>
              </a:rPr>
              <a:t>}</a:t>
            </a:r>
            <a:r>
              <a:rPr kumimoji="1" lang="zh-CN" altLang="en-US" sz="2800" b="1">
                <a:latin typeface="Times New Roman" pitchFamily="18" charset="0"/>
              </a:rPr>
              <a:t>称为二元函数</a:t>
            </a:r>
            <a:r>
              <a:rPr kumimoji="1" lang="en-US" altLang="zh-CN" sz="2800" b="1" i="1">
                <a:latin typeface="Times New Roman" pitchFamily="18" charset="0"/>
              </a:rPr>
              <a:t>z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800" b="1" i="1">
                <a:latin typeface="Times New Roman" pitchFamily="18" charset="0"/>
              </a:rPr>
              <a:t>f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Symbol" pitchFamily="18" charset="2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的图形</a:t>
            </a:r>
            <a:r>
              <a:rPr kumimoji="1" lang="en-US" altLang="zh-CN" sz="2800" b="1">
                <a:latin typeface="Symbol" pitchFamily="18" charset="2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 b="1">
                <a:latin typeface="Symbol" pitchFamily="18" charset="2"/>
              </a:rPr>
              <a:t>        </a:t>
            </a:r>
            <a:r>
              <a:rPr kumimoji="1" lang="zh-CN" altLang="en-US" sz="2800" b="1">
                <a:latin typeface="Times New Roman" pitchFamily="18" charset="0"/>
              </a:rPr>
              <a:t>二元函数的图形是一张曲面</a:t>
            </a:r>
            <a:r>
              <a:rPr kumimoji="1" lang="en-US" altLang="zh-CN" sz="2800" b="1">
                <a:latin typeface="Symbol" pitchFamily="18" charset="2"/>
              </a:rPr>
              <a:t>. </a:t>
            </a:r>
          </a:p>
        </p:txBody>
      </p:sp>
      <p:pic>
        <p:nvPicPr>
          <p:cNvPr id="5" name="Picture 129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6065838" y="228600"/>
            <a:ext cx="2849562" cy="28495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6" name="Text Box 121"/>
          <p:cNvSpPr txBox="1">
            <a:spLocks noChangeArrowheads="1"/>
          </p:cNvSpPr>
          <p:nvPr/>
        </p:nvSpPr>
        <p:spPr bwMode="auto">
          <a:xfrm>
            <a:off x="34925" y="3897313"/>
            <a:ext cx="470852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>
                <a:latin typeface="Times New Roman" pitchFamily="18" charset="0"/>
              </a:rPr>
              <a:t>         </a:t>
            </a:r>
            <a:r>
              <a:rPr kumimoji="1" lang="en-US" altLang="zh-CN" sz="2800" b="1" i="1">
                <a:latin typeface="Times New Roman" pitchFamily="18" charset="0"/>
              </a:rPr>
              <a:t>z</a:t>
            </a:r>
            <a:r>
              <a:rPr kumimoji="1" lang="en-US" altLang="zh-CN" sz="2800" b="1">
                <a:latin typeface="Symbol" pitchFamily="18" charset="2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ax</a:t>
            </a:r>
            <a:r>
              <a:rPr kumimoji="1" lang="en-US" altLang="zh-CN" sz="2800" b="1">
                <a:latin typeface="Symbol" pitchFamily="18" charset="2"/>
              </a:rPr>
              <a:t>+</a:t>
            </a:r>
            <a:r>
              <a:rPr kumimoji="1" lang="en-US" altLang="zh-CN" sz="2800" b="1" i="1">
                <a:latin typeface="Times New Roman" pitchFamily="18" charset="0"/>
              </a:rPr>
              <a:t>by</a:t>
            </a:r>
            <a:r>
              <a:rPr kumimoji="1" lang="en-US" altLang="zh-CN" sz="2800" b="1">
                <a:latin typeface="Symbol" pitchFamily="18" charset="2"/>
              </a:rPr>
              <a:t>+</a:t>
            </a:r>
            <a:r>
              <a:rPr kumimoji="1" lang="en-US" altLang="zh-CN" sz="2800" b="1" i="1">
                <a:latin typeface="Times New Roman" pitchFamily="18" charset="0"/>
              </a:rPr>
              <a:t>c</a:t>
            </a:r>
            <a:r>
              <a:rPr kumimoji="1" lang="zh-CN" altLang="en-US" sz="2800" b="1">
                <a:latin typeface="Times New Roman" pitchFamily="18" charset="0"/>
              </a:rPr>
              <a:t>表示一张平面</a:t>
            </a:r>
            <a:r>
              <a:rPr kumimoji="1" lang="en-US" altLang="zh-CN" sz="2800" b="1">
                <a:latin typeface="Symbol" pitchFamily="18" charset="2"/>
              </a:rPr>
              <a:t>. </a:t>
            </a: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563563" y="3116263"/>
            <a:ext cx="1344612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3200" b="1" dirty="0">
                <a:solidFill>
                  <a:srgbClr val="0000FF"/>
                </a:solidFill>
                <a:latin typeface="+mj-ea"/>
                <a:ea typeface="+mj-ea"/>
              </a:rPr>
              <a:t>举例</a:t>
            </a:r>
            <a:r>
              <a:rPr kumimoji="1" lang="zh-CN" altLang="en-US" sz="3200" b="1" dirty="0">
                <a:solidFill>
                  <a:srgbClr val="0000FF"/>
                </a:solidFill>
                <a:latin typeface="+mj-ea"/>
                <a:ea typeface="+mj-ea"/>
                <a:sym typeface="Symbol" pitchFamily="18" charset="2"/>
              </a:rPr>
              <a:t>  </a:t>
            </a:r>
          </a:p>
        </p:txBody>
      </p:sp>
      <p:grpSp>
        <p:nvGrpSpPr>
          <p:cNvPr id="8" name="Group 128"/>
          <p:cNvGrpSpPr>
            <a:grpSpLocks/>
          </p:cNvGrpSpPr>
          <p:nvPr/>
        </p:nvGrpSpPr>
        <p:grpSpPr bwMode="auto">
          <a:xfrm>
            <a:off x="6084888" y="3532188"/>
            <a:ext cx="2855912" cy="2849562"/>
            <a:chOff x="3817" y="384"/>
            <a:chExt cx="1799" cy="1795"/>
          </a:xfrm>
        </p:grpSpPr>
        <p:pic>
          <p:nvPicPr>
            <p:cNvPr id="91183" name="Picture 126"/>
            <p:cNvPicPr>
              <a:picLocks noChangeAspect="1" noChangeArrowheads="1"/>
            </p:cNvPicPr>
            <p:nvPr/>
          </p:nvPicPr>
          <p:blipFill>
            <a:blip r:embed="rId4">
              <a:lum bright="6000"/>
            </a:blip>
            <a:srcRect/>
            <a:stretch>
              <a:fillRect/>
            </a:stretch>
          </p:blipFill>
          <p:spPr bwMode="auto">
            <a:xfrm>
              <a:off x="3817" y="384"/>
              <a:ext cx="1799" cy="179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91184" name="Rectangle 127"/>
            <p:cNvSpPr>
              <a:spLocks noChangeArrowheads="1"/>
            </p:cNvSpPr>
            <p:nvPr/>
          </p:nvSpPr>
          <p:spPr bwMode="auto">
            <a:xfrm>
              <a:off x="4464" y="1104"/>
              <a:ext cx="977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800" i="1">
                  <a:solidFill>
                    <a:srgbClr val="660066"/>
                  </a:solidFill>
                  <a:latin typeface="Times New Roman" pitchFamily="18" charset="0"/>
                </a:rPr>
                <a:t>z</a:t>
              </a:r>
              <a:r>
                <a:rPr kumimoji="1" lang="en-US" altLang="zh-CN" sz="2800">
                  <a:solidFill>
                    <a:srgbClr val="660066"/>
                  </a:solidFill>
                  <a:latin typeface="Symbol" pitchFamily="18" charset="2"/>
                </a:rPr>
                <a:t>=</a:t>
              </a:r>
              <a:r>
                <a:rPr kumimoji="1" lang="en-US" altLang="zh-CN" sz="2800" i="1">
                  <a:solidFill>
                    <a:srgbClr val="660066"/>
                  </a:solidFill>
                  <a:latin typeface="Times New Roman" pitchFamily="18" charset="0"/>
                </a:rPr>
                <a:t>ax</a:t>
              </a:r>
              <a:r>
                <a:rPr kumimoji="1" lang="en-US" altLang="zh-CN" sz="2800">
                  <a:solidFill>
                    <a:srgbClr val="660066"/>
                  </a:solidFill>
                  <a:latin typeface="Symbol" pitchFamily="18" charset="2"/>
                </a:rPr>
                <a:t>+</a:t>
              </a:r>
              <a:r>
                <a:rPr kumimoji="1" lang="en-US" altLang="zh-CN" sz="2800" i="1">
                  <a:solidFill>
                    <a:srgbClr val="660066"/>
                  </a:solidFill>
                  <a:latin typeface="Times New Roman" pitchFamily="18" charset="0"/>
                </a:rPr>
                <a:t>by</a:t>
              </a:r>
              <a:r>
                <a:rPr kumimoji="1" lang="en-US" altLang="zh-CN" sz="2800">
                  <a:solidFill>
                    <a:srgbClr val="660066"/>
                  </a:solidFill>
                  <a:latin typeface="Symbol" pitchFamily="18" charset="2"/>
                </a:rPr>
                <a:t>+</a:t>
              </a:r>
              <a:r>
                <a:rPr kumimoji="1" lang="en-US" altLang="zh-CN" sz="2800" i="1">
                  <a:solidFill>
                    <a:srgbClr val="660066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aphicFrame>
        <p:nvGraphicFramePr>
          <p:cNvPr id="91174" name="Object 38"/>
          <p:cNvGraphicFramePr>
            <a:graphicFrameLocks noChangeAspect="1"/>
          </p:cNvGraphicFramePr>
          <p:nvPr/>
        </p:nvGraphicFramePr>
        <p:xfrm>
          <a:off x="0" y="4564063"/>
          <a:ext cx="5075238" cy="665162"/>
        </p:xfrm>
        <a:graphic>
          <a:graphicData uri="http://schemas.openxmlformats.org/presentationml/2006/ole">
            <p:oleObj spid="_x0000_s91174" name="Equation" r:id="rId5" imgW="2133360" imgH="279360" progId="Equation.DSMT4">
              <p:embed/>
            </p:oleObj>
          </a:graphicData>
        </a:graphic>
      </p:graphicFrame>
      <p:pic>
        <p:nvPicPr>
          <p:cNvPr id="48" name="Picture 136"/>
          <p:cNvPicPr>
            <a:picLocks noChangeAspect="1" noChangeArrowheads="1"/>
          </p:cNvPicPr>
          <p:nvPr/>
        </p:nvPicPr>
        <p:blipFill>
          <a:blip r:embed="rId6">
            <a:lum bright="6000"/>
          </a:blip>
          <a:srcRect/>
          <a:stretch>
            <a:fillRect/>
          </a:stretch>
        </p:blipFill>
        <p:spPr bwMode="auto">
          <a:xfrm>
            <a:off x="6084888" y="3532188"/>
            <a:ext cx="2849562" cy="284956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11188" y="5354638"/>
            <a:ext cx="49339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其定义域为</a:t>
            </a:r>
            <a:r>
              <a:rPr kumimoji="1" lang="en-US" altLang="zh-CN" sz="2800" b="1" i="1">
                <a:latin typeface="Times New Roman" pitchFamily="18" charset="0"/>
              </a:rPr>
              <a:t>D</a:t>
            </a:r>
            <a:r>
              <a:rPr kumimoji="1" lang="en-US" altLang="zh-CN" sz="2800" b="1">
                <a:latin typeface="Symbol" pitchFamily="18" charset="2"/>
              </a:rPr>
              <a:t>=</a:t>
            </a:r>
            <a:r>
              <a:rPr kumimoji="1" lang="en-US" altLang="zh-CN" sz="2800" b="1">
                <a:latin typeface="Times New Roman" pitchFamily="18" charset="0"/>
              </a:rPr>
              <a:t>{(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Symbol" pitchFamily="18" charset="2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)|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 baseline="30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Symbol" pitchFamily="18" charset="2"/>
              </a:rPr>
              <a:t>+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 baseline="30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30000">
                <a:latin typeface="Times New Roman" pitchFamily="18" charset="0"/>
              </a:rPr>
              <a:t>2</a:t>
            </a:r>
            <a:r>
              <a:rPr kumimoji="1" lang="en-US" altLang="zh-CN" sz="2800" b="1">
                <a:latin typeface="Times New Roman" pitchFamily="18" charset="0"/>
              </a:rPr>
              <a:t>}</a:t>
            </a:r>
            <a:r>
              <a:rPr kumimoji="1" lang="en-US" altLang="zh-CN" sz="2800" b="1">
                <a:latin typeface="Symbol" pitchFamily="18" charset="2"/>
              </a:rPr>
              <a:t>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4B894D-F00B-4143-AFD3-21F02D84991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434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400" b="1" kern="0">
                <a:solidFill>
                  <a:srgbClr val="0000FF"/>
                </a:solidFill>
                <a:latin typeface="楷体_GB2312" pitchFamily="49" charset="-122"/>
                <a:ea typeface="+mj-ea"/>
                <a:cs typeface="+mj-cs"/>
              </a:rPr>
              <a:t>三、多元函数的极限</a:t>
            </a:r>
            <a:endParaRPr lang="zh-CN" altLang="en-US" sz="3400" b="1" kern="0" dirty="0">
              <a:solidFill>
                <a:srgbClr val="0000FF"/>
              </a:solidFill>
              <a:latin typeface="楷体_GB2312" pitchFamily="49" charset="-122"/>
              <a:ea typeface="+mj-ea"/>
              <a:cs typeface="+mj-cs"/>
            </a:endParaRPr>
          </a:p>
        </p:txBody>
      </p:sp>
      <p:sp>
        <p:nvSpPr>
          <p:cNvPr id="92174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7126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</a:t>
            </a:r>
            <a:r>
              <a:rPr kumimoji="1" lang="en-US" altLang="zh-CN" sz="2800" b="1">
                <a:solidFill>
                  <a:srgbClr val="FFCC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二元函数                      在点</a:t>
            </a: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3935413" y="1052513"/>
          <a:ext cx="1789112" cy="576262"/>
        </p:xfrm>
        <a:graphic>
          <a:graphicData uri="http://schemas.openxmlformats.org/presentationml/2006/ole">
            <p:oleObj spid="_x0000_s92162" name="Equation" r:id="rId3" imgW="749160" imgH="241200" progId="Equation.DSMT4">
              <p:embed/>
            </p:oleObj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6659563" y="1038225"/>
          <a:ext cx="1577975" cy="606425"/>
        </p:xfrm>
        <a:graphic>
          <a:graphicData uri="http://schemas.openxmlformats.org/presentationml/2006/ole">
            <p:oleObj spid="_x0000_s92163" name="Equation" r:id="rId4" imgW="660240" imgH="253800" progId="Equation.DSMT4">
              <p:embed/>
            </p:oleObj>
          </a:graphicData>
        </a:graphic>
      </p:graphicFrame>
      <p:sp>
        <p:nvSpPr>
          <p:cNvPr id="92175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80787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的某个去心邻域内有定义，如果存在常数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，对于</a:t>
            </a:r>
            <a:endParaRPr kumimoji="1" lang="en-US" altLang="zh-CN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76" name="Text Box 22"/>
          <p:cNvSpPr txBox="1">
            <a:spLocks noChangeArrowheads="1"/>
          </p:cNvSpPr>
          <p:nvPr/>
        </p:nvSpPr>
        <p:spPr bwMode="auto">
          <a:xfrm>
            <a:off x="347663" y="2189163"/>
            <a:ext cx="480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任意正数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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总存在正数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endParaRPr kumimoji="1" lang="en-US" altLang="zh-CN" sz="2800" i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4643438" y="2205038"/>
            <a:ext cx="24495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对满足不等式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835150" y="2947988"/>
          <a:ext cx="1820863" cy="552450"/>
        </p:xfrm>
        <a:graphic>
          <a:graphicData uri="http://schemas.openxmlformats.org/presentationml/2006/ole">
            <p:oleObj spid="_x0000_s92164" name="Equation" r:id="rId5" imgW="838080" imgH="253800" progId="Equation.DSMT4">
              <p:embed/>
            </p:oleObj>
          </a:graphicData>
        </a:graphic>
      </p:graphicFrame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95288" y="3644900"/>
            <a:ext cx="3455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的一切点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都有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963738" y="4262438"/>
          <a:ext cx="1960562" cy="577850"/>
        </p:xfrm>
        <a:graphic>
          <a:graphicData uri="http://schemas.openxmlformats.org/presentationml/2006/ole">
            <p:oleObj spid="_x0000_s92165" name="Equation" r:id="rId6" imgW="901440" imgH="266400" progId="Equation.DSMT4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908175" y="5710238"/>
          <a:ext cx="2165350" cy="671512"/>
        </p:xfrm>
        <a:graphic>
          <a:graphicData uri="http://schemas.openxmlformats.org/presentationml/2006/ole">
            <p:oleObj spid="_x0000_s92166" name="Equation" r:id="rId7" imgW="2171520" imgH="672840" progId="Equation.3">
              <p:embed/>
            </p:oleObj>
          </a:graphicData>
        </a:graphic>
      </p:graphicFrame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68313" y="4926013"/>
            <a:ext cx="7326312" cy="544512"/>
            <a:chOff x="467544" y="4926111"/>
            <a:chExt cx="7327304" cy="544265"/>
          </a:xfrm>
        </p:grpSpPr>
        <p:sp>
          <p:nvSpPr>
            <p:cNvPr id="92180" name="Text Box 8"/>
            <p:cNvSpPr txBox="1">
              <a:spLocks noChangeArrowheads="1"/>
            </p:cNvSpPr>
            <p:nvPr/>
          </p:nvSpPr>
          <p:spPr bwMode="auto">
            <a:xfrm>
              <a:off x="467544" y="4926111"/>
              <a:ext cx="2438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则称 </a:t>
              </a:r>
              <a:r>
                <a:rPr kumimoji="1" lang="en-US" altLang="zh-CN" sz="2800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为函数</a:t>
              </a:r>
            </a:p>
          </p:txBody>
        </p:sp>
        <p:sp>
          <p:nvSpPr>
            <p:cNvPr id="92181" name="Text Box 18"/>
            <p:cNvSpPr txBox="1">
              <a:spLocks noChangeArrowheads="1"/>
            </p:cNvSpPr>
            <p:nvPr/>
          </p:nvSpPr>
          <p:spPr bwMode="auto">
            <a:xfrm>
              <a:off x="6804248" y="4941168"/>
              <a:ext cx="990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记作</a:t>
              </a:r>
            </a:p>
          </p:txBody>
        </p:sp>
        <p:graphicFrame>
          <p:nvGraphicFramePr>
            <p:cNvPr id="92167" name="Object 7"/>
            <p:cNvGraphicFramePr>
              <a:graphicFrameLocks noChangeAspect="1"/>
            </p:cNvGraphicFramePr>
            <p:nvPr/>
          </p:nvGraphicFramePr>
          <p:xfrm>
            <a:off x="2771800" y="5013176"/>
            <a:ext cx="3937000" cy="457200"/>
          </p:xfrm>
          <a:graphic>
            <a:graphicData uri="http://schemas.openxmlformats.org/presentationml/2006/ole">
              <p:oleObj spid="_x0000_s92167" name="Equation" r:id="rId8" imgW="3936960" imgH="457200" progId="Equation.3">
                <p:embed/>
              </p:oleObj>
            </a:graphicData>
          </a:graphic>
        </p:graphicFrame>
      </p:grp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4211638" y="5500688"/>
          <a:ext cx="3673475" cy="881062"/>
        </p:xfrm>
        <a:graphic>
          <a:graphicData uri="http://schemas.openxmlformats.org/presentationml/2006/ole">
            <p:oleObj spid="_x0000_s92168" name="Equation" r:id="rId9" imgW="1688760" imgH="406080" progId="Equation.DSMT4">
              <p:embed/>
            </p:oleObj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3708400" y="2833688"/>
          <a:ext cx="4583113" cy="882650"/>
        </p:xfrm>
        <a:graphic>
          <a:graphicData uri="http://schemas.openxmlformats.org/presentationml/2006/ole">
            <p:oleObj spid="_x0000_s92170" name="Equation" r:id="rId10" imgW="2108160" imgH="406080" progId="Equation.DSMT4">
              <p:embed/>
            </p:oleObj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4211638" y="4221163"/>
          <a:ext cx="2789237" cy="660400"/>
        </p:xfrm>
        <a:graphic>
          <a:graphicData uri="http://schemas.openxmlformats.org/presentationml/2006/ole">
            <p:oleObj spid="_x0000_s92171" name="Equation" r:id="rId11" imgW="128268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23028E-A78C-471A-A741-071EB2CA826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2124075" y="260350"/>
          <a:ext cx="3000375" cy="1106488"/>
        </p:xfrm>
        <a:graphic>
          <a:graphicData uri="http://schemas.openxmlformats.org/presentationml/2006/ole">
            <p:oleObj spid="_x0000_s93186" name="Equation" r:id="rId3" imgW="1269720" imgH="469800" progId="Equation.DSMT4">
              <p:embed/>
            </p:oleObj>
          </a:graphicData>
        </a:graphic>
      </p:graphicFrame>
      <p:sp>
        <p:nvSpPr>
          <p:cNvPr id="93199" name="Text Box 3"/>
          <p:cNvSpPr txBox="1">
            <a:spLocks noChangeArrowheads="1"/>
          </p:cNvSpPr>
          <p:nvPr/>
        </p:nvSpPr>
        <p:spPr bwMode="auto">
          <a:xfrm>
            <a:off x="5148263" y="476250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求证：</a:t>
            </a:r>
          </a:p>
        </p:txBody>
      </p:sp>
      <p:sp>
        <p:nvSpPr>
          <p:cNvPr id="93200" name="Rectangle 22"/>
          <p:cNvSpPr>
            <a:spLocks noChangeArrowheads="1"/>
          </p:cNvSpPr>
          <p:nvPr/>
        </p:nvSpPr>
        <p:spPr bwMode="auto">
          <a:xfrm>
            <a:off x="179388" y="579438"/>
            <a:ext cx="24701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设函数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6011863" y="550863"/>
          <a:ext cx="2940050" cy="717550"/>
        </p:xfrm>
        <a:graphic>
          <a:graphicData uri="http://schemas.openxmlformats.org/presentationml/2006/ole">
            <p:oleObj spid="_x0000_s93188" name="Equation" r:id="rId4" imgW="1244520" imgH="304560" progId="Equation.DSMT4">
              <p:embed/>
            </p:oleObj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0825" y="1685925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042988" y="1773238"/>
          <a:ext cx="1320800" cy="479425"/>
        </p:xfrm>
        <a:graphic>
          <a:graphicData uri="http://schemas.openxmlformats.org/presentationml/2006/ole">
            <p:oleObj spid="_x0000_s93189" name="Equation" r:id="rId5" imgW="558720" imgH="203040" progId="Equation.DSMT4">
              <p:embed/>
            </p:oleObj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484438" y="1773238"/>
          <a:ext cx="1511300" cy="503237"/>
        </p:xfrm>
        <a:graphic>
          <a:graphicData uri="http://schemas.openxmlformats.org/presentationml/2006/ole">
            <p:oleObj spid="_x0000_s93190" name="Equation" r:id="rId6" imgW="609480" imgH="203040" progId="Equation.DSMT4">
              <p:embed/>
            </p:oleObj>
          </a:graphicData>
        </a:graphic>
      </p:graphicFrame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995738" y="1803400"/>
            <a:ext cx="24701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1116013" y="2420938"/>
          <a:ext cx="6597650" cy="687387"/>
        </p:xfrm>
        <a:graphic>
          <a:graphicData uri="http://schemas.openxmlformats.org/presentationml/2006/ole">
            <p:oleObj spid="_x0000_s93192" name="Equation" r:id="rId7" imgW="2793960" imgH="291960" progId="Equation.DSMT4">
              <p:embed/>
            </p:oleObj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0" y="3352800"/>
          <a:ext cx="3500438" cy="1228725"/>
        </p:xfrm>
        <a:graphic>
          <a:graphicData uri="http://schemas.openxmlformats.org/presentationml/2006/ole">
            <p:oleObj spid="_x0000_s93193" name="Equation" r:id="rId8" imgW="1587240" imgH="558720" progId="Equation.DSMT4">
              <p:embed/>
            </p:oleObj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3563938" y="3136900"/>
          <a:ext cx="3694112" cy="1423988"/>
        </p:xfrm>
        <a:graphic>
          <a:graphicData uri="http://schemas.openxmlformats.org/presentationml/2006/ole">
            <p:oleObj spid="_x0000_s93194" name="Equation" r:id="rId9" imgW="1676160" imgH="647640" progId="Equation.DSMT4">
              <p:embed/>
            </p:oleObj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7092950" y="3640138"/>
          <a:ext cx="2043113" cy="792162"/>
        </p:xfrm>
        <a:graphic>
          <a:graphicData uri="http://schemas.openxmlformats.org/presentationml/2006/ole">
            <p:oleObj spid="_x0000_s93196" name="Equation" r:id="rId10" imgW="1015920" imgH="393480" progId="Equation.DSMT4">
              <p:embed/>
            </p:oleObj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1241425" y="4797425"/>
          <a:ext cx="3330575" cy="717550"/>
        </p:xfrm>
        <a:graphic>
          <a:graphicData uri="http://schemas.openxmlformats.org/presentationml/2006/ole">
            <p:oleObj spid="_x0000_s93197" name="Equation" r:id="rId11" imgW="140940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641350" y="836613"/>
          <a:ext cx="6954838" cy="792162"/>
        </p:xfrm>
        <a:graphic>
          <a:graphicData uri="http://schemas.openxmlformats.org/presentationml/2006/ole">
            <p:oleObj spid="_x0000_s96260" name="Equation" r:id="rId3" imgW="2781000" imgH="317160" progId="Equation.DSMT4">
              <p:embed/>
            </p:oleObj>
          </a:graphicData>
        </a:graphic>
      </p:graphicFrame>
      <p:sp>
        <p:nvSpPr>
          <p:cNvPr id="96267" name="Text Box 2"/>
          <p:cNvSpPr txBox="1">
            <a:spLocks noChangeArrowheads="1"/>
          </p:cNvSpPr>
          <p:nvPr/>
        </p:nvSpPr>
        <p:spPr bwMode="auto">
          <a:xfrm>
            <a:off x="468313" y="1773238"/>
            <a:ext cx="42481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66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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二重极限存在是指</a:t>
            </a:r>
            <a:endParaRPr kumimoji="1"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3865563" y="1700213"/>
          <a:ext cx="4378325" cy="565150"/>
        </p:xfrm>
        <a:graphic>
          <a:graphicData uri="http://schemas.openxmlformats.org/presentationml/2006/ole">
            <p:oleObj spid="_x0000_s96263" name="Equation" r:id="rId4" imgW="1854000" imgH="241200" progId="Equation.DSMT4">
              <p:embed/>
            </p:oleObj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12750" y="2420938"/>
          <a:ext cx="6967538" cy="576262"/>
        </p:xfrm>
        <a:graphic>
          <a:graphicData uri="http://schemas.openxmlformats.org/presentationml/2006/ole">
            <p:oleObj spid="_x0000_s96264" name="Equation" r:id="rId5" imgW="3073320" imgH="253800" progId="Equation.DSMT4">
              <p:embed/>
            </p:oleObj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2209800" y="3316288"/>
          <a:ext cx="1079500" cy="406400"/>
        </p:xfrm>
        <a:graphic>
          <a:graphicData uri="http://schemas.openxmlformats.org/presentationml/2006/ole">
            <p:oleObj spid="_x0000_s96265" name="Equation" r:id="rId6" imgW="1079280" imgH="406080" progId="Equation.3">
              <p:embed/>
            </p:oleObj>
          </a:graphicData>
        </a:graphic>
      </p:graphicFrame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81000" y="3201988"/>
            <a:ext cx="8458200" cy="1739900"/>
            <a:chOff x="381000" y="3201268"/>
            <a:chExt cx="8458200" cy="1739900"/>
          </a:xfrm>
        </p:grpSpPr>
        <p:sp>
          <p:nvSpPr>
            <p:cNvPr id="96269" name="Text Box 2"/>
            <p:cNvSpPr txBox="1">
              <a:spLocks noChangeArrowheads="1"/>
            </p:cNvSpPr>
            <p:nvPr/>
          </p:nvSpPr>
          <p:spPr bwMode="auto">
            <a:xfrm>
              <a:off x="685800" y="3202856"/>
              <a:ext cx="2086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66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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当动点</a:t>
              </a:r>
            </a:p>
          </p:txBody>
        </p:sp>
        <p:sp>
          <p:nvSpPr>
            <p:cNvPr id="96270" name="Text Box 4"/>
            <p:cNvSpPr txBox="1">
              <a:spLocks noChangeArrowheads="1"/>
            </p:cNvSpPr>
            <p:nvPr/>
          </p:nvSpPr>
          <p:spPr bwMode="auto">
            <a:xfrm>
              <a:off x="381000" y="3812456"/>
              <a:ext cx="5486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趋于不同值或有的极限不存在，</a:t>
              </a:r>
            </a:p>
          </p:txBody>
        </p:sp>
        <p:sp>
          <p:nvSpPr>
            <p:cNvPr id="96271" name="Text Box 10"/>
            <p:cNvSpPr txBox="1">
              <a:spLocks noChangeArrowheads="1"/>
            </p:cNvSpPr>
            <p:nvPr/>
          </p:nvSpPr>
          <p:spPr bwMode="auto">
            <a:xfrm>
              <a:off x="5257800" y="3812456"/>
              <a:ext cx="3581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则可以断定函数极限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3200400" y="3201268"/>
              <a:ext cx="2819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以不同方式趋于</a:t>
              </a:r>
            </a:p>
          </p:txBody>
        </p:sp>
        <p:graphicFrame>
          <p:nvGraphicFramePr>
            <p:cNvPr id="96266" name="Object 10"/>
            <p:cNvGraphicFramePr>
              <a:graphicFrameLocks noChangeAspect="1"/>
            </p:cNvGraphicFramePr>
            <p:nvPr/>
          </p:nvGraphicFramePr>
          <p:xfrm>
            <a:off x="5795963" y="3302868"/>
            <a:ext cx="1800225" cy="412750"/>
          </p:xfrm>
          <a:graphic>
            <a:graphicData uri="http://schemas.openxmlformats.org/presentationml/2006/ole">
              <p:oleObj spid="_x0000_s96266" name="Equation" r:id="rId7" imgW="1993680" imgH="457200" progId="Equation.3">
                <p:embed/>
              </p:oleObj>
            </a:graphicData>
          </a:graphic>
        </p:graphicFrame>
        <p:sp>
          <p:nvSpPr>
            <p:cNvPr id="96273" name="Text Box 18"/>
            <p:cNvSpPr txBox="1">
              <a:spLocks noChangeArrowheads="1"/>
            </p:cNvSpPr>
            <p:nvPr/>
          </p:nvSpPr>
          <p:spPr bwMode="auto">
            <a:xfrm>
              <a:off x="381000" y="4422056"/>
              <a:ext cx="1600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不存在 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96274" name="Text Box 21"/>
            <p:cNvSpPr txBox="1">
              <a:spLocks noChangeArrowheads="1"/>
            </p:cNvSpPr>
            <p:nvPr/>
          </p:nvSpPr>
          <p:spPr bwMode="auto">
            <a:xfrm>
              <a:off x="7667625" y="3212381"/>
              <a:ext cx="1066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函数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3906838" y="2355850"/>
          <a:ext cx="2033587" cy="1001713"/>
        </p:xfrm>
        <a:graphic>
          <a:graphicData uri="http://schemas.openxmlformats.org/presentationml/2006/ole">
            <p:oleObj spid="_x0000_s97287" name="Equation" r:id="rId3" imgW="850680" imgH="419040" progId="Equation.DSMT4">
              <p:embed/>
            </p:oleObj>
          </a:graphicData>
        </a:graphic>
      </p:graphicFrame>
      <p:sp>
        <p:nvSpPr>
          <p:cNvPr id="2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72109A-7698-42DA-820F-36F7380FCA77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63588" y="1628775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沿直线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 x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趋于点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 0) ,</a:t>
            </a:r>
          </a:p>
        </p:txBody>
      </p:sp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1058863" y="2565400"/>
          <a:ext cx="2792412" cy="939800"/>
        </p:xfrm>
        <a:graphic>
          <a:graphicData uri="http://schemas.openxmlformats.org/presentationml/2006/ole">
            <p:oleObj spid="_x0000_s97284" name="Equation" r:id="rId4" imgW="1168200" imgH="393480" progId="Equation.DSMT4">
              <p:embed/>
            </p:oleObj>
          </a:graphicData>
        </a:graphic>
      </p:graphicFrame>
      <p:graphicFrame>
        <p:nvGraphicFramePr>
          <p:cNvPr id="25609" name="Object 5"/>
          <p:cNvGraphicFramePr>
            <a:graphicFrameLocks noChangeAspect="1"/>
          </p:cNvGraphicFramePr>
          <p:nvPr/>
        </p:nvGraphicFramePr>
        <p:xfrm>
          <a:off x="984250" y="4187825"/>
          <a:ext cx="1562100" cy="431800"/>
        </p:xfrm>
        <a:graphic>
          <a:graphicData uri="http://schemas.openxmlformats.org/presentationml/2006/ole">
            <p:oleObj spid="_x0000_s97285" name="Equation" r:id="rId5" imgW="1562040" imgH="431640" progId="Equation.3">
              <p:embed/>
            </p:oleObj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7310438" y="1628775"/>
            <a:ext cx="1149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25612" name="Object 6"/>
          <p:cNvGraphicFramePr>
            <a:graphicFrameLocks noChangeAspect="1"/>
          </p:cNvGraphicFramePr>
          <p:nvPr/>
        </p:nvGraphicFramePr>
        <p:xfrm>
          <a:off x="5970588" y="2451100"/>
          <a:ext cx="1193800" cy="889000"/>
        </p:xfrm>
        <a:graphic>
          <a:graphicData uri="http://schemas.openxmlformats.org/presentationml/2006/ole">
            <p:oleObj spid="_x0000_s97286" name="Equation" r:id="rId6" imgW="1193760" imgH="888840" progId="Equation.3">
              <p:embed/>
            </p:oleObj>
          </a:graphicData>
        </a:graphic>
      </p:graphicFrame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5491163" y="2852738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784475" y="3500438"/>
            <a:ext cx="3236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值不同极限不同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!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371725" y="4149725"/>
            <a:ext cx="47926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(0,0)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点的二重极限不存在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148263" y="2349500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500563" y="2852738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7296" name="组合 24"/>
          <p:cNvGrpSpPr>
            <a:grpSpLocks/>
          </p:cNvGrpSpPr>
          <p:nvPr/>
        </p:nvGrpSpPr>
        <p:grpSpPr bwMode="auto">
          <a:xfrm>
            <a:off x="685800" y="476250"/>
            <a:ext cx="8077200" cy="965200"/>
            <a:chOff x="685800" y="2006600"/>
            <a:chExt cx="8077200" cy="965200"/>
          </a:xfrm>
        </p:grpSpPr>
        <p:graphicFrame>
          <p:nvGraphicFramePr>
            <p:cNvPr id="97283" name="Object 3"/>
            <p:cNvGraphicFramePr>
              <a:graphicFrameLocks noChangeAspect="1"/>
            </p:cNvGraphicFramePr>
            <p:nvPr/>
          </p:nvGraphicFramePr>
          <p:xfrm>
            <a:off x="3035300" y="2006600"/>
            <a:ext cx="2601913" cy="965200"/>
          </p:xfrm>
          <a:graphic>
            <a:graphicData uri="http://schemas.openxmlformats.org/presentationml/2006/ole">
              <p:oleObj spid="_x0000_s97283" name="Equation" r:id="rId7" imgW="2603160" imgH="965160" progId="Equation.3">
                <p:embed/>
              </p:oleObj>
            </a:graphicData>
          </a:graphic>
        </p:graphicFrame>
        <p:sp>
          <p:nvSpPr>
            <p:cNvPr id="97305" name="Text Box 8"/>
            <p:cNvSpPr txBox="1">
              <a:spLocks noChangeArrowheads="1"/>
            </p:cNvSpPr>
            <p:nvPr/>
          </p:nvSpPr>
          <p:spPr bwMode="auto">
            <a:xfrm>
              <a:off x="5638800" y="2200275"/>
              <a:ext cx="3124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在点 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(0, 0) </a:t>
              </a:r>
              <a:r>
                <a:rPr kumimoji="1"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的极限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97306" name="Rectangle 22"/>
            <p:cNvSpPr>
              <a:spLocks noChangeArrowheads="1"/>
            </p:cNvSpPr>
            <p:nvPr/>
          </p:nvSpPr>
          <p:spPr bwMode="auto">
            <a:xfrm>
              <a:off x="685800" y="2227263"/>
              <a:ext cx="2819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例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3   </a:t>
              </a:r>
              <a:r>
                <a: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讨论函数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395288" y="4797425"/>
            <a:ext cx="8785225" cy="1584325"/>
            <a:chOff x="395536" y="4797152"/>
            <a:chExt cx="8784976" cy="1584176"/>
          </a:xfrm>
        </p:grpSpPr>
        <p:sp>
          <p:nvSpPr>
            <p:cNvPr id="97298" name="矩形 29"/>
            <p:cNvSpPr>
              <a:spLocks noChangeArrowheads="1"/>
            </p:cNvSpPr>
            <p:nvPr/>
          </p:nvSpPr>
          <p:spPr bwMode="auto">
            <a:xfrm>
              <a:off x="395536" y="4797152"/>
              <a:ext cx="8280920" cy="1584176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97299" name="组合 28"/>
            <p:cNvGrpSpPr>
              <a:grpSpLocks/>
            </p:cNvGrpSpPr>
            <p:nvPr/>
          </p:nvGrpSpPr>
          <p:grpSpPr bwMode="auto">
            <a:xfrm>
              <a:off x="504056" y="5013176"/>
              <a:ext cx="8676456" cy="1169551"/>
              <a:chOff x="504056" y="5013176"/>
              <a:chExt cx="8676456" cy="1169551"/>
            </a:xfrm>
          </p:grpSpPr>
          <p:grpSp>
            <p:nvGrpSpPr>
              <p:cNvPr id="97300" name="组合 21"/>
              <p:cNvGrpSpPr>
                <a:grpSpLocks/>
              </p:cNvGrpSpPr>
              <p:nvPr/>
            </p:nvGrpSpPr>
            <p:grpSpPr bwMode="auto">
              <a:xfrm>
                <a:off x="504056" y="5013176"/>
                <a:ext cx="8676456" cy="1169551"/>
                <a:chOff x="504056" y="5013176"/>
                <a:chExt cx="8676456" cy="1169551"/>
              </a:xfrm>
            </p:grpSpPr>
            <p:sp>
              <p:nvSpPr>
                <p:cNvPr id="9730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04056" y="5013176"/>
                  <a:ext cx="8676456" cy="1169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 b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思考</a:t>
                  </a:r>
                  <a:r>
                    <a:rPr kumimoji="1" lang="en-US" altLang="zh-CN" sz="2800" b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: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 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动点 </a:t>
                  </a:r>
                  <a:r>
                    <a:rPr kumimoji="1"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P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(</a:t>
                  </a:r>
                  <a:r>
                    <a:rPr kumimoji="1"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x 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, </a:t>
                  </a:r>
                  <a:r>
                    <a:rPr kumimoji="1"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y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) 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沿</a:t>
                  </a:r>
                  <a:r>
                    <a:rPr kumimoji="1"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x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轴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 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，</a:t>
                  </a:r>
                  <a:r>
                    <a:rPr kumimoji="1"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 y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轴，曲线</a:t>
                  </a:r>
                  <a:r>
                    <a:rPr kumimoji="1"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y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 = </a:t>
                  </a:r>
                  <a:r>
                    <a:rPr kumimoji="1"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x</a:t>
                  </a:r>
                  <a:r>
                    <a:rPr kumimoji="1" lang="en-US" altLang="zh-CN" sz="2800" i="1" baseline="300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2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趋于</a:t>
                  </a:r>
                  <a:endParaRPr kumimoji="1"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  <a:p>
                  <a:pPr>
                    <a:spcBef>
                      <a:spcPct val="50000"/>
                    </a:spcBef>
                  </a:pP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点 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(0, 0)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时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 ,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函数分别趋于          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,</a:t>
                  </a:r>
                  <a:r>
                    <a:rPr kumimoji="1" lang="zh-CN" altLang="en-US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           ，            </a:t>
                  </a:r>
                  <a:r>
                    <a:rPr kumimoji="1" lang="en-US" altLang="zh-CN" sz="2800">
                      <a:solidFill>
                        <a:schemeClr val="bg1"/>
                      </a:solidFill>
                      <a:latin typeface="Times New Roman" pitchFamily="18" charset="0"/>
                      <a:ea typeface="楷体_GB2312" pitchFamily="49" charset="-122"/>
                    </a:rPr>
                    <a:t>.</a:t>
                  </a:r>
                </a:p>
              </p:txBody>
            </p:sp>
            <p:cxnSp>
              <p:nvCxnSpPr>
                <p:cNvPr id="97303" name="直接连接符 18"/>
                <p:cNvCxnSpPr>
                  <a:cxnSpLocks noChangeShapeType="1"/>
                </p:cNvCxnSpPr>
                <p:nvPr/>
              </p:nvCxnSpPr>
              <p:spPr bwMode="auto">
                <a:xfrm>
                  <a:off x="4355976" y="6093296"/>
                  <a:ext cx="792088" cy="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7304" name="直接连接符 20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6093296"/>
                  <a:ext cx="1008112" cy="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7301" name="直接连接符 26"/>
              <p:cNvCxnSpPr>
                <a:cxnSpLocks noChangeShapeType="1"/>
              </p:cNvCxnSpPr>
              <p:nvPr/>
            </p:nvCxnSpPr>
            <p:spPr bwMode="auto">
              <a:xfrm>
                <a:off x="5436096" y="6093296"/>
                <a:ext cx="792088" cy="0"/>
              </a:xfrm>
              <a:prstGeom prst="line">
                <a:avLst/>
              </a:prstGeom>
              <a:noFill/>
              <a:ln w="2857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11" grpId="0" autoUpdateAnimBg="0"/>
      <p:bldP spid="25613" grpId="0" animBg="1"/>
      <p:bldP spid="25614" grpId="0" autoUpdateAnimBg="0"/>
      <p:bldP spid="25615" grpId="0" autoUpdateAnimBg="0"/>
      <p:bldP spid="25619" grpId="0" animBg="1"/>
      <p:bldP spid="256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41BCB6-C76F-4303-B571-BB4D12BA5BD2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136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57200"/>
            <a:ext cx="5181600" cy="6096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四、 多元函数的连续性  </a:t>
            </a:r>
          </a:p>
        </p:txBody>
      </p:sp>
      <p:sp>
        <p:nvSpPr>
          <p:cNvPr id="113673" name="Text Box 3"/>
          <p:cNvSpPr txBox="1">
            <a:spLocks noChangeArrowheads="1"/>
          </p:cNvSpPr>
          <p:nvPr/>
        </p:nvSpPr>
        <p:spPr bwMode="auto">
          <a:xfrm>
            <a:off x="723900" y="1258888"/>
            <a:ext cx="331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元函数</a:t>
            </a:r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3886200" y="1335088"/>
          <a:ext cx="800100" cy="406400"/>
        </p:xfrm>
        <a:graphic>
          <a:graphicData uri="http://schemas.openxmlformats.org/presentationml/2006/ole">
            <p:oleObj spid="_x0000_s113666" name="Equation" r:id="rId3" imgW="799920" imgH="406080" progId="Equation.3">
              <p:embed/>
            </p:oleObj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916238" y="2349500"/>
          <a:ext cx="2819400" cy="685800"/>
        </p:xfrm>
        <a:graphic>
          <a:graphicData uri="http://schemas.openxmlformats.org/presentationml/2006/ole">
            <p:oleObj spid="_x0000_s113667" name="Equation" r:id="rId4" imgW="2819160" imgH="685800" progId="Equation.3">
              <p:embed/>
            </p:oleObj>
          </a:graphicData>
        </a:graphic>
      </p:graphicFrame>
      <p:graphicFrame>
        <p:nvGraphicFramePr>
          <p:cNvPr id="27655" name="Object 4"/>
          <p:cNvGraphicFramePr>
            <a:graphicFrameLocks noChangeAspect="1"/>
          </p:cNvGraphicFramePr>
          <p:nvPr/>
        </p:nvGraphicFramePr>
        <p:xfrm>
          <a:off x="2667000" y="3132138"/>
          <a:ext cx="1905000" cy="469900"/>
        </p:xfrm>
        <a:graphic>
          <a:graphicData uri="http://schemas.openxmlformats.org/presentationml/2006/ole">
            <p:oleObj spid="_x0000_s113668" name="Equation" r:id="rId5" imgW="1904760" imgH="469800" progId="Equation.3">
              <p:embed/>
            </p:oleObj>
          </a:graphicData>
        </a:graphic>
      </p:graphicFrame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811213" y="434975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如果函数在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各点处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都连续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则称此函数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上</a:t>
            </a: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4643438" y="1268413"/>
          <a:ext cx="4321175" cy="576262"/>
        </p:xfrm>
        <a:graphic>
          <a:graphicData uri="http://schemas.openxmlformats.org/presentationml/2006/ole">
            <p:oleObj spid="_x0000_s113669" name="Equation" r:id="rId6" imgW="1714320" imgH="228600" progId="Equation.DSMT4">
              <p:embed/>
            </p:oleObj>
          </a:graphicData>
        </a:graphic>
      </p:graphicFrame>
      <p:sp>
        <p:nvSpPr>
          <p:cNvPr id="113675" name="Text Box 10"/>
          <p:cNvSpPr txBox="1">
            <a:spLocks noChangeArrowheads="1"/>
          </p:cNvSpPr>
          <p:nvPr/>
        </p:nvSpPr>
        <p:spPr bwMode="auto">
          <a:xfrm>
            <a:off x="381000" y="18684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如果存在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5410200" y="30876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否则称为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不连续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27660" name="Object 6"/>
          <p:cNvGraphicFramePr>
            <a:graphicFrameLocks noChangeAspect="1"/>
          </p:cNvGraphicFramePr>
          <p:nvPr/>
        </p:nvGraphicFramePr>
        <p:xfrm>
          <a:off x="495300" y="3786188"/>
          <a:ext cx="342900" cy="444500"/>
        </p:xfrm>
        <a:graphic>
          <a:graphicData uri="http://schemas.openxmlformats.org/presentationml/2006/ole">
            <p:oleObj spid="_x0000_s113670" name="Equation" r:id="rId7" imgW="342720" imgH="444240" progId="Equation.3">
              <p:embed/>
            </p:oleObj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8077200" y="30876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此时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838200" y="3697288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间断点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81000" y="3101975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元函数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92125" y="4941888"/>
            <a:ext cx="98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连续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572000" y="3087688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连续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utoUpdateAnimBg="0"/>
      <p:bldP spid="27659" grpId="0" autoUpdateAnimBg="0"/>
      <p:bldP spid="27661" grpId="0" autoUpdateAnimBg="0"/>
      <p:bldP spid="27662" grpId="0" autoUpdateAnimBg="0"/>
      <p:bldP spid="27663" grpId="0" autoUpdateAnimBg="0"/>
      <p:bldP spid="27664" grpId="0" build="p" autoUpdateAnimBg="0" advAuto="0"/>
      <p:bldP spid="2766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0D2DF5A9-84C0-4485-A0BB-F67EFBC9F631}" type="slidenum">
              <a:rPr lang="en-US" altLang="zh-CN" sz="2000">
                <a:latin typeface="宋体" charset="-122"/>
              </a:rPr>
              <a:pPr algn="ctr"/>
              <a:t>27</a:t>
            </a:fld>
            <a:endParaRPr lang="en-US" altLang="zh-CN" sz="2000">
              <a:latin typeface="宋体" charset="-122"/>
            </a:endParaRPr>
          </a:p>
        </p:txBody>
      </p:sp>
      <p:sp>
        <p:nvSpPr>
          <p:cNvPr id="240644" name="Text Box 2"/>
          <p:cNvSpPr txBox="1">
            <a:spLocks noChangeArrowheads="1"/>
          </p:cNvSpPr>
          <p:nvPr/>
        </p:nvSpPr>
        <p:spPr bwMode="auto">
          <a:xfrm>
            <a:off x="609600" y="431800"/>
            <a:ext cx="85344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二元函数在点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处的连续，要求有以下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三个条件成立，即：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609600" y="1803400"/>
            <a:ext cx="80010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z=f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,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的某个邻域内有定义，且在点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处也有定义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609600" y="3265488"/>
            <a:ext cx="5703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z=f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有极限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609600" y="3860800"/>
            <a:ext cx="85344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>
              <a:lnSpc>
                <a:spcPct val="15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(3)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z=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i="1" baseline="-25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处的极限值等于该点          函数值，即：</a:t>
            </a:r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0648" name="AutoShape 6">
            <a:hlinkClick r:id="" action="ppaction://hlinkshowjump?jump=previousslide" highlightClick="1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86800" y="5994400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0649" name="AutoShape 7">
            <a:hlinkClick r:id="" action="ppaction://hlinkshowjump?jump=nextslide" highlightClick="1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686800" y="6375400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0650" name="AutoShape 8">
            <a:hlinkClick r:id="" action="ppaction://hlinkshowjump?jump=firstslide" highlightClick="1">
              <a:snd r:embed="rId3" name="type.wav"/>
            </a:hlinkClick>
          </p:cNvPr>
          <p:cNvSpPr>
            <a:spLocks noChangeArrowheads="1"/>
          </p:cNvSpPr>
          <p:nvPr/>
        </p:nvSpPr>
        <p:spPr bwMode="auto">
          <a:xfrm>
            <a:off x="8229600" y="6400800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2365375" y="5513388"/>
          <a:ext cx="4064000" cy="676275"/>
        </p:xfrm>
        <a:graphic>
          <a:graphicData uri="http://schemas.openxmlformats.org/presentationml/2006/ole">
            <p:oleObj spid="_x0000_s240651" r:id="rId4" imgW="1777546" imgH="292290" progId="Equation.DSMT4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utoUpdateAnimBg="0"/>
      <p:bldP spid="3584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BFA1227F-3132-4506-A236-17519DED38A4}" type="slidenum">
              <a:rPr lang="en-US" altLang="zh-CN" sz="2000">
                <a:latin typeface="宋体" charset="-122"/>
              </a:rPr>
              <a:pPr algn="ctr"/>
              <a:t>28</a:t>
            </a:fld>
            <a:endParaRPr lang="en-US" altLang="zh-CN" sz="2000">
              <a:latin typeface="宋体" charset="-122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755650" y="1281113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  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827088" y="1270000"/>
            <a:ext cx="7620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多元初等函数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sz="2800" b="1">
                <a:latin typeface="Times New Roman" pitchFamily="18" charset="0"/>
              </a:rPr>
              <a:t>由常数及具有不同变量的一元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基本初等函数经过有限次的四则运算和复合步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骤所构成的可用一个式子所表示的多元函数叫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多元初等函数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831850" y="3948113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一切多元初等函数在其定义区域内是连续的．</a:t>
            </a: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755650" y="4724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定义区域</a:t>
            </a:r>
            <a:r>
              <a:rPr lang="zh-CN" altLang="en-US" sz="2800" b="1">
                <a:latin typeface="Times New Roman" pitchFamily="18" charset="0"/>
              </a:rPr>
              <a:t>是指包含在定义域内的区域或闭区域．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57C052-EE58-4EC8-BA22-0E5B2F6887EA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752600" y="838200"/>
          <a:ext cx="5303838" cy="1470025"/>
        </p:xfrm>
        <a:graphic>
          <a:graphicData uri="http://schemas.openxmlformats.org/presentationml/2006/ole">
            <p:oleObj spid="_x0000_s114690" name="Equation" r:id="rId3" imgW="5371920" imgH="1485720" progId="Equation.3">
              <p:embed/>
            </p:oleObj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23764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(0 , 0)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极限不存在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2000" y="29860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又如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1701800" y="3505200"/>
          <a:ext cx="3022600" cy="954088"/>
        </p:xfrm>
        <a:graphic>
          <a:graphicData uri="http://schemas.openxmlformats.org/presentationml/2006/ole">
            <p:oleObj spid="_x0000_s114691" name="Equation" r:id="rId4" imgW="3060360" imgH="965160" progId="Equation.3">
              <p:embed/>
            </p:oleObj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505200" y="45720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上间断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1905000" y="4586288"/>
          <a:ext cx="1628775" cy="512762"/>
        </p:xfrm>
        <a:graphic>
          <a:graphicData uri="http://schemas.openxmlformats.org/presentationml/2006/ole">
            <p:oleObj spid="_x0000_s114692" name="Equation" r:id="rId5" imgW="1650960" imgH="520560" progId="Equation.3">
              <p:embed/>
            </p:oleObj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62400" y="237648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( 0, 0 )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为其间断点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85800" y="45862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在圆周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85800" y="5272088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结论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一切多元初等函数在定义区域内连续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14700" name="Rectangle 11"/>
          <p:cNvSpPr>
            <a:spLocks noChangeArrowheads="1"/>
          </p:cNvSpPr>
          <p:nvPr/>
        </p:nvSpPr>
        <p:spPr bwMode="auto">
          <a:xfrm>
            <a:off x="685800" y="4572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28678" grpId="0" autoUpdateAnimBg="0"/>
      <p:bldP spid="28680" grpId="0" autoUpdateAnimBg="0"/>
      <p:bldP spid="28681" grpId="0" autoUpdateAnimBg="0"/>
      <p:bldP spid="28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AFFAC0-02B8-434F-868A-EAEE1ECF25F3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765175"/>
            <a:ext cx="8783637" cy="122396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4800" smtClean="0">
                <a:solidFill>
                  <a:srgbClr val="008000"/>
                </a:solidFill>
                <a:latin typeface="华文行楷"/>
                <a:ea typeface="华文行楷"/>
                <a:cs typeface="华文行楷"/>
              </a:rPr>
              <a:t>第一节  多元函数的基本概念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7519988" y="188913"/>
            <a:ext cx="1443037" cy="5286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第七章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817688" y="1819275"/>
            <a:ext cx="606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(Conception of functions of several variables)</a:t>
            </a:r>
          </a:p>
        </p:txBody>
      </p:sp>
      <p:sp>
        <p:nvSpPr>
          <p:cNvPr id="53253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79613" y="46355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四、多元函数的连续性</a:t>
            </a:r>
          </a:p>
        </p:txBody>
      </p:sp>
      <p:sp>
        <p:nvSpPr>
          <p:cNvPr id="5325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79613" y="2471738"/>
            <a:ext cx="54721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一、平面点集   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维空间</a:t>
            </a:r>
          </a:p>
        </p:txBody>
      </p:sp>
      <p:sp>
        <p:nvSpPr>
          <p:cNvPr id="53255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979613" y="3160713"/>
            <a:ext cx="3856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二、多元函数的概念</a:t>
            </a:r>
          </a:p>
        </p:txBody>
      </p:sp>
      <p:sp>
        <p:nvSpPr>
          <p:cNvPr id="53256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979613" y="3900488"/>
            <a:ext cx="3856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三、多元函数的极限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1979613" y="5370513"/>
            <a:ext cx="3856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五、小结与思考练习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876884-6428-4613-B4E1-15D27B74C5D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739900" y="528638"/>
          <a:ext cx="3263900" cy="1171575"/>
        </p:xfrm>
        <a:graphic>
          <a:graphicData uri="http://schemas.openxmlformats.org/presentationml/2006/ole">
            <p:oleObj spid="_x0000_s115714" name="Equation" r:id="rId3" imgW="1307880" imgH="469800" progId="Equation.DSMT4">
              <p:embed/>
            </p:oleObj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9750" y="217805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29703" name="Object 3"/>
          <p:cNvGraphicFramePr>
            <a:graphicFrameLocks noChangeAspect="1"/>
          </p:cNvGraphicFramePr>
          <p:nvPr/>
        </p:nvGraphicFramePr>
        <p:xfrm>
          <a:off x="2124075" y="1833563"/>
          <a:ext cx="4087813" cy="1235075"/>
        </p:xfrm>
        <a:graphic>
          <a:graphicData uri="http://schemas.openxmlformats.org/presentationml/2006/ole">
            <p:oleObj spid="_x0000_s115715" name="Equation" r:id="rId4" imgW="1638000" imgH="495000" progId="Equation.DSMT4">
              <p:embed/>
            </p:oleObj>
          </a:graphicData>
        </a:graphic>
      </p:graphicFrame>
      <p:graphicFrame>
        <p:nvGraphicFramePr>
          <p:cNvPr id="29704" name="Object 4"/>
          <p:cNvGraphicFramePr>
            <a:graphicFrameLocks noChangeAspect="1"/>
          </p:cNvGraphicFramePr>
          <p:nvPr/>
        </p:nvGraphicFramePr>
        <p:xfrm>
          <a:off x="2124075" y="4292600"/>
          <a:ext cx="533400" cy="850900"/>
        </p:xfrm>
        <a:graphic>
          <a:graphicData uri="http://schemas.openxmlformats.org/presentationml/2006/ole">
            <p:oleObj spid="_x0000_s115716" name="Equation" r:id="rId5" imgW="533160" imgH="850680" progId="Equation.3">
              <p:embed/>
            </p:oleObj>
          </a:graphicData>
        </a:graphic>
      </p:graphicFrame>
      <p:graphicFrame>
        <p:nvGraphicFramePr>
          <p:cNvPr id="29716" name="Object 10"/>
          <p:cNvGraphicFramePr>
            <a:graphicFrameLocks noChangeAspect="1"/>
          </p:cNvGraphicFramePr>
          <p:nvPr/>
        </p:nvGraphicFramePr>
        <p:xfrm>
          <a:off x="2124075" y="3184525"/>
          <a:ext cx="3452813" cy="1108075"/>
        </p:xfrm>
        <a:graphic>
          <a:graphicData uri="http://schemas.openxmlformats.org/presentationml/2006/ole">
            <p:oleObj spid="_x0000_s115722" name="Equation" r:id="rId6" imgW="1384200" imgH="444240" progId="Equation.DSMT4">
              <p:embed/>
            </p:oleObj>
          </a:graphicData>
        </a:graphic>
      </p:graphicFrame>
      <p:sp>
        <p:nvSpPr>
          <p:cNvPr id="115725" name="Rectangle 36"/>
          <p:cNvSpPr>
            <a:spLocks noChangeArrowheads="1"/>
          </p:cNvSpPr>
          <p:nvPr/>
        </p:nvSpPr>
        <p:spPr bwMode="auto">
          <a:xfrm>
            <a:off x="660400" y="803275"/>
            <a:ext cx="34305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  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9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09625"/>
            <a:ext cx="2819400" cy="23145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16750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</a:rPr>
              <a:t> 5 </a:t>
            </a:r>
            <a:r>
              <a:rPr lang="zh-CN" altLang="en-US" sz="2800" b="1"/>
              <a:t>求极限  </a:t>
            </a:r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700338" y="765175"/>
          <a:ext cx="2533650" cy="1008063"/>
        </p:xfrm>
        <a:graphic>
          <a:graphicData uri="http://schemas.openxmlformats.org/presentationml/2006/ole">
            <p:oleObj spid="_x0000_s116738" name="Equation" r:id="rId4" imgW="1117440" imgH="444240" progId="Equation.DSMT4">
              <p:embed/>
            </p:oleObj>
          </a:graphicData>
        </a:graphic>
      </p:graphicFrame>
      <p:sp>
        <p:nvSpPr>
          <p:cNvPr id="116751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8849" name="Object 3"/>
          <p:cNvGraphicFramePr>
            <a:graphicFrameLocks noChangeAspect="1"/>
          </p:cNvGraphicFramePr>
          <p:nvPr/>
        </p:nvGraphicFramePr>
        <p:xfrm>
          <a:off x="1619250" y="1916113"/>
          <a:ext cx="2492375" cy="1174750"/>
        </p:xfrm>
        <a:graphic>
          <a:graphicData uri="http://schemas.openxmlformats.org/presentationml/2006/ole">
            <p:oleObj spid="_x0000_s116739" name="Equation" r:id="rId5" imgW="1079280" imgH="507960" progId="Equation.DSMT4">
              <p:embed/>
            </p:oleObj>
          </a:graphicData>
        </a:graphic>
      </p:graphicFrame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1331913" y="2997200"/>
          <a:ext cx="4138612" cy="1027113"/>
        </p:xfrm>
        <a:graphic>
          <a:graphicData uri="http://schemas.openxmlformats.org/presentationml/2006/ole">
            <p:oleObj spid="_x0000_s116740" name="Equation" r:id="rId6" imgW="1790640" imgH="444240" progId="Equation.DSMT4">
              <p:embed/>
            </p:oleObj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827088" y="43497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78851" name="Object 5"/>
          <p:cNvGraphicFramePr>
            <a:graphicFrameLocks noChangeAspect="1"/>
          </p:cNvGraphicFramePr>
          <p:nvPr/>
        </p:nvGraphicFramePr>
        <p:xfrm>
          <a:off x="1619250" y="4129088"/>
          <a:ext cx="2497138" cy="1028700"/>
        </p:xfrm>
        <a:graphic>
          <a:graphicData uri="http://schemas.openxmlformats.org/presentationml/2006/ole">
            <p:oleObj spid="_x0000_s116741" name="Equation" r:id="rId7" imgW="1079280" imgH="444240" progId="Equation.DSMT4">
              <p:embed/>
            </p:oleObj>
          </a:graphicData>
        </a:graphic>
      </p:graphicFrame>
      <p:graphicFrame>
        <p:nvGraphicFramePr>
          <p:cNvPr id="78852" name="Object 6"/>
          <p:cNvGraphicFramePr>
            <a:graphicFrameLocks noChangeAspect="1"/>
          </p:cNvGraphicFramePr>
          <p:nvPr/>
        </p:nvGraphicFramePr>
        <p:xfrm>
          <a:off x="5562600" y="4206875"/>
          <a:ext cx="1244600" cy="822325"/>
        </p:xfrm>
        <a:graphic>
          <a:graphicData uri="http://schemas.openxmlformats.org/presentationml/2006/ole">
            <p:oleObj spid="_x0000_s116742" name="公式" r:id="rId8" imgW="1346040" imgH="888840" progId="Equation.3">
              <p:embed/>
            </p:oleObj>
          </a:graphicData>
        </a:graphic>
      </p:graphicFrame>
      <p:graphicFrame>
        <p:nvGraphicFramePr>
          <p:cNvPr id="78853" name="Object 7"/>
          <p:cNvGraphicFramePr>
            <a:graphicFrameLocks noChangeAspect="1"/>
          </p:cNvGraphicFramePr>
          <p:nvPr/>
        </p:nvGraphicFramePr>
        <p:xfrm>
          <a:off x="6829425" y="4484688"/>
          <a:ext cx="515938" cy="339725"/>
        </p:xfrm>
        <a:graphic>
          <a:graphicData uri="http://schemas.openxmlformats.org/presentationml/2006/ole">
            <p:oleObj spid="_x0000_s116743" name="公式" r:id="rId9" imgW="558720" imgH="368280" progId="Equation.3">
              <p:embed/>
            </p:oleObj>
          </a:graphicData>
        </a:graphic>
      </p:graphicFrame>
      <p:graphicFrame>
        <p:nvGraphicFramePr>
          <p:cNvPr id="78854" name="Object 8"/>
          <p:cNvGraphicFramePr>
            <a:graphicFrameLocks noChangeAspect="1"/>
          </p:cNvGraphicFramePr>
          <p:nvPr/>
        </p:nvGraphicFramePr>
        <p:xfrm>
          <a:off x="900113" y="5197475"/>
          <a:ext cx="1198562" cy="974725"/>
        </p:xfrm>
        <a:graphic>
          <a:graphicData uri="http://schemas.openxmlformats.org/presentationml/2006/ole">
            <p:oleObj spid="_x0000_s116744" name="公式" r:id="rId10" imgW="1295280" imgH="1054080" progId="Equation.3">
              <p:embed/>
            </p:oleObj>
          </a:graphicData>
        </a:graphic>
      </p:graphicFrame>
      <p:graphicFrame>
        <p:nvGraphicFramePr>
          <p:cNvPr id="78855" name="Object 9"/>
          <p:cNvGraphicFramePr>
            <a:graphicFrameLocks noChangeAspect="1"/>
          </p:cNvGraphicFramePr>
          <p:nvPr/>
        </p:nvGraphicFramePr>
        <p:xfrm>
          <a:off x="2271713" y="5318125"/>
          <a:ext cx="833437" cy="822325"/>
        </p:xfrm>
        <a:graphic>
          <a:graphicData uri="http://schemas.openxmlformats.org/presentationml/2006/ole">
            <p:oleObj spid="_x0000_s116745" name="公式" r:id="rId11" imgW="901440" imgH="888840" progId="Equation.3">
              <p:embed/>
            </p:oleObj>
          </a:graphicData>
        </a:graphic>
      </p:graphicFrame>
      <p:graphicFrame>
        <p:nvGraphicFramePr>
          <p:cNvPr id="78856" name="Object 10"/>
          <p:cNvGraphicFramePr>
            <a:graphicFrameLocks noChangeAspect="1"/>
          </p:cNvGraphicFramePr>
          <p:nvPr/>
        </p:nvGraphicFramePr>
        <p:xfrm>
          <a:off x="3251200" y="5500688"/>
          <a:ext cx="1420813" cy="422275"/>
        </p:xfrm>
        <a:graphic>
          <a:graphicData uri="http://schemas.openxmlformats.org/presentationml/2006/ole">
            <p:oleObj spid="_x0000_s116746" name="公式" r:id="rId12" imgW="1536480" imgH="457200" progId="Equation.3">
              <p:embed/>
            </p:oleObj>
          </a:graphicData>
        </a:graphic>
      </p:graphicFrame>
      <p:graphicFrame>
        <p:nvGraphicFramePr>
          <p:cNvPr id="78857" name="Object 11"/>
          <p:cNvGraphicFramePr>
            <a:graphicFrameLocks noChangeAspect="1"/>
          </p:cNvGraphicFramePr>
          <p:nvPr/>
        </p:nvGraphicFramePr>
        <p:xfrm>
          <a:off x="5076825" y="5137150"/>
          <a:ext cx="3368675" cy="1028700"/>
        </p:xfrm>
        <a:graphic>
          <a:graphicData uri="http://schemas.openxmlformats.org/presentationml/2006/ole">
            <p:oleObj spid="_x0000_s116747" name="Equation" r:id="rId13" imgW="1460160" imgH="444240" progId="Equation.DSMT4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140200" y="4114800"/>
            <a:ext cx="1316038" cy="609600"/>
            <a:chOff x="2640" y="2592"/>
            <a:chExt cx="829" cy="384"/>
          </a:xfrm>
        </p:grpSpPr>
        <p:graphicFrame>
          <p:nvGraphicFramePr>
            <p:cNvPr id="116748" name="Object 12"/>
            <p:cNvGraphicFramePr>
              <a:graphicFrameLocks noChangeAspect="1"/>
            </p:cNvGraphicFramePr>
            <p:nvPr/>
          </p:nvGraphicFramePr>
          <p:xfrm>
            <a:off x="2688" y="2592"/>
            <a:ext cx="781" cy="313"/>
          </p:xfrm>
          <a:graphic>
            <a:graphicData uri="http://schemas.openxmlformats.org/presentationml/2006/ole">
              <p:oleObj spid="_x0000_s116748" name="公式" r:id="rId14" imgW="1168200" imgH="469800" progId="Equation.3">
                <p:embed/>
              </p:oleObj>
            </a:graphicData>
          </a:graphic>
        </p:graphicFrame>
        <p:sp>
          <p:nvSpPr>
            <p:cNvPr id="116754" name="Line 20"/>
            <p:cNvSpPr>
              <a:spLocks noChangeShapeType="1"/>
            </p:cNvSpPr>
            <p:nvPr/>
          </p:nvSpPr>
          <p:spPr bwMode="auto">
            <a:xfrm>
              <a:off x="2640" y="29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5" name="Line 21"/>
            <p:cNvSpPr>
              <a:spLocks noChangeShapeType="1"/>
            </p:cNvSpPr>
            <p:nvPr/>
          </p:nvSpPr>
          <p:spPr bwMode="auto">
            <a:xfrm>
              <a:off x="2640" y="29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2DFA5F-2BD6-4370-8EBE-7CA839EE427C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114425" y="1958975"/>
          <a:ext cx="1814513" cy="406400"/>
        </p:xfrm>
        <a:graphic>
          <a:graphicData uri="http://schemas.openxmlformats.org/presentationml/2006/ole">
            <p:oleObj spid="_x0000_s129026" name="Equation" r:id="rId3" imgW="1815840" imgH="40608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120775" y="2554288"/>
          <a:ext cx="1384300" cy="406400"/>
        </p:xfrm>
        <a:graphic>
          <a:graphicData uri="http://schemas.openxmlformats.org/presentationml/2006/ole">
            <p:oleObj spid="_x0000_s129027" name="Equation" r:id="rId4" imgW="1384200" imgH="40608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819400" y="3570288"/>
          <a:ext cx="1803400" cy="393700"/>
        </p:xfrm>
        <a:graphic>
          <a:graphicData uri="http://schemas.openxmlformats.org/presentationml/2006/ole">
            <p:oleObj spid="_x0000_s129028" name="Equation" r:id="rId5" imgW="1803240" imgH="393480" progId="Equation.3">
              <p:embed/>
            </p:oleObj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27088" y="4538663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(4) 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(P)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必在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上一致连续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3021013" y="1920875"/>
          <a:ext cx="3287712" cy="469900"/>
        </p:xfrm>
        <a:graphic>
          <a:graphicData uri="http://schemas.openxmlformats.org/presentationml/2006/ole">
            <p:oleObj spid="_x0000_s129029" name="Equation" r:id="rId6" imgW="3288960" imgH="469800" progId="Equation.3">
              <p:embed/>
            </p:oleObj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514600" y="246697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上可取得最大值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及最小值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;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066800" y="34575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对任意</a:t>
            </a:r>
          </a:p>
        </p:txBody>
      </p:sp>
      <p:graphicFrame>
        <p:nvGraphicFramePr>
          <p:cNvPr id="30729" name="Object 6"/>
          <p:cNvGraphicFramePr>
            <a:graphicFrameLocks noChangeAspect="1"/>
          </p:cNvGraphicFramePr>
          <p:nvPr/>
        </p:nvGraphicFramePr>
        <p:xfrm>
          <a:off x="4686300" y="3582988"/>
          <a:ext cx="1333500" cy="393700"/>
        </p:xfrm>
        <a:graphic>
          <a:graphicData uri="http://schemas.openxmlformats.org/presentationml/2006/ole">
            <p:oleObj spid="_x0000_s129030" name="Equation" r:id="rId7" imgW="1333440" imgH="393480" progId="Equation.3">
              <p:embed/>
            </p:oleObj>
          </a:graphicData>
        </a:graphic>
      </p:graphicFrame>
      <p:graphicFrame>
        <p:nvGraphicFramePr>
          <p:cNvPr id="30730" name="Object 7"/>
          <p:cNvGraphicFramePr>
            <a:graphicFrameLocks noChangeAspect="1"/>
          </p:cNvGraphicFramePr>
          <p:nvPr/>
        </p:nvGraphicFramePr>
        <p:xfrm>
          <a:off x="6026150" y="3513138"/>
          <a:ext cx="1993900" cy="444500"/>
        </p:xfrm>
        <a:graphic>
          <a:graphicData uri="http://schemas.openxmlformats.org/presentationml/2006/ole">
            <p:oleObj spid="_x0000_s129031" name="Equation" r:id="rId8" imgW="1993680" imgH="444240" progId="Equation.3">
              <p:embed/>
            </p:oleObj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715125" y="1898650"/>
            <a:ext cx="199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有界性定理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6994525" y="3000375"/>
            <a:ext cx="168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最值定理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004050" y="3976688"/>
            <a:ext cx="168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介值定理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715000" y="4600575"/>
            <a:ext cx="260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一致连续性定理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129040" name="Text Box 15"/>
          <p:cNvSpPr txBox="1">
            <a:spLocks noChangeArrowheads="1"/>
          </p:cNvSpPr>
          <p:nvPr/>
        </p:nvSpPr>
        <p:spPr bwMode="auto">
          <a:xfrm>
            <a:off x="609600" y="4572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闭域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上多元连续函数有与一元函数类似的如下性质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590800" y="5286375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证明略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06425" y="1163638"/>
            <a:ext cx="662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在有界闭域 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上连续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7" grpId="0" autoUpdateAnimBg="0"/>
      <p:bldP spid="30728" grpId="0" autoUpdateAnimBg="0"/>
      <p:bldP spid="30731" grpId="0" build="p" autoUpdateAnimBg="0"/>
      <p:bldP spid="30732" grpId="0" build="p" autoUpdateAnimBg="0"/>
      <p:bldP spid="30733" grpId="0" build="p" autoUpdateAnimBg="0"/>
      <p:bldP spid="30734" grpId="0" build="p" autoUpdateAnimBg="0"/>
      <p:bldP spid="30736" grpId="0" build="p" autoUpdateAnimBg="0"/>
      <p:bldP spid="3073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3DA281-33E9-4291-AEDC-0A05DCDDC547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36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95275"/>
            <a:ext cx="2014538" cy="685800"/>
          </a:xfrm>
          <a:ln w="19050">
            <a:solidFill>
              <a:srgbClr val="FF00FF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latin typeface="楷体_GB2312" pitchFamily="49" charset="-122"/>
              </a:rPr>
              <a:t>内容小结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20725" y="1089025"/>
            <a:ext cx="1566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区域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79513" y="16002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邻域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2501900" y="1666875"/>
          <a:ext cx="1397000" cy="444500"/>
        </p:xfrm>
        <a:graphic>
          <a:graphicData uri="http://schemas.openxmlformats.org/presentationml/2006/ole">
            <p:oleObj spid="_x0000_s136194" name="Equation" r:id="rId3" imgW="1396800" imgH="444240" progId="Equation.3">
              <p:embed/>
            </p:oleObj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011613" y="1430338"/>
          <a:ext cx="1282700" cy="723900"/>
        </p:xfrm>
        <a:graphic>
          <a:graphicData uri="http://schemas.openxmlformats.org/presentationml/2006/ole">
            <p:oleObj spid="_x0000_s136195" name="Equation" r:id="rId4" imgW="1282680" imgH="723600" progId="Equation.3">
              <p:embed/>
            </p:oleObj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179513" y="214153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区域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474913" y="2446338"/>
            <a:ext cx="849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389313" y="2141538"/>
            <a:ext cx="2097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连通的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720725" y="3068638"/>
            <a:ext cx="2784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多元函数概念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119188" y="3602038"/>
            <a:ext cx="1800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元函数</a:t>
            </a:r>
          </a:p>
        </p:txBody>
      </p:sp>
      <p:graphicFrame>
        <p:nvGraphicFramePr>
          <p:cNvPr id="31758" name="Object 5"/>
          <p:cNvGraphicFramePr>
            <a:graphicFrameLocks noChangeAspect="1"/>
          </p:cNvGraphicFramePr>
          <p:nvPr/>
        </p:nvGraphicFramePr>
        <p:xfrm>
          <a:off x="4117975" y="3644900"/>
          <a:ext cx="2614613" cy="444500"/>
        </p:xfrm>
        <a:graphic>
          <a:graphicData uri="http://schemas.openxmlformats.org/presentationml/2006/ole">
            <p:oleObj spid="_x0000_s136197" name="Equation" r:id="rId5" imgW="2616120" imgH="444240" progId="Equation.3">
              <p:embed/>
            </p:oleObj>
          </a:graphicData>
        </a:graphic>
      </p:graphicFrame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995363" y="4957763"/>
            <a:ext cx="108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常用</a:t>
            </a:r>
          </a:p>
        </p:txBody>
      </p:sp>
      <p:sp>
        <p:nvSpPr>
          <p:cNvPr id="31760" name="AutoShape 16"/>
          <p:cNvSpPr>
            <a:spLocks/>
          </p:cNvSpPr>
          <p:nvPr/>
        </p:nvSpPr>
        <p:spPr bwMode="auto">
          <a:xfrm>
            <a:off x="1852613" y="4737100"/>
            <a:ext cx="163512" cy="982663"/>
          </a:xfrm>
          <a:prstGeom prst="leftBrace">
            <a:avLst>
              <a:gd name="adj1" fmla="val 500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047875" y="4652963"/>
            <a:ext cx="1889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二元函数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3681413" y="4652963"/>
            <a:ext cx="3843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图形一般为空间曲面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2047875" y="52927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三元函数</a:t>
            </a:r>
          </a:p>
        </p:txBody>
      </p:sp>
      <p:graphicFrame>
        <p:nvGraphicFramePr>
          <p:cNvPr id="31764" name="Object 6"/>
          <p:cNvGraphicFramePr>
            <a:graphicFrameLocks noChangeAspect="1"/>
          </p:cNvGraphicFramePr>
          <p:nvPr/>
        </p:nvGraphicFramePr>
        <p:xfrm>
          <a:off x="2693988" y="4221163"/>
          <a:ext cx="927100" cy="304800"/>
        </p:xfrm>
        <a:graphic>
          <a:graphicData uri="http://schemas.openxmlformats.org/presentationml/2006/ole">
            <p:oleObj spid="_x0000_s136198" name="Equation" r:id="rId6" imgW="927000" imgH="304560" progId="Equation.3">
              <p:embed/>
            </p:oleObj>
          </a:graphicData>
        </a:graphic>
      </p:graphicFrame>
      <p:graphicFrame>
        <p:nvGraphicFramePr>
          <p:cNvPr id="31765" name="Object 7"/>
          <p:cNvGraphicFramePr>
            <a:graphicFrameLocks noChangeAspect="1"/>
          </p:cNvGraphicFramePr>
          <p:nvPr/>
        </p:nvGraphicFramePr>
        <p:xfrm>
          <a:off x="2724150" y="3668713"/>
          <a:ext cx="1358900" cy="406400"/>
        </p:xfrm>
        <a:graphic>
          <a:graphicData uri="http://schemas.openxmlformats.org/presentationml/2006/ole">
            <p:oleObj spid="_x0000_s136199" name="Equation" r:id="rId7" imgW="1358640" imgH="406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51" grpId="0" autoUpdateAnimBg="0"/>
      <p:bldP spid="31752" grpId="0" animBg="1"/>
      <p:bldP spid="31753" grpId="0" autoUpdateAnimBg="0"/>
      <p:bldP spid="31756" grpId="0" autoUpdateAnimBg="0"/>
      <p:bldP spid="31757" grpId="0" autoUpdateAnimBg="0"/>
      <p:bldP spid="31759" grpId="0" autoUpdateAnimBg="0"/>
      <p:bldP spid="31760" grpId="0" animBg="1"/>
      <p:bldP spid="31761" grpId="0" autoUpdateAnimBg="0"/>
      <p:bldP spid="31762" grpId="0" autoUpdateAnimBg="0"/>
      <p:bldP spid="3176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57703D-340E-4D4C-8AAF-187C20476754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590550" y="1330325"/>
          <a:ext cx="2197100" cy="685800"/>
        </p:xfrm>
        <a:graphic>
          <a:graphicData uri="http://schemas.openxmlformats.org/presentationml/2006/ole">
            <p:oleObj spid="_x0000_s130050" name="Equation" r:id="rId3" imgW="2197080" imgH="685800" progId="Equation.3">
              <p:embed/>
            </p:oleObj>
          </a:graphicData>
        </a:graphic>
      </p:graphicFrame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2819400" y="149383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2819400" y="16176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3760788" y="1398588"/>
          <a:ext cx="1206500" cy="393700"/>
        </p:xfrm>
        <a:graphic>
          <a:graphicData uri="http://schemas.openxmlformats.org/presentationml/2006/ole">
            <p:oleObj spid="_x0000_s130051" name="Equation" r:id="rId4" imgW="1206360" imgH="393480" progId="Equation.3">
              <p:embed/>
            </p:oleObj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4965700" y="1398588"/>
          <a:ext cx="1130300" cy="393700"/>
        </p:xfrm>
        <a:graphic>
          <a:graphicData uri="http://schemas.openxmlformats.org/presentationml/2006/ole">
            <p:oleObj spid="_x0000_s130052" name="Equation" r:id="rId5" imgW="1130040" imgH="393480" progId="Equation.3">
              <p:embed/>
            </p:oleObj>
          </a:graphicData>
        </a:graphic>
      </p:graphicFrame>
      <p:graphicFrame>
        <p:nvGraphicFramePr>
          <p:cNvPr id="32775" name="Object 5"/>
          <p:cNvGraphicFramePr>
            <a:graphicFrameLocks noChangeAspect="1"/>
          </p:cNvGraphicFramePr>
          <p:nvPr/>
        </p:nvGraphicFramePr>
        <p:xfrm>
          <a:off x="6172200" y="1341438"/>
          <a:ext cx="2641600" cy="469900"/>
        </p:xfrm>
        <a:graphic>
          <a:graphicData uri="http://schemas.openxmlformats.org/presentationml/2006/ole">
            <p:oleObj spid="_x0000_s130053" name="Equation" r:id="rId6" imgW="2641320" imgH="469800" progId="Equation.3">
              <p:embed/>
            </p:oleObj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779838" y="19573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32777" name="Object 6"/>
          <p:cNvGraphicFramePr>
            <a:graphicFrameLocks noChangeAspect="1"/>
          </p:cNvGraphicFramePr>
          <p:nvPr/>
        </p:nvGraphicFramePr>
        <p:xfrm>
          <a:off x="4430713" y="2022475"/>
          <a:ext cx="2055812" cy="469900"/>
        </p:xfrm>
        <a:graphic>
          <a:graphicData uri="http://schemas.openxmlformats.org/presentationml/2006/ole">
            <p:oleObj spid="_x0000_s130054" name="Equation" r:id="rId7" imgW="2057400" imgH="469800" progId="Equation.3">
              <p:embed/>
            </p:oleObj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98500" y="262096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4.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多元函数的连续性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066800" y="332105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32780" name="Object 7"/>
          <p:cNvGraphicFramePr>
            <a:graphicFrameLocks noChangeAspect="1"/>
          </p:cNvGraphicFramePr>
          <p:nvPr/>
        </p:nvGraphicFramePr>
        <p:xfrm>
          <a:off x="2286000" y="3382963"/>
          <a:ext cx="2409825" cy="473075"/>
        </p:xfrm>
        <a:graphic>
          <a:graphicData uri="http://schemas.openxmlformats.org/presentationml/2006/ole">
            <p:oleObj spid="_x0000_s130055" name="Equation" r:id="rId8" imgW="2400120" imgH="469800" progId="Equation.3">
              <p:embed/>
            </p:oleObj>
          </a:graphicData>
        </a:graphic>
      </p:graphicFrame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724400" y="35210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4724400" y="36734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3" name="Object 8"/>
          <p:cNvGraphicFramePr>
            <a:graphicFrameLocks noChangeAspect="1"/>
          </p:cNvGraphicFramePr>
          <p:nvPr/>
        </p:nvGraphicFramePr>
        <p:xfrm>
          <a:off x="5768975" y="3322638"/>
          <a:ext cx="2841625" cy="682625"/>
        </p:xfrm>
        <a:graphic>
          <a:graphicData uri="http://schemas.openxmlformats.org/presentationml/2006/ole">
            <p:oleObj spid="_x0000_s130056" name="Equation" r:id="rId9" imgW="2793960" imgH="672840" progId="Equation.3">
              <p:embed/>
            </p:oleObj>
          </a:graphicData>
        </a:graphic>
      </p:graphicFrame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066800" y="4206875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闭域上的多元连续函数的性质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331913" y="492601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有界定理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3389313" y="492601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最值定理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522913" y="487997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介值定理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066800" y="5718175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3)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一切多元初等函数在定义区域内连续</a:t>
            </a:r>
          </a:p>
        </p:txBody>
      </p:sp>
      <p:sp>
        <p:nvSpPr>
          <p:cNvPr id="130070" name="Rectangle 21"/>
          <p:cNvSpPr>
            <a:spLocks noChangeArrowheads="1"/>
          </p:cNvSpPr>
          <p:nvPr/>
        </p:nvSpPr>
        <p:spPr bwMode="auto">
          <a:xfrm>
            <a:off x="685800" y="519113"/>
            <a:ext cx="31353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多元函数的极限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  <p:bldP spid="32772" grpId="0" animBg="1"/>
      <p:bldP spid="32776" grpId="0" autoUpdateAnimBg="0"/>
      <p:bldP spid="32778" grpId="0" autoUpdateAnimBg="0"/>
      <p:bldP spid="32779" grpId="0" autoUpdateAnimBg="0"/>
      <p:bldP spid="32781" grpId="0" animBg="1"/>
      <p:bldP spid="32782" grpId="0" animBg="1"/>
      <p:bldP spid="32784" grpId="0" autoUpdateAnimBg="0"/>
      <p:bldP spid="32785" grpId="0" autoUpdateAnimBg="0"/>
      <p:bldP spid="32786" grpId="0" autoUpdateAnimBg="0"/>
      <p:bldP spid="32787" grpId="0" autoUpdateAnimBg="0"/>
      <p:bldP spid="3278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5F2E90-9AD5-4C49-82B6-A075419321A0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31084" name="Text Box 2"/>
          <p:cNvSpPr txBox="1">
            <a:spLocks noChangeArrowheads="1"/>
          </p:cNvSpPr>
          <p:nvPr/>
        </p:nvSpPr>
        <p:spPr bwMode="auto">
          <a:xfrm>
            <a:off x="611188" y="836613"/>
            <a:ext cx="813752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习题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1 (1)   (2)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）（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6;     7(1)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kumimoji="1" lang="en-US" altLang="zh-CN" sz="32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1085" name="Rectangle 3"/>
          <p:cNvSpPr>
            <a:spLocks noChangeArrowheads="1"/>
          </p:cNvSpPr>
          <p:nvPr/>
        </p:nvSpPr>
        <p:spPr bwMode="auto">
          <a:xfrm>
            <a:off x="484188" y="260350"/>
            <a:ext cx="1935162" cy="6159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课后作业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9750" y="2133600"/>
            <a:ext cx="2360613" cy="6191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思考与练习</a:t>
            </a:r>
          </a:p>
        </p:txBody>
      </p:sp>
      <p:graphicFrame>
        <p:nvGraphicFramePr>
          <p:cNvPr id="33800" name="Object 3"/>
          <p:cNvGraphicFramePr>
            <a:graphicFrameLocks noChangeAspect="1"/>
          </p:cNvGraphicFramePr>
          <p:nvPr/>
        </p:nvGraphicFramePr>
        <p:xfrm>
          <a:off x="5364163" y="4076700"/>
          <a:ext cx="476250" cy="304800"/>
        </p:xfrm>
        <a:graphic>
          <a:graphicData uri="http://schemas.openxmlformats.org/presentationml/2006/ole">
            <p:oleObj spid="_x0000_s131075" name="Equation" r:id="rId3" imgW="495000" imgH="317160" progId="Equation.DSMT4">
              <p:embed/>
            </p:oleObj>
          </a:graphicData>
        </a:graphic>
      </p:graphicFrame>
      <p:graphicFrame>
        <p:nvGraphicFramePr>
          <p:cNvPr id="33805" name="Object 5"/>
          <p:cNvGraphicFramePr>
            <a:graphicFrameLocks noChangeAspect="1"/>
          </p:cNvGraphicFramePr>
          <p:nvPr/>
        </p:nvGraphicFramePr>
        <p:xfrm>
          <a:off x="4924425" y="5133975"/>
          <a:ext cx="511175" cy="815975"/>
        </p:xfrm>
        <a:graphic>
          <a:graphicData uri="http://schemas.openxmlformats.org/presentationml/2006/ole">
            <p:oleObj spid="_x0000_s131077" name="Equation" r:id="rId4" imgW="533160" imgH="850680" progId="Equation.DSMT4">
              <p:embed/>
            </p:oleObj>
          </a:graphicData>
        </a:graphic>
      </p:graphicFrame>
      <p:graphicFrame>
        <p:nvGraphicFramePr>
          <p:cNvPr id="33806" name="Object 6"/>
          <p:cNvGraphicFramePr>
            <a:graphicFrameLocks noChangeAspect="1"/>
          </p:cNvGraphicFramePr>
          <p:nvPr/>
        </p:nvGraphicFramePr>
        <p:xfrm>
          <a:off x="3419475" y="4984750"/>
          <a:ext cx="1512888" cy="1036638"/>
        </p:xfrm>
        <a:graphic>
          <a:graphicData uri="http://schemas.openxmlformats.org/presentationml/2006/ole">
            <p:oleObj spid="_x0000_s131078" name="Equation" r:id="rId5" imgW="647640" imgH="444240" progId="Equation.DSMT4">
              <p:embed/>
            </p:oleObj>
          </a:graphicData>
        </a:graphic>
      </p:graphicFrame>
      <p:sp>
        <p:nvSpPr>
          <p:cNvPr id="33808" name="AutoShape 16"/>
          <p:cNvSpPr>
            <a:spLocks/>
          </p:cNvSpPr>
          <p:nvPr/>
        </p:nvSpPr>
        <p:spPr bwMode="auto">
          <a:xfrm>
            <a:off x="5940425" y="3963988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300788" y="4429125"/>
            <a:ext cx="160655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可见极限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不存在</a:t>
            </a: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39750" y="2552700"/>
            <a:ext cx="6840538" cy="1020763"/>
            <a:chOff x="539552" y="2348880"/>
            <a:chExt cx="6840760" cy="1020762"/>
          </a:xfrm>
        </p:grpSpPr>
        <p:sp>
          <p:nvSpPr>
            <p:cNvPr id="131093" name="Text Box 6"/>
            <p:cNvSpPr txBox="1">
              <a:spLocks noChangeArrowheads="1"/>
            </p:cNvSpPr>
            <p:nvPr/>
          </p:nvSpPr>
          <p:spPr bwMode="auto">
            <a:xfrm>
              <a:off x="539552" y="2636912"/>
              <a:ext cx="68407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1.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证明极限                           不存在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  <a:endPara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1080" name="Object 8"/>
            <p:cNvGraphicFramePr>
              <a:graphicFrameLocks noChangeAspect="1"/>
            </p:cNvGraphicFramePr>
            <p:nvPr/>
          </p:nvGraphicFramePr>
          <p:xfrm>
            <a:off x="2411760" y="2348880"/>
            <a:ext cx="2274887" cy="1020762"/>
          </p:xfrm>
          <a:graphic>
            <a:graphicData uri="http://schemas.openxmlformats.org/presentationml/2006/ole">
              <p:oleObj spid="_x0000_s131080" name="Equation" r:id="rId6" imgW="990360" imgH="444240" progId="Equation.DSMT4">
                <p:embed/>
              </p:oleObj>
            </a:graphicData>
          </a:graphic>
        </p:graphicFrame>
      </p:grp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68313" y="3770313"/>
            <a:ext cx="5445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900113" y="3644900"/>
            <a:ext cx="4456112" cy="1223963"/>
            <a:chOff x="899592" y="3501008"/>
            <a:chExt cx="4456807" cy="1224136"/>
          </a:xfrm>
        </p:grpSpPr>
        <p:graphicFrame>
          <p:nvGraphicFramePr>
            <p:cNvPr id="131074" name="Object 2"/>
            <p:cNvGraphicFramePr>
              <a:graphicFrameLocks noChangeAspect="1"/>
            </p:cNvGraphicFramePr>
            <p:nvPr/>
          </p:nvGraphicFramePr>
          <p:xfrm>
            <a:off x="1187624" y="3501008"/>
            <a:ext cx="4168775" cy="1020762"/>
          </p:xfrm>
          <a:graphic>
            <a:graphicData uri="http://schemas.openxmlformats.org/presentationml/2006/ole">
              <p:oleObj spid="_x0000_s131074" name="Equation" r:id="rId7" imgW="1815840" imgH="444240" progId="Equation.DSMT4">
                <p:embed/>
              </p:oleObj>
            </a:graphicData>
          </a:graphic>
        </p:graphicFrame>
        <p:graphicFrame>
          <p:nvGraphicFramePr>
            <p:cNvPr id="131081" name="Object 9"/>
            <p:cNvGraphicFramePr>
              <a:graphicFrameLocks noChangeAspect="1"/>
            </p:cNvGraphicFramePr>
            <p:nvPr/>
          </p:nvGraphicFramePr>
          <p:xfrm>
            <a:off x="899592" y="4365104"/>
            <a:ext cx="1440986" cy="360040"/>
          </p:xfrm>
          <a:graphic>
            <a:graphicData uri="http://schemas.openxmlformats.org/presentationml/2006/ole">
              <p:oleObj spid="_x0000_s131081" name="Equation" r:id="rId8" imgW="812520" imgH="215640" progId="Equation.DSMT4">
                <p:embed/>
              </p:oleObj>
            </a:graphicData>
          </a:graphic>
        </p:graphicFrame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03275" y="4911725"/>
            <a:ext cx="2689225" cy="1325563"/>
            <a:chOff x="755576" y="4789388"/>
            <a:chExt cx="2688332" cy="1324868"/>
          </a:xfrm>
        </p:grpSpPr>
        <p:graphicFrame>
          <p:nvGraphicFramePr>
            <p:cNvPr id="131076" name="Object 4"/>
            <p:cNvGraphicFramePr>
              <a:graphicFrameLocks noChangeAspect="1"/>
            </p:cNvGraphicFramePr>
            <p:nvPr/>
          </p:nvGraphicFramePr>
          <p:xfrm>
            <a:off x="1043608" y="4789388"/>
            <a:ext cx="2400300" cy="1231900"/>
          </p:xfrm>
          <a:graphic>
            <a:graphicData uri="http://schemas.openxmlformats.org/presentationml/2006/ole">
              <p:oleObj spid="_x0000_s131076" name="Equation" r:id="rId9" imgW="990360" imgH="507960" progId="Equation.DSMT4">
                <p:embed/>
              </p:oleObj>
            </a:graphicData>
          </a:graphic>
        </p:graphicFrame>
        <p:graphicFrame>
          <p:nvGraphicFramePr>
            <p:cNvPr id="131082" name="Object 10"/>
            <p:cNvGraphicFramePr>
              <a:graphicFrameLocks noChangeAspect="1"/>
            </p:cNvGraphicFramePr>
            <p:nvPr/>
          </p:nvGraphicFramePr>
          <p:xfrm>
            <a:off x="755576" y="5733256"/>
            <a:ext cx="1528762" cy="381000"/>
          </p:xfrm>
          <a:graphic>
            <a:graphicData uri="http://schemas.openxmlformats.org/presentationml/2006/ole">
              <p:oleObj spid="_x0000_s131082" name="Equation" r:id="rId10" imgW="86328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808" grpId="0" animBg="1"/>
      <p:bldP spid="33809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289AB8-1737-4BC5-BF1E-4AC0ED6198EA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32115" name="Text Box 2"/>
          <p:cNvSpPr txBox="1">
            <a:spLocks noChangeArrowheads="1"/>
          </p:cNvSpPr>
          <p:nvPr/>
        </p:nvSpPr>
        <p:spPr bwMode="auto">
          <a:xfrm>
            <a:off x="750888" y="60166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1641475" y="523875"/>
          <a:ext cx="3148013" cy="673100"/>
        </p:xfrm>
        <a:graphic>
          <a:graphicData uri="http://schemas.openxmlformats.org/presentationml/2006/ole">
            <p:oleObj spid="_x0000_s132098" name="Equation" r:id="rId4" imgW="3149280" imgH="672840" progId="Equation.3">
              <p:embed/>
            </p:oleObj>
          </a:graphicData>
        </a:graphic>
      </p:graphicFrame>
      <p:sp>
        <p:nvSpPr>
          <p:cNvPr id="132116" name="Text Box 4"/>
          <p:cNvSpPr txBox="1">
            <a:spLocks noChangeArrowheads="1"/>
          </p:cNvSpPr>
          <p:nvPr/>
        </p:nvSpPr>
        <p:spPr bwMode="auto">
          <a:xfrm>
            <a:off x="4865688" y="5873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5322888" y="523875"/>
          <a:ext cx="1625600" cy="673100"/>
        </p:xfrm>
        <a:graphic>
          <a:graphicData uri="http://schemas.openxmlformats.org/presentationml/2006/ole">
            <p:oleObj spid="_x0000_s132099" name="Equation" r:id="rId5" imgW="1625400" imgH="672840" progId="Equation.3">
              <p:embed/>
            </p:oleObj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85800" y="1676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34823" name="AutoShape 7"/>
          <p:cNvSpPr>
            <a:spLocks/>
          </p:cNvSpPr>
          <p:nvPr/>
        </p:nvSpPr>
        <p:spPr bwMode="auto">
          <a:xfrm>
            <a:off x="24384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4824" name="Object 4"/>
          <p:cNvGraphicFramePr>
            <a:graphicFrameLocks noChangeAspect="1"/>
          </p:cNvGraphicFramePr>
          <p:nvPr/>
        </p:nvGraphicFramePr>
        <p:xfrm>
          <a:off x="2779713" y="1447800"/>
          <a:ext cx="1003300" cy="317500"/>
        </p:xfrm>
        <a:graphic>
          <a:graphicData uri="http://schemas.openxmlformats.org/presentationml/2006/ole">
            <p:oleObj spid="_x0000_s132100" name="Equation" r:id="rId6" imgW="1002960" imgH="317160" progId="Equation.3">
              <p:embed/>
            </p:oleObj>
          </a:graphicData>
        </a:graphic>
      </p:graphicFrame>
      <p:graphicFrame>
        <p:nvGraphicFramePr>
          <p:cNvPr id="34825" name="Object 5"/>
          <p:cNvGraphicFramePr>
            <a:graphicFrameLocks noChangeAspect="1"/>
          </p:cNvGraphicFramePr>
          <p:nvPr/>
        </p:nvGraphicFramePr>
        <p:xfrm>
          <a:off x="2743200" y="1828800"/>
          <a:ext cx="990600" cy="939800"/>
        </p:xfrm>
        <a:graphic>
          <a:graphicData uri="http://schemas.openxmlformats.org/presentationml/2006/ole">
            <p:oleObj spid="_x0000_s132101" name="Equation" r:id="rId7" imgW="990360" imgH="939600" progId="Equation.3">
              <p:embed/>
            </p:oleObj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4114800" y="19050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27" name="AutoShape 11"/>
          <p:cNvSpPr>
            <a:spLocks/>
          </p:cNvSpPr>
          <p:nvPr/>
        </p:nvSpPr>
        <p:spPr bwMode="auto">
          <a:xfrm>
            <a:off x="51816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4828" name="Object 6"/>
          <p:cNvGraphicFramePr>
            <a:graphicFrameLocks noChangeAspect="1"/>
          </p:cNvGraphicFramePr>
          <p:nvPr/>
        </p:nvGraphicFramePr>
        <p:xfrm>
          <a:off x="5410200" y="1435100"/>
          <a:ext cx="1270000" cy="469900"/>
        </p:xfrm>
        <a:graphic>
          <a:graphicData uri="http://schemas.openxmlformats.org/presentationml/2006/ole">
            <p:oleObj spid="_x0000_s132102" name="Equation" r:id="rId8" imgW="1269720" imgH="469800" progId="Equation.3">
              <p:embed/>
            </p:oleObj>
          </a:graphicData>
        </a:graphic>
      </p:graphicFrame>
      <p:graphicFrame>
        <p:nvGraphicFramePr>
          <p:cNvPr id="34829" name="Object 7"/>
          <p:cNvGraphicFramePr>
            <a:graphicFrameLocks noChangeAspect="1"/>
          </p:cNvGraphicFramePr>
          <p:nvPr/>
        </p:nvGraphicFramePr>
        <p:xfrm>
          <a:off x="5435600" y="1873250"/>
          <a:ext cx="1270000" cy="939800"/>
        </p:xfrm>
        <a:graphic>
          <a:graphicData uri="http://schemas.openxmlformats.org/presentationml/2006/ole">
            <p:oleObj spid="_x0000_s132103" name="Equation" r:id="rId9" imgW="1269720" imgH="939600" progId="Equation.3">
              <p:embed/>
            </p:oleObj>
          </a:graphicData>
        </a:graphic>
      </p:graphicFrame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1244600" y="31623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4831" name="Object 8"/>
          <p:cNvGraphicFramePr>
            <a:graphicFrameLocks noChangeAspect="1"/>
          </p:cNvGraphicFramePr>
          <p:nvPr/>
        </p:nvGraphicFramePr>
        <p:xfrm>
          <a:off x="2205038" y="3065463"/>
          <a:ext cx="1409700" cy="406400"/>
        </p:xfrm>
        <a:graphic>
          <a:graphicData uri="http://schemas.openxmlformats.org/presentationml/2006/ole">
            <p:oleObj spid="_x0000_s132104" name="Equation" r:id="rId10" imgW="1409400" imgH="406080" progId="Equation.3">
              <p:embed/>
            </p:oleObj>
          </a:graphicData>
        </a:graphic>
      </p:graphicFrame>
      <p:graphicFrame>
        <p:nvGraphicFramePr>
          <p:cNvPr id="34832" name="Object 9"/>
          <p:cNvGraphicFramePr>
            <a:graphicFrameLocks noChangeAspect="1"/>
          </p:cNvGraphicFramePr>
          <p:nvPr/>
        </p:nvGraphicFramePr>
        <p:xfrm>
          <a:off x="3695700" y="2705100"/>
          <a:ext cx="977900" cy="1104900"/>
        </p:xfrm>
        <a:graphic>
          <a:graphicData uri="http://schemas.openxmlformats.org/presentationml/2006/ole">
            <p:oleObj spid="_x0000_s132105" name="Equation" r:id="rId11" imgW="977760" imgH="1104840" progId="Equation.3">
              <p:embed/>
            </p:oleObj>
          </a:graphicData>
        </a:graphic>
      </p:graphicFrame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1665288" y="1196975"/>
            <a:ext cx="2895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34" name="Object 10"/>
          <p:cNvGraphicFramePr>
            <a:graphicFrameLocks noChangeAspect="1"/>
          </p:cNvGraphicFramePr>
          <p:nvPr/>
        </p:nvGraphicFramePr>
        <p:xfrm>
          <a:off x="4749800" y="2911475"/>
          <a:ext cx="1193800" cy="558800"/>
        </p:xfrm>
        <a:graphic>
          <a:graphicData uri="http://schemas.openxmlformats.org/presentationml/2006/ole">
            <p:oleObj spid="_x0000_s132106" name="Equation" r:id="rId12" imgW="1193760" imgH="558720" progId="Equation.3">
              <p:embed/>
            </p:oleObj>
          </a:graphicData>
        </a:graphic>
      </p:graphicFrame>
      <p:graphicFrame>
        <p:nvGraphicFramePr>
          <p:cNvPr id="34835" name="Object 11"/>
          <p:cNvGraphicFramePr>
            <a:graphicFrameLocks noChangeAspect="1"/>
          </p:cNvGraphicFramePr>
          <p:nvPr/>
        </p:nvGraphicFramePr>
        <p:xfrm>
          <a:off x="3832225" y="3860800"/>
          <a:ext cx="1143000" cy="939800"/>
        </p:xfrm>
        <a:graphic>
          <a:graphicData uri="http://schemas.openxmlformats.org/presentationml/2006/ole">
            <p:oleObj spid="_x0000_s132107" name="Equation" r:id="rId13" imgW="1143000" imgH="939600" progId="Equation.3">
              <p:embed/>
            </p:oleObj>
          </a:graphicData>
        </a:graphic>
      </p:graphicFrame>
      <p:graphicFrame>
        <p:nvGraphicFramePr>
          <p:cNvPr id="34836" name="Object 12"/>
          <p:cNvGraphicFramePr>
            <a:graphicFrameLocks noChangeAspect="1"/>
          </p:cNvGraphicFramePr>
          <p:nvPr/>
        </p:nvGraphicFramePr>
        <p:xfrm>
          <a:off x="5118100" y="4278313"/>
          <a:ext cx="977900" cy="317500"/>
        </p:xfrm>
        <a:graphic>
          <a:graphicData uri="http://schemas.openxmlformats.org/presentationml/2006/ole">
            <p:oleObj spid="_x0000_s132108" name="Equation" r:id="rId14" imgW="977760" imgH="317160" progId="Equation.3">
              <p:embed/>
            </p:oleObj>
          </a:graphicData>
        </a:graphic>
      </p:graphicFrame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427413" y="3810000"/>
            <a:ext cx="1587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5399088" y="1196975"/>
            <a:ext cx="1447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39" name="Object 13"/>
          <p:cNvGraphicFramePr>
            <a:graphicFrameLocks noChangeAspect="1"/>
          </p:cNvGraphicFramePr>
          <p:nvPr/>
        </p:nvGraphicFramePr>
        <p:xfrm>
          <a:off x="1627188" y="4916488"/>
          <a:ext cx="1941512" cy="939800"/>
        </p:xfrm>
        <a:graphic>
          <a:graphicData uri="http://schemas.openxmlformats.org/presentationml/2006/ole">
            <p:oleObj spid="_x0000_s132109" name="Equation" r:id="rId15" imgW="1942920" imgH="939600" progId="Equation.3">
              <p:embed/>
            </p:oleObj>
          </a:graphicData>
        </a:graphic>
      </p:graphicFrame>
      <p:graphicFrame>
        <p:nvGraphicFramePr>
          <p:cNvPr id="34840" name="Object 14"/>
          <p:cNvGraphicFramePr>
            <a:graphicFrameLocks noChangeAspect="1"/>
          </p:cNvGraphicFramePr>
          <p:nvPr/>
        </p:nvGraphicFramePr>
        <p:xfrm>
          <a:off x="3733800" y="4889500"/>
          <a:ext cx="774700" cy="673100"/>
        </p:xfrm>
        <a:graphic>
          <a:graphicData uri="http://schemas.openxmlformats.org/presentationml/2006/ole">
            <p:oleObj spid="_x0000_s132110" name="Equation" r:id="rId16" imgW="774360" imgH="672840" progId="Equation.3">
              <p:embed/>
            </p:oleObj>
          </a:graphicData>
        </a:graphic>
      </p:graphicFrame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3898900" y="50419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42" name="Object 15"/>
          <p:cNvGraphicFramePr>
            <a:graphicFrameLocks noChangeAspect="1"/>
          </p:cNvGraphicFramePr>
          <p:nvPr/>
        </p:nvGraphicFramePr>
        <p:xfrm>
          <a:off x="4157663" y="5422900"/>
          <a:ext cx="406400" cy="520700"/>
        </p:xfrm>
        <a:graphic>
          <a:graphicData uri="http://schemas.openxmlformats.org/presentationml/2006/ole">
            <p:oleObj spid="_x0000_s132111" name="Equation" r:id="rId17" imgW="406080" imgH="520560" progId="Equation.3">
              <p:embed/>
            </p:oleObj>
          </a:graphicData>
        </a:graphic>
      </p:graphicFrame>
      <p:graphicFrame>
        <p:nvGraphicFramePr>
          <p:cNvPr id="34843" name="Object 16"/>
          <p:cNvGraphicFramePr>
            <a:graphicFrameLocks noChangeAspect="1"/>
          </p:cNvGraphicFramePr>
          <p:nvPr/>
        </p:nvGraphicFramePr>
        <p:xfrm>
          <a:off x="4876800" y="5083175"/>
          <a:ext cx="673100" cy="520700"/>
        </p:xfrm>
        <a:graphic>
          <a:graphicData uri="http://schemas.openxmlformats.org/presentationml/2006/ole">
            <p:oleObj spid="_x0000_s132112" name="Equation" r:id="rId18" imgW="672840" imgH="520560" progId="Equation.3">
              <p:embed/>
            </p:oleObj>
          </a:graphicData>
        </a:graphic>
      </p:graphicFrame>
      <p:graphicFrame>
        <p:nvGraphicFramePr>
          <p:cNvPr id="34844" name="Object 17"/>
          <p:cNvGraphicFramePr>
            <a:graphicFrameLocks noChangeAspect="1"/>
          </p:cNvGraphicFramePr>
          <p:nvPr/>
        </p:nvGraphicFramePr>
        <p:xfrm>
          <a:off x="5638800" y="4876800"/>
          <a:ext cx="1447800" cy="965200"/>
        </p:xfrm>
        <a:graphic>
          <a:graphicData uri="http://schemas.openxmlformats.org/presentationml/2006/ole">
            <p:oleObj spid="_x0000_s132113" name="Equation" r:id="rId19" imgW="1447560" imgH="96516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34823" grpId="0" animBg="1"/>
      <p:bldP spid="34826" grpId="0" animBg="1"/>
      <p:bldP spid="34827" grpId="0" animBg="1"/>
      <p:bldP spid="34830" grpId="0" animBg="1"/>
      <p:bldP spid="34833" grpId="0" animBg="1"/>
      <p:bldP spid="34837" grpId="0" animBg="1"/>
      <p:bldP spid="34838" grpId="0" animBg="1"/>
      <p:bldP spid="348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044A87-D019-4F71-A648-DEFF45E67CD9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33135" name="Rectangle 2"/>
          <p:cNvSpPr>
            <a:spLocks noChangeArrowheads="1"/>
          </p:cNvSpPr>
          <p:nvPr/>
        </p:nvSpPr>
        <p:spPr bwMode="auto">
          <a:xfrm>
            <a:off x="457200" y="492125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1887538" y="485775"/>
          <a:ext cx="3530600" cy="938213"/>
        </p:xfrm>
        <a:graphic>
          <a:graphicData uri="http://schemas.openxmlformats.org/presentationml/2006/ole">
            <p:oleObj spid="_x0000_s133122" name="Equation" r:id="rId4" imgW="1384200" imgH="368280" progId="Equation.3">
              <p:embed/>
            </p:oleObj>
          </a:graphicData>
        </a:graphic>
      </p:graphicFrame>
      <p:sp>
        <p:nvSpPr>
          <p:cNvPr id="133136" name="Text Box 4"/>
          <p:cNvSpPr txBox="1">
            <a:spLocks noChangeArrowheads="1"/>
          </p:cNvSpPr>
          <p:nvPr/>
        </p:nvSpPr>
        <p:spPr bwMode="auto">
          <a:xfrm>
            <a:off x="5410200" y="7493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6013450" y="485775"/>
          <a:ext cx="1911350" cy="938213"/>
        </p:xfrm>
        <a:graphic>
          <a:graphicData uri="http://schemas.openxmlformats.org/presentationml/2006/ole">
            <p:oleObj spid="_x0000_s133123" name="Equation" r:id="rId5" imgW="749160" imgH="368280" progId="Equation.DSMT4">
              <p:embed/>
            </p:oleObj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85800" y="24288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36871" name="AutoShape 7"/>
          <p:cNvSpPr>
            <a:spLocks/>
          </p:cNvSpPr>
          <p:nvPr/>
        </p:nvSpPr>
        <p:spPr bwMode="auto">
          <a:xfrm>
            <a:off x="2438400" y="22621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6872" name="Object 4"/>
          <p:cNvGraphicFramePr>
            <a:graphicFrameLocks noChangeAspect="1"/>
          </p:cNvGraphicFramePr>
          <p:nvPr/>
        </p:nvGraphicFramePr>
        <p:xfrm>
          <a:off x="2767013" y="1809750"/>
          <a:ext cx="1193800" cy="939800"/>
        </p:xfrm>
        <a:graphic>
          <a:graphicData uri="http://schemas.openxmlformats.org/presentationml/2006/ole">
            <p:oleObj spid="_x0000_s133124" name="Equation" r:id="rId6" imgW="1193760" imgH="939600" progId="Equation.3">
              <p:embed/>
            </p:oleObj>
          </a:graphicData>
        </a:graphic>
      </p:graphicFrame>
      <p:graphicFrame>
        <p:nvGraphicFramePr>
          <p:cNvPr id="36873" name="Object 5"/>
          <p:cNvGraphicFramePr>
            <a:graphicFrameLocks noChangeAspect="1"/>
          </p:cNvGraphicFramePr>
          <p:nvPr/>
        </p:nvGraphicFramePr>
        <p:xfrm>
          <a:off x="2716213" y="2641600"/>
          <a:ext cx="1295400" cy="939800"/>
        </p:xfrm>
        <a:graphic>
          <a:graphicData uri="http://schemas.openxmlformats.org/presentationml/2006/ole">
            <p:oleObj spid="_x0000_s133125" name="Equation" r:id="rId7" imgW="1295280" imgH="939600" progId="Equation.3">
              <p:embed/>
            </p:oleObj>
          </a:graphicData>
        </a:graphic>
      </p:graphicFrame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4191000" y="2643188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875" name="AutoShape 11"/>
          <p:cNvSpPr>
            <a:spLocks/>
          </p:cNvSpPr>
          <p:nvPr/>
        </p:nvSpPr>
        <p:spPr bwMode="auto">
          <a:xfrm>
            <a:off x="5257800" y="22669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6876" name="Object 6"/>
          <p:cNvGraphicFramePr>
            <a:graphicFrameLocks noChangeAspect="1"/>
          </p:cNvGraphicFramePr>
          <p:nvPr/>
        </p:nvGraphicFramePr>
        <p:xfrm>
          <a:off x="5486400" y="2209800"/>
          <a:ext cx="787400" cy="317500"/>
        </p:xfrm>
        <a:graphic>
          <a:graphicData uri="http://schemas.openxmlformats.org/presentationml/2006/ole">
            <p:oleObj spid="_x0000_s133126" name="Equation" r:id="rId8" imgW="787320" imgH="317160" progId="Equation.3">
              <p:embed/>
            </p:oleObj>
          </a:graphicData>
        </a:graphic>
      </p:graphicFrame>
      <p:graphicFrame>
        <p:nvGraphicFramePr>
          <p:cNvPr id="36877" name="Object 7"/>
          <p:cNvGraphicFramePr>
            <a:graphicFrameLocks noChangeAspect="1"/>
          </p:cNvGraphicFramePr>
          <p:nvPr/>
        </p:nvGraphicFramePr>
        <p:xfrm>
          <a:off x="5486400" y="2695575"/>
          <a:ext cx="812800" cy="850900"/>
        </p:xfrm>
        <a:graphic>
          <a:graphicData uri="http://schemas.openxmlformats.org/presentationml/2006/ole">
            <p:oleObj spid="_x0000_s133127" name="Equation" r:id="rId9" imgW="812520" imgH="850680" progId="Equation.3">
              <p:embed/>
            </p:oleObj>
          </a:graphicData>
        </a:graphic>
      </p:graphicFrame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1354138" y="3970338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6096000" y="1371600"/>
            <a:ext cx="16764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80" name="Object 8"/>
          <p:cNvGraphicFramePr>
            <a:graphicFrameLocks noChangeAspect="1"/>
          </p:cNvGraphicFramePr>
          <p:nvPr/>
        </p:nvGraphicFramePr>
        <p:xfrm>
          <a:off x="4445000" y="3544888"/>
          <a:ext cx="1727200" cy="939800"/>
        </p:xfrm>
        <a:graphic>
          <a:graphicData uri="http://schemas.openxmlformats.org/presentationml/2006/ole">
            <p:oleObj spid="_x0000_s133128" name="Equation" r:id="rId10" imgW="1726920" imgH="939600" progId="Equation.3">
              <p:embed/>
            </p:oleObj>
          </a:graphicData>
        </a:graphic>
      </p:graphicFrame>
      <p:graphicFrame>
        <p:nvGraphicFramePr>
          <p:cNvPr id="36881" name="Object 9"/>
          <p:cNvGraphicFramePr>
            <a:graphicFrameLocks noChangeAspect="1"/>
          </p:cNvGraphicFramePr>
          <p:nvPr/>
        </p:nvGraphicFramePr>
        <p:xfrm>
          <a:off x="2387600" y="3536950"/>
          <a:ext cx="1955800" cy="939800"/>
        </p:xfrm>
        <a:graphic>
          <a:graphicData uri="http://schemas.openxmlformats.org/presentationml/2006/ole">
            <p:oleObj spid="_x0000_s133129" name="Equation" r:id="rId11" imgW="1955520" imgH="939600" progId="Equation.3">
              <p:embed/>
            </p:oleObj>
          </a:graphicData>
        </a:graphic>
      </p:graphicFrame>
      <p:graphicFrame>
        <p:nvGraphicFramePr>
          <p:cNvPr id="36882" name="Object 10"/>
          <p:cNvGraphicFramePr>
            <a:graphicFrameLocks noChangeAspect="1"/>
          </p:cNvGraphicFramePr>
          <p:nvPr/>
        </p:nvGraphicFramePr>
        <p:xfrm>
          <a:off x="6248400" y="3644900"/>
          <a:ext cx="1828800" cy="850900"/>
        </p:xfrm>
        <a:graphic>
          <a:graphicData uri="http://schemas.openxmlformats.org/presentationml/2006/ole">
            <p:oleObj spid="_x0000_s133130" name="Equation" r:id="rId12" imgW="1828800" imgH="850680" progId="Equation.3">
              <p:embed/>
            </p:oleObj>
          </a:graphicData>
        </a:graphic>
      </p:graphicFrame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914400" y="496728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36884" name="Object 11"/>
          <p:cNvGraphicFramePr>
            <a:graphicFrameLocks noChangeAspect="1"/>
          </p:cNvGraphicFramePr>
          <p:nvPr/>
        </p:nvGraphicFramePr>
        <p:xfrm>
          <a:off x="2279650" y="4730750"/>
          <a:ext cx="2052638" cy="939800"/>
        </p:xfrm>
        <a:graphic>
          <a:graphicData uri="http://schemas.openxmlformats.org/presentationml/2006/ole">
            <p:oleObj spid="_x0000_s133131" name="Equation" r:id="rId13" imgW="2044440" imgH="939600" progId="Equation.3">
              <p:embed/>
            </p:oleObj>
          </a:graphicData>
        </a:graphic>
      </p:graphicFrame>
      <p:graphicFrame>
        <p:nvGraphicFramePr>
          <p:cNvPr id="36885" name="Object 12"/>
          <p:cNvGraphicFramePr>
            <a:graphicFrameLocks noChangeAspect="1"/>
          </p:cNvGraphicFramePr>
          <p:nvPr/>
        </p:nvGraphicFramePr>
        <p:xfrm>
          <a:off x="4406900" y="4724400"/>
          <a:ext cx="1155700" cy="965200"/>
        </p:xfrm>
        <a:graphic>
          <a:graphicData uri="http://schemas.openxmlformats.org/presentationml/2006/ole">
            <p:oleObj spid="_x0000_s133132" name="Equation" r:id="rId14" imgW="1155600" imgH="965160" progId="Equation.3">
              <p:embed/>
            </p:oleObj>
          </a:graphicData>
        </a:graphic>
      </p:graphicFrame>
      <p:graphicFrame>
        <p:nvGraphicFramePr>
          <p:cNvPr id="36886" name="Object 13"/>
          <p:cNvGraphicFramePr>
            <a:graphicFrameLocks noChangeAspect="1"/>
          </p:cNvGraphicFramePr>
          <p:nvPr/>
        </p:nvGraphicFramePr>
        <p:xfrm>
          <a:off x="6921500" y="1963738"/>
          <a:ext cx="1638300" cy="939800"/>
        </p:xfrm>
        <a:graphic>
          <a:graphicData uri="http://schemas.openxmlformats.org/presentationml/2006/ole">
            <p:oleObj spid="_x0000_s133133" name="Equation" r:id="rId15" imgW="1638000" imgH="939600" progId="Equation.3">
              <p:embed/>
            </p:oleObj>
          </a:graphicData>
        </a:graphic>
      </p:graphicFrame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7772400" y="1371600"/>
            <a:ext cx="0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45" name="Rectangle 24"/>
          <p:cNvSpPr>
            <a:spLocks noChangeArrowheads="1"/>
          </p:cNvSpPr>
          <p:nvPr/>
        </p:nvSpPr>
        <p:spPr bwMode="auto">
          <a:xfrm>
            <a:off x="1042988" y="808038"/>
            <a:ext cx="1584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2 .</a:t>
            </a:r>
            <a:r>
              <a:rPr kumimoji="1" lang="zh-CN" altLang="en-US" sz="3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1" grpId="0" animBg="1"/>
      <p:bldP spid="36874" grpId="0" animBg="1"/>
      <p:bldP spid="36875" grpId="0" animBg="1"/>
      <p:bldP spid="36878" grpId="0" animBg="1"/>
      <p:bldP spid="36879" grpId="0" animBg="1"/>
      <p:bldP spid="36883" grpId="0" autoUpdateAnimBg="0"/>
      <p:bldP spid="368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196DC8-6595-4AE6-A61E-78D1593C1607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692525" y="2433638"/>
          <a:ext cx="1687513" cy="1244600"/>
        </p:xfrm>
        <a:graphic>
          <a:graphicData uri="http://schemas.openxmlformats.org/presentationml/2006/ole">
            <p:oleObj spid="_x0000_s134146" name="Equation" r:id="rId3" imgW="1688760" imgH="124452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511800" y="2460625"/>
          <a:ext cx="2373313" cy="977900"/>
        </p:xfrm>
        <a:graphic>
          <a:graphicData uri="http://schemas.openxmlformats.org/presentationml/2006/ole">
            <p:oleObj spid="_x0000_s134147" name="Equation" r:id="rId4" imgW="2374560" imgH="977760" progId="Equation.3">
              <p:embed/>
            </p:oleObj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960563" y="4186238"/>
          <a:ext cx="2563812" cy="711200"/>
        </p:xfrm>
        <a:graphic>
          <a:graphicData uri="http://schemas.openxmlformats.org/presentationml/2006/ole">
            <p:oleObj spid="_x0000_s134148" name="Equation" r:id="rId5" imgW="2565360" imgH="711000" progId="Equation.3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229225" y="3763963"/>
          <a:ext cx="584200" cy="393700"/>
        </p:xfrm>
        <a:graphic>
          <a:graphicData uri="http://schemas.openxmlformats.org/presentationml/2006/ole">
            <p:oleObj spid="_x0000_s134149" name="Equation" r:id="rId6" imgW="583920" imgH="393480" progId="Equation.3">
              <p:embed/>
            </p:oleObj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1360488" y="439738"/>
          <a:ext cx="2247900" cy="1155700"/>
        </p:xfrm>
        <a:graphic>
          <a:graphicData uri="http://schemas.openxmlformats.org/presentationml/2006/ole">
            <p:oleObj spid="_x0000_s134150" name="Equation" r:id="rId7" imgW="2247840" imgH="1155600" progId="Equation.3">
              <p:embed/>
            </p:oleObj>
          </a:graphicData>
        </a:graphic>
      </p:graphicFrame>
      <p:sp>
        <p:nvSpPr>
          <p:cNvPr id="134161" name="Text Box 7"/>
          <p:cNvSpPr txBox="1">
            <a:spLocks noChangeArrowheads="1"/>
          </p:cNvSpPr>
          <p:nvPr/>
        </p:nvSpPr>
        <p:spPr bwMode="auto">
          <a:xfrm>
            <a:off x="3662363" y="661988"/>
            <a:ext cx="196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是否存在？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773113" y="16986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8921" name="Object 7"/>
          <p:cNvGraphicFramePr>
            <a:graphicFrameLocks noChangeAspect="1"/>
          </p:cNvGraphicFramePr>
          <p:nvPr/>
        </p:nvGraphicFramePr>
        <p:xfrm>
          <a:off x="4532313" y="1774825"/>
          <a:ext cx="1985962" cy="506413"/>
        </p:xfrm>
        <a:graphic>
          <a:graphicData uri="http://schemas.openxmlformats.org/presentationml/2006/ole">
            <p:oleObj spid="_x0000_s134151" name="Equation" r:id="rId8" imgW="1981080" imgH="507960" progId="Equation.3">
              <p:embed/>
            </p:oleObj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408113" y="5141913"/>
            <a:ext cx="276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所以极限不存在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8923" name="Object 8"/>
          <p:cNvGraphicFramePr>
            <a:graphicFrameLocks noChangeAspect="1"/>
          </p:cNvGraphicFramePr>
          <p:nvPr/>
        </p:nvGraphicFramePr>
        <p:xfrm>
          <a:off x="6399213" y="3813175"/>
          <a:ext cx="812800" cy="317500"/>
        </p:xfrm>
        <a:graphic>
          <a:graphicData uri="http://schemas.openxmlformats.org/presentationml/2006/ole">
            <p:oleObj spid="_x0000_s134152" name="Equation" r:id="rId9" imgW="812520" imgH="317160" progId="Equation.3">
              <p:embed/>
            </p:oleObj>
          </a:graphicData>
        </a:graphic>
      </p:graphicFrame>
      <p:graphicFrame>
        <p:nvGraphicFramePr>
          <p:cNvPr id="38924" name="Object 9"/>
          <p:cNvGraphicFramePr>
            <a:graphicFrameLocks noChangeAspect="1"/>
          </p:cNvGraphicFramePr>
          <p:nvPr/>
        </p:nvGraphicFramePr>
        <p:xfrm>
          <a:off x="6415088" y="4289425"/>
          <a:ext cx="800100" cy="317500"/>
        </p:xfrm>
        <a:graphic>
          <a:graphicData uri="http://schemas.openxmlformats.org/presentationml/2006/ole">
            <p:oleObj spid="_x0000_s134153" name="Equation" r:id="rId10" imgW="799920" imgH="317160" progId="Equation.3">
              <p:embed/>
            </p:oleObj>
          </a:graphicData>
        </a:graphic>
      </p:graphicFrame>
      <p:graphicFrame>
        <p:nvGraphicFramePr>
          <p:cNvPr id="38925" name="Object 10"/>
          <p:cNvGraphicFramePr>
            <a:graphicFrameLocks noChangeAspect="1"/>
          </p:cNvGraphicFramePr>
          <p:nvPr/>
        </p:nvGraphicFramePr>
        <p:xfrm>
          <a:off x="6399213" y="4822825"/>
          <a:ext cx="812800" cy="317500"/>
        </p:xfrm>
        <a:graphic>
          <a:graphicData uri="http://schemas.openxmlformats.org/presentationml/2006/ole">
            <p:oleObj spid="_x0000_s134154" name="Equation" r:id="rId11" imgW="812520" imgH="317160" progId="Equation.3">
              <p:embed/>
            </p:oleObj>
          </a:graphicData>
        </a:graphic>
      </p:graphicFrame>
      <p:graphicFrame>
        <p:nvGraphicFramePr>
          <p:cNvPr id="38926" name="Object 11"/>
          <p:cNvGraphicFramePr>
            <a:graphicFrameLocks noChangeAspect="1"/>
          </p:cNvGraphicFramePr>
          <p:nvPr/>
        </p:nvGraphicFramePr>
        <p:xfrm>
          <a:off x="4576763" y="3916363"/>
          <a:ext cx="676275" cy="1211262"/>
        </p:xfrm>
        <a:graphic>
          <a:graphicData uri="http://schemas.openxmlformats.org/presentationml/2006/ole">
            <p:oleObj spid="_x0000_s134155" name="Equation" r:id="rId12" imgW="672840" imgH="1206360" progId="Equation.3">
              <p:embed/>
            </p:oleObj>
          </a:graphicData>
        </a:graphic>
      </p:graphicFrame>
      <p:graphicFrame>
        <p:nvGraphicFramePr>
          <p:cNvPr id="38927" name="Object 12"/>
          <p:cNvGraphicFramePr>
            <a:graphicFrameLocks noChangeAspect="1"/>
          </p:cNvGraphicFramePr>
          <p:nvPr/>
        </p:nvGraphicFramePr>
        <p:xfrm>
          <a:off x="5434013" y="4289425"/>
          <a:ext cx="368300" cy="393700"/>
        </p:xfrm>
        <a:graphic>
          <a:graphicData uri="http://schemas.openxmlformats.org/presentationml/2006/ole">
            <p:oleObj spid="_x0000_s134156" name="Equation" r:id="rId13" imgW="368280" imgH="393480" progId="Equation.3">
              <p:embed/>
            </p:oleObj>
          </a:graphicData>
        </a:graphic>
      </p:graphicFrame>
      <p:graphicFrame>
        <p:nvGraphicFramePr>
          <p:cNvPr id="38928" name="Object 13"/>
          <p:cNvGraphicFramePr>
            <a:graphicFrameLocks noChangeAspect="1"/>
          </p:cNvGraphicFramePr>
          <p:nvPr/>
        </p:nvGraphicFramePr>
        <p:xfrm>
          <a:off x="5348288" y="4975225"/>
          <a:ext cx="457200" cy="317500"/>
        </p:xfrm>
        <a:graphic>
          <a:graphicData uri="http://schemas.openxmlformats.org/presentationml/2006/ole">
            <p:oleObj spid="_x0000_s134157" name="Equation" r:id="rId14" imgW="457200" imgH="317160" progId="Equation.3">
              <p:embed/>
            </p:oleObj>
          </a:graphicData>
        </a:graphic>
      </p:graphicFrame>
      <p:graphicFrame>
        <p:nvGraphicFramePr>
          <p:cNvPr id="38929" name="Object 14"/>
          <p:cNvGraphicFramePr>
            <a:graphicFrameLocks noChangeAspect="1"/>
          </p:cNvGraphicFramePr>
          <p:nvPr/>
        </p:nvGraphicFramePr>
        <p:xfrm>
          <a:off x="1408113" y="1816100"/>
          <a:ext cx="3049587" cy="428625"/>
        </p:xfrm>
        <a:graphic>
          <a:graphicData uri="http://schemas.openxmlformats.org/presentationml/2006/ole">
            <p:oleObj spid="_x0000_s134158" name="Equation" r:id="rId15" imgW="3073320" imgH="431640" progId="Equation.3">
              <p:embed/>
            </p:oleObj>
          </a:graphicData>
        </a:graphic>
      </p:graphicFrame>
      <p:graphicFrame>
        <p:nvGraphicFramePr>
          <p:cNvPr id="38930" name="Object 15"/>
          <p:cNvGraphicFramePr>
            <a:graphicFrameLocks noChangeAspect="1"/>
          </p:cNvGraphicFramePr>
          <p:nvPr/>
        </p:nvGraphicFramePr>
        <p:xfrm>
          <a:off x="1412875" y="2524125"/>
          <a:ext cx="2247900" cy="1155700"/>
        </p:xfrm>
        <a:graphic>
          <a:graphicData uri="http://schemas.openxmlformats.org/presentationml/2006/ole">
            <p:oleObj spid="_x0000_s134159" name="Equation" r:id="rId16" imgW="2247840" imgH="1155600" progId="Equation.3">
              <p:embed/>
            </p:oleObj>
          </a:graphicData>
        </a:graphic>
      </p:graphicFrame>
      <p:sp>
        <p:nvSpPr>
          <p:cNvPr id="134164" name="Rectangle 19"/>
          <p:cNvSpPr>
            <a:spLocks noChangeArrowheads="1"/>
          </p:cNvSpPr>
          <p:nvPr/>
        </p:nvSpPr>
        <p:spPr bwMode="auto">
          <a:xfrm>
            <a:off x="417513" y="592138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utoUpdateAnimBg="0"/>
      <p:bldP spid="3892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05B903-98FE-4F98-82C7-D16F6CD52078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835150" y="1023938"/>
          <a:ext cx="1414463" cy="419100"/>
        </p:xfrm>
        <a:graphic>
          <a:graphicData uri="http://schemas.openxmlformats.org/presentationml/2006/ole">
            <p:oleObj spid="_x0000_s135170" name="Equation" r:id="rId4" imgW="1371600" imgH="406080" progId="Equation.3">
              <p:embed/>
            </p:oleObj>
          </a:graphicData>
        </a:graphic>
      </p:graphicFrame>
      <p:sp>
        <p:nvSpPr>
          <p:cNvPr id="135183" name="AutoShape 3"/>
          <p:cNvSpPr>
            <a:spLocks/>
          </p:cNvSpPr>
          <p:nvPr/>
        </p:nvSpPr>
        <p:spPr bwMode="auto">
          <a:xfrm>
            <a:off x="3348038" y="663575"/>
            <a:ext cx="139700" cy="1181100"/>
          </a:xfrm>
          <a:prstGeom prst="leftBrace">
            <a:avLst>
              <a:gd name="adj1" fmla="val 70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3535363" y="304800"/>
          <a:ext cx="3913187" cy="1036638"/>
        </p:xfrm>
        <a:graphic>
          <a:graphicData uri="http://schemas.openxmlformats.org/presentationml/2006/ole">
            <p:oleObj spid="_x0000_s135171" name="Equation" r:id="rId5" imgW="3784320" imgH="1002960" progId="Equation.3">
              <p:embed/>
            </p:oleObj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4133850" y="1409700"/>
          <a:ext cx="3390900" cy="419100"/>
        </p:xfrm>
        <a:graphic>
          <a:graphicData uri="http://schemas.openxmlformats.org/presentationml/2006/ole">
            <p:oleObj spid="_x0000_s135172" name="Equation" r:id="rId6" imgW="3288960" imgH="406080" progId="Equation.3">
              <p:embed/>
            </p:oleObj>
          </a:graphicData>
        </a:graphic>
      </p:graphicFrame>
      <p:sp>
        <p:nvSpPr>
          <p:cNvPr id="135184" name="Text Box 6"/>
          <p:cNvSpPr txBox="1">
            <a:spLocks noChangeArrowheads="1"/>
          </p:cNvSpPr>
          <p:nvPr/>
        </p:nvSpPr>
        <p:spPr bwMode="auto">
          <a:xfrm>
            <a:off x="304800" y="16906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在全平面连续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85800" y="2286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9944" name="Object 5"/>
          <p:cNvGraphicFramePr>
            <a:graphicFrameLocks noChangeAspect="1"/>
          </p:cNvGraphicFramePr>
          <p:nvPr/>
        </p:nvGraphicFramePr>
        <p:xfrm>
          <a:off x="1371600" y="2333625"/>
          <a:ext cx="2974975" cy="471488"/>
        </p:xfrm>
        <a:graphic>
          <a:graphicData uri="http://schemas.openxmlformats.org/presentationml/2006/ole">
            <p:oleObj spid="_x0000_s135173" name="Equation" r:id="rId7" imgW="2882880" imgH="457200" progId="Equation.3">
              <p:embed/>
            </p:oleObj>
          </a:graphicData>
        </a:graphic>
      </p:graphicFrame>
      <p:graphicFrame>
        <p:nvGraphicFramePr>
          <p:cNvPr id="39945" name="Object 6"/>
          <p:cNvGraphicFramePr>
            <a:graphicFrameLocks noChangeAspect="1"/>
          </p:cNvGraphicFramePr>
          <p:nvPr/>
        </p:nvGraphicFramePr>
        <p:xfrm>
          <a:off x="4419600" y="2347913"/>
          <a:ext cx="1128713" cy="419100"/>
        </p:xfrm>
        <a:graphic>
          <a:graphicData uri="http://schemas.openxmlformats.org/presentationml/2006/ole">
            <p:oleObj spid="_x0000_s135174" name="Equation" r:id="rId8" imgW="1091880" imgH="406080" progId="Equation.3">
              <p:embed/>
            </p:oleObj>
          </a:graphicData>
        </a:graphic>
      </p:graphicFrame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486400" y="22860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为初等函数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故连续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81000" y="3062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又</a:t>
            </a:r>
          </a:p>
        </p:txBody>
      </p:sp>
      <p:graphicFrame>
        <p:nvGraphicFramePr>
          <p:cNvPr id="39948" name="Object 7"/>
          <p:cNvGraphicFramePr>
            <a:graphicFrameLocks noChangeAspect="1"/>
          </p:cNvGraphicFramePr>
          <p:nvPr/>
        </p:nvGraphicFramePr>
        <p:xfrm>
          <a:off x="1676400" y="2960688"/>
          <a:ext cx="2114550" cy="1077912"/>
        </p:xfrm>
        <a:graphic>
          <a:graphicData uri="http://schemas.openxmlformats.org/presentationml/2006/ole">
            <p:oleObj spid="_x0000_s135175" name="Equation" r:id="rId9" imgW="2044440" imgH="1041120" progId="Equation.3">
              <p:embed/>
            </p:oleObj>
          </a:graphicData>
        </a:graphic>
      </p:graphicFrame>
      <p:graphicFrame>
        <p:nvGraphicFramePr>
          <p:cNvPr id="39949" name="Object 8"/>
          <p:cNvGraphicFramePr>
            <a:graphicFrameLocks noChangeAspect="1"/>
          </p:cNvGraphicFramePr>
          <p:nvPr/>
        </p:nvGraphicFramePr>
        <p:xfrm>
          <a:off x="6345238" y="4114800"/>
          <a:ext cx="2341562" cy="533400"/>
        </p:xfrm>
        <a:graphic>
          <a:graphicData uri="http://schemas.openxmlformats.org/presentationml/2006/ole">
            <p:oleObj spid="_x0000_s135176" name="Equation" r:id="rId10" imgW="2349360" imgH="533160" progId="Equation.3">
              <p:embed/>
            </p:oleObj>
          </a:graphicData>
        </a:graphic>
      </p:graphicFrame>
      <p:graphicFrame>
        <p:nvGraphicFramePr>
          <p:cNvPr id="39950" name="Object 9"/>
          <p:cNvGraphicFramePr>
            <a:graphicFrameLocks noChangeAspect="1"/>
          </p:cNvGraphicFramePr>
          <p:nvPr/>
        </p:nvGraphicFramePr>
        <p:xfrm>
          <a:off x="3867150" y="2932113"/>
          <a:ext cx="2006600" cy="1054100"/>
        </p:xfrm>
        <a:graphic>
          <a:graphicData uri="http://schemas.openxmlformats.org/presentationml/2006/ole">
            <p:oleObj spid="_x0000_s135177" name="Equation" r:id="rId11" imgW="2082600" imgH="1091880" progId="Equation.3">
              <p:embed/>
            </p:oleObj>
          </a:graphicData>
        </a:graphic>
      </p:graphicFrame>
      <p:graphicFrame>
        <p:nvGraphicFramePr>
          <p:cNvPr id="39951" name="Object 10"/>
          <p:cNvGraphicFramePr>
            <a:graphicFrameLocks noChangeAspect="1"/>
          </p:cNvGraphicFramePr>
          <p:nvPr/>
        </p:nvGraphicFramePr>
        <p:xfrm>
          <a:off x="5924550" y="3148013"/>
          <a:ext cx="2035175" cy="695325"/>
        </p:xfrm>
        <a:graphic>
          <a:graphicData uri="http://schemas.openxmlformats.org/presentationml/2006/ole">
            <p:oleObj spid="_x0000_s135178" name="Equation" r:id="rId12" imgW="1968480" imgH="672840" progId="Equation.3">
              <p:embed/>
            </p:oleObj>
          </a:graphicData>
        </a:graphic>
      </p:graphicFrame>
      <p:graphicFrame>
        <p:nvGraphicFramePr>
          <p:cNvPr id="39952" name="Object 11"/>
          <p:cNvGraphicFramePr>
            <a:graphicFrameLocks noChangeAspect="1"/>
          </p:cNvGraphicFramePr>
          <p:nvPr/>
        </p:nvGraphicFramePr>
        <p:xfrm>
          <a:off x="1908175" y="4495800"/>
          <a:ext cx="2206625" cy="1166813"/>
        </p:xfrm>
        <a:graphic>
          <a:graphicData uri="http://schemas.openxmlformats.org/presentationml/2006/ole">
            <p:oleObj spid="_x0000_s135179" name="Equation" r:id="rId13" imgW="2133360" imgH="1130040" progId="Equation.3">
              <p:embed/>
            </p:oleObj>
          </a:graphicData>
        </a:graphic>
      </p:graphicFrame>
      <p:graphicFrame>
        <p:nvGraphicFramePr>
          <p:cNvPr id="39953" name="Object 12"/>
          <p:cNvGraphicFramePr>
            <a:graphicFrameLocks noChangeAspect="1"/>
          </p:cNvGraphicFramePr>
          <p:nvPr/>
        </p:nvGraphicFramePr>
        <p:xfrm>
          <a:off x="4114800" y="4784725"/>
          <a:ext cx="511175" cy="328613"/>
        </p:xfrm>
        <a:graphic>
          <a:graphicData uri="http://schemas.openxmlformats.org/presentationml/2006/ole">
            <p:oleObj spid="_x0000_s135180" name="Equation" r:id="rId14" imgW="495000" imgH="317160" progId="Equation.3">
              <p:embed/>
            </p:oleObj>
          </a:graphicData>
        </a:graphic>
      </p:graphicFrame>
      <p:graphicFrame>
        <p:nvGraphicFramePr>
          <p:cNvPr id="39954" name="Object 13"/>
          <p:cNvGraphicFramePr>
            <a:graphicFrameLocks noChangeAspect="1"/>
          </p:cNvGraphicFramePr>
          <p:nvPr/>
        </p:nvGraphicFramePr>
        <p:xfrm>
          <a:off x="4760913" y="4748213"/>
          <a:ext cx="1335087" cy="419100"/>
        </p:xfrm>
        <a:graphic>
          <a:graphicData uri="http://schemas.openxmlformats.org/presentationml/2006/ole">
            <p:oleObj spid="_x0000_s135181" name="Equation" r:id="rId15" imgW="1295280" imgH="406080" progId="Equation.3">
              <p:embed/>
            </p:oleObj>
          </a:graphicData>
        </a:graphic>
      </p:graphicFrame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81000" y="572928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故函数在全平面连续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304800" y="40386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由夹逼准则得</a:t>
            </a:r>
          </a:p>
        </p:txBody>
      </p:sp>
      <p:sp>
        <p:nvSpPr>
          <p:cNvPr id="135190" name="Rectangle 21"/>
          <p:cNvSpPr>
            <a:spLocks noChangeArrowheads="1"/>
          </p:cNvSpPr>
          <p:nvPr/>
        </p:nvSpPr>
        <p:spPr bwMode="auto">
          <a:xfrm>
            <a:off x="533400" y="97155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4.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utoUpdateAnimBg="0"/>
      <p:bldP spid="39946" grpId="0" autoUpdateAnimBg="0"/>
      <p:bldP spid="39947" grpId="0" autoUpdateAnimBg="0"/>
      <p:bldP spid="39955" grpId="0" autoUpdateAnimBg="0"/>
      <p:bldP spid="399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97" name="Group 29"/>
          <p:cNvGrpSpPr>
            <a:grpSpLocks/>
          </p:cNvGrpSpPr>
          <p:nvPr/>
        </p:nvGrpSpPr>
        <p:grpSpPr bwMode="auto">
          <a:xfrm>
            <a:off x="6300788" y="5024438"/>
            <a:ext cx="1898650" cy="1512887"/>
            <a:chOff x="3969" y="3165"/>
            <a:chExt cx="1196" cy="953"/>
          </a:xfrm>
        </p:grpSpPr>
        <p:sp>
          <p:nvSpPr>
            <p:cNvPr id="237586" name="Oval 6"/>
            <p:cNvSpPr>
              <a:spLocks noChangeArrowheads="1"/>
            </p:cNvSpPr>
            <p:nvPr/>
          </p:nvSpPr>
          <p:spPr bwMode="auto">
            <a:xfrm>
              <a:off x="3969" y="3165"/>
              <a:ext cx="1011" cy="953"/>
            </a:xfrm>
            <a:prstGeom prst="ellipse">
              <a:avLst/>
            </a:prstGeom>
            <a:solidFill>
              <a:srgbClr val="336600"/>
            </a:solidFill>
            <a:ln w="28575">
              <a:solidFill>
                <a:srgbClr val="CC0066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" name="Object 12"/>
            <p:cNvGraphicFramePr>
              <a:graphicFrameLocks noChangeAspect="1"/>
            </p:cNvGraphicFramePr>
            <p:nvPr/>
          </p:nvGraphicFramePr>
          <p:xfrm>
            <a:off x="4967" y="3430"/>
            <a:ext cx="198" cy="219"/>
          </p:xfrm>
          <a:graphic>
            <a:graphicData uri="http://schemas.openxmlformats.org/presentationml/2006/ole">
              <p:oleObj spid="_x0000_s237595" name="Equation" r:id="rId3" imgW="114120" imgH="126720" progId="Equation.DSMT4">
                <p:embed/>
              </p:oleObj>
            </a:graphicData>
          </a:graphic>
        </p:graphicFrame>
      </p:grpSp>
      <p:sp>
        <p:nvSpPr>
          <p:cNvPr id="237571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7E5FD34-F4D5-4363-8D0F-79665C936372}" type="slidenum">
              <a:rPr lang="en-US" altLang="zh-CN" sz="2000">
                <a:latin typeface="宋体" charset="-122"/>
              </a:rPr>
              <a:pPr algn="ctr"/>
              <a:t>4</a:t>
            </a:fld>
            <a:endParaRPr lang="en-US" altLang="zh-CN" sz="2000">
              <a:latin typeface="宋体" charset="-122"/>
            </a:endParaRP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212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平面点集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569913" y="1700213"/>
            <a:ext cx="85740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坐标平面上具有某种性质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的点的集合，称为平面点集，记作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 , y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)|(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x , y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具有性质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}.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644900"/>
            <a:ext cx="8610600" cy="1784350"/>
            <a:chOff x="0" y="0"/>
            <a:chExt cx="5424" cy="1124"/>
          </a:xfrm>
        </p:grpSpPr>
        <p:graphicFrame>
          <p:nvGraphicFramePr>
            <p:cNvPr id="237575" name="Object 7"/>
            <p:cNvGraphicFramePr>
              <a:graphicFrameLocks noChangeAspect="1"/>
            </p:cNvGraphicFramePr>
            <p:nvPr/>
          </p:nvGraphicFramePr>
          <p:xfrm>
            <a:off x="1924" y="1012"/>
            <a:ext cx="72" cy="112"/>
          </p:xfrm>
          <a:graphic>
            <a:graphicData uri="http://schemas.openxmlformats.org/presentationml/2006/ole">
              <p:oleObj spid="_x0000_s237575" r:id="rId4" imgW="114816" imgH="178426" progId="Equation.DSMT4">
                <p:embed/>
              </p:oleObj>
            </a:graphicData>
          </a:graphic>
        </p:graphicFrame>
        <p:sp>
          <p:nvSpPr>
            <p:cNvPr id="23757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5424" cy="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例如，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平面上以原点为中心、</a:t>
              </a:r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为半径的圆内所有点的集合是</a:t>
              </a:r>
            </a:p>
          </p:txBody>
        </p:sp>
      </p:grpSp>
      <p:sp>
        <p:nvSpPr>
          <p:cNvPr id="237577" name="AutoShape 7">
            <a:hlinkClick r:id="" action="ppaction://hlinkshowjump?jump=previousslide" highlightClick="1">
              <a:snd r:embed="rId5" name="type.wav"/>
            </a:hlinkClick>
          </p:cNvPr>
          <p:cNvSpPr>
            <a:spLocks noChangeArrowheads="1"/>
          </p:cNvSpPr>
          <p:nvPr/>
        </p:nvSpPr>
        <p:spPr bwMode="auto">
          <a:xfrm>
            <a:off x="8229600" y="5133975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484438" y="4437063"/>
          <a:ext cx="4248150" cy="627062"/>
        </p:xfrm>
        <a:graphic>
          <a:graphicData uri="http://schemas.openxmlformats.org/presentationml/2006/ole">
            <p:oleObj spid="_x0000_s237580" r:id="rId6" imgW="1549717" imgH="228917" progId="Equation.DSMT4">
              <p:embed/>
            </p:oleObj>
          </a:graphicData>
        </a:graphic>
      </p:graphicFrame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755650" y="333375"/>
            <a:ext cx="7543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endParaRPr lang="zh-CN" altLang="en-US" sz="30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7582" name="Rectangle 12"/>
          <p:cNvSpPr>
            <a:spLocks noChangeArrowheads="1"/>
          </p:cNvSpPr>
          <p:nvPr/>
        </p:nvSpPr>
        <p:spPr bwMode="auto">
          <a:xfrm>
            <a:off x="684213" y="476250"/>
            <a:ext cx="5546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一、平面点集  </a:t>
            </a:r>
            <a:r>
              <a:rPr lang="en-US" altLang="zh-CN" sz="3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维空间</a:t>
            </a:r>
          </a:p>
        </p:txBody>
      </p:sp>
      <p:graphicFrame>
        <p:nvGraphicFramePr>
          <p:cNvPr id="237588" name="Object 20"/>
          <p:cNvGraphicFramePr>
            <a:graphicFrameLocks noChangeAspect="1"/>
          </p:cNvGraphicFramePr>
          <p:nvPr/>
        </p:nvGraphicFramePr>
        <p:xfrm>
          <a:off x="7051675" y="5781675"/>
          <a:ext cx="96838" cy="90488"/>
        </p:xfrm>
        <a:graphic>
          <a:graphicData uri="http://schemas.openxmlformats.org/presentationml/2006/ole">
            <p:oleObj spid="_x0000_s237588" name="Equation" r:id="rId7" imgW="190440" imgH="190440" progId="Equation.DSMT4">
              <p:embed/>
            </p:oleObj>
          </a:graphicData>
        </a:graphic>
      </p:graphicFrame>
      <p:grpSp>
        <p:nvGrpSpPr>
          <p:cNvPr id="237589" name="Group 32"/>
          <p:cNvGrpSpPr>
            <a:grpSpLocks/>
          </p:cNvGrpSpPr>
          <p:nvPr/>
        </p:nvGrpSpPr>
        <p:grpSpPr bwMode="auto">
          <a:xfrm>
            <a:off x="6084888" y="4737100"/>
            <a:ext cx="2303462" cy="2120900"/>
            <a:chOff x="2323" y="2216"/>
            <a:chExt cx="1451" cy="1336"/>
          </a:xfrm>
        </p:grpSpPr>
        <p:sp>
          <p:nvSpPr>
            <p:cNvPr id="237590" name="Line 33"/>
            <p:cNvSpPr>
              <a:spLocks noChangeShapeType="1"/>
            </p:cNvSpPr>
            <p:nvPr/>
          </p:nvSpPr>
          <p:spPr bwMode="auto">
            <a:xfrm flipV="1">
              <a:off x="2323" y="2895"/>
              <a:ext cx="13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1" name="Line 34"/>
            <p:cNvSpPr>
              <a:spLocks noChangeShapeType="1"/>
            </p:cNvSpPr>
            <p:nvPr/>
          </p:nvSpPr>
          <p:spPr bwMode="auto">
            <a:xfrm flipV="1">
              <a:off x="2948" y="2261"/>
              <a:ext cx="10" cy="1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7592" name="Object 24"/>
            <p:cNvGraphicFramePr>
              <a:graphicFrameLocks noChangeAspect="1"/>
            </p:cNvGraphicFramePr>
            <p:nvPr/>
          </p:nvGraphicFramePr>
          <p:xfrm>
            <a:off x="3630" y="2987"/>
            <a:ext cx="144" cy="152"/>
          </p:xfrm>
          <a:graphic>
            <a:graphicData uri="http://schemas.openxmlformats.org/presentationml/2006/ole">
              <p:oleObj spid="_x0000_s237592" name="Equation" r:id="rId8" imgW="228600" imgH="241200" progId="Equation.DSMT4">
                <p:embed/>
              </p:oleObj>
            </a:graphicData>
          </a:graphic>
        </p:graphicFrame>
        <p:graphicFrame>
          <p:nvGraphicFramePr>
            <p:cNvPr id="237593" name="Object 25"/>
            <p:cNvGraphicFramePr>
              <a:graphicFrameLocks noChangeAspect="1"/>
            </p:cNvGraphicFramePr>
            <p:nvPr/>
          </p:nvGraphicFramePr>
          <p:xfrm>
            <a:off x="3094" y="2216"/>
            <a:ext cx="152" cy="200"/>
          </p:xfrm>
          <a:graphic>
            <a:graphicData uri="http://schemas.openxmlformats.org/presentationml/2006/ole">
              <p:oleObj spid="_x0000_s237593" name="Equation" r:id="rId9" imgW="241200" imgH="317160" progId="Equation.DSMT4">
                <p:embed/>
              </p:oleObj>
            </a:graphicData>
          </a:graphic>
        </p:graphicFrame>
        <p:graphicFrame>
          <p:nvGraphicFramePr>
            <p:cNvPr id="237594" name="Object 26"/>
            <p:cNvGraphicFramePr>
              <a:graphicFrameLocks noChangeAspect="1"/>
            </p:cNvGraphicFramePr>
            <p:nvPr/>
          </p:nvGraphicFramePr>
          <p:xfrm>
            <a:off x="2784" y="3334"/>
            <a:ext cx="136" cy="152"/>
          </p:xfrm>
          <a:graphic>
            <a:graphicData uri="http://schemas.openxmlformats.org/presentationml/2006/ole">
              <p:oleObj spid="_x0000_s237594" name="Equation" r:id="rId10" imgW="21564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914400" y="742950"/>
          <a:ext cx="7239000" cy="5353050"/>
        </p:xfrm>
        <a:graphic>
          <a:graphicData uri="http://schemas.openxmlformats.org/presentationml/2006/ole">
            <p:oleObj spid="_x0000_s139266" name="文档" r:id="rId3" imgW="7229520" imgH="5353200" progId="Word.Document.8">
              <p:embed/>
            </p:oleObj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2138" y="260350"/>
            <a:ext cx="3244850" cy="61595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补  充  练  习  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914400" y="762000"/>
          <a:ext cx="7181850" cy="2038350"/>
        </p:xfrm>
        <a:graphic>
          <a:graphicData uri="http://schemas.openxmlformats.org/presentationml/2006/ole">
            <p:oleObj spid="_x0000_s140290" name="文档" r:id="rId3" imgW="7182000" imgH="2044800" progId="Word.Document.8">
              <p:embed/>
            </p:oleObj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914400" y="2933700"/>
          <a:ext cx="7181850" cy="3162300"/>
        </p:xfrm>
        <a:graphic>
          <a:graphicData uri="http://schemas.openxmlformats.org/presentationml/2006/ole">
            <p:oleObj spid="_x0000_s140291" name="文档" r:id="rId4" imgW="7182000" imgH="3178080" progId="Word.Document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914400" y="1276350"/>
          <a:ext cx="7181850" cy="4972050"/>
        </p:xfrm>
        <a:graphic>
          <a:graphicData uri="http://schemas.openxmlformats.org/presentationml/2006/ole">
            <p:oleObj spid="_x0000_s141314" name="文档" r:id="rId3" imgW="7182000" imgH="4987800" progId="Word.Document.8">
              <p:embed/>
            </p:oleObj>
          </a:graphicData>
        </a:graphic>
      </p:graphicFrame>
      <p:sp>
        <p:nvSpPr>
          <p:cNvPr id="141315" name="Text Box 5"/>
          <p:cNvSpPr txBox="1">
            <a:spLocks noChangeArrowheads="1"/>
          </p:cNvSpPr>
          <p:nvPr/>
        </p:nvSpPr>
        <p:spPr bwMode="auto">
          <a:xfrm>
            <a:off x="1828800" y="601663"/>
            <a:ext cx="487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练习题答案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 txBox="1">
            <a:spLocks noGrp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53EE420-EB14-405A-9971-DF5080C8BE54}" type="slidenum">
              <a:rPr lang="en-US" altLang="zh-CN" sz="2000">
                <a:solidFill>
                  <a:srgbClr val="000000"/>
                </a:solidFill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zh-CN" sz="200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9620" name="Text Box 5"/>
          <p:cNvSpPr txBox="1">
            <a:spLocks noChangeArrowheads="1"/>
          </p:cNvSpPr>
          <p:nvPr/>
        </p:nvSpPr>
        <p:spPr bwMode="auto">
          <a:xfrm>
            <a:off x="827088" y="796925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邻域</a:t>
            </a:r>
          </a:p>
        </p:txBody>
      </p: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1143000" y="1412875"/>
            <a:ext cx="7696200" cy="549275"/>
            <a:chOff x="1143000" y="1412875"/>
            <a:chExt cx="7696200" cy="549275"/>
          </a:xfrm>
        </p:grpSpPr>
        <p:sp>
          <p:nvSpPr>
            <p:cNvPr id="239624" name="Text Box 6"/>
            <p:cNvSpPr txBox="1">
              <a:spLocks noChangeArrowheads="1"/>
            </p:cNvSpPr>
            <p:nvPr/>
          </p:nvSpPr>
          <p:spPr bwMode="auto">
            <a:xfrm>
              <a:off x="1143000" y="1412875"/>
              <a:ext cx="1676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点集</a:t>
              </a:r>
            </a:p>
          </p:txBody>
        </p:sp>
        <p:graphicFrame>
          <p:nvGraphicFramePr>
            <p:cNvPr id="239625" name="Object 9"/>
            <p:cNvGraphicFramePr>
              <a:graphicFrameLocks noChangeAspect="1"/>
            </p:cNvGraphicFramePr>
            <p:nvPr/>
          </p:nvGraphicFramePr>
          <p:xfrm>
            <a:off x="1924050" y="1489075"/>
            <a:ext cx="3810000" cy="469900"/>
          </p:xfrm>
          <a:graphic>
            <a:graphicData uri="http://schemas.openxmlformats.org/presentationml/2006/ole">
              <p:oleObj spid="_x0000_s239625" name="Equation" r:id="rId3" imgW="3809880" imgH="469800" progId="Equation.3">
                <p:embed/>
              </p:oleObj>
            </a:graphicData>
          </a:graphic>
        </p:graphicFrame>
        <p:sp>
          <p:nvSpPr>
            <p:cNvPr id="239626" name="Text Box 8"/>
            <p:cNvSpPr txBox="1">
              <a:spLocks noChangeArrowheads="1"/>
            </p:cNvSpPr>
            <p:nvPr/>
          </p:nvSpPr>
          <p:spPr bwMode="auto">
            <a:xfrm>
              <a:off x="5638800" y="1427163"/>
              <a:ext cx="3200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称为点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 </a:t>
              </a: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kumimoji="1" lang="zh-CN" altLang="en-US" sz="2800" b="1" i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 </a:t>
              </a:r>
              <a:r>
                <a:rPr kumimoji="1" lang="zh-CN" altLang="en-US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邻域</a:t>
              </a:r>
              <a:r>
                <a:rPr kumimoji="1"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239627" name="Object 11"/>
            <p:cNvGraphicFramePr>
              <a:graphicFrameLocks noChangeAspect="1"/>
            </p:cNvGraphicFramePr>
            <p:nvPr/>
          </p:nvGraphicFramePr>
          <p:xfrm>
            <a:off x="4267200" y="1489075"/>
            <a:ext cx="1262063" cy="473075"/>
          </p:xfrm>
          <a:graphic>
            <a:graphicData uri="http://schemas.openxmlformats.org/presentationml/2006/ole">
              <p:oleObj spid="_x0000_s239627" name="Equation" r:id="rId4" imgW="1244520" imgH="469800" progId="Equation.DSMT4">
                <p:embed/>
              </p:oleObj>
            </a:graphicData>
          </a:graphic>
        </p:graphicFrame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6227763" y="2133600"/>
            <a:ext cx="2160587" cy="2049463"/>
            <a:chOff x="756024" y="4580806"/>
            <a:chExt cx="2160588" cy="2049463"/>
          </a:xfrm>
        </p:grpSpPr>
        <p:grpSp>
          <p:nvGrpSpPr>
            <p:cNvPr id="239666" name="组合 35"/>
            <p:cNvGrpSpPr>
              <a:grpSpLocks/>
            </p:cNvGrpSpPr>
            <p:nvPr/>
          </p:nvGrpSpPr>
          <p:grpSpPr bwMode="auto">
            <a:xfrm>
              <a:off x="1311424" y="4653136"/>
              <a:ext cx="1604392" cy="1512168"/>
              <a:chOff x="6629400" y="4038600"/>
              <a:chExt cx="1676400" cy="1676400"/>
            </a:xfrm>
          </p:grpSpPr>
          <p:grpSp>
            <p:nvGrpSpPr>
              <p:cNvPr id="239667" name="组合 8"/>
              <p:cNvGrpSpPr>
                <a:grpSpLocks/>
              </p:cNvGrpSpPr>
              <p:nvPr/>
            </p:nvGrpSpPr>
            <p:grpSpPr bwMode="auto">
              <a:xfrm>
                <a:off x="6629400" y="4038600"/>
                <a:ext cx="1676400" cy="1676400"/>
                <a:chOff x="6629400" y="4038600"/>
                <a:chExt cx="1676400" cy="1676400"/>
              </a:xfrm>
            </p:grpSpPr>
            <p:sp>
              <p:nvSpPr>
                <p:cNvPr id="239668" name="Oval 6"/>
                <p:cNvSpPr>
                  <a:spLocks noChangeArrowheads="1"/>
                </p:cNvSpPr>
                <p:nvPr/>
              </p:nvSpPr>
              <p:spPr bwMode="auto">
                <a:xfrm>
                  <a:off x="6629400" y="4038600"/>
                  <a:ext cx="1676400" cy="1676400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9669" name="Object 53"/>
                <p:cNvGraphicFramePr>
                  <a:graphicFrameLocks noChangeAspect="1"/>
                </p:cNvGraphicFramePr>
                <p:nvPr/>
              </p:nvGraphicFramePr>
              <p:xfrm>
                <a:off x="7543800" y="4724400"/>
                <a:ext cx="368300" cy="457200"/>
              </p:xfrm>
              <a:graphic>
                <a:graphicData uri="http://schemas.openxmlformats.org/presentationml/2006/ole">
                  <p:oleObj spid="_x0000_s239669" name="公式" r:id="rId5" imgW="368280" imgH="457200" progId="Equation.3">
                    <p:embed/>
                  </p:oleObj>
                </a:graphicData>
              </a:graphic>
            </p:graphicFrame>
            <p:sp>
              <p:nvSpPr>
                <p:cNvPr id="23967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6629400" y="4933950"/>
                  <a:ext cx="838200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9671" name="Object 55"/>
                <p:cNvGraphicFramePr>
                  <a:graphicFrameLocks noChangeAspect="1"/>
                </p:cNvGraphicFramePr>
                <p:nvPr/>
              </p:nvGraphicFramePr>
              <p:xfrm>
                <a:off x="6934200" y="4527550"/>
                <a:ext cx="265113" cy="341313"/>
              </p:xfrm>
              <a:graphic>
                <a:graphicData uri="http://schemas.openxmlformats.org/presentationml/2006/ole">
                  <p:oleObj spid="_x0000_s239671" name="公式" r:id="rId6" imgW="266400" imgH="34272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239672" name="Object 56"/>
              <p:cNvGraphicFramePr>
                <a:graphicFrameLocks noChangeAspect="1"/>
              </p:cNvGraphicFramePr>
              <p:nvPr/>
            </p:nvGraphicFramePr>
            <p:xfrm>
              <a:off x="7413625" y="4876800"/>
              <a:ext cx="101600" cy="101600"/>
            </p:xfrm>
            <a:graphic>
              <a:graphicData uri="http://schemas.openxmlformats.org/presentationml/2006/ole">
                <p:oleObj spid="_x0000_s239672" name="Equation" r:id="rId7" imgW="190440" imgH="190440" progId="Equation.DSMT4">
                  <p:embed/>
                </p:oleObj>
              </a:graphicData>
            </a:graphic>
          </p:graphicFrame>
        </p:grpSp>
        <p:grpSp>
          <p:nvGrpSpPr>
            <p:cNvPr id="239673" name="Group 32"/>
            <p:cNvGrpSpPr>
              <a:grpSpLocks/>
            </p:cNvGrpSpPr>
            <p:nvPr/>
          </p:nvGrpSpPr>
          <p:grpSpPr bwMode="auto">
            <a:xfrm>
              <a:off x="756024" y="4580806"/>
              <a:ext cx="2160588" cy="2049463"/>
              <a:chOff x="2731" y="2261"/>
              <a:chExt cx="1361" cy="1291"/>
            </a:xfrm>
          </p:grpSpPr>
          <p:sp>
            <p:nvSpPr>
              <p:cNvPr id="239674" name="Line 33"/>
              <p:cNvSpPr>
                <a:spLocks noChangeShapeType="1"/>
              </p:cNvSpPr>
              <p:nvPr/>
            </p:nvSpPr>
            <p:spPr bwMode="auto">
              <a:xfrm flipV="1">
                <a:off x="2731" y="3303"/>
                <a:ext cx="13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675" name="Line 34"/>
              <p:cNvSpPr>
                <a:spLocks noChangeShapeType="1"/>
              </p:cNvSpPr>
              <p:nvPr/>
            </p:nvSpPr>
            <p:spPr bwMode="auto">
              <a:xfrm flipV="1">
                <a:off x="2948" y="2261"/>
                <a:ext cx="10" cy="1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9676" name="Object 60"/>
              <p:cNvGraphicFramePr>
                <a:graphicFrameLocks noChangeAspect="1"/>
              </p:cNvGraphicFramePr>
              <p:nvPr/>
            </p:nvGraphicFramePr>
            <p:xfrm>
              <a:off x="3947" y="3334"/>
              <a:ext cx="144" cy="152"/>
            </p:xfrm>
            <a:graphic>
              <a:graphicData uri="http://schemas.openxmlformats.org/presentationml/2006/ole">
                <p:oleObj spid="_x0000_s239676" name="Equation" r:id="rId8" imgW="228600" imgH="241200" progId="Equation.DSMT4">
                  <p:embed/>
                </p:oleObj>
              </a:graphicData>
            </a:graphic>
          </p:graphicFrame>
          <p:graphicFrame>
            <p:nvGraphicFramePr>
              <p:cNvPr id="239677" name="Object 61"/>
              <p:cNvGraphicFramePr>
                <a:graphicFrameLocks noChangeAspect="1"/>
              </p:cNvGraphicFramePr>
              <p:nvPr/>
            </p:nvGraphicFramePr>
            <p:xfrm>
              <a:off x="2736" y="2488"/>
              <a:ext cx="152" cy="200"/>
            </p:xfrm>
            <a:graphic>
              <a:graphicData uri="http://schemas.openxmlformats.org/presentationml/2006/ole">
                <p:oleObj spid="_x0000_s239677" name="Equation" r:id="rId9" imgW="241200" imgH="317160" progId="Equation.3">
                  <p:embed/>
                </p:oleObj>
              </a:graphicData>
            </a:graphic>
          </p:graphicFrame>
          <p:graphicFrame>
            <p:nvGraphicFramePr>
              <p:cNvPr id="239678" name="Object 62"/>
              <p:cNvGraphicFramePr>
                <a:graphicFrameLocks noChangeAspect="1"/>
              </p:cNvGraphicFramePr>
              <p:nvPr/>
            </p:nvGraphicFramePr>
            <p:xfrm>
              <a:off x="2784" y="3334"/>
              <a:ext cx="136" cy="152"/>
            </p:xfrm>
            <a:graphic>
              <a:graphicData uri="http://schemas.openxmlformats.org/presentationml/2006/ole">
                <p:oleObj spid="_x0000_s239678" name="Equation" r:id="rId10" imgW="215640" imgH="241200" progId="Equation.DSMT4">
                  <p:embed/>
                </p:oleObj>
              </a:graphicData>
            </a:graphic>
          </p:graphicFrame>
        </p:grpSp>
      </p:grpSp>
      <p:graphicFrame>
        <p:nvGraphicFramePr>
          <p:cNvPr id="239679" name="Object 63"/>
          <p:cNvGraphicFramePr>
            <a:graphicFrameLocks/>
          </p:cNvGraphicFramePr>
          <p:nvPr/>
        </p:nvGraphicFramePr>
        <p:xfrm>
          <a:off x="971550" y="4221163"/>
          <a:ext cx="6751638" cy="469900"/>
        </p:xfrm>
        <a:graphic>
          <a:graphicData uri="http://schemas.openxmlformats.org/presentationml/2006/ole">
            <p:oleObj spid="_x0000_s239679" name="Equation" r:id="rId11" imgW="6756120" imgH="469800" progId="Equation.3">
              <p:embed/>
            </p:oleObj>
          </a:graphicData>
        </a:graphic>
      </p:graphicFrame>
      <p:grpSp>
        <p:nvGrpSpPr>
          <p:cNvPr id="239680" name="Group 64"/>
          <p:cNvGrpSpPr>
            <a:grpSpLocks/>
          </p:cNvGrpSpPr>
          <p:nvPr/>
        </p:nvGrpSpPr>
        <p:grpSpPr bwMode="auto">
          <a:xfrm>
            <a:off x="452438" y="4887913"/>
            <a:ext cx="8223250" cy="1277937"/>
            <a:chOff x="168" y="3002"/>
            <a:chExt cx="5180" cy="805"/>
          </a:xfrm>
        </p:grpSpPr>
        <p:graphicFrame>
          <p:nvGraphicFramePr>
            <p:cNvPr id="8194" name="Object 65"/>
            <p:cNvGraphicFramePr>
              <a:graphicFrameLocks noChangeAspect="1"/>
            </p:cNvGraphicFramePr>
            <p:nvPr/>
          </p:nvGraphicFramePr>
          <p:xfrm>
            <a:off x="2376" y="3338"/>
            <a:ext cx="2568" cy="456"/>
          </p:xfrm>
          <a:graphic>
            <a:graphicData uri="http://schemas.openxmlformats.org/presentationml/2006/ole">
              <p:oleObj spid="_x0000_s239681" name="Equation" r:id="rId12" imgW="4076640" imgH="723600" progId="Equation.3">
                <p:embed/>
              </p:oleObj>
            </a:graphicData>
          </a:graphic>
        </p:graphicFrame>
        <p:graphicFrame>
          <p:nvGraphicFramePr>
            <p:cNvPr id="8195" name="Object 66"/>
            <p:cNvGraphicFramePr>
              <a:graphicFrameLocks noChangeAspect="1"/>
            </p:cNvGraphicFramePr>
            <p:nvPr/>
          </p:nvGraphicFramePr>
          <p:xfrm>
            <a:off x="3600" y="3511"/>
            <a:ext cx="1128" cy="296"/>
          </p:xfrm>
          <a:graphic>
            <a:graphicData uri="http://schemas.openxmlformats.org/presentationml/2006/ole">
              <p:oleObj spid="_x0000_s239682" name="Equation" r:id="rId13" imgW="1790640" imgH="469800" progId="Equation.3">
                <p:embed/>
              </p:oleObj>
            </a:graphicData>
          </a:graphic>
        </p:graphicFrame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432" y="3002"/>
              <a:ext cx="45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说明：</a:t>
              </a: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若不需要强调邻域半径</a:t>
              </a: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 </a:t>
              </a:r>
              <a:r>
                <a:rPr kumimoji="1"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也可写成</a:t>
              </a:r>
            </a:p>
          </p:txBody>
        </p:sp>
        <p:graphicFrame>
          <p:nvGraphicFramePr>
            <p:cNvPr id="8208" name="Object 68"/>
            <p:cNvGraphicFramePr>
              <a:graphicFrameLocks noChangeAspect="1"/>
            </p:cNvGraphicFramePr>
            <p:nvPr/>
          </p:nvGraphicFramePr>
          <p:xfrm>
            <a:off x="4676" y="3050"/>
            <a:ext cx="672" cy="280"/>
          </p:xfrm>
          <a:graphic>
            <a:graphicData uri="http://schemas.openxmlformats.org/presentationml/2006/ole">
              <p:oleObj spid="_x0000_s239684" name="Equation" r:id="rId14" imgW="1066680" imgH="444240" progId="Equation.3">
                <p:embed/>
              </p:oleObj>
            </a:graphicData>
          </a:graphic>
        </p:graphicFrame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168" y="3432"/>
              <a:ext cx="2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点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去心邻域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记为</a:t>
              </a:r>
            </a:p>
          </p:txBody>
        </p:sp>
      </p:grpSp>
      <p:graphicFrame>
        <p:nvGraphicFramePr>
          <p:cNvPr id="239686" name="Object 70"/>
          <p:cNvGraphicFramePr>
            <a:graphicFrameLocks noChangeAspect="1"/>
          </p:cNvGraphicFramePr>
          <p:nvPr/>
        </p:nvGraphicFramePr>
        <p:xfrm>
          <a:off x="3708400" y="4156075"/>
          <a:ext cx="3873500" cy="568325"/>
        </p:xfrm>
        <a:graphic>
          <a:graphicData uri="http://schemas.openxmlformats.org/presentationml/2006/ole">
            <p:oleObj spid="_x0000_s239686" name="Equation" r:id="rId15" imgW="3873240" imgH="571320" progId="Equation.3">
              <p:embed/>
            </p:oleObj>
          </a:graphicData>
        </a:graphic>
      </p:graphicFrame>
      <p:graphicFrame>
        <p:nvGraphicFramePr>
          <p:cNvPr id="239687" name="Object 71"/>
          <p:cNvGraphicFramePr>
            <a:graphicFrameLocks noChangeAspect="1"/>
          </p:cNvGraphicFramePr>
          <p:nvPr/>
        </p:nvGraphicFramePr>
        <p:xfrm>
          <a:off x="8027988" y="2781300"/>
          <a:ext cx="1042987" cy="552450"/>
        </p:xfrm>
        <a:graphic>
          <a:graphicData uri="http://schemas.openxmlformats.org/presentationml/2006/ole">
            <p:oleObj spid="_x0000_s239687" name="Equation" r:id="rId16" imgW="558720" imgH="253800" progId="Equation.DSMT4">
              <p:embed/>
            </p:oleObj>
          </a:graphicData>
        </a:graphic>
      </p:graphicFrame>
      <p:sp>
        <p:nvSpPr>
          <p:cNvPr id="239688" name="Text Box 11"/>
          <p:cNvSpPr txBox="1">
            <a:spLocks noChangeArrowheads="1"/>
          </p:cNvSpPr>
          <p:nvPr/>
        </p:nvSpPr>
        <p:spPr bwMode="auto">
          <a:xfrm>
            <a:off x="4643438" y="263683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圆邻域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6C71BC-76E9-4323-B9AD-84AEA35DD8F2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6831" name="Text Box 5"/>
          <p:cNvSpPr txBox="1">
            <a:spLocks noChangeArrowheads="1"/>
          </p:cNvSpPr>
          <p:nvPr/>
        </p:nvSpPr>
        <p:spPr bwMode="auto">
          <a:xfrm>
            <a:off x="827088" y="796925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邻域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9600" y="21891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j-lt"/>
                <a:ea typeface="楷体_GB2312" pitchFamily="49" charset="-122"/>
              </a:rPr>
              <a:t>x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轴上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kumimoji="1"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14300" y="45085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在平面上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1143000" y="1412875"/>
            <a:ext cx="7696200" cy="549275"/>
            <a:chOff x="1143000" y="1412875"/>
            <a:chExt cx="7696200" cy="549275"/>
          </a:xfrm>
        </p:grpSpPr>
        <p:sp>
          <p:nvSpPr>
            <p:cNvPr id="76868" name="Text Box 6"/>
            <p:cNvSpPr txBox="1">
              <a:spLocks noChangeArrowheads="1"/>
            </p:cNvSpPr>
            <p:nvPr/>
          </p:nvSpPr>
          <p:spPr bwMode="auto">
            <a:xfrm>
              <a:off x="1143000" y="1412875"/>
              <a:ext cx="1676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点集</a:t>
              </a:r>
            </a:p>
          </p:txBody>
        </p:sp>
        <p:graphicFrame>
          <p:nvGraphicFramePr>
            <p:cNvPr id="76804" name="Object 4"/>
            <p:cNvGraphicFramePr>
              <a:graphicFrameLocks noChangeAspect="1"/>
            </p:cNvGraphicFramePr>
            <p:nvPr/>
          </p:nvGraphicFramePr>
          <p:xfrm>
            <a:off x="1924050" y="1489075"/>
            <a:ext cx="3810000" cy="469900"/>
          </p:xfrm>
          <a:graphic>
            <a:graphicData uri="http://schemas.openxmlformats.org/presentationml/2006/ole">
              <p:oleObj spid="_x0000_s76804" name="Equation" r:id="rId3" imgW="3809880" imgH="469800" progId="Equation.3">
                <p:embed/>
              </p:oleObj>
            </a:graphicData>
          </a:graphic>
        </p:graphicFrame>
        <p:sp>
          <p:nvSpPr>
            <p:cNvPr id="76869" name="Text Box 8"/>
            <p:cNvSpPr txBox="1">
              <a:spLocks noChangeArrowheads="1"/>
            </p:cNvSpPr>
            <p:nvPr/>
          </p:nvSpPr>
          <p:spPr bwMode="auto">
            <a:xfrm>
              <a:off x="5638800" y="1427163"/>
              <a:ext cx="3200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称为点 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0 </a:t>
              </a: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kumimoji="1" lang="zh-CN" altLang="en-US" sz="2800" b="1" i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 </a:t>
              </a:r>
              <a:r>
                <a:rPr kumimoji="1" lang="zh-CN" altLang="en-US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邻域</a:t>
              </a:r>
              <a:r>
                <a:rPr kumimoji="1"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76808" name="Object 8"/>
            <p:cNvGraphicFramePr>
              <a:graphicFrameLocks noChangeAspect="1"/>
            </p:cNvGraphicFramePr>
            <p:nvPr/>
          </p:nvGraphicFramePr>
          <p:xfrm>
            <a:off x="4267200" y="1489075"/>
            <a:ext cx="1262063" cy="473075"/>
          </p:xfrm>
          <a:graphic>
            <a:graphicData uri="http://schemas.openxmlformats.org/presentationml/2006/ole">
              <p:oleObj spid="_x0000_s76808" name="Equation" r:id="rId4" imgW="1244520" imgH="469800" progId="Equation.DSMT4">
                <p:embed/>
              </p:oleObj>
            </a:graphicData>
          </a:graphic>
        </p:graphicFrame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619250" y="2565400"/>
            <a:ext cx="5313363" cy="1379538"/>
            <a:chOff x="1619672" y="3421063"/>
            <a:chExt cx="5313610" cy="1379537"/>
          </a:xfrm>
        </p:grpSpPr>
        <p:sp>
          <p:nvSpPr>
            <p:cNvPr id="76862" name="Arc 3"/>
            <p:cNvSpPr>
              <a:spLocks/>
            </p:cNvSpPr>
            <p:nvPr/>
          </p:nvSpPr>
          <p:spPr bwMode="auto">
            <a:xfrm rot="-2370707">
              <a:off x="4208463" y="3592513"/>
              <a:ext cx="1597025" cy="1208087"/>
            </a:xfrm>
            <a:custGeom>
              <a:avLst/>
              <a:gdLst>
                <a:gd name="T0" fmla="*/ 230418 w 21590"/>
                <a:gd name="T1" fmla="*/ 0 h 21374"/>
                <a:gd name="T2" fmla="*/ 1597025 w 21590"/>
                <a:gd name="T3" fmla="*/ 1170613 h 21374"/>
                <a:gd name="T4" fmla="*/ 0 w 21590"/>
                <a:gd name="T5" fmla="*/ 1208087 h 21374"/>
                <a:gd name="T6" fmla="*/ 0 60000 65536"/>
                <a:gd name="T7" fmla="*/ 0 60000 65536"/>
                <a:gd name="T8" fmla="*/ 0 60000 65536"/>
                <a:gd name="T9" fmla="*/ 0 w 21590"/>
                <a:gd name="T10" fmla="*/ 0 h 21374"/>
                <a:gd name="T11" fmla="*/ 21590 w 21590"/>
                <a:gd name="T12" fmla="*/ 21374 h 213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3" name="Arc 4"/>
            <p:cNvSpPr>
              <a:spLocks/>
            </p:cNvSpPr>
            <p:nvPr/>
          </p:nvSpPr>
          <p:spPr bwMode="auto">
            <a:xfrm rot="-2370707">
              <a:off x="2347913" y="3575050"/>
              <a:ext cx="1644650" cy="1168400"/>
            </a:xfrm>
            <a:custGeom>
              <a:avLst/>
              <a:gdLst>
                <a:gd name="T0" fmla="*/ 237290 w 21590"/>
                <a:gd name="T1" fmla="*/ 0 h 21374"/>
                <a:gd name="T2" fmla="*/ 1644650 w 21590"/>
                <a:gd name="T3" fmla="*/ 1132157 h 21374"/>
                <a:gd name="T4" fmla="*/ 0 w 21590"/>
                <a:gd name="T5" fmla="*/ 1168400 h 21374"/>
                <a:gd name="T6" fmla="*/ 0 60000 65536"/>
                <a:gd name="T7" fmla="*/ 0 60000 65536"/>
                <a:gd name="T8" fmla="*/ 0 60000 65536"/>
                <a:gd name="T9" fmla="*/ 0 w 21590"/>
                <a:gd name="T10" fmla="*/ 0 h 21374"/>
                <a:gd name="T11" fmla="*/ 21590 w 21590"/>
                <a:gd name="T12" fmla="*/ 21374 h 213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4" name="Line 11"/>
            <p:cNvSpPr>
              <a:spLocks noChangeShapeType="1"/>
            </p:cNvSpPr>
            <p:nvPr/>
          </p:nvSpPr>
          <p:spPr bwMode="auto">
            <a:xfrm flipV="1">
              <a:off x="1619672" y="4141143"/>
              <a:ext cx="5184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5" name="Line 12"/>
            <p:cNvSpPr>
              <a:spLocks noChangeShapeType="1"/>
            </p:cNvSpPr>
            <p:nvPr/>
          </p:nvSpPr>
          <p:spPr bwMode="auto">
            <a:xfrm flipV="1">
              <a:off x="4184650" y="4030663"/>
              <a:ext cx="1588" cy="76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11" name="Object 11"/>
            <p:cNvGraphicFramePr>
              <a:graphicFrameLocks noChangeAspect="1"/>
            </p:cNvGraphicFramePr>
            <p:nvPr/>
          </p:nvGraphicFramePr>
          <p:xfrm>
            <a:off x="6660232" y="4324226"/>
            <a:ext cx="273050" cy="260350"/>
          </p:xfrm>
          <a:graphic>
            <a:graphicData uri="http://schemas.openxmlformats.org/presentationml/2006/ole">
              <p:oleObj spid="_x0000_s76811" name="公式" r:id="rId5" imgW="266400" imgH="253800" progId="Equation.3">
                <p:embed/>
              </p:oleObj>
            </a:graphicData>
          </a:graphic>
        </p:graphicFrame>
        <p:graphicFrame>
          <p:nvGraphicFramePr>
            <p:cNvPr id="76812" name="Object 12"/>
            <p:cNvGraphicFramePr>
              <a:graphicFrameLocks noChangeAspect="1"/>
            </p:cNvGraphicFramePr>
            <p:nvPr/>
          </p:nvGraphicFramePr>
          <p:xfrm>
            <a:off x="4024313" y="4183063"/>
            <a:ext cx="247650" cy="260350"/>
          </p:xfrm>
          <a:graphic>
            <a:graphicData uri="http://schemas.openxmlformats.org/presentationml/2006/ole">
              <p:oleObj spid="_x0000_s76812" name="公式" r:id="rId6" imgW="241200" imgH="253800" progId="Equation.3">
                <p:embed/>
              </p:oleObj>
            </a:graphicData>
          </a:graphic>
        </p:graphicFrame>
        <p:sp>
          <p:nvSpPr>
            <p:cNvPr id="76866" name="Oval 15"/>
            <p:cNvSpPr>
              <a:spLocks noChangeArrowheads="1"/>
            </p:cNvSpPr>
            <p:nvPr/>
          </p:nvSpPr>
          <p:spPr bwMode="auto">
            <a:xfrm>
              <a:off x="2335213" y="4059238"/>
              <a:ext cx="77787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7" name="Oval 16"/>
            <p:cNvSpPr>
              <a:spLocks noChangeArrowheads="1"/>
            </p:cNvSpPr>
            <p:nvPr/>
          </p:nvSpPr>
          <p:spPr bwMode="auto">
            <a:xfrm>
              <a:off x="5907088" y="4054475"/>
              <a:ext cx="77787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13" name="Object 13"/>
            <p:cNvGraphicFramePr>
              <a:graphicFrameLocks noChangeAspect="1"/>
            </p:cNvGraphicFramePr>
            <p:nvPr/>
          </p:nvGraphicFramePr>
          <p:xfrm>
            <a:off x="1824038" y="4144963"/>
            <a:ext cx="823912" cy="339725"/>
          </p:xfrm>
          <a:graphic>
            <a:graphicData uri="http://schemas.openxmlformats.org/presentationml/2006/ole">
              <p:oleObj spid="_x0000_s76813" name="Equation" r:id="rId7" imgW="799920" imgH="330120" progId="Equation.DSMT4">
                <p:embed/>
              </p:oleObj>
            </a:graphicData>
          </a:graphic>
        </p:graphicFrame>
        <p:graphicFrame>
          <p:nvGraphicFramePr>
            <p:cNvPr id="76814" name="Object 14"/>
            <p:cNvGraphicFramePr>
              <a:graphicFrameLocks noChangeAspect="1"/>
            </p:cNvGraphicFramePr>
            <p:nvPr/>
          </p:nvGraphicFramePr>
          <p:xfrm>
            <a:off x="5451475" y="4183063"/>
            <a:ext cx="835025" cy="339725"/>
          </p:xfrm>
          <a:graphic>
            <a:graphicData uri="http://schemas.openxmlformats.org/presentationml/2006/ole">
              <p:oleObj spid="_x0000_s76814" name="公式" r:id="rId8" imgW="812520" imgH="330120" progId="Equation.3">
                <p:embed/>
              </p:oleObj>
            </a:graphicData>
          </a:graphic>
        </p:graphicFrame>
        <p:graphicFrame>
          <p:nvGraphicFramePr>
            <p:cNvPr id="76815" name="Object 15"/>
            <p:cNvGraphicFramePr>
              <a:graphicFrameLocks noChangeAspect="1"/>
            </p:cNvGraphicFramePr>
            <p:nvPr/>
          </p:nvGraphicFramePr>
          <p:xfrm>
            <a:off x="5016500" y="3421063"/>
            <a:ext cx="234950" cy="339725"/>
          </p:xfrm>
          <a:graphic>
            <a:graphicData uri="http://schemas.openxmlformats.org/presentationml/2006/ole">
              <p:oleObj spid="_x0000_s76815" name="公式" r:id="rId9" imgW="228600" imgH="330120" progId="Equation.3">
                <p:embed/>
              </p:oleObj>
            </a:graphicData>
          </a:graphic>
        </p:graphicFrame>
        <p:graphicFrame>
          <p:nvGraphicFramePr>
            <p:cNvPr id="76816" name="Object 16"/>
            <p:cNvGraphicFramePr>
              <a:graphicFrameLocks noChangeAspect="1"/>
            </p:cNvGraphicFramePr>
            <p:nvPr/>
          </p:nvGraphicFramePr>
          <p:xfrm>
            <a:off x="3187700" y="3421063"/>
            <a:ext cx="234950" cy="339725"/>
          </p:xfrm>
          <a:graphic>
            <a:graphicData uri="http://schemas.openxmlformats.org/presentationml/2006/ole">
              <p:oleObj spid="_x0000_s76816" name="公式" r:id="rId10" imgW="228600" imgH="330120" progId="Equation.3">
                <p:embed/>
              </p:oleObj>
            </a:graphicData>
          </a:graphic>
        </p:graphicFrame>
      </p:grpSp>
      <p:grpSp>
        <p:nvGrpSpPr>
          <p:cNvPr id="65" name="组合 64"/>
          <p:cNvGrpSpPr>
            <a:grpSpLocks/>
          </p:cNvGrpSpPr>
          <p:nvPr/>
        </p:nvGrpSpPr>
        <p:grpSpPr bwMode="auto">
          <a:xfrm>
            <a:off x="6445250" y="4149725"/>
            <a:ext cx="1943100" cy="2362200"/>
            <a:chOff x="5076056" y="4811216"/>
            <a:chExt cx="1943472" cy="2362200"/>
          </a:xfrm>
        </p:grpSpPr>
        <p:grpSp>
          <p:nvGrpSpPr>
            <p:cNvPr id="76846" name="Group 2"/>
            <p:cNvGrpSpPr>
              <a:grpSpLocks/>
            </p:cNvGrpSpPr>
            <p:nvPr/>
          </p:nvGrpSpPr>
          <p:grpSpPr bwMode="auto">
            <a:xfrm>
              <a:off x="5724128" y="4869160"/>
              <a:ext cx="1295400" cy="1414463"/>
              <a:chOff x="4656" y="2544"/>
              <a:chExt cx="960" cy="1048"/>
            </a:xfrm>
          </p:grpSpPr>
          <p:grpSp>
            <p:nvGrpSpPr>
              <p:cNvPr id="76857" name="Group 3"/>
              <p:cNvGrpSpPr>
                <a:grpSpLocks/>
              </p:cNvGrpSpPr>
              <p:nvPr/>
            </p:nvGrpSpPr>
            <p:grpSpPr bwMode="auto">
              <a:xfrm>
                <a:off x="4656" y="2544"/>
                <a:ext cx="960" cy="1048"/>
                <a:chOff x="4608" y="2584"/>
                <a:chExt cx="968" cy="1056"/>
              </a:xfrm>
            </p:grpSpPr>
            <p:sp>
              <p:nvSpPr>
                <p:cNvPr id="47" name="Oval 4"/>
                <p:cNvSpPr>
                  <a:spLocks noChangeArrowheads="1"/>
                </p:cNvSpPr>
                <p:nvPr/>
              </p:nvSpPr>
              <p:spPr bwMode="auto">
                <a:xfrm>
                  <a:off x="4608" y="2585"/>
                  <a:ext cx="960" cy="105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l="100000" b="100000"/>
                  </a:path>
                </a:gradFill>
                <a:ln w="28575">
                  <a:solidFill>
                    <a:srgbClr val="4D4D4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76861" name="Arc 5"/>
                <p:cNvSpPr>
                  <a:spLocks/>
                </p:cNvSpPr>
                <p:nvPr/>
              </p:nvSpPr>
              <p:spPr bwMode="auto">
                <a:xfrm>
                  <a:off x="4608" y="3105"/>
                  <a:ext cx="968" cy="57"/>
                </a:xfrm>
                <a:custGeom>
                  <a:avLst/>
                  <a:gdLst>
                    <a:gd name="T0" fmla="*/ 0 w 41885"/>
                    <a:gd name="T1" fmla="*/ 0 h 21600"/>
                    <a:gd name="T2" fmla="*/ 0 w 41885"/>
                    <a:gd name="T3" fmla="*/ 0 h 21600"/>
                    <a:gd name="T4" fmla="*/ 0 w 418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885"/>
                    <a:gd name="T10" fmla="*/ 0 h 21600"/>
                    <a:gd name="T11" fmla="*/ 41885 w 418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885" h="21600" fill="none" extrusionOk="0">
                      <a:moveTo>
                        <a:pt x="-1" y="19201"/>
                      </a:moveTo>
                      <a:cubicBezTo>
                        <a:pt x="1220" y="8268"/>
                        <a:pt x="10464" y="-1"/>
                        <a:pt x="21466" y="0"/>
                      </a:cubicBezTo>
                      <a:cubicBezTo>
                        <a:pt x="30680" y="0"/>
                        <a:pt x="38879" y="5844"/>
                        <a:pt x="41884" y="14555"/>
                      </a:cubicBezTo>
                    </a:path>
                    <a:path w="41885" h="21600" stroke="0" extrusionOk="0">
                      <a:moveTo>
                        <a:pt x="-1" y="19201"/>
                      </a:moveTo>
                      <a:cubicBezTo>
                        <a:pt x="1220" y="8268"/>
                        <a:pt x="10464" y="-1"/>
                        <a:pt x="21466" y="0"/>
                      </a:cubicBezTo>
                      <a:cubicBezTo>
                        <a:pt x="30680" y="0"/>
                        <a:pt x="38879" y="5844"/>
                        <a:pt x="41884" y="14555"/>
                      </a:cubicBezTo>
                      <a:lnTo>
                        <a:pt x="21466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4D4D4D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76858" name="Arc 6"/>
              <p:cNvSpPr>
                <a:spLocks/>
              </p:cNvSpPr>
              <p:nvPr/>
            </p:nvSpPr>
            <p:spPr bwMode="auto">
              <a:xfrm>
                <a:off x="4656" y="3060"/>
                <a:ext cx="952" cy="71"/>
              </a:xfrm>
              <a:custGeom>
                <a:avLst/>
                <a:gdLst>
                  <a:gd name="T0" fmla="*/ 0 w 43200"/>
                  <a:gd name="T1" fmla="*/ 0 h 30589"/>
                  <a:gd name="T2" fmla="*/ 0 w 43200"/>
                  <a:gd name="T3" fmla="*/ 0 h 30589"/>
                  <a:gd name="T4" fmla="*/ 0 w 43200"/>
                  <a:gd name="T5" fmla="*/ 0 h 3058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0589"/>
                  <a:gd name="T11" fmla="*/ 43200 w 43200"/>
                  <a:gd name="T12" fmla="*/ 30589 h 305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0589" fill="none" extrusionOk="0">
                    <a:moveTo>
                      <a:pt x="17" y="22475"/>
                    </a:moveTo>
                    <a:cubicBezTo>
                      <a:pt x="5" y="22183"/>
                      <a:pt x="0" y="218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702"/>
                      <a:pt x="42531" y="27768"/>
                      <a:pt x="41240" y="30588"/>
                    </a:cubicBezTo>
                  </a:path>
                  <a:path w="43200" h="30589" stroke="0" extrusionOk="0">
                    <a:moveTo>
                      <a:pt x="17" y="22475"/>
                    </a:moveTo>
                    <a:cubicBezTo>
                      <a:pt x="5" y="22183"/>
                      <a:pt x="0" y="218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702"/>
                      <a:pt x="42531" y="27768"/>
                      <a:pt x="41240" y="3058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777777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859" name="Arc 7"/>
              <p:cNvSpPr>
                <a:spLocks/>
              </p:cNvSpPr>
              <p:nvPr/>
            </p:nvSpPr>
            <p:spPr bwMode="auto">
              <a:xfrm rot="10800000">
                <a:off x="4656" y="3097"/>
                <a:ext cx="952" cy="71"/>
              </a:xfrm>
              <a:custGeom>
                <a:avLst/>
                <a:gdLst>
                  <a:gd name="T0" fmla="*/ 0 w 43200"/>
                  <a:gd name="T1" fmla="*/ 0 h 30589"/>
                  <a:gd name="T2" fmla="*/ 0 w 43200"/>
                  <a:gd name="T3" fmla="*/ 0 h 30589"/>
                  <a:gd name="T4" fmla="*/ 0 w 43200"/>
                  <a:gd name="T5" fmla="*/ 0 h 3058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0589"/>
                  <a:gd name="T11" fmla="*/ 43200 w 43200"/>
                  <a:gd name="T12" fmla="*/ 30589 h 305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0589" fill="none" extrusionOk="0">
                    <a:moveTo>
                      <a:pt x="17" y="22475"/>
                    </a:moveTo>
                    <a:cubicBezTo>
                      <a:pt x="5" y="22183"/>
                      <a:pt x="0" y="218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702"/>
                      <a:pt x="42531" y="27768"/>
                      <a:pt x="41240" y="30588"/>
                    </a:cubicBezTo>
                  </a:path>
                  <a:path w="43200" h="30589" stroke="0" extrusionOk="0">
                    <a:moveTo>
                      <a:pt x="17" y="22475"/>
                    </a:moveTo>
                    <a:cubicBezTo>
                      <a:pt x="5" y="22183"/>
                      <a:pt x="0" y="2189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4702"/>
                      <a:pt x="42531" y="27768"/>
                      <a:pt x="41240" y="3058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76847" name="Group 18"/>
            <p:cNvGrpSpPr>
              <a:grpSpLocks/>
            </p:cNvGrpSpPr>
            <p:nvPr/>
          </p:nvGrpSpPr>
          <p:grpSpPr bwMode="auto">
            <a:xfrm>
              <a:off x="5076056" y="4811216"/>
              <a:ext cx="1828800" cy="2362200"/>
              <a:chOff x="4176" y="2448"/>
              <a:chExt cx="1152" cy="1488"/>
            </a:xfrm>
          </p:grpSpPr>
          <p:grpSp>
            <p:nvGrpSpPr>
              <p:cNvPr id="76848" name="Group 19"/>
              <p:cNvGrpSpPr>
                <a:grpSpLocks/>
              </p:cNvGrpSpPr>
              <p:nvPr/>
            </p:nvGrpSpPr>
            <p:grpSpPr bwMode="auto">
              <a:xfrm>
                <a:off x="4176" y="2448"/>
                <a:ext cx="1152" cy="1488"/>
                <a:chOff x="4224" y="192"/>
                <a:chExt cx="1152" cy="1488"/>
              </a:xfrm>
            </p:grpSpPr>
            <p:sp>
              <p:nvSpPr>
                <p:cNvPr id="76854" name="Line 20"/>
                <p:cNvSpPr>
                  <a:spLocks noChangeShapeType="1"/>
                </p:cNvSpPr>
                <p:nvPr/>
              </p:nvSpPr>
              <p:spPr bwMode="auto">
                <a:xfrm>
                  <a:off x="4560" y="1248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4224" y="124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560" y="192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6820" name="Object 23"/>
                <p:cNvGraphicFramePr>
                  <a:graphicFrameLocks noChangeAspect="1"/>
                </p:cNvGraphicFramePr>
                <p:nvPr/>
              </p:nvGraphicFramePr>
              <p:xfrm>
                <a:off x="4320" y="1488"/>
                <a:ext cx="172" cy="192"/>
              </p:xfrm>
              <a:graphic>
                <a:graphicData uri="http://schemas.openxmlformats.org/presentationml/2006/ole">
                  <p:oleObj spid="_x0000_s76820" name="公式" r:id="rId11" imgW="126720" imgH="139680" progId="Equation.3">
                    <p:embed/>
                  </p:oleObj>
                </a:graphicData>
              </a:graphic>
            </p:graphicFrame>
            <p:graphicFrame>
              <p:nvGraphicFramePr>
                <p:cNvPr id="76821" name="Object 24"/>
                <p:cNvGraphicFramePr>
                  <a:graphicFrameLocks noChangeAspect="1"/>
                </p:cNvGraphicFramePr>
                <p:nvPr/>
              </p:nvGraphicFramePr>
              <p:xfrm>
                <a:off x="5184" y="1296"/>
                <a:ext cx="192" cy="224"/>
              </p:xfrm>
              <a:graphic>
                <a:graphicData uri="http://schemas.openxmlformats.org/presentationml/2006/ole">
                  <p:oleObj spid="_x0000_s76821" name="公式" r:id="rId12" imgW="139680" imgH="164880" progId="Equation.3">
                    <p:embed/>
                  </p:oleObj>
                </a:graphicData>
              </a:graphic>
            </p:graphicFrame>
            <p:graphicFrame>
              <p:nvGraphicFramePr>
                <p:cNvPr id="76822" name="Object 25"/>
                <p:cNvGraphicFramePr>
                  <a:graphicFrameLocks noChangeAspect="1"/>
                </p:cNvGraphicFramePr>
                <p:nvPr/>
              </p:nvGraphicFramePr>
              <p:xfrm>
                <a:off x="4368" y="192"/>
                <a:ext cx="172" cy="173"/>
              </p:xfrm>
              <a:graphic>
                <a:graphicData uri="http://schemas.openxmlformats.org/presentationml/2006/ole">
                  <p:oleObj spid="_x0000_s76822" name="公式" r:id="rId13" imgW="126720" imgH="126720" progId="Equation.3">
                    <p:embed/>
                  </p:oleObj>
                </a:graphicData>
              </a:graphic>
            </p:graphicFrame>
            <p:graphicFrame>
              <p:nvGraphicFramePr>
                <p:cNvPr id="76823" name="Object 26"/>
                <p:cNvGraphicFramePr>
                  <a:graphicFrameLocks noChangeAspect="1"/>
                </p:cNvGraphicFramePr>
                <p:nvPr/>
              </p:nvGraphicFramePr>
              <p:xfrm>
                <a:off x="4512" y="1248"/>
                <a:ext cx="172" cy="192"/>
              </p:xfrm>
              <a:graphic>
                <a:graphicData uri="http://schemas.openxmlformats.org/presentationml/2006/ole">
                  <p:oleObj spid="_x0000_s76823" name="公式" r:id="rId14" imgW="126720" imgH="139680" progId="Equation.3">
                    <p:embed/>
                  </p:oleObj>
                </a:graphicData>
              </a:graphic>
            </p:graphicFrame>
          </p:grpSp>
          <p:grpSp>
            <p:nvGrpSpPr>
              <p:cNvPr id="76849" name="Group 27"/>
              <p:cNvGrpSpPr>
                <a:grpSpLocks/>
              </p:cNvGrpSpPr>
              <p:nvPr/>
            </p:nvGrpSpPr>
            <p:grpSpPr bwMode="auto">
              <a:xfrm>
                <a:off x="4855" y="2695"/>
                <a:ext cx="338" cy="770"/>
                <a:chOff x="4855" y="2695"/>
                <a:chExt cx="338" cy="770"/>
              </a:xfrm>
            </p:grpSpPr>
            <p:grpSp>
              <p:nvGrpSpPr>
                <p:cNvPr id="76850" name="Group 28"/>
                <p:cNvGrpSpPr>
                  <a:grpSpLocks/>
                </p:cNvGrpSpPr>
                <p:nvPr/>
              </p:nvGrpSpPr>
              <p:grpSpPr bwMode="auto">
                <a:xfrm>
                  <a:off x="4855" y="2695"/>
                  <a:ext cx="338" cy="770"/>
                  <a:chOff x="4855" y="2695"/>
                  <a:chExt cx="338" cy="770"/>
                </a:xfrm>
              </p:grpSpPr>
              <p:graphicFrame>
                <p:nvGraphicFramePr>
                  <p:cNvPr id="76824" name="Object 29"/>
                  <p:cNvGraphicFramePr>
                    <a:graphicFrameLocks noChangeAspect="1"/>
                  </p:cNvGraphicFramePr>
                  <p:nvPr/>
                </p:nvGraphicFramePr>
                <p:xfrm>
                  <a:off x="4990" y="3210"/>
                  <a:ext cx="203" cy="255"/>
                </p:xfrm>
                <a:graphic>
                  <a:graphicData uri="http://schemas.openxmlformats.org/presentationml/2006/ole">
                    <p:oleObj spid="_x0000_s76824" name="Equation" r:id="rId15" imgW="139680" imgH="177480" progId="Equation.DSMT4">
                      <p:embed/>
                    </p:oleObj>
                  </a:graphicData>
                </a:graphic>
              </p:graphicFrame>
              <p:graphicFrame>
                <p:nvGraphicFramePr>
                  <p:cNvPr id="76825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4855" y="2695"/>
                  <a:ext cx="241" cy="332"/>
                </p:xfrm>
                <a:graphic>
                  <a:graphicData uri="http://schemas.openxmlformats.org/presentationml/2006/ole">
                    <p:oleObj spid="_x0000_s76825" name="Equation" r:id="rId16" imgW="164880" imgH="228600" progId="Equation.DSMT4">
                      <p:embed/>
                    </p:oleObj>
                  </a:graphicData>
                </a:graphic>
              </p:graphicFrame>
              <p:sp>
                <p:nvSpPr>
                  <p:cNvPr id="7685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5054" y="3182"/>
                    <a:ext cx="34" cy="34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rgbClr val="000000"/>
                      </a:solidFill>
                      <a:latin typeface="Times New Roman" pitchFamily="18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76851" name="Line 32"/>
                <p:cNvSpPr>
                  <a:spLocks noChangeShapeType="1"/>
                </p:cNvSpPr>
                <p:nvPr/>
              </p:nvSpPr>
              <p:spPr bwMode="auto">
                <a:xfrm>
                  <a:off x="4951" y="3018"/>
                  <a:ext cx="137" cy="20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Oval 33"/>
                <p:cNvSpPr>
                  <a:spLocks noChangeArrowheads="1"/>
                </p:cNvSpPr>
                <p:nvPr/>
              </p:nvSpPr>
              <p:spPr bwMode="auto">
                <a:xfrm>
                  <a:off x="4932" y="2984"/>
                  <a:ext cx="34" cy="34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4859338" y="4508500"/>
            <a:ext cx="1944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在空间中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1835150" y="4149725"/>
            <a:ext cx="2160588" cy="2049463"/>
            <a:chOff x="756024" y="4580806"/>
            <a:chExt cx="2160588" cy="2049463"/>
          </a:xfrm>
        </p:grpSpPr>
        <p:grpSp>
          <p:nvGrpSpPr>
            <p:cNvPr id="76839" name="组合 35"/>
            <p:cNvGrpSpPr>
              <a:grpSpLocks/>
            </p:cNvGrpSpPr>
            <p:nvPr/>
          </p:nvGrpSpPr>
          <p:grpSpPr bwMode="auto">
            <a:xfrm>
              <a:off x="1311424" y="4653136"/>
              <a:ext cx="1604392" cy="1512168"/>
              <a:chOff x="6629400" y="4038600"/>
              <a:chExt cx="1676400" cy="1676400"/>
            </a:xfrm>
          </p:grpSpPr>
          <p:grpSp>
            <p:nvGrpSpPr>
              <p:cNvPr id="76843" name="组合 8"/>
              <p:cNvGrpSpPr>
                <a:grpSpLocks/>
              </p:cNvGrpSpPr>
              <p:nvPr/>
            </p:nvGrpSpPr>
            <p:grpSpPr bwMode="auto">
              <a:xfrm>
                <a:off x="6629400" y="4038600"/>
                <a:ext cx="1676400" cy="1676400"/>
                <a:chOff x="6629400" y="4038600"/>
                <a:chExt cx="1676400" cy="1676400"/>
              </a:xfrm>
            </p:grpSpPr>
            <p:sp>
              <p:nvSpPr>
                <p:cNvPr id="76844" name="Oval 6"/>
                <p:cNvSpPr>
                  <a:spLocks noChangeArrowheads="1"/>
                </p:cNvSpPr>
                <p:nvPr/>
              </p:nvSpPr>
              <p:spPr bwMode="auto">
                <a:xfrm>
                  <a:off x="6629400" y="4038600"/>
                  <a:ext cx="1676400" cy="1676400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6817" name="Object 17"/>
                <p:cNvGraphicFramePr>
                  <a:graphicFrameLocks noChangeAspect="1"/>
                </p:cNvGraphicFramePr>
                <p:nvPr/>
              </p:nvGraphicFramePr>
              <p:xfrm>
                <a:off x="7543800" y="4724400"/>
                <a:ext cx="368300" cy="457200"/>
              </p:xfrm>
              <a:graphic>
                <a:graphicData uri="http://schemas.openxmlformats.org/presentationml/2006/ole">
                  <p:oleObj spid="_x0000_s76817" name="公式" r:id="rId17" imgW="368280" imgH="457200" progId="Equation.3">
                    <p:embed/>
                  </p:oleObj>
                </a:graphicData>
              </a:graphic>
            </p:graphicFrame>
            <p:sp>
              <p:nvSpPr>
                <p:cNvPr id="7684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6629400" y="4933950"/>
                  <a:ext cx="838200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6818" name="Object 18"/>
                <p:cNvGraphicFramePr>
                  <a:graphicFrameLocks noChangeAspect="1"/>
                </p:cNvGraphicFramePr>
                <p:nvPr/>
              </p:nvGraphicFramePr>
              <p:xfrm>
                <a:off x="6934200" y="4527550"/>
                <a:ext cx="265113" cy="341313"/>
              </p:xfrm>
              <a:graphic>
                <a:graphicData uri="http://schemas.openxmlformats.org/presentationml/2006/ole">
                  <p:oleObj spid="_x0000_s76818" name="公式" r:id="rId18" imgW="266400" imgH="34272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76819" name="Object 19"/>
              <p:cNvGraphicFramePr>
                <a:graphicFrameLocks noChangeAspect="1"/>
              </p:cNvGraphicFramePr>
              <p:nvPr/>
            </p:nvGraphicFramePr>
            <p:xfrm>
              <a:off x="7413625" y="4876800"/>
              <a:ext cx="101600" cy="101600"/>
            </p:xfrm>
            <a:graphic>
              <a:graphicData uri="http://schemas.openxmlformats.org/presentationml/2006/ole">
                <p:oleObj spid="_x0000_s76819" name="Equation" r:id="rId19" imgW="190440" imgH="190440" progId="Equation.DSMT4">
                  <p:embed/>
                </p:oleObj>
              </a:graphicData>
            </a:graphic>
          </p:graphicFrame>
        </p:grpSp>
        <p:grpSp>
          <p:nvGrpSpPr>
            <p:cNvPr id="76840" name="Group 32"/>
            <p:cNvGrpSpPr>
              <a:grpSpLocks/>
            </p:cNvGrpSpPr>
            <p:nvPr/>
          </p:nvGrpSpPr>
          <p:grpSpPr bwMode="auto">
            <a:xfrm>
              <a:off x="756024" y="4580806"/>
              <a:ext cx="2160588" cy="2049463"/>
              <a:chOff x="2731" y="2261"/>
              <a:chExt cx="1361" cy="1291"/>
            </a:xfrm>
          </p:grpSpPr>
          <p:sp>
            <p:nvSpPr>
              <p:cNvPr id="76841" name="Line 33"/>
              <p:cNvSpPr>
                <a:spLocks noChangeShapeType="1"/>
              </p:cNvSpPr>
              <p:nvPr/>
            </p:nvSpPr>
            <p:spPr bwMode="auto">
              <a:xfrm flipV="1">
                <a:off x="2731" y="3303"/>
                <a:ext cx="13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42" name="Line 34"/>
              <p:cNvSpPr>
                <a:spLocks noChangeShapeType="1"/>
              </p:cNvSpPr>
              <p:nvPr/>
            </p:nvSpPr>
            <p:spPr bwMode="auto">
              <a:xfrm flipV="1">
                <a:off x="2948" y="2261"/>
                <a:ext cx="10" cy="1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6826" name="Object 26"/>
              <p:cNvGraphicFramePr>
                <a:graphicFrameLocks noChangeAspect="1"/>
              </p:cNvGraphicFramePr>
              <p:nvPr/>
            </p:nvGraphicFramePr>
            <p:xfrm>
              <a:off x="3947" y="3334"/>
              <a:ext cx="144" cy="152"/>
            </p:xfrm>
            <a:graphic>
              <a:graphicData uri="http://schemas.openxmlformats.org/presentationml/2006/ole">
                <p:oleObj spid="_x0000_s76826" name="Equation" r:id="rId20" imgW="228600" imgH="241200" progId="Equation.DSMT4">
                  <p:embed/>
                </p:oleObj>
              </a:graphicData>
            </a:graphic>
          </p:graphicFrame>
          <p:graphicFrame>
            <p:nvGraphicFramePr>
              <p:cNvPr id="76827" name="Object 27"/>
              <p:cNvGraphicFramePr>
                <a:graphicFrameLocks noChangeAspect="1"/>
              </p:cNvGraphicFramePr>
              <p:nvPr/>
            </p:nvGraphicFramePr>
            <p:xfrm>
              <a:off x="2736" y="2488"/>
              <a:ext cx="152" cy="200"/>
            </p:xfrm>
            <a:graphic>
              <a:graphicData uri="http://schemas.openxmlformats.org/presentationml/2006/ole">
                <p:oleObj spid="_x0000_s76827" name="Equation" r:id="rId21" imgW="241200" imgH="317160" progId="Equation.3">
                  <p:embed/>
                </p:oleObj>
              </a:graphicData>
            </a:graphic>
          </p:graphicFrame>
          <p:graphicFrame>
            <p:nvGraphicFramePr>
              <p:cNvPr id="76828" name="Object 28"/>
              <p:cNvGraphicFramePr>
                <a:graphicFrameLocks noChangeAspect="1"/>
              </p:cNvGraphicFramePr>
              <p:nvPr/>
            </p:nvGraphicFramePr>
            <p:xfrm>
              <a:off x="2784" y="3334"/>
              <a:ext cx="136" cy="152"/>
            </p:xfrm>
            <a:graphic>
              <a:graphicData uri="http://schemas.openxmlformats.org/presentationml/2006/ole">
                <p:oleObj spid="_x0000_s76828" name="Equation" r:id="rId22" imgW="215640" imgH="241200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utoUpdateAnimBg="0"/>
      <p:bldP spid="8204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70CF7CFE-08B5-4AEA-8CB2-A2E40B74B44B}" type="slidenum">
              <a:rPr lang="en-US" altLang="zh-CN" sz="2000">
                <a:solidFill>
                  <a:srgbClr val="000000"/>
                </a:solidFill>
                <a:latin typeface="宋体" charset="-122"/>
              </a:rPr>
              <a:pPr algn="ctr"/>
              <a:t>7</a:t>
            </a:fld>
            <a:endParaRPr lang="en-US" altLang="zh-CN" sz="20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49508" name="Freeform 2"/>
          <p:cNvSpPr>
            <a:spLocks/>
          </p:cNvSpPr>
          <p:nvPr/>
        </p:nvSpPr>
        <p:spPr bwMode="auto">
          <a:xfrm>
            <a:off x="5867400" y="762000"/>
            <a:ext cx="2438400" cy="1295400"/>
          </a:xfrm>
          <a:custGeom>
            <a:avLst/>
            <a:gdLst>
              <a:gd name="T0" fmla="*/ 483185 w 1736"/>
              <a:gd name="T1" fmla="*/ 151657 h 1640"/>
              <a:gd name="T2" fmla="*/ 11237 w 1736"/>
              <a:gd name="T3" fmla="*/ 417056 h 1640"/>
              <a:gd name="T4" fmla="*/ 415764 w 1736"/>
              <a:gd name="T5" fmla="*/ 947854 h 1640"/>
              <a:gd name="T6" fmla="*/ 1089976 w 1736"/>
              <a:gd name="T7" fmla="*/ 1213253 h 1640"/>
              <a:gd name="T8" fmla="*/ 1899031 w 1736"/>
              <a:gd name="T9" fmla="*/ 1251167 h 1640"/>
              <a:gd name="T10" fmla="*/ 2370979 w 1736"/>
              <a:gd name="T11" fmla="*/ 947854 h 1640"/>
              <a:gd name="T12" fmla="*/ 2303558 w 1736"/>
              <a:gd name="T13" fmla="*/ 568712 h 1640"/>
              <a:gd name="T14" fmla="*/ 1899031 w 1736"/>
              <a:gd name="T15" fmla="*/ 265399 h 1640"/>
              <a:gd name="T16" fmla="*/ 1359661 w 1736"/>
              <a:gd name="T17" fmla="*/ 37914 h 1640"/>
              <a:gd name="T18" fmla="*/ 752870 w 1736"/>
              <a:gd name="T19" fmla="*/ 37914 h 1640"/>
              <a:gd name="T20" fmla="*/ 483185 w 1736"/>
              <a:gd name="T21" fmla="*/ 151657 h 16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36"/>
              <a:gd name="T34" fmla="*/ 0 h 1640"/>
              <a:gd name="T35" fmla="*/ 1736 w 1736"/>
              <a:gd name="T36" fmla="*/ 1640 h 16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36" h="1640">
                <a:moveTo>
                  <a:pt x="344" y="192"/>
                </a:moveTo>
                <a:cubicBezTo>
                  <a:pt x="256" y="272"/>
                  <a:pt x="16" y="360"/>
                  <a:pt x="8" y="528"/>
                </a:cubicBezTo>
                <a:cubicBezTo>
                  <a:pt x="0" y="696"/>
                  <a:pt x="168" y="1032"/>
                  <a:pt x="296" y="1200"/>
                </a:cubicBezTo>
                <a:cubicBezTo>
                  <a:pt x="424" y="1368"/>
                  <a:pt x="600" y="1472"/>
                  <a:pt x="776" y="1536"/>
                </a:cubicBezTo>
                <a:cubicBezTo>
                  <a:pt x="952" y="1600"/>
                  <a:pt x="1200" y="1640"/>
                  <a:pt x="1352" y="1584"/>
                </a:cubicBezTo>
                <a:cubicBezTo>
                  <a:pt x="1504" y="1528"/>
                  <a:pt x="1640" y="1344"/>
                  <a:pt x="1688" y="1200"/>
                </a:cubicBezTo>
                <a:cubicBezTo>
                  <a:pt x="1736" y="1056"/>
                  <a:pt x="1696" y="864"/>
                  <a:pt x="1640" y="720"/>
                </a:cubicBezTo>
                <a:cubicBezTo>
                  <a:pt x="1584" y="576"/>
                  <a:pt x="1464" y="448"/>
                  <a:pt x="1352" y="336"/>
                </a:cubicBezTo>
                <a:cubicBezTo>
                  <a:pt x="1240" y="224"/>
                  <a:pt x="1104" y="96"/>
                  <a:pt x="968" y="48"/>
                </a:cubicBezTo>
                <a:cubicBezTo>
                  <a:pt x="832" y="0"/>
                  <a:pt x="640" y="24"/>
                  <a:pt x="536" y="48"/>
                </a:cubicBezTo>
                <a:cubicBezTo>
                  <a:pt x="432" y="72"/>
                  <a:pt x="432" y="112"/>
                  <a:pt x="344" y="192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9509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内点、外点、边界点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、聚点</a:t>
            </a:r>
          </a:p>
        </p:txBody>
      </p:sp>
      <p:sp>
        <p:nvSpPr>
          <p:cNvPr id="149510" name="Text Box 4"/>
          <p:cNvSpPr txBox="1">
            <a:spLocks noChangeArrowheads="1"/>
          </p:cNvSpPr>
          <p:nvPr/>
        </p:nvSpPr>
        <p:spPr bwMode="auto">
          <a:xfrm>
            <a:off x="1143000" y="153828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设有点集 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800" b="1">
                <a:solidFill>
                  <a:srgbClr val="FF66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及一点 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lang="en-US" altLang="zh-CN" sz="2800" b="1">
              <a:solidFill>
                <a:srgbClr val="FF66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7099300" y="1066800"/>
          <a:ext cx="490538" cy="533400"/>
        </p:xfrm>
        <a:graphic>
          <a:graphicData uri="http://schemas.openxmlformats.org/presentationml/2006/ole">
            <p:oleObj spid="_x0000_s149506" r:id="rId3" imgW="152783" imgH="165489" progId="Equation.3">
              <p:embed/>
            </p:oleObj>
          </a:graphicData>
        </a:graphic>
      </p:graphicFrame>
      <p:sp>
        <p:nvSpPr>
          <p:cNvPr id="11275" name="Oval 9"/>
          <p:cNvSpPr>
            <a:spLocks noChangeArrowheads="1"/>
          </p:cNvSpPr>
          <p:nvPr/>
        </p:nvSpPr>
        <p:spPr bwMode="auto">
          <a:xfrm>
            <a:off x="6413500" y="990600"/>
            <a:ext cx="503238" cy="503238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762000" y="2071688"/>
            <a:ext cx="5486400" cy="1052512"/>
            <a:chOff x="762000" y="2071688"/>
            <a:chExt cx="5486400" cy="1052512"/>
          </a:xfrm>
        </p:grpSpPr>
        <p:sp>
          <p:nvSpPr>
            <p:cNvPr id="149533" name="Text Box 5"/>
            <p:cNvSpPr txBox="1">
              <a:spLocks noChangeArrowheads="1"/>
            </p:cNvSpPr>
            <p:nvPr/>
          </p:nvSpPr>
          <p:spPr bwMode="auto">
            <a:xfrm>
              <a:off x="762000" y="2071688"/>
              <a:ext cx="5486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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若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存在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点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的某邻域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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,</a:t>
              </a:r>
            </a:p>
          </p:txBody>
        </p:sp>
        <p:sp>
          <p:nvSpPr>
            <p:cNvPr id="149534" name="Text Box 10"/>
            <p:cNvSpPr txBox="1">
              <a:spLocks noChangeArrowheads="1"/>
            </p:cNvSpPr>
            <p:nvPr/>
          </p:nvSpPr>
          <p:spPr bwMode="auto">
            <a:xfrm>
              <a:off x="1143000" y="2605088"/>
              <a:ext cx="4005263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则称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P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为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的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内点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；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762000" y="3138488"/>
            <a:ext cx="6172200" cy="1052512"/>
            <a:chOff x="762000" y="3138488"/>
            <a:chExt cx="6172200" cy="1052512"/>
          </a:xfrm>
        </p:grpSpPr>
        <p:sp>
          <p:nvSpPr>
            <p:cNvPr id="149531" name="Text Box 6"/>
            <p:cNvSpPr txBox="1">
              <a:spLocks noChangeArrowheads="1"/>
            </p:cNvSpPr>
            <p:nvPr/>
          </p:nvSpPr>
          <p:spPr bwMode="auto">
            <a:xfrm>
              <a:off x="762000" y="3138488"/>
              <a:ext cx="6172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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若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存在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点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的某邻域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∩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=  ,</a:t>
              </a:r>
            </a:p>
          </p:txBody>
        </p:sp>
        <p:sp>
          <p:nvSpPr>
            <p:cNvPr id="149532" name="Text Box 11"/>
            <p:cNvSpPr txBox="1">
              <a:spLocks noChangeArrowheads="1"/>
            </p:cNvSpPr>
            <p:nvPr/>
          </p:nvSpPr>
          <p:spPr bwMode="auto">
            <a:xfrm>
              <a:off x="1143000" y="3671888"/>
              <a:ext cx="3505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则称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P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为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的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外点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;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762000" y="4205288"/>
            <a:ext cx="8305800" cy="1038225"/>
            <a:chOff x="762000" y="4205288"/>
            <a:chExt cx="8305800" cy="1038225"/>
          </a:xfrm>
        </p:grpSpPr>
        <p:sp>
          <p:nvSpPr>
            <p:cNvPr id="149528" name="Text Box 7"/>
            <p:cNvSpPr txBox="1">
              <a:spLocks noChangeArrowheads="1"/>
            </p:cNvSpPr>
            <p:nvPr/>
          </p:nvSpPr>
          <p:spPr bwMode="auto">
            <a:xfrm>
              <a:off x="762000" y="4205288"/>
              <a:ext cx="83058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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若对点</a:t>
              </a:r>
              <a:r>
                <a:rPr lang="zh-CN" altLang="en-US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任一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邻域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)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既含属于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中的点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,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又含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49529" name="Text Box 12"/>
            <p:cNvSpPr txBox="1">
              <a:spLocks noChangeArrowheads="1"/>
            </p:cNvSpPr>
            <p:nvPr/>
          </p:nvSpPr>
          <p:spPr bwMode="auto">
            <a:xfrm>
              <a:off x="3851275" y="4724400"/>
              <a:ext cx="3962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则称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P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为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en-US" altLang="zh-CN" sz="2800" b="1" i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的</a:t>
              </a:r>
              <a:r>
                <a:rPr lang="zh-CN" altLang="en-US" sz="2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边界点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sp>
          <p:nvSpPr>
            <p:cNvPr id="149530" name="Text Box 13"/>
            <p:cNvSpPr txBox="1">
              <a:spLocks noChangeArrowheads="1"/>
            </p:cNvSpPr>
            <p:nvPr/>
          </p:nvSpPr>
          <p:spPr bwMode="auto">
            <a:xfrm>
              <a:off x="1219200" y="4724400"/>
              <a:ext cx="27320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有不属于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的点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,</a:t>
              </a:r>
            </a:p>
          </p:txBody>
        </p:sp>
      </p:grpSp>
      <p:sp>
        <p:nvSpPr>
          <p:cNvPr id="11280" name="Oval 14"/>
          <p:cNvSpPr>
            <a:spLocks noChangeArrowheads="1"/>
          </p:cNvSpPr>
          <p:nvPr/>
        </p:nvSpPr>
        <p:spPr bwMode="auto">
          <a:xfrm>
            <a:off x="6642100" y="1219200"/>
            <a:ext cx="57150" cy="57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05600" y="2057400"/>
            <a:ext cx="503238" cy="503238"/>
            <a:chOff x="0" y="0"/>
            <a:chExt cx="317" cy="317"/>
          </a:xfrm>
        </p:grpSpPr>
        <p:sp>
          <p:nvSpPr>
            <p:cNvPr id="149526" name="Oval 16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9527" name="Oval 17"/>
            <p:cNvSpPr>
              <a:spLocks noChangeArrowheads="1"/>
            </p:cNvSpPr>
            <p:nvPr/>
          </p:nvSpPr>
          <p:spPr bwMode="auto">
            <a:xfrm>
              <a:off x="142" y="148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497763" y="1782763"/>
            <a:ext cx="503237" cy="503237"/>
            <a:chOff x="0" y="0"/>
            <a:chExt cx="317" cy="317"/>
          </a:xfrm>
        </p:grpSpPr>
        <p:sp>
          <p:nvSpPr>
            <p:cNvPr id="149524" name="Oval 19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9525" name="Oval 20"/>
            <p:cNvSpPr>
              <a:spLocks noChangeArrowheads="1"/>
            </p:cNvSpPr>
            <p:nvPr/>
          </p:nvSpPr>
          <p:spPr bwMode="auto">
            <a:xfrm>
              <a:off x="140" y="146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92100" y="5257800"/>
            <a:ext cx="8629650" cy="1055688"/>
            <a:chOff x="292100" y="5257800"/>
            <a:chExt cx="8629650" cy="1055033"/>
          </a:xfrm>
        </p:grpSpPr>
        <p:sp>
          <p:nvSpPr>
            <p:cNvPr id="149520" name="Text Box 21"/>
            <p:cNvSpPr txBox="1">
              <a:spLocks noChangeArrowheads="1"/>
            </p:cNvSpPr>
            <p:nvPr/>
          </p:nvSpPr>
          <p:spPr bwMode="auto">
            <a:xfrm>
              <a:off x="746125" y="5257800"/>
              <a:ext cx="4176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显然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内点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必属于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, </a:t>
              </a:r>
            </a:p>
          </p:txBody>
        </p:sp>
        <p:sp>
          <p:nvSpPr>
            <p:cNvPr id="149521" name="Text Box 22"/>
            <p:cNvSpPr txBox="1">
              <a:spLocks noChangeArrowheads="1"/>
            </p:cNvSpPr>
            <p:nvPr/>
          </p:nvSpPr>
          <p:spPr bwMode="auto">
            <a:xfrm>
              <a:off x="4572000" y="5267325"/>
              <a:ext cx="37257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外点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必不属于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, </a:t>
              </a:r>
            </a:p>
          </p:txBody>
        </p:sp>
        <p:sp>
          <p:nvSpPr>
            <p:cNvPr id="149522" name="Text Box 23"/>
            <p:cNvSpPr txBox="1">
              <a:spLocks noChangeArrowheads="1"/>
            </p:cNvSpPr>
            <p:nvPr/>
          </p:nvSpPr>
          <p:spPr bwMode="auto">
            <a:xfrm>
              <a:off x="8056563" y="5267325"/>
              <a:ext cx="865187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的</a:t>
              </a:r>
            </a:p>
          </p:txBody>
        </p:sp>
        <p:sp>
          <p:nvSpPr>
            <p:cNvPr id="149523" name="Text Box 24"/>
            <p:cNvSpPr txBox="1">
              <a:spLocks noChangeArrowheads="1"/>
            </p:cNvSpPr>
            <p:nvPr/>
          </p:nvSpPr>
          <p:spPr bwMode="auto">
            <a:xfrm>
              <a:off x="292100" y="5789613"/>
              <a:ext cx="597952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边界点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可能属于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也可能不属于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. </a:t>
              </a:r>
            </a:p>
          </p:txBody>
        </p:sp>
      </p:grpSp>
      <p:sp>
        <p:nvSpPr>
          <p:cNvPr id="149519" name="Rectangle 25"/>
          <p:cNvSpPr>
            <a:spLocks noChangeArrowheads="1"/>
          </p:cNvSpPr>
          <p:nvPr/>
        </p:nvSpPr>
        <p:spPr bwMode="auto">
          <a:xfrm>
            <a:off x="685800" y="3810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区域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 autoUpdateAnimBg="0"/>
      <p:bldP spid="1128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48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5B579C5F-3C3C-4C3A-B831-5832E2FBE694}" type="slidenum">
              <a:rPr lang="en-US" altLang="zh-CN" sz="2000">
                <a:solidFill>
                  <a:srgbClr val="000000"/>
                </a:solidFill>
                <a:latin typeface="宋体" charset="-122"/>
              </a:rPr>
              <a:pPr algn="ctr"/>
              <a:t>8</a:t>
            </a:fld>
            <a:endParaRPr lang="en-US" altLang="zh-CN" sz="20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50549" name="Text Box 2"/>
          <p:cNvSpPr txBox="1">
            <a:spLocks noChangeArrowheads="1"/>
          </p:cNvSpPr>
          <p:nvPr/>
        </p:nvSpPr>
        <p:spPr bwMode="auto">
          <a:xfrm>
            <a:off x="660400" y="836613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若对任意给定的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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</a:p>
        </p:txBody>
      </p:sp>
      <p:sp>
        <p:nvSpPr>
          <p:cNvPr id="150550" name="Text Box 3"/>
          <p:cNvSpPr txBox="1">
            <a:spLocks noChangeArrowheads="1"/>
          </p:cNvSpPr>
          <p:nvPr/>
        </p:nvSpPr>
        <p:spPr bwMode="auto">
          <a:xfrm>
            <a:off x="3708400" y="836613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点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的去心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225550" y="1243013"/>
          <a:ext cx="1155700" cy="711200"/>
        </p:xfrm>
        <a:graphic>
          <a:graphicData uri="http://schemas.openxmlformats.org/presentationml/2006/ole">
            <p:oleObj spid="_x0000_s150530" r:id="rId3" imgW="1156017" imgH="711517" progId="Equation.3">
              <p:embed/>
            </p:oleObj>
          </a:graphicData>
        </a:graphic>
      </p:graphicFrame>
      <p:grpSp>
        <p:nvGrpSpPr>
          <p:cNvPr id="150551" name="Group 7"/>
          <p:cNvGrpSpPr>
            <a:grpSpLocks/>
          </p:cNvGrpSpPr>
          <p:nvPr/>
        </p:nvGrpSpPr>
        <p:grpSpPr bwMode="auto">
          <a:xfrm>
            <a:off x="5918200" y="917575"/>
            <a:ext cx="2438400" cy="1295400"/>
            <a:chOff x="0" y="0"/>
            <a:chExt cx="1536" cy="816"/>
          </a:xfrm>
        </p:grpSpPr>
        <p:sp>
          <p:nvSpPr>
            <p:cNvPr id="150573" name="Freeform 6"/>
            <p:cNvSpPr>
              <a:spLocks/>
            </p:cNvSpPr>
            <p:nvPr/>
          </p:nvSpPr>
          <p:spPr bwMode="auto">
            <a:xfrm>
              <a:off x="0" y="0"/>
              <a:ext cx="1536" cy="816"/>
            </a:xfrm>
            <a:custGeom>
              <a:avLst/>
              <a:gdLst>
                <a:gd name="T0" fmla="*/ 304 w 1736"/>
                <a:gd name="T1" fmla="*/ 96 h 1640"/>
                <a:gd name="T2" fmla="*/ 7 w 1736"/>
                <a:gd name="T3" fmla="*/ 263 h 1640"/>
                <a:gd name="T4" fmla="*/ 262 w 1736"/>
                <a:gd name="T5" fmla="*/ 597 h 1640"/>
                <a:gd name="T6" fmla="*/ 687 w 1736"/>
                <a:gd name="T7" fmla="*/ 764 h 1640"/>
                <a:gd name="T8" fmla="*/ 1196 w 1736"/>
                <a:gd name="T9" fmla="*/ 788 h 1640"/>
                <a:gd name="T10" fmla="*/ 1494 w 1736"/>
                <a:gd name="T11" fmla="*/ 597 h 1640"/>
                <a:gd name="T12" fmla="*/ 1451 w 1736"/>
                <a:gd name="T13" fmla="*/ 358 h 1640"/>
                <a:gd name="T14" fmla="*/ 1196 w 1736"/>
                <a:gd name="T15" fmla="*/ 167 h 1640"/>
                <a:gd name="T16" fmla="*/ 856 w 1736"/>
                <a:gd name="T17" fmla="*/ 24 h 1640"/>
                <a:gd name="T18" fmla="*/ 474 w 1736"/>
                <a:gd name="T19" fmla="*/ 24 h 1640"/>
                <a:gd name="T20" fmla="*/ 304 w 1736"/>
                <a:gd name="T21" fmla="*/ 96 h 16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6"/>
                <a:gd name="T34" fmla="*/ 0 h 1640"/>
                <a:gd name="T35" fmla="*/ 1736 w 1736"/>
                <a:gd name="T36" fmla="*/ 1640 h 16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6" h="1640">
                  <a:moveTo>
                    <a:pt x="344" y="192"/>
                  </a:moveTo>
                  <a:cubicBezTo>
                    <a:pt x="256" y="272"/>
                    <a:pt x="16" y="360"/>
                    <a:pt x="8" y="528"/>
                  </a:cubicBezTo>
                  <a:cubicBezTo>
                    <a:pt x="0" y="696"/>
                    <a:pt x="168" y="1032"/>
                    <a:pt x="296" y="1200"/>
                  </a:cubicBezTo>
                  <a:cubicBezTo>
                    <a:pt x="424" y="1368"/>
                    <a:pt x="600" y="1472"/>
                    <a:pt x="776" y="1536"/>
                  </a:cubicBezTo>
                  <a:cubicBezTo>
                    <a:pt x="952" y="1600"/>
                    <a:pt x="1200" y="1640"/>
                    <a:pt x="1352" y="1584"/>
                  </a:cubicBezTo>
                  <a:cubicBezTo>
                    <a:pt x="1504" y="1528"/>
                    <a:pt x="1640" y="1344"/>
                    <a:pt x="1688" y="1200"/>
                  </a:cubicBezTo>
                  <a:cubicBezTo>
                    <a:pt x="1736" y="1056"/>
                    <a:pt x="1696" y="864"/>
                    <a:pt x="1640" y="720"/>
                  </a:cubicBezTo>
                  <a:cubicBezTo>
                    <a:pt x="1584" y="576"/>
                    <a:pt x="1464" y="448"/>
                    <a:pt x="1352" y="336"/>
                  </a:cubicBezTo>
                  <a:cubicBezTo>
                    <a:pt x="1240" y="224"/>
                    <a:pt x="1104" y="96"/>
                    <a:pt x="968" y="48"/>
                  </a:cubicBezTo>
                  <a:cubicBezTo>
                    <a:pt x="832" y="0"/>
                    <a:pt x="640" y="24"/>
                    <a:pt x="536" y="48"/>
                  </a:cubicBezTo>
                  <a:cubicBezTo>
                    <a:pt x="432" y="72"/>
                    <a:pt x="432" y="112"/>
                    <a:pt x="344" y="192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0534" name="Object 9"/>
            <p:cNvGraphicFramePr>
              <a:graphicFrameLocks noChangeAspect="1"/>
            </p:cNvGraphicFramePr>
            <p:nvPr/>
          </p:nvGraphicFramePr>
          <p:xfrm>
            <a:off x="776" y="192"/>
            <a:ext cx="309" cy="336"/>
          </p:xfrm>
          <a:graphic>
            <a:graphicData uri="http://schemas.openxmlformats.org/presentationml/2006/ole">
              <p:oleObj spid="_x0000_s150534" r:id="rId4" imgW="152783" imgH="165489" progId="Equation.3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548563" y="1917700"/>
            <a:ext cx="503237" cy="503238"/>
            <a:chOff x="0" y="0"/>
            <a:chExt cx="317" cy="317"/>
          </a:xfrm>
        </p:grpSpPr>
        <p:sp>
          <p:nvSpPr>
            <p:cNvPr id="150571" name="Oval 9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0572" name="Oval 10"/>
            <p:cNvSpPr>
              <a:spLocks noChangeArrowheads="1"/>
            </p:cNvSpPr>
            <p:nvPr/>
          </p:nvSpPr>
          <p:spPr bwMode="auto">
            <a:xfrm>
              <a:off x="140" y="146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50553" name="Text Box 11"/>
          <p:cNvSpPr txBox="1">
            <a:spLocks noChangeArrowheads="1"/>
          </p:cNvSpPr>
          <p:nvPr/>
        </p:nvSpPr>
        <p:spPr bwMode="auto">
          <a:xfrm>
            <a:off x="339725" y="14144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邻域</a:t>
            </a:r>
          </a:p>
        </p:txBody>
      </p:sp>
      <p:sp>
        <p:nvSpPr>
          <p:cNvPr id="150554" name="Text Box 12"/>
          <p:cNvSpPr txBox="1">
            <a:spLocks noChangeArrowheads="1"/>
          </p:cNvSpPr>
          <p:nvPr/>
        </p:nvSpPr>
        <p:spPr bwMode="auto">
          <a:xfrm>
            <a:off x="2303463" y="1446213"/>
            <a:ext cx="2919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内总有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中的点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150555" name="Text Box 13"/>
          <p:cNvSpPr txBox="1">
            <a:spLocks noChangeArrowheads="1"/>
          </p:cNvSpPr>
          <p:nvPr/>
        </p:nvSpPr>
        <p:spPr bwMode="auto">
          <a:xfrm>
            <a:off x="5003800" y="1484313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50556" name="Text Box 14"/>
          <p:cNvSpPr txBox="1">
            <a:spLocks noChangeArrowheads="1"/>
          </p:cNvSpPr>
          <p:nvPr/>
        </p:nvSpPr>
        <p:spPr bwMode="auto">
          <a:xfrm>
            <a:off x="327025" y="2055813"/>
            <a:ext cx="2868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聚点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6451600" y="1374775"/>
            <a:ext cx="503238" cy="503238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306" name="Oval 19"/>
          <p:cNvSpPr>
            <a:spLocks noChangeArrowheads="1"/>
          </p:cNvSpPr>
          <p:nvPr/>
        </p:nvSpPr>
        <p:spPr bwMode="auto">
          <a:xfrm>
            <a:off x="6659563" y="1565275"/>
            <a:ext cx="57150" cy="571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9388" y="2997200"/>
            <a:ext cx="7620000" cy="1054100"/>
            <a:chOff x="409575" y="3581400"/>
            <a:chExt cx="7620000" cy="1054100"/>
          </a:xfrm>
        </p:grpSpPr>
        <p:sp>
          <p:nvSpPr>
            <p:cNvPr id="150569" name="Text Box 28"/>
            <p:cNvSpPr txBox="1">
              <a:spLocks noChangeArrowheads="1"/>
            </p:cNvSpPr>
            <p:nvPr/>
          </p:nvSpPr>
          <p:spPr bwMode="auto">
            <a:xfrm>
              <a:off x="409575" y="3581400"/>
              <a:ext cx="7620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sym typeface="Monotype Sorts"/>
                </a:rPr>
                <a:t> 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点集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的聚点可以属于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，也可以不属于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．</a:t>
              </a:r>
            </a:p>
          </p:txBody>
        </p:sp>
        <p:sp>
          <p:nvSpPr>
            <p:cNvPr id="150570" name="Text Box 30"/>
            <p:cNvSpPr txBox="1">
              <a:spLocks noChangeArrowheads="1"/>
            </p:cNvSpPr>
            <p:nvPr/>
          </p:nvSpPr>
          <p:spPr bwMode="auto">
            <a:xfrm>
              <a:off x="714375" y="4116388"/>
              <a:ext cx="1295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</a:rPr>
                <a:t>例如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,</a:t>
              </a:r>
            </a:p>
          </p:txBody>
        </p:sp>
      </p:grp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755650" y="4797425"/>
            <a:ext cx="56165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Monotype Sorts"/>
              </a:rPr>
              <a:t>(0,0)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Monotype Sorts"/>
              </a:rPr>
              <a:t>也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是聚点但不属于集合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684213" y="4149725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显然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的每一点都是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的聚点．</a:t>
            </a:r>
          </a:p>
        </p:txBody>
      </p: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6589713" y="3070225"/>
            <a:ext cx="2303462" cy="2120900"/>
            <a:chOff x="5652120" y="2565475"/>
            <a:chExt cx="2303464" cy="2120901"/>
          </a:xfrm>
        </p:grpSpPr>
        <p:grpSp>
          <p:nvGrpSpPr>
            <p:cNvPr id="150563" name="组合 35"/>
            <p:cNvGrpSpPr>
              <a:grpSpLocks/>
            </p:cNvGrpSpPr>
            <p:nvPr/>
          </p:nvGrpSpPr>
          <p:grpSpPr bwMode="auto">
            <a:xfrm>
              <a:off x="5868144" y="2852936"/>
              <a:ext cx="1604392" cy="1512168"/>
              <a:chOff x="6629400" y="4038600"/>
              <a:chExt cx="1676400" cy="1676400"/>
            </a:xfrm>
          </p:grpSpPr>
          <p:grpSp>
            <p:nvGrpSpPr>
              <p:cNvPr id="150567" name="组合 8"/>
              <p:cNvGrpSpPr>
                <a:grpSpLocks/>
              </p:cNvGrpSpPr>
              <p:nvPr/>
            </p:nvGrpSpPr>
            <p:grpSpPr bwMode="auto">
              <a:xfrm>
                <a:off x="6629400" y="4038600"/>
                <a:ext cx="1676400" cy="1676400"/>
                <a:chOff x="6629400" y="4038600"/>
                <a:chExt cx="1676400" cy="1676400"/>
              </a:xfrm>
            </p:grpSpPr>
            <p:sp>
              <p:nvSpPr>
                <p:cNvPr id="150568" name="Oval 6"/>
                <p:cNvSpPr>
                  <a:spLocks noChangeArrowheads="1"/>
                </p:cNvSpPr>
                <p:nvPr/>
              </p:nvSpPr>
              <p:spPr bwMode="auto">
                <a:xfrm>
                  <a:off x="6629400" y="4038600"/>
                  <a:ext cx="1676400" cy="1676400"/>
                </a:xfrm>
                <a:prstGeom prst="ellipse">
                  <a:avLst/>
                </a:prstGeom>
                <a:solidFill>
                  <a:srgbClr val="FFCC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0535" name="Object 7"/>
                <p:cNvGraphicFramePr>
                  <a:graphicFrameLocks noChangeAspect="1"/>
                </p:cNvGraphicFramePr>
                <p:nvPr/>
              </p:nvGraphicFramePr>
              <p:xfrm>
                <a:off x="7532278" y="4916714"/>
                <a:ext cx="368300" cy="457199"/>
              </p:xfrm>
              <a:graphic>
                <a:graphicData uri="http://schemas.openxmlformats.org/presentationml/2006/ole">
                  <p:oleObj spid="_x0000_s150535" name="Equation" r:id="rId5" imgW="368280" imgH="457200" progId="Equation.DSMT4">
                    <p:embed/>
                  </p:oleObj>
                </a:graphicData>
              </a:graphic>
            </p:graphicFrame>
          </p:grpSp>
          <p:graphicFrame>
            <p:nvGraphicFramePr>
              <p:cNvPr id="150537" name="Object 9"/>
              <p:cNvGraphicFramePr>
                <a:graphicFrameLocks noChangeAspect="1"/>
              </p:cNvGraphicFramePr>
              <p:nvPr/>
            </p:nvGraphicFramePr>
            <p:xfrm>
              <a:off x="7413625" y="4876800"/>
              <a:ext cx="101600" cy="101600"/>
            </p:xfrm>
            <a:graphic>
              <a:graphicData uri="http://schemas.openxmlformats.org/presentationml/2006/ole">
                <p:oleObj spid="_x0000_s150537" name="Equation" r:id="rId6" imgW="190440" imgH="190440" progId="Equation.DSMT4">
                  <p:embed/>
                </p:oleObj>
              </a:graphicData>
            </a:graphic>
          </p:graphicFrame>
        </p:grpSp>
        <p:grpSp>
          <p:nvGrpSpPr>
            <p:cNvPr id="150564" name="Group 32"/>
            <p:cNvGrpSpPr>
              <a:grpSpLocks/>
            </p:cNvGrpSpPr>
            <p:nvPr/>
          </p:nvGrpSpPr>
          <p:grpSpPr bwMode="auto">
            <a:xfrm>
              <a:off x="5652120" y="2565475"/>
              <a:ext cx="2303464" cy="2120901"/>
              <a:chOff x="2323" y="2216"/>
              <a:chExt cx="1451" cy="1336"/>
            </a:xfrm>
          </p:grpSpPr>
          <p:sp>
            <p:nvSpPr>
              <p:cNvPr id="150565" name="Line 33"/>
              <p:cNvSpPr>
                <a:spLocks noChangeShapeType="1"/>
              </p:cNvSpPr>
              <p:nvPr/>
            </p:nvSpPr>
            <p:spPr bwMode="auto">
              <a:xfrm flipV="1">
                <a:off x="2323" y="2895"/>
                <a:ext cx="13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66" name="Line 34"/>
              <p:cNvSpPr>
                <a:spLocks noChangeShapeType="1"/>
              </p:cNvSpPr>
              <p:nvPr/>
            </p:nvSpPr>
            <p:spPr bwMode="auto">
              <a:xfrm flipV="1">
                <a:off x="2948" y="2261"/>
                <a:ext cx="10" cy="1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0538" name="Object 10"/>
              <p:cNvGraphicFramePr>
                <a:graphicFrameLocks noChangeAspect="1"/>
              </p:cNvGraphicFramePr>
              <p:nvPr/>
            </p:nvGraphicFramePr>
            <p:xfrm>
              <a:off x="3630" y="2987"/>
              <a:ext cx="144" cy="152"/>
            </p:xfrm>
            <a:graphic>
              <a:graphicData uri="http://schemas.openxmlformats.org/presentationml/2006/ole">
                <p:oleObj spid="_x0000_s150538" name="Equation" r:id="rId7" imgW="228600" imgH="241200" progId="Equation.DSMT4">
                  <p:embed/>
                </p:oleObj>
              </a:graphicData>
            </a:graphic>
          </p:graphicFrame>
          <p:graphicFrame>
            <p:nvGraphicFramePr>
              <p:cNvPr id="150539" name="Object 11"/>
              <p:cNvGraphicFramePr>
                <a:graphicFrameLocks noChangeAspect="1"/>
              </p:cNvGraphicFramePr>
              <p:nvPr/>
            </p:nvGraphicFramePr>
            <p:xfrm>
              <a:off x="3094" y="2216"/>
              <a:ext cx="152" cy="200"/>
            </p:xfrm>
            <a:graphic>
              <a:graphicData uri="http://schemas.openxmlformats.org/presentationml/2006/ole">
                <p:oleObj spid="_x0000_s150539" name="Equation" r:id="rId8" imgW="241200" imgH="317160" progId="Equation.DSMT4">
                  <p:embed/>
                </p:oleObj>
              </a:graphicData>
            </a:graphic>
          </p:graphicFrame>
          <p:graphicFrame>
            <p:nvGraphicFramePr>
              <p:cNvPr id="150540" name="Object 12"/>
              <p:cNvGraphicFramePr>
                <a:graphicFrameLocks noChangeAspect="1"/>
              </p:cNvGraphicFramePr>
              <p:nvPr/>
            </p:nvGraphicFramePr>
            <p:xfrm>
              <a:off x="2784" y="3334"/>
              <a:ext cx="136" cy="152"/>
            </p:xfrm>
            <a:graphic>
              <a:graphicData uri="http://schemas.openxmlformats.org/presentationml/2006/ole">
                <p:oleObj spid="_x0000_s150540" name="Equation" r:id="rId9" imgW="215640" imgH="241200" progId="Equation.DSMT4">
                  <p:embed/>
                </p:oleObj>
              </a:graphicData>
            </a:graphic>
          </p:graphicFrame>
        </p:grpSp>
      </p:grpSp>
      <p:graphicFrame>
        <p:nvGraphicFramePr>
          <p:cNvPr id="62" name="Object 25"/>
          <p:cNvGraphicFramePr>
            <a:graphicFrameLocks noChangeAspect="1"/>
          </p:cNvGraphicFramePr>
          <p:nvPr/>
        </p:nvGraphicFramePr>
        <p:xfrm>
          <a:off x="1547813" y="3535363"/>
          <a:ext cx="4032250" cy="541337"/>
        </p:xfrm>
        <a:graphic>
          <a:graphicData uri="http://schemas.openxmlformats.org/presentationml/2006/ole">
            <p:oleObj spid="_x0000_s150547" name="Equation" r:id="rId10" imgW="1688760" imgH="228600" progId="Equation.DSMT4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67625" y="3573463"/>
            <a:ext cx="503238" cy="503237"/>
            <a:chOff x="0" y="0"/>
            <a:chExt cx="317" cy="317"/>
          </a:xfrm>
        </p:grpSpPr>
        <p:sp>
          <p:nvSpPr>
            <p:cNvPr id="150576" name="Oval 9"/>
            <p:cNvSpPr>
              <a:spLocks noChangeArrowheads="1"/>
            </p:cNvSpPr>
            <p:nvPr/>
          </p:nvSpPr>
          <p:spPr bwMode="auto">
            <a:xfrm>
              <a:off x="0" y="0"/>
              <a:ext cx="317" cy="317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0577" name="Oval 10"/>
            <p:cNvSpPr>
              <a:spLocks noChangeArrowheads="1"/>
            </p:cNvSpPr>
            <p:nvPr/>
          </p:nvSpPr>
          <p:spPr bwMode="auto">
            <a:xfrm>
              <a:off x="140" y="146"/>
              <a:ext cx="36" cy="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5" grpId="0" animBg="1" autoUpdateAnimBg="0"/>
      <p:bldP spid="12306" grpId="0" animBg="1" autoUpdateAnimBg="0"/>
      <p:bldP spid="12315" grpId="0"/>
      <p:bldP spid="123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1" name="灯片编号占位符 2"/>
          <p:cNvSpPr txBox="1">
            <a:spLocks noGrp="1" noChangeArrowheads="1"/>
          </p:cNvSpPr>
          <p:nvPr/>
        </p:nvSpPr>
        <p:spPr bwMode="auto">
          <a:xfrm>
            <a:off x="33020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ED7FFB29-A370-411D-B41D-54C7604F1A60}" type="slidenum">
              <a:rPr lang="en-US" altLang="zh-CN" sz="2000">
                <a:solidFill>
                  <a:srgbClr val="000000"/>
                </a:solidFill>
                <a:latin typeface="宋体" charset="-122"/>
              </a:rPr>
              <a:pPr algn="ctr"/>
              <a:t>9</a:t>
            </a:fld>
            <a:endParaRPr lang="en-US" altLang="zh-CN" sz="20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51572" name="Text Box 2"/>
          <p:cNvSpPr txBox="1">
            <a:spLocks noChangeArrowheads="1"/>
          </p:cNvSpPr>
          <p:nvPr/>
        </p:nvSpPr>
        <p:spPr bwMode="auto">
          <a:xfrm>
            <a:off x="684213" y="1052513"/>
            <a:ext cx="777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开集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如果点集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的点都是内点，则称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开集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562350" y="3435350"/>
          <a:ext cx="190500" cy="419100"/>
        </p:xfrm>
        <a:graphic>
          <a:graphicData uri="http://schemas.openxmlformats.org/presentationml/2006/ole">
            <p:oleObj spid="_x0000_s151554" r:id="rId3" imgW="190900" imgH="419599" progId="Equation.3">
              <p:embed/>
            </p:oleObj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55650" y="2332038"/>
            <a:ext cx="6548438" cy="520700"/>
            <a:chOff x="-365" y="-1043"/>
            <a:chExt cx="4125" cy="328"/>
          </a:xfrm>
        </p:grpSpPr>
        <p:graphicFrame>
          <p:nvGraphicFramePr>
            <p:cNvPr id="151558" name="Object 14"/>
            <p:cNvGraphicFramePr>
              <a:graphicFrameLocks noChangeAspect="1"/>
            </p:cNvGraphicFramePr>
            <p:nvPr/>
          </p:nvGraphicFramePr>
          <p:xfrm>
            <a:off x="-365" y="-1043"/>
            <a:ext cx="4125" cy="328"/>
          </p:xfrm>
          <a:graphic>
            <a:graphicData uri="http://schemas.openxmlformats.org/presentationml/2006/ole">
              <p:oleObj spid="_x0000_s151558" r:id="rId4" imgW="6157145" imgH="520791" progId="Equation.3">
                <p:embed/>
              </p:oleObj>
            </a:graphicData>
          </a:graphic>
        </p:graphicFrame>
        <p:sp>
          <p:nvSpPr>
            <p:cNvPr id="151591" name="Text Box 13"/>
            <p:cNvSpPr txBox="1">
              <a:spLocks noChangeArrowheads="1"/>
            </p:cNvSpPr>
            <p:nvPr/>
          </p:nvSpPr>
          <p:spPr bwMode="auto">
            <a:xfrm>
              <a:off x="3128" y="-104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开集</a:t>
              </a:r>
            </a:p>
          </p:txBody>
        </p:sp>
      </p:grpSp>
      <p:sp>
        <p:nvSpPr>
          <p:cNvPr id="151574" name="AutoShape 17">
            <a:hlinkClick r:id="" action="ppaction://hlinkshowjump?jump=previousslide" highlightClick="1">
              <a:snd r:embed="rId5" name="type.wav"/>
            </a:hlinkClick>
          </p:cNvPr>
          <p:cNvSpPr>
            <a:spLocks noChangeArrowheads="1"/>
          </p:cNvSpPr>
          <p:nvPr/>
        </p:nvSpPr>
        <p:spPr bwMode="auto">
          <a:xfrm>
            <a:off x="8305800" y="5854700"/>
            <a:ext cx="838200" cy="3048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1546225" y="2997200"/>
          <a:ext cx="5186363" cy="533400"/>
        </p:xfrm>
        <a:graphic>
          <a:graphicData uri="http://schemas.openxmlformats.org/presentationml/2006/ole">
            <p:oleObj spid="_x0000_s151555" r:id="rId6" imgW="2222817" imgH="228917" progId="Equation.DSMT4">
              <p:embed/>
            </p:oleObj>
          </a:graphicData>
        </a:graphic>
      </p:graphicFrame>
      <p:grpSp>
        <p:nvGrpSpPr>
          <p:cNvPr id="151575" name="组合 22"/>
          <p:cNvGrpSpPr>
            <a:grpSpLocks/>
          </p:cNvGrpSpPr>
          <p:nvPr/>
        </p:nvGrpSpPr>
        <p:grpSpPr bwMode="auto">
          <a:xfrm>
            <a:off x="684213" y="1484313"/>
            <a:ext cx="8077200" cy="733425"/>
            <a:chOff x="687388" y="3140075"/>
            <a:chExt cx="8077200" cy="733425"/>
          </a:xfrm>
        </p:grpSpPr>
        <p:grpSp>
          <p:nvGrpSpPr>
            <p:cNvPr id="151589" name="Group 9"/>
            <p:cNvGrpSpPr>
              <a:grpSpLocks/>
            </p:cNvGrpSpPr>
            <p:nvPr/>
          </p:nvGrpSpPr>
          <p:grpSpPr bwMode="auto">
            <a:xfrm>
              <a:off x="687388" y="3140075"/>
              <a:ext cx="8077200" cy="733425"/>
              <a:chOff x="0" y="0"/>
              <a:chExt cx="5088" cy="462"/>
            </a:xfrm>
          </p:grpSpPr>
          <p:sp>
            <p:nvSpPr>
              <p:cNvPr id="151590" name="Text Box 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088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闭集</a:t>
                </a:r>
                <a:r>
                  <a:rPr lang="en-US" altLang="zh-CN" sz="2800" b="1">
                    <a:solidFill>
                      <a:srgbClr val="0000FF"/>
                    </a:solidFill>
                    <a:latin typeface="Times New Roman" pitchFamily="18" charset="0"/>
                    <a:ea typeface="楷体_GB2312" pitchFamily="49" charset="-122"/>
                  </a:rPr>
                  <a:t>:</a:t>
                </a: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如果点集</a:t>
                </a:r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的余集     为开集，则称</a:t>
                </a:r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r>
                  <a:rPr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为闭集</a:t>
                </a:r>
                <a:r>
                  <a:rPr lang="en-US" altLang="zh-CN" sz="2800" b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151559" name="Object 11"/>
              <p:cNvGraphicFramePr>
                <a:graphicFrameLocks noChangeAspect="1"/>
              </p:cNvGraphicFramePr>
              <p:nvPr/>
            </p:nvGraphicFramePr>
            <p:xfrm>
              <a:off x="2510" y="201"/>
              <a:ext cx="36" cy="53"/>
            </p:xfrm>
            <a:graphic>
              <a:graphicData uri="http://schemas.openxmlformats.org/presentationml/2006/ole">
                <p:oleObj spid="_x0000_s151559" r:id="rId7" imgW="114816" imgH="178426" progId="Equation.DSMT4">
                  <p:embed/>
                </p:oleObj>
              </a:graphicData>
            </a:graphic>
          </p:graphicFrame>
        </p:grpSp>
        <p:graphicFrame>
          <p:nvGraphicFramePr>
            <p:cNvPr id="13333" name="Object 21"/>
            <p:cNvGraphicFramePr>
              <a:graphicFrameLocks noChangeAspect="1"/>
            </p:cNvGraphicFramePr>
            <p:nvPr/>
          </p:nvGraphicFramePr>
          <p:xfrm>
            <a:off x="4359796" y="3243064"/>
            <a:ext cx="503237" cy="473075"/>
          </p:xfrm>
          <a:graphic>
            <a:graphicData uri="http://schemas.openxmlformats.org/presentationml/2006/ole">
              <p:oleObj spid="_x0000_s151556" r:id="rId8" imgW="203694" imgH="190983" progId="Equation.DSMT4">
                <p:embed/>
              </p:oleObj>
            </a:graphicData>
          </a:graphic>
        </p:graphicFrame>
      </p:grpSp>
      <p:sp>
        <p:nvSpPr>
          <p:cNvPr id="151576" name="Rectangle 20"/>
          <p:cNvSpPr>
            <a:spLocks noChangeArrowheads="1"/>
          </p:cNvSpPr>
          <p:nvPr/>
        </p:nvSpPr>
        <p:spPr bwMode="auto">
          <a:xfrm>
            <a:off x="831850" y="404813"/>
            <a:ext cx="2378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开集、闭集</a:t>
            </a:r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524250" y="4292600"/>
            <a:ext cx="2055813" cy="1990725"/>
            <a:chOff x="0" y="0"/>
            <a:chExt cx="1295" cy="1254"/>
          </a:xfrm>
        </p:grpSpPr>
        <p:sp>
          <p:nvSpPr>
            <p:cNvPr id="151585" name="AutoShape 21"/>
            <p:cNvSpPr>
              <a:spLocks/>
            </p:cNvSpPr>
            <p:nvPr/>
          </p:nvSpPr>
          <p:spPr bwMode="auto">
            <a:xfrm>
              <a:off x="124" y="259"/>
              <a:ext cx="863" cy="864"/>
            </a:xfrm>
            <a:custGeom>
              <a:avLst/>
              <a:gdLst>
                <a:gd name="T0" fmla="*/ 0 w 21600"/>
                <a:gd name="T1" fmla="*/ 432 h 21600"/>
                <a:gd name="T2" fmla="*/ 432 w 21600"/>
                <a:gd name="T3" fmla="*/ 0 h 21600"/>
                <a:gd name="T4" fmla="*/ 863 w 21600"/>
                <a:gd name="T5" fmla="*/ 432 h 21600"/>
                <a:gd name="T6" fmla="*/ 432 w 21600"/>
                <a:gd name="T7" fmla="*/ 864 h 21600"/>
                <a:gd name="T8" fmla="*/ 0 w 21600"/>
                <a:gd name="T9" fmla="*/ 432 h 21600"/>
                <a:gd name="T10" fmla="*/ 216 w 21600"/>
                <a:gd name="T11" fmla="*/ 432 h 21600"/>
                <a:gd name="T12" fmla="*/ 432 w 21600"/>
                <a:gd name="T13" fmla="*/ 648 h 21600"/>
                <a:gd name="T14" fmla="*/ 647 w 21600"/>
                <a:gd name="T15" fmla="*/ 432 h 21600"/>
                <a:gd name="T16" fmla="*/ 432 w 21600"/>
                <a:gd name="T17" fmla="*/ 216 h 21600"/>
                <a:gd name="T18" fmla="*/ 216 w 21600"/>
                <a:gd name="T19" fmla="*/ 432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54 w 21600"/>
                <a:gd name="T31" fmla="*/ 3175 h 21600"/>
                <a:gd name="T32" fmla="*/ 18446 w 21600"/>
                <a:gd name="T33" fmla="*/ 18425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51586" name="Group 24"/>
            <p:cNvGrpSpPr>
              <a:grpSpLocks/>
            </p:cNvGrpSpPr>
            <p:nvPr/>
          </p:nvGrpSpPr>
          <p:grpSpPr bwMode="auto">
            <a:xfrm>
              <a:off x="0" y="0"/>
              <a:ext cx="1295" cy="1254"/>
              <a:chOff x="0" y="0"/>
              <a:chExt cx="1295" cy="1254"/>
            </a:xfrm>
          </p:grpSpPr>
          <p:sp>
            <p:nvSpPr>
              <p:cNvPr id="151587" name="Line 23"/>
              <p:cNvSpPr>
                <a:spLocks noChangeShapeType="1"/>
              </p:cNvSpPr>
              <p:nvPr/>
            </p:nvSpPr>
            <p:spPr bwMode="auto">
              <a:xfrm>
                <a:off x="0" y="692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88" name="Line 24"/>
              <p:cNvSpPr>
                <a:spLocks noChangeShapeType="1"/>
              </p:cNvSpPr>
              <p:nvPr/>
            </p:nvSpPr>
            <p:spPr bwMode="auto">
              <a:xfrm flipV="1">
                <a:off x="555" y="0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1561" name="Object 27"/>
              <p:cNvGraphicFramePr>
                <a:graphicFrameLocks noChangeAspect="1"/>
              </p:cNvGraphicFramePr>
              <p:nvPr/>
            </p:nvGraphicFramePr>
            <p:xfrm>
              <a:off x="1151" y="760"/>
              <a:ext cx="144" cy="152"/>
            </p:xfrm>
            <a:graphic>
              <a:graphicData uri="http://schemas.openxmlformats.org/presentationml/2006/ole">
                <p:oleObj spid="_x0000_s151561" r:id="rId9" imgW="229116" imgH="241827" progId="Equation.3">
                  <p:embed/>
                </p:oleObj>
              </a:graphicData>
            </a:graphic>
          </p:graphicFrame>
          <p:graphicFrame>
            <p:nvGraphicFramePr>
              <p:cNvPr id="151562" name="Object 28"/>
              <p:cNvGraphicFramePr>
                <a:graphicFrameLocks noChangeAspect="1"/>
              </p:cNvGraphicFramePr>
              <p:nvPr/>
            </p:nvGraphicFramePr>
            <p:xfrm>
              <a:off x="375" y="40"/>
              <a:ext cx="152" cy="200"/>
            </p:xfrm>
            <a:graphic>
              <a:graphicData uri="http://schemas.openxmlformats.org/presentationml/2006/ole">
                <p:oleObj spid="_x0000_s151562" r:id="rId10" imgW="241617" imgH="317817" progId="Equation.3">
                  <p:embed/>
                </p:oleObj>
              </a:graphicData>
            </a:graphic>
          </p:graphicFrame>
          <p:graphicFrame>
            <p:nvGraphicFramePr>
              <p:cNvPr id="151563" name="Object 29"/>
              <p:cNvGraphicFramePr>
                <a:graphicFrameLocks noChangeAspect="1"/>
              </p:cNvGraphicFramePr>
              <p:nvPr/>
            </p:nvGraphicFramePr>
            <p:xfrm>
              <a:off x="391" y="712"/>
              <a:ext cx="136" cy="152"/>
            </p:xfrm>
            <a:graphic>
              <a:graphicData uri="http://schemas.openxmlformats.org/presentationml/2006/ole">
                <p:oleObj spid="_x0000_s151563" name="Equation" r:id="rId11" imgW="216217" imgH="241617" progId="Equation.DSMT4">
                  <p:embed/>
                </p:oleObj>
              </a:graphicData>
            </a:graphic>
          </p:graphicFrame>
          <p:graphicFrame>
            <p:nvGraphicFramePr>
              <p:cNvPr id="151564" name="Object 30"/>
              <p:cNvGraphicFramePr>
                <a:graphicFrameLocks noChangeAspect="1"/>
              </p:cNvGraphicFramePr>
              <p:nvPr/>
            </p:nvGraphicFramePr>
            <p:xfrm>
              <a:off x="1015" y="700"/>
              <a:ext cx="136" cy="192"/>
            </p:xfrm>
            <a:graphic>
              <a:graphicData uri="http://schemas.openxmlformats.org/presentationml/2006/ole">
                <p:oleObj spid="_x0000_s151564" r:id="rId12" imgW="216123" imgH="304985" progId="Equation.3">
                  <p:embed/>
                </p:oleObj>
              </a:graphicData>
            </a:graphic>
          </p:graphicFrame>
          <p:graphicFrame>
            <p:nvGraphicFramePr>
              <p:cNvPr id="151565" name="Object 31"/>
              <p:cNvGraphicFramePr>
                <a:graphicFrameLocks noChangeAspect="1"/>
              </p:cNvGraphicFramePr>
              <p:nvPr/>
            </p:nvGraphicFramePr>
            <p:xfrm>
              <a:off x="767" y="696"/>
              <a:ext cx="96" cy="192"/>
            </p:xfrm>
            <a:graphic>
              <a:graphicData uri="http://schemas.openxmlformats.org/presentationml/2006/ole">
                <p:oleObj spid="_x0000_s151565" r:id="rId13" imgW="152717" imgH="305117" progId="Equation.3">
                  <p:embed/>
                </p:oleObj>
              </a:graphicData>
            </a:graphic>
          </p:graphicFrame>
        </p:grp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1003300" y="4292600"/>
            <a:ext cx="2055813" cy="1990725"/>
            <a:chOff x="0" y="0"/>
            <a:chExt cx="1295" cy="1254"/>
          </a:xfrm>
        </p:grpSpPr>
        <p:sp>
          <p:nvSpPr>
            <p:cNvPr id="151581" name="AutoShape 21"/>
            <p:cNvSpPr>
              <a:spLocks/>
            </p:cNvSpPr>
            <p:nvPr/>
          </p:nvSpPr>
          <p:spPr bwMode="auto">
            <a:xfrm>
              <a:off x="124" y="259"/>
              <a:ext cx="863" cy="864"/>
            </a:xfrm>
            <a:custGeom>
              <a:avLst/>
              <a:gdLst>
                <a:gd name="T0" fmla="*/ 0 w 21600"/>
                <a:gd name="T1" fmla="*/ 432 h 21600"/>
                <a:gd name="T2" fmla="*/ 432 w 21600"/>
                <a:gd name="T3" fmla="*/ 0 h 21600"/>
                <a:gd name="T4" fmla="*/ 863 w 21600"/>
                <a:gd name="T5" fmla="*/ 432 h 21600"/>
                <a:gd name="T6" fmla="*/ 432 w 21600"/>
                <a:gd name="T7" fmla="*/ 864 h 21600"/>
                <a:gd name="T8" fmla="*/ 0 w 21600"/>
                <a:gd name="T9" fmla="*/ 432 h 21600"/>
                <a:gd name="T10" fmla="*/ 216 w 21600"/>
                <a:gd name="T11" fmla="*/ 432 h 21600"/>
                <a:gd name="T12" fmla="*/ 432 w 21600"/>
                <a:gd name="T13" fmla="*/ 648 h 21600"/>
                <a:gd name="T14" fmla="*/ 647 w 21600"/>
                <a:gd name="T15" fmla="*/ 432 h 21600"/>
                <a:gd name="T16" fmla="*/ 432 w 21600"/>
                <a:gd name="T17" fmla="*/ 216 h 21600"/>
                <a:gd name="T18" fmla="*/ 216 w 21600"/>
                <a:gd name="T19" fmla="*/ 432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3154 w 21600"/>
                <a:gd name="T31" fmla="*/ 3175 h 21600"/>
                <a:gd name="T32" fmla="*/ 18446 w 21600"/>
                <a:gd name="T33" fmla="*/ 18425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8000"/>
            </a:solidFill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51582" name="Group 24"/>
            <p:cNvGrpSpPr>
              <a:grpSpLocks/>
            </p:cNvGrpSpPr>
            <p:nvPr/>
          </p:nvGrpSpPr>
          <p:grpSpPr bwMode="auto">
            <a:xfrm>
              <a:off x="0" y="0"/>
              <a:ext cx="1295" cy="1254"/>
              <a:chOff x="0" y="0"/>
              <a:chExt cx="1295" cy="1254"/>
            </a:xfrm>
          </p:grpSpPr>
          <p:sp>
            <p:nvSpPr>
              <p:cNvPr id="151583" name="Line 23"/>
              <p:cNvSpPr>
                <a:spLocks noChangeShapeType="1"/>
              </p:cNvSpPr>
              <p:nvPr/>
            </p:nvSpPr>
            <p:spPr bwMode="auto">
              <a:xfrm>
                <a:off x="0" y="692"/>
                <a:ext cx="129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84" name="Line 24"/>
              <p:cNvSpPr>
                <a:spLocks noChangeShapeType="1"/>
              </p:cNvSpPr>
              <p:nvPr/>
            </p:nvSpPr>
            <p:spPr bwMode="auto">
              <a:xfrm flipV="1">
                <a:off x="555" y="0"/>
                <a:ext cx="1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1566" name="Object 14"/>
              <p:cNvGraphicFramePr>
                <a:graphicFrameLocks noChangeAspect="1"/>
              </p:cNvGraphicFramePr>
              <p:nvPr/>
            </p:nvGraphicFramePr>
            <p:xfrm>
              <a:off x="1151" y="760"/>
              <a:ext cx="144" cy="152"/>
            </p:xfrm>
            <a:graphic>
              <a:graphicData uri="http://schemas.openxmlformats.org/presentationml/2006/ole">
                <p:oleObj spid="_x0000_s151566" r:id="rId14" imgW="229116" imgH="241827" progId="Equation.3">
                  <p:embed/>
                </p:oleObj>
              </a:graphicData>
            </a:graphic>
          </p:graphicFrame>
          <p:graphicFrame>
            <p:nvGraphicFramePr>
              <p:cNvPr id="151567" name="Object 15"/>
              <p:cNvGraphicFramePr>
                <a:graphicFrameLocks noChangeAspect="1"/>
              </p:cNvGraphicFramePr>
              <p:nvPr/>
            </p:nvGraphicFramePr>
            <p:xfrm>
              <a:off x="375" y="40"/>
              <a:ext cx="152" cy="200"/>
            </p:xfrm>
            <a:graphic>
              <a:graphicData uri="http://schemas.openxmlformats.org/presentationml/2006/ole">
                <p:oleObj spid="_x0000_s151567" r:id="rId15" imgW="241617" imgH="317817" progId="Equation.3">
                  <p:embed/>
                </p:oleObj>
              </a:graphicData>
            </a:graphic>
          </p:graphicFrame>
          <p:graphicFrame>
            <p:nvGraphicFramePr>
              <p:cNvPr id="151568" name="Object 16"/>
              <p:cNvGraphicFramePr>
                <a:graphicFrameLocks noChangeAspect="1"/>
              </p:cNvGraphicFramePr>
              <p:nvPr/>
            </p:nvGraphicFramePr>
            <p:xfrm>
              <a:off x="391" y="712"/>
              <a:ext cx="136" cy="152"/>
            </p:xfrm>
            <a:graphic>
              <a:graphicData uri="http://schemas.openxmlformats.org/presentationml/2006/ole">
                <p:oleObj spid="_x0000_s151568" r:id="rId16" imgW="216217" imgH="241617" progId="Equation.3">
                  <p:embed/>
                </p:oleObj>
              </a:graphicData>
            </a:graphic>
          </p:graphicFrame>
          <p:graphicFrame>
            <p:nvGraphicFramePr>
              <p:cNvPr id="151569" name="Object 17"/>
              <p:cNvGraphicFramePr>
                <a:graphicFrameLocks noChangeAspect="1"/>
              </p:cNvGraphicFramePr>
              <p:nvPr/>
            </p:nvGraphicFramePr>
            <p:xfrm>
              <a:off x="1015" y="700"/>
              <a:ext cx="136" cy="192"/>
            </p:xfrm>
            <a:graphic>
              <a:graphicData uri="http://schemas.openxmlformats.org/presentationml/2006/ole">
                <p:oleObj spid="_x0000_s151569" r:id="rId17" imgW="216123" imgH="304985" progId="Equation.3">
                  <p:embed/>
                </p:oleObj>
              </a:graphicData>
            </a:graphic>
          </p:graphicFrame>
          <p:graphicFrame>
            <p:nvGraphicFramePr>
              <p:cNvPr id="151570" name="Object 18"/>
              <p:cNvGraphicFramePr>
                <a:graphicFrameLocks noChangeAspect="1"/>
              </p:cNvGraphicFramePr>
              <p:nvPr/>
            </p:nvGraphicFramePr>
            <p:xfrm>
              <a:off x="767" y="696"/>
              <a:ext cx="96" cy="192"/>
            </p:xfrm>
            <a:graphic>
              <a:graphicData uri="http://schemas.openxmlformats.org/presentationml/2006/ole">
                <p:oleObj spid="_x0000_s151570" r:id="rId18" imgW="152717" imgH="305117" progId="Equation.3">
                  <p:embed/>
                </p:oleObj>
              </a:graphicData>
            </a:graphic>
          </p:graphicFrame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922338" y="3500438"/>
            <a:ext cx="7970837" cy="733425"/>
            <a:chOff x="0" y="0"/>
            <a:chExt cx="5021" cy="462"/>
          </a:xfrm>
        </p:grpSpPr>
        <p:sp>
          <p:nvSpPr>
            <p:cNvPr id="151580" name="Text Box 15"/>
            <p:cNvSpPr txBox="1">
              <a:spLocks noChangeArrowheads="1"/>
            </p:cNvSpPr>
            <p:nvPr/>
          </p:nvSpPr>
          <p:spPr bwMode="auto">
            <a:xfrm>
              <a:off x="2790" y="0"/>
              <a:ext cx="223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既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非开集，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也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非闭集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1557" name="Object 18"/>
            <p:cNvGraphicFramePr>
              <a:graphicFrameLocks noChangeAspect="1"/>
            </p:cNvGraphicFramePr>
            <p:nvPr/>
          </p:nvGraphicFramePr>
          <p:xfrm>
            <a:off x="0" y="96"/>
            <a:ext cx="2790" cy="328"/>
          </p:xfrm>
          <a:graphic>
            <a:graphicData uri="http://schemas.openxmlformats.org/presentationml/2006/ole">
              <p:oleObj spid="_x0000_s151557" r:id="rId19" imgW="4164110" imgH="520791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华南农业大学高等数学多媒体课件">
  <a:themeElements>
    <a:clrScheme name="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南农业大学高等数学多媒体课件">
      <a:majorFont>
        <a:latin typeface="Times New Roman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华南农业大学高等数学多媒体课件">
  <a:themeElements>
    <a:clrScheme name="4_华南农业大学高等数学多媒体课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华南农业大学高等数学多媒体课件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华南农业大学高等数学多媒体课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华南农业大学高等数学多媒体课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华南农业大学高等数学多媒体课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华南农业大学高等数学多媒体课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华南农业大学高等数学多媒体课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华南农业大学高等数学多媒体课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华南农业大学高等数学多媒体课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华南农业大学高等数学多媒体课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华南农业大学高等数学多媒体课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华南农业大学高等数学多媒体课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华南农业大学高等数学多媒体课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华南农业大学高等数学多媒体课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2087</Words>
  <Application>Microsoft Office PowerPoint</Application>
  <PresentationFormat>全屏显示(4:3)</PresentationFormat>
  <Paragraphs>299</Paragraphs>
  <Slides>42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49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42</vt:i4>
      </vt:variant>
    </vt:vector>
  </HeadingPairs>
  <TitlesOfParts>
    <vt:vector size="108" baseType="lpstr">
      <vt:lpstr>Arial</vt:lpstr>
      <vt:lpstr>宋体</vt:lpstr>
      <vt:lpstr>Times New Roman</vt:lpstr>
      <vt:lpstr>楷体_GB2312</vt:lpstr>
      <vt:lpstr>Calibri</vt:lpstr>
      <vt:lpstr>华文行楷</vt:lpstr>
      <vt:lpstr>Symbol</vt:lpstr>
      <vt:lpstr>Monotype Sorts</vt:lpstr>
      <vt:lpstr>仿宋_GB2312</vt:lpstr>
      <vt:lpstr>黑体</vt:lpstr>
      <vt:lpstr>华南农业大学高等数学多媒体课件</vt:lpstr>
      <vt:lpstr>1_华南农业大学高等数学多媒体课件</vt:lpstr>
      <vt:lpstr>2_华南农业大学高等数学多媒体课件</vt:lpstr>
      <vt:lpstr>3_华南农业大学高等数学多媒体课件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1_华南农业大学高等数学多媒体课件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2_华南农业大学高等数学多媒体课件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3_华南农业大学高等数学多媒体课件</vt:lpstr>
      <vt:lpstr>4_华南农业大学高等数学多媒体课件</vt:lpstr>
      <vt:lpstr>Equation</vt:lpstr>
      <vt:lpstr>公式</vt:lpstr>
      <vt:lpstr>Microsoft 公式 3.0</vt:lpstr>
      <vt:lpstr>MathType 6.0 Equation</vt:lpstr>
      <vt:lpstr>BMP 图象</vt:lpstr>
      <vt:lpstr>文档</vt:lpstr>
      <vt:lpstr>Equation.DSMT4</vt:lpstr>
      <vt:lpstr>第七章 多元函数微分法及其应用</vt:lpstr>
      <vt:lpstr>主 要 内 容</vt:lpstr>
      <vt:lpstr>第一节  多元函数的基本概念 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二、多元函数的概念  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四、 多元函数的连续性  </vt:lpstr>
      <vt:lpstr>幻灯片 27</vt:lpstr>
      <vt:lpstr>幻灯片 28</vt:lpstr>
      <vt:lpstr>幻灯片 29</vt:lpstr>
      <vt:lpstr>幻灯片 30</vt:lpstr>
      <vt:lpstr>幻灯片 31</vt:lpstr>
      <vt:lpstr>幻灯片 32</vt:lpstr>
      <vt:lpstr>内容小结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高等数学多媒体课件</dc:title>
  <dc:creator>Administrator</dc:creator>
  <cp:lastModifiedBy>微软用户</cp:lastModifiedBy>
  <cp:revision>80</cp:revision>
  <dcterms:created xsi:type="dcterms:W3CDTF">2018-03-13T10:10:13Z</dcterms:created>
  <dcterms:modified xsi:type="dcterms:W3CDTF">2019-03-07T15:46:12Z</dcterms:modified>
</cp:coreProperties>
</file>